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embeddings/oleObject1.bin" ContentType="application/vnd.openxmlformats-officedocument.oleObject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embeddings/oleObject2.bin" ContentType="application/vnd.openxmlformats-officedocument.oleObject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718" r:id="rId3"/>
  </p:sldMasterIdLst>
  <p:notesMasterIdLst>
    <p:notesMasterId r:id="rId87"/>
  </p:notesMasterIdLst>
  <p:handoutMasterIdLst>
    <p:handoutMasterId r:id="rId88"/>
  </p:handoutMasterIdLst>
  <p:sldIdLst>
    <p:sldId id="464" r:id="rId4"/>
    <p:sldId id="598" r:id="rId5"/>
    <p:sldId id="727" r:id="rId6"/>
    <p:sldId id="688" r:id="rId7"/>
    <p:sldId id="689" r:id="rId8"/>
    <p:sldId id="729" r:id="rId9"/>
    <p:sldId id="545" r:id="rId10"/>
    <p:sldId id="546" r:id="rId11"/>
    <p:sldId id="470" r:id="rId12"/>
    <p:sldId id="644" r:id="rId13"/>
    <p:sldId id="645" r:id="rId14"/>
    <p:sldId id="731" r:id="rId15"/>
    <p:sldId id="474" r:id="rId16"/>
    <p:sldId id="646" r:id="rId17"/>
    <p:sldId id="607" r:id="rId18"/>
    <p:sldId id="690" r:id="rId19"/>
    <p:sldId id="691" r:id="rId20"/>
    <p:sldId id="573" r:id="rId21"/>
    <p:sldId id="629" r:id="rId22"/>
    <p:sldId id="630" r:id="rId23"/>
    <p:sldId id="692" r:id="rId24"/>
    <p:sldId id="707" r:id="rId25"/>
    <p:sldId id="593" r:id="rId26"/>
    <p:sldId id="476" r:id="rId27"/>
    <p:sldId id="495" r:id="rId28"/>
    <p:sldId id="702" r:id="rId29"/>
    <p:sldId id="701" r:id="rId30"/>
    <p:sldId id="703" r:id="rId31"/>
    <p:sldId id="704" r:id="rId32"/>
    <p:sldId id="705" r:id="rId33"/>
    <p:sldId id="710" r:id="rId34"/>
    <p:sldId id="722" r:id="rId35"/>
    <p:sldId id="631" r:id="rId36"/>
    <p:sldId id="728" r:id="rId37"/>
    <p:sldId id="604" r:id="rId38"/>
    <p:sldId id="559" r:id="rId39"/>
    <p:sldId id="516" r:id="rId40"/>
    <p:sldId id="647" r:id="rId41"/>
    <p:sldId id="682" r:id="rId42"/>
    <p:sldId id="651" r:id="rId43"/>
    <p:sldId id="652" r:id="rId44"/>
    <p:sldId id="547" r:id="rId45"/>
    <p:sldId id="653" r:id="rId46"/>
    <p:sldId id="633" r:id="rId47"/>
    <p:sldId id="613" r:id="rId48"/>
    <p:sldId id="614" r:id="rId49"/>
    <p:sldId id="720" r:id="rId50"/>
    <p:sldId id="634" r:id="rId51"/>
    <p:sldId id="619" r:id="rId52"/>
    <p:sldId id="730" r:id="rId53"/>
    <p:sldId id="725" r:id="rId54"/>
    <p:sldId id="605" r:id="rId55"/>
    <p:sldId id="670" r:id="rId56"/>
    <p:sldId id="671" r:id="rId57"/>
    <p:sldId id="672" r:id="rId58"/>
    <p:sldId id="564" r:id="rId59"/>
    <p:sldId id="597" r:id="rId60"/>
    <p:sldId id="733" r:id="rId61"/>
    <p:sldId id="726" r:id="rId62"/>
    <p:sldId id="681" r:id="rId63"/>
    <p:sldId id="606" r:id="rId64"/>
    <p:sldId id="498" r:id="rId65"/>
    <p:sldId id="581" r:id="rId66"/>
    <p:sldId id="693" r:id="rId67"/>
    <p:sldId id="695" r:id="rId68"/>
    <p:sldId id="659" r:id="rId69"/>
    <p:sldId id="582" r:id="rId70"/>
    <p:sldId id="578" r:id="rId71"/>
    <p:sldId id="660" r:id="rId72"/>
    <p:sldId id="662" r:id="rId73"/>
    <p:sldId id="663" r:id="rId74"/>
    <p:sldId id="734" r:id="rId75"/>
    <p:sldId id="735" r:id="rId76"/>
    <p:sldId id="676" r:id="rId77"/>
    <p:sldId id="715" r:id="rId78"/>
    <p:sldId id="643" r:id="rId79"/>
    <p:sldId id="592" r:id="rId80"/>
    <p:sldId id="708" r:id="rId81"/>
    <p:sldId id="697" r:id="rId82"/>
    <p:sldId id="698" r:id="rId83"/>
    <p:sldId id="699" r:id="rId84"/>
    <p:sldId id="700" r:id="rId85"/>
    <p:sldId id="732" r:id="rId86"/>
  </p:sldIdLst>
  <p:sldSz cx="9601200" cy="73152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CC3300"/>
    <a:srgbClr val="666633"/>
    <a:srgbClr val="009900"/>
    <a:srgbClr val="0066FF"/>
    <a:srgbClr val="66FFFF"/>
    <a:srgbClr val="FF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8826" autoAdjust="0"/>
  </p:normalViewPr>
  <p:slideViewPr>
    <p:cSldViewPr>
      <p:cViewPr varScale="1">
        <p:scale>
          <a:sx n="147" d="100"/>
          <a:sy n="147" d="100"/>
        </p:scale>
        <p:origin x="-120" y="-232"/>
      </p:cViewPr>
      <p:guideLst>
        <p:guide orient="horz" pos="2304"/>
        <p:guide pos="302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90" Type="http://schemas.openxmlformats.org/officeDocument/2006/relationships/presProps" Target="presProps.xml"/><Relationship Id="rId91" Type="http://schemas.openxmlformats.org/officeDocument/2006/relationships/viewProps" Target="viewProps.xml"/><Relationship Id="rId92" Type="http://schemas.openxmlformats.org/officeDocument/2006/relationships/theme" Target="theme/theme1.xml"/><Relationship Id="rId93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slide" Target="slides/slide80.xml"/><Relationship Id="rId84" Type="http://schemas.openxmlformats.org/officeDocument/2006/relationships/slide" Target="slides/slide81.xml"/><Relationship Id="rId85" Type="http://schemas.openxmlformats.org/officeDocument/2006/relationships/slide" Target="slides/slide82.xml"/><Relationship Id="rId86" Type="http://schemas.openxmlformats.org/officeDocument/2006/relationships/slide" Target="slides/slide83.xml"/><Relationship Id="rId87" Type="http://schemas.openxmlformats.org/officeDocument/2006/relationships/notesMaster" Target="notesMasters/notesMaster1.xml"/><Relationship Id="rId88" Type="http://schemas.openxmlformats.org/officeDocument/2006/relationships/handoutMaster" Target="handoutMasters/handoutMaster1.xml"/><Relationship Id="rId89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</a:defRPr>
            </a:lvl1pPr>
          </a:lstStyle>
          <a:p>
            <a:fld id="{3EA96418-05F9-844E-8FFE-20101E7693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7484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96988" y="720725"/>
            <a:ext cx="4725987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</a:defRPr>
            </a:lvl1pPr>
          </a:lstStyle>
          <a:p>
            <a:fld id="{8272A04E-A32C-364F-8C36-FD59D253C4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062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A11C40D-EB83-1146-9A33-4C4131D71E1D}" type="slidenum">
              <a:rPr lang="en-US" sz="1300">
                <a:latin typeface="Times New Roman" charset="0"/>
              </a:rPr>
              <a:pPr eaLnBrk="1" hangingPunct="1"/>
              <a:t>1</a:t>
            </a:fld>
            <a:endParaRPr lang="en-US" sz="1300">
              <a:latin typeface="Times New Roman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A6EBC92-E960-E84A-9E15-0A6905ABE6C5}" type="slidenum">
              <a:rPr lang="en-US" sz="1300">
                <a:latin typeface="Times New Roman" charset="0"/>
              </a:rPr>
              <a:pPr eaLnBrk="1" hangingPunct="1"/>
              <a:t>11</a:t>
            </a:fld>
            <a:endParaRPr lang="en-US" sz="1300">
              <a:latin typeface="Times New Roman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097626" indent="-39614320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833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666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4991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93322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8659E32-803C-A94E-AE65-EF16B733A0A7}" type="slidenum">
              <a:rPr lang="en-US" sz="1300"/>
              <a:pPr eaLnBrk="1" hangingPunct="1"/>
              <a:t>12</a:t>
            </a:fld>
            <a:endParaRPr lang="en-US" sz="13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5C3415A-2FA8-784F-9512-AE02AA80300B}" type="slidenum">
              <a:rPr lang="en-US" sz="1300">
                <a:latin typeface="Times New Roman" charset="0"/>
              </a:rPr>
              <a:pPr eaLnBrk="1" hangingPunct="1"/>
              <a:t>13</a:t>
            </a:fld>
            <a:endParaRPr lang="en-US" sz="1300">
              <a:latin typeface="Times New Roman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B115FFF-C7D2-1B43-8039-4673C3F15990}" type="slidenum">
              <a:rPr lang="en-US" sz="1300">
                <a:latin typeface="Times New Roman" charset="0"/>
              </a:rPr>
              <a:pPr eaLnBrk="1" hangingPunct="1"/>
              <a:t>14</a:t>
            </a:fld>
            <a:endParaRPr lang="en-US" sz="1300">
              <a:latin typeface="Times New Roman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01C89B4-84D8-274E-A1EE-946652493B2F}" type="slidenum">
              <a:rPr lang="en-US" sz="1300">
                <a:latin typeface="Times New Roman" charset="0"/>
              </a:rPr>
              <a:pPr eaLnBrk="1" hangingPunct="1"/>
              <a:t>15</a:t>
            </a:fld>
            <a:endParaRPr lang="en-US" sz="1300">
              <a:latin typeface="Times New Roman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7C48602-B219-BE45-82BD-99AF22EC6F85}" type="slidenum">
              <a:rPr lang="en-US" sz="1300">
                <a:latin typeface="Times New Roman" charset="0"/>
              </a:rPr>
              <a:pPr eaLnBrk="1" hangingPunct="1"/>
              <a:t>16</a:t>
            </a:fld>
            <a:endParaRPr lang="en-US" sz="1300">
              <a:latin typeface="Times New Roman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D35F5E0-6F76-5A4B-9E22-5A9E0AC616F7}" type="slidenum">
              <a:rPr lang="en-US" sz="1300">
                <a:latin typeface="Times New Roman" charset="0"/>
              </a:rPr>
              <a:pPr eaLnBrk="1" hangingPunct="1"/>
              <a:t>17</a:t>
            </a:fld>
            <a:endParaRPr lang="en-US" sz="1300">
              <a:latin typeface="Times New Roman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1E90CDD-741C-BD43-BA9E-0D0BC5A7A88B}" type="slidenum">
              <a:rPr lang="en-US" sz="1300">
                <a:latin typeface="Times New Roman" charset="0"/>
              </a:rPr>
              <a:pPr eaLnBrk="1" hangingPunct="1"/>
              <a:t>18</a:t>
            </a:fld>
            <a:endParaRPr lang="en-US" sz="1300">
              <a:latin typeface="Times New Roman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13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313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25BA82B-CC49-B446-841B-F9C93404BBD5}" type="slidenum">
              <a:rPr lang="en-US" sz="1300">
                <a:latin typeface="Times New Roman" charset="0"/>
              </a:rPr>
              <a:pPr eaLnBrk="1" hangingPunct="1"/>
              <a:t>19</a:t>
            </a:fld>
            <a:endParaRPr lang="en-US" sz="1300">
              <a:latin typeface="Times New Roman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99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7EC630-4F00-5D45-8876-2BED66D99D3C}" type="slidenum">
              <a:rPr lang="en-US" sz="1300">
                <a:latin typeface="Times New Roman" charset="0"/>
              </a:rPr>
              <a:pPr eaLnBrk="1" hangingPunct="1"/>
              <a:t>20</a:t>
            </a:fld>
            <a:endParaRPr lang="en-US" sz="1300">
              <a:latin typeface="Times New Roman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AA61E7-FAFB-A242-96EB-F1792477F181}" type="slidenum">
              <a:rPr lang="en-US" sz="1300">
                <a:latin typeface="Times New Roman" charset="0"/>
              </a:rPr>
              <a:pPr eaLnBrk="1" hangingPunct="1"/>
              <a:t>2</a:t>
            </a:fld>
            <a:endParaRPr lang="en-US" sz="1300">
              <a:latin typeface="Times New Roman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7575" cy="3602038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2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87C43EF-414B-B746-B06E-682DC969CAD1}" type="slidenum">
              <a:rPr lang="en-US" sz="1300">
                <a:latin typeface="Times New Roman" charset="0"/>
              </a:rPr>
              <a:pPr eaLnBrk="1" hangingPunct="1"/>
              <a:t>21</a:t>
            </a:fld>
            <a:endParaRPr lang="en-US" sz="1300">
              <a:latin typeface="Times New Roman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F79B76C-F5E5-E845-ABF4-3709306FA62A}" type="slidenum">
              <a:rPr lang="en-US" sz="1300">
                <a:latin typeface="Times New Roman" charset="0"/>
              </a:rPr>
              <a:pPr eaLnBrk="1" hangingPunct="1"/>
              <a:t>22</a:t>
            </a:fld>
            <a:endParaRPr lang="en-US" sz="1300">
              <a:latin typeface="Times New Roman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1AD124-4F37-5344-A95C-88A16E71A464}" type="slidenum">
              <a:rPr lang="en-US" sz="1300">
                <a:latin typeface="Times New Roman" charset="0"/>
              </a:rPr>
              <a:pPr eaLnBrk="1" hangingPunct="1"/>
              <a:t>23</a:t>
            </a:fld>
            <a:endParaRPr lang="en-US" sz="1300">
              <a:latin typeface="Times New Roman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BF4FB98-AF6F-CC49-AB5B-0A1E5CCBAD29}" type="slidenum">
              <a:rPr lang="en-US" sz="1300">
                <a:latin typeface="Times New Roman" charset="0"/>
              </a:rPr>
              <a:pPr eaLnBrk="1" hangingPunct="1"/>
              <a:t>24</a:t>
            </a:fld>
            <a:endParaRPr lang="en-US" sz="1300">
              <a:latin typeface="Times New Roman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0B796A5-6022-4947-BDDA-A297BAE02C6D}" type="slidenum">
              <a:rPr lang="en-US" sz="1300">
                <a:latin typeface="Times New Roman" charset="0"/>
              </a:rPr>
              <a:pPr eaLnBrk="1" hangingPunct="1"/>
              <a:t>25</a:t>
            </a:fld>
            <a:endParaRPr lang="en-US" sz="1300">
              <a:latin typeface="Times New Roman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512B8F8-CDDF-584C-815B-213E99F92876}" type="slidenum">
              <a:rPr lang="en-US" sz="1300">
                <a:latin typeface="Times New Roman" charset="0"/>
              </a:rPr>
              <a:pPr eaLnBrk="1" hangingPunct="1"/>
              <a:t>26</a:t>
            </a:fld>
            <a:endParaRPr lang="en-US" sz="1300">
              <a:latin typeface="Times New Roman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113FEE4-4C0A-8E41-A60F-5C5C6B88BCCE}" type="slidenum">
              <a:rPr lang="en-US" sz="1300">
                <a:latin typeface="Times New Roman" charset="0"/>
              </a:rPr>
              <a:pPr eaLnBrk="1" hangingPunct="1"/>
              <a:t>27</a:t>
            </a:fld>
            <a:endParaRPr lang="en-US" sz="1300">
              <a:latin typeface="Times New Roman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DA2865F-F811-FC49-9043-D4F65C0BCC8F}" type="slidenum">
              <a:rPr lang="en-US" sz="1300">
                <a:latin typeface="Times New Roman" charset="0"/>
              </a:rPr>
              <a:pPr eaLnBrk="1" hangingPunct="1"/>
              <a:t>28</a:t>
            </a:fld>
            <a:endParaRPr lang="en-US" sz="1300">
              <a:latin typeface="Times New Roman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9163" cy="360203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3A33D2E-7D1B-6B43-AA96-19443FC68A6E}" type="slidenum">
              <a:rPr lang="en-US" sz="1300">
                <a:latin typeface="Times New Roman" charset="0"/>
              </a:rPr>
              <a:pPr eaLnBrk="1" hangingPunct="1"/>
              <a:t>29</a:t>
            </a:fld>
            <a:endParaRPr lang="en-US" sz="1300">
              <a:latin typeface="Times New Roman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3338" y="727075"/>
            <a:ext cx="4705350" cy="3586163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0F277E7-A0A7-B340-AFA9-2356EE3AF2FC}" type="slidenum">
              <a:rPr lang="en-US" sz="1300">
                <a:latin typeface="Times New Roman" charset="0"/>
              </a:rPr>
              <a:pPr eaLnBrk="1" hangingPunct="1"/>
              <a:t>30</a:t>
            </a:fld>
            <a:endParaRPr lang="en-US" sz="1300">
              <a:latin typeface="Times New Roman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0D108D9-9E8E-4346-805A-DA62E255CEF0}" type="slidenum">
              <a:rPr lang="en-US" sz="1200">
                <a:solidFill>
                  <a:srgbClr val="000000"/>
                </a:solidFill>
              </a:rPr>
              <a:pPr eaLnBrk="1" hangingPunct="1"/>
              <a:t>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83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C9394B-312B-2344-A67F-E8E281E29E24}" type="slidenum">
              <a:rPr lang="en-US" sz="1300">
                <a:latin typeface="Times New Roman" charset="0"/>
              </a:rPr>
              <a:pPr eaLnBrk="1" hangingPunct="1"/>
              <a:t>32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6602A70-8BA1-294A-91AC-A021532F9569}" type="slidenum">
              <a:rPr lang="en-US" sz="1300">
                <a:latin typeface="Times New Roman" charset="0"/>
              </a:rPr>
              <a:pPr eaLnBrk="1" hangingPunct="1"/>
              <a:t>35</a:t>
            </a:fld>
            <a:endParaRPr lang="en-US" sz="1300">
              <a:latin typeface="Times New Roman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9C161B2-C365-484D-8E58-1C1A91CFE5C1}" type="slidenum">
              <a:rPr lang="en-US" sz="1300">
                <a:latin typeface="Times New Roman" charset="0"/>
              </a:rPr>
              <a:pPr eaLnBrk="1" hangingPunct="1"/>
              <a:t>36</a:t>
            </a:fld>
            <a:endParaRPr lang="en-US" sz="1300">
              <a:latin typeface="Times New Roman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911DE6D-C052-BA4C-BF6A-D4C5520F24C6}" type="slidenum">
              <a:rPr lang="en-US" sz="1300">
                <a:latin typeface="Times New Roman" charset="0"/>
              </a:rPr>
              <a:pPr eaLnBrk="1" hangingPunct="1"/>
              <a:t>37</a:t>
            </a:fld>
            <a:endParaRPr lang="en-US" sz="1300">
              <a:latin typeface="Times New Roman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90CCD46-B647-6145-8E72-21981247557D}" type="slidenum">
              <a:rPr lang="en-US" sz="1300">
                <a:latin typeface="Times New Roman" charset="0"/>
              </a:rPr>
              <a:pPr eaLnBrk="1" hangingPunct="1"/>
              <a:t>38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AFE033C-852A-5F42-A418-F7852960CD63}" type="slidenum">
              <a:rPr lang="en-US" sz="1300">
                <a:latin typeface="Times New Roman" charset="0"/>
              </a:rPr>
              <a:pPr eaLnBrk="1" hangingPunct="1"/>
              <a:t>39</a:t>
            </a:fld>
            <a:endParaRPr lang="en-US" sz="1300">
              <a:latin typeface="Times New Roman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2A296A8-876C-884B-BDE7-BFA0964DCE33}" type="slidenum">
              <a:rPr lang="en-US" sz="1300">
                <a:latin typeface="Times New Roman" charset="0"/>
              </a:rPr>
              <a:pPr eaLnBrk="1" hangingPunct="1"/>
              <a:t>40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8D7CC78-3DB8-DC44-9293-5AD1C3E5DC4A}" type="slidenum">
              <a:rPr lang="en-US" sz="1300">
                <a:latin typeface="Times New Roman" charset="0"/>
              </a:rPr>
              <a:pPr eaLnBrk="1" hangingPunct="1"/>
              <a:t>41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99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53EDC7A-4BAA-5747-8123-6F6394F0FE7A}" type="slidenum">
              <a:rPr lang="en-US" sz="1300">
                <a:latin typeface="Times New Roman" charset="0"/>
              </a:rPr>
              <a:pPr eaLnBrk="1" hangingPunct="1"/>
              <a:t>42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2B75F0A-1C4E-0743-8693-D7BA3D0F6DAE}" type="slidenum">
              <a:rPr lang="en-US" sz="1300">
                <a:latin typeface="Times New Roman" charset="0"/>
              </a:rPr>
              <a:pPr eaLnBrk="1" hangingPunct="1"/>
              <a:t>43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D637FE-5893-DF4F-B780-F644D43F6719}" type="slidenum">
              <a:rPr lang="en-US" sz="1200">
                <a:solidFill>
                  <a:srgbClr val="000000"/>
                </a:solidFill>
              </a:rPr>
              <a:pPr eaLnBrk="1" hangingPunct="1"/>
              <a:t>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D1BAF83-D9BF-1A48-88D6-230FCD3FA738}" type="slidenum">
              <a:rPr lang="en-US" sz="1300">
                <a:latin typeface="Times New Roman" charset="0"/>
              </a:rPr>
              <a:pPr eaLnBrk="1" hangingPunct="1"/>
              <a:t>44</a:t>
            </a:fld>
            <a:endParaRPr lang="en-US" sz="1300">
              <a:latin typeface="Times New Roman" charset="0"/>
            </a:endParaRPr>
          </a:p>
        </p:txBody>
      </p:sp>
      <p:sp>
        <p:nvSpPr>
          <p:cNvPr id="134147" name="Text Box 1"/>
          <p:cNvSpPr txBox="1">
            <a:spLocks noChangeArrowheads="1"/>
          </p:cNvSpPr>
          <p:nvPr/>
        </p:nvSpPr>
        <p:spPr bwMode="auto">
          <a:xfrm>
            <a:off x="1477963" y="920750"/>
            <a:ext cx="4349750" cy="33147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en-US"/>
          </a:p>
        </p:txBody>
      </p:sp>
      <p:sp>
        <p:nvSpPr>
          <p:cNvPr id="134148" name="Text Box 2"/>
          <p:cNvSpPr>
            <a:spLocks noGrp="1" noChangeArrowheads="1"/>
          </p:cNvSpPr>
          <p:nvPr>
            <p:ph type="body"/>
          </p:nvPr>
        </p:nvSpPr>
        <p:spPr>
          <a:xfrm>
            <a:off x="974725" y="4560888"/>
            <a:ext cx="5365750" cy="4416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043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C04295-1911-5243-A4B6-7C2549101D01}" type="slidenum">
              <a:rPr lang="en-US" sz="1300">
                <a:latin typeface="Times New Roman" charset="0"/>
              </a:rPr>
              <a:pPr eaLnBrk="1" hangingPunct="1"/>
              <a:t>45</a:t>
            </a:fld>
            <a:endParaRPr lang="en-US" sz="1300">
              <a:latin typeface="Times New Roman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72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20D74E5-1321-3F49-AD29-DBFAACA78472}" type="slidenum">
              <a:rPr lang="en-US" sz="1300">
                <a:solidFill>
                  <a:srgbClr val="000000"/>
                </a:solidFill>
              </a:rPr>
              <a:pPr eaLnBrk="1" hangingPunct="1"/>
              <a:t>46</a:t>
            </a:fld>
            <a:endParaRPr lang="en-US"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043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285EDEE-69B6-6945-AF13-8BA92EE9B1D6}" type="slidenum">
              <a:rPr lang="en-US" sz="1200">
                <a:solidFill>
                  <a:srgbClr val="000000"/>
                </a:solidFill>
              </a:rPr>
              <a:pPr eaLnBrk="1" hangingPunct="1"/>
              <a:t>49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DF4B34-5E7F-DF4F-806F-0399E7C99090}" type="slidenum">
              <a:rPr lang="en-US" sz="1300">
                <a:latin typeface="Times New Roman" charset="0"/>
              </a:rPr>
              <a:pPr eaLnBrk="1" hangingPunct="1"/>
              <a:t>52</a:t>
            </a:fld>
            <a:endParaRPr lang="en-US" sz="1300">
              <a:latin typeface="Times New Roman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24A80EF-1DA3-0A40-A2BF-A9D49EBD35D9}" type="slidenum">
              <a:rPr lang="en-US" sz="1300">
                <a:latin typeface="Times New Roman" charset="0"/>
              </a:rPr>
              <a:pPr eaLnBrk="1" hangingPunct="1"/>
              <a:t>53</a:t>
            </a:fld>
            <a:endParaRPr lang="en-US" sz="1300">
              <a:latin typeface="Times New Roman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C9DEE72-29DB-554E-B250-A8D3B5586431}" type="slidenum">
              <a:rPr lang="en-US" sz="1300">
                <a:latin typeface="Times New Roman" charset="0"/>
              </a:rPr>
              <a:pPr eaLnBrk="1" hangingPunct="1"/>
              <a:t>54</a:t>
            </a:fld>
            <a:endParaRPr lang="en-US" sz="1300">
              <a:latin typeface="Times New Roman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21DD9E8-45CF-D547-8CC3-CFDD6983B918}" type="slidenum">
              <a:rPr lang="en-US" sz="1300">
                <a:latin typeface="Times New Roman" charset="0"/>
              </a:rPr>
              <a:pPr eaLnBrk="1" hangingPunct="1"/>
              <a:t>55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3910A8-1AEF-A440-BD3D-62A647350633}" type="slidenum">
              <a:rPr lang="en-US" sz="1300">
                <a:latin typeface="Times New Roman" charset="0"/>
              </a:rPr>
              <a:pPr eaLnBrk="1" hangingPunct="1"/>
              <a:t>56</a:t>
            </a:fld>
            <a:endParaRPr lang="en-US" sz="1300">
              <a:latin typeface="Times New Roman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3FE8F82-C40F-2A4B-A005-EC658305787F}" type="slidenum">
              <a:rPr lang="en-US" sz="1200">
                <a:solidFill>
                  <a:srgbClr val="000000"/>
                </a:solidFill>
              </a:rPr>
              <a:pPr eaLnBrk="1" hangingPunct="1"/>
              <a:t>57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5988" cy="3600450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EBEB071-7F60-9949-A4E8-84EDE439E515}" type="slidenum">
              <a:rPr lang="en-US" sz="1300">
                <a:latin typeface="Times New Roman" charset="0"/>
              </a:rPr>
              <a:pPr eaLnBrk="1" hangingPunct="1"/>
              <a:t>6</a:t>
            </a:fld>
            <a:endParaRPr lang="en-US" sz="1300">
              <a:latin typeface="Times New Roman" charset="0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60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02E917E-4BC8-BD49-AEEF-8F2B1A79A913}" type="slidenum">
              <a:rPr lang="en-US" sz="1300">
                <a:latin typeface="Times New Roman" charset="0"/>
              </a:rPr>
              <a:pPr eaLnBrk="1" hangingPunct="1"/>
              <a:t>58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6732321-1A51-3249-AE36-74EB9B0351D9}" type="slidenum">
              <a:rPr lang="en-US" sz="1400">
                <a:latin typeface="Times New Roman" charset="0"/>
              </a:rPr>
              <a:pPr eaLnBrk="1" hangingPunct="1"/>
              <a:t>59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5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007FD52-9CC9-2849-9F62-0752284210A3}" type="slidenum">
              <a:rPr lang="en-US" sz="1300">
                <a:latin typeface="Times New Roman" charset="0"/>
              </a:rPr>
              <a:pPr eaLnBrk="1" hangingPunct="1"/>
              <a:t>60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1BF30ED-DCFA-BB4E-8916-5D7EBE25E854}" type="slidenum">
              <a:rPr lang="en-US" sz="1300">
                <a:latin typeface="Times New Roman" charset="0"/>
              </a:rPr>
              <a:pPr eaLnBrk="1" hangingPunct="1"/>
              <a:t>61</a:t>
            </a:fld>
            <a:endParaRPr lang="en-US" sz="1300">
              <a:latin typeface="Times New Roman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F4C58B1-DC52-C747-B116-89187250481B}" type="slidenum">
              <a:rPr lang="en-US" sz="1300">
                <a:latin typeface="Times New Roman" charset="0"/>
              </a:rPr>
              <a:pPr eaLnBrk="1" hangingPunct="1"/>
              <a:t>62</a:t>
            </a:fld>
            <a:endParaRPr lang="en-US" sz="1300">
              <a:latin typeface="Times New Roman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96DE7A1-183E-B64D-AEC6-DB71B2DE8C16}" type="slidenum">
              <a:rPr lang="en-US" sz="1300">
                <a:latin typeface="Times New Roman" charset="0"/>
              </a:rPr>
              <a:pPr eaLnBrk="1" hangingPunct="1"/>
              <a:t>63</a:t>
            </a:fld>
            <a:endParaRPr lang="en-US" sz="1300">
              <a:latin typeface="Times New Roman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83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583904E-8705-004B-9595-319E542F9B59}" type="slidenum">
              <a:rPr lang="en-US" sz="1300">
                <a:latin typeface="Times New Roman" charset="0"/>
              </a:rPr>
              <a:pPr eaLnBrk="1" hangingPunct="1"/>
              <a:t>64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7BF4CC1-5333-A74D-9D20-A165601CE96C}" type="slidenum">
              <a:rPr lang="en-US" sz="1300">
                <a:latin typeface="Times New Roman" charset="0"/>
              </a:rPr>
              <a:pPr eaLnBrk="1" hangingPunct="1"/>
              <a:t>65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4BB7425-CA19-2341-B843-D3E704E1E918}" type="slidenum">
              <a:rPr lang="en-US" sz="1300">
                <a:latin typeface="Times New Roman" charset="0"/>
              </a:rPr>
              <a:pPr eaLnBrk="1" hangingPunct="1"/>
              <a:t>67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1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DABA91D-D3B7-2146-AFB2-8ED00FC64646}" type="slidenum">
              <a:rPr lang="en-US" sz="1300">
                <a:latin typeface="Times New Roman" charset="0"/>
              </a:rPr>
              <a:pPr eaLnBrk="1" hangingPunct="1"/>
              <a:t>68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D81439-4879-454D-900B-539E5FD2BC2D}" type="slidenum">
              <a:rPr lang="en-US" sz="1300">
                <a:latin typeface="Times New Roman" charset="0"/>
              </a:rPr>
              <a:pPr eaLnBrk="1" hangingPunct="1"/>
              <a:t>7</a:t>
            </a:fld>
            <a:endParaRPr lang="en-US" sz="1300">
              <a:latin typeface="Times New Roman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62D46EF-8998-2246-8158-4C0E3F80EA97}" type="slidenum">
              <a:rPr lang="en-US" sz="1300">
                <a:latin typeface="Times New Roman" charset="0"/>
              </a:rPr>
              <a:pPr eaLnBrk="1" hangingPunct="1"/>
              <a:t>69</a:t>
            </a:fld>
            <a:endParaRPr lang="en-US" sz="1300">
              <a:latin typeface="Times New Roman" charset="0"/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4400" cy="3600450"/>
          </a:xfrm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3425" y="4559300"/>
            <a:ext cx="5848350" cy="4322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B29FD19-7DD8-A94C-B349-B7E1A12830A6}" type="slidenum">
              <a:rPr lang="en-US" sz="1300">
                <a:latin typeface="Times New Roman" charset="0"/>
              </a:rPr>
              <a:pPr eaLnBrk="1" hangingPunct="1"/>
              <a:t>70</a:t>
            </a:fld>
            <a:endParaRPr lang="en-US" sz="1300">
              <a:latin typeface="Times New Roman" charset="0"/>
            </a:endParaRPr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47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47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8863E14-2B4E-4F41-AE32-7C640E9093A0}" type="slidenum">
              <a:rPr lang="en-US" sz="1300">
                <a:solidFill>
                  <a:srgbClr val="000000"/>
                </a:solidFill>
              </a:rPr>
              <a:pPr/>
              <a:t>74</a:t>
            </a:fld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01675"/>
            <a:ext cx="4765675" cy="3630613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7425" y="4570413"/>
            <a:ext cx="5340350" cy="43291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13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7313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fld id="{7B7BCDCC-D1D7-D94C-9128-6F031FE8B166}" type="slidenum">
              <a:rPr lang="en-US" sz="1300" b="0">
                <a:solidFill>
                  <a:srgbClr val="000000"/>
                </a:solidFill>
                <a:latin typeface="Arial" charset="0"/>
              </a:rPr>
              <a:pPr/>
              <a:t>75</a:t>
            </a:fld>
            <a:endParaRPr lang="en-US" sz="13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01675"/>
            <a:ext cx="4765675" cy="3630613"/>
          </a:xfrm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7425" y="4567238"/>
            <a:ext cx="5340350" cy="4332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5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5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15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15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A3D4304-6D2E-9748-ADA1-EE9270807EA9}" type="slidenum">
              <a:rPr lang="en-US" sz="1300">
                <a:latin typeface="Times New Roman" charset="0"/>
              </a:rPr>
              <a:pPr eaLnBrk="1" hangingPunct="1"/>
              <a:t>76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2EDA9CB-7390-284C-B277-C5821D2C3873}" type="slidenum">
              <a:rPr lang="en-US" sz="1300">
                <a:latin typeface="Times New Roman" charset="0"/>
              </a:rPr>
              <a:pPr eaLnBrk="1" hangingPunct="1"/>
              <a:t>77</a:t>
            </a:fld>
            <a:endParaRPr lang="en-US" sz="1300">
              <a:latin typeface="Times New Roman" charset="0"/>
            </a:endParaRPr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2576F5-3B77-5B44-B4E6-564A3CAC76E5}" type="slidenum">
              <a:rPr lang="en-US" sz="1300">
                <a:latin typeface="Times New Roman" charset="0"/>
              </a:rPr>
              <a:pPr eaLnBrk="1" hangingPunct="1"/>
              <a:t>78</a:t>
            </a:fld>
            <a:endParaRPr lang="en-US" sz="1300">
              <a:latin typeface="Times New Roman" charset="0"/>
            </a:endParaRPr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7575" cy="3602038"/>
          </a:xfrm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2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F3308A0-3E63-1140-8C7D-DF1CA25CB347}" type="slidenum">
              <a:rPr lang="en-US" sz="1300">
                <a:latin typeface="Times New Roman" charset="0"/>
              </a:rPr>
              <a:pPr eaLnBrk="1" hangingPunct="1"/>
              <a:t>79</a:t>
            </a:fld>
            <a:endParaRPr lang="en-US" sz="1300">
              <a:latin typeface="Times New Roman" charset="0"/>
            </a:endParaRPr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33FFEE3-E218-EF47-996A-73F6293BF95F}" type="slidenum">
              <a:rPr lang="en-US" sz="1300">
                <a:latin typeface="Times New Roman" charset="0"/>
              </a:rPr>
              <a:pPr eaLnBrk="1" hangingPunct="1"/>
              <a:t>80</a:t>
            </a:fld>
            <a:endParaRPr lang="en-US" sz="1300">
              <a:latin typeface="Times New Roman" charset="0"/>
            </a:endParaRPr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79D608-1CE1-6140-9842-448F601F4B6E}" type="slidenum">
              <a:rPr lang="en-US" sz="1300">
                <a:latin typeface="Times New Roman" charset="0"/>
              </a:rPr>
              <a:pPr eaLnBrk="1" hangingPunct="1"/>
              <a:t>81</a:t>
            </a:fld>
            <a:endParaRPr lang="en-US" sz="1300">
              <a:latin typeface="Times New Roman" charset="0"/>
            </a:endParaRPr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654BEF-4D7F-AD40-96AB-3B37EA047EF5}" type="slidenum">
              <a:rPr lang="en-US" sz="1300">
                <a:latin typeface="Times New Roman" charset="0"/>
              </a:rPr>
              <a:pPr eaLnBrk="1" hangingPunct="1"/>
              <a:t>8</a:t>
            </a:fld>
            <a:endParaRPr lang="en-US" sz="1300">
              <a:latin typeface="Times New Roman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C7AA93F-B4C1-A541-B6C4-F13255FD33FF}" type="slidenum">
              <a:rPr lang="en-US" sz="1300">
                <a:latin typeface="Times New Roman" charset="0"/>
              </a:rPr>
              <a:pPr eaLnBrk="1" hangingPunct="1"/>
              <a:t>82</a:t>
            </a:fld>
            <a:endParaRPr lang="en-US" sz="1300">
              <a:latin typeface="Times New Roman" charset="0"/>
            </a:endParaRPr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505E3E8-9954-784F-B736-4953D0697C38}" type="slidenum">
              <a:rPr lang="en-US" sz="1400">
                <a:solidFill>
                  <a:prstClr val="black"/>
                </a:solidFill>
                <a:latin typeface="Times New Roman" charset="0"/>
              </a:rPr>
              <a:pPr eaLnBrk="1" hangingPunct="1"/>
              <a:t>83</a:t>
            </a:fld>
            <a:endParaRPr lang="en-US" sz="1400">
              <a:solidFill>
                <a:prstClr val="black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F2E399D-8358-7942-9C14-379A42287CC8}" type="slidenum">
              <a:rPr lang="en-US" sz="1300">
                <a:latin typeface="Times New Roman" charset="0"/>
              </a:rPr>
              <a:pPr eaLnBrk="1" hangingPunct="1"/>
              <a:t>9</a:t>
            </a:fld>
            <a:endParaRPr lang="en-US" sz="1300">
              <a:latin typeface="Times New Roman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DCEA5F0-D439-8445-B15C-2DABB985D4F0}" type="slidenum">
              <a:rPr lang="en-US" sz="1300">
                <a:latin typeface="Times New Roman" charset="0"/>
              </a:rPr>
              <a:pPr eaLnBrk="1" hangingPunct="1"/>
              <a:t>10</a:t>
            </a:fld>
            <a:endParaRPr lang="en-US" sz="1300">
              <a:latin typeface="Times New Roman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725" y="2271713"/>
            <a:ext cx="8159750" cy="1568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9863" y="4144963"/>
            <a:ext cx="6721475" cy="18700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E35675-452E-EE40-8BC1-DF477EC2798D}" type="datetime1">
              <a:rPr lang="en-US"/>
              <a:pPr/>
              <a:t>11/14/12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EFEA1C-791D-DE44-A68D-B7D5BD8512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49709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4E5E46-A5E9-B54C-9296-18A5E025A4A7}" type="datetime1">
              <a:rPr lang="en-US"/>
              <a:pPr/>
              <a:t>11/14/12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028295-5D18-5540-A256-4D4A88EA25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52146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58038" y="0"/>
            <a:ext cx="2335212" cy="6915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853238" cy="6915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244E3A-8F26-2746-81C2-0276630D6548}" type="datetime1">
              <a:rPr lang="en-US"/>
              <a:pPr/>
              <a:t>11/14/12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77C267-8754-CB41-985B-C0B3358A9F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66292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0"/>
            <a:ext cx="9340850" cy="691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EA1452-F974-6F4F-A7D3-C60F8D4F4AC9}" type="datetime1">
              <a:rPr lang="en-US"/>
              <a:pPr/>
              <a:t>11/14/12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155DC9-4937-CC4B-B5CF-02B7C0B373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629025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613851-8C7B-2143-98F5-73925B0D94F5}" type="datetime1">
              <a:rPr lang="en-US"/>
              <a:pPr/>
              <a:t>11/14/12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35DC03-0AE0-4B47-ADDC-896B5CA0C4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33860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3C4B6A-DF98-F045-A7EB-B1709256C1EF}" type="datetime1">
              <a:rPr lang="en-US"/>
              <a:pPr/>
              <a:t>11/14/12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8341C1-CC20-BB4B-A176-F83F0F07C2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42397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272454"/>
            <a:ext cx="8161020" cy="15680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180" y="4145280"/>
            <a:ext cx="6720840" cy="1869440"/>
          </a:xfrm>
        </p:spPr>
        <p:txBody>
          <a:bodyPr/>
          <a:lstStyle>
            <a:lvl1pPr marL="0" indent="0" algn="ctr">
              <a:buNone/>
              <a:defRPr/>
            </a:lvl1pPr>
            <a:lvl2pPr marL="483306" indent="0" algn="ctr">
              <a:buNone/>
              <a:defRPr/>
            </a:lvl2pPr>
            <a:lvl3pPr marL="966612" indent="0" algn="ctr">
              <a:buNone/>
              <a:defRPr/>
            </a:lvl3pPr>
            <a:lvl4pPr marL="1449918" indent="0" algn="ctr">
              <a:buNone/>
              <a:defRPr/>
            </a:lvl4pPr>
            <a:lvl5pPr marL="1933224" indent="0" algn="ctr">
              <a:buNone/>
              <a:defRPr/>
            </a:lvl5pPr>
            <a:lvl6pPr marL="2416531" indent="0" algn="ctr">
              <a:buNone/>
              <a:defRPr/>
            </a:lvl6pPr>
            <a:lvl7pPr marL="2899837" indent="0" algn="ctr">
              <a:buNone/>
              <a:defRPr/>
            </a:lvl7pPr>
            <a:lvl8pPr marL="3383143" indent="0" algn="ctr">
              <a:buNone/>
              <a:defRPr/>
            </a:lvl8pPr>
            <a:lvl9pPr marL="386644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52B504-D107-EF40-A2E6-172C94495C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42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241215-0E88-ED4B-B2A0-865AC41BE2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717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429" y="4700694"/>
            <a:ext cx="8161020" cy="1452880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429" y="3100495"/>
            <a:ext cx="8161020" cy="1600199"/>
          </a:xfrm>
        </p:spPr>
        <p:txBody>
          <a:bodyPr anchor="b"/>
          <a:lstStyle>
            <a:lvl1pPr marL="0" indent="0">
              <a:buNone/>
              <a:defRPr sz="2100"/>
            </a:lvl1pPr>
            <a:lvl2pPr marL="483306" indent="0">
              <a:buNone/>
              <a:defRPr sz="1900"/>
            </a:lvl2pPr>
            <a:lvl3pPr marL="966612" indent="0">
              <a:buNone/>
              <a:defRPr sz="1700"/>
            </a:lvl3pPr>
            <a:lvl4pPr marL="1449918" indent="0">
              <a:buNone/>
              <a:defRPr sz="1500"/>
            </a:lvl4pPr>
            <a:lvl5pPr marL="1933224" indent="0">
              <a:buNone/>
              <a:defRPr sz="1500"/>
            </a:lvl5pPr>
            <a:lvl6pPr marL="2416531" indent="0">
              <a:buNone/>
              <a:defRPr sz="1500"/>
            </a:lvl6pPr>
            <a:lvl7pPr marL="2899837" indent="0">
              <a:buNone/>
              <a:defRPr sz="1500"/>
            </a:lvl7pPr>
            <a:lvl8pPr marL="3383143" indent="0">
              <a:buNone/>
              <a:defRPr sz="1500"/>
            </a:lvl8pPr>
            <a:lvl9pPr marL="3866449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741BE7-7253-5D43-B743-EA07776512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98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0040" y="1137920"/>
            <a:ext cx="4440555" cy="5527040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615" y="1137920"/>
            <a:ext cx="4440555" cy="5527040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394A1F-4810-0249-B4B3-BF0E0FD673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168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292947"/>
            <a:ext cx="864108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60" y="1637454"/>
            <a:ext cx="4242197" cy="68241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306" indent="0">
              <a:buNone/>
              <a:defRPr sz="2100" b="1"/>
            </a:lvl2pPr>
            <a:lvl3pPr marL="966612" indent="0">
              <a:buNone/>
              <a:defRPr sz="1900" b="1"/>
            </a:lvl3pPr>
            <a:lvl4pPr marL="1449918" indent="0">
              <a:buNone/>
              <a:defRPr sz="1700" b="1"/>
            </a:lvl4pPr>
            <a:lvl5pPr marL="1933224" indent="0">
              <a:buNone/>
              <a:defRPr sz="1700" b="1"/>
            </a:lvl5pPr>
            <a:lvl6pPr marL="2416531" indent="0">
              <a:buNone/>
              <a:defRPr sz="1700" b="1"/>
            </a:lvl6pPr>
            <a:lvl7pPr marL="2899837" indent="0">
              <a:buNone/>
              <a:defRPr sz="1700" b="1"/>
            </a:lvl7pPr>
            <a:lvl8pPr marL="3383143" indent="0">
              <a:buNone/>
              <a:defRPr sz="1700" b="1"/>
            </a:lvl8pPr>
            <a:lvl9pPr marL="3866449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" y="2319867"/>
            <a:ext cx="4242197" cy="421470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7277" y="1637454"/>
            <a:ext cx="4243864" cy="68241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306" indent="0">
              <a:buNone/>
              <a:defRPr sz="2100" b="1"/>
            </a:lvl2pPr>
            <a:lvl3pPr marL="966612" indent="0">
              <a:buNone/>
              <a:defRPr sz="1900" b="1"/>
            </a:lvl3pPr>
            <a:lvl4pPr marL="1449918" indent="0">
              <a:buNone/>
              <a:defRPr sz="1700" b="1"/>
            </a:lvl4pPr>
            <a:lvl5pPr marL="1933224" indent="0">
              <a:buNone/>
              <a:defRPr sz="1700" b="1"/>
            </a:lvl5pPr>
            <a:lvl6pPr marL="2416531" indent="0">
              <a:buNone/>
              <a:defRPr sz="1700" b="1"/>
            </a:lvl6pPr>
            <a:lvl7pPr marL="2899837" indent="0">
              <a:buNone/>
              <a:defRPr sz="1700" b="1"/>
            </a:lvl7pPr>
            <a:lvl8pPr marL="3383143" indent="0">
              <a:buNone/>
              <a:defRPr sz="1700" b="1"/>
            </a:lvl8pPr>
            <a:lvl9pPr marL="3866449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7277" y="2319867"/>
            <a:ext cx="4243864" cy="421470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407B3-07CD-3340-A115-BAF61A5ECC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050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3FD848-E5F2-794B-8455-10E6C9F74351}" type="datetime1">
              <a:rPr lang="en-US"/>
              <a:pPr/>
              <a:t>11/14/12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035A1A-3114-1E4A-9ABD-849ED4EBCB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600243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44F98F-D2BE-BF49-85B9-A6B62A1B86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37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F029E3-3D7E-6847-B7AB-CCF68F59AB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67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291253"/>
            <a:ext cx="3158729" cy="123952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3802" y="291254"/>
            <a:ext cx="5367338" cy="6243321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60" y="1530774"/>
            <a:ext cx="3158729" cy="5003801"/>
          </a:xfrm>
        </p:spPr>
        <p:txBody>
          <a:bodyPr/>
          <a:lstStyle>
            <a:lvl1pPr marL="0" indent="0">
              <a:buNone/>
              <a:defRPr sz="1500"/>
            </a:lvl1pPr>
            <a:lvl2pPr marL="483306" indent="0">
              <a:buNone/>
              <a:defRPr sz="1300"/>
            </a:lvl2pPr>
            <a:lvl3pPr marL="966612" indent="0">
              <a:buNone/>
              <a:defRPr sz="1100"/>
            </a:lvl3pPr>
            <a:lvl4pPr marL="1449918" indent="0">
              <a:buNone/>
              <a:defRPr sz="1000"/>
            </a:lvl4pPr>
            <a:lvl5pPr marL="1933224" indent="0">
              <a:buNone/>
              <a:defRPr sz="1000"/>
            </a:lvl5pPr>
            <a:lvl6pPr marL="2416531" indent="0">
              <a:buNone/>
              <a:defRPr sz="1000"/>
            </a:lvl6pPr>
            <a:lvl7pPr marL="2899837" indent="0">
              <a:buNone/>
              <a:defRPr sz="1000"/>
            </a:lvl7pPr>
            <a:lvl8pPr marL="3383143" indent="0">
              <a:buNone/>
              <a:defRPr sz="1000"/>
            </a:lvl8pPr>
            <a:lvl9pPr marL="386644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9D37CB-4B19-0045-9A5E-D3F683828A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140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902" y="5120640"/>
            <a:ext cx="5760720" cy="60452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902" y="653627"/>
            <a:ext cx="5760720" cy="4389120"/>
          </a:xfrm>
        </p:spPr>
        <p:txBody>
          <a:bodyPr/>
          <a:lstStyle>
            <a:lvl1pPr marL="0" indent="0">
              <a:buNone/>
              <a:defRPr sz="3400"/>
            </a:lvl1pPr>
            <a:lvl2pPr marL="483306" indent="0">
              <a:buNone/>
              <a:defRPr sz="3000"/>
            </a:lvl2pPr>
            <a:lvl3pPr marL="966612" indent="0">
              <a:buNone/>
              <a:defRPr sz="2500"/>
            </a:lvl3pPr>
            <a:lvl4pPr marL="1449918" indent="0">
              <a:buNone/>
              <a:defRPr sz="2100"/>
            </a:lvl4pPr>
            <a:lvl5pPr marL="1933224" indent="0">
              <a:buNone/>
              <a:defRPr sz="2100"/>
            </a:lvl5pPr>
            <a:lvl6pPr marL="2416531" indent="0">
              <a:buNone/>
              <a:defRPr sz="2100"/>
            </a:lvl6pPr>
            <a:lvl7pPr marL="2899837" indent="0">
              <a:buNone/>
              <a:defRPr sz="2100"/>
            </a:lvl7pPr>
            <a:lvl8pPr marL="3383143" indent="0">
              <a:buNone/>
              <a:defRPr sz="2100"/>
            </a:lvl8pPr>
            <a:lvl9pPr marL="3866449" indent="0">
              <a:buNone/>
              <a:defRPr sz="21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902" y="5725161"/>
            <a:ext cx="5760720" cy="858519"/>
          </a:xfrm>
        </p:spPr>
        <p:txBody>
          <a:bodyPr/>
          <a:lstStyle>
            <a:lvl1pPr marL="0" indent="0">
              <a:buNone/>
              <a:defRPr sz="1500"/>
            </a:lvl1pPr>
            <a:lvl2pPr marL="483306" indent="0">
              <a:buNone/>
              <a:defRPr sz="1300"/>
            </a:lvl2pPr>
            <a:lvl3pPr marL="966612" indent="0">
              <a:buNone/>
              <a:defRPr sz="1100"/>
            </a:lvl3pPr>
            <a:lvl4pPr marL="1449918" indent="0">
              <a:buNone/>
              <a:defRPr sz="1000"/>
            </a:lvl4pPr>
            <a:lvl5pPr marL="1933224" indent="0">
              <a:buNone/>
              <a:defRPr sz="1000"/>
            </a:lvl5pPr>
            <a:lvl6pPr marL="2416531" indent="0">
              <a:buNone/>
              <a:defRPr sz="1000"/>
            </a:lvl6pPr>
            <a:lvl7pPr marL="2899837" indent="0">
              <a:buNone/>
              <a:defRPr sz="1000"/>
            </a:lvl7pPr>
            <a:lvl8pPr marL="3383143" indent="0">
              <a:buNone/>
              <a:defRPr sz="1000"/>
            </a:lvl8pPr>
            <a:lvl9pPr marL="386644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98BFF7-0A42-ED48-A8AB-83BBA8C416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291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C6A4B9-2161-5946-A765-1F45AD1AEC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637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00887" y="325120"/>
            <a:ext cx="2260283" cy="633984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0040" y="325120"/>
            <a:ext cx="6620828" cy="633984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224AB3-439D-F149-8EB9-734337009F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6588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725" y="2271713"/>
            <a:ext cx="8159750" cy="1568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9863" y="4144963"/>
            <a:ext cx="6721475" cy="18700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6C9DC4-62B6-2843-B8B5-CA0F8F41FCC1}" type="datetime1">
              <a:rPr lang="en-US"/>
              <a:pPr/>
              <a:t>11/14/12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A5F284-C41D-074A-AC3A-8D7A3EB4DF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271163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A1BBAB-FE8D-8B4B-9306-12BD7F3BE83B}" type="datetime1">
              <a:rPr lang="en-US"/>
              <a:pPr/>
              <a:t>11/14/12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C70839-4B0A-0D4A-BDBA-F44360475F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48662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4700588"/>
            <a:ext cx="8161338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5" y="3100388"/>
            <a:ext cx="8161338" cy="16002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AFB917-F68E-DB40-8CBA-42451564D7ED}" type="datetime1">
              <a:rPr lang="en-US"/>
              <a:pPr/>
              <a:t>11/14/12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FEA79F-043A-4B4C-9FB4-3FB4796FE6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62618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819150"/>
            <a:ext cx="4594225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E1A5C5-BCEC-4745-98D0-76BA72CD3F03}" type="datetime1">
              <a:rPr lang="en-US"/>
              <a:pPr/>
              <a:t>11/14/12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848CAF-0D69-B64A-9B7B-A219759D81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91463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4700588"/>
            <a:ext cx="8161338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5" y="3100388"/>
            <a:ext cx="8161338" cy="16002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86CFB5-B709-6B4C-B7F4-11CC896AF679}" type="datetime1">
              <a:rPr lang="en-US"/>
              <a:pPr/>
              <a:t>11/14/12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862202-6095-0B4F-849E-0F8CE5EA43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69214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3688"/>
            <a:ext cx="864235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636713"/>
            <a:ext cx="42433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19338"/>
            <a:ext cx="42433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0" y="1636713"/>
            <a:ext cx="42449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2319338"/>
            <a:ext cx="42449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48449C-16F1-B14A-933F-46722A698B7B}" type="datetime1">
              <a:rPr lang="en-US"/>
              <a:pPr/>
              <a:t>11/14/12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EEA1FE-169B-2444-B7AF-13C6F1502E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904757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53932D-1CA8-3640-9891-04953C004F63}" type="datetime1">
              <a:rPr lang="en-US"/>
              <a:pPr/>
              <a:t>11/14/12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D1B169-43DB-4040-A74A-620996F825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945034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AF2B87-B8DE-184F-BFFD-DDE72019AF8D}" type="datetime1">
              <a:rPr lang="en-US"/>
              <a:pPr/>
              <a:t>11/14/12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6399B8-0293-D645-AD25-98683C0E83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20595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0513"/>
            <a:ext cx="3159125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438" y="290513"/>
            <a:ext cx="5367337" cy="62436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425" y="1530350"/>
            <a:ext cx="3159125" cy="5003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026471-11FE-C347-B38A-C478A74B5AB3}" type="datetime1">
              <a:rPr lang="en-US"/>
              <a:pPr/>
              <a:t>11/14/12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A78CCE-8DD9-5E49-A0A8-BEFBFE593D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195327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8" y="5121275"/>
            <a:ext cx="5761037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188" y="654050"/>
            <a:ext cx="5761037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188" y="5724525"/>
            <a:ext cx="5761037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DEA09E-4AAA-E649-9384-215AA7DDC74F}" type="datetime1">
              <a:rPr lang="en-US"/>
              <a:pPr/>
              <a:t>11/14/12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2AE85C-17BF-D746-A4A6-F9C57E46FF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03000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669059-945C-F744-B4B3-7E917AB17B6D}" type="datetime1">
              <a:rPr lang="en-US"/>
              <a:pPr/>
              <a:t>11/14/12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12C28B-86C3-C442-8488-61C41EEC00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69251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58038" y="0"/>
            <a:ext cx="2335212" cy="6915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853238" cy="6915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AA56EF-954D-1E47-826D-273DA6E257A0}" type="datetime1">
              <a:rPr lang="en-US"/>
              <a:pPr/>
              <a:t>11/14/12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4B6BE-9257-6542-AA58-0FB0437A3D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98539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0"/>
            <a:ext cx="9340850" cy="691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A71AB0-A44C-174C-8718-8815F2B69D52}" type="datetime1">
              <a:rPr lang="en-US"/>
              <a:pPr/>
              <a:t>11/14/12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2C77F5-189F-4548-B85A-73E692A596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91041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28B9EF-BE95-9E4E-B23C-9385A7E39F3D}" type="datetime1">
              <a:rPr lang="en-US"/>
              <a:pPr/>
              <a:t>11/14/12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DCA175-2201-BA4E-B4C8-0A4E70C32D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298420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99025" y="819150"/>
            <a:ext cx="4594225" cy="6096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F15E61-3204-9840-8FD2-E2F7349CA678}" type="datetime1">
              <a:rPr lang="en-US"/>
              <a:pPr/>
              <a:t>11/14/12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CD95EA-96E1-C449-8803-F139B80C2F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924761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819150"/>
            <a:ext cx="4594225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209D52-666B-3840-9553-1726D92C3A89}" type="datetime1">
              <a:rPr lang="en-US"/>
              <a:pPr/>
              <a:t>11/14/12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475CAE-F903-3D4A-816A-513C4557C2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49057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3688"/>
            <a:ext cx="864235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636713"/>
            <a:ext cx="42433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19338"/>
            <a:ext cx="42433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0" y="1636713"/>
            <a:ext cx="42449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2319338"/>
            <a:ext cx="42449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290B44-192D-2449-B6DD-9A63085A9D4D}" type="datetime1">
              <a:rPr lang="en-US"/>
              <a:pPr/>
              <a:t>11/14/12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B1EF56-06C3-D94C-9867-2B23BACB9D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13568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1D0787-E00F-6E42-A01E-CD48716439A2}" type="datetime1">
              <a:rPr lang="en-US"/>
              <a:pPr/>
              <a:t>11/14/12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912B97-8915-B948-9859-49C7858852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781783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762EE0-2D98-BA41-9B46-241A1BCF0C12}" type="datetime1">
              <a:rPr lang="en-US"/>
              <a:pPr/>
              <a:t>11/14/12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52DC4C-93DE-F049-B380-00B98BDBC7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44505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0513"/>
            <a:ext cx="3159125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438" y="290513"/>
            <a:ext cx="5367337" cy="62436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425" y="1530350"/>
            <a:ext cx="3159125" cy="5003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413D52-7F16-6F4B-B0B9-4ECA1963ABC3}" type="datetime1">
              <a:rPr lang="en-US"/>
              <a:pPr/>
              <a:t>11/14/12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F24626-EEC6-2B48-8C92-B272F93EE1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15108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8" y="5121275"/>
            <a:ext cx="5761037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188" y="654050"/>
            <a:ext cx="5761037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188" y="5724525"/>
            <a:ext cx="5761037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37B310-B313-C044-B51C-26B1DF1A191C}" type="datetime1">
              <a:rPr lang="en-US"/>
              <a:pPr/>
              <a:t>11/14/12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ECD556-EE4E-DB47-9E0E-FA7946782B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01549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39.xml"/><Relationship Id="rId15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54" tIns="48278" rIns="96554" bIns="482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819150"/>
            <a:ext cx="93408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7018338"/>
            <a:ext cx="19050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lvl1pPr>
              <a:defRPr sz="1500" i="1">
                <a:solidFill>
                  <a:srgbClr val="0000FF"/>
                </a:solidFill>
              </a:defRPr>
            </a:lvl1pPr>
          </a:lstStyle>
          <a:p>
            <a:fld id="{C43A7069-CC2C-6C45-9EFE-134270516605}" type="datetime1">
              <a:rPr lang="en-US"/>
              <a:pPr/>
              <a:t>11/14/12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7018338"/>
            <a:ext cx="55626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lvl1pPr algn="ctr">
              <a:defRPr sz="1500" i="1">
                <a:solidFill>
                  <a:srgbClr val="0000FF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70104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lvl1pPr algn="r">
              <a:defRPr sz="1500" i="1">
                <a:solidFill>
                  <a:srgbClr val="0000FF"/>
                </a:solidFill>
              </a:defRPr>
            </a:lvl1pPr>
          </a:lstStyle>
          <a:p>
            <a:fld id="{226B02E6-7B3E-294B-A3A3-20B2F7F5B68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858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0" y="7010400"/>
            <a:ext cx="9601200" cy="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6" r:id="rId1"/>
    <p:sldLayoutId id="2147484407" r:id="rId2"/>
    <p:sldLayoutId id="2147484408" r:id="rId3"/>
    <p:sldLayoutId id="2147484409" r:id="rId4"/>
    <p:sldLayoutId id="2147484410" r:id="rId5"/>
    <p:sldLayoutId id="2147484411" r:id="rId6"/>
    <p:sldLayoutId id="2147484412" r:id="rId7"/>
    <p:sldLayoutId id="2147484413" r:id="rId8"/>
    <p:sldLayoutId id="2147484414" r:id="rId9"/>
    <p:sldLayoutId id="2147484415" r:id="rId10"/>
    <p:sldLayoutId id="2147484416" r:id="rId11"/>
    <p:sldLayoutId id="2147484417" r:id="rId12"/>
    <p:sldLayoutId id="2147484418" r:id="rId13"/>
    <p:sldLayoutId id="2147484444" r:id="rId14"/>
  </p:sldLayoutIdLst>
  <p:transition xmlns:p14="http://schemas.microsoft.com/office/powerpoint/2010/main"/>
  <p:hf hdr="0"/>
  <p:txStyles>
    <p:titleStyle>
      <a:lvl1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2pPr>
      <a:lvl3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3pPr>
      <a:lvl4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4pPr>
      <a:lvl5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5pPr>
      <a:lvl6pPr marL="4572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6pPr>
      <a:lvl7pPr marL="9144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7pPr>
      <a:lvl8pPr marL="13716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8pPr>
      <a:lvl9pPr marL="18288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9pPr>
    </p:titleStyle>
    <p:bodyStyle>
      <a:lvl1pPr marL="360363" indent="-360363" algn="l" defTabSz="966788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SzPct val="80000"/>
        <a:buFont typeface="Wingdings" charset="0"/>
        <a:buChar char="Ø"/>
        <a:defRPr sz="4200" b="1">
          <a:solidFill>
            <a:srgbClr val="0000CC"/>
          </a:solidFill>
          <a:latin typeface="+mn-lt"/>
          <a:ea typeface="ＭＳ Ｐゴシック" charset="-128"/>
          <a:cs typeface="ＭＳ Ｐゴシック" charset="-128"/>
        </a:defRPr>
      </a:lvl1pPr>
      <a:lvl2pPr marL="785813" indent="-3048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Wingdings" charset="0"/>
        <a:buChar char="§"/>
        <a:defRPr sz="3800" b="1">
          <a:solidFill>
            <a:schemeClr val="tx1"/>
          </a:solidFill>
          <a:latin typeface="+mn-lt"/>
          <a:ea typeface="ＭＳ Ｐゴシック" charset="-128"/>
        </a:defRPr>
      </a:lvl2pPr>
      <a:lvl3pPr marL="1208088" indent="-2413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•"/>
        <a:defRPr sz="3200" b="1">
          <a:solidFill>
            <a:srgbClr val="FF00FF"/>
          </a:solidFill>
          <a:latin typeface="+mn-lt"/>
          <a:ea typeface="ＭＳ Ｐゴシック" charset="-128"/>
        </a:defRPr>
      </a:lvl3pPr>
      <a:lvl4pPr marL="1693863" indent="-246063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Times New Roman" charset="0"/>
        <a:buChar char="–"/>
        <a:defRPr sz="2900" b="1">
          <a:solidFill>
            <a:srgbClr val="6600FF"/>
          </a:solidFill>
          <a:latin typeface="+mn-lt"/>
          <a:ea typeface="ＭＳ Ｐゴシック" charset="-128"/>
        </a:defRPr>
      </a:lvl4pPr>
      <a:lvl5pPr marL="2174875" indent="-2413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ＭＳ Ｐゴシック" charset="-128"/>
        </a:defRPr>
      </a:lvl5pPr>
      <a:lvl6pPr marL="26320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6pPr>
      <a:lvl7pPr marL="30892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7pPr>
      <a:lvl8pPr marL="35464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8pPr>
      <a:lvl9pPr marL="40036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9425" y="325438"/>
            <a:ext cx="8161338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0675" y="1138238"/>
            <a:ext cx="9040813" cy="552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20975" y="6989763"/>
            <a:ext cx="4000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00950" y="6827838"/>
            <a:ext cx="200025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fld id="{10BD5E95-FAA6-474C-A1C3-85A8634E4FE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9" r:id="rId1"/>
    <p:sldLayoutId id="2147484420" r:id="rId2"/>
    <p:sldLayoutId id="2147484421" r:id="rId3"/>
    <p:sldLayoutId id="2147484422" r:id="rId4"/>
    <p:sldLayoutId id="2147484423" r:id="rId5"/>
    <p:sldLayoutId id="2147484424" r:id="rId6"/>
    <p:sldLayoutId id="2147484425" r:id="rId7"/>
    <p:sldLayoutId id="2147484426" r:id="rId8"/>
    <p:sldLayoutId id="2147484427" r:id="rId9"/>
    <p:sldLayoutId id="2147484428" r:id="rId10"/>
    <p:sldLayoutId id="214748442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  <a:ea typeface="ＭＳ Ｐゴシック" charset="-128"/>
          <a:cs typeface="ＭＳ Ｐゴシック" charset="-128"/>
        </a:defRPr>
      </a:lvl5pPr>
      <a:lvl6pPr marL="483306" algn="ctr" rtl="0" fontAlgn="base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</a:defRPr>
      </a:lvl6pPr>
      <a:lvl7pPr marL="966612" algn="ctr" rtl="0" fontAlgn="base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</a:defRPr>
      </a:lvl7pPr>
      <a:lvl8pPr marL="1449918" algn="ctr" rtl="0" fontAlgn="base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</a:defRPr>
      </a:lvl8pPr>
      <a:lvl9pPr marL="1933224" algn="ctr" rtl="0" fontAlgn="base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</a:defRPr>
      </a:lvl9pPr>
    </p:titleStyle>
    <p:bodyStyle>
      <a:lvl1pPr marL="361950" indent="-361950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84225" indent="-301625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charset="-128"/>
        </a:defRPr>
      </a:lvl2pPr>
      <a:lvl3pPr marL="1208088" indent="-241300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ＭＳ Ｐゴシック" charset="-128"/>
        </a:defRPr>
      </a:lvl3pPr>
      <a:lvl4pPr marL="1690688" indent="-241300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charset="-128"/>
        </a:defRPr>
      </a:lvl4pPr>
      <a:lvl5pPr marL="2174875" indent="-241300" algn="l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5pPr>
      <a:lvl6pPr marL="2658184" indent="-241653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41490" indent="-241653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24796" indent="-241653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08102" indent="-241653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3306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6612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9918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3224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6531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9837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3143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66449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0" tIns="48320" rIns="96640" bIns="483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819150"/>
            <a:ext cx="93408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7018338"/>
            <a:ext cx="19050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>
              <a:defRPr sz="1500" i="1">
                <a:solidFill>
                  <a:srgbClr val="0000FF"/>
                </a:solidFill>
              </a:defRPr>
            </a:lvl1pPr>
          </a:lstStyle>
          <a:p>
            <a:fld id="{86BEF895-51BD-8B43-BCD8-BADC4C715901}" type="datetime1">
              <a:rPr lang="en-US"/>
              <a:pPr/>
              <a:t>11/14/12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7018338"/>
            <a:ext cx="55626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 algn="ctr">
              <a:defRPr sz="1500" i="1">
                <a:solidFill>
                  <a:srgbClr val="0000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70104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 algn="r">
              <a:defRPr sz="1500" i="1">
                <a:solidFill>
                  <a:srgbClr val="0000FF"/>
                </a:solidFill>
              </a:defRPr>
            </a:lvl1pPr>
          </a:lstStyle>
          <a:p>
            <a:fld id="{DDFB726E-743A-E64E-BA8A-4DECBBCDCA2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858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0" y="7010400"/>
            <a:ext cx="9601200" cy="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0" r:id="rId1"/>
    <p:sldLayoutId id="2147484431" r:id="rId2"/>
    <p:sldLayoutId id="2147484432" r:id="rId3"/>
    <p:sldLayoutId id="2147484433" r:id="rId4"/>
    <p:sldLayoutId id="2147484434" r:id="rId5"/>
    <p:sldLayoutId id="2147484435" r:id="rId6"/>
    <p:sldLayoutId id="2147484436" r:id="rId7"/>
    <p:sldLayoutId id="2147484437" r:id="rId8"/>
    <p:sldLayoutId id="2147484438" r:id="rId9"/>
    <p:sldLayoutId id="2147484439" r:id="rId10"/>
    <p:sldLayoutId id="2147484440" r:id="rId11"/>
    <p:sldLayoutId id="2147484441" r:id="rId12"/>
    <p:sldLayoutId id="2147484442" r:id="rId13"/>
    <p:sldLayoutId id="2147484443" r:id="rId14"/>
  </p:sldLayoutIdLst>
  <p:transition xmlns:p14="http://schemas.microsoft.com/office/powerpoint/2010/main"/>
  <p:hf hdr="0"/>
  <p:txStyles>
    <p:titleStyle>
      <a:lvl1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2pPr>
      <a:lvl3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3pPr>
      <a:lvl4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4pPr>
      <a:lvl5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5pPr>
      <a:lvl6pPr marL="4572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6pPr>
      <a:lvl7pPr marL="9144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7pPr>
      <a:lvl8pPr marL="13716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8pPr>
      <a:lvl9pPr marL="18288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9pPr>
    </p:titleStyle>
    <p:bodyStyle>
      <a:lvl1pPr marL="360363" indent="-360363" algn="l" defTabSz="966788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SzPct val="80000"/>
        <a:buFont typeface="Wingdings" charset="0"/>
        <a:buChar char="Ø"/>
        <a:defRPr sz="4200" b="1">
          <a:solidFill>
            <a:srgbClr val="0000CC"/>
          </a:solidFill>
          <a:latin typeface="+mn-lt"/>
          <a:ea typeface="ＭＳ Ｐゴシック" charset="-128"/>
          <a:cs typeface="ＭＳ Ｐゴシック" charset="-128"/>
        </a:defRPr>
      </a:lvl1pPr>
      <a:lvl2pPr marL="785813" indent="-3048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Wingdings" charset="0"/>
        <a:buChar char="§"/>
        <a:defRPr sz="3800" b="1">
          <a:solidFill>
            <a:schemeClr val="tx1"/>
          </a:solidFill>
          <a:latin typeface="+mn-lt"/>
          <a:ea typeface="ＭＳ Ｐゴシック" charset="-128"/>
        </a:defRPr>
      </a:lvl2pPr>
      <a:lvl3pPr marL="1208088" indent="-2413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•"/>
        <a:defRPr sz="3200" b="1">
          <a:solidFill>
            <a:srgbClr val="FF00FF"/>
          </a:solidFill>
          <a:latin typeface="+mn-lt"/>
          <a:ea typeface="ＭＳ Ｐゴシック" charset="-128"/>
        </a:defRPr>
      </a:lvl3pPr>
      <a:lvl4pPr marL="1693863" indent="-246063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Times New Roman" charset="0"/>
        <a:buChar char="–"/>
        <a:defRPr sz="2900" b="1">
          <a:solidFill>
            <a:srgbClr val="6600FF"/>
          </a:solidFill>
          <a:latin typeface="+mn-lt"/>
          <a:ea typeface="ＭＳ Ｐゴシック" charset="-128"/>
        </a:defRPr>
      </a:lvl4pPr>
      <a:lvl5pPr marL="2174875" indent="-2413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ＭＳ Ｐゴシック" charset="-128"/>
        </a:defRPr>
      </a:lvl5pPr>
      <a:lvl6pPr marL="26320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6pPr>
      <a:lvl7pPr marL="30892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7pPr>
      <a:lvl8pPr marL="35464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8pPr>
      <a:lvl9pPr marL="40036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3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4" Type="http://schemas.openxmlformats.org/officeDocument/2006/relationships/image" Target="../media/image45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44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4" Type="http://schemas.openxmlformats.org/officeDocument/2006/relationships/notesSlide" Target="../notesSlides/notesSlide50.xml"/><Relationship Id="rId5" Type="http://schemas.openxmlformats.org/officeDocument/2006/relationships/image" Target="../media/image48.png"/><Relationship Id="rId1" Type="http://schemas.microsoft.com/office/2007/relationships/media" Target="file://localhost/Users/arisaka/Documents/BIO/My%20Movies/Goldbead1_10k.mp4" TargetMode="External"/><Relationship Id="rId2" Type="http://schemas.openxmlformats.org/officeDocument/2006/relationships/video" Target="file://localhost/Users/arisaka/Documents/BIO/My%20Movies/Goldbead1_10k.mp4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0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3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1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2.gi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3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4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/Relationships>
</file>

<file path=ppt/slides/_rels/slide6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5.png"/><Relationship Id="rId12" Type="http://schemas.openxmlformats.org/officeDocument/2006/relationships/image" Target="../media/image66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9.jpe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58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9" Type="http://schemas.openxmlformats.org/officeDocument/2006/relationships/image" Target="../media/image11.png"/><Relationship Id="rId10" Type="http://schemas.openxmlformats.org/officeDocument/2006/relationships/image" Target="../media/image6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69.png"/><Relationship Id="rId6" Type="http://schemas.openxmlformats.org/officeDocument/2006/relationships/image" Target="../media/image70.jpeg"/><Relationship Id="rId7" Type="http://schemas.openxmlformats.org/officeDocument/2006/relationships/image" Target="../media/image7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3.png"/><Relationship Id="rId1" Type="http://schemas.microsoft.com/office/2007/relationships/media" Target="file://localhost/Users/arisaka/Music/iTunes/iTunes%20Music/Movies/STEM_single_plane_raw%204/STEM_single_plane_raw%204.m4v" TargetMode="External"/><Relationship Id="rId2" Type="http://schemas.openxmlformats.org/officeDocument/2006/relationships/video" Target="file://localhost/Users/arisaka/Music/iTunes/iTunes%20Music/Movies/STEM_single_plane_raw%204/STEM_single_plane_raw%204.m4v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4.png"/><Relationship Id="rId1" Type="http://schemas.microsoft.com/office/2007/relationships/media" Target="file://localhost/Users/arisaka/Music/iTunes/iTunes%20Music/Movies/STEM_single_plane_contours/STEM_single_plane_contours.m4v" TargetMode="External"/><Relationship Id="rId2" Type="http://schemas.openxmlformats.org/officeDocument/2006/relationships/video" Target="file://localhost/Users/arisaka/Music/iTunes/iTunes%20Music/Movies/STEM_single_plane_contours/STEM_single_plane_contours.m4v" TargetMode="Externa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75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6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77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3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7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9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5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AC3BCE3-D20B-CC42-9FF0-9E0293810656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608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DFA2279-E3F3-7F44-BCF6-998152C8A8CA}" type="slidenum">
              <a:rPr lang="en-US" sz="1500">
                <a:solidFill>
                  <a:srgbClr val="0000FF"/>
                </a:solidFill>
              </a:rPr>
              <a:pPr eaLnBrk="1" hangingPunct="1"/>
              <a:t>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99013" name="Rectangle 5"/>
          <p:cNvSpPr>
            <a:spLocks noChangeArrowheads="1"/>
          </p:cNvSpPr>
          <p:nvPr/>
        </p:nvSpPr>
        <p:spPr bwMode="auto">
          <a:xfrm>
            <a:off x="1371600" y="3625850"/>
            <a:ext cx="6705600" cy="641350"/>
          </a:xfrm>
          <a:prstGeom prst="rect">
            <a:avLst/>
          </a:prstGeom>
          <a:noFill/>
          <a:ln w="6350">
            <a:noFill/>
            <a:miter lim="800000"/>
            <a:headEnd type="none" w="lg" len="lg"/>
            <a:tailEnd type="none" w="med" len="lg"/>
          </a:ln>
          <a:effectLst/>
        </p:spPr>
        <p:txBody>
          <a:bodyPr lIns="91359" tIns="45679" rIns="91359" bIns="45679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sz="4000" b="1">
                <a:solidFill>
                  <a:srgbClr val="009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Katsushi Arisaka</a:t>
            </a:r>
          </a:p>
        </p:txBody>
      </p:sp>
      <p:sp>
        <p:nvSpPr>
          <p:cNvPr id="46086" name="Line 13"/>
          <p:cNvSpPr>
            <a:spLocks noChangeShapeType="1"/>
          </p:cNvSpPr>
          <p:nvPr/>
        </p:nvSpPr>
        <p:spPr bwMode="auto">
          <a:xfrm>
            <a:off x="0" y="25146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7" name="Line 14"/>
          <p:cNvSpPr>
            <a:spLocks noChangeShapeType="1"/>
          </p:cNvSpPr>
          <p:nvPr/>
        </p:nvSpPr>
        <p:spPr bwMode="auto">
          <a:xfrm>
            <a:off x="36513" y="685800"/>
            <a:ext cx="0" cy="182880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8" name="Line 15"/>
          <p:cNvSpPr>
            <a:spLocks noChangeShapeType="1"/>
          </p:cNvSpPr>
          <p:nvPr/>
        </p:nvSpPr>
        <p:spPr bwMode="auto">
          <a:xfrm>
            <a:off x="9564688" y="685800"/>
            <a:ext cx="0" cy="182880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9" name="Rectangle 17"/>
          <p:cNvSpPr>
            <a:spLocks noChangeArrowheads="1"/>
          </p:cNvSpPr>
          <p:nvPr/>
        </p:nvSpPr>
        <p:spPr bwMode="auto">
          <a:xfrm>
            <a:off x="1447800" y="5029200"/>
            <a:ext cx="66516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lg"/>
                <a:tailEnd type="none" w="med" len="lg"/>
              </a14:hiddenLine>
            </a:ext>
          </a:extLst>
        </p:spPr>
        <p:txBody>
          <a:bodyPr lIns="95260" tIns="47630" rIns="95260" bIns="47630">
            <a:spAutoFit/>
          </a:bodyPr>
          <a:lstStyle/>
          <a:p>
            <a:pPr algn="ctr" defTabSz="952500" eaLnBrk="0" hangingPunct="0"/>
            <a:r>
              <a:rPr lang="en-US" altLang="ja-JP" sz="2500" b="1" i="1">
                <a:solidFill>
                  <a:srgbClr val="0000FF"/>
                </a:solidFill>
                <a:latin typeface="Tahoma" charset="0"/>
                <a:ea typeface="MS Mincho" charset="0"/>
                <a:cs typeface="MS Mincho" charset="0"/>
              </a:rPr>
              <a:t>University of California, Los Angeles</a:t>
            </a:r>
            <a:endParaRPr lang="en-US" altLang="ja-JP" sz="2500">
              <a:solidFill>
                <a:srgbClr val="0000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algn="ctr" defTabSz="952500" eaLnBrk="0" hangingPunct="0"/>
            <a:r>
              <a:rPr lang="en-US" altLang="ja-JP" sz="2500" b="1" i="1">
                <a:solidFill>
                  <a:srgbClr val="0000FF"/>
                </a:solidFill>
                <a:latin typeface="Tahoma" charset="0"/>
                <a:ea typeface="MS Mincho" charset="0"/>
                <a:cs typeface="MS Mincho" charset="0"/>
              </a:rPr>
              <a:t>Department of Physics and Astronomy</a:t>
            </a:r>
            <a:endParaRPr lang="en-US" altLang="ja-JP" sz="2500">
              <a:solidFill>
                <a:srgbClr val="0000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algn="ctr" defTabSz="952500" eaLnBrk="0" hangingPunct="0"/>
            <a:endParaRPr lang="en-US" altLang="ja-JP" sz="2500">
              <a:solidFill>
                <a:srgbClr val="0099FF"/>
              </a:solidFill>
              <a:latin typeface="Tahoma" charset="0"/>
              <a:ea typeface="MS Mincho" charset="0"/>
              <a:cs typeface="MS Mincho" charset="0"/>
            </a:endParaRPr>
          </a:p>
          <a:p>
            <a:pPr algn="ctr" defTabSz="952500" eaLnBrk="0" hangingPunct="0"/>
            <a:r>
              <a:rPr lang="en-US" altLang="ja-JP" sz="2500">
                <a:solidFill>
                  <a:srgbClr val="0099FF"/>
                </a:solidFill>
                <a:latin typeface="Tahoma" charset="0"/>
                <a:ea typeface="MS Mincho" charset="0"/>
                <a:cs typeface="MS Mincho" charset="0"/>
              </a:rPr>
              <a:t>arisaka@physics.ucla.edu</a:t>
            </a:r>
            <a:endParaRPr lang="en-US" altLang="ja-JP" sz="2500">
              <a:latin typeface="Times New Roman" charset="0"/>
            </a:endParaRPr>
          </a:p>
        </p:txBody>
      </p:sp>
      <p:sp>
        <p:nvSpPr>
          <p:cNvPr id="29902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0" y="781050"/>
            <a:ext cx="9601200" cy="1600200"/>
          </a:xfrm>
          <a:effectLst>
            <a:outerShdw blurRad="63500" dist="35921" dir="2700000" algn="ctr" rotWithShape="0">
              <a:srgbClr val="FF990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altLang="ja-JP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MS Gothic" charset="0"/>
              </a:rPr>
              <a:t>Introduction to Physics Research</a:t>
            </a:r>
            <a:br>
              <a:rPr lang="en-US" altLang="ja-JP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MS Gothic" charset="0"/>
              </a:rPr>
            </a:br>
            <a:r>
              <a:rPr lang="en-US" altLang="ja-JP" sz="44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MS Gothic" charset="0"/>
              </a:rPr>
              <a:t>Origin of Universe and Ourselves</a:t>
            </a:r>
            <a:endParaRPr lang="en-US" sz="440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ＭＳ Ｐゴシック" charset="0"/>
              <a:cs typeface="MS Gothic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B5A5436-0EEC-4D4D-8057-3B60E13411EC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451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  <a:cs typeface="Arial" charset="0"/>
              </a:rPr>
              <a:t>Katsushi Arisaka</a:t>
            </a:r>
          </a:p>
        </p:txBody>
      </p:sp>
      <p:sp>
        <p:nvSpPr>
          <p:cNvPr id="645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F33A8F9-3F8D-E149-96B6-2D3D539A0316}" type="slidenum">
              <a:rPr lang="en-US" sz="1500">
                <a:solidFill>
                  <a:srgbClr val="0000FF"/>
                </a:solidFill>
              </a:rPr>
              <a:pPr eaLnBrk="1" hangingPunct="1"/>
              <a:t>10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45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Expansion of Universe</a:t>
            </a:r>
          </a:p>
        </p:txBody>
      </p:sp>
      <p:sp>
        <p:nvSpPr>
          <p:cNvPr id="64518" name="Line 3"/>
          <p:cNvSpPr>
            <a:spLocks noChangeShapeType="1"/>
          </p:cNvSpPr>
          <p:nvPr/>
        </p:nvSpPr>
        <p:spPr bwMode="auto">
          <a:xfrm flipV="1">
            <a:off x="1976438" y="6232525"/>
            <a:ext cx="6826250" cy="36513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9" name="Line 4"/>
          <p:cNvSpPr>
            <a:spLocks noChangeShapeType="1"/>
          </p:cNvSpPr>
          <p:nvPr/>
        </p:nvSpPr>
        <p:spPr bwMode="auto">
          <a:xfrm rot="5400000" flipV="1">
            <a:off x="-450849" y="3844925"/>
            <a:ext cx="4875212" cy="26987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0" name="Text Box 5"/>
          <p:cNvSpPr txBox="1">
            <a:spLocks noChangeArrowheads="1"/>
          </p:cNvSpPr>
          <p:nvPr/>
        </p:nvSpPr>
        <p:spPr bwMode="auto">
          <a:xfrm>
            <a:off x="8389938" y="6403975"/>
            <a:ext cx="10144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Time</a:t>
            </a:r>
          </a:p>
        </p:txBody>
      </p:sp>
      <p:sp>
        <p:nvSpPr>
          <p:cNvPr id="64521" name="Text Box 6"/>
          <p:cNvSpPr txBox="1">
            <a:spLocks noChangeArrowheads="1"/>
          </p:cNvSpPr>
          <p:nvPr/>
        </p:nvSpPr>
        <p:spPr bwMode="auto">
          <a:xfrm>
            <a:off x="806450" y="1514475"/>
            <a:ext cx="895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Size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014538" y="1773238"/>
            <a:ext cx="6496050" cy="4468812"/>
            <a:chOff x="1269" y="1117"/>
            <a:chExt cx="4092" cy="2815"/>
          </a:xfrm>
        </p:grpSpPr>
        <p:sp>
          <p:nvSpPr>
            <p:cNvPr id="64529" name="Freeform 8"/>
            <p:cNvSpPr>
              <a:spLocks/>
            </p:cNvSpPr>
            <p:nvPr/>
          </p:nvSpPr>
          <p:spPr bwMode="auto">
            <a:xfrm>
              <a:off x="1269" y="1319"/>
              <a:ext cx="4092" cy="2613"/>
            </a:xfrm>
            <a:custGeom>
              <a:avLst/>
              <a:gdLst>
                <a:gd name="T0" fmla="*/ 0 w 3201"/>
                <a:gd name="T1" fmla="*/ 49424 h 2198"/>
                <a:gd name="T2" fmla="*/ 12404 w 3201"/>
                <a:gd name="T3" fmla="*/ 33681 h 2198"/>
                <a:gd name="T4" fmla="*/ 61729 w 3201"/>
                <a:gd name="T5" fmla="*/ 17895 h 2198"/>
                <a:gd name="T6" fmla="*/ 151519 w 3201"/>
                <a:gd name="T7" fmla="*/ 5889 h 2198"/>
                <a:gd name="T8" fmla="*/ 266049 w 3201"/>
                <a:gd name="T9" fmla="*/ 0 h 2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01"/>
                <a:gd name="T16" fmla="*/ 0 h 2198"/>
                <a:gd name="T17" fmla="*/ 3201 w 3201"/>
                <a:gd name="T18" fmla="*/ 2198 h 21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01" h="2198">
                  <a:moveTo>
                    <a:pt x="0" y="2198"/>
                  </a:moveTo>
                  <a:cubicBezTo>
                    <a:pt x="12" y="1964"/>
                    <a:pt x="25" y="1730"/>
                    <a:pt x="149" y="1497"/>
                  </a:cubicBezTo>
                  <a:cubicBezTo>
                    <a:pt x="273" y="1264"/>
                    <a:pt x="464" y="1002"/>
                    <a:pt x="743" y="796"/>
                  </a:cubicBezTo>
                  <a:cubicBezTo>
                    <a:pt x="1022" y="590"/>
                    <a:pt x="1414" y="395"/>
                    <a:pt x="1823" y="262"/>
                  </a:cubicBezTo>
                  <a:cubicBezTo>
                    <a:pt x="2232" y="129"/>
                    <a:pt x="2972" y="44"/>
                    <a:pt x="3201" y="0"/>
                  </a:cubicBezTo>
                </a:path>
              </a:pathLst>
            </a:custGeom>
            <a:noFill/>
            <a:ln w="50800">
              <a:solidFill>
                <a:srgbClr val="FF66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grpSp>
          <p:nvGrpSpPr>
            <p:cNvPr id="64530" name="Group 9"/>
            <p:cNvGrpSpPr>
              <a:grpSpLocks/>
            </p:cNvGrpSpPr>
            <p:nvPr/>
          </p:nvGrpSpPr>
          <p:grpSpPr bwMode="auto">
            <a:xfrm>
              <a:off x="2028" y="1117"/>
              <a:ext cx="1991" cy="518"/>
              <a:chOff x="2853" y="916"/>
              <a:chExt cx="1991" cy="518"/>
            </a:xfrm>
          </p:grpSpPr>
          <p:sp>
            <p:nvSpPr>
              <p:cNvPr id="64531" name="Text Box 10"/>
              <p:cNvSpPr txBox="1">
                <a:spLocks noChangeArrowheads="1"/>
              </p:cNvSpPr>
              <p:nvPr/>
            </p:nvSpPr>
            <p:spPr bwMode="auto">
              <a:xfrm>
                <a:off x="2853" y="916"/>
                <a:ext cx="1215" cy="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0800" cap="rnd">
                    <a:solidFill>
                      <a:srgbClr val="000000"/>
                    </a:solidFill>
                    <a:prstDash val="sysDot"/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b="1">
                    <a:solidFill>
                      <a:srgbClr val="FF6600"/>
                    </a:solidFill>
                  </a:rPr>
                  <a:t>Size of Universe</a:t>
                </a:r>
              </a:p>
            </p:txBody>
          </p:sp>
          <p:grpSp>
            <p:nvGrpSpPr>
              <p:cNvPr id="64532" name="Group 11"/>
              <p:cNvGrpSpPr>
                <a:grpSpLocks/>
              </p:cNvGrpSpPr>
              <p:nvPr/>
            </p:nvGrpSpPr>
            <p:grpSpPr bwMode="auto">
              <a:xfrm>
                <a:off x="3932" y="1006"/>
                <a:ext cx="912" cy="288"/>
                <a:chOff x="4142" y="952"/>
                <a:chExt cx="912" cy="288"/>
              </a:xfrm>
            </p:grpSpPr>
            <p:sp>
              <p:nvSpPr>
                <p:cNvPr id="64533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4142" y="952"/>
                  <a:ext cx="912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08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eaLnBrk="0" hangingPunct="0"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eaLnBrk="0" hangingPunct="0"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eaLnBrk="0" hangingPunct="0"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b="1">
                      <a:solidFill>
                        <a:srgbClr val="FF6600"/>
                      </a:solidFill>
                      <a:sym typeface="Symbol" charset="0"/>
                    </a:rPr>
                    <a:t>  Time</a:t>
                  </a:r>
                </a:p>
              </p:txBody>
            </p:sp>
            <p:sp>
              <p:nvSpPr>
                <p:cNvPr id="64534" name="Line 13"/>
                <p:cNvSpPr>
                  <a:spLocks noChangeShapeType="1"/>
                </p:cNvSpPr>
                <p:nvPr/>
              </p:nvSpPr>
              <p:spPr bwMode="auto">
                <a:xfrm>
                  <a:off x="4501" y="992"/>
                  <a:ext cx="452" cy="6"/>
                </a:xfrm>
                <a:prstGeom prst="lin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2027238" y="1620838"/>
            <a:ext cx="6221412" cy="4638675"/>
            <a:chOff x="1277" y="1021"/>
            <a:chExt cx="3919" cy="2922"/>
          </a:xfrm>
        </p:grpSpPr>
        <p:sp>
          <p:nvSpPr>
            <p:cNvPr id="64526" name="Line 15"/>
            <p:cNvSpPr>
              <a:spLocks noChangeShapeType="1"/>
            </p:cNvSpPr>
            <p:nvPr/>
          </p:nvSpPr>
          <p:spPr bwMode="auto">
            <a:xfrm flipV="1">
              <a:off x="1277" y="1021"/>
              <a:ext cx="3919" cy="2922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27" name="Text Box 16"/>
            <p:cNvSpPr txBox="1">
              <a:spLocks noChangeArrowheads="1"/>
            </p:cNvSpPr>
            <p:nvPr/>
          </p:nvSpPr>
          <p:spPr bwMode="auto">
            <a:xfrm>
              <a:off x="3514" y="2347"/>
              <a:ext cx="121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 cap="rnd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FF0000"/>
                  </a:solidFill>
                </a:rPr>
                <a:t>Horizon </a:t>
              </a:r>
            </a:p>
          </p:txBody>
        </p:sp>
        <p:sp>
          <p:nvSpPr>
            <p:cNvPr id="64528" name="Text Box 17"/>
            <p:cNvSpPr txBox="1">
              <a:spLocks noChangeArrowheads="1"/>
            </p:cNvSpPr>
            <p:nvPr/>
          </p:nvSpPr>
          <p:spPr bwMode="auto">
            <a:xfrm>
              <a:off x="4495" y="2334"/>
              <a:ext cx="60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FF0000"/>
                  </a:solidFill>
                  <a:sym typeface="Symbol" charset="0"/>
                </a:rPr>
                <a:t> cT</a:t>
              </a:r>
            </a:p>
          </p:txBody>
        </p:sp>
      </p:grpSp>
      <p:sp>
        <p:nvSpPr>
          <p:cNvPr id="64524" name="Text Box 18"/>
          <p:cNvSpPr txBox="1">
            <a:spLocks noChangeArrowheads="1"/>
          </p:cNvSpPr>
          <p:nvPr/>
        </p:nvSpPr>
        <p:spPr bwMode="auto">
          <a:xfrm>
            <a:off x="6426200" y="6372225"/>
            <a:ext cx="108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2"/>
                </a:solidFill>
              </a:rPr>
              <a:t>Today</a:t>
            </a:r>
          </a:p>
        </p:txBody>
      </p:sp>
      <p:sp>
        <p:nvSpPr>
          <p:cNvPr id="64525" name="Text Box 19"/>
          <p:cNvSpPr txBox="1">
            <a:spLocks noChangeArrowheads="1"/>
          </p:cNvSpPr>
          <p:nvPr/>
        </p:nvSpPr>
        <p:spPr bwMode="auto">
          <a:xfrm>
            <a:off x="1293813" y="6373813"/>
            <a:ext cx="1671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2"/>
                </a:solidFill>
              </a:rPr>
              <a:t>Beginning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1AF415-92D9-B847-BB1D-4BB1EC690D96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656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  <a:cs typeface="Arial" charset="0"/>
              </a:rPr>
              <a:t>Katsushi Arisaka</a:t>
            </a:r>
          </a:p>
        </p:txBody>
      </p:sp>
      <p:sp>
        <p:nvSpPr>
          <p:cNvPr id="665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C9F98D5-17E5-1C4C-AB42-EEC1FEE75DF5}" type="slidenum">
              <a:rPr lang="en-US" sz="1500">
                <a:solidFill>
                  <a:srgbClr val="0000FF"/>
                </a:solidFill>
              </a:rPr>
              <a:pPr eaLnBrk="1" hangingPunct="1"/>
              <a:t>11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65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Temperature of Universe</a:t>
            </a:r>
          </a:p>
        </p:txBody>
      </p:sp>
      <p:sp>
        <p:nvSpPr>
          <p:cNvPr id="66566" name="Line 3"/>
          <p:cNvSpPr>
            <a:spLocks noChangeShapeType="1"/>
          </p:cNvSpPr>
          <p:nvPr/>
        </p:nvSpPr>
        <p:spPr bwMode="auto">
          <a:xfrm flipV="1">
            <a:off x="1976438" y="6232525"/>
            <a:ext cx="6826250" cy="36513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7" name="Line 4"/>
          <p:cNvSpPr>
            <a:spLocks noChangeShapeType="1"/>
          </p:cNvSpPr>
          <p:nvPr/>
        </p:nvSpPr>
        <p:spPr bwMode="auto">
          <a:xfrm rot="-5400000" flipH="1" flipV="1">
            <a:off x="-255588" y="4033838"/>
            <a:ext cx="4518025" cy="6350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8" name="Text Box 5"/>
          <p:cNvSpPr txBox="1">
            <a:spLocks noChangeArrowheads="1"/>
          </p:cNvSpPr>
          <p:nvPr/>
        </p:nvSpPr>
        <p:spPr bwMode="auto">
          <a:xfrm>
            <a:off x="8450263" y="6403975"/>
            <a:ext cx="895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Size</a:t>
            </a:r>
          </a:p>
        </p:txBody>
      </p:sp>
      <p:sp>
        <p:nvSpPr>
          <p:cNvPr id="66569" name="Text Box 6"/>
          <p:cNvSpPr txBox="1">
            <a:spLocks noChangeArrowheads="1"/>
          </p:cNvSpPr>
          <p:nvPr/>
        </p:nvSpPr>
        <p:spPr bwMode="auto">
          <a:xfrm>
            <a:off x="414338" y="1046163"/>
            <a:ext cx="23415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Temperature</a:t>
            </a:r>
          </a:p>
        </p:txBody>
      </p:sp>
      <p:sp>
        <p:nvSpPr>
          <p:cNvPr id="66570" name="Text Box 7"/>
          <p:cNvSpPr txBox="1">
            <a:spLocks noChangeArrowheads="1"/>
          </p:cNvSpPr>
          <p:nvPr/>
        </p:nvSpPr>
        <p:spPr bwMode="auto">
          <a:xfrm>
            <a:off x="6426200" y="6372225"/>
            <a:ext cx="108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2"/>
                </a:solidFill>
              </a:rPr>
              <a:t>Today</a:t>
            </a:r>
          </a:p>
        </p:txBody>
      </p:sp>
      <p:sp>
        <p:nvSpPr>
          <p:cNvPr id="66571" name="Text Box 8"/>
          <p:cNvSpPr txBox="1">
            <a:spLocks noChangeArrowheads="1"/>
          </p:cNvSpPr>
          <p:nvPr/>
        </p:nvSpPr>
        <p:spPr bwMode="auto">
          <a:xfrm>
            <a:off x="1293813" y="6373813"/>
            <a:ext cx="1671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2"/>
                </a:solidFill>
              </a:rPr>
              <a:t>Beginning</a:t>
            </a:r>
          </a:p>
        </p:txBody>
      </p:sp>
      <p:sp>
        <p:nvSpPr>
          <p:cNvPr id="66572" name="Freeform 9"/>
          <p:cNvSpPr>
            <a:spLocks/>
          </p:cNvSpPr>
          <p:nvPr/>
        </p:nvSpPr>
        <p:spPr bwMode="auto">
          <a:xfrm>
            <a:off x="2309813" y="1962150"/>
            <a:ext cx="5986462" cy="4071938"/>
          </a:xfrm>
          <a:custGeom>
            <a:avLst/>
            <a:gdLst>
              <a:gd name="T0" fmla="*/ 0 w 3005"/>
              <a:gd name="T1" fmla="*/ 0 h 2393"/>
              <a:gd name="T2" fmla="*/ 2147483647 w 3005"/>
              <a:gd name="T3" fmla="*/ 2147483647 h 2393"/>
              <a:gd name="T4" fmla="*/ 2147483647 w 3005"/>
              <a:gd name="T5" fmla="*/ 2147483647 h 2393"/>
              <a:gd name="T6" fmla="*/ 2147483647 w 3005"/>
              <a:gd name="T7" fmla="*/ 2147483647 h 2393"/>
              <a:gd name="T8" fmla="*/ 2147483647 w 3005"/>
              <a:gd name="T9" fmla="*/ 2147483647 h 2393"/>
              <a:gd name="T10" fmla="*/ 2147483647 w 3005"/>
              <a:gd name="T11" fmla="*/ 2147483647 h 2393"/>
              <a:gd name="T12" fmla="*/ 2147483647 w 3005"/>
              <a:gd name="T13" fmla="*/ 2147483647 h 23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05"/>
              <a:gd name="T22" fmla="*/ 0 h 2393"/>
              <a:gd name="T23" fmla="*/ 3005 w 3005"/>
              <a:gd name="T24" fmla="*/ 2393 h 23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05" h="2393">
                <a:moveTo>
                  <a:pt x="0" y="0"/>
                </a:moveTo>
                <a:cubicBezTo>
                  <a:pt x="34" y="217"/>
                  <a:pt x="69" y="435"/>
                  <a:pt x="161" y="653"/>
                </a:cubicBezTo>
                <a:cubicBezTo>
                  <a:pt x="253" y="871"/>
                  <a:pt x="379" y="1107"/>
                  <a:pt x="552" y="1306"/>
                </a:cubicBezTo>
                <a:cubicBezTo>
                  <a:pt x="725" y="1505"/>
                  <a:pt x="980" y="1708"/>
                  <a:pt x="1200" y="1846"/>
                </a:cubicBezTo>
                <a:cubicBezTo>
                  <a:pt x="1420" y="1984"/>
                  <a:pt x="1657" y="2054"/>
                  <a:pt x="1871" y="2131"/>
                </a:cubicBezTo>
                <a:cubicBezTo>
                  <a:pt x="2085" y="2208"/>
                  <a:pt x="2293" y="2265"/>
                  <a:pt x="2482" y="2309"/>
                </a:cubicBezTo>
                <a:cubicBezTo>
                  <a:pt x="2671" y="2353"/>
                  <a:pt x="2838" y="2373"/>
                  <a:pt x="3005" y="2393"/>
                </a:cubicBezTo>
              </a:path>
            </a:pathLst>
          </a:cu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6573" name="Text Box 10"/>
          <p:cNvSpPr txBox="1">
            <a:spLocks noChangeArrowheads="1"/>
          </p:cNvSpPr>
          <p:nvPr/>
        </p:nvSpPr>
        <p:spPr bwMode="auto">
          <a:xfrm>
            <a:off x="2732088" y="2533650"/>
            <a:ext cx="3241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0000"/>
                </a:solidFill>
              </a:rPr>
              <a:t>Temperature = 1/Size</a:t>
            </a:r>
          </a:p>
        </p:txBody>
      </p:sp>
      <p:sp>
        <p:nvSpPr>
          <p:cNvPr id="66574" name="Text Box 11"/>
          <p:cNvSpPr txBox="1">
            <a:spLocks noChangeArrowheads="1"/>
          </p:cNvSpPr>
          <p:nvPr/>
        </p:nvSpPr>
        <p:spPr bwMode="auto">
          <a:xfrm>
            <a:off x="1174750" y="5597525"/>
            <a:ext cx="822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0000"/>
                </a:solidFill>
              </a:rPr>
              <a:t>2.7</a:t>
            </a:r>
            <a:r>
              <a:rPr lang="en-US" sz="2000" b="1" baseline="30000">
                <a:solidFill>
                  <a:srgbClr val="FF0000"/>
                </a:solidFill>
              </a:rPr>
              <a:t>o</a:t>
            </a:r>
            <a:r>
              <a:rPr lang="en-US" sz="2000" b="1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66575" name="Line 12"/>
          <p:cNvSpPr>
            <a:spLocks noChangeShapeType="1"/>
          </p:cNvSpPr>
          <p:nvPr/>
        </p:nvSpPr>
        <p:spPr bwMode="auto">
          <a:xfrm>
            <a:off x="2028825" y="5784850"/>
            <a:ext cx="4735513" cy="55563"/>
          </a:xfrm>
          <a:prstGeom prst="line">
            <a:avLst/>
          </a:prstGeom>
          <a:noFill/>
          <a:ln w="50800">
            <a:solidFill>
              <a:schemeClr val="folHlink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6" name="Line 13"/>
          <p:cNvSpPr>
            <a:spLocks noChangeShapeType="1"/>
          </p:cNvSpPr>
          <p:nvPr/>
        </p:nvSpPr>
        <p:spPr bwMode="auto">
          <a:xfrm>
            <a:off x="6778625" y="5522913"/>
            <a:ext cx="0" cy="698500"/>
          </a:xfrm>
          <a:prstGeom prst="line">
            <a:avLst/>
          </a:prstGeom>
          <a:noFill/>
          <a:ln w="50800">
            <a:solidFill>
              <a:schemeClr val="folHlink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Tahoma" charset="0"/>
              </a:rPr>
              <a:t> </a:t>
            </a:r>
            <a:endParaRPr lang="en-US" dirty="0">
              <a:latin typeface="Tahoma" charset="0"/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 Narrow" charset="0"/>
            </a:endParaRPr>
          </a:p>
        </p:txBody>
      </p:sp>
      <p:pic>
        <p:nvPicPr>
          <p:cNvPr id="63492" name="Picture 7" descr="Tevatron-03-0391-28D_L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Rectangle 8"/>
          <p:cNvSpPr>
            <a:spLocks noChangeArrowheads="1"/>
          </p:cNvSpPr>
          <p:nvPr/>
        </p:nvSpPr>
        <p:spPr bwMode="auto">
          <a:xfrm>
            <a:off x="320040" y="164253"/>
            <a:ext cx="8881110" cy="597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39" tIns="48269" rIns="96539" bIns="48269" anchor="ctr"/>
          <a:lstStyle/>
          <a:p>
            <a:pPr algn="ctr">
              <a:lnSpc>
                <a:spcPct val="80000"/>
              </a:lnSpc>
            </a:pPr>
            <a:r>
              <a:rPr lang="en-US" sz="3600" b="1" dirty="0" err="1">
                <a:solidFill>
                  <a:srgbClr val="FF0066"/>
                </a:solidFill>
                <a:latin typeface="Tahoma" charset="0"/>
              </a:rPr>
              <a:t>Tevatron</a:t>
            </a:r>
            <a:r>
              <a:rPr lang="en-US" sz="3600" b="1" dirty="0">
                <a:solidFill>
                  <a:srgbClr val="FF0066"/>
                </a:solidFill>
                <a:latin typeface="Tahoma" charset="0"/>
              </a:rPr>
              <a:t> at </a:t>
            </a:r>
            <a:r>
              <a:rPr lang="en-US" sz="3600" b="1" dirty="0" smtClean="0">
                <a:solidFill>
                  <a:srgbClr val="FF0066"/>
                </a:solidFill>
                <a:latin typeface="Tahoma" charset="0"/>
              </a:rPr>
              <a:t>Fermi Lab near Chicago </a:t>
            </a:r>
            <a:r>
              <a:rPr lang="en-US" sz="3600" b="1" dirty="0">
                <a:solidFill>
                  <a:srgbClr val="FF0066"/>
                </a:solidFill>
                <a:latin typeface="Tahoma" charset="0"/>
              </a:rPr>
              <a:t>(1980 – 2010)</a:t>
            </a:r>
          </a:p>
        </p:txBody>
      </p:sp>
      <p:sp>
        <p:nvSpPr>
          <p:cNvPr id="63494" name="Text Box 9"/>
          <p:cNvSpPr txBox="1">
            <a:spLocks noChangeArrowheads="1"/>
          </p:cNvSpPr>
          <p:nvPr/>
        </p:nvSpPr>
        <p:spPr bwMode="auto">
          <a:xfrm>
            <a:off x="5715000" y="6400800"/>
            <a:ext cx="3041354" cy="461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9" tIns="45679" rIns="91359" bIns="45679">
            <a:spAutoFit/>
          </a:bodyPr>
          <a:lstStyle>
            <a:lvl1pPr defTabSz="8651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8651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FFFF00"/>
                </a:solidFill>
              </a:rPr>
              <a:t>6km </a:t>
            </a:r>
            <a:r>
              <a:rPr lang="en-US" b="1" dirty="0" smtClean="0">
                <a:solidFill>
                  <a:srgbClr val="FFFF00"/>
                </a:solidFill>
              </a:rPr>
              <a:t>Circumference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1738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79E03C-0BA6-D546-AD17-774F8891202F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065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706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C6FB7C2-E86E-9247-95B5-40E0E1F3F537}" type="slidenum">
              <a:rPr lang="en-US" sz="1500">
                <a:solidFill>
                  <a:srgbClr val="0000FF"/>
                </a:solidFill>
              </a:rPr>
              <a:pPr eaLnBrk="1" hangingPunct="1"/>
              <a:t>13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0661" name="Rectangle 2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8880475" cy="665163"/>
          </a:xfrm>
        </p:spPr>
        <p:txBody>
          <a:bodyPr lIns="96627" tIns="48314" rIns="96627" bIns="48314"/>
          <a:lstStyle/>
          <a:p>
            <a:pPr defTabSz="914400"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Elementary Particles</a:t>
            </a:r>
            <a:endParaRPr lang="en-US" sz="280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066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3" y="974725"/>
            <a:ext cx="9558337" cy="628015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3/1/2007</a:t>
            </a:r>
          </a:p>
        </p:txBody>
      </p:sp>
      <p:sp>
        <p:nvSpPr>
          <p:cNvPr id="7270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727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1A7B139-33D3-4C43-8CAA-44BB6CB63E5F}" type="slidenum">
              <a:rPr lang="en-US" sz="1500">
                <a:solidFill>
                  <a:srgbClr val="0000FF"/>
                </a:solidFill>
              </a:rPr>
              <a:pPr eaLnBrk="1" hangingPunct="1"/>
              <a:t>14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27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Elementary Particles</a:t>
            </a:r>
          </a:p>
        </p:txBody>
      </p:sp>
      <p:pic>
        <p:nvPicPr>
          <p:cNvPr id="72710" name="Picture 3" descr="simplemode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3"/>
          <a:stretch>
            <a:fillRect/>
          </a:stretch>
        </p:blipFill>
        <p:spPr bwMode="auto">
          <a:xfrm>
            <a:off x="2362200" y="1914525"/>
            <a:ext cx="464820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1" name="Text Box 4"/>
          <p:cNvSpPr txBox="1">
            <a:spLocks noChangeArrowheads="1"/>
          </p:cNvSpPr>
          <p:nvPr/>
        </p:nvSpPr>
        <p:spPr bwMode="auto">
          <a:xfrm>
            <a:off x="1219200" y="1228725"/>
            <a:ext cx="1046163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200000"/>
              </a:lnSpc>
            </a:pPr>
            <a:r>
              <a:rPr lang="en-US">
                <a:solidFill>
                  <a:srgbClr val="0000FF"/>
                </a:solidFill>
              </a:rPr>
              <a:t>Charge</a:t>
            </a:r>
          </a:p>
          <a:p>
            <a:pPr algn="ctr" eaLnBrk="1" hangingPunct="1">
              <a:lnSpc>
                <a:spcPct val="200000"/>
              </a:lnSpc>
            </a:pPr>
            <a:r>
              <a:rPr lang="en-US">
                <a:solidFill>
                  <a:srgbClr val="0000FF"/>
                </a:solidFill>
              </a:rPr>
              <a:t>+2/3</a:t>
            </a:r>
          </a:p>
          <a:p>
            <a:pPr algn="ctr" eaLnBrk="1" hangingPunct="1">
              <a:lnSpc>
                <a:spcPct val="200000"/>
              </a:lnSpc>
            </a:pPr>
            <a:r>
              <a:rPr lang="en-US">
                <a:solidFill>
                  <a:srgbClr val="0000FF"/>
                </a:solidFill>
              </a:rPr>
              <a:t>-1/3</a:t>
            </a:r>
          </a:p>
          <a:p>
            <a:pPr algn="ctr" eaLnBrk="1" hangingPunct="1">
              <a:lnSpc>
                <a:spcPct val="200000"/>
              </a:lnSpc>
            </a:pPr>
            <a:r>
              <a:rPr lang="en-US">
                <a:solidFill>
                  <a:srgbClr val="0000FF"/>
                </a:solidFill>
              </a:rPr>
              <a:t>0</a:t>
            </a:r>
          </a:p>
          <a:p>
            <a:pPr algn="ctr" eaLnBrk="1" hangingPunct="1">
              <a:lnSpc>
                <a:spcPct val="200000"/>
              </a:lnSpc>
            </a:pPr>
            <a:r>
              <a:rPr lang="en-US">
                <a:solidFill>
                  <a:srgbClr val="0000FF"/>
                </a:solidFill>
              </a:rPr>
              <a:t>-1</a:t>
            </a:r>
          </a:p>
        </p:txBody>
      </p:sp>
      <p:sp>
        <p:nvSpPr>
          <p:cNvPr id="72712" name="Rectangle 5"/>
          <p:cNvSpPr>
            <a:spLocks noChangeArrowheads="1"/>
          </p:cNvSpPr>
          <p:nvPr/>
        </p:nvSpPr>
        <p:spPr bwMode="auto">
          <a:xfrm>
            <a:off x="3500438" y="1127125"/>
            <a:ext cx="34178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00FF"/>
                </a:solidFill>
              </a:rPr>
              <a:t>Fermion	    </a:t>
            </a:r>
            <a:r>
              <a:rPr lang="en-US">
                <a:solidFill>
                  <a:srgbClr val="008000"/>
                </a:solidFill>
              </a:rPr>
              <a:t>Boson</a:t>
            </a:r>
          </a:p>
        </p:txBody>
      </p:sp>
      <p:sp>
        <p:nvSpPr>
          <p:cNvPr id="72713" name="Text Box 6"/>
          <p:cNvSpPr txBox="1">
            <a:spLocks noChangeArrowheads="1"/>
          </p:cNvSpPr>
          <p:nvPr/>
        </p:nvSpPr>
        <p:spPr bwMode="auto">
          <a:xfrm>
            <a:off x="7162800" y="1219200"/>
            <a:ext cx="1046163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200000"/>
              </a:lnSpc>
            </a:pPr>
            <a:r>
              <a:rPr lang="en-US">
                <a:solidFill>
                  <a:srgbClr val="0000FF"/>
                </a:solidFill>
              </a:rPr>
              <a:t>Charge</a:t>
            </a:r>
          </a:p>
          <a:p>
            <a:pPr algn="ctr" eaLnBrk="1" hangingPunct="1">
              <a:lnSpc>
                <a:spcPct val="200000"/>
              </a:lnSpc>
            </a:pPr>
            <a:r>
              <a:rPr lang="en-US">
                <a:solidFill>
                  <a:srgbClr val="0000FF"/>
                </a:solidFill>
              </a:rPr>
              <a:t>0</a:t>
            </a:r>
          </a:p>
          <a:p>
            <a:pPr algn="ctr" eaLnBrk="1" hangingPunct="1">
              <a:lnSpc>
                <a:spcPct val="200000"/>
              </a:lnSpc>
            </a:pPr>
            <a:r>
              <a:rPr lang="en-US">
                <a:solidFill>
                  <a:srgbClr val="0000FF"/>
                </a:solidFill>
              </a:rPr>
              <a:t>0</a:t>
            </a:r>
          </a:p>
          <a:p>
            <a:pPr algn="ctr" eaLnBrk="1" hangingPunct="1">
              <a:lnSpc>
                <a:spcPct val="200000"/>
              </a:lnSpc>
            </a:pPr>
            <a:r>
              <a:rPr lang="en-US">
                <a:solidFill>
                  <a:srgbClr val="0000FF"/>
                </a:solidFill>
              </a:rPr>
              <a:t>0</a:t>
            </a:r>
          </a:p>
          <a:p>
            <a:pPr algn="ctr" eaLnBrk="1" hangingPunct="1">
              <a:lnSpc>
                <a:spcPct val="200000"/>
              </a:lnSpc>
            </a:pPr>
            <a:r>
              <a:rPr lang="en-US">
                <a:solidFill>
                  <a:srgbClr val="0000FF"/>
                </a:solidFill>
                <a:sym typeface="Symbol" charset="0"/>
              </a:rPr>
              <a:t></a:t>
            </a:r>
            <a:r>
              <a:rPr lang="en-US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72714" name="Rectangle 7"/>
          <p:cNvSpPr>
            <a:spLocks noChangeArrowheads="1"/>
          </p:cNvSpPr>
          <p:nvPr/>
        </p:nvSpPr>
        <p:spPr bwMode="auto">
          <a:xfrm>
            <a:off x="6400800" y="6172200"/>
            <a:ext cx="29035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>
                <a:solidFill>
                  <a:srgbClr val="0000FF"/>
                </a:solidFill>
              </a:rPr>
              <a:t>+ Anti-particles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4F1A8B9-B00D-E240-808E-CC6FCE8F9B07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47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747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8721395-2B07-3C4E-B6AB-7BDB82E58007}" type="slidenum">
              <a:rPr lang="en-US" sz="1500">
                <a:solidFill>
                  <a:srgbClr val="0000FF"/>
                </a:solidFill>
              </a:rPr>
              <a:pPr eaLnBrk="1" hangingPunct="1"/>
              <a:t>15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4757" name="Rectangle 2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8880475" cy="598488"/>
          </a:xfrm>
        </p:spPr>
        <p:txBody>
          <a:bodyPr lIns="96618" tIns="48309" rIns="96618" bIns="48309"/>
          <a:lstStyle/>
          <a:p>
            <a:pPr defTabSz="914400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Elementary Particles and Forces</a:t>
            </a:r>
          </a:p>
        </p:txBody>
      </p:sp>
      <p:pic>
        <p:nvPicPr>
          <p:cNvPr id="7475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" r="70497"/>
          <a:stretch>
            <a:fillRect/>
          </a:stretch>
        </p:blipFill>
        <p:spPr bwMode="auto">
          <a:xfrm>
            <a:off x="1295400" y="762000"/>
            <a:ext cx="280987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18" t="421"/>
          <a:stretch>
            <a:fillRect/>
          </a:stretch>
        </p:blipFill>
        <p:spPr bwMode="auto">
          <a:xfrm>
            <a:off x="5181600" y="762000"/>
            <a:ext cx="2855913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796A8E-9135-DF4F-91EC-E21798F75F0F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216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9216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774BB46-7440-5E49-B607-6291AA984736}" type="slidenum">
              <a:rPr lang="en-US" sz="1500">
                <a:solidFill>
                  <a:srgbClr val="0000FF"/>
                </a:solidFill>
              </a:rPr>
              <a:pPr eaLnBrk="1" hangingPunct="1"/>
              <a:t>16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68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Unification of Forces (1980)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806" name="Text Box 4"/>
          <p:cNvSpPr txBox="1">
            <a:spLocks noChangeArrowheads="1"/>
          </p:cNvSpPr>
          <p:nvPr/>
        </p:nvSpPr>
        <p:spPr bwMode="auto">
          <a:xfrm>
            <a:off x="8001000" y="6111875"/>
            <a:ext cx="56515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32</a:t>
            </a:r>
          </a:p>
        </p:txBody>
      </p:sp>
      <p:sp>
        <p:nvSpPr>
          <p:cNvPr id="76807" name="Text Box 6"/>
          <p:cNvSpPr txBox="1">
            <a:spLocks noChangeArrowheads="1"/>
          </p:cNvSpPr>
          <p:nvPr/>
        </p:nvSpPr>
        <p:spPr bwMode="auto">
          <a:xfrm>
            <a:off x="6019800" y="6132513"/>
            <a:ext cx="56515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29</a:t>
            </a:r>
          </a:p>
        </p:txBody>
      </p:sp>
      <p:pic>
        <p:nvPicPr>
          <p:cNvPr id="76808" name="Picture 3" descr="bbtlf1904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4488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9" name="Rectangle 9"/>
          <p:cNvSpPr>
            <a:spLocks noChangeArrowheads="1"/>
          </p:cNvSpPr>
          <p:nvPr/>
        </p:nvSpPr>
        <p:spPr bwMode="auto">
          <a:xfrm>
            <a:off x="6248400" y="990600"/>
            <a:ext cx="31242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6810" name="Text Box 7"/>
          <p:cNvSpPr txBox="1">
            <a:spLocks noChangeArrowheads="1"/>
          </p:cNvSpPr>
          <p:nvPr/>
        </p:nvSpPr>
        <p:spPr bwMode="auto">
          <a:xfrm>
            <a:off x="5943600" y="1905000"/>
            <a:ext cx="220980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FF"/>
                </a:solidFill>
              </a:rPr>
              <a:t>Grand Unification</a:t>
            </a:r>
          </a:p>
        </p:txBody>
      </p:sp>
      <p:sp>
        <p:nvSpPr>
          <p:cNvPr id="76811" name="Text Box 4"/>
          <p:cNvSpPr txBox="1">
            <a:spLocks noChangeArrowheads="1"/>
          </p:cNvSpPr>
          <p:nvPr/>
        </p:nvSpPr>
        <p:spPr bwMode="auto">
          <a:xfrm>
            <a:off x="7910513" y="6111875"/>
            <a:ext cx="10668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32</a:t>
            </a:r>
          </a:p>
        </p:txBody>
      </p:sp>
      <p:sp>
        <p:nvSpPr>
          <p:cNvPr id="76812" name="Text Box 6"/>
          <p:cNvSpPr txBox="1">
            <a:spLocks noChangeArrowheads="1"/>
          </p:cNvSpPr>
          <p:nvPr/>
        </p:nvSpPr>
        <p:spPr bwMode="auto">
          <a:xfrm>
            <a:off x="5889625" y="6132513"/>
            <a:ext cx="8382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29</a:t>
            </a:r>
          </a:p>
        </p:txBody>
      </p:sp>
      <p:sp>
        <p:nvSpPr>
          <p:cNvPr id="76813" name="Text Box 7"/>
          <p:cNvSpPr txBox="1">
            <a:spLocks noChangeArrowheads="1"/>
          </p:cNvSpPr>
          <p:nvPr/>
        </p:nvSpPr>
        <p:spPr bwMode="auto">
          <a:xfrm>
            <a:off x="2057400" y="5562600"/>
            <a:ext cx="1195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</a:rPr>
              <a:t>100 GeV</a:t>
            </a:r>
          </a:p>
        </p:txBody>
      </p:sp>
      <p:sp>
        <p:nvSpPr>
          <p:cNvPr id="76814" name="Text Box 8"/>
          <p:cNvSpPr txBox="1">
            <a:spLocks noChangeArrowheads="1"/>
          </p:cNvSpPr>
          <p:nvPr/>
        </p:nvSpPr>
        <p:spPr bwMode="auto">
          <a:xfrm>
            <a:off x="5715000" y="5562600"/>
            <a:ext cx="1243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</a:rPr>
              <a:t>10</a:t>
            </a:r>
            <a:r>
              <a:rPr lang="en-US" sz="2000" b="1" baseline="30000">
                <a:solidFill>
                  <a:srgbClr val="FF3300"/>
                </a:solidFill>
              </a:rPr>
              <a:t>16</a:t>
            </a:r>
            <a:r>
              <a:rPr lang="en-US" sz="2000" b="1">
                <a:solidFill>
                  <a:srgbClr val="FF3300"/>
                </a:solidFill>
              </a:rPr>
              <a:t> GeV</a:t>
            </a:r>
          </a:p>
        </p:txBody>
      </p:sp>
      <p:sp>
        <p:nvSpPr>
          <p:cNvPr id="76815" name="Text Box 9"/>
          <p:cNvSpPr txBox="1">
            <a:spLocks noChangeArrowheads="1"/>
          </p:cNvSpPr>
          <p:nvPr/>
        </p:nvSpPr>
        <p:spPr bwMode="auto">
          <a:xfrm>
            <a:off x="7620000" y="5562600"/>
            <a:ext cx="1243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</a:rPr>
              <a:t>10</a:t>
            </a:r>
            <a:r>
              <a:rPr lang="en-US" sz="2000" b="1" baseline="30000">
                <a:solidFill>
                  <a:srgbClr val="FF3300"/>
                </a:solidFill>
              </a:rPr>
              <a:t>19</a:t>
            </a:r>
            <a:r>
              <a:rPr lang="en-US" sz="2000" b="1">
                <a:solidFill>
                  <a:srgbClr val="FF3300"/>
                </a:solidFill>
              </a:rPr>
              <a:t> GeV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855F5C1-5574-4040-A5BC-298520F064A1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42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942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A99C350-8037-6749-9304-5114B4113B2F}" type="slidenum">
              <a:rPr lang="en-US" sz="1500">
                <a:solidFill>
                  <a:srgbClr val="0000FF"/>
                </a:solidFill>
              </a:rPr>
              <a:pPr eaLnBrk="1" hangingPunct="1"/>
              <a:t>17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88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Unification of Forces (1980)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8854" name="Picture 3" descr="bbtlf1904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4488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5" name="Text Box 5"/>
          <p:cNvSpPr txBox="1">
            <a:spLocks noChangeArrowheads="1"/>
          </p:cNvSpPr>
          <p:nvPr/>
        </p:nvSpPr>
        <p:spPr bwMode="auto">
          <a:xfrm>
            <a:off x="7543800" y="1524000"/>
            <a:ext cx="205740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b="1">
              <a:solidFill>
                <a:srgbClr val="FF00FF"/>
              </a:solidFill>
              <a:latin typeface="Arial Narrow" charset="0"/>
            </a:endParaRPr>
          </a:p>
          <a:p>
            <a:pPr eaLnBrk="1" hangingPunct="1"/>
            <a:r>
              <a:rPr lang="en-US" b="1">
                <a:solidFill>
                  <a:srgbClr val="FF00FF"/>
                </a:solidFill>
                <a:latin typeface="Arial Narrow" charset="0"/>
              </a:rPr>
              <a:t>Plank Epoch</a:t>
            </a:r>
          </a:p>
        </p:txBody>
      </p:sp>
      <p:sp>
        <p:nvSpPr>
          <p:cNvPr id="78856" name="Text Box 7"/>
          <p:cNvSpPr txBox="1">
            <a:spLocks noChangeArrowheads="1"/>
          </p:cNvSpPr>
          <p:nvPr/>
        </p:nvSpPr>
        <p:spPr bwMode="auto">
          <a:xfrm>
            <a:off x="2057400" y="5562600"/>
            <a:ext cx="1195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</a:rPr>
              <a:t>100 GeV</a:t>
            </a:r>
          </a:p>
        </p:txBody>
      </p:sp>
      <p:sp>
        <p:nvSpPr>
          <p:cNvPr id="78857" name="Text Box 8"/>
          <p:cNvSpPr txBox="1">
            <a:spLocks noChangeArrowheads="1"/>
          </p:cNvSpPr>
          <p:nvPr/>
        </p:nvSpPr>
        <p:spPr bwMode="auto">
          <a:xfrm>
            <a:off x="5715000" y="5562600"/>
            <a:ext cx="1243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</a:rPr>
              <a:t>10</a:t>
            </a:r>
            <a:r>
              <a:rPr lang="en-US" sz="2000" b="1" baseline="30000">
                <a:solidFill>
                  <a:srgbClr val="FF3300"/>
                </a:solidFill>
              </a:rPr>
              <a:t>16</a:t>
            </a:r>
            <a:r>
              <a:rPr lang="en-US" sz="2000" b="1">
                <a:solidFill>
                  <a:srgbClr val="FF3300"/>
                </a:solidFill>
              </a:rPr>
              <a:t> GeV</a:t>
            </a:r>
          </a:p>
        </p:txBody>
      </p:sp>
      <p:sp>
        <p:nvSpPr>
          <p:cNvPr id="78858" name="Text Box 9"/>
          <p:cNvSpPr txBox="1">
            <a:spLocks noChangeArrowheads="1"/>
          </p:cNvSpPr>
          <p:nvPr/>
        </p:nvSpPr>
        <p:spPr bwMode="auto">
          <a:xfrm>
            <a:off x="7620000" y="5562600"/>
            <a:ext cx="1243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</a:rPr>
              <a:t>10</a:t>
            </a:r>
            <a:r>
              <a:rPr lang="en-US" sz="2000" b="1" baseline="30000">
                <a:solidFill>
                  <a:srgbClr val="FF3300"/>
                </a:solidFill>
              </a:rPr>
              <a:t>19</a:t>
            </a:r>
            <a:r>
              <a:rPr lang="en-US" sz="2000" b="1">
                <a:solidFill>
                  <a:srgbClr val="FF3300"/>
                </a:solidFill>
              </a:rPr>
              <a:t> GeV</a:t>
            </a:r>
          </a:p>
        </p:txBody>
      </p:sp>
      <p:sp>
        <p:nvSpPr>
          <p:cNvPr id="78859" name="Text Box 4"/>
          <p:cNvSpPr txBox="1">
            <a:spLocks noChangeArrowheads="1"/>
          </p:cNvSpPr>
          <p:nvPr/>
        </p:nvSpPr>
        <p:spPr bwMode="auto">
          <a:xfrm>
            <a:off x="7910513" y="6111875"/>
            <a:ext cx="10668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32</a:t>
            </a:r>
          </a:p>
        </p:txBody>
      </p:sp>
      <p:sp>
        <p:nvSpPr>
          <p:cNvPr id="78860" name="Text Box 6"/>
          <p:cNvSpPr txBox="1">
            <a:spLocks noChangeArrowheads="1"/>
          </p:cNvSpPr>
          <p:nvPr/>
        </p:nvSpPr>
        <p:spPr bwMode="auto">
          <a:xfrm>
            <a:off x="5889625" y="6132513"/>
            <a:ext cx="8382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29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D53462-AC29-4840-80D8-E4063CDC9464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08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809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0B5971-8190-6B4B-9A7D-812F57315F37}" type="slidenum">
              <a:rPr lang="en-US" sz="1500">
                <a:solidFill>
                  <a:srgbClr val="0000FF"/>
                </a:solidFill>
              </a:rPr>
              <a:pPr eaLnBrk="1" hangingPunct="1"/>
              <a:t>18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0901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6858000" cy="685800"/>
          </a:xfrm>
        </p:spPr>
        <p:txBody>
          <a:bodyPr/>
          <a:lstStyle/>
          <a:p>
            <a:pPr eaLnBrk="1" hangingPunct="1"/>
            <a:r>
              <a:rPr lang="en-US" altLang="ja-JP">
                <a:solidFill>
                  <a:srgbClr val="00FFFF"/>
                </a:solidFill>
                <a:latin typeface="Arial" charset="0"/>
                <a:ea typeface="ＭＳ Ｐゴシック" charset="0"/>
                <a:cs typeface="ＭＳ Ｐゴシック" charset="0"/>
              </a:rPr>
              <a:t>Hubble Deep Field</a:t>
            </a:r>
          </a:p>
        </p:txBody>
      </p:sp>
      <p:sp>
        <p:nvSpPr>
          <p:cNvPr id="80902" name="Rectangle 3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000"/>
          </a:p>
        </p:txBody>
      </p:sp>
      <p:sp>
        <p:nvSpPr>
          <p:cNvPr id="80903" name="Rectangle 4"/>
          <p:cNvSpPr>
            <a:spLocks noChangeArrowheads="1"/>
          </p:cNvSpPr>
          <p:nvPr/>
        </p:nvSpPr>
        <p:spPr bwMode="auto">
          <a:xfrm>
            <a:off x="152400" y="152400"/>
            <a:ext cx="8839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/>
          <a:p>
            <a:pPr algn="ctr">
              <a:lnSpc>
                <a:spcPct val="80000"/>
              </a:lnSpc>
            </a:pPr>
            <a:r>
              <a:rPr lang="en-US" altLang="ja-JP" sz="4000" b="1">
                <a:solidFill>
                  <a:srgbClr val="00FFFF"/>
                </a:solidFill>
              </a:rPr>
              <a:t>Physicists’ View of Early Universe</a:t>
            </a:r>
          </a:p>
        </p:txBody>
      </p:sp>
      <p:sp>
        <p:nvSpPr>
          <p:cNvPr id="4035589" name="Text Box 5"/>
          <p:cNvSpPr txBox="1">
            <a:spLocks noChangeArrowheads="1"/>
          </p:cNvSpPr>
          <p:nvPr/>
        </p:nvSpPr>
        <p:spPr bwMode="auto">
          <a:xfrm>
            <a:off x="3746500" y="5032375"/>
            <a:ext cx="50927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35000"/>
              </a:lnSpc>
            </a:pPr>
            <a:r>
              <a:rPr lang="en-US" sz="4400" b="1">
                <a:solidFill>
                  <a:srgbClr val="FF9900"/>
                </a:solidFill>
              </a:rPr>
              <a:t>Fiat lux</a:t>
            </a:r>
          </a:p>
          <a:p>
            <a:pPr algn="ctr" eaLnBrk="1" hangingPunct="1">
              <a:lnSpc>
                <a:spcPct val="135000"/>
              </a:lnSpc>
            </a:pPr>
            <a:r>
              <a:rPr lang="en-US" sz="4400" b="1">
                <a:solidFill>
                  <a:srgbClr val="FF9900"/>
                </a:solidFill>
              </a:rPr>
              <a:t>Let there be light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35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558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43E05BB-69DB-D34B-86FC-5D4AAC3A9279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29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829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22BC25-969C-D14A-8886-9ED6B612734E}" type="slidenum">
              <a:rPr lang="en-US" sz="1500">
                <a:solidFill>
                  <a:srgbClr val="0000FF"/>
                </a:solidFill>
              </a:rPr>
              <a:pPr eaLnBrk="1" hangingPunct="1"/>
              <a:t>19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29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Structure of DNA</a:t>
            </a:r>
          </a:p>
        </p:txBody>
      </p:sp>
      <p:pic>
        <p:nvPicPr>
          <p:cNvPr id="82950" name="Picture 3" descr="DNA-backb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914400"/>
            <a:ext cx="5867400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1" name="Picture 4" descr="d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400367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24200" y="6791980"/>
            <a:ext cx="2836158" cy="52322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66"/>
                </a:solidFill>
                <a:latin typeface="+mn-lt"/>
              </a:rPr>
              <a:t>3 billion </a:t>
            </a:r>
            <a:r>
              <a:rPr lang="en-US" b="1" dirty="0">
                <a:solidFill>
                  <a:srgbClr val="FF0066"/>
                </a:solidFill>
                <a:latin typeface="+mn-lt"/>
              </a:rPr>
              <a:t>base pairs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9A4BF67-F997-784B-AC20-09A84E5869CB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813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4813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CBCCC49-7B10-B242-8E8C-4DDCD7AB404C}" type="slidenum">
              <a:rPr lang="en-US" sz="1500">
                <a:solidFill>
                  <a:srgbClr val="0000FF"/>
                </a:solidFill>
              </a:rPr>
              <a:pPr eaLnBrk="1" hangingPunct="1"/>
              <a:t>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8133" name="Rectangle 2"/>
          <p:cNvSpPr>
            <a:spLocks noChangeArrowheads="1"/>
          </p:cNvSpPr>
          <p:nvPr/>
        </p:nvSpPr>
        <p:spPr bwMode="auto">
          <a:xfrm>
            <a:off x="0" y="0"/>
            <a:ext cx="9982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000" b="1"/>
          </a:p>
        </p:txBody>
      </p:sp>
      <p:pic>
        <p:nvPicPr>
          <p:cNvPr id="48134" name="Picture 3" descr="ea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7938"/>
            <a:ext cx="6629400" cy="698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6964" name="Text Box 4"/>
          <p:cNvSpPr txBox="1">
            <a:spLocks noChangeArrowheads="1"/>
          </p:cNvSpPr>
          <p:nvPr/>
        </p:nvSpPr>
        <p:spPr bwMode="auto">
          <a:xfrm>
            <a:off x="6019800" y="6629400"/>
            <a:ext cx="37480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3200" b="1">
                <a:solidFill>
                  <a:srgbClr val="60C99C"/>
                </a:solidFill>
              </a:rPr>
              <a:t>Why are we here? </a:t>
            </a:r>
            <a:endParaRPr lang="ja-JP" altLang="en-US" sz="3200" b="1">
              <a:solidFill>
                <a:srgbClr val="60C99C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16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696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6E0C590-722A-5B49-8370-AA4DD04FB541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49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849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E8A82B-93E6-AF44-957F-5B26C2EBF867}" type="slidenum">
              <a:rPr lang="en-US" sz="1500">
                <a:solidFill>
                  <a:srgbClr val="0000FF"/>
                </a:solidFill>
              </a:rPr>
              <a:pPr eaLnBrk="1" hangingPunct="1"/>
              <a:t>20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49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Symmetry Breaking</a:t>
            </a:r>
          </a:p>
        </p:txBody>
      </p:sp>
      <p:grpSp>
        <p:nvGrpSpPr>
          <p:cNvPr id="2" name="Group 77"/>
          <p:cNvGrpSpPr>
            <a:grpSpLocks/>
          </p:cNvGrpSpPr>
          <p:nvPr/>
        </p:nvGrpSpPr>
        <p:grpSpPr bwMode="auto">
          <a:xfrm>
            <a:off x="3505200" y="3036888"/>
            <a:ext cx="2436813" cy="2133600"/>
            <a:chOff x="3120" y="1962"/>
            <a:chExt cx="1535" cy="1344"/>
          </a:xfrm>
        </p:grpSpPr>
        <p:sp>
          <p:nvSpPr>
            <p:cNvPr id="85071" name="AutoShape 78"/>
            <p:cNvSpPr>
              <a:spLocks noChangeArrowheads="1"/>
            </p:cNvSpPr>
            <p:nvPr/>
          </p:nvSpPr>
          <p:spPr bwMode="auto">
            <a:xfrm>
              <a:off x="3120" y="1962"/>
              <a:ext cx="528" cy="1344"/>
            </a:xfrm>
            <a:prstGeom prst="downArrow">
              <a:avLst>
                <a:gd name="adj1" fmla="val 50000"/>
                <a:gd name="adj2" fmla="val 63636"/>
              </a:avLst>
            </a:prstGeom>
            <a:solidFill>
              <a:schemeClr val="bg1"/>
            </a:solidFill>
            <a:ln w="50800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1">
                <a:latin typeface="Arial Narrow" charset="0"/>
              </a:endParaRPr>
            </a:p>
          </p:txBody>
        </p:sp>
        <p:sp>
          <p:nvSpPr>
            <p:cNvPr id="4043855" name="Text Box 79"/>
            <p:cNvSpPr txBox="1">
              <a:spLocks noChangeArrowheads="1"/>
            </p:cNvSpPr>
            <p:nvPr/>
          </p:nvSpPr>
          <p:spPr bwMode="auto">
            <a:xfrm>
              <a:off x="3608" y="2091"/>
              <a:ext cx="1047" cy="538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i="1" dirty="0">
                  <a:solidFill>
                    <a:srgbClr val="FF9900"/>
                  </a:solidFill>
                  <a:latin typeface="+mn-lt"/>
                  <a:ea typeface="+mn-ea"/>
                  <a:cs typeface="+mn-cs"/>
                </a:rPr>
                <a:t>Symmetry</a:t>
              </a:r>
            </a:p>
            <a:p>
              <a:pPr algn="ctr">
                <a:defRPr/>
              </a:pPr>
              <a:r>
                <a:rPr lang="en-US" b="1" i="1" dirty="0">
                  <a:solidFill>
                    <a:srgbClr val="FF9900"/>
                  </a:solidFill>
                  <a:latin typeface="+mn-lt"/>
                  <a:ea typeface="+mn-ea"/>
                  <a:cs typeface="+mn-cs"/>
                </a:rPr>
                <a:t>Break Down</a:t>
              </a:r>
            </a:p>
          </p:txBody>
        </p:sp>
      </p:grpSp>
      <p:sp>
        <p:nvSpPr>
          <p:cNvPr id="4043857" name="Text Box 81"/>
          <p:cNvSpPr txBox="1">
            <a:spLocks noChangeArrowheads="1"/>
          </p:cNvSpPr>
          <p:nvPr/>
        </p:nvSpPr>
        <p:spPr bwMode="auto">
          <a:xfrm>
            <a:off x="3276600" y="1211263"/>
            <a:ext cx="1704975" cy="7826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 algn="ctr">
              <a:defRPr/>
            </a:pPr>
            <a:r>
              <a:rPr lang="en-US" sz="4400" b="1" i="1" dirty="0">
                <a:solidFill>
                  <a:srgbClr val="CC00FF"/>
                </a:solidFill>
                <a:latin typeface="+mn-lt"/>
                <a:ea typeface="+mn-ea"/>
                <a:cs typeface="+mn-cs"/>
              </a:rPr>
              <a:t>Simple</a:t>
            </a:r>
          </a:p>
        </p:txBody>
      </p:sp>
      <p:sp>
        <p:nvSpPr>
          <p:cNvPr id="85000" name="Rectangle 82"/>
          <p:cNvSpPr>
            <a:spLocks noChangeArrowheads="1"/>
          </p:cNvSpPr>
          <p:nvPr/>
        </p:nvSpPr>
        <p:spPr bwMode="auto">
          <a:xfrm>
            <a:off x="6705600" y="838200"/>
            <a:ext cx="2133600" cy="1676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pPr algn="ctr"/>
            <a:endParaRPr lang="en-US" b="1">
              <a:latin typeface="Arial Narrow" charset="0"/>
            </a:endParaRPr>
          </a:p>
        </p:txBody>
      </p:sp>
      <p:sp>
        <p:nvSpPr>
          <p:cNvPr id="4043860" name="Text Box 84"/>
          <p:cNvSpPr txBox="1">
            <a:spLocks noChangeArrowheads="1"/>
          </p:cNvSpPr>
          <p:nvPr/>
        </p:nvSpPr>
        <p:spPr bwMode="auto">
          <a:xfrm>
            <a:off x="3200400" y="5791200"/>
            <a:ext cx="2141538" cy="7826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 algn="ctr">
              <a:defRPr/>
            </a:pPr>
            <a:r>
              <a:rPr lang="en-US" sz="4400" b="1" i="1" dirty="0">
                <a:solidFill>
                  <a:srgbClr val="CC00FF"/>
                </a:solidFill>
                <a:latin typeface="+mn-lt"/>
                <a:ea typeface="+mn-ea"/>
                <a:cs typeface="+mn-cs"/>
              </a:rPr>
              <a:t>Complex</a:t>
            </a:r>
          </a:p>
        </p:txBody>
      </p:sp>
      <p:grpSp>
        <p:nvGrpSpPr>
          <p:cNvPr id="85002" name="Group 88"/>
          <p:cNvGrpSpPr>
            <a:grpSpLocks/>
          </p:cNvGrpSpPr>
          <p:nvPr/>
        </p:nvGrpSpPr>
        <p:grpSpPr bwMode="auto">
          <a:xfrm>
            <a:off x="771525" y="854075"/>
            <a:ext cx="1154113" cy="6003925"/>
            <a:chOff x="771525" y="854075"/>
            <a:chExt cx="1154113" cy="6003925"/>
          </a:xfrm>
        </p:grpSpPr>
        <p:sp>
          <p:nvSpPr>
            <p:cNvPr id="90" name="Text Box 16"/>
            <p:cNvSpPr txBox="1">
              <a:spLocks noChangeArrowheads="1"/>
            </p:cNvSpPr>
            <p:nvPr/>
          </p:nvSpPr>
          <p:spPr bwMode="auto">
            <a:xfrm>
              <a:off x="782638" y="854075"/>
              <a:ext cx="876300" cy="411163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 type="none" w="lg" len="med"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FF6600"/>
                  </a:solidFill>
                  <a:latin typeface="+mn-lt"/>
                  <a:ea typeface="+mn-ea"/>
                  <a:cs typeface="+mn-cs"/>
                </a:rPr>
                <a:t>Time </a:t>
              </a:r>
            </a:p>
          </p:txBody>
        </p:sp>
        <p:sp>
          <p:nvSpPr>
            <p:cNvPr id="91" name="Line 17"/>
            <p:cNvSpPr>
              <a:spLocks noChangeAspect="1" noChangeShapeType="1"/>
            </p:cNvSpPr>
            <p:nvPr/>
          </p:nvSpPr>
          <p:spPr bwMode="auto">
            <a:xfrm flipH="1">
              <a:off x="782638" y="1076325"/>
              <a:ext cx="0" cy="5781675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2" name="Line 18"/>
            <p:cNvSpPr>
              <a:spLocks noChangeShapeType="1"/>
            </p:cNvSpPr>
            <p:nvPr/>
          </p:nvSpPr>
          <p:spPr bwMode="auto">
            <a:xfrm>
              <a:off x="782638" y="1296988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3" name="Line 19"/>
            <p:cNvSpPr>
              <a:spLocks noChangeShapeType="1"/>
            </p:cNvSpPr>
            <p:nvPr/>
          </p:nvSpPr>
          <p:spPr bwMode="auto">
            <a:xfrm>
              <a:off x="787400" y="1658938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4" name="Line 20"/>
            <p:cNvSpPr>
              <a:spLocks noChangeShapeType="1"/>
            </p:cNvSpPr>
            <p:nvPr/>
          </p:nvSpPr>
          <p:spPr bwMode="auto">
            <a:xfrm>
              <a:off x="787400" y="2041525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5" name="Line 21"/>
            <p:cNvSpPr>
              <a:spLocks noChangeShapeType="1"/>
            </p:cNvSpPr>
            <p:nvPr/>
          </p:nvSpPr>
          <p:spPr bwMode="auto">
            <a:xfrm>
              <a:off x="795338" y="24050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6" name="Line 22"/>
            <p:cNvSpPr>
              <a:spLocks noChangeShapeType="1"/>
            </p:cNvSpPr>
            <p:nvPr/>
          </p:nvSpPr>
          <p:spPr bwMode="auto">
            <a:xfrm>
              <a:off x="804863" y="2784475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7" name="Line 23"/>
            <p:cNvSpPr>
              <a:spLocks noChangeShapeType="1"/>
            </p:cNvSpPr>
            <p:nvPr/>
          </p:nvSpPr>
          <p:spPr bwMode="auto">
            <a:xfrm>
              <a:off x="793750" y="3152775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8" name="Line 24"/>
            <p:cNvSpPr>
              <a:spLocks noChangeShapeType="1"/>
            </p:cNvSpPr>
            <p:nvPr/>
          </p:nvSpPr>
          <p:spPr bwMode="auto">
            <a:xfrm>
              <a:off x="801688" y="3525838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9" name="Line 25"/>
            <p:cNvSpPr>
              <a:spLocks noChangeShapeType="1"/>
            </p:cNvSpPr>
            <p:nvPr/>
          </p:nvSpPr>
          <p:spPr bwMode="auto">
            <a:xfrm>
              <a:off x="804863" y="3902075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0" name="Line 26"/>
            <p:cNvSpPr>
              <a:spLocks noChangeShapeType="1"/>
            </p:cNvSpPr>
            <p:nvPr/>
          </p:nvSpPr>
          <p:spPr bwMode="auto">
            <a:xfrm>
              <a:off x="793750" y="4265613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1" name="Line 27"/>
            <p:cNvSpPr>
              <a:spLocks noChangeShapeType="1"/>
            </p:cNvSpPr>
            <p:nvPr/>
          </p:nvSpPr>
          <p:spPr bwMode="auto">
            <a:xfrm>
              <a:off x="782638" y="462121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2" name="Line 28"/>
            <p:cNvSpPr>
              <a:spLocks noChangeShapeType="1"/>
            </p:cNvSpPr>
            <p:nvPr/>
          </p:nvSpPr>
          <p:spPr bwMode="auto">
            <a:xfrm>
              <a:off x="782638" y="50085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5052" name="Text Box 30"/>
            <p:cNvSpPr txBox="1">
              <a:spLocks noChangeArrowheads="1"/>
            </p:cNvSpPr>
            <p:nvPr/>
          </p:nvSpPr>
          <p:spPr bwMode="auto">
            <a:xfrm>
              <a:off x="1011238" y="1906588"/>
              <a:ext cx="674687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2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53" name="Text Box 31"/>
            <p:cNvSpPr txBox="1">
              <a:spLocks noChangeArrowheads="1"/>
            </p:cNvSpPr>
            <p:nvPr/>
          </p:nvSpPr>
          <p:spPr bwMode="auto">
            <a:xfrm>
              <a:off x="1011238" y="2239963"/>
              <a:ext cx="762000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54" name="Text Box 32"/>
            <p:cNvSpPr txBox="1">
              <a:spLocks noChangeArrowheads="1"/>
            </p:cNvSpPr>
            <p:nvPr/>
          </p:nvSpPr>
          <p:spPr bwMode="auto">
            <a:xfrm>
              <a:off x="1163638" y="2346325"/>
              <a:ext cx="762000" cy="306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106" name="Line 33"/>
            <p:cNvSpPr>
              <a:spLocks noChangeShapeType="1"/>
            </p:cNvSpPr>
            <p:nvPr/>
          </p:nvSpPr>
          <p:spPr bwMode="auto">
            <a:xfrm>
              <a:off x="771525" y="5397500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7" name="Line 34"/>
            <p:cNvSpPr>
              <a:spLocks noChangeShapeType="1"/>
            </p:cNvSpPr>
            <p:nvPr/>
          </p:nvSpPr>
          <p:spPr bwMode="auto">
            <a:xfrm>
              <a:off x="779463" y="57705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8" name="Line 35"/>
            <p:cNvSpPr>
              <a:spLocks noChangeShapeType="1"/>
            </p:cNvSpPr>
            <p:nvPr/>
          </p:nvSpPr>
          <p:spPr bwMode="auto">
            <a:xfrm>
              <a:off x="782638" y="6146800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9" name="Line 36"/>
            <p:cNvSpPr>
              <a:spLocks noChangeShapeType="1"/>
            </p:cNvSpPr>
            <p:nvPr/>
          </p:nvSpPr>
          <p:spPr bwMode="auto">
            <a:xfrm>
              <a:off x="771525" y="6508750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5059" name="Text Box 37"/>
            <p:cNvSpPr txBox="1">
              <a:spLocks noChangeArrowheads="1"/>
            </p:cNvSpPr>
            <p:nvPr/>
          </p:nvSpPr>
          <p:spPr bwMode="auto">
            <a:xfrm>
              <a:off x="1000125" y="2238375"/>
              <a:ext cx="674688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3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0" name="Text Box 38"/>
            <p:cNvSpPr txBox="1">
              <a:spLocks noChangeArrowheads="1"/>
            </p:cNvSpPr>
            <p:nvPr/>
          </p:nvSpPr>
          <p:spPr bwMode="auto">
            <a:xfrm>
              <a:off x="1000125" y="2625725"/>
              <a:ext cx="674688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4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1" name="Text Box 39"/>
            <p:cNvSpPr txBox="1">
              <a:spLocks noChangeArrowheads="1"/>
            </p:cNvSpPr>
            <p:nvPr/>
          </p:nvSpPr>
          <p:spPr bwMode="auto">
            <a:xfrm>
              <a:off x="1000125" y="301783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5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2" name="Text Box 40"/>
            <p:cNvSpPr txBox="1">
              <a:spLocks noChangeArrowheads="1"/>
            </p:cNvSpPr>
            <p:nvPr/>
          </p:nvSpPr>
          <p:spPr bwMode="auto">
            <a:xfrm>
              <a:off x="1000125" y="3402013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6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3" name="Text Box 41"/>
            <p:cNvSpPr txBox="1">
              <a:spLocks noChangeArrowheads="1"/>
            </p:cNvSpPr>
            <p:nvPr/>
          </p:nvSpPr>
          <p:spPr bwMode="auto">
            <a:xfrm>
              <a:off x="1000125" y="3789363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7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4" name="Text Box 42"/>
            <p:cNvSpPr txBox="1">
              <a:spLocks noChangeArrowheads="1"/>
            </p:cNvSpPr>
            <p:nvPr/>
          </p:nvSpPr>
          <p:spPr bwMode="auto">
            <a:xfrm>
              <a:off x="1000125" y="412273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8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5" name="Text Box 43"/>
            <p:cNvSpPr txBox="1">
              <a:spLocks noChangeArrowheads="1"/>
            </p:cNvSpPr>
            <p:nvPr/>
          </p:nvSpPr>
          <p:spPr bwMode="auto">
            <a:xfrm>
              <a:off x="1000125" y="451008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9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6" name="Text Box 44"/>
            <p:cNvSpPr txBox="1">
              <a:spLocks noChangeArrowheads="1"/>
            </p:cNvSpPr>
            <p:nvPr/>
          </p:nvSpPr>
          <p:spPr bwMode="auto">
            <a:xfrm>
              <a:off x="1000125" y="489743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10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7" name="Text Box 45"/>
            <p:cNvSpPr txBox="1">
              <a:spLocks noChangeArrowheads="1"/>
            </p:cNvSpPr>
            <p:nvPr/>
          </p:nvSpPr>
          <p:spPr bwMode="auto">
            <a:xfrm>
              <a:off x="1000125" y="5287963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11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8" name="Text Box 46"/>
            <p:cNvSpPr txBox="1">
              <a:spLocks noChangeArrowheads="1"/>
            </p:cNvSpPr>
            <p:nvPr/>
          </p:nvSpPr>
          <p:spPr bwMode="auto">
            <a:xfrm>
              <a:off x="1000125" y="5616575"/>
              <a:ext cx="674688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12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9" name="Text Box 47"/>
            <p:cNvSpPr txBox="1">
              <a:spLocks noChangeArrowheads="1"/>
            </p:cNvSpPr>
            <p:nvPr/>
          </p:nvSpPr>
          <p:spPr bwMode="auto">
            <a:xfrm>
              <a:off x="1000125" y="6005513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13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70" name="Text Box 48"/>
            <p:cNvSpPr txBox="1">
              <a:spLocks noChangeArrowheads="1"/>
            </p:cNvSpPr>
            <p:nvPr/>
          </p:nvSpPr>
          <p:spPr bwMode="auto">
            <a:xfrm>
              <a:off x="1000125" y="639603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14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</p:grpSp>
      <p:sp>
        <p:nvSpPr>
          <p:cNvPr id="122" name="Text Box 3"/>
          <p:cNvSpPr txBox="1">
            <a:spLocks noChangeArrowheads="1"/>
          </p:cNvSpPr>
          <p:nvPr/>
        </p:nvSpPr>
        <p:spPr bwMode="auto">
          <a:xfrm>
            <a:off x="1011238" y="1501775"/>
            <a:ext cx="1427162" cy="404813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 lIns="91424" tIns="45712" rIns="91424" bIns="45712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6600"/>
                </a:solidFill>
                <a:latin typeface="+mn-lt"/>
                <a:ea typeface="+mn-ea"/>
                <a:cs typeface="+mn-cs"/>
              </a:rPr>
              <a:t>1B years</a:t>
            </a:r>
          </a:p>
        </p:txBody>
      </p:sp>
      <p:sp>
        <p:nvSpPr>
          <p:cNvPr id="85004" name="Text Box 29"/>
          <p:cNvSpPr txBox="1">
            <a:spLocks noChangeArrowheads="1"/>
          </p:cNvSpPr>
          <p:nvPr/>
        </p:nvSpPr>
        <p:spPr bwMode="auto">
          <a:xfrm>
            <a:off x="1011238" y="1131888"/>
            <a:ext cx="741362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0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grpSp>
        <p:nvGrpSpPr>
          <p:cNvPr id="4" name="Group 85"/>
          <p:cNvGrpSpPr>
            <a:grpSpLocks noChangeAspect="1"/>
          </p:cNvGrpSpPr>
          <p:nvPr/>
        </p:nvGrpSpPr>
        <p:grpSpPr bwMode="auto">
          <a:xfrm>
            <a:off x="6781800" y="2667000"/>
            <a:ext cx="2005013" cy="2054225"/>
            <a:chOff x="2400" y="1886"/>
            <a:chExt cx="1961" cy="2008"/>
          </a:xfrm>
        </p:grpSpPr>
        <p:sp>
          <p:nvSpPr>
            <p:cNvPr id="85007" name="Oval 86"/>
            <p:cNvSpPr>
              <a:spLocks noChangeArrowheads="1"/>
            </p:cNvSpPr>
            <p:nvPr/>
          </p:nvSpPr>
          <p:spPr bwMode="auto">
            <a:xfrm>
              <a:off x="2400" y="1936"/>
              <a:ext cx="1961" cy="1958"/>
            </a:xfrm>
            <a:prstGeom prst="ellipse">
              <a:avLst/>
            </a:prstGeom>
            <a:noFill/>
            <a:ln w="38100" cap="rnd">
              <a:solidFill>
                <a:srgbClr val="FF9900"/>
              </a:solidFill>
              <a:prstDash val="sysDot"/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ctr"/>
              <a:endParaRPr lang="en-US">
                <a:latin typeface="Arial Narrow" charset="0"/>
              </a:endParaRPr>
            </a:p>
          </p:txBody>
        </p:sp>
        <p:sp>
          <p:nvSpPr>
            <p:cNvPr id="36880" name="Rectangle 87"/>
            <p:cNvSpPr>
              <a:spLocks noChangeAspect="1" noChangeArrowheads="1"/>
            </p:cNvSpPr>
            <p:nvPr/>
          </p:nvSpPr>
          <p:spPr bwMode="auto">
            <a:xfrm>
              <a:off x="3169" y="2662"/>
              <a:ext cx="391" cy="407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 type="none" w="lg" len="lg"/>
            </a:ln>
          </p:spPr>
          <p:txBody>
            <a:bodyPr wrap="none" lIns="91432" tIns="45716" rIns="91432" bIns="45716">
              <a:spAutoFit/>
            </a:bodyPr>
            <a:lstStyle/>
            <a:p>
              <a:pPr algn="ctr">
                <a:defRPr/>
              </a:pPr>
              <a:r>
                <a:rPr lang="en-US" sz="2100">
                  <a:solidFill>
                    <a:srgbClr val="FF3300"/>
                  </a:solidFill>
                  <a:latin typeface="+mn-lt"/>
                  <a:ea typeface="+mn-ea"/>
                  <a:cs typeface="+mn-cs"/>
                  <a:sym typeface="Symbol" pitchFamily="18" charset="2"/>
                </a:rPr>
                <a:t>Z</a:t>
              </a:r>
              <a:r>
                <a:rPr lang="en-US" sz="2100" baseline="30000">
                  <a:solidFill>
                    <a:srgbClr val="FF3300"/>
                  </a:solidFill>
                  <a:latin typeface="+mn-lt"/>
                  <a:ea typeface="+mn-ea"/>
                  <a:cs typeface="+mn-cs"/>
                  <a:sym typeface="Symbol" pitchFamily="18" charset="2"/>
                </a:rPr>
                <a:t>o</a:t>
              </a:r>
            </a:p>
          </p:txBody>
        </p:sp>
        <p:sp>
          <p:nvSpPr>
            <p:cNvPr id="85009" name="Rectangle 88"/>
            <p:cNvSpPr>
              <a:spLocks noChangeAspect="1" noChangeArrowheads="1"/>
            </p:cNvSpPr>
            <p:nvPr/>
          </p:nvSpPr>
          <p:spPr bwMode="auto">
            <a:xfrm>
              <a:off x="3099" y="2164"/>
              <a:ext cx="408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µ</a:t>
              </a:r>
              <a:r>
                <a:rPr lang="en-US" baseline="30000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-</a:t>
              </a:r>
            </a:p>
          </p:txBody>
        </p:sp>
        <p:sp>
          <p:nvSpPr>
            <p:cNvPr id="85010" name="Rectangle 89"/>
            <p:cNvSpPr>
              <a:spLocks noChangeAspect="1" noChangeArrowheads="1"/>
            </p:cNvSpPr>
            <p:nvPr/>
          </p:nvSpPr>
          <p:spPr bwMode="auto">
            <a:xfrm>
              <a:off x="3457" y="2539"/>
              <a:ext cx="318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latin typeface="Arial Narrow" charset="0"/>
                  <a:sym typeface="Symbol" charset="0"/>
                </a:rPr>
                <a:t>d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85011" name="Rectangle 90"/>
            <p:cNvSpPr>
              <a:spLocks noChangeAspect="1" noChangeArrowheads="1"/>
            </p:cNvSpPr>
            <p:nvPr/>
          </p:nvSpPr>
          <p:spPr bwMode="auto">
            <a:xfrm>
              <a:off x="3530" y="3269"/>
              <a:ext cx="450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µ</a:t>
              </a:r>
              <a:r>
                <a:rPr lang="en-US" baseline="30000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+</a:t>
              </a:r>
            </a:p>
          </p:txBody>
        </p:sp>
        <p:sp>
          <p:nvSpPr>
            <p:cNvPr id="85012" name="Rectangle 91"/>
            <p:cNvSpPr>
              <a:spLocks noChangeAspect="1" noChangeArrowheads="1"/>
            </p:cNvSpPr>
            <p:nvPr/>
          </p:nvSpPr>
          <p:spPr bwMode="auto">
            <a:xfrm>
              <a:off x="2628" y="2404"/>
              <a:ext cx="429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</a:t>
              </a:r>
              <a:r>
                <a:rPr lang="en-US" baseline="-25000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e</a:t>
              </a:r>
            </a:p>
          </p:txBody>
        </p:sp>
        <p:sp>
          <p:nvSpPr>
            <p:cNvPr id="85013" name="Rectangle 92"/>
            <p:cNvSpPr>
              <a:spLocks noChangeAspect="1" noChangeArrowheads="1"/>
            </p:cNvSpPr>
            <p:nvPr/>
          </p:nvSpPr>
          <p:spPr bwMode="auto">
            <a:xfrm>
              <a:off x="2624" y="2980"/>
              <a:ext cx="317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latin typeface="Arial Narrow" charset="0"/>
                  <a:sym typeface="Symbol" charset="0"/>
                </a:rPr>
                <a:t>u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36886" name="Rectangle 93"/>
            <p:cNvSpPr>
              <a:spLocks noChangeAspect="1" noChangeArrowheads="1"/>
            </p:cNvSpPr>
            <p:nvPr/>
          </p:nvSpPr>
          <p:spPr bwMode="auto">
            <a:xfrm>
              <a:off x="2874" y="2739"/>
              <a:ext cx="413" cy="452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 type="none" w="lg" len="lg"/>
            </a:ln>
          </p:spPr>
          <p:txBody>
            <a:bodyPr wrap="none" lIns="91432" tIns="45716" rIns="91432" bIns="45716">
              <a:spAutoFit/>
            </a:bodyPr>
            <a:lstStyle/>
            <a:p>
              <a:pPr algn="ctr">
                <a:defRPr/>
              </a:pPr>
              <a:r>
                <a:rPr lang="en-US">
                  <a:solidFill>
                    <a:srgbClr val="0000FF"/>
                  </a:solidFill>
                  <a:latin typeface="+mn-lt"/>
                  <a:ea typeface="+mn-ea"/>
                  <a:cs typeface="+mn-cs"/>
                  <a:sym typeface="Symbol" pitchFamily="18" charset="2"/>
                </a:rPr>
                <a:t>e</a:t>
              </a:r>
              <a:r>
                <a:rPr lang="en-US" baseline="30000">
                  <a:solidFill>
                    <a:srgbClr val="0000FF"/>
                  </a:solidFill>
                  <a:latin typeface="+mn-lt"/>
                  <a:ea typeface="+mn-ea"/>
                  <a:cs typeface="+mn-cs"/>
                  <a:sym typeface="Symbol" pitchFamily="18" charset="2"/>
                </a:rPr>
                <a:t>+</a:t>
              </a:r>
            </a:p>
          </p:txBody>
        </p:sp>
        <p:sp>
          <p:nvSpPr>
            <p:cNvPr id="85015" name="Rectangle 94"/>
            <p:cNvSpPr>
              <a:spLocks noChangeAspect="1" noChangeArrowheads="1"/>
            </p:cNvSpPr>
            <p:nvPr/>
          </p:nvSpPr>
          <p:spPr bwMode="auto">
            <a:xfrm>
              <a:off x="3703" y="2213"/>
              <a:ext cx="315" cy="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solidFill>
                    <a:srgbClr val="FF3300"/>
                  </a:solidFill>
                  <a:latin typeface="Arial Narrow" charset="0"/>
                  <a:sym typeface="Symbol" charset="0"/>
                </a:rPr>
                <a:t></a:t>
              </a:r>
            </a:p>
          </p:txBody>
        </p:sp>
        <p:sp>
          <p:nvSpPr>
            <p:cNvPr id="36888" name="Rectangle 95"/>
            <p:cNvSpPr>
              <a:spLocks noChangeAspect="1" noChangeArrowheads="1"/>
            </p:cNvSpPr>
            <p:nvPr/>
          </p:nvSpPr>
          <p:spPr bwMode="auto">
            <a:xfrm>
              <a:off x="3737" y="2837"/>
              <a:ext cx="373" cy="45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 type="none" w="lg" len="lg"/>
            </a:ln>
          </p:spPr>
          <p:txBody>
            <a:bodyPr wrap="none" lIns="91432" tIns="45716" rIns="91432" bIns="45716">
              <a:spAutoFit/>
            </a:bodyPr>
            <a:lstStyle/>
            <a:p>
              <a:pPr algn="ctr">
                <a:defRPr/>
              </a:pPr>
              <a:r>
                <a:rPr lang="en-US">
                  <a:solidFill>
                    <a:srgbClr val="0000FF"/>
                  </a:solidFill>
                  <a:latin typeface="+mn-lt"/>
                  <a:ea typeface="+mn-ea"/>
                  <a:cs typeface="+mn-cs"/>
                  <a:sym typeface="Symbol" pitchFamily="18" charset="2"/>
                </a:rPr>
                <a:t>e</a:t>
              </a:r>
              <a:r>
                <a:rPr lang="en-US" baseline="30000">
                  <a:solidFill>
                    <a:srgbClr val="0000FF"/>
                  </a:solidFill>
                  <a:latin typeface="+mn-lt"/>
                  <a:ea typeface="+mn-ea"/>
                  <a:cs typeface="+mn-cs"/>
                  <a:sym typeface="Symbol" pitchFamily="18" charset="2"/>
                </a:rPr>
                <a:t>-</a:t>
              </a:r>
            </a:p>
          </p:txBody>
        </p:sp>
        <p:sp>
          <p:nvSpPr>
            <p:cNvPr id="36889" name="Rectangle 96"/>
            <p:cNvSpPr>
              <a:spLocks noChangeAspect="1" noChangeArrowheads="1"/>
            </p:cNvSpPr>
            <p:nvPr/>
          </p:nvSpPr>
          <p:spPr bwMode="auto">
            <a:xfrm>
              <a:off x="3380" y="2085"/>
              <a:ext cx="469" cy="408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 type="none" w="lg" len="lg"/>
            </a:ln>
          </p:spPr>
          <p:txBody>
            <a:bodyPr wrap="none" lIns="91432" tIns="45716" rIns="91432" bIns="45716">
              <a:spAutoFit/>
            </a:bodyPr>
            <a:lstStyle/>
            <a:p>
              <a:pPr algn="ctr">
                <a:defRPr/>
              </a:pPr>
              <a:r>
                <a:rPr lang="en-US" sz="2100">
                  <a:solidFill>
                    <a:srgbClr val="FF3300"/>
                  </a:solidFill>
                  <a:latin typeface="+mn-lt"/>
                  <a:ea typeface="+mn-ea"/>
                  <a:cs typeface="+mn-cs"/>
                  <a:sym typeface="Symbol" pitchFamily="18" charset="2"/>
                </a:rPr>
                <a:t>W</a:t>
              </a:r>
              <a:r>
                <a:rPr lang="en-US" sz="2100" baseline="30000">
                  <a:solidFill>
                    <a:srgbClr val="FF3300"/>
                  </a:solidFill>
                  <a:latin typeface="+mn-lt"/>
                  <a:ea typeface="+mn-ea"/>
                  <a:cs typeface="+mn-cs"/>
                  <a:sym typeface="Symbol" pitchFamily="18" charset="2"/>
                </a:rPr>
                <a:t>+</a:t>
              </a:r>
            </a:p>
          </p:txBody>
        </p:sp>
        <p:sp>
          <p:nvSpPr>
            <p:cNvPr id="85018" name="Rectangle 97"/>
            <p:cNvSpPr>
              <a:spLocks noChangeAspect="1" noChangeArrowheads="1"/>
            </p:cNvSpPr>
            <p:nvPr/>
          </p:nvSpPr>
          <p:spPr bwMode="auto">
            <a:xfrm>
              <a:off x="2864" y="3221"/>
              <a:ext cx="464" cy="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</a:t>
              </a:r>
              <a:r>
                <a:rPr lang="en-US" baseline="-25000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µ</a:t>
              </a:r>
            </a:p>
          </p:txBody>
        </p:sp>
        <p:sp>
          <p:nvSpPr>
            <p:cNvPr id="85019" name="Rectangle 98"/>
            <p:cNvSpPr>
              <a:spLocks noChangeAspect="1" noChangeArrowheads="1"/>
            </p:cNvSpPr>
            <p:nvPr/>
          </p:nvSpPr>
          <p:spPr bwMode="auto">
            <a:xfrm>
              <a:off x="3929" y="2549"/>
              <a:ext cx="429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</a:t>
              </a:r>
              <a:r>
                <a:rPr lang="en-US" baseline="-25000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e</a:t>
              </a:r>
            </a:p>
          </p:txBody>
        </p:sp>
        <p:sp>
          <p:nvSpPr>
            <p:cNvPr id="85020" name="Rectangle 99"/>
            <p:cNvSpPr>
              <a:spLocks noChangeAspect="1" noChangeArrowheads="1"/>
            </p:cNvSpPr>
            <p:nvPr/>
          </p:nvSpPr>
          <p:spPr bwMode="auto">
            <a:xfrm>
              <a:off x="3401" y="2933"/>
              <a:ext cx="464" cy="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</a:t>
              </a:r>
              <a:r>
                <a:rPr lang="en-US" baseline="-25000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µ</a:t>
              </a:r>
            </a:p>
          </p:txBody>
        </p:sp>
        <p:sp>
          <p:nvSpPr>
            <p:cNvPr id="36893" name="Rectangle 100"/>
            <p:cNvSpPr>
              <a:spLocks noChangeAspect="1" noChangeArrowheads="1"/>
            </p:cNvSpPr>
            <p:nvPr/>
          </p:nvSpPr>
          <p:spPr bwMode="auto">
            <a:xfrm>
              <a:off x="3237" y="3430"/>
              <a:ext cx="469" cy="407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 type="none" w="lg" len="lg"/>
            </a:ln>
          </p:spPr>
          <p:txBody>
            <a:bodyPr wrap="none" lIns="91432" tIns="45716" rIns="91432" bIns="45716">
              <a:spAutoFit/>
            </a:bodyPr>
            <a:lstStyle/>
            <a:p>
              <a:pPr algn="ctr">
                <a:defRPr/>
              </a:pPr>
              <a:r>
                <a:rPr lang="en-US" sz="2100">
                  <a:solidFill>
                    <a:srgbClr val="FF3300"/>
                  </a:solidFill>
                  <a:latin typeface="+mn-lt"/>
                  <a:ea typeface="+mn-ea"/>
                  <a:cs typeface="+mn-cs"/>
                  <a:sym typeface="Symbol" pitchFamily="18" charset="2"/>
                </a:rPr>
                <a:t>W</a:t>
              </a:r>
              <a:r>
                <a:rPr lang="en-US" sz="2100" baseline="30000">
                  <a:solidFill>
                    <a:srgbClr val="FF3300"/>
                  </a:solidFill>
                  <a:latin typeface="+mn-lt"/>
                  <a:ea typeface="+mn-ea"/>
                  <a:cs typeface="+mn-cs"/>
                  <a:sym typeface="Symbol" pitchFamily="18" charset="2"/>
                </a:rPr>
                <a:t>+</a:t>
              </a:r>
            </a:p>
          </p:txBody>
        </p:sp>
        <p:sp>
          <p:nvSpPr>
            <p:cNvPr id="36894" name="Line 101"/>
            <p:cNvSpPr>
              <a:spLocks noChangeAspect="1" noChangeShapeType="1"/>
            </p:cNvSpPr>
            <p:nvPr/>
          </p:nvSpPr>
          <p:spPr bwMode="auto">
            <a:xfrm>
              <a:off x="2712" y="2566"/>
              <a:ext cx="144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895" name="Line 102"/>
            <p:cNvSpPr>
              <a:spLocks noChangeAspect="1" noChangeShapeType="1"/>
            </p:cNvSpPr>
            <p:nvPr/>
          </p:nvSpPr>
          <p:spPr bwMode="auto">
            <a:xfrm>
              <a:off x="3552" y="2608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896" name="Line 103"/>
            <p:cNvSpPr>
              <a:spLocks noChangeAspect="1" noChangeShapeType="1"/>
            </p:cNvSpPr>
            <p:nvPr/>
          </p:nvSpPr>
          <p:spPr bwMode="auto">
            <a:xfrm>
              <a:off x="2928" y="2150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897" name="Line 104"/>
            <p:cNvSpPr>
              <a:spLocks noChangeAspect="1" noChangeShapeType="1"/>
            </p:cNvSpPr>
            <p:nvPr/>
          </p:nvSpPr>
          <p:spPr bwMode="auto">
            <a:xfrm>
              <a:off x="3487" y="3106"/>
              <a:ext cx="144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5026" name="Rectangle 105"/>
            <p:cNvSpPr>
              <a:spLocks noChangeAspect="1" noChangeArrowheads="1"/>
            </p:cNvSpPr>
            <p:nvPr/>
          </p:nvSpPr>
          <p:spPr bwMode="auto">
            <a:xfrm>
              <a:off x="2843" y="2044"/>
              <a:ext cx="304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latin typeface="Arial Narrow" charset="0"/>
                  <a:sym typeface="Symbol" charset="0"/>
                </a:rPr>
                <a:t>s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85027" name="Rectangle 106"/>
            <p:cNvSpPr>
              <a:spLocks noChangeAspect="1" noChangeArrowheads="1"/>
            </p:cNvSpPr>
            <p:nvPr/>
          </p:nvSpPr>
          <p:spPr bwMode="auto">
            <a:xfrm>
              <a:off x="3111" y="3027"/>
              <a:ext cx="318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latin typeface="Arial Narrow" charset="0"/>
                  <a:sym typeface="Symbol" charset="0"/>
                </a:rPr>
                <a:t>u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85028" name="Rectangle 107"/>
            <p:cNvSpPr>
              <a:spLocks noChangeAspect="1" noChangeArrowheads="1"/>
            </p:cNvSpPr>
            <p:nvPr/>
          </p:nvSpPr>
          <p:spPr bwMode="auto">
            <a:xfrm flipV="1">
              <a:off x="3956" y="3143"/>
              <a:ext cx="233" cy="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ctr"/>
              <a:r>
                <a:rPr lang="en-US">
                  <a:latin typeface="Arial Narrow" charset="0"/>
                  <a:sym typeface="Symbol" charset="0"/>
                </a:rPr>
                <a:t>s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85029" name="Rectangle 108"/>
            <p:cNvSpPr>
              <a:spLocks noChangeAspect="1" noChangeArrowheads="1"/>
            </p:cNvSpPr>
            <p:nvPr/>
          </p:nvSpPr>
          <p:spPr bwMode="auto">
            <a:xfrm>
              <a:off x="2487" y="2691"/>
              <a:ext cx="318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latin typeface="Arial Narrow" charset="0"/>
                  <a:sym typeface="Symbol" charset="0"/>
                </a:rPr>
                <a:t>d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36902" name="Line 109"/>
            <p:cNvSpPr>
              <a:spLocks noChangeAspect="1" noChangeShapeType="1"/>
            </p:cNvSpPr>
            <p:nvPr/>
          </p:nvSpPr>
          <p:spPr bwMode="auto">
            <a:xfrm>
              <a:off x="2687" y="3129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5031" name="Rectangle 110"/>
            <p:cNvSpPr>
              <a:spLocks noChangeAspect="1" noChangeArrowheads="1"/>
            </p:cNvSpPr>
            <p:nvPr/>
          </p:nvSpPr>
          <p:spPr bwMode="auto">
            <a:xfrm>
              <a:off x="3689" y="2559"/>
              <a:ext cx="366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</a:t>
              </a:r>
              <a:r>
                <a:rPr lang="en-US" baseline="30000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-</a:t>
              </a:r>
            </a:p>
          </p:txBody>
        </p:sp>
        <p:sp>
          <p:nvSpPr>
            <p:cNvPr id="85032" name="Rectangle 111"/>
            <p:cNvSpPr>
              <a:spLocks noChangeAspect="1" noChangeArrowheads="1"/>
            </p:cNvSpPr>
            <p:nvPr/>
          </p:nvSpPr>
          <p:spPr bwMode="auto">
            <a:xfrm>
              <a:off x="2905" y="2463"/>
              <a:ext cx="408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</a:t>
              </a:r>
              <a:r>
                <a:rPr lang="en-US" baseline="30000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+</a:t>
              </a:r>
            </a:p>
          </p:txBody>
        </p:sp>
        <p:sp>
          <p:nvSpPr>
            <p:cNvPr id="85033" name="Rectangle 112"/>
            <p:cNvSpPr>
              <a:spLocks noChangeAspect="1" noChangeArrowheads="1"/>
            </p:cNvSpPr>
            <p:nvPr/>
          </p:nvSpPr>
          <p:spPr bwMode="auto">
            <a:xfrm>
              <a:off x="3883" y="2269"/>
              <a:ext cx="304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latin typeface="Arial Narrow" charset="0"/>
                  <a:sym typeface="Symbol" charset="0"/>
                </a:rPr>
                <a:t>c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85034" name="Rectangle 113"/>
            <p:cNvSpPr>
              <a:spLocks noChangeAspect="1" noChangeArrowheads="1"/>
            </p:cNvSpPr>
            <p:nvPr/>
          </p:nvSpPr>
          <p:spPr bwMode="auto">
            <a:xfrm>
              <a:off x="3105" y="1886"/>
              <a:ext cx="318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latin typeface="Arial Narrow" charset="0"/>
                  <a:sym typeface="Symbol" charset="0"/>
                </a:rPr>
                <a:t>b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85035" name="Rectangle 114"/>
            <p:cNvSpPr>
              <a:spLocks noChangeAspect="1" noChangeArrowheads="1"/>
            </p:cNvSpPr>
            <p:nvPr/>
          </p:nvSpPr>
          <p:spPr bwMode="auto">
            <a:xfrm>
              <a:off x="2630" y="3276"/>
              <a:ext cx="318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latin typeface="Arial Narrow" charset="0"/>
                  <a:sym typeface="Symbol" charset="0"/>
                </a:rPr>
                <a:t>b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36908" name="Line 115"/>
            <p:cNvSpPr>
              <a:spLocks noChangeAspect="1" noChangeShapeType="1"/>
            </p:cNvSpPr>
            <p:nvPr/>
          </p:nvSpPr>
          <p:spPr bwMode="auto">
            <a:xfrm>
              <a:off x="2687" y="3419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5037" name="Rectangle 116"/>
            <p:cNvSpPr>
              <a:spLocks noChangeAspect="1" noChangeArrowheads="1"/>
            </p:cNvSpPr>
            <p:nvPr/>
          </p:nvSpPr>
          <p:spPr bwMode="auto">
            <a:xfrm>
              <a:off x="3782" y="3374"/>
              <a:ext cx="304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latin typeface="Arial Narrow" charset="0"/>
                  <a:sym typeface="Symbol" charset="0"/>
                </a:rPr>
                <a:t>c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36910" name="Line 117"/>
            <p:cNvSpPr>
              <a:spLocks noChangeAspect="1" noChangeShapeType="1"/>
            </p:cNvSpPr>
            <p:nvPr/>
          </p:nvSpPr>
          <p:spPr bwMode="auto">
            <a:xfrm>
              <a:off x="3855" y="3556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82" name="Picture 3" descr="DNA-backb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7"/>
          <a:stretch>
            <a:fillRect/>
          </a:stretch>
        </p:blipFill>
        <p:spPr bwMode="auto">
          <a:xfrm>
            <a:off x="6564313" y="4892675"/>
            <a:ext cx="236220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3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043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386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1DF73BE-8246-BF43-8373-F8E0D2666113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240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/>
              <a:t>Katsushi Arisaka</a:t>
            </a:r>
          </a:p>
        </p:txBody>
      </p:sp>
      <p:sp>
        <p:nvSpPr>
          <p:cNvPr id="10240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68C1380-18D4-A44E-A336-6D442BD8C8E0}" type="slidenum">
              <a:rPr lang="en-US" sz="1500">
                <a:solidFill>
                  <a:srgbClr val="0000FF"/>
                </a:solidFill>
              </a:rPr>
              <a:pPr eaLnBrk="1" hangingPunct="1"/>
              <a:t>21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70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The Beginning</a:t>
            </a:r>
          </a:p>
        </p:txBody>
      </p:sp>
      <p:sp>
        <p:nvSpPr>
          <p:cNvPr id="870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9448800" cy="6076950"/>
          </a:xfrm>
        </p:spPr>
        <p:txBody>
          <a:bodyPr/>
          <a:lstStyle/>
          <a:p>
            <a:pPr eaLnBrk="1" hangingPunct="1"/>
            <a:r>
              <a:rPr lang="en-US" sz="3800">
                <a:latin typeface="Arial Narrow" charset="0"/>
                <a:ea typeface="ＭＳ Ｐゴシック" charset="0"/>
                <a:cs typeface="ＭＳ Ｐゴシック" charset="0"/>
              </a:rPr>
              <a:t>Everything was the same </a:t>
            </a:r>
            <a:r>
              <a:rPr lang="en-US" sz="380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 Perfect symmetry.</a:t>
            </a:r>
          </a:p>
          <a:p>
            <a:pPr lvl="1" eaLnBrk="1" hangingPunct="1"/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All the particles are the same as photons.</a:t>
            </a:r>
          </a:p>
          <a:p>
            <a:pPr lvl="1" eaLnBrk="1" hangingPunct="1"/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All four forces are the same.</a:t>
            </a:r>
          </a:p>
          <a:p>
            <a:pPr lvl="4" eaLnBrk="1" hangingPunct="1"/>
            <a:endParaRPr lang="en-US" sz="2500">
              <a:latin typeface="Arial Narrow" charset="0"/>
              <a:ea typeface="ＭＳ Ｐゴシック" charset="0"/>
              <a:sym typeface="Symbol" charset="0"/>
            </a:endParaRPr>
          </a:p>
          <a:p>
            <a:pPr eaLnBrk="1" hangingPunct="1"/>
            <a:r>
              <a:rPr lang="en-US" sz="380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The Universe was </a:t>
            </a:r>
            <a:r>
              <a:rPr lang="en-US" sz="3800" u="sng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10 dimension</a:t>
            </a:r>
            <a:r>
              <a:rPr lang="en-US" sz="380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.</a:t>
            </a:r>
          </a:p>
          <a:p>
            <a:pPr lvl="3" eaLnBrk="1" hangingPunct="1"/>
            <a:endParaRPr lang="en-US" sz="2500">
              <a:latin typeface="Arial Narrow" charset="0"/>
              <a:ea typeface="ＭＳ Ｐゴシック" charset="0"/>
              <a:sym typeface="Symbol" charset="0"/>
            </a:endParaRPr>
          </a:p>
          <a:p>
            <a:pPr lvl="1" eaLnBrk="1" hangingPunct="1">
              <a:buFont typeface="Wingdings" charset="0"/>
              <a:buNone/>
            </a:pPr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	3	</a:t>
            </a:r>
            <a:r>
              <a:rPr lang="en-US" sz="3400">
                <a:solidFill>
                  <a:srgbClr val="FF00FF"/>
                </a:solidFill>
                <a:latin typeface="Arial Narrow" charset="0"/>
                <a:ea typeface="ＭＳ Ｐゴシック" charset="0"/>
                <a:sym typeface="Symbol" charset="0"/>
              </a:rPr>
              <a:t>Space</a:t>
            </a:r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				</a:t>
            </a:r>
            <a:r>
              <a:rPr lang="en-US" sz="3400" i="1">
                <a:latin typeface="Arial Narrow" charset="0"/>
                <a:ea typeface="ＭＳ Ｐゴシック" charset="0"/>
                <a:sym typeface="Symbol" charset="0"/>
              </a:rPr>
              <a:t>Flattened</a:t>
            </a:r>
          </a:p>
          <a:p>
            <a:pPr lvl="1" eaLnBrk="1" hangingPunct="1">
              <a:buFont typeface="Wingdings" charset="0"/>
              <a:buNone/>
            </a:pPr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	1	</a:t>
            </a:r>
            <a:r>
              <a:rPr lang="en-US" sz="3400">
                <a:solidFill>
                  <a:srgbClr val="FF3300"/>
                </a:solidFill>
                <a:latin typeface="Arial Narrow" charset="0"/>
                <a:ea typeface="ＭＳ Ｐゴシック" charset="0"/>
                <a:sym typeface="Symbol" charset="0"/>
              </a:rPr>
              <a:t>Time</a:t>
            </a:r>
          </a:p>
          <a:p>
            <a:pPr lvl="1" eaLnBrk="1" hangingPunct="1">
              <a:buFont typeface="Wingdings" charset="0"/>
              <a:buNone/>
            </a:pPr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		   	3 	</a:t>
            </a:r>
            <a:r>
              <a:rPr lang="en-US" sz="3400">
                <a:solidFill>
                  <a:srgbClr val="008000"/>
                </a:solidFill>
                <a:latin typeface="Arial Narrow" charset="0"/>
                <a:ea typeface="ＭＳ Ｐゴシック" charset="0"/>
                <a:sym typeface="Symbol" charset="0"/>
              </a:rPr>
              <a:t>Strong Force</a:t>
            </a:r>
          </a:p>
          <a:p>
            <a:pPr lvl="1" eaLnBrk="1" hangingPunct="1">
              <a:buFont typeface="Wingdings" charset="0"/>
              <a:buNone/>
            </a:pPr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	6   	2	</a:t>
            </a:r>
            <a:r>
              <a:rPr lang="en-US" sz="3400">
                <a:solidFill>
                  <a:srgbClr val="0000FF"/>
                </a:solidFill>
                <a:latin typeface="Arial Narrow" charset="0"/>
                <a:ea typeface="ＭＳ Ｐゴシック" charset="0"/>
                <a:sym typeface="Symbol" charset="0"/>
              </a:rPr>
              <a:t>Weak	</a:t>
            </a:r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			</a:t>
            </a:r>
            <a:r>
              <a:rPr lang="en-US" sz="3400" i="1">
                <a:latin typeface="Arial Narrow" charset="0"/>
                <a:ea typeface="ＭＳ Ｐゴシック" charset="0"/>
                <a:sym typeface="Symbol" charset="0"/>
              </a:rPr>
              <a:t>Compacitified</a:t>
            </a:r>
          </a:p>
          <a:p>
            <a:pPr lvl="1" eaLnBrk="1" hangingPunct="1">
              <a:buFont typeface="Wingdings" charset="0"/>
              <a:buNone/>
            </a:pPr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		   	1	</a:t>
            </a:r>
            <a:r>
              <a:rPr lang="en-US" sz="3400">
                <a:solidFill>
                  <a:srgbClr val="9933FF"/>
                </a:solidFill>
                <a:latin typeface="Arial Narrow" charset="0"/>
                <a:ea typeface="ＭＳ Ｐゴシック" charset="0"/>
                <a:sym typeface="Symbol" charset="0"/>
              </a:rPr>
              <a:t>Electro-Magnetic</a:t>
            </a:r>
          </a:p>
          <a:p>
            <a:pPr lvl="1" eaLnBrk="1" hangingPunct="1">
              <a:buFont typeface="Wingdings" charset="0"/>
              <a:buNone/>
            </a:pPr>
            <a:endParaRPr lang="en-US" sz="3400">
              <a:latin typeface="Arial Narrow" charset="0"/>
              <a:ea typeface="ＭＳ Ｐゴシック" charset="0"/>
              <a:sym typeface="Symbol" charset="0"/>
            </a:endParaRPr>
          </a:p>
          <a:p>
            <a:pPr lvl="1" eaLnBrk="1" hangingPunct="1"/>
            <a:endParaRPr lang="en-US" sz="3400">
              <a:latin typeface="Arial Narrow" charset="0"/>
              <a:ea typeface="ＭＳ Ｐゴシック" charset="0"/>
              <a:sym typeface="Symbol" charset="0"/>
            </a:endParaRPr>
          </a:p>
        </p:txBody>
      </p:sp>
      <p:sp>
        <p:nvSpPr>
          <p:cNvPr id="87047" name="AutoShape 4"/>
          <p:cNvSpPr>
            <a:spLocks/>
          </p:cNvSpPr>
          <p:nvPr/>
        </p:nvSpPr>
        <p:spPr bwMode="auto">
          <a:xfrm>
            <a:off x="528638" y="4343400"/>
            <a:ext cx="457200" cy="1600200"/>
          </a:xfrm>
          <a:prstGeom prst="leftBrace">
            <a:avLst>
              <a:gd name="adj1" fmla="val 29167"/>
              <a:gd name="adj2" fmla="val 50000"/>
            </a:avLst>
          </a:prstGeom>
          <a:noFill/>
          <a:ln w="50800">
            <a:solidFill>
              <a:srgbClr val="FF99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7048" name="AutoShape 5"/>
          <p:cNvSpPr>
            <a:spLocks/>
          </p:cNvSpPr>
          <p:nvPr/>
        </p:nvSpPr>
        <p:spPr bwMode="auto">
          <a:xfrm>
            <a:off x="1600200" y="5334000"/>
            <a:ext cx="381000" cy="1066800"/>
          </a:xfrm>
          <a:prstGeom prst="leftBrace">
            <a:avLst>
              <a:gd name="adj1" fmla="val 23333"/>
              <a:gd name="adj2" fmla="val 50000"/>
            </a:avLst>
          </a:prstGeom>
          <a:noFill/>
          <a:ln w="50800">
            <a:solidFill>
              <a:srgbClr val="FF99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7049" name="AutoShape 6"/>
          <p:cNvSpPr>
            <a:spLocks/>
          </p:cNvSpPr>
          <p:nvPr/>
        </p:nvSpPr>
        <p:spPr bwMode="auto">
          <a:xfrm flipH="1">
            <a:off x="6324600" y="5257800"/>
            <a:ext cx="381000" cy="1066800"/>
          </a:xfrm>
          <a:prstGeom prst="leftBrace">
            <a:avLst>
              <a:gd name="adj1" fmla="val 23333"/>
              <a:gd name="adj2" fmla="val 50000"/>
            </a:avLst>
          </a:prstGeom>
          <a:noFill/>
          <a:ln w="50800">
            <a:solidFill>
              <a:srgbClr val="FF99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7050" name="Line 7"/>
          <p:cNvSpPr>
            <a:spLocks noChangeShapeType="1"/>
          </p:cNvSpPr>
          <p:nvPr/>
        </p:nvSpPr>
        <p:spPr bwMode="auto">
          <a:xfrm>
            <a:off x="5943600" y="4419600"/>
            <a:ext cx="7620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87051" name="Rectangle 8"/>
          <p:cNvSpPr>
            <a:spLocks noChangeArrowheads="1"/>
          </p:cNvSpPr>
          <p:nvPr/>
        </p:nvSpPr>
        <p:spPr bwMode="auto">
          <a:xfrm>
            <a:off x="1905000" y="4114800"/>
            <a:ext cx="1524000" cy="1066800"/>
          </a:xfrm>
          <a:prstGeom prst="rect">
            <a:avLst/>
          </a:prstGeom>
          <a:noFill/>
          <a:ln w="38100" cap="rnd">
            <a:solidFill>
              <a:srgbClr val="FF9900"/>
            </a:solidFill>
            <a:prstDash val="sysDot"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7052" name="Rectangle 9"/>
          <p:cNvSpPr>
            <a:spLocks noChangeArrowheads="1"/>
          </p:cNvSpPr>
          <p:nvPr/>
        </p:nvSpPr>
        <p:spPr bwMode="auto">
          <a:xfrm>
            <a:off x="3048000" y="5181600"/>
            <a:ext cx="2971800" cy="1524000"/>
          </a:xfrm>
          <a:prstGeom prst="rect">
            <a:avLst/>
          </a:prstGeom>
          <a:noFill/>
          <a:ln w="38100" cap="rnd">
            <a:solidFill>
              <a:srgbClr val="FF9900"/>
            </a:solidFill>
            <a:prstDash val="sysDot"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F5ED4AA-9060-DD4C-802C-62412212F1F7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48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>
                <a:ea typeface="Arial" charset="0"/>
              </a:rPr>
              <a:t>Katsushi Arisaka</a:t>
            </a:r>
          </a:p>
        </p:txBody>
      </p:sp>
      <p:sp>
        <p:nvSpPr>
          <p:cNvPr id="348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00FF3D2-BC51-E548-B043-F980010CA7CB}" type="slidenum">
              <a:rPr lang="en-US" sz="1500">
                <a:solidFill>
                  <a:srgbClr val="0000FF"/>
                </a:solidFill>
              </a:rPr>
              <a:pPr eaLnBrk="1" hangingPunct="1"/>
              <a:t>22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90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Spontaneous Symmetry Breakdown </a:t>
            </a:r>
            <a:b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at a Dinner Table</a:t>
            </a:r>
          </a:p>
        </p:txBody>
      </p:sp>
      <p:sp>
        <p:nvSpPr>
          <p:cNvPr id="89094" name="Oval 3"/>
          <p:cNvSpPr>
            <a:spLocks noChangeAspect="1" noChangeArrowheads="1"/>
          </p:cNvSpPr>
          <p:nvPr/>
        </p:nvSpPr>
        <p:spPr bwMode="auto">
          <a:xfrm>
            <a:off x="2636838" y="1668463"/>
            <a:ext cx="4108450" cy="4179887"/>
          </a:xfrm>
          <a:prstGeom prst="ellips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095" name="Oval 4"/>
          <p:cNvSpPr>
            <a:spLocks noChangeAspect="1" noChangeArrowheads="1"/>
          </p:cNvSpPr>
          <p:nvPr/>
        </p:nvSpPr>
        <p:spPr bwMode="auto">
          <a:xfrm>
            <a:off x="2962275" y="3540125"/>
            <a:ext cx="439738" cy="447675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096" name="Oval 5"/>
          <p:cNvSpPr>
            <a:spLocks noChangeAspect="1" noChangeArrowheads="1"/>
          </p:cNvSpPr>
          <p:nvPr/>
        </p:nvSpPr>
        <p:spPr bwMode="auto">
          <a:xfrm>
            <a:off x="4473575" y="5092700"/>
            <a:ext cx="439738" cy="447675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097" name="Oval 6"/>
          <p:cNvSpPr>
            <a:spLocks noChangeAspect="1" noChangeArrowheads="1"/>
          </p:cNvSpPr>
          <p:nvPr/>
        </p:nvSpPr>
        <p:spPr bwMode="auto">
          <a:xfrm>
            <a:off x="5973763" y="3535363"/>
            <a:ext cx="439737" cy="447675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098" name="Oval 7"/>
          <p:cNvSpPr>
            <a:spLocks noChangeAspect="1" noChangeArrowheads="1"/>
          </p:cNvSpPr>
          <p:nvPr/>
        </p:nvSpPr>
        <p:spPr bwMode="auto">
          <a:xfrm>
            <a:off x="4473575" y="1989138"/>
            <a:ext cx="439738" cy="447675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099" name="Oval 8"/>
          <p:cNvSpPr>
            <a:spLocks noChangeAspect="1" noChangeArrowheads="1"/>
          </p:cNvSpPr>
          <p:nvPr/>
        </p:nvSpPr>
        <p:spPr bwMode="auto">
          <a:xfrm>
            <a:off x="5576888" y="2463800"/>
            <a:ext cx="441325" cy="447675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100" name="Oval 9"/>
          <p:cNvSpPr>
            <a:spLocks noChangeAspect="1" noChangeArrowheads="1"/>
          </p:cNvSpPr>
          <p:nvPr/>
        </p:nvSpPr>
        <p:spPr bwMode="auto">
          <a:xfrm>
            <a:off x="5589588" y="4621213"/>
            <a:ext cx="441325" cy="449262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101" name="Oval 10"/>
          <p:cNvSpPr>
            <a:spLocks noChangeAspect="1" noChangeArrowheads="1"/>
          </p:cNvSpPr>
          <p:nvPr/>
        </p:nvSpPr>
        <p:spPr bwMode="auto">
          <a:xfrm>
            <a:off x="3387725" y="4654550"/>
            <a:ext cx="441325" cy="447675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102" name="Oval 11"/>
          <p:cNvSpPr>
            <a:spLocks noChangeAspect="1" noChangeArrowheads="1"/>
          </p:cNvSpPr>
          <p:nvPr/>
        </p:nvSpPr>
        <p:spPr bwMode="auto">
          <a:xfrm>
            <a:off x="3411538" y="2462213"/>
            <a:ext cx="441325" cy="447675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103" name="Oval 12"/>
          <p:cNvSpPr>
            <a:spLocks noChangeAspect="1" noChangeArrowheads="1"/>
          </p:cNvSpPr>
          <p:nvPr/>
        </p:nvSpPr>
        <p:spPr bwMode="auto">
          <a:xfrm>
            <a:off x="3355975" y="4181475"/>
            <a:ext cx="204788" cy="204788"/>
          </a:xfrm>
          <a:prstGeom prst="ellipse">
            <a:avLst/>
          </a:prstGeom>
          <a:solidFill>
            <a:srgbClr val="CCFFFF"/>
          </a:solidFill>
          <a:ln w="38100">
            <a:solidFill>
              <a:srgbClr val="00FF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104" name="Oval 13"/>
          <p:cNvSpPr>
            <a:spLocks noChangeAspect="1" noChangeArrowheads="1"/>
          </p:cNvSpPr>
          <p:nvPr/>
        </p:nvSpPr>
        <p:spPr bwMode="auto">
          <a:xfrm>
            <a:off x="4079875" y="4895850"/>
            <a:ext cx="206375" cy="204788"/>
          </a:xfrm>
          <a:prstGeom prst="ellipse">
            <a:avLst/>
          </a:prstGeom>
          <a:solidFill>
            <a:srgbClr val="CCFFFF"/>
          </a:solidFill>
          <a:ln w="38100">
            <a:solidFill>
              <a:srgbClr val="00FF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105" name="Oval 14"/>
          <p:cNvSpPr>
            <a:spLocks noChangeAspect="1" noChangeArrowheads="1"/>
          </p:cNvSpPr>
          <p:nvPr/>
        </p:nvSpPr>
        <p:spPr bwMode="auto">
          <a:xfrm>
            <a:off x="5110163" y="4886325"/>
            <a:ext cx="204787" cy="206375"/>
          </a:xfrm>
          <a:prstGeom prst="ellipse">
            <a:avLst/>
          </a:prstGeom>
          <a:solidFill>
            <a:srgbClr val="CCFFFF"/>
          </a:solidFill>
          <a:ln w="38100">
            <a:solidFill>
              <a:srgbClr val="00FF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106" name="Oval 15"/>
          <p:cNvSpPr>
            <a:spLocks noChangeAspect="1" noChangeArrowheads="1"/>
          </p:cNvSpPr>
          <p:nvPr/>
        </p:nvSpPr>
        <p:spPr bwMode="auto">
          <a:xfrm>
            <a:off x="5813425" y="4157663"/>
            <a:ext cx="204788" cy="204787"/>
          </a:xfrm>
          <a:prstGeom prst="ellipse">
            <a:avLst/>
          </a:prstGeom>
          <a:solidFill>
            <a:srgbClr val="CCFFFF"/>
          </a:solidFill>
          <a:ln w="38100">
            <a:solidFill>
              <a:srgbClr val="00FF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107" name="Oval 16"/>
          <p:cNvSpPr>
            <a:spLocks noChangeAspect="1" noChangeArrowheads="1"/>
          </p:cNvSpPr>
          <p:nvPr/>
        </p:nvSpPr>
        <p:spPr bwMode="auto">
          <a:xfrm>
            <a:off x="5803900" y="3168650"/>
            <a:ext cx="204788" cy="204788"/>
          </a:xfrm>
          <a:prstGeom prst="ellipse">
            <a:avLst/>
          </a:prstGeom>
          <a:solidFill>
            <a:srgbClr val="CCFFFF"/>
          </a:solidFill>
          <a:ln w="38100">
            <a:solidFill>
              <a:srgbClr val="00FF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108" name="Oval 17"/>
          <p:cNvSpPr>
            <a:spLocks noChangeAspect="1" noChangeArrowheads="1"/>
          </p:cNvSpPr>
          <p:nvPr/>
        </p:nvSpPr>
        <p:spPr bwMode="auto">
          <a:xfrm>
            <a:off x="5073650" y="2395538"/>
            <a:ext cx="206375" cy="204787"/>
          </a:xfrm>
          <a:prstGeom prst="ellipse">
            <a:avLst/>
          </a:prstGeom>
          <a:solidFill>
            <a:srgbClr val="CCFFFF"/>
          </a:solidFill>
          <a:ln w="38100">
            <a:solidFill>
              <a:srgbClr val="00FF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109" name="Oval 18"/>
          <p:cNvSpPr>
            <a:spLocks noChangeAspect="1" noChangeArrowheads="1"/>
          </p:cNvSpPr>
          <p:nvPr/>
        </p:nvSpPr>
        <p:spPr bwMode="auto">
          <a:xfrm>
            <a:off x="4100513" y="2398713"/>
            <a:ext cx="204787" cy="204787"/>
          </a:xfrm>
          <a:prstGeom prst="ellipse">
            <a:avLst/>
          </a:prstGeom>
          <a:solidFill>
            <a:srgbClr val="CCFFFF"/>
          </a:solidFill>
          <a:ln w="38100">
            <a:solidFill>
              <a:srgbClr val="00FF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110" name="Oval 19"/>
          <p:cNvSpPr>
            <a:spLocks noChangeAspect="1" noChangeArrowheads="1"/>
          </p:cNvSpPr>
          <p:nvPr/>
        </p:nvSpPr>
        <p:spPr bwMode="auto">
          <a:xfrm>
            <a:off x="3340100" y="3146425"/>
            <a:ext cx="204788" cy="204788"/>
          </a:xfrm>
          <a:prstGeom prst="ellipse">
            <a:avLst/>
          </a:prstGeom>
          <a:solidFill>
            <a:srgbClr val="CCFFFF"/>
          </a:solidFill>
          <a:ln w="38100">
            <a:solidFill>
              <a:srgbClr val="00FF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111" name="Text Box 20"/>
          <p:cNvSpPr txBox="1">
            <a:spLocks noChangeArrowheads="1"/>
          </p:cNvSpPr>
          <p:nvPr/>
        </p:nvSpPr>
        <p:spPr bwMode="auto">
          <a:xfrm>
            <a:off x="996950" y="1966913"/>
            <a:ext cx="2028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9900"/>
                </a:solidFill>
              </a:rPr>
              <a:t>Dinner Table</a:t>
            </a:r>
          </a:p>
        </p:txBody>
      </p:sp>
      <p:sp>
        <p:nvSpPr>
          <p:cNvPr id="89112" name="Text Box 21"/>
          <p:cNvSpPr txBox="1">
            <a:spLocks noChangeArrowheads="1"/>
          </p:cNvSpPr>
          <p:nvPr/>
        </p:nvSpPr>
        <p:spPr bwMode="auto">
          <a:xfrm>
            <a:off x="6959600" y="5214938"/>
            <a:ext cx="844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2"/>
                </a:solidFill>
              </a:rPr>
              <a:t>Dish</a:t>
            </a:r>
          </a:p>
        </p:txBody>
      </p:sp>
      <p:sp>
        <p:nvSpPr>
          <p:cNvPr id="89113" name="Text Box 22"/>
          <p:cNvSpPr txBox="1">
            <a:spLocks noChangeArrowheads="1"/>
          </p:cNvSpPr>
          <p:nvPr/>
        </p:nvSpPr>
        <p:spPr bwMode="auto">
          <a:xfrm>
            <a:off x="5657850" y="5975350"/>
            <a:ext cx="2317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FF99"/>
                </a:solidFill>
              </a:rPr>
              <a:t>Glass of Water</a:t>
            </a:r>
          </a:p>
        </p:txBody>
      </p:sp>
      <p:sp>
        <p:nvSpPr>
          <p:cNvPr id="89114" name="Line 23"/>
          <p:cNvSpPr>
            <a:spLocks noChangeShapeType="1"/>
          </p:cNvSpPr>
          <p:nvPr/>
        </p:nvSpPr>
        <p:spPr bwMode="auto">
          <a:xfrm flipH="1" flipV="1">
            <a:off x="5332413" y="5187950"/>
            <a:ext cx="506412" cy="706438"/>
          </a:xfrm>
          <a:prstGeom prst="line">
            <a:avLst/>
          </a:prstGeom>
          <a:noFill/>
          <a:ln w="38100">
            <a:solidFill>
              <a:srgbClr val="00FF99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15" name="Line 24"/>
          <p:cNvSpPr>
            <a:spLocks noChangeShapeType="1"/>
          </p:cNvSpPr>
          <p:nvPr/>
        </p:nvSpPr>
        <p:spPr bwMode="auto">
          <a:xfrm flipH="1" flipV="1">
            <a:off x="6075363" y="4978400"/>
            <a:ext cx="841375" cy="4349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16" name="Text Box 25"/>
          <p:cNvSpPr txBox="1">
            <a:spLocks noChangeArrowheads="1"/>
          </p:cNvSpPr>
          <p:nvPr/>
        </p:nvSpPr>
        <p:spPr bwMode="auto">
          <a:xfrm>
            <a:off x="760413" y="6475413"/>
            <a:ext cx="2266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FF00FF"/>
                </a:solidFill>
              </a:rPr>
              <a:t>by Nambu Yoichiro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3/13/2007</a:t>
            </a:r>
          </a:p>
        </p:txBody>
      </p:sp>
      <p:sp>
        <p:nvSpPr>
          <p:cNvPr id="91139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37F929-F86A-7C4B-8DB4-C7BC02253455}" type="slidenum">
              <a:rPr lang="en-US" sz="1500">
                <a:solidFill>
                  <a:srgbClr val="0000FF"/>
                </a:solidFill>
              </a:rPr>
              <a:pPr eaLnBrk="1" hangingPunct="1"/>
              <a:t>23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1141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91142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362200"/>
            <a:ext cx="1739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14 billion years ago</a:t>
            </a:r>
          </a:p>
        </p:txBody>
      </p:sp>
      <p:sp>
        <p:nvSpPr>
          <p:cNvPr id="91144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003925"/>
            <a:ext cx="1239838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Particles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6200" y="838200"/>
            <a:ext cx="6238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i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Spontaneous Symmetry Breaking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2997752-6854-B34C-B149-366842D593A5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318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931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2C679A-72B4-DF4C-B89A-EDC5D22EBFCF}" type="slidenum">
              <a:rPr lang="en-US" sz="1500">
                <a:solidFill>
                  <a:srgbClr val="0000FF"/>
                </a:solidFill>
              </a:rPr>
              <a:pPr eaLnBrk="1" hangingPunct="1"/>
              <a:t>24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9318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713913" cy="7353300"/>
          </a:xfrm>
        </p:spPr>
      </p:pic>
      <p:sp>
        <p:nvSpPr>
          <p:cNvPr id="93190" name="Rectangle 3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8880475" cy="598488"/>
          </a:xfrm>
        </p:spPr>
        <p:txBody>
          <a:bodyPr lIns="96627" tIns="48314" rIns="96627" bIns="48314"/>
          <a:lstStyle/>
          <a:p>
            <a:pPr defTabSz="914400" eaLnBrk="1" hangingPunct="1"/>
            <a:r>
              <a:rPr lang="en-US" sz="3600">
                <a:solidFill>
                  <a:srgbClr val="C00000"/>
                </a:solidFill>
                <a:latin typeface="Tahoma" charset="0"/>
                <a:ea typeface="ＭＳ Ｐゴシック" charset="0"/>
                <a:cs typeface="ＭＳ Ｐゴシック" charset="0"/>
              </a:rPr>
              <a:t>CERN and LHC in Geneva</a:t>
            </a:r>
          </a:p>
        </p:txBody>
      </p:sp>
      <p:sp>
        <p:nvSpPr>
          <p:cNvPr id="93191" name="Text Box 4"/>
          <p:cNvSpPr txBox="1">
            <a:spLocks noChangeArrowheads="1"/>
          </p:cNvSpPr>
          <p:nvPr/>
        </p:nvSpPr>
        <p:spPr bwMode="auto">
          <a:xfrm>
            <a:off x="5592763" y="4713288"/>
            <a:ext cx="368776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FF00"/>
                </a:solidFill>
              </a:rPr>
              <a:t>27km Circumference</a:t>
            </a:r>
          </a:p>
          <a:p>
            <a:pPr algn="ctr" eaLnBrk="1" hangingPunct="1"/>
            <a:r>
              <a:rPr lang="en-US" b="1">
                <a:solidFill>
                  <a:srgbClr val="FFFF00"/>
                </a:solidFill>
              </a:rPr>
              <a:t>7+7=14 TeV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7A84D2C-BF1F-E149-8453-699ED146A6C2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523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952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64863DD-3D95-514C-B975-B7C337BD7D02}" type="slidenum">
              <a:rPr lang="en-US" sz="1500">
                <a:solidFill>
                  <a:srgbClr val="0000FF"/>
                </a:solidFill>
              </a:rPr>
              <a:pPr eaLnBrk="1" hangingPunct="1"/>
              <a:t>25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95237" name="Picture 2" descr="magn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9601200" cy="733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8" name="Rectangle 3"/>
          <p:cNvSpPr>
            <a:spLocks noChangeArrowheads="1"/>
          </p:cNvSpPr>
          <p:nvPr/>
        </p:nvSpPr>
        <p:spPr bwMode="auto">
          <a:xfrm>
            <a:off x="228600" y="152400"/>
            <a:ext cx="54864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27" tIns="48314" rIns="96627" bIns="48314" anchor="ctr"/>
          <a:lstStyle/>
          <a:p>
            <a:pPr algn="ctr">
              <a:lnSpc>
                <a:spcPct val="80000"/>
              </a:lnSpc>
            </a:pPr>
            <a:r>
              <a:rPr lang="en-US" sz="3200" b="1">
                <a:solidFill>
                  <a:srgbClr val="FFFF00"/>
                </a:solidFill>
                <a:latin typeface="Tahoma" charset="0"/>
              </a:rPr>
              <a:t>LHC Tunnel with Magnets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1DCAEAA-28E3-7A41-89E4-355E7D805ECA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26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/>
              <a:t>Katsushi Arisaka</a:t>
            </a:r>
          </a:p>
        </p:txBody>
      </p:sp>
      <p:sp>
        <p:nvSpPr>
          <p:cNvPr id="11264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B69435E-B1B1-E243-B7B9-ADDDECCCF999}" type="slidenum">
              <a:rPr lang="en-US" sz="1500">
                <a:solidFill>
                  <a:srgbClr val="0000FF"/>
                </a:solidFill>
              </a:rPr>
              <a:pPr eaLnBrk="1" hangingPunct="1"/>
              <a:t>26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7285" name="Line 2"/>
          <p:cNvSpPr>
            <a:spLocks noChangeAspect="1" noChangeShapeType="1"/>
          </p:cNvSpPr>
          <p:nvPr/>
        </p:nvSpPr>
        <p:spPr bwMode="auto">
          <a:xfrm>
            <a:off x="0" y="650875"/>
            <a:ext cx="9601200" cy="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6" name="Rectangle 3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8880475" cy="598488"/>
          </a:xfrm>
        </p:spPr>
        <p:txBody>
          <a:bodyPr lIns="96627" tIns="48314" rIns="96627" bIns="48314"/>
          <a:lstStyle/>
          <a:p>
            <a:pPr defTabSz="914400"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CMS Collaboration (1993 ~)</a:t>
            </a:r>
          </a:p>
        </p:txBody>
      </p:sp>
      <p:pic>
        <p:nvPicPr>
          <p:cNvPr id="9728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87400"/>
            <a:ext cx="9601200" cy="6527800"/>
          </a:xfrm>
        </p:spPr>
      </p:pic>
      <p:sp>
        <p:nvSpPr>
          <p:cNvPr id="97288" name="Rectangle 5"/>
          <p:cNvSpPr>
            <a:spLocks noChangeArrowheads="1"/>
          </p:cNvSpPr>
          <p:nvPr/>
        </p:nvSpPr>
        <p:spPr bwMode="auto">
          <a:xfrm>
            <a:off x="7667625" y="5530850"/>
            <a:ext cx="1265238" cy="134938"/>
          </a:xfrm>
          <a:prstGeom prst="rect">
            <a:avLst/>
          </a:prstGeom>
          <a:noFill/>
          <a:ln w="508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05ACFD-3BF4-E64F-AEC3-A6F90C670717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05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/>
              <a:t>Katsushi Arisaka,UCLA</a:t>
            </a:r>
          </a:p>
        </p:txBody>
      </p:sp>
      <p:sp>
        <p:nvSpPr>
          <p:cNvPr id="1105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D6AF67-3A14-4B44-BCE8-D039A1994740}" type="slidenum">
              <a:rPr lang="en-US" sz="1500">
                <a:solidFill>
                  <a:srgbClr val="0000FF"/>
                </a:solidFill>
              </a:rPr>
              <a:pPr eaLnBrk="1" hangingPunct="1"/>
              <a:t>27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9933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1038" b="1425"/>
          <a:stretch>
            <a:fillRect/>
          </a:stretch>
        </p:blipFill>
        <p:spPr>
          <a:xfrm>
            <a:off x="0" y="228600"/>
            <a:ext cx="9601200" cy="7086600"/>
          </a:xfrm>
        </p:spPr>
      </p:pic>
      <p:sp>
        <p:nvSpPr>
          <p:cNvPr id="9933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6567488"/>
            <a:ext cx="3025775" cy="555625"/>
          </a:xfrm>
        </p:spPr>
        <p:txBody>
          <a:bodyPr lIns="96627" tIns="48314" rIns="96627" bIns="48314"/>
          <a:lstStyle/>
          <a:p>
            <a:pPr defTabSz="914400" eaLnBrk="1" hangingPunct="1"/>
            <a:r>
              <a:rPr lang="en-US" sz="32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CMS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  <a:cs typeface="Arial" charset="0"/>
              </a:rPr>
              <a:t>3/6/2007</a:t>
            </a:r>
          </a:p>
        </p:txBody>
      </p:sp>
      <p:sp>
        <p:nvSpPr>
          <p:cNvPr id="10137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  <a:cs typeface="Arial" charset="0"/>
              </a:rPr>
              <a:t>Katsushi Arisaka</a:t>
            </a:r>
          </a:p>
        </p:txBody>
      </p:sp>
      <p:sp>
        <p:nvSpPr>
          <p:cNvPr id="1013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4AAB96A-8270-D344-8198-B4E1FEEA3439}" type="slidenum">
              <a:rPr lang="en-US" sz="1500">
                <a:solidFill>
                  <a:srgbClr val="0000FF"/>
                </a:solidFill>
                <a:cs typeface="Arial" charset="0"/>
              </a:rPr>
              <a:pPr eaLnBrk="1" hangingPunct="1"/>
              <a:t>28</a:t>
            </a:fld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pic>
        <p:nvPicPr>
          <p:cNvPr id="10138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"/>
          <a:stretch>
            <a:fillRect/>
          </a:stretch>
        </p:blipFill>
        <p:spPr>
          <a:xfrm>
            <a:off x="0" y="22225"/>
            <a:ext cx="9601200" cy="7302500"/>
          </a:xfrm>
          <a:noFill/>
        </p:spPr>
      </p:pic>
      <p:sp>
        <p:nvSpPr>
          <p:cNvPr id="101382" name="Rectangle 3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8880475" cy="598488"/>
          </a:xfrm>
          <a:noFill/>
        </p:spPr>
        <p:txBody>
          <a:bodyPr lIns="96582" tIns="48291" rIns="96582" bIns="48291"/>
          <a:lstStyle/>
          <a:p>
            <a:r>
              <a:rPr lang="en-US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CMS Barrel Yoke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0EF5784-669B-A146-9DA9-35FE8DF24B89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673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/>
              <a:t>Katsushi Arisaka, UCLA</a:t>
            </a:r>
          </a:p>
        </p:txBody>
      </p:sp>
      <p:sp>
        <p:nvSpPr>
          <p:cNvPr id="11674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B85831C-70D3-6348-9B52-1F27004DA518}" type="slidenum">
              <a:rPr lang="en-US" sz="1500">
                <a:solidFill>
                  <a:srgbClr val="0000FF"/>
                </a:solidFill>
              </a:rPr>
              <a:pPr eaLnBrk="1" hangingPunct="1"/>
              <a:t>29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34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Installing muon Detectors</a:t>
            </a:r>
          </a:p>
        </p:txBody>
      </p:sp>
      <p:pic>
        <p:nvPicPr>
          <p:cNvPr id="1034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963"/>
            <a:ext cx="9601200" cy="739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v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A779CA4-E7C7-D446-A78D-F2ADAB64FA9E}" type="datetime1">
              <a:rPr lang="en-US" altLang="ja-JP" sz="1500" smtClean="0">
                <a:solidFill>
                  <a:srgbClr val="0000FF"/>
                </a:solidFill>
              </a:rPr>
              <a:t>11/14/12</a:t>
            </a:fld>
            <a:endParaRPr lang="en-US" altLang="ja-JP" sz="1500">
              <a:solidFill>
                <a:srgbClr val="0000FF"/>
              </a:solidFill>
            </a:endParaRPr>
          </a:p>
        </p:txBody>
      </p:sp>
      <p:sp>
        <p:nvSpPr>
          <p:cNvPr id="317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smtClean="0">
                <a:solidFill>
                  <a:srgbClr val="0000FF"/>
                </a:solidFill>
              </a:rPr>
              <a:t>Katsushi Arisaka</a:t>
            </a:r>
            <a:endParaRPr lang="en-US" altLang="ja-JP" sz="1500">
              <a:solidFill>
                <a:srgbClr val="0000FF"/>
              </a:solidFill>
            </a:endParaRPr>
          </a:p>
        </p:txBody>
      </p:sp>
      <p:sp>
        <p:nvSpPr>
          <p:cNvPr id="317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BE86850-B390-DF43-B51B-B728C70FA164}" type="slidenum">
              <a:rPr lang="en-US" sz="1500">
                <a:solidFill>
                  <a:srgbClr val="0000FF"/>
                </a:solidFill>
              </a:rPr>
              <a:pPr eaLnBrk="1" hangingPunct="1"/>
              <a:t>3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3174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4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Rectangle 2"/>
          <p:cNvSpPr txBox="1">
            <a:spLocks noChangeArrowheads="1"/>
          </p:cNvSpPr>
          <p:nvPr/>
        </p:nvSpPr>
        <p:spPr bwMode="auto">
          <a:xfrm>
            <a:off x="1066800" y="76200"/>
            <a:ext cx="7848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ja-JP" sz="3600" b="1" dirty="0">
                <a:solidFill>
                  <a:srgbClr val="FF6600"/>
                </a:solidFill>
                <a:latin typeface="Tahoma" charset="0"/>
                <a:ea typeface="MS PGothic" charset="0"/>
                <a:cs typeface="MS PGothic" charset="0"/>
              </a:rPr>
              <a:t>Solar </a:t>
            </a:r>
            <a:r>
              <a:rPr lang="en-US" altLang="ja-JP" sz="3600" b="1" dirty="0" smtClean="0">
                <a:solidFill>
                  <a:srgbClr val="FF6600"/>
                </a:solidFill>
                <a:latin typeface="Tahoma" charset="0"/>
                <a:ea typeface="MS PGothic" charset="0"/>
                <a:cs typeface="MS PGothic" charset="0"/>
              </a:rPr>
              <a:t>System</a:t>
            </a:r>
            <a:endParaRPr lang="ja-JP" altLang="en-US" sz="3600" b="1" dirty="0">
              <a:solidFill>
                <a:srgbClr val="FF6600"/>
              </a:solidFill>
              <a:latin typeface="Tahoma" charset="0"/>
              <a:ea typeface="MS PGothic" charset="0"/>
              <a:cs typeface="MS PGothic" charset="0"/>
            </a:endParaRPr>
          </a:p>
        </p:txBody>
      </p:sp>
      <p:sp>
        <p:nvSpPr>
          <p:cNvPr id="31751" name="Rectangle 3"/>
          <p:cNvSpPr>
            <a:spLocks noChangeArrowheads="1"/>
          </p:cNvSpPr>
          <p:nvPr/>
        </p:nvSpPr>
        <p:spPr bwMode="auto">
          <a:xfrm>
            <a:off x="152400" y="6629400"/>
            <a:ext cx="8628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b="1" dirty="0">
                <a:solidFill>
                  <a:srgbClr val="66FF99"/>
                </a:solidFill>
              </a:rPr>
              <a:t>Sun </a:t>
            </a:r>
            <a:endParaRPr lang="en-US" sz="2800" b="1" dirty="0">
              <a:solidFill>
                <a:srgbClr val="66FF99"/>
              </a:solidFill>
            </a:endParaRPr>
          </a:p>
        </p:txBody>
      </p:sp>
      <p:sp>
        <p:nvSpPr>
          <p:cNvPr id="31752" name="Rectangle 3"/>
          <p:cNvSpPr>
            <a:spLocks noChangeArrowheads="1"/>
          </p:cNvSpPr>
          <p:nvPr/>
        </p:nvSpPr>
        <p:spPr bwMode="auto">
          <a:xfrm>
            <a:off x="7924800" y="6553200"/>
            <a:ext cx="11025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solidFill>
                  <a:srgbClr val="66FF99"/>
                </a:solidFill>
              </a:rPr>
              <a:t>Earth</a:t>
            </a:r>
            <a:endParaRPr lang="en-US" sz="2800" b="1" dirty="0">
              <a:solidFill>
                <a:srgbClr val="66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2688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  <a:cs typeface="Arial" charset="0"/>
              </a:rPr>
              <a:t>5/28/2008</a:t>
            </a:r>
          </a:p>
        </p:txBody>
      </p:sp>
      <p:sp>
        <p:nvSpPr>
          <p:cNvPr id="10547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  <a:cs typeface="Arial" charset="0"/>
              </a:rPr>
              <a:t>Katsushi Arisaka, UCLA</a:t>
            </a:r>
          </a:p>
        </p:txBody>
      </p:sp>
      <p:sp>
        <p:nvSpPr>
          <p:cNvPr id="1054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3F77A62-B86E-AA48-A2F5-03BE41E268EB}" type="slidenum">
              <a:rPr lang="en-US" sz="1500">
                <a:solidFill>
                  <a:srgbClr val="0000FF"/>
                </a:solidFill>
                <a:cs typeface="Arial" charset="0"/>
              </a:rPr>
              <a:pPr eaLnBrk="1" hangingPunct="1"/>
              <a:t>30</a:t>
            </a:fld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054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54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5479" name="Picture 4" descr="0702022_01-A4-at-144-d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98"/>
          <a:stretch>
            <a:fillRect/>
          </a:stretch>
        </p:blipFill>
        <p:spPr bwMode="auto">
          <a:xfrm>
            <a:off x="0" y="7938"/>
            <a:ext cx="9601200" cy="730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ChangeArrowheads="1"/>
          </p:cNvSpPr>
          <p:nvPr/>
        </p:nvSpPr>
        <p:spPr bwMode="auto">
          <a:xfrm>
            <a:off x="0" y="0"/>
            <a:ext cx="9609138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625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138" y="304800"/>
            <a:ext cx="10345738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1631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endParaRPr lang="en-US" sz="2100"/>
          </a:p>
        </p:txBody>
      </p:sp>
      <p:sp>
        <p:nvSpPr>
          <p:cNvPr id="9728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pic>
        <p:nvPicPr>
          <p:cNvPr id="97283" name="Picture 2" descr="http://www.physics.ucla.edu/~hauser/080915_newsweek_c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5"/>
          <a:stretch>
            <a:fillRect/>
          </a:stretch>
        </p:blipFill>
        <p:spPr bwMode="auto">
          <a:xfrm>
            <a:off x="231775" y="0"/>
            <a:ext cx="576897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Rectangle 3"/>
          <p:cNvSpPr>
            <a:spLocks noChangeArrowheads="1"/>
          </p:cNvSpPr>
          <p:nvPr/>
        </p:nvSpPr>
        <p:spPr bwMode="auto">
          <a:xfrm>
            <a:off x="6721475" y="6746875"/>
            <a:ext cx="25400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/>
          <a:p>
            <a:r>
              <a:rPr lang="en-US" sz="2000" b="1">
                <a:solidFill>
                  <a:srgbClr val="FFC000"/>
                </a:solidFill>
              </a:rPr>
              <a:t>Sept 15, 2008 Issue</a:t>
            </a:r>
            <a:endParaRPr lang="en-US" sz="2000" b="1"/>
          </a:p>
        </p:txBody>
      </p:sp>
      <p:sp>
        <p:nvSpPr>
          <p:cNvPr id="97285" name="Rectangle 3"/>
          <p:cNvSpPr>
            <a:spLocks noChangeArrowheads="1"/>
          </p:cNvSpPr>
          <p:nvPr/>
        </p:nvSpPr>
        <p:spPr bwMode="auto">
          <a:xfrm>
            <a:off x="6629400" y="3576638"/>
            <a:ext cx="29718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/>
          <a:p>
            <a:r>
              <a:rPr lang="en-US" b="1">
                <a:solidFill>
                  <a:srgbClr val="FF6600"/>
                </a:solidFill>
              </a:rPr>
              <a:t>Particle detectors</a:t>
            </a:r>
          </a:p>
          <a:p>
            <a:r>
              <a:rPr lang="en-US" b="1">
                <a:solidFill>
                  <a:srgbClr val="FF6600"/>
                </a:solidFill>
              </a:rPr>
              <a:t>constructed</a:t>
            </a:r>
          </a:p>
          <a:p>
            <a:r>
              <a:rPr lang="en-US" b="1">
                <a:solidFill>
                  <a:srgbClr val="FF6600"/>
                </a:solidFill>
              </a:rPr>
              <a:t>at Westwood,</a:t>
            </a:r>
          </a:p>
          <a:p>
            <a:r>
              <a:rPr lang="en-US" b="1">
                <a:solidFill>
                  <a:srgbClr val="FF6600"/>
                </a:solidFill>
              </a:rPr>
              <a:t>now at LHC, CERN</a:t>
            </a:r>
          </a:p>
          <a:p>
            <a:endParaRPr lang="en-US" b="1">
              <a:solidFill>
                <a:srgbClr val="FF66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943600" y="4191000"/>
            <a:ext cx="609600" cy="0"/>
          </a:xfrm>
          <a:prstGeom prst="straightConnector1">
            <a:avLst/>
          </a:prstGeom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86857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95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9572" name="Picture 3" descr="iSpy-20-32-34.290-07.11.200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Rectangle 3"/>
          <p:cNvSpPr>
            <a:spLocks noChangeArrowheads="1"/>
          </p:cNvSpPr>
          <p:nvPr/>
        </p:nvSpPr>
        <p:spPr bwMode="auto">
          <a:xfrm>
            <a:off x="246063" y="6781800"/>
            <a:ext cx="90027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2" rIns="91424" bIns="45712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6600"/>
                </a:solidFill>
                <a:latin typeface="+mn-lt"/>
                <a:ea typeface="+mn-ea"/>
                <a:cs typeface="+mn-cs"/>
              </a:rPr>
              <a:t>First Event at LHC – Recreation of the Big Bang!   (Nov 7, 2009)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284C16D-E1B9-7944-87A4-B380C60652B1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34F927A-3335-DC44-AB8B-27B26F347DCD}" type="slidenum">
              <a:rPr lang="en-US" sz="1500">
                <a:solidFill>
                  <a:srgbClr val="0000FF"/>
                </a:solidFill>
              </a:rPr>
              <a:pPr eaLnBrk="1" hangingPunct="1"/>
              <a:t>34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89092" name="Picture 6" descr="LHC new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57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7" descr="LHC new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8" t="36032"/>
          <a:stretch>
            <a:fillRect/>
          </a:stretch>
        </p:blipFill>
        <p:spPr bwMode="auto">
          <a:xfrm>
            <a:off x="0" y="1879600"/>
            <a:ext cx="960120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4" name="Rectangle 8"/>
          <p:cNvSpPr>
            <a:spLocks noChangeArrowheads="1"/>
          </p:cNvSpPr>
          <p:nvPr/>
        </p:nvSpPr>
        <p:spPr bwMode="auto">
          <a:xfrm>
            <a:off x="6705600" y="1905000"/>
            <a:ext cx="2895600" cy="1524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66800" y="2895600"/>
            <a:ext cx="6761820" cy="707886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66"/>
                </a:solidFill>
                <a:latin typeface="+mj-lt"/>
              </a:rPr>
              <a:t>News release on July 4</a:t>
            </a:r>
            <a:r>
              <a:rPr lang="en-US" sz="4000" b="1" baseline="30000" dirty="0" smtClean="0">
                <a:solidFill>
                  <a:srgbClr val="FF0066"/>
                </a:solidFill>
                <a:latin typeface="+mj-lt"/>
              </a:rPr>
              <a:t>th</a:t>
            </a:r>
            <a:r>
              <a:rPr lang="en-US" sz="4000" b="1" dirty="0" smtClean="0">
                <a:solidFill>
                  <a:srgbClr val="FF0066"/>
                </a:solidFill>
                <a:latin typeface="+mj-lt"/>
              </a:rPr>
              <a:t> !</a:t>
            </a:r>
            <a:endParaRPr lang="en-US" sz="4000" b="1" dirty="0">
              <a:solidFill>
                <a:srgbClr val="FF006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14433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3/13/2007</a:t>
            </a:r>
          </a:p>
        </p:txBody>
      </p:sp>
      <p:sp>
        <p:nvSpPr>
          <p:cNvPr id="110595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6D4DAB6-62F2-6D4D-B815-FD0C2B1CB10F}" type="slidenum">
              <a:rPr lang="en-US" sz="1500">
                <a:solidFill>
                  <a:srgbClr val="0000FF"/>
                </a:solidFill>
              </a:rPr>
              <a:pPr eaLnBrk="1" hangingPunct="1"/>
              <a:t>35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0597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110598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362200"/>
            <a:ext cx="1739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14 billion years ago</a:t>
            </a:r>
          </a:p>
        </p:txBody>
      </p:sp>
      <p:sp>
        <p:nvSpPr>
          <p:cNvPr id="110600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003925"/>
            <a:ext cx="1239838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Particles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24000" y="6003925"/>
            <a:ext cx="1304925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Structure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6200" y="838200"/>
            <a:ext cx="6238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i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Spontaneous Symmetry Breaking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2720975" y="6989763"/>
            <a:ext cx="4000500" cy="48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fld id="{DCDCDDE2-DAEA-4042-BF55-B2E1420CDED2}" type="datetime1">
              <a:rPr lang="en-US" sz="1500"/>
              <a:pPr algn="ctr" eaLnBrk="1" hangingPunct="1"/>
              <a:t>11/14/12</a:t>
            </a:fld>
            <a:endParaRPr lang="en-US" sz="1500"/>
          </a:p>
        </p:txBody>
      </p:sp>
      <p:sp>
        <p:nvSpPr>
          <p:cNvPr id="11264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7600950" y="6827838"/>
            <a:ext cx="2000250" cy="487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500"/>
              <a:t>Katsushi Arisaka, UCLA</a:t>
            </a:r>
          </a:p>
        </p:txBody>
      </p:sp>
      <p:sp>
        <p:nvSpPr>
          <p:cNvPr id="11264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772400" y="7010400"/>
            <a:ext cx="16764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81874CD-321A-564B-8E05-7381838461F7}" type="slidenum">
              <a:rPr lang="en-US" sz="1500"/>
              <a:pPr eaLnBrk="1" hangingPunct="1"/>
              <a:t>36</a:t>
            </a:fld>
            <a:endParaRPr lang="en-US" sz="1500"/>
          </a:p>
        </p:txBody>
      </p:sp>
      <p:pic>
        <p:nvPicPr>
          <p:cNvPr id="1126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422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04800" y="6719888"/>
            <a:ext cx="41814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>
                <a:solidFill>
                  <a:srgbClr val="FF00FF"/>
                </a:solidFill>
              </a:rPr>
              <a:t>Dark Matter is required!</a:t>
            </a:r>
            <a:endParaRPr lang="ja-JP" altLang="en-US">
              <a:solidFill>
                <a:srgbClr val="FF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0971C2-02D9-B54B-BEEF-0136E43F2995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469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3F4096-1430-494A-A1EA-A39FB5827CA1}" type="slidenum">
              <a:rPr lang="en-US" sz="1500">
                <a:solidFill>
                  <a:srgbClr val="0000FF"/>
                </a:solidFill>
              </a:rPr>
              <a:pPr eaLnBrk="1" hangingPunct="1"/>
              <a:t>37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4692" name="Rectangle 2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14693" name="Text Box 3"/>
          <p:cNvSpPr txBox="1">
            <a:spLocks noChangeArrowheads="1"/>
          </p:cNvSpPr>
          <p:nvPr/>
        </p:nvSpPr>
        <p:spPr bwMode="auto">
          <a:xfrm>
            <a:off x="762000" y="193675"/>
            <a:ext cx="777240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Tahoma" charset="0"/>
              </a:rPr>
              <a:t>Formation of Structure in the Universe</a:t>
            </a:r>
          </a:p>
        </p:txBody>
      </p:sp>
      <p:grpSp>
        <p:nvGrpSpPr>
          <p:cNvPr id="114694" name="Group 4"/>
          <p:cNvGrpSpPr>
            <a:grpSpLocks/>
          </p:cNvGrpSpPr>
          <p:nvPr/>
        </p:nvGrpSpPr>
        <p:grpSpPr bwMode="auto">
          <a:xfrm>
            <a:off x="76200" y="990600"/>
            <a:ext cx="9525000" cy="6324600"/>
            <a:chOff x="288" y="1056"/>
            <a:chExt cx="4944" cy="3216"/>
          </a:xfrm>
        </p:grpSpPr>
        <p:pic>
          <p:nvPicPr>
            <p:cNvPr id="114696" name="Picture 5" descr="27_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" y="1100"/>
              <a:ext cx="4833" cy="3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697" name="AutoShape 6"/>
            <p:cNvSpPr>
              <a:spLocks noChangeArrowheads="1"/>
            </p:cNvSpPr>
            <p:nvPr/>
          </p:nvSpPr>
          <p:spPr bwMode="auto">
            <a:xfrm>
              <a:off x="288" y="2448"/>
              <a:ext cx="4368" cy="1824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14698" name="AutoShape 7"/>
            <p:cNvSpPr>
              <a:spLocks noChangeArrowheads="1"/>
            </p:cNvSpPr>
            <p:nvPr/>
          </p:nvSpPr>
          <p:spPr bwMode="auto">
            <a:xfrm flipH="1" flipV="1">
              <a:off x="1200" y="1056"/>
              <a:ext cx="4032" cy="960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4289544" name="Text Box 8"/>
          <p:cNvSpPr txBox="1">
            <a:spLocks noChangeArrowheads="1"/>
          </p:cNvSpPr>
          <p:nvPr/>
        </p:nvSpPr>
        <p:spPr bwMode="auto">
          <a:xfrm>
            <a:off x="685800" y="6477000"/>
            <a:ext cx="41814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>
                <a:solidFill>
                  <a:srgbClr val="FF00FF"/>
                </a:solidFill>
              </a:rPr>
              <a:t>Dark Matter is required!</a:t>
            </a:r>
            <a:endParaRPr lang="ja-JP" altLang="en-US">
              <a:solidFill>
                <a:srgbClr val="FF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9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89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954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Cosmic Pie Chart</a:t>
            </a:r>
          </a:p>
        </p:txBody>
      </p:sp>
      <p:sp>
        <p:nvSpPr>
          <p:cNvPr id="11673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C31264B-C34F-C846-B467-4362987DE4D1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674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  <a:cs typeface="Arial" charset="0"/>
              </a:rPr>
              <a:t>Katsushi Arisaka</a:t>
            </a:r>
          </a:p>
        </p:txBody>
      </p:sp>
      <p:sp>
        <p:nvSpPr>
          <p:cNvPr id="11674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6D37EF2-B694-BE47-A9F6-7EE4A8B70FC3}" type="slidenum">
              <a:rPr lang="en-US" sz="1500">
                <a:solidFill>
                  <a:srgbClr val="0000FF"/>
                </a:solidFill>
              </a:rPr>
              <a:pPr eaLnBrk="1" hangingPunct="1"/>
              <a:t>38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16742" name="Picture 2" descr="http://www.kusastro.kyoto-u.ac.jp/~totani/research-figures/cosmos-contents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"/>
          <a:stretch>
            <a:fillRect/>
          </a:stretch>
        </p:blipFill>
        <p:spPr>
          <a:xfrm>
            <a:off x="147638" y="752475"/>
            <a:ext cx="9377362" cy="6553200"/>
          </a:xfr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3/8/2007</a:t>
            </a:r>
          </a:p>
        </p:txBody>
      </p:sp>
      <p:sp>
        <p:nvSpPr>
          <p:cNvPr id="11878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1187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B2EC30E-72C1-9442-9B43-30413B856E2B}" type="slidenum">
              <a:rPr lang="en-US" sz="1500">
                <a:solidFill>
                  <a:srgbClr val="0000FF"/>
                </a:solidFill>
              </a:rPr>
              <a:pPr eaLnBrk="1" hangingPunct="1"/>
              <a:t>39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87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What is Dark Matter?</a:t>
            </a:r>
          </a:p>
        </p:txBody>
      </p:sp>
      <p:sp>
        <p:nvSpPr>
          <p:cNvPr id="118790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60350" y="1219200"/>
            <a:ext cx="9340850" cy="6096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800">
                <a:latin typeface="Arial Narrow" charset="0"/>
                <a:ea typeface="ＭＳ Ｐゴシック" charset="0"/>
                <a:cs typeface="ＭＳ Ｐゴシック" charset="0"/>
              </a:rPr>
              <a:t>Must be a heavy particle</a:t>
            </a:r>
          </a:p>
          <a:p>
            <a:pPr lvl="1">
              <a:lnSpc>
                <a:spcPct val="80000"/>
              </a:lnSpc>
            </a:pPr>
            <a:r>
              <a:rPr lang="en-US" sz="3400">
                <a:latin typeface="Arial Narrow" charset="0"/>
                <a:ea typeface="ＭＳ Ｐゴシック" charset="0"/>
              </a:rPr>
              <a:t>Only weakly interacting.</a:t>
            </a:r>
          </a:p>
          <a:p>
            <a:pPr lvl="1">
              <a:lnSpc>
                <a:spcPct val="80000"/>
              </a:lnSpc>
            </a:pPr>
            <a:r>
              <a:rPr lang="en-US" sz="3400">
                <a:latin typeface="Arial Narrow" charset="0"/>
                <a:ea typeface="ＭＳ Ｐゴシック" charset="0"/>
              </a:rPr>
              <a:t>Gravitationally attracted.</a:t>
            </a:r>
          </a:p>
          <a:p>
            <a:pPr lvl="2">
              <a:lnSpc>
                <a:spcPct val="80000"/>
              </a:lnSpc>
            </a:pPr>
            <a:endParaRPr lang="en-US" sz="2700">
              <a:latin typeface="Arial Narrow" charset="0"/>
              <a:ea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3800">
                <a:latin typeface="Arial Narrow" charset="0"/>
                <a:ea typeface="ＭＳ Ｐゴシック" charset="0"/>
                <a:cs typeface="ＭＳ Ｐゴシック" charset="0"/>
              </a:rPr>
              <a:t>Candidates</a:t>
            </a:r>
          </a:p>
          <a:p>
            <a:pPr lvl="1">
              <a:lnSpc>
                <a:spcPct val="80000"/>
              </a:lnSpc>
            </a:pPr>
            <a:r>
              <a:rPr lang="ja-JP" altLang="en-US" sz="3400">
                <a:latin typeface="Arial Narrow" charset="0"/>
                <a:ea typeface="ＭＳ Ｐゴシック" charset="0"/>
              </a:rPr>
              <a:t>“</a:t>
            </a:r>
            <a:r>
              <a:rPr lang="en-US" sz="3400" u="sng">
                <a:latin typeface="Arial Narrow" charset="0"/>
                <a:ea typeface="ＭＳ Ｐゴシック" charset="0"/>
              </a:rPr>
              <a:t>MACHO</a:t>
            </a:r>
            <a:r>
              <a:rPr lang="ja-JP" altLang="en-US" sz="3400">
                <a:latin typeface="Arial Narrow" charset="0"/>
                <a:ea typeface="ＭＳ Ｐゴシック" charset="0"/>
              </a:rPr>
              <a:t>”</a:t>
            </a:r>
            <a:r>
              <a:rPr lang="en-US" sz="3400">
                <a:latin typeface="Arial Narrow" charset="0"/>
                <a:ea typeface="ＭＳ Ｐゴシック" charset="0"/>
              </a:rPr>
              <a:t> (Massive Compact Halo Objects)</a:t>
            </a:r>
          </a:p>
          <a:p>
            <a:pPr lvl="2">
              <a:lnSpc>
                <a:spcPct val="80000"/>
              </a:lnSpc>
            </a:pPr>
            <a:r>
              <a:rPr lang="en-US" sz="2700">
                <a:latin typeface="Arial Narrow" charset="0"/>
                <a:ea typeface="ＭＳ Ｐゴシック" charset="0"/>
                <a:sym typeface="Symbol" charset="0"/>
              </a:rPr>
              <a:t>Baryonic Dark Matter </a:t>
            </a:r>
          </a:p>
          <a:p>
            <a:pPr lvl="1">
              <a:lnSpc>
                <a:spcPct val="80000"/>
              </a:lnSpc>
            </a:pPr>
            <a:r>
              <a:rPr lang="en-US" sz="3400" u="sng">
                <a:latin typeface="Arial Narrow" charset="0"/>
                <a:ea typeface="ＭＳ Ｐゴシック" charset="0"/>
              </a:rPr>
              <a:t>Heavy Neutrino</a:t>
            </a:r>
          </a:p>
          <a:p>
            <a:pPr lvl="2">
              <a:lnSpc>
                <a:spcPct val="80000"/>
              </a:lnSpc>
            </a:pPr>
            <a:r>
              <a:rPr lang="en-US" sz="2700">
                <a:latin typeface="Arial Narrow" charset="0"/>
                <a:ea typeface="ＭＳ Ｐゴシック" charset="0"/>
                <a:sym typeface="Symbol" charset="0"/>
              </a:rPr>
              <a:t>Hot Dark Matter</a:t>
            </a:r>
          </a:p>
          <a:p>
            <a:pPr lvl="1">
              <a:lnSpc>
                <a:spcPct val="80000"/>
              </a:lnSpc>
            </a:pPr>
            <a:r>
              <a:rPr lang="ja-JP" altLang="en-US" sz="3400">
                <a:latin typeface="Arial Narrow" charset="0"/>
                <a:ea typeface="ＭＳ Ｐゴシック" charset="0"/>
                <a:sym typeface="Symbol" charset="0"/>
              </a:rPr>
              <a:t>“</a:t>
            </a:r>
            <a:r>
              <a:rPr lang="en-US" sz="3400" u="sng">
                <a:latin typeface="Arial Narrow" charset="0"/>
                <a:ea typeface="ＭＳ Ｐゴシック" charset="0"/>
                <a:sym typeface="Symbol" charset="0"/>
              </a:rPr>
              <a:t>WIMP</a:t>
            </a:r>
            <a:r>
              <a:rPr lang="ja-JP" altLang="en-US" sz="3400">
                <a:latin typeface="Arial Narrow" charset="0"/>
                <a:ea typeface="ＭＳ Ｐゴシック" charset="0"/>
                <a:sym typeface="Symbol" charset="0"/>
              </a:rPr>
              <a:t>”</a:t>
            </a:r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 (Weakly Interacting Massive Particle</a:t>
            </a:r>
            <a:r>
              <a:rPr lang="ja-JP" altLang="en-US" sz="3400">
                <a:latin typeface="Arial Narrow" charset="0"/>
                <a:ea typeface="ＭＳ Ｐゴシック" charset="0"/>
                <a:sym typeface="Symbol" charset="0"/>
              </a:rPr>
              <a:t>”</a:t>
            </a:r>
            <a:endParaRPr lang="en-US" sz="3400">
              <a:latin typeface="Arial Narrow" charset="0"/>
              <a:ea typeface="ＭＳ Ｐゴシック" charset="0"/>
              <a:sym typeface="Symbol" charset="0"/>
            </a:endParaRPr>
          </a:p>
          <a:p>
            <a:pPr lvl="2">
              <a:lnSpc>
                <a:spcPct val="80000"/>
              </a:lnSpc>
            </a:pPr>
            <a:r>
              <a:rPr lang="en-US" sz="2700">
                <a:latin typeface="Arial Narrow" charset="0"/>
                <a:ea typeface="ＭＳ Ｐゴシック" charset="0"/>
                <a:sym typeface="Symbol" charset="0"/>
              </a:rPr>
              <a:t>Cold Dark Matter</a:t>
            </a:r>
          </a:p>
          <a:p>
            <a:pPr lvl="2">
              <a:lnSpc>
                <a:spcPct val="80000"/>
              </a:lnSpc>
            </a:pPr>
            <a:endParaRPr lang="en-US" sz="2700">
              <a:latin typeface="Arial Narrow" charset="0"/>
              <a:ea typeface="ＭＳ Ｐゴシック" charset="0"/>
              <a:sym typeface="Symbol" charset="0"/>
            </a:endParaRPr>
          </a:p>
        </p:txBody>
      </p:sp>
      <p:sp>
        <p:nvSpPr>
          <p:cNvPr id="118791" name="Line 6"/>
          <p:cNvSpPr>
            <a:spLocks noChangeShapeType="1"/>
          </p:cNvSpPr>
          <p:nvPr/>
        </p:nvSpPr>
        <p:spPr bwMode="auto">
          <a:xfrm>
            <a:off x="8839200" y="3886200"/>
            <a:ext cx="228600" cy="304800"/>
          </a:xfrm>
          <a:prstGeom prst="line">
            <a:avLst/>
          </a:prstGeom>
          <a:noFill/>
          <a:ln w="50800">
            <a:solidFill>
              <a:srgbClr val="FF33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16" tIns="45708" rIns="91416" bIns="45708">
            <a:spAutoFit/>
          </a:bodyPr>
          <a:lstStyle/>
          <a:p>
            <a:endParaRPr lang="en-US"/>
          </a:p>
        </p:txBody>
      </p:sp>
      <p:sp>
        <p:nvSpPr>
          <p:cNvPr id="118792" name="Line 7"/>
          <p:cNvSpPr>
            <a:spLocks noChangeShapeType="1"/>
          </p:cNvSpPr>
          <p:nvPr/>
        </p:nvSpPr>
        <p:spPr bwMode="auto">
          <a:xfrm rot="10800000" flipH="1">
            <a:off x="8839200" y="3886200"/>
            <a:ext cx="228600" cy="304800"/>
          </a:xfrm>
          <a:prstGeom prst="line">
            <a:avLst/>
          </a:prstGeom>
          <a:noFill/>
          <a:ln w="50800">
            <a:solidFill>
              <a:srgbClr val="FF33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16" tIns="45708" rIns="91416" bIns="45708">
            <a:spAutoFit/>
          </a:bodyPr>
          <a:lstStyle/>
          <a:p>
            <a:endParaRPr lang="en-US"/>
          </a:p>
        </p:txBody>
      </p:sp>
      <p:sp>
        <p:nvSpPr>
          <p:cNvPr id="118793" name="Line 8"/>
          <p:cNvSpPr>
            <a:spLocks noChangeShapeType="1"/>
          </p:cNvSpPr>
          <p:nvPr/>
        </p:nvSpPr>
        <p:spPr bwMode="auto">
          <a:xfrm>
            <a:off x="8839200" y="4800600"/>
            <a:ext cx="228600" cy="304800"/>
          </a:xfrm>
          <a:prstGeom prst="line">
            <a:avLst/>
          </a:prstGeom>
          <a:noFill/>
          <a:ln w="50800">
            <a:solidFill>
              <a:srgbClr val="FF33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16" tIns="45708" rIns="91416" bIns="45708">
            <a:spAutoFit/>
          </a:bodyPr>
          <a:lstStyle/>
          <a:p>
            <a:endParaRPr lang="en-US"/>
          </a:p>
        </p:txBody>
      </p:sp>
      <p:sp>
        <p:nvSpPr>
          <p:cNvPr id="118794" name="Line 9"/>
          <p:cNvSpPr>
            <a:spLocks noChangeShapeType="1"/>
          </p:cNvSpPr>
          <p:nvPr/>
        </p:nvSpPr>
        <p:spPr bwMode="auto">
          <a:xfrm rot="10800000" flipH="1">
            <a:off x="8839200" y="4800600"/>
            <a:ext cx="228600" cy="304800"/>
          </a:xfrm>
          <a:prstGeom prst="line">
            <a:avLst/>
          </a:prstGeom>
          <a:noFill/>
          <a:ln w="50800">
            <a:solidFill>
              <a:srgbClr val="FF33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16" tIns="45708" rIns="91416" bIns="45708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9F4F88C-9E57-2B48-890E-7F9BF02DC78B}" type="datetime1">
              <a:rPr lang="en-US" sz="10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000">
              <a:solidFill>
                <a:srgbClr val="0000FF"/>
              </a:solidFill>
            </a:endParaRPr>
          </a:p>
        </p:txBody>
      </p:sp>
      <p:sp>
        <p:nvSpPr>
          <p:cNvPr id="6963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100"/>
              <a:t>Katsushi Arisaka</a:t>
            </a:r>
          </a:p>
        </p:txBody>
      </p:sp>
      <p:sp>
        <p:nvSpPr>
          <p:cNvPr id="6963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922C4DA-77D9-AA45-B1D6-1C2023053DA4}" type="slidenum">
              <a:rPr lang="en-US" sz="1100">
                <a:solidFill>
                  <a:srgbClr val="0000FF"/>
                </a:solidFill>
              </a:rPr>
              <a:pPr eaLnBrk="1" hangingPunct="1"/>
              <a:t>4</a:t>
            </a:fld>
            <a:endParaRPr lang="en-US" sz="1100">
              <a:solidFill>
                <a:srgbClr val="0000FF"/>
              </a:solidFill>
            </a:endParaRPr>
          </a:p>
        </p:txBody>
      </p:sp>
      <p:sp>
        <p:nvSpPr>
          <p:cNvPr id="52229" name="Rectangle 2"/>
          <p:cNvSpPr>
            <a:spLocks noGrp="1" noChangeArrowheads="1"/>
          </p:cNvSpPr>
          <p:nvPr>
            <p:ph type="title"/>
          </p:nvPr>
        </p:nvSpPr>
        <p:spPr>
          <a:xfrm>
            <a:off x="252413" y="0"/>
            <a:ext cx="9196387" cy="685800"/>
          </a:xfrm>
        </p:spPr>
        <p:txBody>
          <a:bodyPr/>
          <a:lstStyle/>
          <a:p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History of Life and the Human beings</a:t>
            </a:r>
          </a:p>
        </p:txBody>
      </p:sp>
      <p:sp>
        <p:nvSpPr>
          <p:cNvPr id="52230" name="Text Box 3"/>
          <p:cNvSpPr txBox="1">
            <a:spLocks noChangeArrowheads="1"/>
          </p:cNvSpPr>
          <p:nvPr/>
        </p:nvSpPr>
        <p:spPr bwMode="auto">
          <a:xfrm>
            <a:off x="744538" y="828675"/>
            <a:ext cx="876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6600"/>
                </a:solidFill>
              </a:rPr>
              <a:t>Time </a:t>
            </a:r>
          </a:p>
        </p:txBody>
      </p:sp>
      <p:sp>
        <p:nvSpPr>
          <p:cNvPr id="52231" name="Line 4"/>
          <p:cNvSpPr>
            <a:spLocks noChangeAspect="1" noChangeShapeType="1"/>
          </p:cNvSpPr>
          <p:nvPr/>
        </p:nvSpPr>
        <p:spPr bwMode="auto">
          <a:xfrm flipH="1">
            <a:off x="744538" y="1033463"/>
            <a:ext cx="0" cy="5838825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2" name="Line 5"/>
          <p:cNvSpPr>
            <a:spLocks noChangeShapeType="1"/>
          </p:cNvSpPr>
          <p:nvPr/>
        </p:nvSpPr>
        <p:spPr bwMode="auto">
          <a:xfrm>
            <a:off x="744538" y="1238250"/>
            <a:ext cx="203200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3" name="Line 6"/>
          <p:cNvSpPr>
            <a:spLocks noChangeShapeType="1"/>
          </p:cNvSpPr>
          <p:nvPr/>
        </p:nvSpPr>
        <p:spPr bwMode="auto">
          <a:xfrm>
            <a:off x="749300" y="1571625"/>
            <a:ext cx="201613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4" name="Line 7"/>
          <p:cNvSpPr>
            <a:spLocks noChangeShapeType="1"/>
          </p:cNvSpPr>
          <p:nvPr/>
        </p:nvSpPr>
        <p:spPr bwMode="auto">
          <a:xfrm>
            <a:off x="749300" y="1927225"/>
            <a:ext cx="201613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5" name="Line 8"/>
          <p:cNvSpPr>
            <a:spLocks noChangeShapeType="1"/>
          </p:cNvSpPr>
          <p:nvPr/>
        </p:nvSpPr>
        <p:spPr bwMode="auto">
          <a:xfrm>
            <a:off x="757238" y="2262188"/>
            <a:ext cx="203200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6" name="Line 9"/>
          <p:cNvSpPr>
            <a:spLocks noChangeShapeType="1"/>
          </p:cNvSpPr>
          <p:nvPr/>
        </p:nvSpPr>
        <p:spPr bwMode="auto">
          <a:xfrm>
            <a:off x="766763" y="2613025"/>
            <a:ext cx="201612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7" name="Line 10"/>
          <p:cNvSpPr>
            <a:spLocks noChangeShapeType="1"/>
          </p:cNvSpPr>
          <p:nvPr/>
        </p:nvSpPr>
        <p:spPr bwMode="auto">
          <a:xfrm>
            <a:off x="755650" y="2952750"/>
            <a:ext cx="201613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8" name="Line 11"/>
          <p:cNvSpPr>
            <a:spLocks noChangeShapeType="1"/>
          </p:cNvSpPr>
          <p:nvPr/>
        </p:nvSpPr>
        <p:spPr bwMode="auto">
          <a:xfrm>
            <a:off x="763588" y="3298825"/>
            <a:ext cx="203200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9" name="Line 12"/>
          <p:cNvSpPr>
            <a:spLocks noChangeShapeType="1"/>
          </p:cNvSpPr>
          <p:nvPr/>
        </p:nvSpPr>
        <p:spPr bwMode="auto">
          <a:xfrm>
            <a:off x="766763" y="3646488"/>
            <a:ext cx="201612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0" name="Line 13"/>
          <p:cNvSpPr>
            <a:spLocks noChangeShapeType="1"/>
          </p:cNvSpPr>
          <p:nvPr/>
        </p:nvSpPr>
        <p:spPr bwMode="auto">
          <a:xfrm>
            <a:off x="755650" y="3983038"/>
            <a:ext cx="201613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1" name="Line 14"/>
          <p:cNvSpPr>
            <a:spLocks noChangeShapeType="1"/>
          </p:cNvSpPr>
          <p:nvPr/>
        </p:nvSpPr>
        <p:spPr bwMode="auto">
          <a:xfrm>
            <a:off x="744538" y="4311650"/>
            <a:ext cx="203200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2" name="Line 15"/>
          <p:cNvSpPr>
            <a:spLocks noChangeShapeType="1"/>
          </p:cNvSpPr>
          <p:nvPr/>
        </p:nvSpPr>
        <p:spPr bwMode="auto">
          <a:xfrm>
            <a:off x="744538" y="4670425"/>
            <a:ext cx="203200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3" name="Line 16"/>
          <p:cNvSpPr>
            <a:spLocks noChangeShapeType="1"/>
          </p:cNvSpPr>
          <p:nvPr/>
        </p:nvSpPr>
        <p:spPr bwMode="auto">
          <a:xfrm>
            <a:off x="736600" y="4957763"/>
            <a:ext cx="201613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4" name="Line 17"/>
          <p:cNvSpPr>
            <a:spLocks noChangeShapeType="1"/>
          </p:cNvSpPr>
          <p:nvPr/>
        </p:nvSpPr>
        <p:spPr bwMode="auto">
          <a:xfrm>
            <a:off x="736600" y="5256213"/>
            <a:ext cx="201613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5" name="Line 18"/>
          <p:cNvSpPr>
            <a:spLocks noChangeShapeType="1"/>
          </p:cNvSpPr>
          <p:nvPr/>
        </p:nvSpPr>
        <p:spPr bwMode="auto">
          <a:xfrm>
            <a:off x="744538" y="5527675"/>
            <a:ext cx="203200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6" name="Line 19"/>
          <p:cNvSpPr>
            <a:spLocks noChangeShapeType="1"/>
          </p:cNvSpPr>
          <p:nvPr/>
        </p:nvSpPr>
        <p:spPr bwMode="auto">
          <a:xfrm>
            <a:off x="744538" y="5795963"/>
            <a:ext cx="201612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7" name="Line 20"/>
          <p:cNvSpPr>
            <a:spLocks noChangeShapeType="1"/>
          </p:cNvSpPr>
          <p:nvPr/>
        </p:nvSpPr>
        <p:spPr bwMode="auto">
          <a:xfrm>
            <a:off x="733425" y="6135688"/>
            <a:ext cx="201613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8" name="Text Box 21"/>
          <p:cNvSpPr txBox="1">
            <a:spLocks noChangeArrowheads="1"/>
          </p:cNvSpPr>
          <p:nvPr/>
        </p:nvSpPr>
        <p:spPr bwMode="auto">
          <a:xfrm>
            <a:off x="973138" y="1082675"/>
            <a:ext cx="1371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6600"/>
                </a:solidFill>
              </a:rPr>
              <a:t>10B</a:t>
            </a:r>
            <a:r>
              <a:rPr lang="en-US" sz="1400" b="1" baseline="30000">
                <a:solidFill>
                  <a:srgbClr val="FF6600"/>
                </a:solidFill>
              </a:rPr>
              <a:t> </a:t>
            </a:r>
            <a:r>
              <a:rPr lang="en-US" sz="1400" b="1">
                <a:solidFill>
                  <a:srgbClr val="FF6600"/>
                </a:solidFill>
              </a:rPr>
              <a:t>years</a:t>
            </a:r>
            <a:endParaRPr lang="en-US" sz="1400" b="1" baseline="30000">
              <a:solidFill>
                <a:srgbClr val="FF6600"/>
              </a:solidFill>
            </a:endParaRPr>
          </a:p>
        </p:txBody>
      </p:sp>
      <p:sp>
        <p:nvSpPr>
          <p:cNvPr id="52249" name="Text Box 22"/>
          <p:cNvSpPr txBox="1">
            <a:spLocks noChangeArrowheads="1"/>
          </p:cNvSpPr>
          <p:nvPr/>
        </p:nvSpPr>
        <p:spPr bwMode="auto">
          <a:xfrm>
            <a:off x="973138" y="1441450"/>
            <a:ext cx="1828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6600"/>
                </a:solidFill>
              </a:rPr>
              <a:t>1Billion</a:t>
            </a:r>
            <a:endParaRPr lang="en-US" sz="1400" b="1" baseline="30000">
              <a:solidFill>
                <a:srgbClr val="FF6600"/>
              </a:solidFill>
            </a:endParaRPr>
          </a:p>
        </p:txBody>
      </p:sp>
      <p:sp>
        <p:nvSpPr>
          <p:cNvPr id="52250" name="Text Box 23"/>
          <p:cNvSpPr txBox="1">
            <a:spLocks noChangeArrowheads="1"/>
          </p:cNvSpPr>
          <p:nvPr/>
        </p:nvSpPr>
        <p:spPr bwMode="auto">
          <a:xfrm>
            <a:off x="973138" y="1801813"/>
            <a:ext cx="11445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6600"/>
                </a:solidFill>
              </a:rPr>
              <a:t>100M</a:t>
            </a:r>
            <a:endParaRPr lang="en-US" sz="1400" b="1" baseline="30000">
              <a:solidFill>
                <a:srgbClr val="FF6600"/>
              </a:solidFill>
            </a:endParaRPr>
          </a:p>
        </p:txBody>
      </p:sp>
      <p:sp>
        <p:nvSpPr>
          <p:cNvPr id="52251" name="Text Box 24"/>
          <p:cNvSpPr txBox="1">
            <a:spLocks noChangeArrowheads="1"/>
          </p:cNvSpPr>
          <p:nvPr/>
        </p:nvSpPr>
        <p:spPr bwMode="auto">
          <a:xfrm>
            <a:off x="973138" y="2109788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6600"/>
                </a:solidFill>
              </a:rPr>
              <a:t>10M</a:t>
            </a:r>
            <a:endParaRPr lang="en-US" sz="1400" b="1" baseline="30000">
              <a:solidFill>
                <a:srgbClr val="FF6600"/>
              </a:solidFill>
            </a:endParaRPr>
          </a:p>
        </p:txBody>
      </p:sp>
      <p:sp>
        <p:nvSpPr>
          <p:cNvPr id="52252" name="Text Box 25"/>
          <p:cNvSpPr txBox="1">
            <a:spLocks noChangeArrowheads="1"/>
          </p:cNvSpPr>
          <p:nvPr/>
        </p:nvSpPr>
        <p:spPr bwMode="auto">
          <a:xfrm>
            <a:off x="973138" y="2466975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6600"/>
                </a:solidFill>
              </a:rPr>
              <a:t>1Million</a:t>
            </a:r>
            <a:endParaRPr lang="en-US" sz="1400" b="1" baseline="30000">
              <a:solidFill>
                <a:srgbClr val="FF6600"/>
              </a:solidFill>
            </a:endParaRPr>
          </a:p>
        </p:txBody>
      </p:sp>
      <p:sp>
        <p:nvSpPr>
          <p:cNvPr id="52253" name="Text Box 26"/>
          <p:cNvSpPr txBox="1">
            <a:spLocks noChangeArrowheads="1"/>
          </p:cNvSpPr>
          <p:nvPr/>
        </p:nvSpPr>
        <p:spPr bwMode="auto">
          <a:xfrm>
            <a:off x="963613" y="2828925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6600"/>
                </a:solidFill>
              </a:rPr>
              <a:t>100,000</a:t>
            </a:r>
            <a:endParaRPr lang="en-US" sz="1400" b="1" baseline="30000">
              <a:solidFill>
                <a:srgbClr val="FF6600"/>
              </a:solidFill>
            </a:endParaRPr>
          </a:p>
        </p:txBody>
      </p:sp>
      <p:sp>
        <p:nvSpPr>
          <p:cNvPr id="52254" name="Text Box 27"/>
          <p:cNvSpPr txBox="1">
            <a:spLocks noChangeArrowheads="1"/>
          </p:cNvSpPr>
          <p:nvPr/>
        </p:nvSpPr>
        <p:spPr bwMode="auto">
          <a:xfrm>
            <a:off x="973138" y="3186113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6600"/>
                </a:solidFill>
              </a:rPr>
              <a:t>10,000</a:t>
            </a:r>
            <a:endParaRPr lang="en-US" sz="1400" b="1" baseline="30000">
              <a:solidFill>
                <a:srgbClr val="FF6600"/>
              </a:solidFill>
            </a:endParaRPr>
          </a:p>
        </p:txBody>
      </p:sp>
      <p:sp>
        <p:nvSpPr>
          <p:cNvPr id="52255" name="Text Box 28"/>
          <p:cNvSpPr txBox="1">
            <a:spLocks noChangeArrowheads="1"/>
          </p:cNvSpPr>
          <p:nvPr/>
        </p:nvSpPr>
        <p:spPr bwMode="auto">
          <a:xfrm>
            <a:off x="973138" y="3495675"/>
            <a:ext cx="914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6600"/>
                </a:solidFill>
              </a:rPr>
              <a:t>1,000</a:t>
            </a:r>
            <a:endParaRPr lang="en-US" sz="1400" b="1" baseline="30000">
              <a:solidFill>
                <a:srgbClr val="FF6600"/>
              </a:solidFill>
            </a:endParaRPr>
          </a:p>
        </p:txBody>
      </p:sp>
      <p:sp>
        <p:nvSpPr>
          <p:cNvPr id="52256" name="Text Box 29"/>
          <p:cNvSpPr txBox="1">
            <a:spLocks noChangeArrowheads="1"/>
          </p:cNvSpPr>
          <p:nvPr/>
        </p:nvSpPr>
        <p:spPr bwMode="auto">
          <a:xfrm>
            <a:off x="973138" y="3849688"/>
            <a:ext cx="914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6600"/>
                </a:solidFill>
              </a:rPr>
              <a:t>100</a:t>
            </a:r>
            <a:endParaRPr lang="en-US" sz="1400" b="1" baseline="30000">
              <a:solidFill>
                <a:srgbClr val="FF6600"/>
              </a:solidFill>
            </a:endParaRPr>
          </a:p>
        </p:txBody>
      </p:sp>
      <p:sp>
        <p:nvSpPr>
          <p:cNvPr id="52257" name="Text Box 30"/>
          <p:cNvSpPr txBox="1">
            <a:spLocks noChangeArrowheads="1"/>
          </p:cNvSpPr>
          <p:nvPr/>
        </p:nvSpPr>
        <p:spPr bwMode="auto">
          <a:xfrm>
            <a:off x="973138" y="4162425"/>
            <a:ext cx="914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6600"/>
                </a:solidFill>
              </a:rPr>
              <a:t>10</a:t>
            </a:r>
            <a:endParaRPr lang="en-US" sz="1400" b="1" baseline="30000">
              <a:solidFill>
                <a:srgbClr val="FF6600"/>
              </a:solidFill>
            </a:endParaRPr>
          </a:p>
        </p:txBody>
      </p:sp>
      <p:sp>
        <p:nvSpPr>
          <p:cNvPr id="52258" name="Text Box 31"/>
          <p:cNvSpPr txBox="1">
            <a:spLocks noChangeArrowheads="1"/>
          </p:cNvSpPr>
          <p:nvPr/>
        </p:nvSpPr>
        <p:spPr bwMode="auto">
          <a:xfrm>
            <a:off x="981075" y="4468813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6600"/>
                </a:solidFill>
              </a:rPr>
              <a:t>1 year</a:t>
            </a:r>
            <a:endParaRPr lang="en-US" sz="1400" b="1" baseline="30000">
              <a:solidFill>
                <a:srgbClr val="FF6600"/>
              </a:solidFill>
            </a:endParaRPr>
          </a:p>
        </p:txBody>
      </p:sp>
      <p:sp>
        <p:nvSpPr>
          <p:cNvPr id="52259" name="Text Box 32"/>
          <p:cNvSpPr txBox="1">
            <a:spLocks noChangeArrowheads="1"/>
          </p:cNvSpPr>
          <p:nvPr/>
        </p:nvSpPr>
        <p:spPr bwMode="auto">
          <a:xfrm>
            <a:off x="944563" y="4751388"/>
            <a:ext cx="1447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3300"/>
                </a:solidFill>
              </a:rPr>
              <a:t>100 days</a:t>
            </a:r>
            <a:endParaRPr lang="en-US" sz="1400" b="1" baseline="30000">
              <a:solidFill>
                <a:srgbClr val="FF3300"/>
              </a:solidFill>
            </a:endParaRPr>
          </a:p>
        </p:txBody>
      </p:sp>
      <p:sp>
        <p:nvSpPr>
          <p:cNvPr id="52260" name="Text Box 33"/>
          <p:cNvSpPr txBox="1">
            <a:spLocks noChangeArrowheads="1"/>
          </p:cNvSpPr>
          <p:nvPr/>
        </p:nvSpPr>
        <p:spPr bwMode="auto">
          <a:xfrm>
            <a:off x="935038" y="5080000"/>
            <a:ext cx="1447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3300"/>
                </a:solidFill>
              </a:rPr>
              <a:t>10 days</a:t>
            </a:r>
            <a:endParaRPr lang="en-US" sz="1400" b="1" baseline="30000">
              <a:solidFill>
                <a:srgbClr val="FF3300"/>
              </a:solidFill>
            </a:endParaRPr>
          </a:p>
        </p:txBody>
      </p:sp>
      <p:sp>
        <p:nvSpPr>
          <p:cNvPr id="52261" name="Text Box 34"/>
          <p:cNvSpPr txBox="1">
            <a:spLocks noChangeArrowheads="1"/>
          </p:cNvSpPr>
          <p:nvPr/>
        </p:nvSpPr>
        <p:spPr bwMode="auto">
          <a:xfrm>
            <a:off x="973138" y="5402263"/>
            <a:ext cx="1447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3300"/>
                </a:solidFill>
              </a:rPr>
              <a:t>1 day</a:t>
            </a:r>
            <a:endParaRPr lang="en-US" sz="1400" b="1" baseline="30000">
              <a:solidFill>
                <a:srgbClr val="FF3300"/>
              </a:solidFill>
            </a:endParaRPr>
          </a:p>
        </p:txBody>
      </p:sp>
      <p:sp>
        <p:nvSpPr>
          <p:cNvPr id="52262" name="Text Box 35"/>
          <p:cNvSpPr txBox="1">
            <a:spLocks noChangeArrowheads="1"/>
          </p:cNvSpPr>
          <p:nvPr/>
        </p:nvSpPr>
        <p:spPr bwMode="auto">
          <a:xfrm>
            <a:off x="954088" y="5668963"/>
            <a:ext cx="1447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66"/>
                </a:solidFill>
              </a:rPr>
              <a:t>10 hours</a:t>
            </a:r>
            <a:endParaRPr lang="en-US" sz="1400" b="1" baseline="30000">
              <a:solidFill>
                <a:srgbClr val="FF0066"/>
              </a:solidFill>
            </a:endParaRPr>
          </a:p>
        </p:txBody>
      </p:sp>
      <p:sp>
        <p:nvSpPr>
          <p:cNvPr id="52263" name="Text Box 36"/>
          <p:cNvSpPr txBox="1">
            <a:spLocks noChangeArrowheads="1"/>
          </p:cNvSpPr>
          <p:nvPr/>
        </p:nvSpPr>
        <p:spPr bwMode="auto">
          <a:xfrm>
            <a:off x="963613" y="5994400"/>
            <a:ext cx="1447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66"/>
                </a:solidFill>
              </a:rPr>
              <a:t>1 hour</a:t>
            </a:r>
            <a:endParaRPr lang="en-US" sz="1400" b="1" baseline="30000">
              <a:solidFill>
                <a:srgbClr val="FF0066"/>
              </a:solidFill>
            </a:endParaRPr>
          </a:p>
        </p:txBody>
      </p:sp>
      <p:sp>
        <p:nvSpPr>
          <p:cNvPr id="52264" name="Line 37"/>
          <p:cNvSpPr>
            <a:spLocks noChangeShapeType="1"/>
          </p:cNvSpPr>
          <p:nvPr/>
        </p:nvSpPr>
        <p:spPr bwMode="auto">
          <a:xfrm>
            <a:off x="744538" y="6410325"/>
            <a:ext cx="201612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5" name="Line 38"/>
          <p:cNvSpPr>
            <a:spLocks noChangeShapeType="1"/>
          </p:cNvSpPr>
          <p:nvPr/>
        </p:nvSpPr>
        <p:spPr bwMode="auto">
          <a:xfrm>
            <a:off x="744538" y="6765925"/>
            <a:ext cx="201612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6" name="Text Box 39"/>
          <p:cNvSpPr txBox="1">
            <a:spLocks noChangeArrowheads="1"/>
          </p:cNvSpPr>
          <p:nvPr/>
        </p:nvSpPr>
        <p:spPr bwMode="auto">
          <a:xfrm>
            <a:off x="984250" y="6310313"/>
            <a:ext cx="22082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FF"/>
                </a:solidFill>
              </a:rPr>
              <a:t>10 minutes</a:t>
            </a:r>
            <a:endParaRPr lang="en-US" sz="1400" b="1" baseline="30000">
              <a:solidFill>
                <a:srgbClr val="FF00FF"/>
              </a:solidFill>
            </a:endParaRPr>
          </a:p>
        </p:txBody>
      </p:sp>
      <p:sp>
        <p:nvSpPr>
          <p:cNvPr id="52267" name="Text Box 40"/>
          <p:cNvSpPr txBox="1">
            <a:spLocks noChangeArrowheads="1"/>
          </p:cNvSpPr>
          <p:nvPr/>
        </p:nvSpPr>
        <p:spPr bwMode="auto">
          <a:xfrm>
            <a:off x="973138" y="6615113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FF"/>
                </a:solidFill>
              </a:rPr>
              <a:t>1 minute</a:t>
            </a:r>
            <a:endParaRPr lang="en-US" sz="1400" b="1" baseline="30000">
              <a:solidFill>
                <a:srgbClr val="FF00FF"/>
              </a:solidFill>
            </a:endParaRPr>
          </a:p>
        </p:txBody>
      </p:sp>
      <p:sp>
        <p:nvSpPr>
          <p:cNvPr id="52268" name="Text Box 41"/>
          <p:cNvSpPr txBox="1">
            <a:spLocks noChangeArrowheads="1"/>
          </p:cNvSpPr>
          <p:nvPr/>
        </p:nvSpPr>
        <p:spPr bwMode="auto">
          <a:xfrm>
            <a:off x="3400425" y="950913"/>
            <a:ext cx="1800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0000FF"/>
                </a:solidFill>
              </a:rPr>
              <a:t>Big Bang!</a:t>
            </a:r>
          </a:p>
        </p:txBody>
      </p:sp>
      <p:sp>
        <p:nvSpPr>
          <p:cNvPr id="52269" name="Text Box 42"/>
          <p:cNvSpPr txBox="1">
            <a:spLocks noChangeArrowheads="1"/>
          </p:cNvSpPr>
          <p:nvPr/>
        </p:nvSpPr>
        <p:spPr bwMode="auto">
          <a:xfrm>
            <a:off x="3400425" y="1204913"/>
            <a:ext cx="2819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0000FF"/>
                </a:solidFill>
              </a:rPr>
              <a:t>Solar System formed</a:t>
            </a:r>
          </a:p>
        </p:txBody>
      </p:sp>
      <p:sp>
        <p:nvSpPr>
          <p:cNvPr id="52270" name="Line 43"/>
          <p:cNvSpPr>
            <a:spLocks noChangeAspect="1" noChangeShapeType="1"/>
          </p:cNvSpPr>
          <p:nvPr/>
        </p:nvSpPr>
        <p:spPr bwMode="auto">
          <a:xfrm>
            <a:off x="2181225" y="1106488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1" name="Line 44"/>
          <p:cNvSpPr>
            <a:spLocks noChangeShapeType="1"/>
          </p:cNvSpPr>
          <p:nvPr/>
        </p:nvSpPr>
        <p:spPr bwMode="auto">
          <a:xfrm>
            <a:off x="2181225" y="1208088"/>
            <a:ext cx="1143000" cy="15240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2" name="Text Box 45"/>
          <p:cNvSpPr txBox="1">
            <a:spLocks noChangeArrowheads="1"/>
          </p:cNvSpPr>
          <p:nvPr/>
        </p:nvSpPr>
        <p:spPr bwMode="auto">
          <a:xfrm>
            <a:off x="3400425" y="1463675"/>
            <a:ext cx="2819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CC00FF"/>
                </a:solidFill>
              </a:rPr>
              <a:t>First life on the Earth</a:t>
            </a:r>
          </a:p>
        </p:txBody>
      </p:sp>
      <p:sp>
        <p:nvSpPr>
          <p:cNvPr id="52273" name="Text Box 46"/>
          <p:cNvSpPr txBox="1">
            <a:spLocks noChangeArrowheads="1"/>
          </p:cNvSpPr>
          <p:nvPr/>
        </p:nvSpPr>
        <p:spPr bwMode="auto">
          <a:xfrm>
            <a:off x="3400425" y="1668463"/>
            <a:ext cx="2819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CC00FF"/>
                </a:solidFill>
              </a:rPr>
              <a:t>Plants, Fish…</a:t>
            </a:r>
          </a:p>
        </p:txBody>
      </p:sp>
      <p:sp>
        <p:nvSpPr>
          <p:cNvPr id="52274" name="Line 47"/>
          <p:cNvSpPr>
            <a:spLocks noChangeShapeType="1"/>
          </p:cNvSpPr>
          <p:nvPr/>
        </p:nvSpPr>
        <p:spPr bwMode="auto">
          <a:xfrm>
            <a:off x="2181225" y="1514475"/>
            <a:ext cx="1143000" cy="10160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5" name="Line 48"/>
          <p:cNvSpPr>
            <a:spLocks noChangeShapeType="1"/>
          </p:cNvSpPr>
          <p:nvPr/>
        </p:nvSpPr>
        <p:spPr bwMode="auto">
          <a:xfrm>
            <a:off x="2181225" y="1770063"/>
            <a:ext cx="1143000" cy="5080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6" name="Text Box 49"/>
          <p:cNvSpPr txBox="1">
            <a:spLocks noChangeArrowheads="1"/>
          </p:cNvSpPr>
          <p:nvPr/>
        </p:nvSpPr>
        <p:spPr bwMode="auto">
          <a:xfrm>
            <a:off x="3400425" y="1973263"/>
            <a:ext cx="2819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CC00FF"/>
                </a:solidFill>
              </a:rPr>
              <a:t>Mammals</a:t>
            </a:r>
          </a:p>
        </p:txBody>
      </p:sp>
      <p:sp>
        <p:nvSpPr>
          <p:cNvPr id="52277" name="Line 50"/>
          <p:cNvSpPr>
            <a:spLocks noChangeAspect="1" noChangeShapeType="1"/>
          </p:cNvSpPr>
          <p:nvPr/>
        </p:nvSpPr>
        <p:spPr bwMode="auto">
          <a:xfrm>
            <a:off x="2181225" y="2128838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8" name="Text Box 51"/>
          <p:cNvSpPr txBox="1">
            <a:spLocks noChangeArrowheads="1"/>
          </p:cNvSpPr>
          <p:nvPr/>
        </p:nvSpPr>
        <p:spPr bwMode="auto">
          <a:xfrm>
            <a:off x="3400425" y="2333625"/>
            <a:ext cx="2819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CC00FF"/>
                </a:solidFill>
              </a:rPr>
              <a:t>Homo sapiens</a:t>
            </a:r>
          </a:p>
        </p:txBody>
      </p:sp>
      <p:sp>
        <p:nvSpPr>
          <p:cNvPr id="52279" name="Line 52"/>
          <p:cNvSpPr>
            <a:spLocks noChangeAspect="1" noChangeShapeType="1"/>
          </p:cNvSpPr>
          <p:nvPr/>
        </p:nvSpPr>
        <p:spPr bwMode="auto">
          <a:xfrm>
            <a:off x="2181225" y="2487613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0" name="Line 53"/>
          <p:cNvSpPr>
            <a:spLocks noChangeAspect="1" noChangeShapeType="1"/>
          </p:cNvSpPr>
          <p:nvPr/>
        </p:nvSpPr>
        <p:spPr bwMode="auto">
          <a:xfrm>
            <a:off x="2257425" y="4195763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1" name="Text Box 54"/>
          <p:cNvSpPr txBox="1">
            <a:spLocks noChangeArrowheads="1"/>
          </p:cNvSpPr>
          <p:nvPr/>
        </p:nvSpPr>
        <p:spPr bwMode="auto">
          <a:xfrm>
            <a:off x="3400425" y="4038600"/>
            <a:ext cx="2819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00CC00"/>
                </a:solidFill>
              </a:rPr>
              <a:t>You were born.</a:t>
            </a:r>
          </a:p>
        </p:txBody>
      </p:sp>
      <p:sp>
        <p:nvSpPr>
          <p:cNvPr id="52282" name="Line 55"/>
          <p:cNvSpPr>
            <a:spLocks noChangeAspect="1" noChangeShapeType="1"/>
          </p:cNvSpPr>
          <p:nvPr/>
        </p:nvSpPr>
        <p:spPr bwMode="auto">
          <a:xfrm>
            <a:off x="2257425" y="3613150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3" name="Text Box 56"/>
          <p:cNvSpPr txBox="1">
            <a:spLocks noChangeArrowheads="1"/>
          </p:cNvSpPr>
          <p:nvPr/>
        </p:nvSpPr>
        <p:spPr bwMode="auto">
          <a:xfrm>
            <a:off x="3400425" y="3460750"/>
            <a:ext cx="327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000000"/>
                </a:solidFill>
              </a:rPr>
              <a:t>Jesus Christ was born.</a:t>
            </a:r>
          </a:p>
        </p:txBody>
      </p:sp>
      <p:sp>
        <p:nvSpPr>
          <p:cNvPr id="52284" name="Text Box 57"/>
          <p:cNvSpPr txBox="1">
            <a:spLocks noChangeArrowheads="1"/>
          </p:cNvSpPr>
          <p:nvPr/>
        </p:nvSpPr>
        <p:spPr bwMode="auto">
          <a:xfrm>
            <a:off x="3400425" y="5957888"/>
            <a:ext cx="3429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00CC00"/>
                </a:solidFill>
              </a:rPr>
              <a:t>You woke up this morning.</a:t>
            </a:r>
          </a:p>
        </p:txBody>
      </p:sp>
      <p:sp>
        <p:nvSpPr>
          <p:cNvPr id="52285" name="Line 58"/>
          <p:cNvSpPr>
            <a:spLocks noChangeAspect="1" noChangeShapeType="1"/>
          </p:cNvSpPr>
          <p:nvPr/>
        </p:nvSpPr>
        <p:spPr bwMode="auto">
          <a:xfrm>
            <a:off x="2246313" y="6142038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6" name="Line 59"/>
          <p:cNvSpPr>
            <a:spLocks noChangeAspect="1" noChangeShapeType="1"/>
          </p:cNvSpPr>
          <p:nvPr/>
        </p:nvSpPr>
        <p:spPr bwMode="auto">
          <a:xfrm>
            <a:off x="2295525" y="6811963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7" name="Text Box 60"/>
          <p:cNvSpPr txBox="1">
            <a:spLocks noChangeArrowheads="1"/>
          </p:cNvSpPr>
          <p:nvPr/>
        </p:nvSpPr>
        <p:spPr bwMode="auto">
          <a:xfrm>
            <a:off x="3400425" y="6634163"/>
            <a:ext cx="3429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00CC00"/>
                </a:solidFill>
              </a:rPr>
              <a:t>You saw this viewgraph.</a:t>
            </a:r>
          </a:p>
        </p:txBody>
      </p:sp>
      <p:sp>
        <p:nvSpPr>
          <p:cNvPr id="52288" name="Text Box 61"/>
          <p:cNvSpPr txBox="1">
            <a:spLocks noChangeArrowheads="1"/>
          </p:cNvSpPr>
          <p:nvPr/>
        </p:nvSpPr>
        <p:spPr bwMode="auto">
          <a:xfrm>
            <a:off x="3400425" y="3781425"/>
            <a:ext cx="2819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000000"/>
                </a:solidFill>
              </a:rPr>
              <a:t>Einstein was born.</a:t>
            </a:r>
          </a:p>
        </p:txBody>
      </p:sp>
      <p:sp>
        <p:nvSpPr>
          <p:cNvPr id="52289" name="Line 62"/>
          <p:cNvSpPr>
            <a:spLocks noChangeAspect="1" noChangeShapeType="1"/>
          </p:cNvSpPr>
          <p:nvPr/>
        </p:nvSpPr>
        <p:spPr bwMode="auto">
          <a:xfrm>
            <a:off x="2257425" y="3971925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63"/>
          <p:cNvGrpSpPr>
            <a:grpSpLocks/>
          </p:cNvGrpSpPr>
          <p:nvPr/>
        </p:nvGrpSpPr>
        <p:grpSpPr bwMode="auto">
          <a:xfrm>
            <a:off x="6818313" y="1598613"/>
            <a:ext cx="1349375" cy="1484312"/>
            <a:chOff x="4295" y="1007"/>
            <a:chExt cx="850" cy="935"/>
          </a:xfrm>
        </p:grpSpPr>
        <p:sp>
          <p:nvSpPr>
            <p:cNvPr id="52297" name="Line 64"/>
            <p:cNvSpPr>
              <a:spLocks noChangeAspect="1" noChangeShapeType="1"/>
            </p:cNvSpPr>
            <p:nvPr/>
          </p:nvSpPr>
          <p:spPr bwMode="auto">
            <a:xfrm rot="5400000">
              <a:off x="4194" y="1474"/>
              <a:ext cx="935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98" name="Text Box 65"/>
            <p:cNvSpPr txBox="1">
              <a:spLocks noChangeAspect="1" noChangeArrowheads="1"/>
            </p:cNvSpPr>
            <p:nvPr/>
          </p:nvSpPr>
          <p:spPr bwMode="auto">
            <a:xfrm>
              <a:off x="4295" y="1270"/>
              <a:ext cx="850" cy="252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FF00"/>
              </a:solidFill>
              <a:miter lim="800000"/>
              <a:headEnd/>
              <a:tailEnd type="none" w="lg" len="med"/>
            </a:ln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2000" b="1" i="1">
                  <a:solidFill>
                    <a:srgbClr val="FF0000"/>
                  </a:solidFill>
                  <a:cs typeface="Times New Roman" charset="0"/>
                </a:rPr>
                <a:t>Fossils</a:t>
              </a:r>
            </a:p>
          </p:txBody>
        </p:sp>
      </p:grpSp>
      <p:grpSp>
        <p:nvGrpSpPr>
          <p:cNvPr id="3" name="Group 66"/>
          <p:cNvGrpSpPr>
            <a:grpSpLocks/>
          </p:cNvGrpSpPr>
          <p:nvPr/>
        </p:nvGrpSpPr>
        <p:grpSpPr bwMode="auto">
          <a:xfrm>
            <a:off x="6299200" y="3228975"/>
            <a:ext cx="3048000" cy="1401763"/>
            <a:chOff x="3968" y="2034"/>
            <a:chExt cx="1920" cy="883"/>
          </a:xfrm>
        </p:grpSpPr>
        <p:sp>
          <p:nvSpPr>
            <p:cNvPr id="52295" name="Line 67"/>
            <p:cNvSpPr>
              <a:spLocks noChangeAspect="1" noChangeShapeType="1"/>
            </p:cNvSpPr>
            <p:nvPr/>
          </p:nvSpPr>
          <p:spPr bwMode="auto">
            <a:xfrm rot="5400000">
              <a:off x="4412" y="2475"/>
              <a:ext cx="883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96" name="Text Box 68"/>
            <p:cNvSpPr txBox="1">
              <a:spLocks noChangeAspect="1" noChangeArrowheads="1"/>
            </p:cNvSpPr>
            <p:nvPr/>
          </p:nvSpPr>
          <p:spPr bwMode="auto">
            <a:xfrm>
              <a:off x="3968" y="2310"/>
              <a:ext cx="1920" cy="252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FF00"/>
              </a:solidFill>
              <a:miter lim="800000"/>
              <a:headEnd/>
              <a:tailEnd type="none" w="lg" len="med"/>
            </a:ln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2000" b="1" i="1">
                  <a:solidFill>
                    <a:srgbClr val="FF0000"/>
                  </a:solidFill>
                  <a:cs typeface="Times New Roman" charset="0"/>
                </a:rPr>
                <a:t>Written Documents</a:t>
              </a:r>
            </a:p>
          </p:txBody>
        </p:sp>
      </p:grpSp>
      <p:grpSp>
        <p:nvGrpSpPr>
          <p:cNvPr id="4" name="Group 69"/>
          <p:cNvGrpSpPr>
            <a:grpSpLocks/>
          </p:cNvGrpSpPr>
          <p:nvPr/>
        </p:nvGrpSpPr>
        <p:grpSpPr bwMode="auto">
          <a:xfrm>
            <a:off x="6394450" y="4238625"/>
            <a:ext cx="2778125" cy="1993900"/>
            <a:chOff x="4028" y="2670"/>
            <a:chExt cx="1750" cy="1256"/>
          </a:xfrm>
        </p:grpSpPr>
        <p:sp>
          <p:nvSpPr>
            <p:cNvPr id="52293" name="Line 70"/>
            <p:cNvSpPr>
              <a:spLocks noChangeAspect="1" noChangeShapeType="1"/>
            </p:cNvSpPr>
            <p:nvPr/>
          </p:nvSpPr>
          <p:spPr bwMode="auto">
            <a:xfrm rot="5400000">
              <a:off x="4047" y="3297"/>
              <a:ext cx="1256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94" name="Text Box 71"/>
            <p:cNvSpPr txBox="1">
              <a:spLocks noChangeAspect="1" noChangeArrowheads="1"/>
            </p:cNvSpPr>
            <p:nvPr/>
          </p:nvSpPr>
          <p:spPr bwMode="auto">
            <a:xfrm>
              <a:off x="4028" y="3131"/>
              <a:ext cx="1750" cy="252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FF00"/>
              </a:solidFill>
              <a:miter lim="800000"/>
              <a:headEnd/>
              <a:tailEnd type="none" w="lg" len="med"/>
            </a:ln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2000" b="1" i="1">
                  <a:solidFill>
                    <a:srgbClr val="FF0000"/>
                  </a:solidFill>
                  <a:cs typeface="Times New Roman" charset="0"/>
                </a:rPr>
                <a:t>Videos, Pictures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SUSY Particles and Neutralino</a:t>
            </a:r>
          </a:p>
        </p:txBody>
      </p:sp>
      <p:sp>
        <p:nvSpPr>
          <p:cNvPr id="122883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1040B88-1164-C545-855C-1CBF51528EF5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2884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12288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160BB3-700D-1547-9ED7-B3893A7481F8}" type="slidenum">
              <a:rPr lang="en-US" sz="1500">
                <a:solidFill>
                  <a:srgbClr val="0000FF"/>
                </a:solidFill>
              </a:rPr>
              <a:pPr eaLnBrk="1" hangingPunct="1"/>
              <a:t>40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22886" name="Picture 2" descr="http://www.physics.gla.ac.uk/ppt/images/susyparticles_s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41"/>
          <a:stretch>
            <a:fillRect/>
          </a:stretch>
        </p:blipFill>
        <p:spPr bwMode="auto">
          <a:xfrm>
            <a:off x="204788" y="2024063"/>
            <a:ext cx="4595812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7" name="Left Brace 24"/>
          <p:cNvSpPr>
            <a:spLocks/>
          </p:cNvSpPr>
          <p:nvPr/>
        </p:nvSpPr>
        <p:spPr bwMode="auto">
          <a:xfrm rot="-5400000">
            <a:off x="1397001" y="5176837"/>
            <a:ext cx="406400" cy="1920875"/>
          </a:xfrm>
          <a:prstGeom prst="leftBrace">
            <a:avLst>
              <a:gd name="adj1" fmla="val 8337"/>
              <a:gd name="adj2" fmla="val 50000"/>
            </a:avLst>
          </a:prstGeom>
          <a:noFill/>
          <a:ln w="5080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573" tIns="48286" rIns="96573" bIns="48286" anchor="ctr"/>
          <a:lstStyle/>
          <a:p>
            <a:pPr algn="ctr" defTabSz="958850"/>
            <a:endParaRPr lang="en-US" sz="2500"/>
          </a:p>
        </p:txBody>
      </p:sp>
      <p:sp>
        <p:nvSpPr>
          <p:cNvPr id="122888" name="Rectangle 10"/>
          <p:cNvSpPr>
            <a:spLocks noChangeArrowheads="1"/>
          </p:cNvSpPr>
          <p:nvPr/>
        </p:nvSpPr>
        <p:spPr bwMode="auto">
          <a:xfrm>
            <a:off x="228600" y="6350000"/>
            <a:ext cx="9293225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3" tIns="48286" rIns="96573" bIns="48286">
            <a:spAutoFit/>
          </a:bodyPr>
          <a:lstStyle/>
          <a:p>
            <a:pPr defTabSz="962025"/>
            <a:r>
              <a:rPr lang="en-US" b="1">
                <a:solidFill>
                  <a:srgbClr val="FF33CC"/>
                </a:solidFill>
                <a:latin typeface="Arial Narrow" charset="0"/>
              </a:rPr>
              <a:t>Spin      1/2	        1          0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SUSY Particles and Neutralino</a:t>
            </a:r>
          </a:p>
        </p:txBody>
      </p:sp>
      <p:sp>
        <p:nvSpPr>
          <p:cNvPr id="124931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562AB5-3A98-E347-8933-37D230892BEA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493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12493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C24F3CA-BD88-D44C-8AB0-E883462D96D6}" type="slidenum">
              <a:rPr lang="en-US" sz="1500">
                <a:solidFill>
                  <a:srgbClr val="0000FF"/>
                </a:solidFill>
              </a:rPr>
              <a:pPr eaLnBrk="1" hangingPunct="1"/>
              <a:t>41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24934" name="Picture 2" descr="http://www.physics.gla.ac.uk/ppt/images/susyparticles_s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2024063"/>
            <a:ext cx="9236075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875463" y="974725"/>
            <a:ext cx="2470150" cy="4556125"/>
            <a:chOff x="6601304" y="914400"/>
            <a:chExt cx="2500064" cy="4422775"/>
          </a:xfrm>
        </p:grpSpPr>
        <p:sp>
          <p:nvSpPr>
            <p:cNvPr id="124941" name="Rounded Rectangle 10"/>
            <p:cNvSpPr>
              <a:spLocks noChangeArrowheads="1"/>
            </p:cNvSpPr>
            <p:nvPr/>
          </p:nvSpPr>
          <p:spPr bwMode="auto">
            <a:xfrm>
              <a:off x="7924800" y="2289175"/>
              <a:ext cx="1066800" cy="1600200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defTabSz="958850"/>
              <a:endParaRPr lang="en-US" sz="2500"/>
            </a:p>
          </p:txBody>
        </p:sp>
        <p:sp>
          <p:nvSpPr>
            <p:cNvPr id="124942" name="Rounded Rectangle 11"/>
            <p:cNvSpPr>
              <a:spLocks noChangeArrowheads="1"/>
            </p:cNvSpPr>
            <p:nvPr/>
          </p:nvSpPr>
          <p:spPr bwMode="auto">
            <a:xfrm>
              <a:off x="7010400" y="3813175"/>
              <a:ext cx="990600" cy="1524000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defTabSz="958850"/>
              <a:endParaRPr lang="en-US" sz="25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01304" y="914400"/>
              <a:ext cx="2500064" cy="599464"/>
            </a:xfrm>
            <a:prstGeom prst="rect">
              <a:avLst/>
            </a:prstGeom>
            <a:noFill/>
          </p:spPr>
          <p:txBody>
            <a:bodyPr wrap="none" lIns="86416" tIns="43208" rIns="86416" bIns="43208">
              <a:spAutoFit/>
            </a:bodyPr>
            <a:lstStyle/>
            <a:p>
              <a:pPr algn="ctr" defTabSz="96471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400" b="1" dirty="0" err="1">
                  <a:solidFill>
                    <a:srgbClr val="FF0000"/>
                  </a:solidFill>
                  <a:latin typeface="+mj-lt"/>
                  <a:ea typeface="+mn-ea"/>
                  <a:cs typeface="+mn-cs"/>
                </a:rPr>
                <a:t>Neutralino</a:t>
              </a:r>
              <a:endParaRPr lang="en-US" sz="3400" b="1" dirty="0">
                <a:solidFill>
                  <a:srgbClr val="FF0000"/>
                </a:solidFill>
                <a:latin typeface="+mj-lt"/>
                <a:ea typeface="+mn-ea"/>
                <a:cs typeface="+mn-cs"/>
              </a:endParaRPr>
            </a:p>
          </p:txBody>
        </p:sp>
        <p:cxnSp>
          <p:nvCxnSpPr>
            <p:cNvPr id="124944" name="Straight Arrow Connector 14"/>
            <p:cNvCxnSpPr>
              <a:cxnSpLocks noChangeShapeType="1"/>
            </p:cNvCxnSpPr>
            <p:nvPr/>
          </p:nvCxnSpPr>
          <p:spPr bwMode="auto">
            <a:xfrm rot="16200000" flipH="1">
              <a:off x="7581900" y="1562100"/>
              <a:ext cx="838200" cy="609600"/>
            </a:xfrm>
            <a:prstGeom prst="straightConnector1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4945" name="Straight Arrow Connector 15"/>
            <p:cNvCxnSpPr>
              <a:cxnSpLocks noChangeShapeType="1"/>
            </p:cNvCxnSpPr>
            <p:nvPr/>
          </p:nvCxnSpPr>
          <p:spPr bwMode="auto">
            <a:xfrm rot="5400000">
              <a:off x="6400800" y="2438400"/>
              <a:ext cx="2286000" cy="304800"/>
            </a:xfrm>
            <a:prstGeom prst="straightConnector1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24936" name="Rectangle 20"/>
          <p:cNvSpPr>
            <a:spLocks noChangeArrowheads="1"/>
          </p:cNvSpPr>
          <p:nvPr/>
        </p:nvSpPr>
        <p:spPr bwMode="auto">
          <a:xfrm>
            <a:off x="228600" y="6350000"/>
            <a:ext cx="9293225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3" tIns="48286" rIns="96573" bIns="48286">
            <a:spAutoFit/>
          </a:bodyPr>
          <a:lstStyle/>
          <a:p>
            <a:pPr defTabSz="962025"/>
            <a:r>
              <a:rPr lang="en-US" b="1">
                <a:solidFill>
                  <a:srgbClr val="FF33CC"/>
                </a:solidFill>
                <a:latin typeface="Arial Narrow" charset="0"/>
              </a:rPr>
              <a:t>Spin      1/2	        1          0                           0 	        1/2       1/2</a:t>
            </a:r>
          </a:p>
        </p:txBody>
      </p:sp>
      <p:sp>
        <p:nvSpPr>
          <p:cNvPr id="124937" name="Rectangle 22"/>
          <p:cNvSpPr>
            <a:spLocks noChangeArrowheads="1"/>
          </p:cNvSpPr>
          <p:nvPr/>
        </p:nvSpPr>
        <p:spPr bwMode="auto">
          <a:xfrm>
            <a:off x="3205163" y="628650"/>
            <a:ext cx="30353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573" tIns="48286" rIns="96573" bIns="48286">
            <a:spAutoFit/>
          </a:bodyPr>
          <a:lstStyle/>
          <a:p>
            <a:pPr algn="ctr" defTabSz="962025"/>
            <a:r>
              <a:rPr lang="en-US" sz="3400" b="1">
                <a:solidFill>
                  <a:srgbClr val="FF33CC"/>
                </a:solidFill>
                <a:latin typeface="Arial Narrow" charset="0"/>
              </a:rPr>
              <a:t>Super Symmetry</a:t>
            </a:r>
            <a:endParaRPr lang="en-US" sz="3400">
              <a:latin typeface="Arial Narrow" charset="0"/>
            </a:endParaRPr>
          </a:p>
        </p:txBody>
      </p:sp>
      <p:sp>
        <p:nvSpPr>
          <p:cNvPr id="124938" name="Curved Down Arrow 23"/>
          <p:cNvSpPr>
            <a:spLocks noChangeArrowheads="1"/>
          </p:cNvSpPr>
          <p:nvPr/>
        </p:nvSpPr>
        <p:spPr bwMode="auto">
          <a:xfrm>
            <a:off x="3600450" y="1219200"/>
            <a:ext cx="2079625" cy="812800"/>
          </a:xfrm>
          <a:prstGeom prst="curvedDownArrow">
            <a:avLst>
              <a:gd name="adj1" fmla="val 24970"/>
              <a:gd name="adj2" fmla="val 49987"/>
              <a:gd name="adj3" fmla="val 25000"/>
            </a:avLst>
          </a:prstGeom>
          <a:noFill/>
          <a:ln w="5080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573" tIns="48286" rIns="96573" bIns="48286" anchor="ctr"/>
          <a:lstStyle/>
          <a:p>
            <a:pPr algn="ctr" defTabSz="958850"/>
            <a:endParaRPr lang="en-US" sz="2500"/>
          </a:p>
        </p:txBody>
      </p:sp>
      <p:sp>
        <p:nvSpPr>
          <p:cNvPr id="124939" name="Left Brace 24"/>
          <p:cNvSpPr>
            <a:spLocks/>
          </p:cNvSpPr>
          <p:nvPr/>
        </p:nvSpPr>
        <p:spPr bwMode="auto">
          <a:xfrm rot="-5400000">
            <a:off x="1397001" y="5176837"/>
            <a:ext cx="406400" cy="1920875"/>
          </a:xfrm>
          <a:prstGeom prst="leftBrace">
            <a:avLst>
              <a:gd name="adj1" fmla="val 8337"/>
              <a:gd name="adj2" fmla="val 50000"/>
            </a:avLst>
          </a:prstGeom>
          <a:noFill/>
          <a:ln w="5080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573" tIns="48286" rIns="96573" bIns="48286" anchor="ctr"/>
          <a:lstStyle/>
          <a:p>
            <a:pPr algn="ctr" defTabSz="958850"/>
            <a:endParaRPr lang="en-US" sz="2500"/>
          </a:p>
        </p:txBody>
      </p:sp>
      <p:sp>
        <p:nvSpPr>
          <p:cNvPr id="124940" name="Left Brace 25"/>
          <p:cNvSpPr>
            <a:spLocks/>
          </p:cNvSpPr>
          <p:nvPr/>
        </p:nvSpPr>
        <p:spPr bwMode="auto">
          <a:xfrm rot="-5400000">
            <a:off x="6117432" y="5177631"/>
            <a:ext cx="406400" cy="1919287"/>
          </a:xfrm>
          <a:prstGeom prst="leftBrace">
            <a:avLst>
              <a:gd name="adj1" fmla="val 8330"/>
              <a:gd name="adj2" fmla="val 50000"/>
            </a:avLst>
          </a:prstGeom>
          <a:noFill/>
          <a:ln w="5080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573" tIns="48286" rIns="96573" bIns="48286" anchor="ctr"/>
          <a:lstStyle/>
          <a:p>
            <a:pPr algn="ctr" defTabSz="958850"/>
            <a:endParaRPr lang="en-US" sz="250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69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698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FF249CA-4303-5B46-8DA4-3B61DFE3B346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698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269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E15F59-7FBD-FA43-BEFC-CAD592B2931F}" type="slidenum">
              <a:rPr lang="en-US" sz="1500">
                <a:solidFill>
                  <a:srgbClr val="0000FF"/>
                </a:solidFill>
              </a:rPr>
              <a:pPr eaLnBrk="1" hangingPunct="1"/>
              <a:t>42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269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43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4" name="TextBox 36"/>
          <p:cNvSpPr txBox="1">
            <a:spLocks noChangeArrowheads="1"/>
          </p:cNvSpPr>
          <p:nvPr/>
        </p:nvSpPr>
        <p:spPr bwMode="auto">
          <a:xfrm>
            <a:off x="6046788" y="5213350"/>
            <a:ext cx="877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i="1">
                <a:solidFill>
                  <a:schemeClr val="bg1"/>
                </a:solidFill>
              </a:rPr>
              <a:t>WARP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XENON100 Detector</a:t>
            </a:r>
          </a:p>
        </p:txBody>
      </p:sp>
      <p:sp>
        <p:nvSpPr>
          <p:cNvPr id="12902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F465C57-51BB-C844-95FF-5ED281E9325E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902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  <a:cs typeface="Arial" charset="0"/>
              </a:rPr>
              <a:t>Katsushi Arisaka, UCLA</a:t>
            </a:r>
          </a:p>
        </p:txBody>
      </p:sp>
      <p:sp>
        <p:nvSpPr>
          <p:cNvPr id="12902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91CC9D-0F84-0C4C-845A-1A3287B6F275}" type="slidenum">
              <a:rPr lang="en-US" sz="1500">
                <a:solidFill>
                  <a:srgbClr val="0000FF"/>
                </a:solidFill>
              </a:rPr>
              <a:pPr eaLnBrk="1" hangingPunct="1"/>
              <a:t>43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290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/>
          <a:stretch>
            <a:fillRect/>
          </a:stretch>
        </p:blipFill>
        <p:spPr bwMode="auto">
          <a:xfrm>
            <a:off x="381000" y="746125"/>
            <a:ext cx="87725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31" name="Rectangle 6"/>
          <p:cNvSpPr>
            <a:spLocks noChangeArrowheads="1"/>
          </p:cNvSpPr>
          <p:nvPr/>
        </p:nvSpPr>
        <p:spPr bwMode="auto">
          <a:xfrm>
            <a:off x="1409700" y="5105400"/>
            <a:ext cx="13335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FF00FF"/>
                </a:solidFill>
                <a:latin typeface="Arial Narrow" charset="0"/>
              </a:rPr>
              <a:t>170 kg</a:t>
            </a:r>
          </a:p>
          <a:p>
            <a:pPr algn="ctr"/>
            <a:r>
              <a:rPr lang="en-US" b="1">
                <a:solidFill>
                  <a:srgbClr val="FF00FF"/>
                </a:solidFill>
                <a:latin typeface="Arial Narrow" charset="0"/>
              </a:rPr>
              <a:t>(50 kg)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3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33123" name="Text Box 1"/>
          <p:cNvSpPr txBox="1">
            <a:spLocks noChangeArrowheads="1"/>
          </p:cNvSpPr>
          <p:nvPr/>
        </p:nvSpPr>
        <p:spPr bwMode="auto">
          <a:xfrm>
            <a:off x="555625" y="76200"/>
            <a:ext cx="84359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480" tIns="48240" rIns="96480" bIns="48240" anchor="ctr"/>
          <a:lstStyle>
            <a:lvl1pPr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GB" sz="3200" b="1">
                <a:solidFill>
                  <a:srgbClr val="FF9900"/>
                </a:solidFill>
                <a:latin typeface="Tahoma" charset="0"/>
              </a:rPr>
              <a:t>XENON100 Detector (2009)</a:t>
            </a:r>
          </a:p>
        </p:txBody>
      </p:sp>
      <p:pic>
        <p:nvPicPr>
          <p:cNvPr id="1331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08025"/>
            <a:ext cx="4648200" cy="630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312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733425"/>
            <a:ext cx="4638675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ChangeArrowheads="1"/>
          </p:cNvSpPr>
          <p:nvPr/>
        </p:nvSpPr>
        <p:spPr bwMode="auto">
          <a:xfrm>
            <a:off x="2955925" y="4022725"/>
            <a:ext cx="2938463" cy="2384425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496" tIns="48248" rIns="96496" bIns="48248" anchor="ctr"/>
          <a:lstStyle/>
          <a:p>
            <a:pPr algn="ctr"/>
            <a:endParaRPr lang="en-US" b="1">
              <a:latin typeface="Calibri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3351213" y="4424363"/>
            <a:ext cx="2135187" cy="1865312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6496" tIns="48248" rIns="96496" bIns="48248" anchor="ctr"/>
          <a:lstStyle/>
          <a:p>
            <a:pPr algn="ctr" defTabSz="963613">
              <a:defRPr/>
            </a:pPr>
            <a:endParaRPr lang="en-US" b="1">
              <a:latin typeface="Calibri" charset="0"/>
              <a:ea typeface="+mn-ea"/>
              <a:cs typeface="+mn-cs"/>
            </a:endParaRPr>
          </a:p>
        </p:txBody>
      </p:sp>
      <p:sp>
        <p:nvSpPr>
          <p:cNvPr id="135172" name="Freeform 4"/>
          <p:cNvSpPr>
            <a:spLocks/>
          </p:cNvSpPr>
          <p:nvPr/>
        </p:nvSpPr>
        <p:spPr bwMode="auto">
          <a:xfrm>
            <a:off x="1066800" y="762000"/>
            <a:ext cx="7264400" cy="5486400"/>
          </a:xfrm>
          <a:custGeom>
            <a:avLst/>
            <a:gdLst>
              <a:gd name="T0" fmla="*/ 0 w 5476"/>
              <a:gd name="T1" fmla="*/ 2147483647 h 4138"/>
              <a:gd name="T2" fmla="*/ 2147483647 w 5476"/>
              <a:gd name="T3" fmla="*/ 2147483647 h 4138"/>
              <a:gd name="T4" fmla="*/ 2147483647 w 5476"/>
              <a:gd name="T5" fmla="*/ 2147483647 h 4138"/>
              <a:gd name="T6" fmla="*/ 2147483647 w 5476"/>
              <a:gd name="T7" fmla="*/ 2147483647 h 4138"/>
              <a:gd name="T8" fmla="*/ 2147483647 w 5476"/>
              <a:gd name="T9" fmla="*/ 2147483647 h 4138"/>
              <a:gd name="T10" fmla="*/ 2147483647 w 5476"/>
              <a:gd name="T11" fmla="*/ 2147483647 h 4138"/>
              <a:gd name="T12" fmla="*/ 2147483647 w 5476"/>
              <a:gd name="T13" fmla="*/ 2147483647 h 4138"/>
              <a:gd name="T14" fmla="*/ 2147483647 w 5476"/>
              <a:gd name="T15" fmla="*/ 2147483647 h 4138"/>
              <a:gd name="T16" fmla="*/ 2147483647 w 5476"/>
              <a:gd name="T17" fmla="*/ 2147483647 h 4138"/>
              <a:gd name="T18" fmla="*/ 2147483647 w 5476"/>
              <a:gd name="T19" fmla="*/ 0 h 4138"/>
              <a:gd name="T20" fmla="*/ 2147483647 w 5476"/>
              <a:gd name="T21" fmla="*/ 2147483647 h 4138"/>
              <a:gd name="T22" fmla="*/ 2147483647 w 5476"/>
              <a:gd name="T23" fmla="*/ 2147483647 h 4138"/>
              <a:gd name="T24" fmla="*/ 2147483647 w 5476"/>
              <a:gd name="T25" fmla="*/ 2147483647 h 4138"/>
              <a:gd name="T26" fmla="*/ 2147483647 w 5476"/>
              <a:gd name="T27" fmla="*/ 2147483647 h 4138"/>
              <a:gd name="T28" fmla="*/ 2147483647 w 5476"/>
              <a:gd name="T29" fmla="*/ 2147483647 h 4138"/>
              <a:gd name="T30" fmla="*/ 2147483647 w 5476"/>
              <a:gd name="T31" fmla="*/ 2147483647 h 4138"/>
              <a:gd name="T32" fmla="*/ 2147483647 w 5476"/>
              <a:gd name="T33" fmla="*/ 2147483647 h 4138"/>
              <a:gd name="T34" fmla="*/ 2147483647 w 5476"/>
              <a:gd name="T35" fmla="*/ 2147483647 h 413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476"/>
              <a:gd name="T55" fmla="*/ 0 h 4138"/>
              <a:gd name="T56" fmla="*/ 5476 w 5476"/>
              <a:gd name="T57" fmla="*/ 4138 h 413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476" h="4138">
                <a:moveTo>
                  <a:pt x="0" y="3881"/>
                </a:moveTo>
                <a:lnTo>
                  <a:pt x="390" y="3500"/>
                </a:lnTo>
                <a:lnTo>
                  <a:pt x="443" y="3013"/>
                </a:lnTo>
                <a:lnTo>
                  <a:pt x="806" y="2765"/>
                </a:lnTo>
                <a:lnTo>
                  <a:pt x="851" y="1843"/>
                </a:lnTo>
                <a:lnTo>
                  <a:pt x="1046" y="620"/>
                </a:lnTo>
                <a:lnTo>
                  <a:pt x="1187" y="789"/>
                </a:lnTo>
                <a:lnTo>
                  <a:pt x="1498" y="283"/>
                </a:lnTo>
                <a:lnTo>
                  <a:pt x="2260" y="337"/>
                </a:lnTo>
                <a:lnTo>
                  <a:pt x="2703" y="0"/>
                </a:lnTo>
                <a:lnTo>
                  <a:pt x="2951" y="434"/>
                </a:lnTo>
                <a:lnTo>
                  <a:pt x="3341" y="133"/>
                </a:lnTo>
                <a:lnTo>
                  <a:pt x="3881" y="806"/>
                </a:lnTo>
                <a:lnTo>
                  <a:pt x="4697" y="1941"/>
                </a:lnTo>
                <a:lnTo>
                  <a:pt x="5113" y="1843"/>
                </a:lnTo>
                <a:lnTo>
                  <a:pt x="5388" y="2889"/>
                </a:lnTo>
                <a:lnTo>
                  <a:pt x="5476" y="3048"/>
                </a:lnTo>
                <a:lnTo>
                  <a:pt x="5468" y="4138"/>
                </a:ln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6496" tIns="48248" rIns="96496" bIns="48248" anchor="b"/>
          <a:lstStyle/>
          <a:p>
            <a:pPr algn="ctr"/>
            <a:endParaRPr lang="en-US" b="1">
              <a:latin typeface="Calibri" charset="0"/>
            </a:endParaRPr>
          </a:p>
        </p:txBody>
      </p:sp>
      <p:sp>
        <p:nvSpPr>
          <p:cNvPr id="135173" name="Line 6"/>
          <p:cNvSpPr>
            <a:spLocks noChangeShapeType="1"/>
          </p:cNvSpPr>
          <p:nvPr/>
        </p:nvSpPr>
        <p:spPr bwMode="auto">
          <a:xfrm flipH="1">
            <a:off x="5276850" y="936625"/>
            <a:ext cx="1547813" cy="23923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35174" name="Line 7"/>
          <p:cNvSpPr>
            <a:spLocks noChangeShapeType="1"/>
          </p:cNvSpPr>
          <p:nvPr/>
        </p:nvSpPr>
        <p:spPr bwMode="auto">
          <a:xfrm flipH="1">
            <a:off x="3968750" y="2170113"/>
            <a:ext cx="2046288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35175" name="Line 8"/>
          <p:cNvSpPr>
            <a:spLocks noChangeShapeType="1"/>
          </p:cNvSpPr>
          <p:nvPr/>
        </p:nvSpPr>
        <p:spPr bwMode="auto">
          <a:xfrm flipH="1">
            <a:off x="5064125" y="2235200"/>
            <a:ext cx="987425" cy="2373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35176" name="Line 9"/>
          <p:cNvSpPr>
            <a:spLocks noChangeShapeType="1"/>
          </p:cNvSpPr>
          <p:nvPr/>
        </p:nvSpPr>
        <p:spPr bwMode="auto">
          <a:xfrm>
            <a:off x="6130925" y="2165350"/>
            <a:ext cx="954088" cy="1914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35177" name="Line 10"/>
          <p:cNvSpPr>
            <a:spLocks noChangeShapeType="1"/>
          </p:cNvSpPr>
          <p:nvPr/>
        </p:nvSpPr>
        <p:spPr bwMode="auto">
          <a:xfrm flipH="1">
            <a:off x="5083175" y="2093913"/>
            <a:ext cx="989013" cy="1150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35178" name="Line 11"/>
          <p:cNvSpPr>
            <a:spLocks noChangeShapeType="1"/>
          </p:cNvSpPr>
          <p:nvPr/>
        </p:nvSpPr>
        <p:spPr bwMode="auto">
          <a:xfrm flipH="1">
            <a:off x="6018213" y="2179638"/>
            <a:ext cx="69850" cy="563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35179" name="Line 12"/>
          <p:cNvSpPr>
            <a:spLocks noChangeShapeType="1"/>
          </p:cNvSpPr>
          <p:nvPr/>
        </p:nvSpPr>
        <p:spPr bwMode="auto">
          <a:xfrm flipH="1">
            <a:off x="4608513" y="3540125"/>
            <a:ext cx="566737" cy="950913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35180" name="Line 13"/>
          <p:cNvSpPr>
            <a:spLocks noChangeShapeType="1"/>
          </p:cNvSpPr>
          <p:nvPr/>
        </p:nvSpPr>
        <p:spPr bwMode="auto">
          <a:xfrm flipH="1">
            <a:off x="3060700" y="3624263"/>
            <a:ext cx="2046288" cy="1751012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35181" name="Line 15"/>
          <p:cNvSpPr>
            <a:spLocks noChangeShapeType="1"/>
          </p:cNvSpPr>
          <p:nvPr/>
        </p:nvSpPr>
        <p:spPr bwMode="auto">
          <a:xfrm>
            <a:off x="5222875" y="3621088"/>
            <a:ext cx="954088" cy="1912937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35182" name="Line 16"/>
          <p:cNvSpPr>
            <a:spLocks noChangeShapeType="1"/>
          </p:cNvSpPr>
          <p:nvPr/>
        </p:nvSpPr>
        <p:spPr bwMode="auto">
          <a:xfrm flipH="1">
            <a:off x="3711575" y="3522663"/>
            <a:ext cx="1435100" cy="842962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35183" name="Line 17"/>
          <p:cNvSpPr>
            <a:spLocks noChangeShapeType="1"/>
          </p:cNvSpPr>
          <p:nvPr/>
        </p:nvSpPr>
        <p:spPr bwMode="auto">
          <a:xfrm flipH="1">
            <a:off x="5124450" y="3508375"/>
            <a:ext cx="71438" cy="563563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35184" name="Text Box 18"/>
          <p:cNvSpPr txBox="1">
            <a:spLocks noChangeArrowheads="1"/>
          </p:cNvSpPr>
          <p:nvPr/>
        </p:nvSpPr>
        <p:spPr bwMode="auto">
          <a:xfrm>
            <a:off x="2663825" y="1706563"/>
            <a:ext cx="2944813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6" tIns="48248" rIns="96496" bIns="48248" anchor="b">
            <a:spAutoFit/>
          </a:bodyPr>
          <a:lstStyle>
            <a:lvl1pPr marL="474663" indent="-4746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b="1">
                <a:latin typeface="Calibri" charset="0"/>
              </a:rPr>
              <a:t>Underground or</a:t>
            </a:r>
          </a:p>
          <a:p>
            <a:pPr algn="ctr" eaLnBrk="1" hangingPunct="1"/>
            <a:r>
              <a:rPr lang="en-US" altLang="ja-JP" b="1">
                <a:latin typeface="Calibri" charset="0"/>
              </a:rPr>
              <a:t>Under high mountains</a:t>
            </a:r>
          </a:p>
          <a:p>
            <a:pPr algn="ctr" eaLnBrk="1" hangingPunct="1"/>
            <a:endParaRPr lang="en-US" b="1">
              <a:latin typeface="Calibri" charset="0"/>
            </a:endParaRPr>
          </a:p>
        </p:txBody>
      </p:sp>
      <p:sp>
        <p:nvSpPr>
          <p:cNvPr id="135185" name="Rectangle 20"/>
          <p:cNvSpPr>
            <a:spLocks noChangeArrowheads="1"/>
          </p:cNvSpPr>
          <p:nvPr/>
        </p:nvSpPr>
        <p:spPr bwMode="auto">
          <a:xfrm>
            <a:off x="3844925" y="4953000"/>
            <a:ext cx="1014413" cy="893763"/>
          </a:xfrm>
          <a:prstGeom prst="rect">
            <a:avLst/>
          </a:prstGeom>
          <a:solidFill>
            <a:srgbClr val="85FF96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96496" tIns="48248" rIns="96496" bIns="48248" anchor="ctr"/>
          <a:lstStyle/>
          <a:p>
            <a:pPr algn="ctr"/>
            <a:endParaRPr lang="en-US" b="1">
              <a:latin typeface="Calibri" charset="0"/>
            </a:endParaRPr>
          </a:p>
        </p:txBody>
      </p:sp>
      <p:sp>
        <p:nvSpPr>
          <p:cNvPr id="135186" name="Text Box 21"/>
          <p:cNvSpPr txBox="1">
            <a:spLocks noChangeArrowheads="1"/>
          </p:cNvSpPr>
          <p:nvPr/>
        </p:nvSpPr>
        <p:spPr bwMode="auto">
          <a:xfrm>
            <a:off x="3717925" y="5181600"/>
            <a:ext cx="125095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6" tIns="48248" rIns="96496" bIns="48248" anchor="b">
            <a:spAutoFit/>
          </a:bodyPr>
          <a:lstStyle>
            <a:lvl1pPr marL="474663" indent="-4746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2000" b="1">
                <a:latin typeface="Calibri" charset="0"/>
              </a:rPr>
              <a:t>Detector</a:t>
            </a:r>
            <a:endParaRPr lang="en-US" sz="2000" b="1">
              <a:latin typeface="Calibri" charset="0"/>
            </a:endParaRPr>
          </a:p>
        </p:txBody>
      </p:sp>
      <p:sp>
        <p:nvSpPr>
          <p:cNvPr id="20501" name="Line 22"/>
          <p:cNvSpPr>
            <a:spLocks noChangeShapeType="1"/>
          </p:cNvSpPr>
          <p:nvPr/>
        </p:nvSpPr>
        <p:spPr bwMode="auto">
          <a:xfrm flipH="1" flipV="1">
            <a:off x="5521325" y="5943600"/>
            <a:ext cx="993775" cy="214313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arrow" w="med" len="med"/>
          </a:ln>
        </p:spPr>
        <p:txBody>
          <a:bodyPr lIns="96496" tIns="48248" rIns="96496" bIns="48248" anchor="b"/>
          <a:lstStyle/>
          <a:p>
            <a:pPr algn="ctr" defTabSz="96471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+mn-lt"/>
              <a:ea typeface="+mn-ea"/>
              <a:cs typeface="+mn-cs"/>
            </a:endParaRPr>
          </a:p>
        </p:txBody>
      </p:sp>
      <p:sp>
        <p:nvSpPr>
          <p:cNvPr id="135188" name="Date Placeholder 3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72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FA2B91D-BB14-D74F-86A5-E4A48B765DBF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35189" name="TextBox 36"/>
          <p:cNvSpPr txBox="1">
            <a:spLocks noChangeArrowheads="1"/>
          </p:cNvSpPr>
          <p:nvPr/>
        </p:nvSpPr>
        <p:spPr bwMode="auto">
          <a:xfrm>
            <a:off x="6251575" y="5845175"/>
            <a:ext cx="2282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5" tIns="45642" rIns="91285" bIns="4564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2000" b="1">
                <a:solidFill>
                  <a:srgbClr val="606060"/>
                </a:solidFill>
                <a:latin typeface="Arial Narrow" charset="0"/>
              </a:rPr>
              <a:t>Water Tank</a:t>
            </a:r>
          </a:p>
          <a:p>
            <a:pPr algn="ctr" eaLnBrk="1" hangingPunct="1"/>
            <a:r>
              <a:rPr lang="en-US" sz="2000" b="1">
                <a:solidFill>
                  <a:srgbClr val="606060"/>
                </a:solidFill>
                <a:latin typeface="Arial Narrow" charset="0"/>
              </a:rPr>
              <a:t>(Liquid Scintillator)</a:t>
            </a:r>
          </a:p>
        </p:txBody>
      </p:sp>
      <p:sp>
        <p:nvSpPr>
          <p:cNvPr id="135190" name="Title 1"/>
          <p:cNvSpPr txBox="1">
            <a:spLocks/>
          </p:cNvSpPr>
          <p:nvPr/>
        </p:nvSpPr>
        <p:spPr bwMode="auto">
          <a:xfrm>
            <a:off x="152400" y="7620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5" tIns="45642" rIns="91285" bIns="45642"/>
          <a:lstStyle>
            <a:lvl1pPr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Where backgrounds come from?</a:t>
            </a:r>
          </a:p>
        </p:txBody>
      </p:sp>
      <p:sp>
        <p:nvSpPr>
          <p:cNvPr id="135191" name="Text Box 18"/>
          <p:cNvSpPr txBox="1">
            <a:spLocks noChangeArrowheads="1"/>
          </p:cNvSpPr>
          <p:nvPr/>
        </p:nvSpPr>
        <p:spPr bwMode="auto">
          <a:xfrm>
            <a:off x="6604000" y="1219200"/>
            <a:ext cx="14732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6" tIns="48248" rIns="96496" bIns="48248" anchor="b">
            <a:spAutoFit/>
          </a:bodyPr>
          <a:lstStyle>
            <a:lvl1pPr marL="474663" indent="-4746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b="1">
                <a:solidFill>
                  <a:srgbClr val="C00000"/>
                </a:solidFill>
                <a:latin typeface="Calibri" charset="0"/>
              </a:rPr>
              <a:t>Cosmic Rays</a:t>
            </a:r>
            <a:endParaRPr lang="en-US" b="1">
              <a:solidFill>
                <a:srgbClr val="C00000"/>
              </a:solidFill>
              <a:latin typeface="Calibri" charset="0"/>
            </a:endParaRPr>
          </a:p>
        </p:txBody>
      </p:sp>
      <p:sp>
        <p:nvSpPr>
          <p:cNvPr id="135192" name="Text Box 21"/>
          <p:cNvSpPr txBox="1">
            <a:spLocks noChangeArrowheads="1"/>
          </p:cNvSpPr>
          <p:nvPr/>
        </p:nvSpPr>
        <p:spPr bwMode="auto">
          <a:xfrm>
            <a:off x="6113463" y="4495800"/>
            <a:ext cx="2208212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6" tIns="48248" rIns="96496" bIns="48248" anchor="b">
            <a:spAutoFit/>
          </a:bodyPr>
          <a:lstStyle>
            <a:lvl1pPr marL="474663" indent="-4746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2000" b="1">
                <a:solidFill>
                  <a:srgbClr val="C00000"/>
                </a:solidFill>
                <a:latin typeface="Calibri" charset="0"/>
              </a:rPr>
              <a:t>Radio Activities</a:t>
            </a:r>
          </a:p>
          <a:p>
            <a:pPr algn="ctr" eaLnBrk="1" hangingPunct="1"/>
            <a:r>
              <a:rPr lang="en-US" sz="2000" b="1">
                <a:solidFill>
                  <a:srgbClr val="C00000"/>
                </a:solidFill>
                <a:latin typeface="Calibri" charset="0"/>
              </a:rPr>
              <a:t>(U, Th, K…)</a:t>
            </a: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609600" y="6510338"/>
            <a:ext cx="866298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015" tIns="51010" rIns="102015" bIns="51010" anchor="b">
            <a:spAutoFit/>
          </a:bodyPr>
          <a:lstStyle>
            <a:lvl1pPr marL="501650" indent="-5016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2500" b="1">
                <a:solidFill>
                  <a:srgbClr val="FF3399"/>
                </a:solidFill>
                <a:latin typeface="Arial Narrow" charset="0"/>
              </a:rPr>
              <a:t>Ultimately </a:t>
            </a:r>
            <a:r>
              <a:rPr lang="en-US" altLang="ja-JP" sz="2500" b="1" u="sng">
                <a:solidFill>
                  <a:srgbClr val="FF0000"/>
                </a:solidFill>
                <a:latin typeface="Arial Narrow" charset="0"/>
              </a:rPr>
              <a:t>photon detectors </a:t>
            </a:r>
            <a:r>
              <a:rPr lang="en-US" altLang="ja-JP" sz="2500" b="1">
                <a:solidFill>
                  <a:srgbClr val="FF3399"/>
                </a:solidFill>
                <a:latin typeface="Arial Narrow" charset="0"/>
              </a:rPr>
              <a:t>are the major source of backgrounds.</a:t>
            </a:r>
            <a:endParaRPr lang="en-US" sz="2500" b="1">
              <a:solidFill>
                <a:srgbClr val="FF3399"/>
              </a:solidFill>
              <a:latin typeface="Arial Narrow" charset="0"/>
            </a:endParaRPr>
          </a:p>
        </p:txBody>
      </p:sp>
      <p:sp>
        <p:nvSpPr>
          <p:cNvPr id="13519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3519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361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89F62E-51D5-494C-969E-6A5A9D4BA970}" type="slidenum">
              <a:rPr lang="en-US" sz="1500">
                <a:solidFill>
                  <a:srgbClr val="0000FF"/>
                </a:solidFill>
              </a:rPr>
              <a:pPr eaLnBrk="1" hangingPunct="1"/>
              <a:t>45</a:t>
            </a:fld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2" t="18983" r="24324" b="15932"/>
          <a:stretch>
            <a:fillRect/>
          </a:stretch>
        </p:blipFill>
        <p:spPr bwMode="auto">
          <a:xfrm>
            <a:off x="152400" y="1219200"/>
            <a:ext cx="3810000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9" name="TextBox 8"/>
          <p:cNvSpPr txBox="1">
            <a:spLocks noChangeArrowheads="1"/>
          </p:cNvSpPr>
          <p:nvPr/>
        </p:nvSpPr>
        <p:spPr bwMode="auto">
          <a:xfrm>
            <a:off x="2819400" y="3775075"/>
            <a:ext cx="13668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>
                <a:latin typeface="Arial Narrow" charset="0"/>
              </a:rPr>
              <a:t>Quartz</a:t>
            </a:r>
          </a:p>
        </p:txBody>
      </p:sp>
      <p:sp>
        <p:nvSpPr>
          <p:cNvPr id="137220" name="TextBox 10"/>
          <p:cNvSpPr txBox="1">
            <a:spLocks noChangeArrowheads="1"/>
          </p:cNvSpPr>
          <p:nvPr/>
        </p:nvSpPr>
        <p:spPr bwMode="auto">
          <a:xfrm>
            <a:off x="385763" y="1778000"/>
            <a:ext cx="2397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rgbClr val="6600FF"/>
                </a:solidFill>
                <a:latin typeface="Arial Narrow" charset="0"/>
              </a:rPr>
              <a:t>Photo Cathode</a:t>
            </a:r>
          </a:p>
          <a:p>
            <a:pPr algn="ctr" eaLnBrk="1" hangingPunct="1"/>
            <a:r>
              <a:rPr lang="en-US" sz="1600" b="1">
                <a:solidFill>
                  <a:srgbClr val="6600FF"/>
                </a:solidFill>
                <a:latin typeface="Arial Narrow" charset="0"/>
              </a:rPr>
              <a:t>(-6 kV)</a:t>
            </a:r>
          </a:p>
        </p:txBody>
      </p:sp>
      <p:grpSp>
        <p:nvGrpSpPr>
          <p:cNvPr id="137221" name="Group 19"/>
          <p:cNvGrpSpPr>
            <a:grpSpLocks/>
          </p:cNvGrpSpPr>
          <p:nvPr/>
        </p:nvGrpSpPr>
        <p:grpSpPr bwMode="auto">
          <a:xfrm>
            <a:off x="1681163" y="2052638"/>
            <a:ext cx="1908175" cy="3549650"/>
            <a:chOff x="1676400" y="1950312"/>
            <a:chExt cx="1908175" cy="3550375"/>
          </a:xfrm>
        </p:grpSpPr>
        <p:sp>
          <p:nvSpPr>
            <p:cNvPr id="137232" name="TextBox 6"/>
            <p:cNvSpPr txBox="1">
              <a:spLocks noChangeArrowheads="1"/>
            </p:cNvSpPr>
            <p:nvPr/>
          </p:nvSpPr>
          <p:spPr bwMode="auto">
            <a:xfrm>
              <a:off x="1676400" y="3505200"/>
              <a:ext cx="981075" cy="344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b="1">
                  <a:solidFill>
                    <a:srgbClr val="FFC000"/>
                  </a:solidFill>
                  <a:latin typeface="Arial Narrow" charset="0"/>
                </a:rPr>
                <a:t>APD</a:t>
              </a:r>
              <a:r>
                <a:rPr lang="en-US" sz="1600" b="1">
                  <a:solidFill>
                    <a:srgbClr val="FFC000"/>
                  </a:solidFill>
                  <a:latin typeface="Arial Narrow" charset="0"/>
                  <a:sym typeface="Symbol" charset="0"/>
                </a:rPr>
                <a:t> (0 V)</a:t>
              </a:r>
              <a:endParaRPr lang="en-US" sz="1600" b="1">
                <a:solidFill>
                  <a:srgbClr val="FFC000"/>
                </a:solidFill>
                <a:latin typeface="Arial Narrow" charset="0"/>
              </a:endParaRPr>
            </a:p>
          </p:txBody>
        </p:sp>
        <p:sp>
          <p:nvSpPr>
            <p:cNvPr id="137233" name="TextBox 7"/>
            <p:cNvSpPr txBox="1">
              <a:spLocks noChangeArrowheads="1"/>
            </p:cNvSpPr>
            <p:nvPr/>
          </p:nvSpPr>
          <p:spPr bwMode="auto">
            <a:xfrm>
              <a:off x="2433637" y="1950312"/>
              <a:ext cx="1150938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b="1">
                  <a:latin typeface="Arial Narrow" charset="0"/>
                </a:rPr>
                <a:t>Quartz</a:t>
              </a:r>
            </a:p>
          </p:txBody>
        </p:sp>
        <p:sp>
          <p:nvSpPr>
            <p:cNvPr id="137234" name="TextBox 9"/>
            <p:cNvSpPr txBox="1">
              <a:spLocks noChangeArrowheads="1"/>
            </p:cNvSpPr>
            <p:nvPr/>
          </p:nvSpPr>
          <p:spPr bwMode="auto">
            <a:xfrm>
              <a:off x="2205416" y="5156200"/>
              <a:ext cx="884238" cy="344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b="1">
                  <a:latin typeface="Arial Narrow" charset="0"/>
                </a:rPr>
                <a:t>Quartz</a:t>
              </a:r>
            </a:p>
          </p:txBody>
        </p:sp>
        <p:sp>
          <p:nvSpPr>
            <p:cNvPr id="137235" name="TextBox 15"/>
            <p:cNvSpPr txBox="1">
              <a:spLocks noChangeArrowheads="1"/>
            </p:cNvSpPr>
            <p:nvPr/>
          </p:nvSpPr>
          <p:spPr bwMode="auto">
            <a:xfrm>
              <a:off x="1752600" y="2667000"/>
              <a:ext cx="1366838" cy="344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b="1">
                  <a:solidFill>
                    <a:srgbClr val="E6E6E6"/>
                  </a:solidFill>
                  <a:latin typeface="Arial Narrow" charset="0"/>
                </a:rPr>
                <a:t>Al coating</a:t>
              </a:r>
            </a:p>
          </p:txBody>
        </p:sp>
      </p:grpSp>
      <p:grpSp>
        <p:nvGrpSpPr>
          <p:cNvPr id="137222" name="Group 8"/>
          <p:cNvGrpSpPr>
            <a:grpSpLocks noChangeAspect="1"/>
          </p:cNvGrpSpPr>
          <p:nvPr/>
        </p:nvGrpSpPr>
        <p:grpSpPr bwMode="auto">
          <a:xfrm>
            <a:off x="4343400" y="1273175"/>
            <a:ext cx="4937125" cy="4899025"/>
            <a:chOff x="1820708" y="762000"/>
            <a:chExt cx="6221851" cy="6172200"/>
          </a:xfrm>
        </p:grpSpPr>
        <p:pic>
          <p:nvPicPr>
            <p:cNvPr id="137230" name="Picture 2" descr="C:\Users\Katsushi\AppData\Local\Microsoft\Windows\Temporary Internet Files\Content.Outlook\2B2D9VPU\8kV (2)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" r="24805"/>
            <a:stretch>
              <a:fillRect/>
            </a:stretch>
          </p:blipFill>
          <p:spPr bwMode="auto">
            <a:xfrm>
              <a:off x="1905000" y="762000"/>
              <a:ext cx="6137559" cy="617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7231" name="Picture 2" descr="C:\Users\Katsushi\AppData\Local\Microsoft\Windows\Temporary Internet Files\Content.Outlook\2B2D9VPU\8kV (2)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07" r="34259"/>
            <a:stretch>
              <a:fillRect/>
            </a:stretch>
          </p:blipFill>
          <p:spPr bwMode="auto">
            <a:xfrm flipH="1">
              <a:off x="1820708" y="762000"/>
              <a:ext cx="2743200" cy="617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23" name="TextBox 6"/>
          <p:cNvSpPr txBox="1">
            <a:spLocks noChangeArrowheads="1"/>
          </p:cNvSpPr>
          <p:nvPr/>
        </p:nvSpPr>
        <p:spPr bwMode="auto">
          <a:xfrm>
            <a:off x="6423025" y="4125913"/>
            <a:ext cx="11223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rgbClr val="6600FF"/>
                </a:solidFill>
                <a:latin typeface="Arial Narrow" charset="0"/>
              </a:rPr>
              <a:t>APD</a:t>
            </a:r>
            <a:r>
              <a:rPr lang="en-US" sz="1600" b="1">
                <a:solidFill>
                  <a:srgbClr val="6600FF"/>
                </a:solidFill>
                <a:latin typeface="Arial Narrow" charset="0"/>
                <a:sym typeface="Symbol" charset="0"/>
              </a:rPr>
              <a:t> (0 V)</a:t>
            </a:r>
            <a:endParaRPr lang="en-US" sz="1600" b="1">
              <a:solidFill>
                <a:srgbClr val="6600FF"/>
              </a:solidFill>
              <a:latin typeface="Arial Narrow" charset="0"/>
            </a:endParaRPr>
          </a:p>
        </p:txBody>
      </p:sp>
      <p:sp>
        <p:nvSpPr>
          <p:cNvPr id="137224" name="TextBox 18"/>
          <p:cNvSpPr txBox="1">
            <a:spLocks noChangeArrowheads="1"/>
          </p:cNvSpPr>
          <p:nvPr/>
        </p:nvSpPr>
        <p:spPr bwMode="auto">
          <a:xfrm>
            <a:off x="6934200" y="1593850"/>
            <a:ext cx="1917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rgbClr val="6600FF"/>
                </a:solidFill>
                <a:latin typeface="Arial Narrow" charset="0"/>
              </a:rPr>
              <a:t>Photo Cathode</a:t>
            </a:r>
          </a:p>
          <a:p>
            <a:pPr algn="ctr" eaLnBrk="1" hangingPunct="1"/>
            <a:r>
              <a:rPr lang="en-US" sz="1600" b="1">
                <a:solidFill>
                  <a:srgbClr val="6600FF"/>
                </a:solidFill>
                <a:latin typeface="Arial Narrow" charset="0"/>
              </a:rPr>
              <a:t>(-6 kV)</a:t>
            </a:r>
          </a:p>
        </p:txBody>
      </p:sp>
      <p:sp>
        <p:nvSpPr>
          <p:cNvPr id="137225" name="Rectangle 16"/>
          <p:cNvSpPr>
            <a:spLocks noChangeArrowheads="1"/>
          </p:cNvSpPr>
          <p:nvPr/>
        </p:nvSpPr>
        <p:spPr bwMode="auto">
          <a:xfrm>
            <a:off x="4724400" y="1235075"/>
            <a:ext cx="1752600" cy="3048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37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Structure and Electron Trajectories of 3</a:t>
            </a:r>
            <a:r>
              <a:rPr lang="ja-JP" altLang="en-US" sz="2800">
                <a:latin typeface="Tahoma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 QUPID</a:t>
            </a:r>
          </a:p>
        </p:txBody>
      </p:sp>
      <p:sp>
        <p:nvSpPr>
          <p:cNvPr id="13722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5627075-1997-2640-9332-011C00658542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372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64EACAC-6B2B-0146-AE38-CE14CB202980}" type="slidenum">
              <a:rPr lang="en-US" sz="1500">
                <a:solidFill>
                  <a:srgbClr val="0000FF"/>
                </a:solidFill>
              </a:rPr>
              <a:pPr eaLnBrk="1" hangingPunct="1"/>
              <a:t>46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3722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7" name="Content Placeholder 3" descr="IMG_908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601200" cy="7315200"/>
          </a:xfrm>
        </p:spPr>
      </p:pic>
      <p:sp>
        <p:nvSpPr>
          <p:cNvPr id="167938" name="Title 1"/>
          <p:cNvSpPr>
            <a:spLocks noGrp="1"/>
          </p:cNvSpPr>
          <p:nvPr>
            <p:ph type="title"/>
          </p:nvPr>
        </p:nvSpPr>
        <p:spPr>
          <a:xfrm>
            <a:off x="152400" y="-76200"/>
            <a:ext cx="9296400" cy="685800"/>
          </a:xfrm>
        </p:spPr>
        <p:txBody>
          <a:bodyPr/>
          <a:lstStyle/>
          <a:p>
            <a:r>
              <a:rPr lang="en-US" sz="32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Mechanical Samples on Base plate</a:t>
            </a:r>
          </a:p>
        </p:txBody>
      </p:sp>
    </p:spTree>
    <p:extLst>
      <p:ext uri="{BB962C8B-B14F-4D97-AF65-F5344CB8AC3E}">
        <p14:creationId xmlns:p14="http://schemas.microsoft.com/office/powerpoint/2010/main" val="4155666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1315" name="Content Placeholder 6" descr="IMG_863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38" r="-230"/>
          <a:stretch>
            <a:fillRect/>
          </a:stretch>
        </p:blipFill>
        <p:spPr>
          <a:xfrm>
            <a:off x="-1066800" y="0"/>
            <a:ext cx="10706100" cy="7315200"/>
          </a:xfrm>
        </p:spPr>
      </p:pic>
      <p:sp>
        <p:nvSpPr>
          <p:cNvPr id="141316" name="Rectangle 2"/>
          <p:cNvSpPr>
            <a:spLocks noChangeArrowheads="1"/>
          </p:cNvSpPr>
          <p:nvPr/>
        </p:nvSpPr>
        <p:spPr bwMode="auto">
          <a:xfrm>
            <a:off x="381000" y="0"/>
            <a:ext cx="891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  <a:latin typeface="Tahoma" charset="0"/>
              </a:rPr>
              <a:t>Dark Matter Lab at PAB</a:t>
            </a:r>
            <a:endParaRPr lang="en-US" sz="2000">
              <a:solidFill>
                <a:srgbClr val="FFFF00"/>
              </a:solidFill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5715000" y="6248400"/>
            <a:ext cx="2600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 err="1">
                <a:solidFill>
                  <a:srgbClr val="FFFF00"/>
                </a:solidFill>
                <a:latin typeface="+mn-lt"/>
                <a:ea typeface="+mn-ea"/>
                <a:cs typeface="+mn-cs"/>
              </a:rPr>
              <a:t>Artin</a:t>
            </a:r>
            <a:r>
              <a:rPr lang="en-US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+mn-lt"/>
                <a:ea typeface="+mn-ea"/>
                <a:cs typeface="+mn-cs"/>
              </a:rPr>
              <a:t>Teymourian</a:t>
            </a:r>
            <a:r>
              <a:rPr lang="en-US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 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Box 39"/>
          <p:cNvSpPr txBox="1">
            <a:spLocks noChangeArrowheads="1"/>
          </p:cNvSpPr>
          <p:nvPr/>
        </p:nvSpPr>
        <p:spPr bwMode="auto">
          <a:xfrm>
            <a:off x="-17463" y="5529263"/>
            <a:ext cx="561976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solidFill>
                  <a:srgbClr val="FF9900"/>
                </a:solidFill>
                <a:latin typeface="Arial Narrow" charset="0"/>
              </a:rPr>
              <a:t>14cm</a:t>
            </a:r>
          </a:p>
        </p:txBody>
      </p:sp>
      <p:sp>
        <p:nvSpPr>
          <p:cNvPr id="142339" name="TextBox 56"/>
          <p:cNvSpPr txBox="1">
            <a:spLocks noChangeArrowheads="1"/>
          </p:cNvSpPr>
          <p:nvPr/>
        </p:nvSpPr>
        <p:spPr bwMode="auto">
          <a:xfrm>
            <a:off x="912813" y="5502275"/>
            <a:ext cx="604837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solidFill>
                  <a:srgbClr val="FF9900"/>
                </a:solidFill>
                <a:latin typeface="Arial Narrow" charset="0"/>
              </a:rPr>
              <a:t>15 cm</a:t>
            </a:r>
          </a:p>
        </p:txBody>
      </p:sp>
      <p:cxnSp>
        <p:nvCxnSpPr>
          <p:cNvPr id="142340" name="Straight Arrow Connector 44"/>
          <p:cNvCxnSpPr>
            <a:cxnSpLocks noChangeShapeType="1"/>
          </p:cNvCxnSpPr>
          <p:nvPr/>
        </p:nvCxnSpPr>
        <p:spPr bwMode="auto">
          <a:xfrm rot="5400000">
            <a:off x="1820863" y="5545137"/>
            <a:ext cx="457200" cy="3175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2341" name="TextBox 53"/>
          <p:cNvSpPr txBox="1">
            <a:spLocks noChangeArrowheads="1"/>
          </p:cNvSpPr>
          <p:nvPr/>
        </p:nvSpPr>
        <p:spPr bwMode="auto">
          <a:xfrm>
            <a:off x="1746250" y="5386388"/>
            <a:ext cx="604838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1" tIns="45625" rIns="91251" bIns="4562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solidFill>
                  <a:srgbClr val="FF9900"/>
                </a:solidFill>
                <a:latin typeface="Arial Narrow" charset="0"/>
              </a:rPr>
              <a:t>30 cm</a:t>
            </a:r>
          </a:p>
        </p:txBody>
      </p:sp>
      <p:sp>
        <p:nvSpPr>
          <p:cNvPr id="142342" name="Title 1"/>
          <p:cNvSpPr>
            <a:spLocks noGrp="1"/>
          </p:cNvSpPr>
          <p:nvPr>
            <p:ph type="title"/>
          </p:nvPr>
        </p:nvSpPr>
        <p:spPr>
          <a:xfrm>
            <a:off x="84138" y="28575"/>
            <a:ext cx="9294812" cy="685800"/>
          </a:xfrm>
        </p:spPr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Comparison of Detector Size</a:t>
            </a:r>
          </a:p>
        </p:txBody>
      </p:sp>
      <p:sp>
        <p:nvSpPr>
          <p:cNvPr id="14234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56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ACBF4B3-E062-9A4E-AE84-C36E7F58687E}" type="datetime1">
              <a:rPr lang="en-US" sz="1500">
                <a:solidFill>
                  <a:srgbClr val="0000FF"/>
                </a:solidFill>
                <a:cs typeface="Arial" charset="0"/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4234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56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  <a:cs typeface="Arial" charset="0"/>
              </a:rPr>
              <a:t>Katsushi Arisaka, UCLA</a:t>
            </a:r>
          </a:p>
        </p:txBody>
      </p:sp>
      <p:sp>
        <p:nvSpPr>
          <p:cNvPr id="1423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56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D3879EB-7404-654D-A832-80FDC17AC43D}" type="slidenum">
              <a:rPr lang="en-US" sz="1500">
                <a:solidFill>
                  <a:srgbClr val="0000FF"/>
                </a:solidFill>
                <a:cs typeface="Arial" charset="0"/>
              </a:rPr>
              <a:pPr eaLnBrk="1" hangingPunct="1"/>
              <a:t>49</a:t>
            </a:fld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6" name="Can 25"/>
          <p:cNvSpPr/>
          <p:nvPr/>
        </p:nvSpPr>
        <p:spPr bwMode="auto">
          <a:xfrm>
            <a:off x="2272699" y="5282514"/>
            <a:ext cx="438912" cy="548640"/>
          </a:xfrm>
          <a:prstGeom prst="can">
            <a:avLst>
              <a:gd name="adj" fmla="val 34459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lIns="91251" tIns="45625" rIns="91251" bIns="45625" anchor="ctr"/>
          <a:lstStyle/>
          <a:p>
            <a:pPr algn="ctr" defTabSz="963613">
              <a:defRPr/>
            </a:pPr>
            <a:endParaRPr lang="en-US" sz="24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142349" name="TextBox 26"/>
          <p:cNvSpPr txBox="1">
            <a:spLocks noChangeArrowheads="1"/>
          </p:cNvSpPr>
          <p:nvPr/>
        </p:nvSpPr>
        <p:spPr bwMode="auto">
          <a:xfrm>
            <a:off x="2044700" y="4495800"/>
            <a:ext cx="1063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rgbClr val="FF00FF"/>
                </a:solidFill>
                <a:latin typeface="Arial Narrow" charset="0"/>
              </a:rPr>
              <a:t>XENON100</a:t>
            </a:r>
          </a:p>
          <a:p>
            <a:pPr algn="ctr" eaLnBrk="1" hangingPunct="1"/>
            <a:r>
              <a:rPr lang="en-US" sz="1200" b="1">
                <a:solidFill>
                  <a:srgbClr val="FF00FF"/>
                </a:solidFill>
                <a:latin typeface="Arial Narrow" charset="0"/>
              </a:rPr>
              <a:t>170 kg</a:t>
            </a:r>
          </a:p>
          <a:p>
            <a:pPr algn="ctr" eaLnBrk="1" hangingPunct="1"/>
            <a:r>
              <a:rPr lang="en-US" sz="1200" b="1">
                <a:solidFill>
                  <a:srgbClr val="FF00FF"/>
                </a:solidFill>
                <a:latin typeface="Arial Narrow" charset="0"/>
              </a:rPr>
              <a:t>(50 kg)</a:t>
            </a:r>
          </a:p>
        </p:txBody>
      </p:sp>
      <p:sp>
        <p:nvSpPr>
          <p:cNvPr id="45" name="Can 44"/>
          <p:cNvSpPr/>
          <p:nvPr/>
        </p:nvSpPr>
        <p:spPr bwMode="auto">
          <a:xfrm>
            <a:off x="1439562" y="5527593"/>
            <a:ext cx="292608" cy="274320"/>
          </a:xfrm>
          <a:prstGeom prst="can">
            <a:avLst>
              <a:gd name="adj" fmla="val 34459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lIns="91251" tIns="45625" rIns="91251" bIns="45625" anchor="ctr"/>
          <a:lstStyle/>
          <a:p>
            <a:pPr algn="ctr" defTabSz="963613">
              <a:defRPr/>
            </a:pPr>
            <a:endParaRPr lang="en-US" sz="24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142353" name="TextBox 46"/>
          <p:cNvSpPr txBox="1">
            <a:spLocks noChangeArrowheads="1"/>
          </p:cNvSpPr>
          <p:nvPr/>
        </p:nvSpPr>
        <p:spPr bwMode="auto">
          <a:xfrm>
            <a:off x="1079500" y="4572000"/>
            <a:ext cx="9699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rgbClr val="FF00FF"/>
                </a:solidFill>
                <a:latin typeface="Arial Narrow" charset="0"/>
              </a:rPr>
              <a:t>XENON10</a:t>
            </a:r>
          </a:p>
          <a:p>
            <a:pPr algn="ctr" eaLnBrk="1" hangingPunct="1"/>
            <a:r>
              <a:rPr lang="en-US" sz="1200" b="1">
                <a:solidFill>
                  <a:srgbClr val="FF00FF"/>
                </a:solidFill>
                <a:latin typeface="Arial Narrow" charset="0"/>
              </a:rPr>
              <a:t>14 kg</a:t>
            </a:r>
          </a:p>
          <a:p>
            <a:pPr algn="ctr" eaLnBrk="1" hangingPunct="1"/>
            <a:r>
              <a:rPr lang="en-US" sz="1200" b="1">
                <a:solidFill>
                  <a:srgbClr val="FF00FF"/>
                </a:solidFill>
                <a:latin typeface="Arial Narrow" charset="0"/>
              </a:rPr>
              <a:t>(5.4 kg)</a:t>
            </a:r>
          </a:p>
        </p:txBody>
      </p:sp>
      <p:sp>
        <p:nvSpPr>
          <p:cNvPr id="142354" name="TextBox 47"/>
          <p:cNvSpPr txBox="1">
            <a:spLocks noChangeArrowheads="1"/>
          </p:cNvSpPr>
          <p:nvPr/>
        </p:nvSpPr>
        <p:spPr bwMode="auto">
          <a:xfrm>
            <a:off x="2197100" y="6035675"/>
            <a:ext cx="603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solidFill>
                  <a:srgbClr val="FF9900"/>
                </a:solidFill>
                <a:latin typeface="Arial Narrow" charset="0"/>
              </a:rPr>
              <a:t>30 cm</a:t>
            </a:r>
          </a:p>
        </p:txBody>
      </p:sp>
      <p:cxnSp>
        <p:nvCxnSpPr>
          <p:cNvPr id="142355" name="Straight Arrow Connector 44"/>
          <p:cNvCxnSpPr>
            <a:cxnSpLocks noChangeShapeType="1"/>
          </p:cNvCxnSpPr>
          <p:nvPr/>
        </p:nvCxnSpPr>
        <p:spPr bwMode="auto">
          <a:xfrm>
            <a:off x="2222500" y="6019800"/>
            <a:ext cx="547688" cy="9525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2356" name="Straight Arrow Connector 44"/>
          <p:cNvCxnSpPr>
            <a:cxnSpLocks noChangeShapeType="1"/>
          </p:cNvCxnSpPr>
          <p:nvPr/>
        </p:nvCxnSpPr>
        <p:spPr bwMode="auto">
          <a:xfrm>
            <a:off x="1377950" y="6010275"/>
            <a:ext cx="411163" cy="0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2357" name="TextBox 52"/>
          <p:cNvSpPr txBox="1">
            <a:spLocks noChangeArrowheads="1"/>
          </p:cNvSpPr>
          <p:nvPr/>
        </p:nvSpPr>
        <p:spPr bwMode="auto">
          <a:xfrm>
            <a:off x="1287463" y="6019800"/>
            <a:ext cx="644525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1" tIns="45625" rIns="91251" bIns="4562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solidFill>
                  <a:srgbClr val="FF9900"/>
                </a:solidFill>
                <a:latin typeface="Arial Narrow" charset="0"/>
              </a:rPr>
              <a:t>20 cm</a:t>
            </a:r>
          </a:p>
        </p:txBody>
      </p:sp>
      <p:sp>
        <p:nvSpPr>
          <p:cNvPr id="35" name="Can 34"/>
          <p:cNvSpPr/>
          <p:nvPr/>
        </p:nvSpPr>
        <p:spPr bwMode="auto">
          <a:xfrm>
            <a:off x="489526" y="5562601"/>
            <a:ext cx="438912" cy="256032"/>
          </a:xfrm>
          <a:prstGeom prst="can">
            <a:avLst>
              <a:gd name="adj" fmla="val 42279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lIns="91251" tIns="45625" rIns="91251" bIns="45625" anchor="ctr"/>
          <a:lstStyle/>
          <a:p>
            <a:pPr algn="ctr" defTabSz="963613">
              <a:defRPr/>
            </a:pPr>
            <a:endParaRPr lang="en-US" sz="24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142361" name="TextBox 35"/>
          <p:cNvSpPr txBox="1">
            <a:spLocks noChangeArrowheads="1"/>
          </p:cNvSpPr>
          <p:nvPr/>
        </p:nvSpPr>
        <p:spPr bwMode="auto">
          <a:xfrm>
            <a:off x="119063" y="4702175"/>
            <a:ext cx="930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rgbClr val="00B050"/>
                </a:solidFill>
                <a:latin typeface="Arial Narrow" charset="0"/>
              </a:rPr>
              <a:t>ZEPLIN-II</a:t>
            </a:r>
          </a:p>
          <a:p>
            <a:pPr algn="ctr" eaLnBrk="1" hangingPunct="1"/>
            <a:r>
              <a:rPr lang="en-US" sz="1200" b="1">
                <a:solidFill>
                  <a:srgbClr val="00B050"/>
                </a:solidFill>
                <a:latin typeface="Arial Narrow" charset="0"/>
              </a:rPr>
              <a:t>31 kg</a:t>
            </a:r>
          </a:p>
          <a:p>
            <a:pPr algn="ctr" eaLnBrk="1" hangingPunct="1"/>
            <a:r>
              <a:rPr lang="en-US" sz="1200" b="1">
                <a:solidFill>
                  <a:srgbClr val="00B050"/>
                </a:solidFill>
                <a:latin typeface="Arial Narrow" charset="0"/>
              </a:rPr>
              <a:t>(7.2 kg)</a:t>
            </a:r>
          </a:p>
        </p:txBody>
      </p:sp>
      <p:sp>
        <p:nvSpPr>
          <p:cNvPr id="142362" name="TextBox 36"/>
          <p:cNvSpPr txBox="1">
            <a:spLocks noChangeArrowheads="1"/>
          </p:cNvSpPr>
          <p:nvPr/>
        </p:nvSpPr>
        <p:spPr bwMode="auto">
          <a:xfrm>
            <a:off x="423863" y="6035675"/>
            <a:ext cx="603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solidFill>
                  <a:srgbClr val="FF9900"/>
                </a:solidFill>
                <a:latin typeface="Arial Narrow" charset="0"/>
              </a:rPr>
              <a:t>30 cm</a:t>
            </a:r>
          </a:p>
        </p:txBody>
      </p:sp>
      <p:cxnSp>
        <p:nvCxnSpPr>
          <p:cNvPr id="142363" name="Straight Arrow Connector 44"/>
          <p:cNvCxnSpPr>
            <a:cxnSpLocks noChangeShapeType="1"/>
          </p:cNvCxnSpPr>
          <p:nvPr/>
        </p:nvCxnSpPr>
        <p:spPr bwMode="auto">
          <a:xfrm>
            <a:off x="441325" y="6019800"/>
            <a:ext cx="547688" cy="9525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5867400" y="1219200"/>
            <a:ext cx="3505200" cy="5775325"/>
            <a:chOff x="5867400" y="1219200"/>
            <a:chExt cx="3505207" cy="5774738"/>
          </a:xfrm>
        </p:grpSpPr>
        <p:cxnSp>
          <p:nvCxnSpPr>
            <p:cNvPr id="142388" name="Straight Arrow Connector 44"/>
            <p:cNvCxnSpPr>
              <a:cxnSpLocks noChangeShapeType="1"/>
            </p:cNvCxnSpPr>
            <p:nvPr/>
          </p:nvCxnSpPr>
          <p:spPr bwMode="auto">
            <a:xfrm rot="5400000">
              <a:off x="4734719" y="4380706"/>
              <a:ext cx="2971800" cy="1588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2389" name="TextBox 54"/>
            <p:cNvSpPr txBox="1">
              <a:spLocks noChangeArrowheads="1"/>
            </p:cNvSpPr>
            <p:nvPr/>
          </p:nvSpPr>
          <p:spPr bwMode="auto">
            <a:xfrm>
              <a:off x="5867400" y="4038600"/>
              <a:ext cx="685800" cy="469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51" tIns="45625" rIns="91251" bIns="45625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rgbClr val="FF9900"/>
                  </a:solidFill>
                  <a:latin typeface="Arial Narrow" charset="0"/>
                </a:rPr>
                <a:t>2 m</a:t>
              </a:r>
            </a:p>
          </p:txBody>
        </p:sp>
        <p:sp>
          <p:nvSpPr>
            <p:cNvPr id="39" name="Can 38"/>
            <p:cNvSpPr/>
            <p:nvPr/>
          </p:nvSpPr>
          <p:spPr bwMode="auto">
            <a:xfrm>
              <a:off x="6446527" y="2438400"/>
              <a:ext cx="2926080" cy="3657600"/>
            </a:xfrm>
            <a:prstGeom prst="can">
              <a:avLst>
                <a:gd name="adj" fmla="val 34459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wrap="none" lIns="91251" tIns="45625" rIns="91251" bIns="45625" anchor="ctr"/>
            <a:lstStyle/>
            <a:p>
              <a:pPr algn="ctr" defTabSz="963613">
                <a:defRPr/>
              </a:pPr>
              <a:endParaRPr lang="en-US" sz="2400">
                <a:solidFill>
                  <a:srgbClr val="000000"/>
                </a:solidFill>
                <a:ea typeface="Arial" charset="0"/>
                <a:cs typeface="Arial" charset="0"/>
              </a:endParaRPr>
            </a:p>
          </p:txBody>
        </p:sp>
        <p:cxnSp>
          <p:nvCxnSpPr>
            <p:cNvPr id="142393" name="Straight Arrow Connector 44"/>
            <p:cNvCxnSpPr>
              <a:cxnSpLocks noChangeShapeType="1"/>
            </p:cNvCxnSpPr>
            <p:nvPr/>
          </p:nvCxnSpPr>
          <p:spPr bwMode="auto">
            <a:xfrm>
              <a:off x="6392863" y="6324600"/>
              <a:ext cx="2971800" cy="1588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2394" name="TextBox 33"/>
            <p:cNvSpPr txBox="1">
              <a:spLocks noChangeArrowheads="1"/>
            </p:cNvSpPr>
            <p:nvPr/>
          </p:nvSpPr>
          <p:spPr bwMode="auto">
            <a:xfrm flipH="1">
              <a:off x="7467600" y="6172200"/>
              <a:ext cx="762000" cy="404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51" tIns="45625" rIns="91251" bIns="45625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9900"/>
                  </a:solidFill>
                  <a:latin typeface="Arial Narrow" charset="0"/>
                </a:rPr>
                <a:t>2 m</a:t>
              </a:r>
            </a:p>
          </p:txBody>
        </p:sp>
        <p:sp>
          <p:nvSpPr>
            <p:cNvPr id="142395" name="TextBox 10"/>
            <p:cNvSpPr txBox="1">
              <a:spLocks noChangeArrowheads="1"/>
            </p:cNvSpPr>
            <p:nvPr/>
          </p:nvSpPr>
          <p:spPr bwMode="auto">
            <a:xfrm>
              <a:off x="7391400" y="1219200"/>
              <a:ext cx="1098550" cy="1225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rgbClr val="FF0000"/>
                  </a:solidFill>
                  <a:latin typeface="Arial Narrow" charset="0"/>
                </a:rPr>
                <a:t>XAX</a:t>
              </a:r>
            </a:p>
            <a:p>
              <a:pPr algn="ctr" eaLnBrk="1" hangingPunct="1"/>
              <a:r>
                <a:rPr lang="en-US" sz="2400" b="1">
                  <a:solidFill>
                    <a:srgbClr val="FF0000"/>
                  </a:solidFill>
                  <a:latin typeface="Arial Narrow" charset="0"/>
                </a:rPr>
                <a:t>19 ton</a:t>
              </a:r>
            </a:p>
            <a:p>
              <a:pPr algn="ctr" eaLnBrk="1" hangingPunct="1"/>
              <a:r>
                <a:rPr lang="en-US" sz="2400" b="1">
                  <a:solidFill>
                    <a:srgbClr val="FF0000"/>
                  </a:solidFill>
                  <a:latin typeface="Arial Narrow" charset="0"/>
                </a:rPr>
                <a:t>(10 ton)</a:t>
              </a:r>
            </a:p>
          </p:txBody>
        </p:sp>
        <p:sp>
          <p:nvSpPr>
            <p:cNvPr id="142396" name="TextBox 10"/>
            <p:cNvSpPr txBox="1">
              <a:spLocks noChangeArrowheads="1"/>
            </p:cNvSpPr>
            <p:nvPr/>
          </p:nvSpPr>
          <p:spPr bwMode="auto">
            <a:xfrm>
              <a:off x="7620000" y="6594020"/>
              <a:ext cx="652361" cy="399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00B0F0"/>
                  </a:solidFill>
                  <a:latin typeface="Arial Narrow" charset="0"/>
                </a:rPr>
                <a:t>2017</a:t>
              </a:r>
            </a:p>
          </p:txBody>
        </p:sp>
      </p:grp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3954463" y="3276600"/>
            <a:ext cx="1989137" cy="3717925"/>
            <a:chOff x="3954463" y="3276600"/>
            <a:chExt cx="1989137" cy="3717338"/>
          </a:xfrm>
        </p:grpSpPr>
        <p:cxnSp>
          <p:nvCxnSpPr>
            <p:cNvPr id="142379" name="Straight Arrow Connector 44"/>
            <p:cNvCxnSpPr>
              <a:cxnSpLocks noChangeShapeType="1"/>
            </p:cNvCxnSpPr>
            <p:nvPr/>
          </p:nvCxnSpPr>
          <p:spPr bwMode="auto">
            <a:xfrm rot="5400000">
              <a:off x="3521076" y="5197475"/>
              <a:ext cx="1490662" cy="1587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2380" name="TextBox 24"/>
            <p:cNvSpPr txBox="1">
              <a:spLocks noChangeArrowheads="1"/>
            </p:cNvSpPr>
            <p:nvPr/>
          </p:nvSpPr>
          <p:spPr bwMode="auto">
            <a:xfrm>
              <a:off x="3954463" y="5013325"/>
              <a:ext cx="685800" cy="338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51" tIns="45625" rIns="91251" bIns="45625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b="1">
                  <a:solidFill>
                    <a:srgbClr val="FF9900"/>
                  </a:solidFill>
                  <a:latin typeface="Arial Narrow" charset="0"/>
                </a:rPr>
                <a:t>1 m</a:t>
              </a:r>
            </a:p>
          </p:txBody>
        </p:sp>
        <p:sp>
          <p:nvSpPr>
            <p:cNvPr id="22" name="Can 21"/>
            <p:cNvSpPr/>
            <p:nvPr/>
          </p:nvSpPr>
          <p:spPr bwMode="auto">
            <a:xfrm>
              <a:off x="4480560" y="4190999"/>
              <a:ext cx="1463040" cy="1828800"/>
            </a:xfrm>
            <a:prstGeom prst="can">
              <a:avLst>
                <a:gd name="adj" fmla="val 34459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wrap="none" lIns="91251" tIns="45625" rIns="91251" bIns="45625" anchor="ctr"/>
            <a:lstStyle/>
            <a:p>
              <a:pPr algn="ctr" defTabSz="963613">
                <a:defRPr/>
              </a:pPr>
              <a:endParaRPr lang="en-US" sz="2400">
                <a:solidFill>
                  <a:srgbClr val="000000"/>
                </a:solidFill>
                <a:ea typeface="Arial" charset="0"/>
                <a:cs typeface="Arial" charset="0"/>
              </a:endParaRPr>
            </a:p>
          </p:txBody>
        </p:sp>
        <p:cxnSp>
          <p:nvCxnSpPr>
            <p:cNvPr id="142384" name="Straight Arrow Connector 44"/>
            <p:cNvCxnSpPr>
              <a:cxnSpLocks noChangeShapeType="1"/>
            </p:cNvCxnSpPr>
            <p:nvPr/>
          </p:nvCxnSpPr>
          <p:spPr bwMode="auto">
            <a:xfrm>
              <a:off x="4495800" y="6324600"/>
              <a:ext cx="1447800" cy="1588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2385" name="TextBox 45"/>
            <p:cNvSpPr txBox="1">
              <a:spLocks noChangeArrowheads="1"/>
            </p:cNvSpPr>
            <p:nvPr/>
          </p:nvSpPr>
          <p:spPr bwMode="auto">
            <a:xfrm>
              <a:off x="5014913" y="6137275"/>
              <a:ext cx="473075" cy="338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b="1">
                  <a:solidFill>
                    <a:srgbClr val="FF9900"/>
                  </a:solidFill>
                  <a:latin typeface="Arial Narrow" charset="0"/>
                </a:rPr>
                <a:t>1 m</a:t>
              </a:r>
            </a:p>
          </p:txBody>
        </p:sp>
        <p:sp>
          <p:nvSpPr>
            <p:cNvPr id="142386" name="TextBox 28"/>
            <p:cNvSpPr txBox="1">
              <a:spLocks noChangeArrowheads="1"/>
            </p:cNvSpPr>
            <p:nvPr/>
          </p:nvSpPr>
          <p:spPr bwMode="auto">
            <a:xfrm>
              <a:off x="4495800" y="3276600"/>
              <a:ext cx="1379538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0066"/>
                  </a:solidFill>
                  <a:latin typeface="Arial Narrow" charset="0"/>
                </a:rPr>
                <a:t>XENON1ton</a:t>
              </a:r>
            </a:p>
            <a:p>
              <a:pPr algn="ctr" eaLnBrk="1" hangingPunct="1"/>
              <a:r>
                <a:rPr lang="en-US" sz="1600" b="1">
                  <a:solidFill>
                    <a:srgbClr val="FF0066"/>
                  </a:solidFill>
                  <a:latin typeface="Arial Narrow" charset="0"/>
                </a:rPr>
                <a:t>2.7 ton</a:t>
              </a:r>
            </a:p>
            <a:p>
              <a:pPr algn="ctr" eaLnBrk="1" hangingPunct="1"/>
              <a:r>
                <a:rPr lang="en-US" sz="1600" b="1">
                  <a:solidFill>
                    <a:srgbClr val="FF0066"/>
                  </a:solidFill>
                  <a:latin typeface="Arial Narrow" charset="0"/>
                </a:rPr>
                <a:t>(1 ton)</a:t>
              </a:r>
            </a:p>
          </p:txBody>
        </p:sp>
        <p:sp>
          <p:nvSpPr>
            <p:cNvPr id="142387" name="TextBox 10"/>
            <p:cNvSpPr txBox="1">
              <a:spLocks noChangeArrowheads="1"/>
            </p:cNvSpPr>
            <p:nvPr/>
          </p:nvSpPr>
          <p:spPr bwMode="auto">
            <a:xfrm>
              <a:off x="4814059" y="6594020"/>
              <a:ext cx="652361" cy="399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00B0F0"/>
                  </a:solidFill>
                  <a:latin typeface="Arial Narrow" charset="0"/>
                </a:rPr>
                <a:t>2014</a:t>
              </a:r>
            </a:p>
          </p:txBody>
        </p:sp>
      </p:grp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2733675" y="4092575"/>
            <a:ext cx="1474788" cy="2901950"/>
            <a:chOff x="2733675" y="4092575"/>
            <a:chExt cx="1474788" cy="2901363"/>
          </a:xfrm>
        </p:grpSpPr>
        <p:cxnSp>
          <p:nvCxnSpPr>
            <p:cNvPr id="142370" name="Straight Arrow Connector 44"/>
            <p:cNvCxnSpPr>
              <a:cxnSpLocks noChangeShapeType="1"/>
            </p:cNvCxnSpPr>
            <p:nvPr/>
          </p:nvCxnSpPr>
          <p:spPr bwMode="auto">
            <a:xfrm rot="5400000">
              <a:off x="2549526" y="5408612"/>
              <a:ext cx="1066800" cy="3175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2371" name="TextBox 43"/>
            <p:cNvSpPr txBox="1">
              <a:spLocks noChangeArrowheads="1"/>
            </p:cNvSpPr>
            <p:nvPr/>
          </p:nvSpPr>
          <p:spPr bwMode="auto">
            <a:xfrm>
              <a:off x="2733675" y="5251450"/>
              <a:ext cx="603250" cy="307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b="1">
                  <a:solidFill>
                    <a:srgbClr val="FF9900"/>
                  </a:solidFill>
                  <a:latin typeface="Arial Narrow" charset="0"/>
                </a:rPr>
                <a:t>60 cm</a:t>
              </a:r>
            </a:p>
          </p:txBody>
        </p:sp>
        <p:sp>
          <p:nvSpPr>
            <p:cNvPr id="28" name="Can 27"/>
            <p:cNvSpPr/>
            <p:nvPr/>
          </p:nvSpPr>
          <p:spPr bwMode="auto">
            <a:xfrm>
              <a:off x="3336324" y="4876799"/>
              <a:ext cx="626076" cy="1021081"/>
            </a:xfrm>
            <a:prstGeom prst="can">
              <a:avLst>
                <a:gd name="adj" fmla="val 34459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wrap="none" lIns="91251" tIns="45625" rIns="91251" bIns="45625" anchor="ctr"/>
            <a:lstStyle/>
            <a:p>
              <a:pPr algn="ctr" defTabSz="963613">
                <a:defRPr/>
              </a:pPr>
              <a:endParaRPr lang="en-US" sz="2400">
                <a:solidFill>
                  <a:srgbClr val="000000"/>
                </a:solidFill>
                <a:ea typeface="Arial" charset="0"/>
                <a:cs typeface="Arial" charset="0"/>
              </a:endParaRPr>
            </a:p>
          </p:txBody>
        </p:sp>
        <p:cxnSp>
          <p:nvCxnSpPr>
            <p:cNvPr id="142375" name="Straight Arrow Connector 44"/>
            <p:cNvCxnSpPr>
              <a:cxnSpLocks noChangeShapeType="1"/>
            </p:cNvCxnSpPr>
            <p:nvPr/>
          </p:nvCxnSpPr>
          <p:spPr bwMode="auto">
            <a:xfrm>
              <a:off x="3260725" y="6096000"/>
              <a:ext cx="685800" cy="1588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2376" name="TextBox 40"/>
            <p:cNvSpPr txBox="1">
              <a:spLocks noChangeArrowheads="1"/>
            </p:cNvSpPr>
            <p:nvPr/>
          </p:nvSpPr>
          <p:spPr bwMode="auto">
            <a:xfrm>
              <a:off x="3260725" y="6096000"/>
              <a:ext cx="60325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b="1">
                  <a:solidFill>
                    <a:srgbClr val="FF9900"/>
                  </a:solidFill>
                  <a:latin typeface="Arial Narrow" charset="0"/>
                </a:rPr>
                <a:t>40 cm</a:t>
              </a:r>
            </a:p>
          </p:txBody>
        </p:sp>
        <p:sp>
          <p:nvSpPr>
            <p:cNvPr id="142377" name="TextBox 26"/>
            <p:cNvSpPr txBox="1">
              <a:spLocks noChangeArrowheads="1"/>
            </p:cNvSpPr>
            <p:nvPr/>
          </p:nvSpPr>
          <p:spPr bwMode="auto">
            <a:xfrm>
              <a:off x="3048000" y="4092575"/>
              <a:ext cx="1160463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b="1">
                  <a:solidFill>
                    <a:srgbClr val="FF00FF"/>
                  </a:solidFill>
                  <a:latin typeface="Arial Narrow" charset="0"/>
                </a:rPr>
                <a:t>XENON100+</a:t>
              </a:r>
            </a:p>
            <a:p>
              <a:pPr algn="ctr" eaLnBrk="1" hangingPunct="1"/>
              <a:r>
                <a:rPr lang="en-US" sz="1200" b="1">
                  <a:solidFill>
                    <a:srgbClr val="FF00FF"/>
                  </a:solidFill>
                  <a:latin typeface="Arial Narrow" charset="0"/>
                </a:rPr>
                <a:t>250 kg</a:t>
              </a:r>
            </a:p>
            <a:p>
              <a:pPr algn="ctr" eaLnBrk="1" hangingPunct="1"/>
              <a:r>
                <a:rPr lang="en-US" sz="1200" b="1">
                  <a:solidFill>
                    <a:srgbClr val="FF00FF"/>
                  </a:solidFill>
                  <a:latin typeface="Arial Narrow" charset="0"/>
                </a:rPr>
                <a:t>(100 kg)</a:t>
              </a:r>
            </a:p>
          </p:txBody>
        </p:sp>
        <p:sp>
          <p:nvSpPr>
            <p:cNvPr id="142378" name="TextBox 10"/>
            <p:cNvSpPr txBox="1">
              <a:spLocks noChangeArrowheads="1"/>
            </p:cNvSpPr>
            <p:nvPr/>
          </p:nvSpPr>
          <p:spPr bwMode="auto">
            <a:xfrm>
              <a:off x="3276600" y="6594020"/>
              <a:ext cx="640819" cy="399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00B0F0"/>
                  </a:solidFill>
                  <a:latin typeface="Arial Narrow" charset="0"/>
                </a:rPr>
                <a:t>2011</a:t>
              </a:r>
            </a:p>
          </p:txBody>
        </p:sp>
      </p:grpSp>
      <p:sp>
        <p:nvSpPr>
          <p:cNvPr id="142367" name="TextBox 10"/>
          <p:cNvSpPr txBox="1">
            <a:spLocks noChangeArrowheads="1"/>
          </p:cNvSpPr>
          <p:nvPr/>
        </p:nvSpPr>
        <p:spPr bwMode="auto">
          <a:xfrm>
            <a:off x="2146300" y="6594475"/>
            <a:ext cx="652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00B0F0"/>
                </a:solidFill>
                <a:latin typeface="Arial Narrow" charset="0"/>
              </a:rPr>
              <a:t>2009</a:t>
            </a:r>
          </a:p>
        </p:txBody>
      </p:sp>
      <p:sp>
        <p:nvSpPr>
          <p:cNvPr id="142368" name="TextBox 10"/>
          <p:cNvSpPr txBox="1">
            <a:spLocks noChangeArrowheads="1"/>
          </p:cNvSpPr>
          <p:nvPr/>
        </p:nvSpPr>
        <p:spPr bwMode="auto">
          <a:xfrm>
            <a:off x="1231900" y="6594475"/>
            <a:ext cx="652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00B0F0"/>
                </a:solidFill>
                <a:latin typeface="Arial Narrow" charset="0"/>
              </a:rPr>
              <a:t>2007</a:t>
            </a:r>
          </a:p>
        </p:txBody>
      </p:sp>
      <p:sp>
        <p:nvSpPr>
          <p:cNvPr id="142369" name="TextBox 10"/>
          <p:cNvSpPr txBox="1">
            <a:spLocks noChangeArrowheads="1"/>
          </p:cNvSpPr>
          <p:nvPr/>
        </p:nvSpPr>
        <p:spPr bwMode="auto">
          <a:xfrm>
            <a:off x="317500" y="6594475"/>
            <a:ext cx="652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00B0F0"/>
                </a:solidFill>
                <a:latin typeface="Arial Narrow" charset="0"/>
              </a:rPr>
              <a:t>2006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252D8E-3597-6B49-9D23-5E4D82169AD5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168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/>
              <a:t>Katsushi Arisaka,UCLA</a:t>
            </a:r>
          </a:p>
        </p:txBody>
      </p:sp>
      <p:sp>
        <p:nvSpPr>
          <p:cNvPr id="7168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9334995-7C54-3C4F-9248-45B858BBDAB5}" type="slidenum">
              <a:rPr lang="en-US" sz="1500">
                <a:solidFill>
                  <a:srgbClr val="0000FF"/>
                </a:solidFill>
              </a:rPr>
              <a:pPr eaLnBrk="1" hangingPunct="1"/>
              <a:t>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42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Brief History of Universe and Life</a:t>
            </a:r>
          </a:p>
        </p:txBody>
      </p:sp>
      <p:sp>
        <p:nvSpPr>
          <p:cNvPr id="54278" name="Text Box 3"/>
          <p:cNvSpPr txBox="1">
            <a:spLocks noChangeArrowheads="1"/>
          </p:cNvSpPr>
          <p:nvPr/>
        </p:nvSpPr>
        <p:spPr bwMode="auto">
          <a:xfrm>
            <a:off x="1011238" y="1501775"/>
            <a:ext cx="1274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1B years</a:t>
            </a:r>
          </a:p>
        </p:txBody>
      </p:sp>
      <p:sp>
        <p:nvSpPr>
          <p:cNvPr id="54279" name="Text Box 4"/>
          <p:cNvSpPr txBox="1">
            <a:spLocks noChangeArrowheads="1"/>
          </p:cNvSpPr>
          <p:nvPr/>
        </p:nvSpPr>
        <p:spPr bwMode="auto">
          <a:xfrm>
            <a:off x="3409950" y="1031875"/>
            <a:ext cx="1800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0000FF"/>
                </a:solidFill>
                <a:latin typeface="Arial Narrow" charset="0"/>
              </a:rPr>
              <a:t>Big Bang!</a:t>
            </a:r>
          </a:p>
        </p:txBody>
      </p:sp>
      <p:sp>
        <p:nvSpPr>
          <p:cNvPr id="54280" name="Text Box 5"/>
          <p:cNvSpPr txBox="1">
            <a:spLocks noChangeArrowheads="1"/>
          </p:cNvSpPr>
          <p:nvPr/>
        </p:nvSpPr>
        <p:spPr bwMode="auto">
          <a:xfrm>
            <a:off x="3362325" y="4648200"/>
            <a:ext cx="2819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0000FF"/>
                </a:solidFill>
                <a:latin typeface="Arial Narrow" charset="0"/>
              </a:rPr>
              <a:t>Solar System formed</a:t>
            </a:r>
          </a:p>
        </p:txBody>
      </p:sp>
      <p:sp>
        <p:nvSpPr>
          <p:cNvPr id="54281" name="Line 6"/>
          <p:cNvSpPr>
            <a:spLocks noChangeAspect="1" noChangeShapeType="1"/>
          </p:cNvSpPr>
          <p:nvPr/>
        </p:nvSpPr>
        <p:spPr bwMode="auto">
          <a:xfrm>
            <a:off x="2295525" y="1250950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2" name="Text Box 7"/>
          <p:cNvSpPr txBox="1">
            <a:spLocks noChangeArrowheads="1"/>
          </p:cNvSpPr>
          <p:nvPr/>
        </p:nvSpPr>
        <p:spPr bwMode="auto">
          <a:xfrm>
            <a:off x="3362325" y="5181600"/>
            <a:ext cx="2819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CC00FF"/>
                </a:solidFill>
                <a:latin typeface="Arial Narrow" charset="0"/>
              </a:rPr>
              <a:t>First life on the Earth</a:t>
            </a:r>
          </a:p>
        </p:txBody>
      </p:sp>
      <p:sp>
        <p:nvSpPr>
          <p:cNvPr id="54283" name="Line 8"/>
          <p:cNvSpPr>
            <a:spLocks noChangeAspect="1" noChangeShapeType="1"/>
          </p:cNvSpPr>
          <p:nvPr/>
        </p:nvSpPr>
        <p:spPr bwMode="auto">
          <a:xfrm>
            <a:off x="2066925" y="5410200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4" name="Text Box 9"/>
          <p:cNvSpPr txBox="1">
            <a:spLocks noChangeArrowheads="1"/>
          </p:cNvSpPr>
          <p:nvPr/>
        </p:nvSpPr>
        <p:spPr bwMode="auto">
          <a:xfrm>
            <a:off x="3324225" y="6272213"/>
            <a:ext cx="2819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CC00FF"/>
                </a:solidFill>
                <a:latin typeface="Arial Narrow" charset="0"/>
              </a:rPr>
              <a:t>Homo sapiens</a:t>
            </a:r>
          </a:p>
        </p:txBody>
      </p:sp>
      <p:sp>
        <p:nvSpPr>
          <p:cNvPr id="54285" name="Line 10"/>
          <p:cNvSpPr>
            <a:spLocks noChangeShapeType="1"/>
          </p:cNvSpPr>
          <p:nvPr/>
        </p:nvSpPr>
        <p:spPr bwMode="auto">
          <a:xfrm>
            <a:off x="2039938" y="6418263"/>
            <a:ext cx="1328737" cy="122237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6" name="Line 11"/>
          <p:cNvSpPr>
            <a:spLocks noChangeShapeType="1"/>
          </p:cNvSpPr>
          <p:nvPr/>
        </p:nvSpPr>
        <p:spPr bwMode="auto">
          <a:xfrm>
            <a:off x="2066925" y="6529388"/>
            <a:ext cx="1236663" cy="231775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7" name="Text Box 12"/>
          <p:cNvSpPr txBox="1">
            <a:spLocks noChangeArrowheads="1"/>
          </p:cNvSpPr>
          <p:nvPr/>
        </p:nvSpPr>
        <p:spPr bwMode="auto">
          <a:xfrm>
            <a:off x="3305175" y="6597650"/>
            <a:ext cx="2819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000000"/>
                </a:solidFill>
                <a:latin typeface="Arial Narrow" charset="0"/>
              </a:rPr>
              <a:t>You were born.</a:t>
            </a:r>
          </a:p>
        </p:txBody>
      </p:sp>
      <p:sp>
        <p:nvSpPr>
          <p:cNvPr id="54288" name="Line 13"/>
          <p:cNvSpPr>
            <a:spLocks noChangeAspect="1" noChangeShapeType="1"/>
          </p:cNvSpPr>
          <p:nvPr/>
        </p:nvSpPr>
        <p:spPr bwMode="auto">
          <a:xfrm>
            <a:off x="2057400" y="4800600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9" name="Text Box 14"/>
          <p:cNvSpPr txBox="1">
            <a:spLocks noChangeArrowheads="1"/>
          </p:cNvSpPr>
          <p:nvPr/>
        </p:nvSpPr>
        <p:spPr bwMode="auto">
          <a:xfrm>
            <a:off x="3200400" y="1444625"/>
            <a:ext cx="312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0000FF"/>
                </a:solidFill>
                <a:latin typeface="Arial Narrow" charset="0"/>
              </a:rPr>
              <a:t>First Galaxy formed</a:t>
            </a:r>
          </a:p>
        </p:txBody>
      </p:sp>
      <p:sp>
        <p:nvSpPr>
          <p:cNvPr id="54290" name="Line 15"/>
          <p:cNvSpPr>
            <a:spLocks noChangeAspect="1" noChangeShapeType="1"/>
          </p:cNvSpPr>
          <p:nvPr/>
        </p:nvSpPr>
        <p:spPr bwMode="auto">
          <a:xfrm>
            <a:off x="2286000" y="1647825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1" name="Text Box 29"/>
          <p:cNvSpPr txBox="1">
            <a:spLocks noChangeArrowheads="1"/>
          </p:cNvSpPr>
          <p:nvPr/>
        </p:nvSpPr>
        <p:spPr bwMode="auto">
          <a:xfrm>
            <a:off x="1011238" y="1131888"/>
            <a:ext cx="8175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0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grpSp>
        <p:nvGrpSpPr>
          <p:cNvPr id="54292" name="Group 56"/>
          <p:cNvGrpSpPr>
            <a:grpSpLocks/>
          </p:cNvGrpSpPr>
          <p:nvPr/>
        </p:nvGrpSpPr>
        <p:grpSpPr bwMode="auto">
          <a:xfrm>
            <a:off x="771525" y="854075"/>
            <a:ext cx="1154113" cy="6003925"/>
            <a:chOff x="771525" y="854075"/>
            <a:chExt cx="1154113" cy="6003925"/>
          </a:xfrm>
        </p:grpSpPr>
        <p:sp>
          <p:nvSpPr>
            <p:cNvPr id="54300" name="Text Box 16"/>
            <p:cNvSpPr txBox="1">
              <a:spLocks noChangeArrowheads="1"/>
            </p:cNvSpPr>
            <p:nvPr/>
          </p:nvSpPr>
          <p:spPr bwMode="auto">
            <a:xfrm>
              <a:off x="782638" y="854075"/>
              <a:ext cx="876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Time </a:t>
              </a:r>
            </a:p>
          </p:txBody>
        </p:sp>
        <p:sp>
          <p:nvSpPr>
            <p:cNvPr id="54301" name="Line 17"/>
            <p:cNvSpPr>
              <a:spLocks noChangeAspect="1" noChangeShapeType="1"/>
            </p:cNvSpPr>
            <p:nvPr/>
          </p:nvSpPr>
          <p:spPr bwMode="auto">
            <a:xfrm flipH="1">
              <a:off x="782638" y="1076325"/>
              <a:ext cx="0" cy="5781675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2" name="Line 18"/>
            <p:cNvSpPr>
              <a:spLocks noChangeShapeType="1"/>
            </p:cNvSpPr>
            <p:nvPr/>
          </p:nvSpPr>
          <p:spPr bwMode="auto">
            <a:xfrm>
              <a:off x="782638" y="1296988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3" name="Line 19"/>
            <p:cNvSpPr>
              <a:spLocks noChangeShapeType="1"/>
            </p:cNvSpPr>
            <p:nvPr/>
          </p:nvSpPr>
          <p:spPr bwMode="auto">
            <a:xfrm>
              <a:off x="787400" y="1658938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4" name="Line 20"/>
            <p:cNvSpPr>
              <a:spLocks noChangeShapeType="1"/>
            </p:cNvSpPr>
            <p:nvPr/>
          </p:nvSpPr>
          <p:spPr bwMode="auto">
            <a:xfrm>
              <a:off x="787400" y="2041525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5" name="Line 21"/>
            <p:cNvSpPr>
              <a:spLocks noChangeShapeType="1"/>
            </p:cNvSpPr>
            <p:nvPr/>
          </p:nvSpPr>
          <p:spPr bwMode="auto">
            <a:xfrm>
              <a:off x="795338" y="24050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6" name="Line 22"/>
            <p:cNvSpPr>
              <a:spLocks noChangeShapeType="1"/>
            </p:cNvSpPr>
            <p:nvPr/>
          </p:nvSpPr>
          <p:spPr bwMode="auto">
            <a:xfrm>
              <a:off x="804863" y="2784475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7" name="Line 23"/>
            <p:cNvSpPr>
              <a:spLocks noChangeShapeType="1"/>
            </p:cNvSpPr>
            <p:nvPr/>
          </p:nvSpPr>
          <p:spPr bwMode="auto">
            <a:xfrm>
              <a:off x="793750" y="3152775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8" name="Line 24"/>
            <p:cNvSpPr>
              <a:spLocks noChangeShapeType="1"/>
            </p:cNvSpPr>
            <p:nvPr/>
          </p:nvSpPr>
          <p:spPr bwMode="auto">
            <a:xfrm>
              <a:off x="801688" y="3525838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9" name="Line 25"/>
            <p:cNvSpPr>
              <a:spLocks noChangeShapeType="1"/>
            </p:cNvSpPr>
            <p:nvPr/>
          </p:nvSpPr>
          <p:spPr bwMode="auto">
            <a:xfrm>
              <a:off x="804863" y="3902075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10" name="Line 26"/>
            <p:cNvSpPr>
              <a:spLocks noChangeShapeType="1"/>
            </p:cNvSpPr>
            <p:nvPr/>
          </p:nvSpPr>
          <p:spPr bwMode="auto">
            <a:xfrm>
              <a:off x="793750" y="4265613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11" name="Line 27"/>
            <p:cNvSpPr>
              <a:spLocks noChangeShapeType="1"/>
            </p:cNvSpPr>
            <p:nvPr/>
          </p:nvSpPr>
          <p:spPr bwMode="auto">
            <a:xfrm>
              <a:off x="782638" y="462121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12" name="Line 28"/>
            <p:cNvSpPr>
              <a:spLocks noChangeShapeType="1"/>
            </p:cNvSpPr>
            <p:nvPr/>
          </p:nvSpPr>
          <p:spPr bwMode="auto">
            <a:xfrm>
              <a:off x="782638" y="50085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13" name="Text Box 30"/>
            <p:cNvSpPr txBox="1">
              <a:spLocks noChangeArrowheads="1"/>
            </p:cNvSpPr>
            <p:nvPr/>
          </p:nvSpPr>
          <p:spPr bwMode="auto">
            <a:xfrm>
              <a:off x="1011238" y="1906588"/>
              <a:ext cx="674687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2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54314" name="Text Box 31"/>
            <p:cNvSpPr txBox="1">
              <a:spLocks noChangeArrowheads="1"/>
            </p:cNvSpPr>
            <p:nvPr/>
          </p:nvSpPr>
          <p:spPr bwMode="auto">
            <a:xfrm>
              <a:off x="1011238" y="2239963"/>
              <a:ext cx="762000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54315" name="Text Box 32"/>
            <p:cNvSpPr txBox="1">
              <a:spLocks noChangeArrowheads="1"/>
            </p:cNvSpPr>
            <p:nvPr/>
          </p:nvSpPr>
          <p:spPr bwMode="auto">
            <a:xfrm>
              <a:off x="1163638" y="2346325"/>
              <a:ext cx="762000" cy="296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54316" name="Line 33"/>
            <p:cNvSpPr>
              <a:spLocks noChangeShapeType="1"/>
            </p:cNvSpPr>
            <p:nvPr/>
          </p:nvSpPr>
          <p:spPr bwMode="auto">
            <a:xfrm>
              <a:off x="771525" y="5397500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17" name="Line 34"/>
            <p:cNvSpPr>
              <a:spLocks noChangeShapeType="1"/>
            </p:cNvSpPr>
            <p:nvPr/>
          </p:nvSpPr>
          <p:spPr bwMode="auto">
            <a:xfrm>
              <a:off x="779463" y="57705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18" name="Line 35"/>
            <p:cNvSpPr>
              <a:spLocks noChangeShapeType="1"/>
            </p:cNvSpPr>
            <p:nvPr/>
          </p:nvSpPr>
          <p:spPr bwMode="auto">
            <a:xfrm>
              <a:off x="782638" y="6146800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19" name="Line 36"/>
            <p:cNvSpPr>
              <a:spLocks noChangeShapeType="1"/>
            </p:cNvSpPr>
            <p:nvPr/>
          </p:nvSpPr>
          <p:spPr bwMode="auto">
            <a:xfrm>
              <a:off x="771525" y="6508750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20" name="Text Box 37"/>
            <p:cNvSpPr txBox="1">
              <a:spLocks noChangeArrowheads="1"/>
            </p:cNvSpPr>
            <p:nvPr/>
          </p:nvSpPr>
          <p:spPr bwMode="auto">
            <a:xfrm>
              <a:off x="1000125" y="2238375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3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54321" name="Text Box 38"/>
            <p:cNvSpPr txBox="1">
              <a:spLocks noChangeArrowheads="1"/>
            </p:cNvSpPr>
            <p:nvPr/>
          </p:nvSpPr>
          <p:spPr bwMode="auto">
            <a:xfrm>
              <a:off x="1000125" y="2625725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4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54322" name="Text Box 39"/>
            <p:cNvSpPr txBox="1">
              <a:spLocks noChangeArrowheads="1"/>
            </p:cNvSpPr>
            <p:nvPr/>
          </p:nvSpPr>
          <p:spPr bwMode="auto">
            <a:xfrm>
              <a:off x="1000125" y="301783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5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54323" name="Text Box 40"/>
            <p:cNvSpPr txBox="1">
              <a:spLocks noChangeArrowheads="1"/>
            </p:cNvSpPr>
            <p:nvPr/>
          </p:nvSpPr>
          <p:spPr bwMode="auto">
            <a:xfrm>
              <a:off x="1000125" y="3402013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6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54324" name="Text Box 41"/>
            <p:cNvSpPr txBox="1">
              <a:spLocks noChangeArrowheads="1"/>
            </p:cNvSpPr>
            <p:nvPr/>
          </p:nvSpPr>
          <p:spPr bwMode="auto">
            <a:xfrm>
              <a:off x="1000125" y="3789363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7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54325" name="Text Box 42"/>
            <p:cNvSpPr txBox="1">
              <a:spLocks noChangeArrowheads="1"/>
            </p:cNvSpPr>
            <p:nvPr/>
          </p:nvSpPr>
          <p:spPr bwMode="auto">
            <a:xfrm>
              <a:off x="1000125" y="412273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8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54326" name="Text Box 43"/>
            <p:cNvSpPr txBox="1">
              <a:spLocks noChangeArrowheads="1"/>
            </p:cNvSpPr>
            <p:nvPr/>
          </p:nvSpPr>
          <p:spPr bwMode="auto">
            <a:xfrm>
              <a:off x="1000125" y="451008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9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54327" name="Text Box 44"/>
            <p:cNvSpPr txBox="1">
              <a:spLocks noChangeArrowheads="1"/>
            </p:cNvSpPr>
            <p:nvPr/>
          </p:nvSpPr>
          <p:spPr bwMode="auto">
            <a:xfrm>
              <a:off x="1000125" y="489743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10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54328" name="Text Box 45"/>
            <p:cNvSpPr txBox="1">
              <a:spLocks noChangeArrowheads="1"/>
            </p:cNvSpPr>
            <p:nvPr/>
          </p:nvSpPr>
          <p:spPr bwMode="auto">
            <a:xfrm>
              <a:off x="1000125" y="5287963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11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54329" name="Text Box 46"/>
            <p:cNvSpPr txBox="1">
              <a:spLocks noChangeArrowheads="1"/>
            </p:cNvSpPr>
            <p:nvPr/>
          </p:nvSpPr>
          <p:spPr bwMode="auto">
            <a:xfrm>
              <a:off x="1000125" y="5616575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12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54330" name="Text Box 47"/>
            <p:cNvSpPr txBox="1">
              <a:spLocks noChangeArrowheads="1"/>
            </p:cNvSpPr>
            <p:nvPr/>
          </p:nvSpPr>
          <p:spPr bwMode="auto">
            <a:xfrm>
              <a:off x="1000125" y="6005513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13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54331" name="Text Box 48"/>
            <p:cNvSpPr txBox="1">
              <a:spLocks noChangeArrowheads="1"/>
            </p:cNvSpPr>
            <p:nvPr/>
          </p:nvSpPr>
          <p:spPr bwMode="auto">
            <a:xfrm>
              <a:off x="1000125" y="639603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14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</p:grpSp>
      <p:sp>
        <p:nvSpPr>
          <p:cNvPr id="54293" name="Text Box 49"/>
          <p:cNvSpPr txBox="1">
            <a:spLocks noChangeArrowheads="1"/>
          </p:cNvSpPr>
          <p:nvPr/>
        </p:nvSpPr>
        <p:spPr bwMode="auto">
          <a:xfrm>
            <a:off x="3352800" y="5945188"/>
            <a:ext cx="2819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CC00FF"/>
                </a:solidFill>
                <a:latin typeface="Arial Narrow" charset="0"/>
              </a:rPr>
              <a:t>Plants, Fish…</a:t>
            </a:r>
          </a:p>
        </p:txBody>
      </p:sp>
      <p:sp>
        <p:nvSpPr>
          <p:cNvPr id="54294" name="Line 50"/>
          <p:cNvSpPr>
            <a:spLocks noChangeShapeType="1"/>
          </p:cNvSpPr>
          <p:nvPr/>
        </p:nvSpPr>
        <p:spPr bwMode="auto">
          <a:xfrm flipV="1">
            <a:off x="2057400" y="6137275"/>
            <a:ext cx="1227138" cy="187325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6451600" y="1701800"/>
            <a:ext cx="1952625" cy="3001963"/>
            <a:chOff x="4064" y="1072"/>
            <a:chExt cx="1230" cy="1891"/>
          </a:xfrm>
        </p:grpSpPr>
        <p:sp>
          <p:nvSpPr>
            <p:cNvPr id="54298" name="Line 52"/>
            <p:cNvSpPr>
              <a:spLocks noChangeAspect="1" noChangeShapeType="1"/>
            </p:cNvSpPr>
            <p:nvPr/>
          </p:nvSpPr>
          <p:spPr bwMode="auto">
            <a:xfrm rot="5400000">
              <a:off x="3726" y="2016"/>
              <a:ext cx="1891" cy="4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99" name="Text Box 53"/>
            <p:cNvSpPr txBox="1">
              <a:spLocks noChangeAspect="1" noChangeArrowheads="1"/>
            </p:cNvSpPr>
            <p:nvPr/>
          </p:nvSpPr>
          <p:spPr bwMode="auto">
            <a:xfrm>
              <a:off x="4064" y="1858"/>
              <a:ext cx="1230" cy="308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FF00"/>
              </a:solidFill>
              <a:miter lim="800000"/>
              <a:headEnd/>
              <a:tailEnd type="none" w="lg" len="med"/>
            </a:ln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2400" b="1" i="1">
                  <a:solidFill>
                    <a:srgbClr val="FF0000"/>
                  </a:solidFill>
                  <a:cs typeface="Times New Roman" charset="0"/>
                </a:rPr>
                <a:t>Telescopes</a:t>
              </a:r>
            </a:p>
          </p:txBody>
        </p:sp>
      </p:grpSp>
      <p:sp>
        <p:nvSpPr>
          <p:cNvPr id="54296" name="Line 54"/>
          <p:cNvSpPr>
            <a:spLocks noChangeAspect="1" noChangeShapeType="1"/>
          </p:cNvSpPr>
          <p:nvPr/>
        </p:nvSpPr>
        <p:spPr bwMode="auto">
          <a:xfrm rot="5400000">
            <a:off x="6676232" y="6026944"/>
            <a:ext cx="1485900" cy="1587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7" name="Text Box 55"/>
          <p:cNvSpPr txBox="1">
            <a:spLocks noChangeAspect="1" noChangeArrowheads="1"/>
          </p:cNvSpPr>
          <p:nvPr/>
        </p:nvSpPr>
        <p:spPr bwMode="auto">
          <a:xfrm>
            <a:off x="6837363" y="5692775"/>
            <a:ext cx="1349375" cy="488950"/>
          </a:xfrm>
          <a:prstGeom prst="rect">
            <a:avLst/>
          </a:prstGeom>
          <a:solidFill>
            <a:schemeClr val="bg1"/>
          </a:solidFill>
          <a:ln w="31750">
            <a:solidFill>
              <a:srgbClr val="FFFF00"/>
            </a:solidFill>
            <a:miter lim="800000"/>
            <a:headEnd/>
            <a:tailEnd type="none" w="lg" len="med"/>
          </a:ln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400" b="1" i="1">
                <a:solidFill>
                  <a:srgbClr val="FF0000"/>
                </a:solidFill>
                <a:cs typeface="Times New Roman" charset="0"/>
              </a:rPr>
              <a:t>Fossils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0C486C-890D-0745-9865-4A0662C6B4A6}" type="slidenum">
              <a:rPr lang="en-US"/>
              <a:pPr>
                <a:defRPr/>
              </a:pPr>
              <a:t>50</a:t>
            </a:fld>
            <a:endParaRPr lang="en-US"/>
          </a:p>
        </p:txBody>
      </p:sp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>
          <a:xfrm>
            <a:off x="553194" y="-76200"/>
            <a:ext cx="8485436" cy="9525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Tahoma" charset="0"/>
                <a:cs typeface="Tahoma" charset="0"/>
                <a:sym typeface="Tahoma" charset="0"/>
              </a:rPr>
              <a:t>XENON1T</a:t>
            </a:r>
            <a:endParaRPr lang="en-US" dirty="0">
              <a:latin typeface="Tahoma" charset="0"/>
              <a:sym typeface="Tahoma" charset="0"/>
            </a:endParaRPr>
          </a:p>
        </p:txBody>
      </p:sp>
      <p:pic>
        <p:nvPicPr>
          <p:cNvPr id="25190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" t="-75" r="16023"/>
          <a:stretch/>
        </p:blipFill>
        <p:spPr bwMode="auto">
          <a:xfrm>
            <a:off x="0" y="990600"/>
            <a:ext cx="965693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438400" y="5715000"/>
            <a:ext cx="3771859" cy="1056620"/>
            <a:chOff x="2438400" y="5715000"/>
            <a:chExt cx="3771859" cy="1056620"/>
          </a:xfrm>
        </p:grpSpPr>
        <p:sp>
          <p:nvSpPr>
            <p:cNvPr id="7" name="TextBox 6"/>
            <p:cNvSpPr txBox="1"/>
            <p:nvPr/>
          </p:nvSpPr>
          <p:spPr>
            <a:xfrm>
              <a:off x="3663919" y="6248400"/>
              <a:ext cx="2546340" cy="52322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8100"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 smtClean="0">
                  <a:solidFill>
                    <a:srgbClr val="FF0066"/>
                  </a:solidFill>
                  <a:ea typeface="+mn-ea"/>
                  <a:cs typeface="+mn-cs"/>
                </a:rPr>
                <a:t>Alex’s Project</a:t>
              </a:r>
              <a:endParaRPr lang="en-US" b="1" dirty="0">
                <a:solidFill>
                  <a:srgbClr val="FF0066"/>
                </a:solidFill>
                <a:ea typeface="+mn-ea"/>
                <a:cs typeface="+mn-cs"/>
              </a:endParaRPr>
            </a:p>
          </p:txBody>
        </p:sp>
        <p:cxnSp>
          <p:nvCxnSpPr>
            <p:cNvPr id="3" name="Straight Arrow Connector 2"/>
            <p:cNvCxnSpPr/>
            <p:nvPr/>
          </p:nvCxnSpPr>
          <p:spPr bwMode="auto">
            <a:xfrm flipH="1" flipV="1">
              <a:off x="2438400" y="5715000"/>
              <a:ext cx="1143000" cy="762000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0462982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506" name="Straight Arrow Connector 53"/>
          <p:cNvCxnSpPr>
            <a:cxnSpLocks noChangeShapeType="1"/>
          </p:cNvCxnSpPr>
          <p:nvPr/>
        </p:nvCxnSpPr>
        <p:spPr bwMode="auto">
          <a:xfrm rot="5400000">
            <a:off x="2266950" y="3771900"/>
            <a:ext cx="3733800" cy="0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TextBox 12"/>
          <p:cNvSpPr txBox="1"/>
          <p:nvPr/>
        </p:nvSpPr>
        <p:spPr bwMode="auto">
          <a:xfrm>
            <a:off x="3905250" y="3560763"/>
            <a:ext cx="762000" cy="373062"/>
          </a:xfrm>
          <a:prstGeom prst="rect">
            <a:avLst/>
          </a:prstGeom>
          <a:solidFill>
            <a:schemeClr val="bg1"/>
          </a:solidFill>
        </p:spPr>
        <p:txBody>
          <a:bodyPr lIns="91325" tIns="45662" rIns="91325" bIns="45662" anchor="ctr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4m</a:t>
            </a:r>
          </a:p>
        </p:txBody>
      </p:sp>
      <p:pic>
        <p:nvPicPr>
          <p:cNvPr id="21508" name="Picture 5" descr="4meter_3-5-10_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0" r="17694"/>
          <a:stretch>
            <a:fillRect/>
          </a:stretch>
        </p:blipFill>
        <p:spPr bwMode="auto">
          <a:xfrm>
            <a:off x="4343400" y="914400"/>
            <a:ext cx="5078413" cy="600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1510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2151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DFE79ED-B73D-5949-BD10-099CFDBDEB38}" type="slidenum">
              <a:rPr lang="en-US" sz="1500">
                <a:solidFill>
                  <a:srgbClr val="0000FF"/>
                </a:solidFill>
              </a:rPr>
              <a:pPr eaLnBrk="1" hangingPunct="1"/>
              <a:t>51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440" name="Title 1"/>
          <p:cNvSpPr txBox="1">
            <a:spLocks/>
          </p:cNvSpPr>
          <p:nvPr/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19" tIns="48261" rIns="96519" bIns="48261" anchor="ctr"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srgbClr val="A50021"/>
                </a:solidFill>
                <a:latin typeface="Tahoma" charset="0"/>
                <a:cs typeface="ＭＳ Ｐゴシック" charset="0"/>
              </a:rPr>
              <a:t>MAX Detector (</a:t>
            </a:r>
            <a:r>
              <a:rPr lang="en-US" sz="4000" b="1" dirty="0" smtClean="0">
                <a:solidFill>
                  <a:srgbClr val="FF0000"/>
                </a:solidFill>
                <a:latin typeface="Tahoma" charset="0"/>
                <a:cs typeface="ＭＳ Ｐゴシック" charset="0"/>
              </a:rPr>
              <a:t>G3</a:t>
            </a:r>
            <a:r>
              <a:rPr lang="en-US" sz="4000" b="1" dirty="0" smtClean="0">
                <a:solidFill>
                  <a:srgbClr val="A50021"/>
                </a:solidFill>
                <a:latin typeface="Tahoma" charset="0"/>
                <a:cs typeface="ＭＳ Ｐゴシック" charset="0"/>
              </a:rPr>
              <a:t>)</a:t>
            </a:r>
            <a:endParaRPr lang="en-US" sz="2800" b="1" dirty="0">
              <a:solidFill>
                <a:srgbClr val="009973"/>
              </a:solidFill>
              <a:latin typeface="Tahoma" charset="0"/>
              <a:cs typeface="ＭＳ Ｐゴシック" charset="0"/>
            </a:endParaRPr>
          </a:p>
        </p:txBody>
      </p:sp>
      <p:sp>
        <p:nvSpPr>
          <p:cNvPr id="21513" name="TextBox 34"/>
          <p:cNvSpPr txBox="1">
            <a:spLocks noChangeArrowheads="1"/>
          </p:cNvSpPr>
          <p:nvPr/>
        </p:nvSpPr>
        <p:spPr bwMode="auto">
          <a:xfrm>
            <a:off x="806450" y="990600"/>
            <a:ext cx="110172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6" rIns="91293" bIns="4564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  <a:latin typeface="Arial Narrow" charset="0"/>
              </a:rPr>
              <a:t>Xe</a:t>
            </a:r>
          </a:p>
          <a:p>
            <a:pPr algn="ctr" eaLnBrk="1" hangingPunct="1"/>
            <a:r>
              <a:rPr lang="en-US" b="1">
                <a:solidFill>
                  <a:srgbClr val="FF0000"/>
                </a:solidFill>
                <a:latin typeface="Arial Narrow" charset="0"/>
              </a:rPr>
              <a:t>20 ton</a:t>
            </a:r>
          </a:p>
          <a:p>
            <a:pPr algn="ctr" eaLnBrk="1" hangingPunct="1"/>
            <a:r>
              <a:rPr lang="en-US" b="1">
                <a:solidFill>
                  <a:srgbClr val="FF0000"/>
                </a:solidFill>
                <a:latin typeface="Arial Narrow" charset="0"/>
              </a:rPr>
              <a:t>(10 ton)</a:t>
            </a:r>
            <a:endParaRPr lang="en-US" sz="3200" b="1">
              <a:solidFill>
                <a:srgbClr val="FF0000"/>
              </a:solidFill>
            </a:endParaRPr>
          </a:p>
        </p:txBody>
      </p:sp>
      <p:cxnSp>
        <p:nvCxnSpPr>
          <p:cNvPr id="21514" name="Straight Arrow Connector 53"/>
          <p:cNvCxnSpPr>
            <a:cxnSpLocks noChangeShapeType="1"/>
          </p:cNvCxnSpPr>
          <p:nvPr/>
        </p:nvCxnSpPr>
        <p:spPr bwMode="auto">
          <a:xfrm rot="5400000">
            <a:off x="-551656" y="4152106"/>
            <a:ext cx="1905000" cy="1588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5" name="TextBox 10"/>
          <p:cNvSpPr txBox="1">
            <a:spLocks noChangeArrowheads="1"/>
          </p:cNvSpPr>
          <p:nvPr/>
        </p:nvSpPr>
        <p:spPr bwMode="auto">
          <a:xfrm>
            <a:off x="112713" y="3924300"/>
            <a:ext cx="762000" cy="373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5" tIns="45662" rIns="91325" bIns="45662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C00000"/>
                </a:solidFill>
                <a:latin typeface="Arial Narrow" charset="0"/>
              </a:rPr>
              <a:t>2 m</a:t>
            </a:r>
          </a:p>
        </p:txBody>
      </p:sp>
      <p:sp>
        <p:nvSpPr>
          <p:cNvPr id="21516" name="TextBox 33"/>
          <p:cNvSpPr txBox="1">
            <a:spLocks noChangeArrowheads="1"/>
          </p:cNvSpPr>
          <p:nvPr/>
        </p:nvSpPr>
        <p:spPr bwMode="auto">
          <a:xfrm>
            <a:off x="3019425" y="838200"/>
            <a:ext cx="10953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6" rIns="91293" bIns="4564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baseline="30000" dirty="0">
                <a:solidFill>
                  <a:srgbClr val="0000FF"/>
                </a:solidFill>
                <a:latin typeface="Arial Narrow" charset="0"/>
              </a:rPr>
              <a:t>40</a:t>
            </a:r>
            <a:r>
              <a:rPr lang="en-US" sz="3200" b="1" dirty="0">
                <a:solidFill>
                  <a:srgbClr val="0000FF"/>
                </a:solidFill>
                <a:latin typeface="Arial Narrow" charset="0"/>
              </a:rPr>
              <a:t>Ar</a:t>
            </a:r>
          </a:p>
          <a:p>
            <a:pPr algn="ctr" eaLnBrk="1" hangingPunct="1"/>
            <a:r>
              <a:rPr lang="en-US" b="1" dirty="0">
                <a:solidFill>
                  <a:srgbClr val="0000FF"/>
                </a:solidFill>
                <a:latin typeface="Arial Narrow" charset="0"/>
              </a:rPr>
              <a:t>70 ton</a:t>
            </a:r>
          </a:p>
          <a:p>
            <a:pPr algn="ctr" eaLnBrk="1" hangingPunct="1"/>
            <a:r>
              <a:rPr lang="en-US" b="1" dirty="0">
                <a:solidFill>
                  <a:srgbClr val="0000FF"/>
                </a:solidFill>
                <a:latin typeface="Arial Narrow" charset="0"/>
              </a:rPr>
              <a:t>(50 ton)</a:t>
            </a:r>
            <a:endParaRPr lang="en-US" sz="3200" b="1" dirty="0">
              <a:solidFill>
                <a:srgbClr val="0000FF"/>
              </a:solidFill>
              <a:latin typeface="Arial Narrow" charset="0"/>
            </a:endParaRPr>
          </a:p>
        </p:txBody>
      </p:sp>
      <p:sp>
        <p:nvSpPr>
          <p:cNvPr id="21517" name="Rectangle 16"/>
          <p:cNvSpPr>
            <a:spLocks noChangeArrowheads="1"/>
          </p:cNvSpPr>
          <p:nvPr/>
        </p:nvSpPr>
        <p:spPr bwMode="auto">
          <a:xfrm>
            <a:off x="304800" y="5867400"/>
            <a:ext cx="2667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45695" rIns="91391" bIns="45695">
            <a:spAutoFit/>
          </a:bodyPr>
          <a:lstStyle/>
          <a:p>
            <a:r>
              <a:rPr lang="en-US" sz="1600" b="1" dirty="0">
                <a:solidFill>
                  <a:srgbClr val="32946A"/>
                </a:solidFill>
                <a:latin typeface="Arial Narrow" charset="0"/>
              </a:rPr>
              <a:t>3</a:t>
            </a:r>
            <a:r>
              <a:rPr lang="ja-JP" altLang="en-US" sz="1600" b="1" dirty="0">
                <a:solidFill>
                  <a:srgbClr val="32946A"/>
                </a:solidFill>
                <a:latin typeface="Arial Narrow" charset="0"/>
              </a:rPr>
              <a:t>”</a:t>
            </a:r>
            <a:r>
              <a:rPr lang="en-US" sz="1600" b="1" dirty="0">
                <a:solidFill>
                  <a:srgbClr val="32946A"/>
                </a:solidFill>
                <a:latin typeface="Arial Narrow" charset="0"/>
              </a:rPr>
              <a:t> QUPID x 595 (Top)</a:t>
            </a:r>
          </a:p>
          <a:p>
            <a:r>
              <a:rPr lang="en-US" sz="1600" b="1" dirty="0">
                <a:solidFill>
                  <a:srgbClr val="32946A"/>
                </a:solidFill>
                <a:latin typeface="Arial Narrow" charset="0"/>
              </a:rPr>
              <a:t>3</a:t>
            </a:r>
            <a:r>
              <a:rPr lang="ja-JP" altLang="en-US" sz="1600" b="1" dirty="0">
                <a:solidFill>
                  <a:srgbClr val="32946A"/>
                </a:solidFill>
                <a:latin typeface="Arial Narrow" charset="0"/>
              </a:rPr>
              <a:t>”</a:t>
            </a:r>
            <a:r>
              <a:rPr lang="en-US" sz="1600" b="1" dirty="0">
                <a:solidFill>
                  <a:srgbClr val="32946A"/>
                </a:solidFill>
                <a:latin typeface="Arial Narrow" charset="0"/>
              </a:rPr>
              <a:t> QUPID x 595 (Bottom)</a:t>
            </a:r>
          </a:p>
        </p:txBody>
      </p:sp>
      <p:pic>
        <p:nvPicPr>
          <p:cNvPr id="21518" name="Content Placeholder 6" descr="argon1ton_2-21-10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2" t="1563" r="23576" b="2188"/>
          <a:stretch>
            <a:fillRect/>
          </a:stretch>
        </p:blipFill>
        <p:spPr bwMode="auto">
          <a:xfrm>
            <a:off x="566738" y="2498725"/>
            <a:ext cx="2895600" cy="3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9" name="Rectangle 16"/>
          <p:cNvSpPr>
            <a:spLocks noChangeArrowheads="1"/>
          </p:cNvSpPr>
          <p:nvPr/>
        </p:nvSpPr>
        <p:spPr bwMode="auto">
          <a:xfrm>
            <a:off x="3352800" y="6324600"/>
            <a:ext cx="24384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5" rIns="91391" bIns="45695">
            <a:spAutoFit/>
          </a:bodyPr>
          <a:lstStyle/>
          <a:p>
            <a:r>
              <a:rPr lang="en-US" sz="1600" b="1">
                <a:solidFill>
                  <a:srgbClr val="32946A"/>
                </a:solidFill>
                <a:latin typeface="Arial Narrow" charset="0"/>
              </a:rPr>
              <a:t>3</a:t>
            </a:r>
            <a:r>
              <a:rPr lang="ja-JP" altLang="en-US" sz="1600" b="1">
                <a:solidFill>
                  <a:srgbClr val="32946A"/>
                </a:solidFill>
                <a:latin typeface="Arial Narrow" charset="0"/>
              </a:rPr>
              <a:t>”</a:t>
            </a:r>
            <a:r>
              <a:rPr lang="en-US" sz="1600" b="1">
                <a:solidFill>
                  <a:srgbClr val="32946A"/>
                </a:solidFill>
                <a:latin typeface="Arial Narrow" charset="0"/>
              </a:rPr>
              <a:t> QUPID x 2644 (Top)</a:t>
            </a:r>
          </a:p>
          <a:p>
            <a:r>
              <a:rPr lang="en-US" sz="1600" b="1">
                <a:solidFill>
                  <a:srgbClr val="32946A"/>
                </a:solidFill>
                <a:latin typeface="Arial Narrow" charset="0"/>
              </a:rPr>
              <a:t>3</a:t>
            </a:r>
            <a:r>
              <a:rPr lang="ja-JP" altLang="en-US" sz="1600" b="1">
                <a:solidFill>
                  <a:srgbClr val="32946A"/>
                </a:solidFill>
                <a:latin typeface="Arial Narrow" charset="0"/>
              </a:rPr>
              <a:t>”</a:t>
            </a:r>
            <a:r>
              <a:rPr lang="en-US" sz="1600" b="1">
                <a:solidFill>
                  <a:srgbClr val="32946A"/>
                </a:solidFill>
                <a:latin typeface="Arial Narrow" charset="0"/>
              </a:rPr>
              <a:t> QUPID x 2644 (Bottom)</a:t>
            </a:r>
          </a:p>
        </p:txBody>
      </p:sp>
    </p:spTree>
    <p:extLst>
      <p:ext uri="{BB962C8B-B14F-4D97-AF65-F5344CB8AC3E}">
        <p14:creationId xmlns:p14="http://schemas.microsoft.com/office/powerpoint/2010/main" val="16155631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3/13/2007</a:t>
            </a:r>
          </a:p>
        </p:txBody>
      </p:sp>
      <p:sp>
        <p:nvSpPr>
          <p:cNvPr id="145411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8556071-B553-064F-8765-4C2BE9511C1C}" type="slidenum">
              <a:rPr lang="en-US" sz="1500">
                <a:solidFill>
                  <a:srgbClr val="0000FF"/>
                </a:solidFill>
              </a:rPr>
              <a:pPr eaLnBrk="1" hangingPunct="1"/>
              <a:t>52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5413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145414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362200"/>
            <a:ext cx="1739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14 billion years ago</a:t>
            </a:r>
          </a:p>
        </p:txBody>
      </p:sp>
      <p:sp>
        <p:nvSpPr>
          <p:cNvPr id="145416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003925"/>
            <a:ext cx="1239838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Particles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24000" y="6003925"/>
            <a:ext cx="1304925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Structure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648200" y="6003925"/>
            <a:ext cx="1306513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Origin of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Life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6200" y="838200"/>
            <a:ext cx="6238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i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Spontaneous Symmetry Breaking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000"/>
          </a:p>
        </p:txBody>
      </p:sp>
      <p:sp>
        <p:nvSpPr>
          <p:cNvPr id="147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Organic Polymers (4.5B </a:t>
            </a:r>
            <a:r>
              <a:rPr lang="en-US" sz="2800">
                <a:solidFill>
                  <a:srgbClr val="FF6600"/>
                </a:solidFill>
                <a:latin typeface="Wingdings" charset="0"/>
                <a:ea typeface="ＭＳ Ｐゴシック" charset="0"/>
                <a:cs typeface="Wingdings" charset="0"/>
                <a:sym typeface="Wingdings" charset="0"/>
              </a:rPr>
              <a:t></a:t>
            </a:r>
            <a:r>
              <a:rPr lang="en-US" sz="32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 4B years)</a:t>
            </a:r>
          </a:p>
        </p:txBody>
      </p:sp>
      <p:pic>
        <p:nvPicPr>
          <p:cNvPr id="147460" name="Picture 3" descr="prebio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"/>
          <a:stretch>
            <a:fillRect/>
          </a:stretch>
        </p:blipFill>
        <p:spPr bwMode="auto">
          <a:xfrm>
            <a:off x="304800" y="577850"/>
            <a:ext cx="8839200" cy="673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RNA </a:t>
            </a:r>
            <a:r>
              <a:rPr lang="en-US" altLang="ja-JP" sz="3600">
                <a:latin typeface="Tahoma" charset="0"/>
                <a:ea typeface="ＭＳ Ｐゴシック" charset="0"/>
                <a:cs typeface="ＭＳ Ｐゴシック" charset="0"/>
              </a:rPr>
              <a:t>Word</a:t>
            </a:r>
            <a:r>
              <a:rPr lang="ja-JP" altLang="en-US" sz="3600">
                <a:latin typeface="Tahoma" charset="0"/>
                <a:ea typeface="ＭＳ Ｐゴシック" charset="0"/>
                <a:cs typeface="ＭＳ Ｐゴシック" charset="0"/>
              </a:rPr>
              <a:t>　</a:t>
            </a:r>
            <a:r>
              <a:rPr lang="en-US" altLang="ja-JP" sz="3600">
                <a:latin typeface="Tahoma" charset="0"/>
                <a:ea typeface="ＭＳ Ｐゴシック" charset="0"/>
                <a:cs typeface="ＭＳ Ｐゴシック" charset="0"/>
              </a:rPr>
              <a:t>(4B </a:t>
            </a:r>
            <a:r>
              <a:rPr lang="en-US" altLang="ja-JP" sz="3200">
                <a:latin typeface="Tahoma" charset="0"/>
                <a:ea typeface="ＭＳ Ｐゴシック" charset="0"/>
                <a:cs typeface="ＭＳ Ｐゴシック" charset="0"/>
                <a:sym typeface="Wingdings" charset="0"/>
              </a:rPr>
              <a:t></a:t>
            </a:r>
            <a:r>
              <a:rPr lang="en-US" altLang="ja-JP" sz="3600">
                <a:latin typeface="Tahoma" charset="0"/>
                <a:ea typeface="ＭＳ Ｐゴシック" charset="0"/>
                <a:cs typeface="ＭＳ Ｐゴシック" charset="0"/>
              </a:rPr>
              <a:t> 3.5B years ago)</a:t>
            </a:r>
            <a:endParaRPr lang="en-US" sz="360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9507" name="Picture 3" descr="06_Figure08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71"/>
          <a:stretch>
            <a:fillRect/>
          </a:stretch>
        </p:blipFill>
        <p:spPr bwMode="auto">
          <a:xfrm>
            <a:off x="0" y="762000"/>
            <a:ext cx="800100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08" name="Picture 4" descr="06_Figure08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b="8736"/>
          <a:stretch>
            <a:fillRect/>
          </a:stretch>
        </p:blipFill>
        <p:spPr bwMode="auto">
          <a:xfrm>
            <a:off x="3962400" y="3810000"/>
            <a:ext cx="56388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B1D2E7A-E88A-C241-A1D7-B82FE45137B8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951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495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50E0CE-B861-ED45-8AB3-6AFD2E0D4C82}" type="slidenum">
              <a:rPr lang="en-US" sz="1500">
                <a:solidFill>
                  <a:srgbClr val="0000FF"/>
                </a:solidFill>
              </a:rPr>
              <a:pPr eaLnBrk="1" hangingPunct="1"/>
              <a:t>54</a:t>
            </a:fld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Eukaryote </a:t>
            </a:r>
            <a:r>
              <a:rPr lang="en-US" altLang="ja-JP" sz="3600">
                <a:latin typeface="Tahoma" charset="0"/>
                <a:ea typeface="ＭＳ Ｐゴシック" charset="0"/>
                <a:cs typeface="ＭＳ Ｐゴシック" charset="0"/>
              </a:rPr>
              <a:t>(〜2B years ago)</a:t>
            </a:r>
            <a:endParaRPr lang="en-US" sz="360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155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72051A-9F0B-F545-A995-50C5E4EDA216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155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15155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FF9FCD4-A720-DD4A-B2C8-DEAA4C8DEAC4}" type="slidenum">
              <a:rPr lang="en-US" sz="1500">
                <a:solidFill>
                  <a:srgbClr val="0000FF"/>
                </a:solidFill>
              </a:rPr>
              <a:pPr eaLnBrk="1" hangingPunct="1"/>
              <a:t>55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51558" name="Picture 2" descr="http://www.cbu.edu/~seisen/EukaryoticCellStructure_files/image00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05000"/>
            <a:ext cx="4810125" cy="4114800"/>
          </a:xfrm>
        </p:spPr>
      </p:pic>
      <p:cxnSp>
        <p:nvCxnSpPr>
          <p:cNvPr id="151559" name="Straight Arrow Connector 12"/>
          <p:cNvCxnSpPr>
            <a:cxnSpLocks noChangeShapeType="1"/>
          </p:cNvCxnSpPr>
          <p:nvPr/>
        </p:nvCxnSpPr>
        <p:spPr bwMode="auto">
          <a:xfrm>
            <a:off x="838200" y="6705600"/>
            <a:ext cx="3352800" cy="1588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979613" y="6553200"/>
            <a:ext cx="1060450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10 – 50 µ</a:t>
            </a:r>
            <a:r>
              <a:rPr lang="en-US" sz="1600" b="1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m</a:t>
            </a:r>
            <a:endParaRPr lang="en-US" sz="1600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51561" name="Picture 2" descr="http://www.rikenresearch.riken.jp/frontline/546/images/fi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36713"/>
            <a:ext cx="4800600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62" name="Rectangle 12"/>
          <p:cNvSpPr>
            <a:spLocks noChangeArrowheads="1"/>
          </p:cNvSpPr>
          <p:nvPr/>
        </p:nvSpPr>
        <p:spPr bwMode="auto">
          <a:xfrm rot="-1854623">
            <a:off x="4668838" y="1905000"/>
            <a:ext cx="2392362" cy="1998663"/>
          </a:xfrm>
          <a:prstGeom prst="rect">
            <a:avLst/>
          </a:prstGeom>
          <a:solidFill>
            <a:srgbClr val="FFFFFF"/>
          </a:solidFill>
          <a:ln w="508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51563" name="Rectangle 13"/>
          <p:cNvSpPr>
            <a:spLocks noChangeArrowheads="1"/>
          </p:cNvSpPr>
          <p:nvPr/>
        </p:nvSpPr>
        <p:spPr bwMode="auto">
          <a:xfrm rot="-1854623">
            <a:off x="5384800" y="2030413"/>
            <a:ext cx="1568450" cy="21288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51564" name="Rectangle 14"/>
          <p:cNvSpPr>
            <a:spLocks noChangeArrowheads="1"/>
          </p:cNvSpPr>
          <p:nvPr/>
        </p:nvSpPr>
        <p:spPr bwMode="auto">
          <a:xfrm rot="-1854623">
            <a:off x="6110288" y="2746375"/>
            <a:ext cx="522287" cy="1384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5791200" y="5157788"/>
            <a:ext cx="1450975" cy="3381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Up to ~2 </a:t>
            </a:r>
            <a:r>
              <a:rPr lang="en-US" sz="1600" b="1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m</a:t>
            </a:r>
            <a:r>
              <a:rPr lang="en-US" sz="16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long</a:t>
            </a:r>
          </a:p>
        </p:txBody>
      </p:sp>
      <p:sp>
        <p:nvSpPr>
          <p:cNvPr id="151566" name="Rectangle 11"/>
          <p:cNvSpPr>
            <a:spLocks noChangeArrowheads="1"/>
          </p:cNvSpPr>
          <p:nvPr/>
        </p:nvSpPr>
        <p:spPr bwMode="auto">
          <a:xfrm>
            <a:off x="8153400" y="3862388"/>
            <a:ext cx="1087438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0070C0"/>
                </a:solidFill>
                <a:latin typeface="Arial Narrow" charset="0"/>
              </a:rPr>
              <a:t>2 nm</a:t>
            </a:r>
            <a:r>
              <a:rPr lang="ja-JP" altLang="en-US" sz="1600" b="1">
                <a:solidFill>
                  <a:srgbClr val="0070C0"/>
                </a:solidFill>
                <a:latin typeface="Arial Narrow" charset="0"/>
              </a:rPr>
              <a:t>　</a:t>
            </a:r>
            <a:r>
              <a:rPr lang="en-US" altLang="ja-JP" sz="1600" b="1">
                <a:solidFill>
                  <a:srgbClr val="0070C0"/>
                </a:solidFill>
                <a:latin typeface="Arial Narrow" charset="0"/>
              </a:rPr>
              <a:t>wide</a:t>
            </a:r>
            <a:endParaRPr lang="en-US" sz="1600" b="1">
              <a:solidFill>
                <a:srgbClr val="0070C0"/>
              </a:solidFill>
              <a:latin typeface="Arial Narrow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8025" y="1366838"/>
            <a:ext cx="2806700" cy="46196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Cell made by proteins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54775" y="1290638"/>
            <a:ext cx="2516188" cy="46196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Gene made by DNA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2997200" y="609600"/>
            <a:ext cx="3825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3600" b="1" i="1">
                <a:solidFill>
                  <a:srgbClr val="FF6DFF"/>
                </a:solidFill>
                <a:latin typeface="Arial Narrow" charset="0"/>
              </a:rPr>
              <a:t>Symmetry breaking</a:t>
            </a:r>
            <a:endParaRPr lang="ja-JP" altLang="en-US" sz="3600" b="1" i="1">
              <a:solidFill>
                <a:srgbClr val="FF6DFF"/>
              </a:solidFill>
              <a:latin typeface="Arial Narrow" charset="0"/>
            </a:endParaRPr>
          </a:p>
        </p:txBody>
      </p:sp>
      <p:sp>
        <p:nvSpPr>
          <p:cNvPr id="20" name="Left-Right Arrow 19"/>
          <p:cNvSpPr>
            <a:spLocks noChangeArrowheads="1"/>
          </p:cNvSpPr>
          <p:nvPr/>
        </p:nvSpPr>
        <p:spPr bwMode="auto">
          <a:xfrm>
            <a:off x="4343400" y="1371600"/>
            <a:ext cx="1143000" cy="381000"/>
          </a:xfrm>
          <a:prstGeom prst="leftRightArrow">
            <a:avLst>
              <a:gd name="adj1" fmla="val 41074"/>
              <a:gd name="adj2" fmla="val 45542"/>
            </a:avLst>
          </a:prstGeom>
          <a:solidFill>
            <a:schemeClr val="bg1"/>
          </a:solidFill>
          <a:ln w="38100">
            <a:solidFill>
              <a:srgbClr val="FF6D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B75E392-39D5-CA42-A62E-3B004F7DD6BE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462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1546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92BFA1-F3F8-6E4F-95F3-B40F39E367E2}" type="slidenum">
              <a:rPr lang="en-US" sz="1500">
                <a:solidFill>
                  <a:srgbClr val="0000FF"/>
                </a:solidFill>
              </a:rPr>
              <a:pPr eaLnBrk="1" hangingPunct="1"/>
              <a:t>56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46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How to observe the “Origin of Life”</a:t>
            </a:r>
          </a:p>
        </p:txBody>
      </p:sp>
      <p:sp>
        <p:nvSpPr>
          <p:cNvPr id="154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839200" cy="52736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ja-JP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Exactly the same way as we look for the “Origin of Universe”</a:t>
            </a:r>
            <a:endParaRPr lang="ja-JP" altLang="en-US">
              <a:solidFill>
                <a:schemeClr val="tx1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ja-JP" altLang="en-US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	    </a:t>
            </a:r>
            <a:r>
              <a:rPr lang="en-US" altLang="ja-JP" sz="460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Telescope</a:t>
            </a:r>
            <a:r>
              <a:rPr lang="ja-JP" altLang="en-US" sz="460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　</a:t>
            </a:r>
            <a:r>
              <a:rPr lang="ja-JP" altLang="en-US" sz="460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　</a:t>
            </a:r>
            <a:r>
              <a:rPr lang="en-US" altLang="ja-JP" sz="460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Microscope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altLang="ja-JP" sz="260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	</a:t>
            </a:r>
            <a:endParaRPr lang="en-US" altLang="ja-JP" sz="900">
              <a:solidFill>
                <a:srgbClr val="FF0000"/>
              </a:solidFill>
              <a:latin typeface="Arial Narrow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ja-JP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We must look for “</a:t>
            </a:r>
            <a:r>
              <a:rPr lang="en-US" altLang="ja-JP">
                <a:solidFill>
                  <a:srgbClr val="66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Live Life</a:t>
            </a:r>
            <a:r>
              <a:rPr lang="en-US" altLang="ja-JP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”</a:t>
            </a:r>
          </a:p>
          <a:p>
            <a:pPr lvl="1" eaLnBrk="1" hangingPunct="1">
              <a:lnSpc>
                <a:spcPct val="80000"/>
              </a:lnSpc>
            </a:pPr>
            <a:endParaRPr lang="en-US" altLang="ja-JP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ja-JP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Take advantages of the state of art “</a:t>
            </a:r>
            <a:r>
              <a:rPr lang="en-US" altLang="ja-JP">
                <a:solidFill>
                  <a:srgbClr val="FF99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Photon Detectors</a:t>
            </a:r>
            <a:r>
              <a:rPr lang="en-US" altLang="ja-JP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” in particle physics.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en-US" altLang="ja-JP" sz="4600">
              <a:solidFill>
                <a:srgbClr val="FF0000"/>
              </a:solidFill>
              <a:latin typeface="Arial Narrow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ja-JP" altLang="en-US">
              <a:solidFill>
                <a:schemeClr val="tx1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24171A-9E2F-4348-BB15-AF2FEAFDD541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66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76D59A-64FB-8541-B992-0CC1F130F6F9}" type="slidenum">
              <a:rPr lang="en-US" sz="1500">
                <a:solidFill>
                  <a:srgbClr val="0000FF"/>
                </a:solidFill>
              </a:rPr>
              <a:pPr eaLnBrk="1" hangingPunct="1"/>
              <a:t>57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07298" name="Text Box 2"/>
          <p:cNvSpPr txBox="1">
            <a:spLocks noChangeArrowheads="1"/>
          </p:cNvSpPr>
          <p:nvPr/>
        </p:nvSpPr>
        <p:spPr bwMode="auto">
          <a:xfrm>
            <a:off x="1724025" y="1616075"/>
            <a:ext cx="18129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573" tIns="48286" rIns="96573" bIns="48286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9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The H33D detector attaches to a standard fluorescence microscope</a:t>
            </a:r>
          </a:p>
        </p:txBody>
      </p:sp>
      <p:grpSp>
        <p:nvGrpSpPr>
          <p:cNvPr id="156678" name="Group 3"/>
          <p:cNvGrpSpPr>
            <a:grpSpLocks/>
          </p:cNvGrpSpPr>
          <p:nvPr/>
        </p:nvGrpSpPr>
        <p:grpSpPr bwMode="auto">
          <a:xfrm>
            <a:off x="188913" y="4041775"/>
            <a:ext cx="4059237" cy="2820988"/>
            <a:chOff x="295" y="890"/>
            <a:chExt cx="2436" cy="1666"/>
          </a:xfrm>
        </p:grpSpPr>
        <p:pic>
          <p:nvPicPr>
            <p:cNvPr id="156692" name="Picture 4" descr="Olympus IX7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890"/>
              <a:ext cx="1212" cy="1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56674" name="Object 5"/>
            <p:cNvGraphicFramePr>
              <a:graphicFrameLocks noChangeAspect="1"/>
            </p:cNvGraphicFramePr>
            <p:nvPr/>
          </p:nvGraphicFramePr>
          <p:xfrm>
            <a:off x="1320" y="1674"/>
            <a:ext cx="680" cy="5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718" name="Image" r:id="rId5" imgW="6760325" imgH="5159195" progId="">
                    <p:embed/>
                  </p:oleObj>
                </mc:Choice>
                <mc:Fallback>
                  <p:oleObj name="Image" r:id="rId5" imgW="6760325" imgH="5159195" progId="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0" y="1674"/>
                          <a:ext cx="680" cy="5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56693" name="Group 6"/>
            <p:cNvGrpSpPr>
              <a:grpSpLocks/>
            </p:cNvGrpSpPr>
            <p:nvPr/>
          </p:nvGrpSpPr>
          <p:grpSpPr bwMode="auto">
            <a:xfrm>
              <a:off x="1093" y="2167"/>
              <a:ext cx="1638" cy="389"/>
              <a:chOff x="1229" y="1277"/>
              <a:chExt cx="1638" cy="389"/>
            </a:xfrm>
          </p:grpSpPr>
          <p:sp>
            <p:nvSpPr>
              <p:cNvPr id="156696" name="AutoShape 7"/>
              <p:cNvSpPr>
                <a:spLocks noChangeArrowheads="1"/>
              </p:cNvSpPr>
              <p:nvPr/>
            </p:nvSpPr>
            <p:spPr bwMode="auto">
              <a:xfrm rot="6251443">
                <a:off x="2481" y="1280"/>
                <a:ext cx="182" cy="590"/>
              </a:xfrm>
              <a:prstGeom prst="can">
                <a:avLst>
                  <a:gd name="adj" fmla="val 81044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697" name="AutoShape 8"/>
              <p:cNvSpPr>
                <a:spLocks noChangeArrowheads="1"/>
              </p:cNvSpPr>
              <p:nvPr/>
            </p:nvSpPr>
            <p:spPr bwMode="auto">
              <a:xfrm rot="6251443">
                <a:off x="1526" y="980"/>
                <a:ext cx="74" cy="668"/>
              </a:xfrm>
              <a:prstGeom prst="can">
                <a:avLst>
                  <a:gd name="adj" fmla="val 45595"/>
                </a:avLst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698" name="AutoShape 9"/>
              <p:cNvSpPr>
                <a:spLocks noChangeArrowheads="1"/>
              </p:cNvSpPr>
              <p:nvPr/>
            </p:nvSpPr>
            <p:spPr bwMode="auto">
              <a:xfrm rot="6251443">
                <a:off x="1890" y="1276"/>
                <a:ext cx="182" cy="275"/>
              </a:xfrm>
              <a:prstGeom prst="can">
                <a:avLst>
                  <a:gd name="adj" fmla="val 75549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699" name="AutoShape 10"/>
              <p:cNvSpPr>
                <a:spLocks noChangeArrowheads="1"/>
              </p:cNvSpPr>
              <p:nvPr/>
            </p:nvSpPr>
            <p:spPr bwMode="auto">
              <a:xfrm rot="6251443">
                <a:off x="2062" y="1358"/>
                <a:ext cx="90" cy="170"/>
              </a:xfrm>
              <a:prstGeom prst="can">
                <a:avLst>
                  <a:gd name="adj" fmla="val 94444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700" name="Line 11"/>
              <p:cNvSpPr>
                <a:spLocks noChangeShapeType="1"/>
              </p:cNvSpPr>
              <p:nvPr/>
            </p:nvSpPr>
            <p:spPr bwMode="auto">
              <a:xfrm>
                <a:off x="2144" y="1456"/>
                <a:ext cx="147" cy="40"/>
              </a:xfrm>
              <a:prstGeom prst="line">
                <a:avLst/>
              </a:prstGeom>
              <a:noFill/>
              <a:ln w="19050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07308" name="Text Box 12"/>
            <p:cNvSpPr txBox="1">
              <a:spLocks noChangeArrowheads="1"/>
            </p:cNvSpPr>
            <p:nvPr/>
          </p:nvSpPr>
          <p:spPr bwMode="auto">
            <a:xfrm rot="-713319">
              <a:off x="1654" y="1818"/>
              <a:ext cx="11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6573" tIns="48286" rIns="96573" bIns="48286">
              <a:spAutoFit/>
            </a:bodyPr>
            <a:lstStyle/>
            <a:p>
              <a:pPr algn="ctr" defTabSz="966788">
                <a:defRPr/>
              </a:pPr>
              <a:endParaRPr lang="en-US" sz="13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207309" name="Text Box 13"/>
            <p:cNvSpPr txBox="1">
              <a:spLocks noChangeArrowheads="1"/>
            </p:cNvSpPr>
            <p:nvPr/>
          </p:nvSpPr>
          <p:spPr bwMode="auto">
            <a:xfrm rot="872164">
              <a:off x="2222" y="2363"/>
              <a:ext cx="38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6573" tIns="48286" rIns="96573" bIns="48286">
              <a:spAutoFit/>
            </a:bodyPr>
            <a:lstStyle>
              <a:lvl1pPr defTabSz="966788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66788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300" b="1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Laser</a:t>
              </a:r>
            </a:p>
          </p:txBody>
        </p:sp>
      </p:grpSp>
      <p:grpSp>
        <p:nvGrpSpPr>
          <p:cNvPr id="156679" name="Group 14"/>
          <p:cNvGrpSpPr>
            <a:grpSpLocks/>
          </p:cNvGrpSpPr>
          <p:nvPr/>
        </p:nvGrpSpPr>
        <p:grpSpPr bwMode="auto">
          <a:xfrm>
            <a:off x="1330325" y="1300163"/>
            <a:ext cx="6350000" cy="4302125"/>
            <a:chOff x="930" y="766"/>
            <a:chExt cx="3810" cy="2540"/>
          </a:xfrm>
        </p:grpSpPr>
        <p:grpSp>
          <p:nvGrpSpPr>
            <p:cNvPr id="156688" name="Group 15"/>
            <p:cNvGrpSpPr>
              <a:grpSpLocks/>
            </p:cNvGrpSpPr>
            <p:nvPr/>
          </p:nvGrpSpPr>
          <p:grpSpPr bwMode="auto">
            <a:xfrm>
              <a:off x="930" y="766"/>
              <a:ext cx="1266" cy="2540"/>
              <a:chOff x="930" y="436"/>
              <a:chExt cx="1266" cy="2540"/>
            </a:xfrm>
          </p:grpSpPr>
          <p:pic>
            <p:nvPicPr>
              <p:cNvPr id="156690" name="Picture 1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0" y="436"/>
                <a:ext cx="1266" cy="1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56691" name="AutoShape 17"/>
              <p:cNvCxnSpPr>
                <a:cxnSpLocks noChangeShapeType="1"/>
                <a:stCxn id="1207308" idx="3"/>
              </p:cNvCxnSpPr>
              <p:nvPr/>
            </p:nvCxnSpPr>
            <p:spPr bwMode="auto">
              <a:xfrm flipH="1" flipV="1">
                <a:off x="1563" y="1768"/>
                <a:ext cx="353" cy="1208"/>
              </a:xfrm>
              <a:prstGeom prst="curvedConnector4">
                <a:avLst>
                  <a:gd name="adj1" fmla="val -45611"/>
                  <a:gd name="adj2" fmla="val 53560"/>
                </a:avLst>
              </a:prstGeom>
              <a:noFill/>
              <a:ln w="76200">
                <a:solidFill>
                  <a:srgbClr val="CC66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207314" name="Rectangle 18"/>
            <p:cNvSpPr>
              <a:spLocks noChangeArrowheads="1"/>
            </p:cNvSpPr>
            <p:nvPr/>
          </p:nvSpPr>
          <p:spPr bwMode="auto">
            <a:xfrm>
              <a:off x="3379" y="845"/>
              <a:ext cx="1361" cy="1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6573" tIns="48286" rIns="96573" bIns="48286">
              <a:spAutoFit/>
            </a:bodyPr>
            <a:lstStyle/>
            <a:p>
              <a:pPr algn="ctr" defTabSz="966788"/>
              <a:r>
                <a:rPr lang="en-US" sz="19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It will permit to track multicolor qdot-labeled proteins in live cells virtually background-free</a:t>
              </a:r>
            </a:p>
          </p:txBody>
        </p:sp>
      </p:grpSp>
      <p:grpSp>
        <p:nvGrpSpPr>
          <p:cNvPr id="156680" name="Group 19"/>
          <p:cNvGrpSpPr>
            <a:grpSpLocks/>
          </p:cNvGrpSpPr>
          <p:nvPr/>
        </p:nvGrpSpPr>
        <p:grpSpPr bwMode="auto">
          <a:xfrm>
            <a:off x="2438400" y="1276350"/>
            <a:ext cx="6916738" cy="5194300"/>
            <a:chOff x="1563" y="436"/>
            <a:chExt cx="4072" cy="3067"/>
          </a:xfrm>
        </p:grpSpPr>
        <p:pic>
          <p:nvPicPr>
            <p:cNvPr id="156686" name="Picture 20" descr="Fig Signaling Cascad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436"/>
              <a:ext cx="2301" cy="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6687" name="AutoShape 21"/>
            <p:cNvCxnSpPr>
              <a:cxnSpLocks noChangeShapeType="1"/>
            </p:cNvCxnSpPr>
            <p:nvPr/>
          </p:nvCxnSpPr>
          <p:spPr bwMode="auto">
            <a:xfrm rot="5400000" flipV="1">
              <a:off x="1682" y="317"/>
              <a:ext cx="1534" cy="1771"/>
            </a:xfrm>
            <a:prstGeom prst="curvedConnector4">
              <a:avLst>
                <a:gd name="adj1" fmla="val -9389"/>
                <a:gd name="adj2" fmla="val 67870"/>
              </a:avLst>
            </a:prstGeom>
            <a:noFill/>
            <a:ln w="76200">
              <a:solidFill>
                <a:srgbClr val="CC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56681" name="Rectangle 22"/>
          <p:cNvSpPr>
            <a:spLocks noChangeArrowheads="1"/>
          </p:cNvSpPr>
          <p:nvPr/>
        </p:nvSpPr>
        <p:spPr bwMode="auto">
          <a:xfrm>
            <a:off x="914400" y="-76200"/>
            <a:ext cx="7804150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3" tIns="48286" rIns="96573" bIns="48286">
            <a:spAutoFit/>
          </a:bodyPr>
          <a:lstStyle/>
          <a:p>
            <a:pPr algn="ctr" defTabSz="966788"/>
            <a:r>
              <a:rPr lang="en-US" altLang="ja-JP" sz="4000" b="1">
                <a:solidFill>
                  <a:srgbClr val="A50021"/>
                </a:solidFill>
                <a:latin typeface="Tahoma" charset="0"/>
              </a:rPr>
              <a:t>Single Molecule Imaging</a:t>
            </a:r>
          </a:p>
        </p:txBody>
      </p:sp>
      <p:sp>
        <p:nvSpPr>
          <p:cNvPr id="156682" name="Text Box 23"/>
          <p:cNvSpPr txBox="1">
            <a:spLocks noChangeArrowheads="1"/>
          </p:cNvSpPr>
          <p:nvPr/>
        </p:nvSpPr>
        <p:spPr bwMode="auto">
          <a:xfrm>
            <a:off x="5486400" y="6629400"/>
            <a:ext cx="3657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9" tIns="45630" rIns="91259" bIns="4563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75000"/>
              </a:lnSpc>
            </a:pPr>
            <a:r>
              <a:rPr lang="en-US" sz="2400" b="1" i="1">
                <a:solidFill>
                  <a:srgbClr val="008000"/>
                </a:solidFill>
                <a:latin typeface="Arial Narrow" charset="0"/>
              </a:rPr>
              <a:t>Prof. Shimon Weiss</a:t>
            </a: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3200400" y="5410200"/>
            <a:ext cx="2209800" cy="830263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2400" b="1">
                <a:solidFill>
                  <a:srgbClr val="FF00FF"/>
                </a:solidFill>
                <a:latin typeface="Arial Narrow" charset="0"/>
              </a:rPr>
              <a:t>Particle Physics Detector</a:t>
            </a:r>
          </a:p>
        </p:txBody>
      </p:sp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6172200" y="762000"/>
            <a:ext cx="2514600" cy="461963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2400" b="1">
                <a:solidFill>
                  <a:srgbClr val="FF00FF"/>
                </a:solidFill>
                <a:latin typeface="Arial Narrow" charset="0"/>
              </a:rPr>
              <a:t>Nano Technology</a:t>
            </a:r>
          </a:p>
        </p:txBody>
      </p:sp>
      <p:sp>
        <p:nvSpPr>
          <p:cNvPr id="156685" name="Footer Placeholder 28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ChangeArrowheads="1"/>
          </p:cNvSpPr>
          <p:nvPr/>
        </p:nvSpPr>
        <p:spPr bwMode="auto">
          <a:xfrm>
            <a:off x="-79375" y="-7938"/>
            <a:ext cx="9680575" cy="7323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endParaRPr lang="en-US" sz="1900"/>
          </a:p>
        </p:txBody>
      </p:sp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-231775" y="-7938"/>
            <a:ext cx="10001250" cy="533401"/>
          </a:xfrm>
        </p:spPr>
        <p:txBody>
          <a:bodyPr/>
          <a:lstStyle/>
          <a:p>
            <a:pPr eaLnBrk="1" hangingPunct="1"/>
            <a:r>
              <a:rPr lang="en-US" sz="2300">
                <a:solidFill>
                  <a:srgbClr val="FF9933"/>
                </a:solidFill>
                <a:latin typeface="Tahoma" charset="0"/>
                <a:ea typeface="ＭＳ Ｐゴシック" charset="0"/>
                <a:cs typeface="ＭＳ Ｐゴシック" charset="0"/>
              </a:rPr>
              <a:t>Gold nano particle (40nm) </a:t>
            </a:r>
            <a:br>
              <a:rPr lang="en-US" sz="2300">
                <a:solidFill>
                  <a:srgbClr val="FF9933"/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300">
                <a:solidFill>
                  <a:srgbClr val="FF9933"/>
                </a:solidFill>
                <a:latin typeface="Tahoma" charset="0"/>
                <a:ea typeface="ＭＳ Ｐゴシック" charset="0"/>
                <a:cs typeface="ＭＳ Ｐゴシック" charset="0"/>
              </a:rPr>
              <a:t>attached to Transferrin Receptor (TfR) on Cancer Cell</a:t>
            </a:r>
            <a:endParaRPr lang="en-US" sz="2300">
              <a:solidFill>
                <a:srgbClr val="92D05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7044" name="Goldbead1_10k.mp4" descr="/Users/Katsushi/Desktop/P41/Arisaka_Goldbead.mp4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20750"/>
            <a:ext cx="9440863" cy="6394450"/>
          </a:xfrm>
          <a:noFill/>
        </p:spPr>
      </p:pic>
      <p:sp>
        <p:nvSpPr>
          <p:cNvPr id="84996" name="TextBox 6"/>
          <p:cNvSpPr txBox="1">
            <a:spLocks noChangeArrowheads="1"/>
          </p:cNvSpPr>
          <p:nvPr/>
        </p:nvSpPr>
        <p:spPr bwMode="auto">
          <a:xfrm>
            <a:off x="4960938" y="585787"/>
            <a:ext cx="3894137" cy="404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 dirty="0">
                <a:solidFill>
                  <a:srgbClr val="00B0F0"/>
                </a:solidFill>
                <a:latin typeface="Calibri" charset="0"/>
                <a:cs typeface="Arial" charset="0"/>
              </a:rPr>
              <a:t>Prof. Manuel </a:t>
            </a:r>
            <a:r>
              <a:rPr lang="en-US" sz="2000" b="1" i="1" dirty="0" err="1">
                <a:solidFill>
                  <a:srgbClr val="00B0F0"/>
                </a:solidFill>
                <a:latin typeface="Calibri" charset="0"/>
                <a:cs typeface="Arial" charset="0"/>
              </a:rPr>
              <a:t>Penichet</a:t>
            </a:r>
            <a:r>
              <a:rPr lang="en-US" sz="2000" b="1" i="1" dirty="0">
                <a:solidFill>
                  <a:srgbClr val="00B0F0"/>
                </a:solidFill>
                <a:latin typeface="Calibri" charset="0"/>
                <a:cs typeface="Arial" charset="0"/>
              </a:rPr>
              <a:t> (Oncology)</a:t>
            </a:r>
          </a:p>
        </p:txBody>
      </p:sp>
      <p:sp>
        <p:nvSpPr>
          <p:cNvPr id="84997" name="Rectangle 7"/>
          <p:cNvSpPr>
            <a:spLocks noChangeArrowheads="1"/>
          </p:cNvSpPr>
          <p:nvPr/>
        </p:nvSpPr>
        <p:spPr bwMode="auto">
          <a:xfrm>
            <a:off x="7121525" y="3902075"/>
            <a:ext cx="2360613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61" tIns="48331" rIns="96661" bIns="48331">
            <a:spAutoFit/>
          </a:bodyPr>
          <a:lstStyle/>
          <a:p>
            <a:r>
              <a:rPr lang="en-US" sz="2100" b="1" dirty="0">
                <a:solidFill>
                  <a:srgbClr val="92D050"/>
                </a:solidFill>
                <a:latin typeface="Calibri" charset="0"/>
              </a:rPr>
              <a:t>(10, 000 frame/sec)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65922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00" fill="hold"/>
                                        <p:tgtEl>
                                          <p:spTgt spid="870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704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7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70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044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152400" y="7938"/>
            <a:ext cx="9296400" cy="685800"/>
          </a:xfrm>
        </p:spPr>
        <p:txBody>
          <a:bodyPr/>
          <a:lstStyle/>
          <a:p>
            <a:pPr eaLnBrk="1" hangingPunct="1"/>
            <a:r>
              <a:rPr lang="en-US" sz="3000">
                <a:latin typeface="Tahoma" charset="0"/>
                <a:ea typeface="ＭＳ Ｐゴシック" charset="0"/>
                <a:cs typeface="ＭＳ Ｐゴシック" charset="0"/>
              </a:rPr>
              <a:t>Arisaka’s Campus-wide Collaborations </a:t>
            </a:r>
            <a:br>
              <a:rPr lang="en-US" sz="30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3000">
                <a:latin typeface="Tahoma" charset="0"/>
                <a:ea typeface="ＭＳ Ｐゴシック" charset="0"/>
                <a:cs typeface="ＭＳ Ｐゴシック" charset="0"/>
              </a:rPr>
              <a:t>on High-Speed Bio-imaging 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6" r="424"/>
          <a:stretch>
            <a:fillRect/>
          </a:stretch>
        </p:blipFill>
        <p:spPr>
          <a:xfrm>
            <a:off x="166688" y="1066800"/>
            <a:ext cx="6727825" cy="5867400"/>
          </a:xfrm>
          <a:noFill/>
        </p:spPr>
      </p:pic>
      <p:grpSp>
        <p:nvGrpSpPr>
          <p:cNvPr id="18435" name="Group 31"/>
          <p:cNvGrpSpPr>
            <a:grpSpLocks/>
          </p:cNvGrpSpPr>
          <p:nvPr/>
        </p:nvGrpSpPr>
        <p:grpSpPr bwMode="auto">
          <a:xfrm>
            <a:off x="3108325" y="3429000"/>
            <a:ext cx="6261100" cy="1362075"/>
            <a:chOff x="3108325" y="3505200"/>
            <a:chExt cx="6261100" cy="1362075"/>
          </a:xfrm>
        </p:grpSpPr>
        <p:sp>
          <p:nvSpPr>
            <p:cNvPr id="49170" name="Oval 10"/>
            <p:cNvSpPr>
              <a:spLocks noChangeAspect="1"/>
            </p:cNvSpPr>
            <p:nvPr/>
          </p:nvSpPr>
          <p:spPr bwMode="auto">
            <a:xfrm>
              <a:off x="3108325" y="3505200"/>
              <a:ext cx="639763" cy="639763"/>
            </a:xfrm>
            <a:prstGeom prst="ellipse">
              <a:avLst/>
            </a:prstGeom>
            <a:noFill/>
            <a:ln w="5080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463" name="TextBox 14"/>
            <p:cNvSpPr txBox="1">
              <a:spLocks noChangeArrowheads="1"/>
            </p:cNvSpPr>
            <p:nvPr/>
          </p:nvSpPr>
          <p:spPr bwMode="auto">
            <a:xfrm>
              <a:off x="6502400" y="4267200"/>
              <a:ext cx="2867025" cy="600075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00B050"/>
                  </a:solidFill>
                  <a:latin typeface="Arial Narrow" charset="0"/>
                  <a:cs typeface="Arial" charset="0"/>
                </a:rPr>
                <a:t>California Nano Systems Institute</a:t>
              </a:r>
            </a:p>
            <a:p>
              <a:pPr eaLnBrk="1" hangingPunct="1"/>
              <a:r>
                <a:rPr lang="en-US" sz="1600" b="1">
                  <a:solidFill>
                    <a:srgbClr val="00B050"/>
                  </a:solidFill>
                  <a:latin typeface="Arial Narrow" charset="0"/>
                  <a:cs typeface="Arial" charset="0"/>
                </a:rPr>
                <a:t>(CNSI, </a:t>
              </a:r>
              <a:r>
                <a:rPr lang="en-US" sz="1700" b="1">
                  <a:solidFill>
                    <a:srgbClr val="00B050"/>
                  </a:solidFill>
                  <a:latin typeface="Arial Narrow" charset="0"/>
                  <a:cs typeface="Arial" charset="0"/>
                </a:rPr>
                <a:t>Laurent Bentolila</a:t>
              </a:r>
              <a:r>
                <a:rPr lang="en-US" sz="1600" b="1">
                  <a:solidFill>
                    <a:srgbClr val="00B050"/>
                  </a:solidFill>
                  <a:latin typeface="Arial Narrow" charset="0"/>
                  <a:cs typeface="Arial" charset="0"/>
                </a:rPr>
                <a:t>)</a:t>
              </a:r>
            </a:p>
          </p:txBody>
        </p:sp>
        <p:cxnSp>
          <p:nvCxnSpPr>
            <p:cNvPr id="18464" name="Straight Arrow Connector 17"/>
            <p:cNvCxnSpPr>
              <a:cxnSpLocks noChangeShapeType="1"/>
            </p:cNvCxnSpPr>
            <p:nvPr/>
          </p:nvCxnSpPr>
          <p:spPr bwMode="auto">
            <a:xfrm rot="10800000">
              <a:off x="3730986" y="3962052"/>
              <a:ext cx="2759867" cy="672447"/>
            </a:xfrm>
            <a:prstGeom prst="straightConnector1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8436" name="Group 29"/>
          <p:cNvGrpSpPr>
            <a:grpSpLocks/>
          </p:cNvGrpSpPr>
          <p:nvPr/>
        </p:nvGrpSpPr>
        <p:grpSpPr bwMode="auto">
          <a:xfrm>
            <a:off x="4030663" y="3048000"/>
            <a:ext cx="5337175" cy="812800"/>
            <a:chOff x="4030663" y="3124200"/>
            <a:chExt cx="5337175" cy="812800"/>
          </a:xfrm>
        </p:grpSpPr>
        <p:sp>
          <p:nvSpPr>
            <p:cNvPr id="49169" name="Oval 8"/>
            <p:cNvSpPr>
              <a:spLocks noChangeAspect="1"/>
            </p:cNvSpPr>
            <p:nvPr/>
          </p:nvSpPr>
          <p:spPr bwMode="auto">
            <a:xfrm>
              <a:off x="4030663" y="3124200"/>
              <a:ext cx="639762" cy="639763"/>
            </a:xfrm>
            <a:prstGeom prst="ellipse">
              <a:avLst/>
            </a:prstGeom>
            <a:noFill/>
            <a:ln w="50800">
              <a:solidFill>
                <a:srgbClr val="00B0F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460" name="TextBox 12"/>
            <p:cNvSpPr txBox="1">
              <a:spLocks noChangeArrowheads="1"/>
            </p:cNvSpPr>
            <p:nvPr/>
          </p:nvSpPr>
          <p:spPr bwMode="auto">
            <a:xfrm>
              <a:off x="6405563" y="3352800"/>
              <a:ext cx="2962275" cy="584200"/>
            </a:xfrm>
            <a:prstGeom prst="rect">
              <a:avLst/>
            </a:prstGeom>
            <a:noFill/>
            <a:ln w="9525">
              <a:solidFill>
                <a:srgbClr val="08D9D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00B0F0"/>
                  </a:solidFill>
                  <a:latin typeface="Arial Narrow" charset="0"/>
                  <a:cs typeface="Arial" charset="0"/>
                </a:rPr>
                <a:t>Dept. of Chemistry &amp; Biochemistry</a:t>
              </a:r>
            </a:p>
            <a:p>
              <a:pPr eaLnBrk="1" hangingPunct="1"/>
              <a:r>
                <a:rPr lang="en-US" sz="1600" b="1">
                  <a:solidFill>
                    <a:srgbClr val="00B0F0"/>
                  </a:solidFill>
                  <a:latin typeface="Arial Narrow" charset="0"/>
                  <a:cs typeface="Arial" charset="0"/>
                </a:rPr>
                <a:t>(Shimon Weiss)</a:t>
              </a:r>
            </a:p>
          </p:txBody>
        </p:sp>
        <p:cxnSp>
          <p:nvCxnSpPr>
            <p:cNvPr id="18461" name="Straight Arrow Connector 20"/>
            <p:cNvCxnSpPr>
              <a:cxnSpLocks noChangeShapeType="1"/>
              <a:stCxn id="18460" idx="1"/>
            </p:cNvCxnSpPr>
            <p:nvPr/>
          </p:nvCxnSpPr>
          <p:spPr bwMode="auto">
            <a:xfrm flipH="1" flipV="1">
              <a:off x="4738479" y="3505045"/>
              <a:ext cx="1667084" cy="139855"/>
            </a:xfrm>
            <a:prstGeom prst="straightConnector1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8437" name="Group 30"/>
          <p:cNvGrpSpPr>
            <a:grpSpLocks/>
          </p:cNvGrpSpPr>
          <p:nvPr/>
        </p:nvGrpSpPr>
        <p:grpSpPr bwMode="auto">
          <a:xfrm>
            <a:off x="3595688" y="4343400"/>
            <a:ext cx="5091112" cy="1371600"/>
            <a:chOff x="3595688" y="4343400"/>
            <a:chExt cx="5091112" cy="1371600"/>
          </a:xfrm>
        </p:grpSpPr>
        <p:sp>
          <p:nvSpPr>
            <p:cNvPr id="18456" name="TextBox 22"/>
            <p:cNvSpPr txBox="1">
              <a:spLocks noChangeArrowheads="1"/>
            </p:cNvSpPr>
            <p:nvPr/>
          </p:nvSpPr>
          <p:spPr bwMode="auto">
            <a:xfrm>
              <a:off x="6342063" y="5130800"/>
              <a:ext cx="2344737" cy="584200"/>
            </a:xfrm>
            <a:prstGeom prst="rect">
              <a:avLst/>
            </a:prstGeom>
            <a:noFill/>
            <a:ln w="9525">
              <a:solidFill>
                <a:srgbClr val="A5002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CC3300"/>
                  </a:solidFill>
                  <a:latin typeface="Arial Narrow" charset="0"/>
                  <a:cs typeface="Arial" charset="0"/>
                </a:rPr>
                <a:t>Dept. of Surgical Oncology</a:t>
              </a:r>
            </a:p>
            <a:p>
              <a:pPr eaLnBrk="1" hangingPunct="1"/>
              <a:r>
                <a:rPr lang="en-US" sz="1600" b="1">
                  <a:solidFill>
                    <a:srgbClr val="CC3300"/>
                  </a:solidFill>
                  <a:latin typeface="Arial Narrow" charset="0"/>
                  <a:cs typeface="Arial" charset="0"/>
                </a:rPr>
                <a:t>(Manuel Penichet)</a:t>
              </a:r>
            </a:p>
          </p:txBody>
        </p:sp>
        <p:cxnSp>
          <p:nvCxnSpPr>
            <p:cNvPr id="18457" name="Straight Arrow Connector 17"/>
            <p:cNvCxnSpPr>
              <a:cxnSpLocks noChangeShapeType="1"/>
              <a:stCxn id="18456" idx="1"/>
            </p:cNvCxnSpPr>
            <p:nvPr/>
          </p:nvCxnSpPr>
          <p:spPr bwMode="auto">
            <a:xfrm flipH="1" flipV="1">
              <a:off x="4281337" y="4704464"/>
              <a:ext cx="2060726" cy="718436"/>
            </a:xfrm>
            <a:prstGeom prst="straightConnector1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177" name="Oval 10"/>
            <p:cNvSpPr>
              <a:spLocks noChangeAspect="1"/>
            </p:cNvSpPr>
            <p:nvPr/>
          </p:nvSpPr>
          <p:spPr bwMode="auto">
            <a:xfrm>
              <a:off x="3595688" y="4343400"/>
              <a:ext cx="639762" cy="639763"/>
            </a:xfrm>
            <a:prstGeom prst="ellipse">
              <a:avLst/>
            </a:prstGeom>
            <a:noFill/>
            <a:ln w="508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8438" name="Group 33"/>
          <p:cNvGrpSpPr>
            <a:grpSpLocks/>
          </p:cNvGrpSpPr>
          <p:nvPr/>
        </p:nvGrpSpPr>
        <p:grpSpPr bwMode="auto">
          <a:xfrm>
            <a:off x="4205288" y="1371600"/>
            <a:ext cx="5324475" cy="987425"/>
            <a:chOff x="4205288" y="1371600"/>
            <a:chExt cx="5324580" cy="987425"/>
          </a:xfrm>
        </p:grpSpPr>
        <p:sp>
          <p:nvSpPr>
            <p:cNvPr id="49156" name="Oval 7"/>
            <p:cNvSpPr>
              <a:spLocks noChangeAspect="1"/>
            </p:cNvSpPr>
            <p:nvPr/>
          </p:nvSpPr>
          <p:spPr bwMode="auto">
            <a:xfrm>
              <a:off x="4205288" y="1719263"/>
              <a:ext cx="639775" cy="639762"/>
            </a:xfrm>
            <a:prstGeom prst="ellipse">
              <a:avLst/>
            </a:prstGeom>
            <a:noFill/>
            <a:ln w="50800">
              <a:solidFill>
                <a:srgbClr val="FF0066"/>
              </a:solidFill>
              <a:round/>
              <a:headEnd/>
              <a:tailEnd/>
            </a:ln>
          </p:spPr>
          <p:txBody>
            <a:bodyPr wrap="none" lIns="91416" tIns="45708" rIns="91416" bIns="45708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454" name="TextBox 11"/>
            <p:cNvSpPr txBox="1">
              <a:spLocks noChangeArrowheads="1"/>
            </p:cNvSpPr>
            <p:nvPr/>
          </p:nvSpPr>
          <p:spPr bwMode="auto">
            <a:xfrm>
              <a:off x="6624532" y="1371600"/>
              <a:ext cx="2905336" cy="58475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lIns="91416" tIns="45708" rIns="91416" bIns="4570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FF0000"/>
                  </a:solidFill>
                  <a:latin typeface="Arial Narrow" charset="0"/>
                </a:rPr>
                <a:t>Dept. of Physics &amp; Astronomy</a:t>
              </a:r>
            </a:p>
            <a:p>
              <a:pPr eaLnBrk="1" hangingPunct="1"/>
              <a:r>
                <a:rPr lang="en-US" sz="1600" b="1">
                  <a:solidFill>
                    <a:srgbClr val="FF0000"/>
                  </a:solidFill>
                  <a:latin typeface="Arial Narrow" charset="0"/>
                </a:rPr>
                <a:t>(Dolores Bozovic, Mayank Mehta)</a:t>
              </a:r>
            </a:p>
          </p:txBody>
        </p:sp>
        <p:cxnSp>
          <p:nvCxnSpPr>
            <p:cNvPr id="18455" name="Straight Arrow Connector 23"/>
            <p:cNvCxnSpPr>
              <a:cxnSpLocks noChangeShapeType="1"/>
              <a:stCxn id="18454" idx="1"/>
              <a:endCxn id="49156" idx="6"/>
            </p:cNvCxnSpPr>
            <p:nvPr/>
          </p:nvCxnSpPr>
          <p:spPr bwMode="auto">
            <a:xfrm flipH="1">
              <a:off x="4845033" y="1663976"/>
              <a:ext cx="1779500" cy="375168"/>
            </a:xfrm>
            <a:prstGeom prst="straightConnector1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8439" name="Group 21"/>
          <p:cNvGrpSpPr>
            <a:grpSpLocks/>
          </p:cNvGrpSpPr>
          <p:nvPr/>
        </p:nvGrpSpPr>
        <p:grpSpPr bwMode="auto">
          <a:xfrm>
            <a:off x="1905000" y="4495800"/>
            <a:ext cx="7550149" cy="2478980"/>
            <a:chOff x="2057400" y="4389106"/>
            <a:chExt cx="7551154" cy="2480757"/>
          </a:xfrm>
        </p:grpSpPr>
        <p:sp>
          <p:nvSpPr>
            <p:cNvPr id="49164" name="Oval 9"/>
            <p:cNvSpPr>
              <a:spLocks noChangeAspect="1"/>
            </p:cNvSpPr>
            <p:nvPr/>
          </p:nvSpPr>
          <p:spPr bwMode="auto">
            <a:xfrm>
              <a:off x="2057400" y="4571799"/>
              <a:ext cx="639847" cy="640221"/>
            </a:xfrm>
            <a:prstGeom prst="ellipse">
              <a:avLst/>
            </a:prstGeom>
            <a:noFill/>
            <a:ln w="50800">
              <a:solidFill>
                <a:srgbClr val="FF840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449" name="TextBox 13"/>
            <p:cNvSpPr txBox="1">
              <a:spLocks noChangeArrowheads="1"/>
            </p:cNvSpPr>
            <p:nvPr/>
          </p:nvSpPr>
          <p:spPr bwMode="auto">
            <a:xfrm>
              <a:off x="6082248" y="5791873"/>
              <a:ext cx="3526306" cy="1077990"/>
            </a:xfrm>
            <a:prstGeom prst="rect">
              <a:avLst/>
            </a:prstGeom>
            <a:noFill/>
            <a:ln w="9525">
              <a:solidFill>
                <a:srgbClr val="FF5B0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 dirty="0">
                  <a:solidFill>
                    <a:srgbClr val="FF8409"/>
                  </a:solidFill>
                  <a:latin typeface="Arial Narrow" charset="0"/>
                </a:rPr>
                <a:t>Dept. of Neurology &amp; Neurobiology</a:t>
              </a:r>
            </a:p>
            <a:p>
              <a:pPr eaLnBrk="1" hangingPunct="1"/>
              <a:r>
                <a:rPr lang="en-US" sz="1600" b="1" dirty="0">
                  <a:solidFill>
                    <a:srgbClr val="FF8409"/>
                  </a:solidFill>
                  <a:latin typeface="Arial Narrow" charset="0"/>
                </a:rPr>
                <a:t>(Carlos </a:t>
              </a:r>
              <a:r>
                <a:rPr lang="en-US" sz="1600" b="1" dirty="0" err="1">
                  <a:solidFill>
                    <a:srgbClr val="FF8409"/>
                  </a:solidFill>
                  <a:latin typeface="Arial Narrow" charset="0"/>
                </a:rPr>
                <a:t>Portera-Cailliau</a:t>
              </a:r>
              <a:r>
                <a:rPr lang="en-US" sz="1600" b="1" dirty="0">
                  <a:solidFill>
                    <a:srgbClr val="FF8409"/>
                  </a:solidFill>
                  <a:latin typeface="Arial Narrow" charset="0"/>
                </a:rPr>
                <a:t>,</a:t>
              </a:r>
            </a:p>
            <a:p>
              <a:pPr eaLnBrk="1" hangingPunct="1"/>
              <a:r>
                <a:rPr lang="en-US" sz="1600" b="1" dirty="0">
                  <a:solidFill>
                    <a:srgbClr val="FF8409"/>
                  </a:solidFill>
                  <a:latin typeface="Arial Narrow" charset="0"/>
                </a:rPr>
                <a:t>Jack Feldman, Tom </a:t>
              </a:r>
              <a:r>
                <a:rPr lang="en-US" sz="1600" b="1" dirty="0" smtClean="0">
                  <a:solidFill>
                    <a:srgbClr val="FF8409"/>
                  </a:solidFill>
                  <a:latin typeface="Arial Narrow" charset="0"/>
                </a:rPr>
                <a:t>Otis, </a:t>
              </a:r>
            </a:p>
            <a:p>
              <a:pPr eaLnBrk="1" hangingPunct="1"/>
              <a:r>
                <a:rPr lang="en-US" sz="1600" b="1" dirty="0" smtClean="0">
                  <a:solidFill>
                    <a:srgbClr val="FF8409"/>
                  </a:solidFill>
                  <a:latin typeface="Arial Narrow" charset="0"/>
                </a:rPr>
                <a:t>Joshua Trachtenberg)</a:t>
              </a:r>
              <a:endParaRPr lang="en-US" sz="1600" b="1" dirty="0">
                <a:solidFill>
                  <a:srgbClr val="FF8409"/>
                </a:solidFill>
                <a:latin typeface="Arial Narrow" charset="0"/>
              </a:endParaRPr>
            </a:p>
          </p:txBody>
        </p:sp>
        <p:cxnSp>
          <p:nvCxnSpPr>
            <p:cNvPr id="18450" name="Straight Arrow Connector 16"/>
            <p:cNvCxnSpPr>
              <a:cxnSpLocks noChangeShapeType="1"/>
              <a:stCxn id="18449" idx="1"/>
              <a:endCxn id="49164" idx="5"/>
            </p:cNvCxnSpPr>
            <p:nvPr/>
          </p:nvCxnSpPr>
          <p:spPr bwMode="auto">
            <a:xfrm flipH="1" flipV="1">
              <a:off x="2603544" y="5118261"/>
              <a:ext cx="3478704" cy="1212607"/>
            </a:xfrm>
            <a:prstGeom prst="straightConnector1">
              <a:avLst/>
            </a:prstGeom>
            <a:noFill/>
            <a:ln w="28575">
              <a:solidFill>
                <a:srgbClr val="FF840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451" name="Straight Arrow Connector 16"/>
            <p:cNvCxnSpPr>
              <a:cxnSpLocks noChangeShapeType="1"/>
              <a:endCxn id="49168" idx="5"/>
            </p:cNvCxnSpPr>
            <p:nvPr/>
          </p:nvCxnSpPr>
          <p:spPr bwMode="auto">
            <a:xfrm flipH="1" flipV="1">
              <a:off x="3594276" y="4935568"/>
              <a:ext cx="2487972" cy="1313832"/>
            </a:xfrm>
            <a:prstGeom prst="straightConnector1">
              <a:avLst/>
            </a:prstGeom>
            <a:noFill/>
            <a:ln w="28575">
              <a:solidFill>
                <a:srgbClr val="FF840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168" name="Oval 9"/>
            <p:cNvSpPr>
              <a:spLocks noChangeAspect="1"/>
            </p:cNvSpPr>
            <p:nvPr/>
          </p:nvSpPr>
          <p:spPr bwMode="auto">
            <a:xfrm>
              <a:off x="3048132" y="4389106"/>
              <a:ext cx="639847" cy="640220"/>
            </a:xfrm>
            <a:prstGeom prst="ellipse">
              <a:avLst/>
            </a:prstGeom>
            <a:noFill/>
            <a:ln w="50800">
              <a:solidFill>
                <a:srgbClr val="FF840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8440" name="Group 32"/>
          <p:cNvGrpSpPr>
            <a:grpSpLocks/>
          </p:cNvGrpSpPr>
          <p:nvPr/>
        </p:nvGrpSpPr>
        <p:grpSpPr bwMode="auto">
          <a:xfrm>
            <a:off x="2438400" y="2362200"/>
            <a:ext cx="7000875" cy="990600"/>
            <a:chOff x="2422525" y="2514600"/>
            <a:chExt cx="7000875" cy="990600"/>
          </a:xfrm>
        </p:grpSpPr>
        <p:sp>
          <p:nvSpPr>
            <p:cNvPr id="26" name="Oval 7"/>
            <p:cNvSpPr>
              <a:spLocks noChangeAspect="1"/>
            </p:cNvSpPr>
            <p:nvPr/>
          </p:nvSpPr>
          <p:spPr bwMode="auto">
            <a:xfrm>
              <a:off x="2422525" y="2865438"/>
              <a:ext cx="639763" cy="639762"/>
            </a:xfrm>
            <a:prstGeom prst="ellipse">
              <a:avLst/>
            </a:prstGeom>
            <a:noFill/>
            <a:ln w="50800" algn="ctr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</p:spPr>
          <p:txBody>
            <a:bodyPr wrap="none" lIns="91416" tIns="45708" rIns="91416" bIns="45708" anchor="ctr"/>
            <a:lstStyle/>
            <a:p>
              <a:pPr>
                <a:defRPr/>
              </a:pPr>
              <a:endParaRPr lang="en-US" sz="1900" dirty="0">
                <a:latin typeface="+mn-lt"/>
                <a:ea typeface="+mn-ea"/>
                <a:cs typeface="Arial" charset="0"/>
              </a:endParaRPr>
            </a:p>
          </p:txBody>
        </p:sp>
        <p:cxnSp>
          <p:nvCxnSpPr>
            <p:cNvPr id="27" name="Straight Arrow Connector 23"/>
            <p:cNvCxnSpPr>
              <a:cxnSpLocks noChangeShapeType="1"/>
            </p:cNvCxnSpPr>
            <p:nvPr/>
          </p:nvCxnSpPr>
          <p:spPr bwMode="auto">
            <a:xfrm rot="10800000" flipV="1">
              <a:off x="3062288" y="2819400"/>
              <a:ext cx="3733800" cy="304800"/>
            </a:xfrm>
            <a:prstGeom prst="straightConnector1">
              <a:avLst/>
            </a:prstGeom>
            <a:noFill/>
            <a:ln w="28575" algn="ctr">
              <a:solidFill>
                <a:schemeClr val="accent1">
                  <a:lumMod val="75000"/>
                </a:schemeClr>
              </a:solidFill>
              <a:round/>
              <a:headEnd/>
              <a:tailEnd type="arrow" w="med" len="med"/>
            </a:ln>
          </p:spPr>
        </p:cxnSp>
        <p:sp>
          <p:nvSpPr>
            <p:cNvPr id="18447" name="TextBox 29"/>
            <p:cNvSpPr txBox="1">
              <a:spLocks noChangeArrowheads="1"/>
            </p:cNvSpPr>
            <p:nvPr/>
          </p:nvSpPr>
          <p:spPr bwMode="auto">
            <a:xfrm>
              <a:off x="6797675" y="2514600"/>
              <a:ext cx="2625725" cy="584200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16" tIns="45708" rIns="91416" bIns="4570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009973"/>
                  </a:solidFill>
                  <a:latin typeface="Arial Narrow" charset="0"/>
                  <a:cs typeface="Arial" charset="0"/>
                </a:rPr>
                <a:t>Dept. of Electrical Engineering</a:t>
              </a:r>
            </a:p>
            <a:p>
              <a:pPr eaLnBrk="1" hangingPunct="1"/>
              <a:r>
                <a:rPr lang="en-US" sz="1600" b="1">
                  <a:solidFill>
                    <a:srgbClr val="009973"/>
                  </a:solidFill>
                  <a:latin typeface="Arial Narrow" charset="0"/>
                  <a:cs typeface="Arial" charset="0"/>
                </a:rPr>
                <a:t>(Bahram Jalali)</a:t>
              </a:r>
            </a:p>
          </p:txBody>
        </p:sp>
      </p:grpSp>
      <p:sp>
        <p:nvSpPr>
          <p:cNvPr id="1844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7B8CEB2-2333-714A-87A8-9FE205B110F2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44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dirty="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84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56EDC2C-6AE7-5C41-8477-2CE245D616CA}" type="slidenum">
              <a:rPr lang="en-US" sz="1500">
                <a:solidFill>
                  <a:srgbClr val="0000FF"/>
                </a:solidFill>
              </a:rPr>
              <a:pPr eaLnBrk="1" hangingPunct="1"/>
              <a:t>59</a:t>
            </a:fld>
            <a:endParaRPr lang="en-US" sz="1500" dirty="0">
              <a:solidFill>
                <a:srgbClr val="0000FF"/>
              </a:solidFill>
            </a:endParaRPr>
          </a:p>
        </p:txBody>
      </p:sp>
      <p:sp>
        <p:nvSpPr>
          <p:cNvPr id="18444" name="TextBox 11"/>
          <p:cNvSpPr txBox="1">
            <a:spLocks noChangeArrowheads="1"/>
          </p:cNvSpPr>
          <p:nvPr/>
        </p:nvSpPr>
        <p:spPr bwMode="auto">
          <a:xfrm>
            <a:off x="152400" y="3505200"/>
            <a:ext cx="2802922" cy="830972"/>
          </a:xfrm>
          <a:prstGeom prst="rect">
            <a:avLst/>
          </a:prstGeom>
          <a:solidFill>
            <a:srgbClr val="FFFFFF"/>
          </a:solidFill>
          <a:ln w="12700">
            <a:solidFill>
              <a:srgbClr val="FF00FF"/>
            </a:solidFill>
            <a:miter lim="800000"/>
            <a:headEnd/>
            <a:tailEnd/>
          </a:ln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FF00FF"/>
                </a:solidFill>
                <a:latin typeface="Arial Narrow" charset="0"/>
              </a:rPr>
              <a:t>Industrial Partners</a:t>
            </a:r>
          </a:p>
          <a:p>
            <a:pPr eaLnBrk="1" hangingPunct="1"/>
            <a:r>
              <a:rPr lang="en-US" sz="1600" b="1" dirty="0">
                <a:solidFill>
                  <a:srgbClr val="FF00FF"/>
                </a:solidFill>
                <a:latin typeface="Arial Narrow" charset="0"/>
              </a:rPr>
              <a:t>(Hamamatsu Photonics,</a:t>
            </a:r>
          </a:p>
          <a:p>
            <a:pPr eaLnBrk="1" hangingPunct="1"/>
            <a:r>
              <a:rPr lang="en-US" sz="1600" b="1" dirty="0" err="1">
                <a:solidFill>
                  <a:srgbClr val="FF00FF"/>
                </a:solidFill>
                <a:latin typeface="Arial Narrow" charset="0"/>
              </a:rPr>
              <a:t>Photron</a:t>
            </a:r>
            <a:r>
              <a:rPr lang="en-US" sz="1600" b="1" dirty="0">
                <a:solidFill>
                  <a:srgbClr val="FF00FF"/>
                </a:solidFill>
                <a:latin typeface="Arial Narrow" charset="0"/>
              </a:rPr>
              <a:t>, </a:t>
            </a:r>
            <a:r>
              <a:rPr lang="en-US" sz="1600" b="1" dirty="0" smtClean="0">
                <a:solidFill>
                  <a:srgbClr val="FF00FF"/>
                </a:solidFill>
                <a:latin typeface="Arial Narrow" charset="0"/>
              </a:rPr>
              <a:t>Leica, Spectra Physics)</a:t>
            </a:r>
            <a:endParaRPr lang="en-US" sz="1600" b="1" dirty="0">
              <a:solidFill>
                <a:srgbClr val="FF00FF"/>
              </a:solidFill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545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9641138-9855-6F48-BFB4-2CE664C7A515}" type="datetime1">
              <a:rPr lang="en-US" sz="1500" smtClean="0">
                <a:solidFill>
                  <a:srgbClr val="0000FF"/>
                </a:solidFill>
              </a:rPr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686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3686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80B88B1-3E73-D74D-ADC3-5C8474537D44}" type="slidenum">
              <a:rPr lang="en-US" sz="1500">
                <a:solidFill>
                  <a:srgbClr val="0000FF"/>
                </a:solidFill>
              </a:rPr>
              <a:pPr eaLnBrk="1" hangingPunct="1"/>
              <a:t>6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36868" name="Picture 5" descr="Andromeda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01213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76200"/>
            <a:ext cx="3657600" cy="685800"/>
          </a:xfrm>
        </p:spPr>
        <p:txBody>
          <a:bodyPr/>
          <a:lstStyle/>
          <a:p>
            <a:r>
              <a:rPr lang="en-US" sz="3200">
                <a:solidFill>
                  <a:srgbClr val="FF9900"/>
                </a:solidFill>
                <a:latin typeface="Tahoma" charset="0"/>
                <a:ea typeface="ＭＳ Ｐゴシック" charset="0"/>
                <a:cs typeface="ＭＳ Ｐゴシック" charset="0"/>
              </a:rPr>
              <a:t>Andromeda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111625" y="6784975"/>
            <a:ext cx="53371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700" b="1">
                <a:solidFill>
                  <a:srgbClr val="FFFF00"/>
                </a:solidFill>
              </a:rPr>
              <a:t>~100 Billions Stars in a Galaxy</a:t>
            </a:r>
          </a:p>
        </p:txBody>
      </p:sp>
    </p:spTree>
    <p:extLst>
      <p:ext uri="{BB962C8B-B14F-4D97-AF65-F5344CB8AC3E}">
        <p14:creationId xmlns:p14="http://schemas.microsoft.com/office/powerpoint/2010/main" val="5502102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486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C21F00E-86FF-C14D-90E0-0530A0675BD2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486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16486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03962F8-E98C-9247-99AC-5C5307E4AE73}" type="slidenum">
              <a:rPr lang="en-US" sz="1500">
                <a:solidFill>
                  <a:srgbClr val="0000FF"/>
                </a:solidFill>
              </a:rPr>
              <a:pPr eaLnBrk="1" hangingPunct="1"/>
              <a:t>60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64870" name="Picture 2" descr="C:\Users\Katsushi\Desktop\yoko_0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4763"/>
            <a:ext cx="9753600" cy="7315201"/>
          </a:xfrm>
        </p:spPr>
      </p:pic>
      <p:sp>
        <p:nvSpPr>
          <p:cNvPr id="164871" name="TextBox 7"/>
          <p:cNvSpPr txBox="1">
            <a:spLocks noChangeArrowheads="1"/>
          </p:cNvSpPr>
          <p:nvPr/>
        </p:nvSpPr>
        <p:spPr bwMode="auto">
          <a:xfrm>
            <a:off x="990600" y="2032000"/>
            <a:ext cx="2433638" cy="83026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6" tIns="45708" rIns="91416" bIns="4570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rgbClr val="FFFF00"/>
                </a:solidFill>
                <a:latin typeface="Calibri" charset="0"/>
                <a:cs typeface="Arial" charset="0"/>
              </a:rPr>
              <a:t>ICMOS Camera</a:t>
            </a:r>
          </a:p>
          <a:p>
            <a:pPr algn="ctr" eaLnBrk="1" hangingPunct="1"/>
            <a:r>
              <a:rPr lang="en-US" sz="2400" b="1">
                <a:solidFill>
                  <a:srgbClr val="FFFF00"/>
                </a:solidFill>
                <a:latin typeface="Calibri" charset="0"/>
                <a:cs typeface="Arial" charset="0"/>
              </a:rPr>
              <a:t>(Photron SV200i)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0100" y="6502400"/>
            <a:ext cx="1958975" cy="708025"/>
          </a:xfrm>
          <a:prstGeom prst="rect">
            <a:avLst/>
          </a:prstGeom>
          <a:noFill/>
          <a:ln w="28575">
            <a:noFill/>
          </a:ln>
        </p:spPr>
        <p:txBody>
          <a:bodyPr lIns="91416" tIns="45708" rIns="91416" bIns="45708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00FF"/>
                </a:solidFill>
                <a:latin typeface="+mn-lt"/>
                <a:ea typeface="+mn-ea"/>
                <a:cs typeface="Arial" charset="0"/>
              </a:rPr>
              <a:t>EMCCD Camera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FF00FF"/>
                </a:solidFill>
                <a:latin typeface="+mn-lt"/>
                <a:ea typeface="+mn-ea"/>
                <a:cs typeface="Arial" charset="0"/>
              </a:rPr>
              <a:t>(Ando </a:t>
            </a:r>
            <a:r>
              <a:rPr lang="en-US" sz="2000" b="1" dirty="0" err="1">
                <a:solidFill>
                  <a:srgbClr val="FF00FF"/>
                </a:solidFill>
                <a:latin typeface="+mn-lt"/>
                <a:ea typeface="+mn-ea"/>
                <a:cs typeface="Arial" charset="0"/>
              </a:rPr>
              <a:t>iXon</a:t>
            </a:r>
            <a:r>
              <a:rPr lang="en-US" sz="2000" b="1" dirty="0">
                <a:solidFill>
                  <a:srgbClr val="FF00FF"/>
                </a:solidFill>
                <a:latin typeface="+mn-lt"/>
                <a:ea typeface="+mn-ea"/>
                <a:cs typeface="Arial" charset="0"/>
              </a:rPr>
              <a:t> 897)</a:t>
            </a:r>
          </a:p>
        </p:txBody>
      </p:sp>
      <p:sp>
        <p:nvSpPr>
          <p:cNvPr id="164873" name="TextBox 9"/>
          <p:cNvSpPr txBox="1">
            <a:spLocks noChangeArrowheads="1"/>
          </p:cNvSpPr>
          <p:nvPr/>
        </p:nvSpPr>
        <p:spPr bwMode="auto">
          <a:xfrm>
            <a:off x="3810000" y="6248400"/>
            <a:ext cx="26400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00FF"/>
                </a:solidFill>
                <a:latin typeface="Calibri" charset="0"/>
                <a:cs typeface="Arial" charset="0"/>
              </a:rPr>
              <a:t>Confocal Spinner</a:t>
            </a:r>
          </a:p>
          <a:p>
            <a:pPr algn="ctr" eaLnBrk="1" hangingPunct="1"/>
            <a:r>
              <a:rPr lang="en-US" sz="2000" b="1">
                <a:solidFill>
                  <a:srgbClr val="FF00FF"/>
                </a:solidFill>
                <a:latin typeface="Calibri" charset="0"/>
                <a:cs typeface="Arial" charset="0"/>
              </a:rPr>
              <a:t>(Yokogawa CSU-X1)</a:t>
            </a:r>
          </a:p>
        </p:txBody>
      </p:sp>
      <p:sp>
        <p:nvSpPr>
          <p:cNvPr id="164874" name="Title 1"/>
          <p:cNvSpPr txBox="1">
            <a:spLocks/>
          </p:cNvSpPr>
          <p:nvPr/>
        </p:nvSpPr>
        <p:spPr bwMode="auto">
          <a:xfrm>
            <a:off x="160338" y="-34925"/>
            <a:ext cx="94408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15" tIns="48307" rIns="96615" bIns="48307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3200" b="1">
                <a:solidFill>
                  <a:srgbClr val="FFFF00"/>
                </a:solidFill>
                <a:latin typeface="Calibri" charset="0"/>
              </a:rPr>
              <a:t>High-speed Confocal Microscope with ICMOS at CNSI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38800" y="3902075"/>
            <a:ext cx="2438400" cy="404813"/>
          </a:xfrm>
          <a:prstGeom prst="rect">
            <a:avLst/>
          </a:prstGeom>
          <a:noFill/>
          <a:ln w="28575">
            <a:noFill/>
          </a:ln>
        </p:spPr>
        <p:txBody>
          <a:bodyPr lIns="91416" tIns="45708" rIns="91416" bIns="45708">
            <a:spAutoFit/>
          </a:bodyPr>
          <a:lstStyle/>
          <a:p>
            <a:pPr algn="ctr">
              <a:defRPr/>
            </a:pPr>
            <a:r>
              <a:rPr lang="en-US" sz="2000" b="1" dirty="0" err="1">
                <a:solidFill>
                  <a:srgbClr val="FF00FF"/>
                </a:solidFill>
                <a:latin typeface="+mn-lt"/>
                <a:ea typeface="+mn-ea"/>
                <a:cs typeface="Arial" charset="0"/>
              </a:rPr>
              <a:t>Leica</a:t>
            </a:r>
            <a:r>
              <a:rPr lang="en-US" sz="2000" b="1" dirty="0">
                <a:solidFill>
                  <a:srgbClr val="FF00FF"/>
                </a:solidFill>
                <a:latin typeface="+mn-lt"/>
                <a:ea typeface="+mn-ea"/>
                <a:cs typeface="Arial" charset="0"/>
              </a:rPr>
              <a:t> Microscope</a:t>
            </a:r>
          </a:p>
        </p:txBody>
      </p:sp>
      <p:sp>
        <p:nvSpPr>
          <p:cNvPr id="164876" name="Rectangle 12"/>
          <p:cNvSpPr>
            <a:spLocks noChangeArrowheads="1"/>
          </p:cNvSpPr>
          <p:nvPr/>
        </p:nvSpPr>
        <p:spPr bwMode="auto">
          <a:xfrm>
            <a:off x="4560888" y="533400"/>
            <a:ext cx="257175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53" tIns="48326" rIns="96653" bIns="48326">
            <a:spAutoFit/>
          </a:bodyPr>
          <a:lstStyle/>
          <a:p>
            <a:pPr algn="ctr"/>
            <a:r>
              <a:rPr lang="en-US" b="1">
                <a:solidFill>
                  <a:srgbClr val="92D050"/>
                </a:solidFill>
                <a:latin typeface="Calibri" charset="0"/>
              </a:rPr>
              <a:t>(1,000 frame/s)</a:t>
            </a:r>
            <a:endParaRPr lang="en-US" sz="360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440113" y="2519363"/>
            <a:ext cx="320675" cy="244475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946900" y="6781800"/>
            <a:ext cx="2654300" cy="400050"/>
          </a:xfrm>
          <a:prstGeom prst="rect">
            <a:avLst/>
          </a:prstGeom>
          <a:noFill/>
          <a:ln w="12700">
            <a:noFill/>
          </a:ln>
        </p:spPr>
        <p:txBody>
          <a:bodyPr wrap="none" lIns="91432" tIns="45716" rIns="91432" bIns="45716">
            <a:spAutoFit/>
          </a:bodyPr>
          <a:lstStyle/>
          <a:p>
            <a:pPr algn="ctr">
              <a:defRPr/>
            </a:pPr>
            <a:r>
              <a:rPr lang="en-US" sz="2000" b="1" i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Laurent </a:t>
            </a:r>
            <a:r>
              <a:rPr lang="en-US" sz="2000" b="1" i="1" dirty="0" err="1">
                <a:solidFill>
                  <a:srgbClr val="00B0F0"/>
                </a:solidFill>
                <a:latin typeface="+mn-lt"/>
                <a:ea typeface="+mn-ea"/>
                <a:cs typeface="+mn-cs"/>
              </a:rPr>
              <a:t>Bentolila</a:t>
            </a:r>
            <a:r>
              <a:rPr lang="en-US" sz="2000" b="1" i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 (CNSI)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3/13/2007</a:t>
            </a:r>
          </a:p>
        </p:txBody>
      </p:sp>
      <p:sp>
        <p:nvSpPr>
          <p:cNvPr id="166915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16691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21FAC29-42BF-1847-86EF-5C24A14195FA}" type="slidenum">
              <a:rPr lang="en-US" sz="1500">
                <a:solidFill>
                  <a:srgbClr val="0000FF"/>
                </a:solidFill>
              </a:rPr>
              <a:pPr eaLnBrk="1" hangingPunct="1"/>
              <a:t>61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6917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166918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362200"/>
            <a:ext cx="1739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14 billion years ago</a:t>
            </a:r>
          </a:p>
        </p:txBody>
      </p:sp>
      <p:sp>
        <p:nvSpPr>
          <p:cNvPr id="166920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003925"/>
            <a:ext cx="1239838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Particles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24000" y="6003925"/>
            <a:ext cx="1304925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Structure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648200" y="6003925"/>
            <a:ext cx="1306513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Origin of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Life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705600" y="6003925"/>
            <a:ext cx="2054225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Origin of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Consciousness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6200" y="838200"/>
            <a:ext cx="6238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i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Spontaneous Symmetry Breaking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7170A17-E379-A84A-B54F-27BE9D7A20AF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896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689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F2F7384-2DB5-3842-8D84-0F8D43F92C72}" type="slidenum">
              <a:rPr lang="en-US" sz="1500">
                <a:solidFill>
                  <a:srgbClr val="0000FF"/>
                </a:solidFill>
              </a:rPr>
              <a:pPr eaLnBrk="1" hangingPunct="1"/>
              <a:t>62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8965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229251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609600"/>
            <a:ext cx="9296400" cy="685800"/>
          </a:xfrm>
        </p:spPr>
        <p:txBody>
          <a:bodyPr/>
          <a:lstStyle/>
          <a:p>
            <a:pPr eaLnBrk="1" hangingPunct="1"/>
            <a:r>
              <a:rPr lang="en-US" altLang="ja-JP" sz="36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Brain				</a:t>
            </a:r>
            <a:r>
              <a:rPr lang="ja-JP" altLang="en-US" sz="36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　</a:t>
            </a:r>
            <a:r>
              <a:rPr lang="en-US" altLang="ja-JP" sz="36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Universe</a:t>
            </a:r>
            <a:endParaRPr lang="en-US" sz="3600">
              <a:solidFill>
                <a:srgbClr val="FFFF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8967" name="Picture 4" descr="Graphic: Separated at Birth?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04950"/>
            <a:ext cx="941705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8" name="Rectangle 5"/>
          <p:cNvSpPr>
            <a:spLocks noChangeArrowheads="1"/>
          </p:cNvSpPr>
          <p:nvPr/>
        </p:nvSpPr>
        <p:spPr bwMode="auto">
          <a:xfrm>
            <a:off x="4667250" y="1295400"/>
            <a:ext cx="244475" cy="4840288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68969" name="Rectangle 6"/>
          <p:cNvSpPr>
            <a:spLocks noChangeArrowheads="1"/>
          </p:cNvSpPr>
          <p:nvPr/>
        </p:nvSpPr>
        <p:spPr bwMode="auto">
          <a:xfrm>
            <a:off x="7075488" y="6948488"/>
            <a:ext cx="25257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b="1">
                <a:solidFill>
                  <a:srgbClr val="FF9933"/>
                </a:solidFill>
                <a:latin typeface="Arial Narrow" charset="0"/>
              </a:rPr>
              <a:t>New York Times 8/21/2006</a:t>
            </a:r>
          </a:p>
        </p:txBody>
      </p:sp>
      <p:sp>
        <p:nvSpPr>
          <p:cNvPr id="2229255" name="Text Box 7"/>
          <p:cNvSpPr txBox="1">
            <a:spLocks noChangeArrowheads="1"/>
          </p:cNvSpPr>
          <p:nvPr/>
        </p:nvSpPr>
        <p:spPr bwMode="auto">
          <a:xfrm>
            <a:off x="5562600" y="6172200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2000" b="1">
                <a:solidFill>
                  <a:srgbClr val="FFFF00"/>
                </a:solidFill>
              </a:rPr>
              <a:t>100 Billions Galaxies</a:t>
            </a:r>
            <a:endParaRPr lang="ja-JP" altLang="en-US" sz="2000" b="1">
              <a:solidFill>
                <a:srgbClr val="FFFF00"/>
              </a:solidFill>
            </a:endParaRPr>
          </a:p>
        </p:txBody>
      </p:sp>
      <p:sp>
        <p:nvSpPr>
          <p:cNvPr id="2229256" name="Text Box 8"/>
          <p:cNvSpPr txBox="1">
            <a:spLocks noChangeArrowheads="1"/>
          </p:cNvSpPr>
          <p:nvPr/>
        </p:nvSpPr>
        <p:spPr bwMode="auto">
          <a:xfrm>
            <a:off x="990600" y="6156325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2000" b="1">
                <a:solidFill>
                  <a:srgbClr val="FFFF00"/>
                </a:solidFill>
              </a:rPr>
              <a:t>100 Billions Neurons</a:t>
            </a:r>
            <a:endParaRPr lang="ja-JP" altLang="en-US" sz="20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29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29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229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9251" grpId="0"/>
      <p:bldP spid="2229255" grpId="0"/>
      <p:bldP spid="222925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8A6384-EA2B-094E-8AC9-15C7F6FF83F7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7101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1710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941F0A2-220C-6F49-A8B0-3B9B7A2361F4}" type="slidenum">
              <a:rPr lang="en-US" sz="1500">
                <a:solidFill>
                  <a:srgbClr val="0000FF"/>
                </a:solidFill>
              </a:rPr>
              <a:pPr eaLnBrk="1" hangingPunct="1"/>
              <a:t>63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71013" name="Rectangle 2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/>
          </a:p>
        </p:txBody>
      </p:sp>
      <p:sp>
        <p:nvSpPr>
          <p:cNvPr id="17101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Ca</a:t>
            </a:r>
            <a:r>
              <a:rPr lang="en-US" sz="2800" baseline="30000">
                <a:latin typeface="Tahoma" charset="0"/>
                <a:ea typeface="ＭＳ Ｐゴシック" charset="0"/>
                <a:cs typeface="ＭＳ Ｐゴシック" charset="0"/>
              </a:rPr>
              <a:t>2+</a:t>
            </a:r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 Signal in cultivated Rat</a:t>
            </a:r>
            <a:r>
              <a:rPr lang="ja-JP" altLang="en-US" sz="2800">
                <a:latin typeface="Tahom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s Brain </a:t>
            </a:r>
          </a:p>
        </p:txBody>
      </p:sp>
      <p:pic>
        <p:nvPicPr>
          <p:cNvPr id="171015" name="Picture 4" descr="923f2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90550"/>
            <a:ext cx="8966200" cy="672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Assembly of cortical circuits during development</a:t>
            </a:r>
          </a:p>
        </p:txBody>
      </p:sp>
      <p:sp>
        <p:nvSpPr>
          <p:cNvPr id="15667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9FC1620-B1A8-9E4A-955F-D25CE7666F05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667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44465E-D2B9-304B-BCB6-E1311C0D4E19}" type="slidenum">
              <a:rPr lang="en-US" sz="1500">
                <a:solidFill>
                  <a:srgbClr val="0000FF"/>
                </a:solidFill>
              </a:rPr>
              <a:pPr eaLnBrk="1" hangingPunct="1"/>
              <a:t>64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73061" name="Picture 4" descr="http://fig.cox.miami.edu/~cmallery/150/neuro/48x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"/>
          <a:stretch>
            <a:fillRect/>
          </a:stretch>
        </p:blipFill>
        <p:spPr bwMode="auto">
          <a:xfrm>
            <a:off x="228600" y="762000"/>
            <a:ext cx="9144000" cy="612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Arisaka,UCLA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>
                <a:latin typeface="Tahoma" charset="0"/>
                <a:ea typeface="ＭＳ Ｐゴシック" charset="0"/>
                <a:cs typeface="ＭＳ Ｐゴシック" charset="0"/>
              </a:rPr>
              <a:t>Human Eyes</a:t>
            </a:r>
          </a:p>
        </p:txBody>
      </p:sp>
      <p:sp>
        <p:nvSpPr>
          <p:cNvPr id="160771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B6ED869-0EBF-4342-A041-9E2246B454FE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077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/>
              <a:t>Katsushi Arisaka</a:t>
            </a:r>
          </a:p>
        </p:txBody>
      </p:sp>
      <p:sp>
        <p:nvSpPr>
          <p:cNvPr id="16077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6124BA-38CA-4047-88BC-C5ECC8705AD3}" type="slidenum">
              <a:rPr lang="en-US" sz="1500">
                <a:solidFill>
                  <a:srgbClr val="0000FF"/>
                </a:solidFill>
              </a:rPr>
              <a:pPr eaLnBrk="1" hangingPunct="1"/>
              <a:t>65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75110" name="Picture 2" descr="http://webvision.med.utah.edu/imageswv/Sagschem.jpe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" r="2113" b="15584"/>
          <a:stretch>
            <a:fillRect/>
          </a:stretch>
        </p:blipFill>
        <p:spPr>
          <a:xfrm>
            <a:off x="0" y="955675"/>
            <a:ext cx="9601200" cy="5673725"/>
          </a:xfr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lIns="91416" tIns="45708" rIns="91416" bIns="45708" anchor="ctr"/>
          <a:lstStyle/>
          <a:p>
            <a:pPr algn="ctr"/>
            <a:endParaRPr lang="en-US" sz="1800"/>
          </a:p>
        </p:txBody>
      </p:sp>
      <p:sp>
        <p:nvSpPr>
          <p:cNvPr id="177155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601200" cy="685800"/>
          </a:xfrm>
        </p:spPr>
        <p:txBody>
          <a:bodyPr/>
          <a:lstStyle/>
          <a:p>
            <a:r>
              <a:rPr lang="en-US" sz="32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How can I recognize a woman so far away?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895600" y="5715000"/>
            <a:ext cx="6096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2" tIns="48316" rIns="96632" bIns="48316"/>
          <a:lstStyle>
            <a:lvl1pPr marL="358775" indent="-35877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4225" indent="-303213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Char char="Ø"/>
            </a:pPr>
            <a:r>
              <a:rPr lang="en-US" sz="3200" b="1">
                <a:solidFill>
                  <a:srgbClr val="47FFD1"/>
                </a:solidFill>
                <a:latin typeface="Arial Narrow" charset="0"/>
              </a:rPr>
              <a:t>Genetically encoded?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Char char="Ø"/>
            </a:pPr>
            <a:r>
              <a:rPr lang="en-US" sz="3200" b="1">
                <a:solidFill>
                  <a:srgbClr val="47FFD1"/>
                </a:solidFill>
                <a:latin typeface="Arial Narrow" charset="0"/>
              </a:rPr>
              <a:t>Learning and memory?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Char char="Ø"/>
            </a:pPr>
            <a:endParaRPr lang="en-US" sz="3200" b="1">
              <a:solidFill>
                <a:srgbClr val="47FFD1"/>
              </a:solidFill>
              <a:latin typeface="Arial Narrow" charset="0"/>
            </a:endParaRPr>
          </a:p>
          <a:p>
            <a:pPr lvl="1" eaLnBrk="1" hangingPunct="1">
              <a:lnSpc>
                <a:spcPct val="90000"/>
              </a:lnSpc>
              <a:spcBef>
                <a:spcPct val="10000"/>
              </a:spcBef>
              <a:buFont typeface="Wingdings" charset="0"/>
              <a:buNone/>
            </a:pPr>
            <a:endParaRPr lang="en-US" b="1">
              <a:solidFill>
                <a:srgbClr val="47FFD1"/>
              </a:solidFill>
              <a:latin typeface="Arial Narrow" charset="0"/>
            </a:endParaRPr>
          </a:p>
        </p:txBody>
      </p:sp>
      <p:pic>
        <p:nvPicPr>
          <p:cNvPr id="12" name="Picture 11" descr="SCAN0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124200"/>
            <a:ext cx="11477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1"/>
          <a:stretch>
            <a:fillRect/>
          </a:stretch>
        </p:blipFill>
        <p:spPr bwMode="auto">
          <a:xfrm>
            <a:off x="150813" y="1965325"/>
            <a:ext cx="492125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5702300" y="4495800"/>
            <a:ext cx="3332163" cy="2468563"/>
            <a:chOff x="5702300" y="4495800"/>
            <a:chExt cx="3332790" cy="2468875"/>
          </a:xfrm>
        </p:grpSpPr>
        <p:sp>
          <p:nvSpPr>
            <p:cNvPr id="178196" name="TextBox 31"/>
            <p:cNvSpPr txBox="1">
              <a:spLocks noChangeArrowheads="1"/>
            </p:cNvSpPr>
            <p:nvPr/>
          </p:nvSpPr>
          <p:spPr bwMode="auto">
            <a:xfrm>
              <a:off x="5702300" y="6621150"/>
              <a:ext cx="980682" cy="31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6661" tIns="48331" rIns="96661" bIns="48331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Thalamus</a:t>
              </a:r>
            </a:p>
          </p:txBody>
        </p:sp>
        <p:sp>
          <p:nvSpPr>
            <p:cNvPr id="178197" name="TextBox 41"/>
            <p:cNvSpPr txBox="1">
              <a:spLocks noChangeArrowheads="1"/>
            </p:cNvSpPr>
            <p:nvPr/>
          </p:nvSpPr>
          <p:spPr bwMode="auto">
            <a:xfrm>
              <a:off x="7456488" y="6651625"/>
              <a:ext cx="1578602" cy="31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6661" tIns="48331" rIns="96661" bIns="48331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Subcortical areas</a:t>
              </a:r>
            </a:p>
          </p:txBody>
        </p:sp>
        <p:grpSp>
          <p:nvGrpSpPr>
            <p:cNvPr id="178198" name="Group 59"/>
            <p:cNvGrpSpPr>
              <a:grpSpLocks/>
            </p:cNvGrpSpPr>
            <p:nvPr/>
          </p:nvGrpSpPr>
          <p:grpSpPr bwMode="auto">
            <a:xfrm>
              <a:off x="6019800" y="4495800"/>
              <a:ext cx="2128838" cy="2109788"/>
              <a:chOff x="370936" y="4301705"/>
              <a:chExt cx="2363639" cy="230612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71003" y="4778956"/>
                <a:ext cx="560610" cy="638648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308879" y="4301705"/>
                <a:ext cx="994290" cy="468573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2/3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374108" y="5575529"/>
                <a:ext cx="765110" cy="468573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>
                    <a:solidFill>
                      <a:schemeClr val="tx1"/>
                    </a:solidFill>
                  </a:rPr>
                  <a:t>5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389973" y="6134346"/>
                <a:ext cx="763347" cy="468573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>
                    <a:solidFill>
                      <a:schemeClr val="tx1"/>
                    </a:solidFill>
                  </a:rPr>
                  <a:t>6</a:t>
                </a:r>
              </a:p>
            </p:txBody>
          </p:sp>
          <p:cxnSp>
            <p:nvCxnSpPr>
              <p:cNvPr id="21" name="Shape 20"/>
              <p:cNvCxnSpPr>
                <a:stCxn id="16" idx="0"/>
                <a:endCxn id="17" idx="1"/>
              </p:cNvCxnSpPr>
              <p:nvPr/>
            </p:nvCxnSpPr>
            <p:spPr>
              <a:xfrm rot="5400000" flipH="1" flipV="1">
                <a:off x="858612" y="4328688"/>
                <a:ext cx="242964" cy="657571"/>
              </a:xfrm>
              <a:prstGeom prst="bentConnector2">
                <a:avLst/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>
                <a:endCxn id="18" idx="0"/>
              </p:cNvCxnSpPr>
              <p:nvPr/>
            </p:nvCxnSpPr>
            <p:spPr>
              <a:xfrm rot="5400000">
                <a:off x="1377629" y="5175343"/>
                <a:ext cx="779219" cy="21155"/>
              </a:xfrm>
              <a:prstGeom prst="straightConnector1">
                <a:avLst/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hape 25"/>
              <p:cNvCxnSpPr>
                <a:stCxn id="19" idx="1"/>
                <a:endCxn id="16" idx="2"/>
              </p:cNvCxnSpPr>
              <p:nvPr/>
            </p:nvCxnSpPr>
            <p:spPr>
              <a:xfrm rot="10800000">
                <a:off x="651308" y="5417603"/>
                <a:ext cx="738665" cy="951030"/>
              </a:xfrm>
              <a:prstGeom prst="bentConnector2">
                <a:avLst/>
              </a:prstGeom>
              <a:ln w="19050">
                <a:solidFill>
                  <a:srgbClr val="000000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Elbow Connector 27"/>
              <p:cNvCxnSpPr/>
              <p:nvPr/>
            </p:nvCxnSpPr>
            <p:spPr>
              <a:xfrm>
                <a:off x="2139217" y="5731720"/>
                <a:ext cx="14103" cy="558817"/>
              </a:xfrm>
              <a:prstGeom prst="bentConnector3">
                <a:avLst>
                  <a:gd name="adj1" fmla="val 1689929"/>
                </a:avLst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rot="16200000" flipV="1">
                <a:off x="-47152" y="6008388"/>
                <a:ext cx="1181846" cy="17629"/>
              </a:xfrm>
              <a:prstGeom prst="straightConnector1">
                <a:avLst/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 rot="5400000">
                <a:off x="2268841" y="6124664"/>
                <a:ext cx="897230" cy="17629"/>
              </a:xfrm>
              <a:prstGeom prst="straightConnector1">
                <a:avLst/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rot="10800000">
                <a:off x="2139217" y="5684864"/>
                <a:ext cx="595869" cy="1735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 rot="5400000">
                <a:off x="2467943" y="6496120"/>
                <a:ext cx="215196" cy="8815"/>
              </a:xfrm>
              <a:prstGeom prst="straightConnector1">
                <a:avLst/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rot="10800000">
                <a:off x="2162135" y="6380781"/>
                <a:ext cx="417814" cy="3471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Title 1"/>
          <p:cNvSpPr txBox="1">
            <a:spLocks/>
          </p:cNvSpPr>
          <p:nvPr/>
        </p:nvSpPr>
        <p:spPr>
          <a:xfrm>
            <a:off x="152400" y="76200"/>
            <a:ext cx="9296400" cy="685800"/>
          </a:xfrm>
          <a:prstGeom prst="rect">
            <a:avLst/>
          </a:prstGeom>
        </p:spPr>
        <p:txBody>
          <a:bodyPr/>
          <a:lstStyle/>
          <a:p>
            <a:pPr algn="ctr" defTabSz="966788" eaLnBrk="0" hangingPunct="0">
              <a:lnSpc>
                <a:spcPct val="80000"/>
              </a:lnSpc>
              <a:defRPr/>
            </a:pPr>
            <a:r>
              <a:rPr lang="en-US" sz="4000" b="1" kern="0" dirty="0">
                <a:solidFill>
                  <a:srgbClr val="A50021"/>
                </a:solidFill>
                <a:latin typeface="+mj-lt"/>
                <a:ea typeface="+mj-ea"/>
                <a:cs typeface="+mj-cs"/>
              </a:rPr>
              <a:t>The Cerebral Cortex</a:t>
            </a:r>
          </a:p>
        </p:txBody>
      </p:sp>
      <p:sp>
        <p:nvSpPr>
          <p:cNvPr id="17818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3A5F7B6-880A-534A-8B59-909FF3F8590C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781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361E8C5-3653-3B4B-9673-C1B1DEF4C7D3}" type="slidenum">
              <a:rPr lang="en-US" sz="1500">
                <a:solidFill>
                  <a:srgbClr val="0000FF"/>
                </a:solidFill>
              </a:rPr>
              <a:pPr eaLnBrk="1" hangingPunct="1"/>
              <a:t>67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78183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1693863" y="914400"/>
            <a:ext cx="7837487" cy="3532188"/>
            <a:chOff x="1693715" y="914400"/>
            <a:chExt cx="7837635" cy="3532188"/>
          </a:xfrm>
        </p:grpSpPr>
        <p:pic>
          <p:nvPicPr>
            <p:cNvPr id="17818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1" t="12186" r="5721" b="6606"/>
            <a:stretch>
              <a:fillRect/>
            </a:stretch>
          </p:blipFill>
          <p:spPr bwMode="auto">
            <a:xfrm>
              <a:off x="5592763" y="1233488"/>
              <a:ext cx="2355850" cy="292735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4343302" y="2819400"/>
              <a:ext cx="246068" cy="28416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661" tIns="48331" rIns="96661" bIns="48331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5400000" flipH="1" flipV="1">
              <a:off x="4280610" y="1507321"/>
              <a:ext cx="1603375" cy="10207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6200000" flipH="1">
              <a:off x="4564772" y="3131334"/>
              <a:ext cx="1023938" cy="100966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192" name="TextBox 14"/>
            <p:cNvSpPr txBox="1">
              <a:spLocks noChangeArrowheads="1"/>
            </p:cNvSpPr>
            <p:nvPr/>
          </p:nvSpPr>
          <p:spPr bwMode="auto">
            <a:xfrm>
              <a:off x="4321175" y="4149725"/>
              <a:ext cx="304800" cy="296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6661" tIns="48331" rIns="96661" bIns="48331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300">
                  <a:latin typeface="Arial Black" charset="0"/>
                </a:rPr>
                <a:t>7</a:t>
              </a:r>
            </a:p>
          </p:txBody>
        </p:sp>
        <p:pic>
          <p:nvPicPr>
            <p:cNvPr id="17819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69"/>
            <a:stretch>
              <a:fillRect/>
            </a:stretch>
          </p:blipFill>
          <p:spPr bwMode="auto">
            <a:xfrm>
              <a:off x="8013700" y="1228725"/>
              <a:ext cx="1517650" cy="2935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3"/>
            <p:cNvSpPr>
              <a:spLocks noChangeArrowheads="1"/>
            </p:cNvSpPr>
            <p:nvPr/>
          </p:nvSpPr>
          <p:spPr bwMode="auto">
            <a:xfrm>
              <a:off x="1693715" y="914400"/>
              <a:ext cx="2116177" cy="64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600" b="1" i="1" dirty="0">
                  <a:solidFill>
                    <a:srgbClr val="0066FF"/>
                  </a:solidFill>
                  <a:latin typeface="+mn-lt"/>
                  <a:ea typeface="+mn-ea"/>
                  <a:cs typeface="+mn-cs"/>
                </a:rPr>
                <a:t>Conscious</a:t>
              </a:r>
            </a:p>
          </p:txBody>
        </p:sp>
        <p:sp>
          <p:nvSpPr>
            <p:cNvPr id="178195" name="Up Arrow 34"/>
            <p:cNvSpPr>
              <a:spLocks noChangeArrowheads="1"/>
            </p:cNvSpPr>
            <p:nvPr/>
          </p:nvSpPr>
          <p:spPr bwMode="auto">
            <a:xfrm>
              <a:off x="2743200" y="1600200"/>
              <a:ext cx="228600" cy="304800"/>
            </a:xfrm>
            <a:prstGeom prst="upArrow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1557338" y="5943600"/>
            <a:ext cx="2557462" cy="838200"/>
            <a:chOff x="1557630" y="5943600"/>
            <a:chExt cx="2556727" cy="838419"/>
          </a:xfrm>
        </p:grpSpPr>
        <p:sp>
          <p:nvSpPr>
            <p:cNvPr id="34" name="Rectangle 3"/>
            <p:cNvSpPr>
              <a:spLocks noChangeArrowheads="1"/>
            </p:cNvSpPr>
            <p:nvPr/>
          </p:nvSpPr>
          <p:spPr bwMode="auto">
            <a:xfrm>
              <a:off x="1557630" y="6135738"/>
              <a:ext cx="2556727" cy="646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600" b="1" i="1" dirty="0">
                  <a:solidFill>
                    <a:srgbClr val="00B0F0"/>
                  </a:solidFill>
                  <a:latin typeface="+mn-lt"/>
                  <a:ea typeface="+mn-ea"/>
                  <a:cs typeface="+mn-cs"/>
                </a:rPr>
                <a:t>Unconscious</a:t>
              </a:r>
            </a:p>
          </p:txBody>
        </p:sp>
        <p:sp>
          <p:nvSpPr>
            <p:cNvPr id="178187" name="Up Arrow 35"/>
            <p:cNvSpPr>
              <a:spLocks noChangeArrowheads="1"/>
            </p:cNvSpPr>
            <p:nvPr/>
          </p:nvSpPr>
          <p:spPr bwMode="auto">
            <a:xfrm flipV="1">
              <a:off x="2667000" y="5943600"/>
              <a:ext cx="228600" cy="304800"/>
            </a:xfrm>
            <a:prstGeom prst="upArrow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2563813" y="4648200"/>
            <a:ext cx="5260975" cy="2301875"/>
            <a:chOff x="2563813" y="4648200"/>
            <a:chExt cx="5260975" cy="2301875"/>
          </a:xfrm>
        </p:grpSpPr>
        <p:pic>
          <p:nvPicPr>
            <p:cNvPr id="341008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68813" y="5129213"/>
              <a:ext cx="1709737" cy="17954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1009" name="Picture 1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63813" y="5097463"/>
              <a:ext cx="1801812" cy="1828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1019" name="Picture 2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297613" y="5097463"/>
              <a:ext cx="1527175" cy="18526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21" name="Straight Arrow Connector 20"/>
            <p:cNvCxnSpPr/>
            <p:nvPr/>
          </p:nvCxnSpPr>
          <p:spPr>
            <a:xfrm rot="10800000" flipV="1">
              <a:off x="3581400" y="4724400"/>
              <a:ext cx="400050" cy="263525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 flipH="1" flipV="1">
              <a:off x="6457950" y="4724400"/>
              <a:ext cx="400050" cy="263525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5400000">
              <a:off x="4937125" y="4816475"/>
              <a:ext cx="346075" cy="9525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1600200" y="-33338"/>
            <a:ext cx="6400800" cy="77470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lIns="96661" tIns="48331" rIns="96661" bIns="48331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C00000"/>
                </a:solidFill>
                <a:latin typeface="+mj-lt"/>
                <a:ea typeface="+mn-ea"/>
                <a:cs typeface="+mn-cs"/>
              </a:rPr>
              <a:t>Nature vs. Nurture</a:t>
            </a:r>
          </a:p>
        </p:txBody>
      </p:sp>
      <p:sp>
        <p:nvSpPr>
          <p:cNvPr id="18022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6A4880-3D89-6F46-9BCF-F84A60467665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022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A38EB2E-FBF5-0D4C-ABE7-FD46DF6BBCA1}" type="slidenum">
              <a:rPr lang="en-US" sz="1500">
                <a:solidFill>
                  <a:srgbClr val="0000FF"/>
                </a:solidFill>
              </a:rPr>
              <a:pPr eaLnBrk="1" hangingPunct="1"/>
              <a:t>68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0230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pic>
        <p:nvPicPr>
          <p:cNvPr id="18023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9"/>
          <a:stretch>
            <a:fillRect/>
          </a:stretch>
        </p:blipFill>
        <p:spPr bwMode="auto">
          <a:xfrm>
            <a:off x="3962400" y="762000"/>
            <a:ext cx="1981200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228600" y="838200"/>
            <a:ext cx="3462338" cy="4829175"/>
            <a:chOff x="228600" y="838200"/>
            <a:chExt cx="3462066" cy="4829175"/>
          </a:xfrm>
        </p:grpSpPr>
        <p:sp>
          <p:nvSpPr>
            <p:cNvPr id="180239" name="Line 23"/>
            <p:cNvSpPr>
              <a:spLocks noChangeShapeType="1"/>
            </p:cNvSpPr>
            <p:nvPr/>
          </p:nvSpPr>
          <p:spPr bwMode="auto">
            <a:xfrm>
              <a:off x="2514600" y="3124200"/>
              <a:ext cx="1090613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6661" tIns="48331" rIns="96661" bIns="48331"/>
            <a:lstStyle/>
            <a:p>
              <a:endParaRPr lang="en-US"/>
            </a:p>
          </p:txBody>
        </p:sp>
        <p:pic>
          <p:nvPicPr>
            <p:cNvPr id="447493" name="Picture 5"/>
            <p:cNvPicPr>
              <a:picLocks noChangeAspect="1" noChangeArrowheads="1"/>
            </p:cNvPicPr>
            <p:nvPr/>
          </p:nvPicPr>
          <p:blipFill>
            <a:blip r:embed="rId7"/>
            <a:srcRect l="4623" b="7500"/>
            <a:stretch>
              <a:fillRect/>
            </a:stretch>
          </p:blipFill>
          <p:spPr bwMode="auto">
            <a:xfrm>
              <a:off x="228600" y="4419600"/>
              <a:ext cx="2133432" cy="12477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47494" name="Picture 6"/>
            <p:cNvPicPr>
              <a:picLocks noChangeAspect="1" noChangeArrowheads="1"/>
            </p:cNvPicPr>
            <p:nvPr/>
          </p:nvPicPr>
          <p:blipFill>
            <a:blip r:embed="rId8"/>
            <a:srcRect t="13194"/>
            <a:stretch>
              <a:fillRect/>
            </a:stretch>
          </p:blipFill>
          <p:spPr bwMode="auto">
            <a:xfrm>
              <a:off x="304794" y="2895600"/>
              <a:ext cx="2001681" cy="14128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0242" name="Picture 3" descr="DNA-backbon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838200"/>
              <a:ext cx="1985963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3"/>
            <p:cNvSpPr>
              <a:spLocks noChangeArrowheads="1"/>
            </p:cNvSpPr>
            <p:nvPr/>
          </p:nvSpPr>
          <p:spPr bwMode="auto">
            <a:xfrm>
              <a:off x="2438226" y="2406650"/>
              <a:ext cx="1252440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200" b="1" i="1" dirty="0">
                  <a:solidFill>
                    <a:srgbClr val="0066FF"/>
                  </a:solidFill>
                  <a:latin typeface="+mn-lt"/>
                  <a:ea typeface="+mn-ea"/>
                  <a:cs typeface="+mn-cs"/>
                </a:rPr>
                <a:t>Nature</a:t>
              </a: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6324600" y="876300"/>
            <a:ext cx="3200400" cy="4540250"/>
            <a:chOff x="6324600" y="876300"/>
            <a:chExt cx="3200400" cy="4540250"/>
          </a:xfrm>
        </p:grpSpPr>
        <p:sp>
          <p:nvSpPr>
            <p:cNvPr id="180234" name="Line 24"/>
            <p:cNvSpPr>
              <a:spLocks noChangeShapeType="1"/>
            </p:cNvSpPr>
            <p:nvPr/>
          </p:nvSpPr>
          <p:spPr bwMode="auto">
            <a:xfrm flipH="1">
              <a:off x="6570663" y="3124200"/>
              <a:ext cx="1049337" cy="9525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6661" tIns="48331" rIns="96661" bIns="48331"/>
            <a:lstStyle/>
            <a:p>
              <a:endParaRPr lang="en-US"/>
            </a:p>
          </p:txBody>
        </p:sp>
        <p:pic>
          <p:nvPicPr>
            <p:cNvPr id="341005" name="Picture 13"/>
            <p:cNvPicPr>
              <a:picLocks noChangeAspect="1" noChangeArrowheads="1"/>
            </p:cNvPicPr>
            <p:nvPr/>
          </p:nvPicPr>
          <p:blipFill>
            <a:blip r:embed="rId10"/>
            <a:srcRect r="8240"/>
            <a:stretch>
              <a:fillRect/>
            </a:stretch>
          </p:blipFill>
          <p:spPr bwMode="auto">
            <a:xfrm>
              <a:off x="7924800" y="3962400"/>
              <a:ext cx="1600200" cy="14541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1017" name="Picture 25"/>
            <p:cNvPicPr>
              <a:picLocks noChangeAspect="1" noChangeArrowheads="1"/>
            </p:cNvPicPr>
            <p:nvPr/>
          </p:nvPicPr>
          <p:blipFill>
            <a:blip r:embed="rId11"/>
            <a:srcRect l="8673" r="7884"/>
            <a:stretch>
              <a:fillRect/>
            </a:stretch>
          </p:blipFill>
          <p:spPr bwMode="auto">
            <a:xfrm>
              <a:off x="7934325" y="876300"/>
              <a:ext cx="1560513" cy="12668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1018" name="Picture 26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7924800" y="2239963"/>
              <a:ext cx="1571625" cy="15954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7" name="Rectangle 3"/>
            <p:cNvSpPr>
              <a:spLocks noChangeArrowheads="1"/>
            </p:cNvSpPr>
            <p:nvPr/>
          </p:nvSpPr>
          <p:spPr bwMode="auto">
            <a:xfrm>
              <a:off x="6324600" y="2387600"/>
              <a:ext cx="1401763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200" b="1" i="1" dirty="0">
                  <a:solidFill>
                    <a:srgbClr val="0066FF"/>
                  </a:solidFill>
                  <a:latin typeface="+mn-lt"/>
                  <a:ea typeface="+mn-ea"/>
                  <a:cs typeface="+mn-cs"/>
                </a:rPr>
                <a:t>Nurture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E1F4162-2877-C14B-8289-08CC1A7E65E9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22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2184D0F-D5A4-7E49-820C-22E6FBDCDAA0}" type="slidenum">
              <a:rPr lang="en-US" sz="1500">
                <a:solidFill>
                  <a:srgbClr val="0000FF"/>
                </a:solidFill>
              </a:rPr>
              <a:pPr eaLnBrk="1" hangingPunct="1"/>
              <a:t>69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22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>
                <a:latin typeface="Tahoma" charset="0"/>
                <a:ea typeface="ＭＳ Ｐゴシック" charset="0"/>
                <a:cs typeface="ＭＳ Ｐゴシック" charset="0"/>
              </a:rPr>
              <a:t>Mutiphoton Microscope</a:t>
            </a:r>
          </a:p>
        </p:txBody>
      </p:sp>
      <p:pic>
        <p:nvPicPr>
          <p:cNvPr id="18227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7829550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8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182279" name="Text Box 4"/>
          <p:cNvSpPr txBox="1">
            <a:spLocks noChangeArrowheads="1"/>
          </p:cNvSpPr>
          <p:nvPr/>
        </p:nvSpPr>
        <p:spPr bwMode="auto">
          <a:xfrm>
            <a:off x="3733800" y="3657600"/>
            <a:ext cx="137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b="1">
                <a:solidFill>
                  <a:srgbClr val="FF0000"/>
                </a:solidFill>
                <a:latin typeface="Arial Narrow" charset="0"/>
              </a:rPr>
              <a:t>880 nm</a:t>
            </a:r>
          </a:p>
        </p:txBody>
      </p:sp>
      <p:sp>
        <p:nvSpPr>
          <p:cNvPr id="182280" name="Text Box 4"/>
          <p:cNvSpPr txBox="1">
            <a:spLocks noChangeArrowheads="1"/>
          </p:cNvSpPr>
          <p:nvPr/>
        </p:nvSpPr>
        <p:spPr bwMode="auto">
          <a:xfrm>
            <a:off x="304800" y="3657600"/>
            <a:ext cx="137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b="1">
                <a:solidFill>
                  <a:srgbClr val="0000FF"/>
                </a:solidFill>
                <a:latin typeface="Arial Narrow" charset="0"/>
              </a:rPr>
              <a:t>440 nm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079750" y="3011488"/>
            <a:ext cx="1797050" cy="400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1333" tIns="45667" rIns="91333" bIns="45667">
            <a:spAutoFit/>
          </a:bodyPr>
          <a:lstStyle/>
          <a:p>
            <a:pPr algn="ctr">
              <a:defRPr/>
            </a:pPr>
            <a:r>
              <a:rPr lang="en-US" altLang="ja-JP" sz="2000" b="1" dirty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500 – 600 nm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722438" y="5470525"/>
            <a:ext cx="6662737" cy="1371600"/>
            <a:chOff x="1951482" y="5486400"/>
            <a:chExt cx="6663018" cy="1371600"/>
          </a:xfrm>
        </p:grpSpPr>
        <p:pic>
          <p:nvPicPr>
            <p:cNvPr id="182286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4" t="41911" r="50909" b="28362"/>
            <a:stretch>
              <a:fillRect/>
            </a:stretch>
          </p:blipFill>
          <p:spPr bwMode="auto">
            <a:xfrm>
              <a:off x="1951482" y="5486400"/>
              <a:ext cx="3176868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2287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17" t="42131" r="1187" b="28142"/>
            <a:stretch>
              <a:fillRect/>
            </a:stretch>
          </p:blipFill>
          <p:spPr bwMode="auto">
            <a:xfrm>
              <a:off x="5486400" y="5486400"/>
              <a:ext cx="3128100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5791200" y="762000"/>
            <a:ext cx="2133600" cy="9588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6653" tIns="48326" rIns="96653" bIns="48326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Arial Narrow" charset="0"/>
              </a:rPr>
              <a:t>Two Photon Excitation</a:t>
            </a:r>
            <a:endParaRPr lang="en-US" sz="3600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2286000" y="762000"/>
            <a:ext cx="2133600" cy="9588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6653" tIns="48326" rIns="96653" bIns="48326">
            <a:spAutoFit/>
          </a:bodyPr>
          <a:lstStyle/>
          <a:p>
            <a:pPr algn="ctr"/>
            <a:r>
              <a:rPr lang="en-US" b="1">
                <a:solidFill>
                  <a:srgbClr val="0000FF"/>
                </a:solidFill>
                <a:latin typeface="Arial Narrow" charset="0"/>
              </a:rPr>
              <a:t>Conventional</a:t>
            </a:r>
          </a:p>
          <a:p>
            <a:pPr algn="ctr"/>
            <a:r>
              <a:rPr lang="en-US" b="1">
                <a:solidFill>
                  <a:srgbClr val="0000FF"/>
                </a:solidFill>
                <a:latin typeface="Arial Narrow" charset="0"/>
              </a:rPr>
              <a:t>Confocal</a:t>
            </a:r>
            <a:endParaRPr lang="en-US" sz="3600">
              <a:solidFill>
                <a:srgbClr val="0000FF"/>
              </a:solidFill>
              <a:latin typeface="Arial Narrow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6629400" y="2895600"/>
            <a:ext cx="1797050" cy="400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1333" tIns="45667" rIns="91333" bIns="45667">
            <a:spAutoFit/>
          </a:bodyPr>
          <a:lstStyle/>
          <a:p>
            <a:pPr algn="ctr">
              <a:defRPr/>
            </a:pPr>
            <a:r>
              <a:rPr lang="en-US" altLang="ja-JP" sz="2000" b="1" dirty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500 – 600 nm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2/13/2007</a:t>
            </a:r>
          </a:p>
        </p:txBody>
      </p:sp>
      <p:sp>
        <p:nvSpPr>
          <p:cNvPr id="5837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583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4C1F2AE-2411-E14F-8238-CCA5726A4EB3}" type="slidenum">
              <a:rPr lang="en-US" sz="1500">
                <a:solidFill>
                  <a:srgbClr val="0000FF"/>
                </a:solidFill>
              </a:rPr>
              <a:pPr eaLnBrk="1" hangingPunct="1"/>
              <a:t>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8373" name="Rectangle 2"/>
          <p:cNvSpPr>
            <a:spLocks noChangeArrowheads="1"/>
          </p:cNvSpPr>
          <p:nvPr/>
        </p:nvSpPr>
        <p:spPr bwMode="auto">
          <a:xfrm>
            <a:off x="0" y="0"/>
            <a:ext cx="9601200" cy="4714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>
            <a:spAutoFit/>
          </a:bodyPr>
          <a:lstStyle/>
          <a:p>
            <a:pPr algn="ctr"/>
            <a:endParaRPr lang="en-US"/>
          </a:p>
        </p:txBody>
      </p:sp>
      <p:pic>
        <p:nvPicPr>
          <p:cNvPr id="58374" name="Picture 3" descr="print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" t="13817" r="3598" b="27570"/>
          <a:stretch>
            <a:fillRect/>
          </a:stretch>
        </p:blipFill>
        <p:spPr bwMode="auto">
          <a:xfrm>
            <a:off x="0" y="-166688"/>
            <a:ext cx="9867900" cy="77866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864225" y="6791325"/>
            <a:ext cx="360521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700" b="1">
                <a:solidFill>
                  <a:srgbClr val="FFFF00"/>
                </a:solidFill>
              </a:rPr>
              <a:t>~100 Billion</a:t>
            </a:r>
            <a:r>
              <a:rPr lang="en-US" sz="2700" b="1" baseline="30000">
                <a:solidFill>
                  <a:srgbClr val="FFFF00"/>
                </a:solidFill>
              </a:rPr>
              <a:t> </a:t>
            </a:r>
            <a:r>
              <a:rPr lang="en-US" sz="2700" b="1">
                <a:solidFill>
                  <a:srgbClr val="FFFF00"/>
                </a:solidFill>
              </a:rPr>
              <a:t>Galaxies</a:t>
            </a:r>
            <a:endParaRPr lang="ja-JP" altLang="en-US" sz="2700" b="1">
              <a:solidFill>
                <a:srgbClr val="FFFF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4267200" cy="685800"/>
          </a:xfrm>
        </p:spPr>
        <p:txBody>
          <a:bodyPr/>
          <a:lstStyle/>
          <a:p>
            <a:pPr eaLnBrk="1" hangingPunct="1"/>
            <a:r>
              <a:rPr lang="en-US" altLang="ja-JP" sz="3200">
                <a:solidFill>
                  <a:srgbClr val="00FFFF"/>
                </a:solidFill>
                <a:latin typeface="Arial" charset="0"/>
                <a:ea typeface="ＭＳ Ｐゴシック" charset="0"/>
                <a:cs typeface="ＭＳ Ｐゴシック" charset="0"/>
              </a:rPr>
              <a:t>Hubble Deep Field</a:t>
            </a:r>
            <a:endParaRPr lang="en-US" sz="3200">
              <a:solidFill>
                <a:srgbClr val="00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3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graphicFrame>
        <p:nvGraphicFramePr>
          <p:cNvPr id="184322" name="Object 2"/>
          <p:cNvGraphicFramePr>
            <a:graphicFrameLocks noChangeAspect="1"/>
          </p:cNvGraphicFramePr>
          <p:nvPr/>
        </p:nvGraphicFramePr>
        <p:xfrm>
          <a:off x="171450" y="685800"/>
          <a:ext cx="3790950" cy="34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44" name="Image" r:id="rId4" imgW="3150838" imgH="2834406" progId="">
                  <p:embed/>
                </p:oleObj>
              </mc:Choice>
              <mc:Fallback>
                <p:oleObj name="Image" r:id="rId4" imgW="3150838" imgH="2834406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0" y="685800"/>
                        <a:ext cx="3790950" cy="3462338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762000" y="76200"/>
            <a:ext cx="8229600" cy="4667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lIns="96661" tIns="48331" rIns="96661" bIns="48331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6600"/>
                </a:solidFill>
                <a:latin typeface="+mj-lt"/>
                <a:ea typeface="+mn-ea"/>
                <a:cs typeface="+mn-cs"/>
              </a:rPr>
              <a:t>In vivo calcium imaging of neuronal activity</a:t>
            </a:r>
          </a:p>
        </p:txBody>
      </p:sp>
      <p:pic>
        <p:nvPicPr>
          <p:cNvPr id="184325" name="Picture 19" descr="4X windo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4343400"/>
            <a:ext cx="3868737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6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4"/>
          <a:stretch>
            <a:fillRect/>
          </a:stretch>
        </p:blipFill>
        <p:spPr bwMode="auto">
          <a:xfrm>
            <a:off x="4191000" y="592138"/>
            <a:ext cx="5410200" cy="668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5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18637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4" b="3783"/>
          <a:stretch>
            <a:fillRect/>
          </a:stretch>
        </p:blipFill>
        <p:spPr bwMode="auto">
          <a:xfrm>
            <a:off x="304800" y="0"/>
            <a:ext cx="8077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 bwMode="auto">
          <a:xfrm>
            <a:off x="2278063" y="1497013"/>
            <a:ext cx="2003425" cy="94138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rot="10800000" flipV="1">
            <a:off x="4281488" y="1524000"/>
            <a:ext cx="220980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rot="5400000">
            <a:off x="2295525" y="4318000"/>
            <a:ext cx="3867150" cy="10795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14"/>
          <p:cNvSpPr txBox="1">
            <a:spLocks noChangeArrowheads="1"/>
          </p:cNvSpPr>
          <p:nvPr/>
        </p:nvSpPr>
        <p:spPr bwMode="auto">
          <a:xfrm>
            <a:off x="7010400" y="4648200"/>
            <a:ext cx="2590800" cy="2246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416" tIns="45708" rIns="91416" bIns="45708">
            <a:spAutoFit/>
          </a:bodyPr>
          <a:lstStyle/>
          <a:p>
            <a:pPr algn="ctr">
              <a:defRPr/>
            </a:pPr>
            <a:r>
              <a:rPr lang="en-US" sz="2000" b="1" i="1" dirty="0">
                <a:solidFill>
                  <a:srgbClr val="00B0F0"/>
                </a:solidFill>
                <a:latin typeface="Arial Narrow"/>
                <a:ea typeface="Arial" charset="0"/>
                <a:cs typeface="Arial" charset="0"/>
              </a:rPr>
              <a:t>Adrian Cheng </a:t>
            </a:r>
          </a:p>
          <a:p>
            <a:pPr algn="ctr">
              <a:defRPr/>
            </a:pPr>
            <a:r>
              <a:rPr lang="en-US" sz="2000" b="1" i="1" dirty="0">
                <a:solidFill>
                  <a:srgbClr val="00B0F0"/>
                </a:solidFill>
                <a:latin typeface="Arial Narrow"/>
                <a:ea typeface="Arial" charset="0"/>
                <a:cs typeface="Arial" charset="0"/>
              </a:rPr>
              <a:t>(Physics)</a:t>
            </a:r>
          </a:p>
          <a:p>
            <a:pPr algn="ctr">
              <a:defRPr/>
            </a:pPr>
            <a:endParaRPr lang="en-US" sz="2000" b="1" i="1" dirty="0">
              <a:solidFill>
                <a:srgbClr val="00B0F0"/>
              </a:solidFill>
              <a:latin typeface="+mn-lt"/>
              <a:ea typeface="Arial" charset="0"/>
              <a:cs typeface="Arial" charset="0"/>
            </a:endParaRPr>
          </a:p>
          <a:p>
            <a:pPr algn="ctr">
              <a:defRPr/>
            </a:pP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Tiago </a:t>
            </a:r>
            <a:r>
              <a:rPr lang="en-US" sz="2000" b="1" i="1" dirty="0" err="1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Goncalves</a:t>
            </a: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, </a:t>
            </a:r>
          </a:p>
          <a:p>
            <a:pPr algn="ctr">
              <a:defRPr/>
            </a:pPr>
            <a:r>
              <a:rPr lang="en-US" sz="2000" b="1" i="1" dirty="0" err="1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Peyman</a:t>
            </a: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sz="2000" b="1" i="1" dirty="0" err="1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Golshani</a:t>
            </a: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, </a:t>
            </a:r>
          </a:p>
          <a:p>
            <a:pPr algn="ctr">
              <a:defRPr/>
            </a:pPr>
            <a:r>
              <a:rPr lang="en-US" sz="2000" b="1" i="1" dirty="0">
                <a:solidFill>
                  <a:srgbClr val="00B0F0"/>
                </a:solidFill>
                <a:latin typeface="Arial Narrow" charset="0"/>
                <a:ea typeface="+mn-ea"/>
                <a:cs typeface="+mn-cs"/>
              </a:rPr>
              <a:t>Carlos </a:t>
            </a:r>
            <a:r>
              <a:rPr lang="en-US" sz="2000" b="1" i="1" dirty="0" err="1">
                <a:solidFill>
                  <a:srgbClr val="00B0F0"/>
                </a:solidFill>
                <a:latin typeface="Arial Narrow" charset="0"/>
                <a:ea typeface="+mn-ea"/>
                <a:cs typeface="+mn-cs"/>
              </a:rPr>
              <a:t>Portera-Cailliau</a:t>
            </a:r>
            <a:r>
              <a:rPr lang="en-US" sz="2000" b="1" i="1" dirty="0">
                <a:solidFill>
                  <a:srgbClr val="00B0F0"/>
                </a:solidFill>
                <a:latin typeface="Arial Narrow" charset="0"/>
                <a:ea typeface="+mn-ea"/>
                <a:cs typeface="+mn-cs"/>
              </a:rPr>
              <a:t> (Neurology)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 bwMode="auto">
          <a:xfrm>
            <a:off x="-228600" y="5791200"/>
            <a:ext cx="3200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2" tIns="48316" rIns="96632" bIns="48316" anchor="ctr"/>
          <a:lstStyle/>
          <a:p>
            <a:pPr algn="ctr" defTabSz="965200" eaLnBrk="0" hangingPunct="0">
              <a:lnSpc>
                <a:spcPct val="80000"/>
              </a:lnSpc>
              <a:defRPr/>
            </a:pPr>
            <a:r>
              <a:rPr lang="en-US" b="1" kern="0" dirty="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3D Structure of </a:t>
            </a:r>
          </a:p>
          <a:p>
            <a:pPr algn="ctr" defTabSz="965200" eaLnBrk="0" hangingPunct="0">
              <a:lnSpc>
                <a:spcPct val="80000"/>
              </a:lnSpc>
              <a:defRPr/>
            </a:pPr>
            <a:r>
              <a:rPr lang="en-US" b="1" kern="0" dirty="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Barrel Cortex </a:t>
            </a:r>
          </a:p>
          <a:p>
            <a:pPr algn="ctr" defTabSz="965200" eaLnBrk="0" hangingPunct="0">
              <a:lnSpc>
                <a:spcPct val="80000"/>
              </a:lnSpc>
              <a:defRPr/>
            </a:pPr>
            <a:r>
              <a:rPr lang="en-US" b="1" kern="0" dirty="0" err="1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of</a:t>
            </a:r>
            <a:r>
              <a:rPr lang="en-US" b="1" kern="0" dirty="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 Mouse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838200" y="1981200"/>
            <a:ext cx="5562600" cy="1524000"/>
            <a:chOff x="838200" y="1981199"/>
            <a:chExt cx="5562601" cy="1524000"/>
          </a:xfrm>
        </p:grpSpPr>
        <p:grpSp>
          <p:nvGrpSpPr>
            <p:cNvPr id="186378" name="Group 27"/>
            <p:cNvGrpSpPr>
              <a:grpSpLocks/>
            </p:cNvGrpSpPr>
            <p:nvPr/>
          </p:nvGrpSpPr>
          <p:grpSpPr bwMode="auto">
            <a:xfrm>
              <a:off x="2362200" y="1981199"/>
              <a:ext cx="4038601" cy="1524000"/>
              <a:chOff x="2362200" y="1981199"/>
              <a:chExt cx="4038601" cy="1524000"/>
            </a:xfrm>
          </p:grpSpPr>
          <p:cxnSp>
            <p:nvCxnSpPr>
              <p:cNvPr id="186380" name="Straight Connector 9"/>
              <p:cNvCxnSpPr>
                <a:cxnSpLocks noChangeShapeType="1"/>
              </p:cNvCxnSpPr>
              <p:nvPr/>
            </p:nvCxnSpPr>
            <p:spPr bwMode="auto">
              <a:xfrm>
                <a:off x="2362200" y="2590800"/>
                <a:ext cx="1927225" cy="9143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6381" name="Straight Connector 10"/>
              <p:cNvCxnSpPr>
                <a:cxnSpLocks noChangeShapeType="1"/>
              </p:cNvCxnSpPr>
              <p:nvPr/>
            </p:nvCxnSpPr>
            <p:spPr bwMode="auto">
              <a:xfrm rot="10800000" flipV="1">
                <a:off x="4289427" y="2590798"/>
                <a:ext cx="2111374" cy="9143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6382" name="Straight Connector 17"/>
              <p:cNvCxnSpPr>
                <a:cxnSpLocks noChangeShapeType="1"/>
              </p:cNvCxnSpPr>
              <p:nvPr/>
            </p:nvCxnSpPr>
            <p:spPr bwMode="auto">
              <a:xfrm>
                <a:off x="4419600" y="1981200"/>
                <a:ext cx="1981200" cy="6096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6383" name="Straight Connector 21"/>
              <p:cNvCxnSpPr>
                <a:cxnSpLocks noChangeShapeType="1"/>
              </p:cNvCxnSpPr>
              <p:nvPr/>
            </p:nvCxnSpPr>
            <p:spPr bwMode="auto">
              <a:xfrm rot="10800000" flipV="1">
                <a:off x="2384426" y="1981199"/>
                <a:ext cx="2035174" cy="6095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0" name="Rectangle 29"/>
            <p:cNvSpPr/>
            <p:nvPr/>
          </p:nvSpPr>
          <p:spPr>
            <a:xfrm>
              <a:off x="838200" y="2590799"/>
              <a:ext cx="1458913" cy="4000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150 </a:t>
              </a:r>
              <a:r>
                <a:rPr lang="en-US" sz="2000" b="1" dirty="0" err="1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μm</a:t>
              </a:r>
              <a:r>
                <a:rPr lang="en-US" sz="2000" b="1" dirty="0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 deep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7219" name="STEM_single_plane_raw.m4v" descr="/Users/Katsushi/Desktop/STEM_single_plane_raw.mov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9" r="17307"/>
          <a:stretch>
            <a:fillRect/>
          </a:stretch>
        </p:blipFill>
        <p:spPr>
          <a:xfrm>
            <a:off x="2073275" y="819150"/>
            <a:ext cx="6021388" cy="6096000"/>
          </a:xfrm>
          <a:noFill/>
        </p:spPr>
      </p:pic>
      <p:grpSp>
        <p:nvGrpSpPr>
          <p:cNvPr id="96259" name="Group 13"/>
          <p:cNvGrpSpPr>
            <a:grpSpLocks/>
          </p:cNvGrpSpPr>
          <p:nvPr/>
        </p:nvGrpSpPr>
        <p:grpSpPr bwMode="auto">
          <a:xfrm>
            <a:off x="2133600" y="6945313"/>
            <a:ext cx="5943600" cy="369887"/>
            <a:chOff x="1828800" y="6945868"/>
            <a:chExt cx="5943600" cy="369332"/>
          </a:xfrm>
        </p:grpSpPr>
        <p:cxnSp>
          <p:nvCxnSpPr>
            <p:cNvPr id="96266" name="Straight Arrow Connector 10"/>
            <p:cNvCxnSpPr>
              <a:cxnSpLocks noChangeShapeType="1"/>
            </p:cNvCxnSpPr>
            <p:nvPr/>
          </p:nvCxnSpPr>
          <p:spPr bwMode="auto">
            <a:xfrm>
              <a:off x="1828800" y="7162800"/>
              <a:ext cx="5943600" cy="1588"/>
            </a:xfrm>
            <a:prstGeom prst="straightConnector1">
              <a:avLst/>
            </a:prstGeom>
            <a:noFill/>
            <a:ln w="28575">
              <a:solidFill>
                <a:srgbClr val="CCFFCC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TextBox 11"/>
            <p:cNvSpPr txBox="1"/>
            <p:nvPr/>
          </p:nvSpPr>
          <p:spPr>
            <a:xfrm>
              <a:off x="4479925" y="6945868"/>
              <a:ext cx="8382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300 </a:t>
              </a:r>
              <a:r>
                <a:rPr lang="en-US" sz="1800" b="1" dirty="0" err="1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μm</a:t>
              </a:r>
              <a:endPara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0" y="1752600"/>
            <a:ext cx="2057400" cy="4154488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Barrel Cortex</a:t>
            </a: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Layer 2/3</a:t>
            </a:r>
          </a:p>
          <a:p>
            <a:pPr>
              <a:defRPr/>
            </a:pPr>
            <a:endParaRPr lang="en-US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150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μm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 deep</a:t>
            </a:r>
          </a:p>
          <a:p>
            <a:pPr>
              <a:defRPr/>
            </a:pPr>
            <a:endParaRPr lang="en-US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endParaRPr lang="en-US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rgbClr val="FF6DFF"/>
                </a:solidFill>
                <a:latin typeface="+mn-lt"/>
                <a:ea typeface="+mn-ea"/>
                <a:cs typeface="+mn-cs"/>
              </a:rPr>
              <a:t>240 fps</a:t>
            </a:r>
          </a:p>
          <a:p>
            <a:pPr>
              <a:defRPr/>
            </a:pPr>
            <a:r>
              <a:rPr lang="en-US" b="1" dirty="0">
                <a:solidFill>
                  <a:srgbClr val="FF6DFF"/>
                </a:solidFill>
                <a:latin typeface="+mn-lt"/>
                <a:ea typeface="+mn-ea"/>
                <a:cs typeface="+mn-cs"/>
              </a:rPr>
              <a:t>Raw Data</a:t>
            </a:r>
          </a:p>
          <a:p>
            <a:pPr>
              <a:defRPr/>
            </a:pPr>
            <a:endParaRPr lang="en-US" b="1" dirty="0">
              <a:solidFill>
                <a:srgbClr val="FF6DFF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rgbClr val="FBE6FF"/>
                </a:solidFill>
                <a:latin typeface="+mn-lt"/>
                <a:ea typeface="+mn-ea"/>
                <a:cs typeface="+mn-cs"/>
              </a:rPr>
              <a:t>(x3 faster</a:t>
            </a:r>
          </a:p>
          <a:p>
            <a:pPr>
              <a:defRPr/>
            </a:pPr>
            <a:r>
              <a:rPr lang="en-US" b="1" dirty="0">
                <a:solidFill>
                  <a:srgbClr val="FBE6FF"/>
                </a:solidFill>
                <a:latin typeface="+mn-lt"/>
                <a:ea typeface="+mn-ea"/>
                <a:cs typeface="+mn-cs"/>
              </a:rPr>
              <a:t>than real)</a:t>
            </a:r>
          </a:p>
        </p:txBody>
      </p:sp>
      <p:sp>
        <p:nvSpPr>
          <p:cNvPr id="962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In vivo calcium imaging of Barrel Cortex of Mouse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05800" y="1447800"/>
            <a:ext cx="857250" cy="646113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1</a:t>
            </a:r>
          </a:p>
          <a:p>
            <a:pPr>
              <a:defRPr/>
            </a:pPr>
            <a:r>
              <a:rPr lang="en-US" sz="1800" b="1" dirty="0">
                <a:solidFill>
                  <a:srgbClr val="00FFFF"/>
                </a:solidFill>
                <a:latin typeface="+mn-lt"/>
                <a:ea typeface="+mn-ea"/>
                <a:cs typeface="+mn-cs"/>
              </a:rPr>
              <a:t>(0 ns)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05800" y="2906713"/>
            <a:ext cx="857250" cy="64611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2</a:t>
            </a:r>
          </a:p>
          <a:p>
            <a:pPr>
              <a:defRPr/>
            </a:pPr>
            <a:r>
              <a:rPr lang="en-US" sz="1800" b="1" dirty="0">
                <a:solidFill>
                  <a:srgbClr val="00FFFF"/>
                </a:solidFill>
                <a:latin typeface="+mn-lt"/>
                <a:ea typeface="+mn-ea"/>
                <a:cs typeface="+mn-cs"/>
              </a:rPr>
              <a:t>(+3 ns)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05800" y="4278313"/>
            <a:ext cx="857250" cy="64611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3</a:t>
            </a:r>
          </a:p>
          <a:p>
            <a:pPr>
              <a:defRPr/>
            </a:pPr>
            <a:r>
              <a:rPr lang="en-US" sz="1800" b="1" dirty="0">
                <a:solidFill>
                  <a:srgbClr val="00FFFF"/>
                </a:solidFill>
                <a:latin typeface="+mn-lt"/>
                <a:ea typeface="+mn-ea"/>
                <a:cs typeface="+mn-cs"/>
              </a:rPr>
              <a:t>(+6 ns)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305800" y="5878513"/>
            <a:ext cx="857250" cy="64611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4</a:t>
            </a:r>
          </a:p>
          <a:p>
            <a:pPr>
              <a:defRPr/>
            </a:pPr>
            <a:r>
              <a:rPr lang="en-US" sz="1800" b="1" dirty="0">
                <a:solidFill>
                  <a:srgbClr val="00FFFF"/>
                </a:solidFill>
                <a:latin typeface="+mn-lt"/>
                <a:ea typeface="+mn-ea"/>
                <a:cs typeface="+mn-cs"/>
              </a:rPr>
              <a:t>(+9 ns)</a:t>
            </a:r>
          </a:p>
        </p:txBody>
      </p:sp>
    </p:spTree>
    <p:extLst>
      <p:ext uri="{BB962C8B-B14F-4D97-AF65-F5344CB8AC3E}">
        <p14:creationId xmlns:p14="http://schemas.microsoft.com/office/powerpoint/2010/main" val="3220917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37" fill="hold"/>
                                        <p:tgtEl>
                                          <p:spTgt spid="137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72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7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7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219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8243" name="STEM_single_plane_contours.m4v" descr="/Users/Katsushi/Desktop/STEM_single_plane_contours.mov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t="-124" r="10565" b="124"/>
          <a:stretch/>
        </p:blipFill>
        <p:spPr>
          <a:xfrm>
            <a:off x="1981200" y="811590"/>
            <a:ext cx="6324600" cy="6096000"/>
          </a:xfrm>
          <a:noFill/>
        </p:spPr>
      </p:pic>
      <p:sp>
        <p:nvSpPr>
          <p:cNvPr id="972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In vivo calcium imaging of Barrel Cortex of Mouse</a:t>
            </a:r>
          </a:p>
        </p:txBody>
      </p:sp>
      <p:cxnSp>
        <p:nvCxnSpPr>
          <p:cNvPr id="97284" name="Straight Arrow Connector 8"/>
          <p:cNvCxnSpPr>
            <a:cxnSpLocks noChangeShapeType="1"/>
          </p:cNvCxnSpPr>
          <p:nvPr/>
        </p:nvCxnSpPr>
        <p:spPr bwMode="auto">
          <a:xfrm>
            <a:off x="2133600" y="7162800"/>
            <a:ext cx="5943600" cy="1588"/>
          </a:xfrm>
          <a:prstGeom prst="straightConnector1">
            <a:avLst/>
          </a:prstGeom>
          <a:noFill/>
          <a:ln w="28575">
            <a:solidFill>
              <a:srgbClr val="CCFFCC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4784725" y="6945313"/>
            <a:ext cx="838200" cy="369887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300 </a:t>
            </a:r>
            <a:r>
              <a:rPr lang="en-US" sz="18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μm</a:t>
            </a:r>
            <a:endParaRPr lang="en-US" sz="1800" b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752600"/>
            <a:ext cx="1905000" cy="452431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Barrel Cortex</a:t>
            </a: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Layer 2/3</a:t>
            </a:r>
          </a:p>
          <a:p>
            <a:pPr>
              <a:defRPr/>
            </a:pPr>
            <a:endParaRPr lang="en-US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150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μm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 deep</a:t>
            </a:r>
          </a:p>
          <a:p>
            <a:pPr>
              <a:defRPr/>
            </a:pPr>
            <a:endParaRPr lang="en-US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endParaRPr lang="en-US" b="1" dirty="0">
              <a:solidFill>
                <a:srgbClr val="FF6DFF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rgbClr val="FF6DFF"/>
                </a:solidFill>
                <a:latin typeface="+mn-lt"/>
                <a:ea typeface="+mn-ea"/>
                <a:cs typeface="+mn-cs"/>
              </a:rPr>
              <a:t>After averaging</a:t>
            </a:r>
          </a:p>
          <a:p>
            <a:pPr>
              <a:defRPr/>
            </a:pPr>
            <a:endParaRPr lang="en-US" b="1" dirty="0">
              <a:solidFill>
                <a:srgbClr val="FF6DFF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rgbClr val="FBE6FF"/>
                </a:solidFill>
                <a:latin typeface="Arial Narrow"/>
                <a:ea typeface="+mn-ea"/>
                <a:cs typeface="+mn-cs"/>
              </a:rPr>
              <a:t>(x3 faster</a:t>
            </a:r>
          </a:p>
          <a:p>
            <a:pPr>
              <a:defRPr/>
            </a:pPr>
            <a:r>
              <a:rPr lang="en-US" b="1" dirty="0">
                <a:solidFill>
                  <a:srgbClr val="FBE6FF"/>
                </a:solidFill>
                <a:latin typeface="Arial Narrow"/>
                <a:ea typeface="+mn-ea"/>
                <a:cs typeface="+mn-cs"/>
              </a:rPr>
              <a:t>than real)</a:t>
            </a:r>
          </a:p>
          <a:p>
            <a:pPr>
              <a:defRPr/>
            </a:pPr>
            <a:r>
              <a:rPr lang="en-US" b="1" dirty="0">
                <a:solidFill>
                  <a:srgbClr val="FF6DFF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97287" name="TextBox 14"/>
          <p:cNvSpPr txBox="1">
            <a:spLocks noChangeArrowheads="1"/>
          </p:cNvSpPr>
          <p:nvPr/>
        </p:nvSpPr>
        <p:spPr bwMode="auto">
          <a:xfrm>
            <a:off x="8229600" y="4648200"/>
            <a:ext cx="1447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 dirty="0">
                <a:solidFill>
                  <a:srgbClr val="00B0F0"/>
                </a:solidFill>
                <a:latin typeface="Arial Narrow" charset="0"/>
                <a:cs typeface="Arial" charset="0"/>
              </a:rPr>
              <a:t>58 neurons</a:t>
            </a:r>
          </a:p>
          <a:p>
            <a:pPr eaLnBrk="1" hangingPunct="1"/>
            <a:endParaRPr lang="en-US" sz="2000" b="1" i="1" dirty="0">
              <a:solidFill>
                <a:srgbClr val="00B0F0"/>
              </a:solidFill>
              <a:latin typeface="Arial Narrow" charset="0"/>
              <a:cs typeface="Arial" charset="0"/>
            </a:endParaRPr>
          </a:p>
          <a:p>
            <a:pPr eaLnBrk="1" hangingPunct="1"/>
            <a:r>
              <a:rPr lang="en-US" sz="2000" b="1" i="1" dirty="0">
                <a:solidFill>
                  <a:srgbClr val="00B0F0"/>
                </a:solidFill>
                <a:latin typeface="Arial Narrow" charset="0"/>
                <a:cs typeface="Arial" charset="0"/>
              </a:rPr>
              <a:t>(~100 billons neurons</a:t>
            </a:r>
          </a:p>
          <a:p>
            <a:pPr eaLnBrk="1" hangingPunct="1"/>
            <a:r>
              <a:rPr lang="en-US" sz="2000" b="1" i="1" dirty="0">
                <a:solidFill>
                  <a:srgbClr val="00B0F0"/>
                </a:solidFill>
                <a:latin typeface="Arial Narrow" charset="0"/>
                <a:cs typeface="Arial" charset="0"/>
              </a:rPr>
              <a:t>in our brain)</a:t>
            </a:r>
          </a:p>
          <a:p>
            <a:pPr eaLnBrk="1" hangingPunct="1"/>
            <a:endParaRPr lang="en-US" sz="2000" b="1" i="1" dirty="0">
              <a:solidFill>
                <a:srgbClr val="00B0F0"/>
              </a:solidFill>
              <a:latin typeface="Arial Narrow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0026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3" fill="hold"/>
                                        <p:tgtEl>
                                          <p:spTgt spid="138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824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8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8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243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lIns="91416" tIns="45708" rIns="91416" bIns="45708" anchor="ctr"/>
          <a:lstStyle/>
          <a:p>
            <a:pPr algn="ctr"/>
            <a:endParaRPr lang="en-US" sz="1800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0"/>
            <a:ext cx="9318625" cy="105727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solidFill>
                  <a:srgbClr val="FF6600"/>
                </a:solidFill>
                <a:ea typeface="+mj-ea"/>
                <a:cs typeface="Tahoma"/>
              </a:rPr>
              <a:t>Activity of (excitatory) pyramidal neurons in CA1 depends on rat’s position: place cells</a:t>
            </a:r>
          </a:p>
        </p:txBody>
      </p:sp>
      <p:grpSp>
        <p:nvGrpSpPr>
          <p:cNvPr id="191492" name="Group 3"/>
          <p:cNvGrpSpPr>
            <a:grpSpLocks/>
          </p:cNvGrpSpPr>
          <p:nvPr/>
        </p:nvGrpSpPr>
        <p:grpSpPr bwMode="auto">
          <a:xfrm>
            <a:off x="720725" y="1138238"/>
            <a:ext cx="8001000" cy="6089650"/>
            <a:chOff x="432" y="672"/>
            <a:chExt cx="4800" cy="3596"/>
          </a:xfrm>
        </p:grpSpPr>
        <p:pic>
          <p:nvPicPr>
            <p:cNvPr id="191496" name="Picture 4" descr="slide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672"/>
              <a:ext cx="4800" cy="3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1497" name="Line 5"/>
            <p:cNvSpPr>
              <a:spLocks noChangeShapeType="1"/>
            </p:cNvSpPr>
            <p:nvPr/>
          </p:nvSpPr>
          <p:spPr bwMode="auto">
            <a:xfrm>
              <a:off x="4224" y="1872"/>
              <a:ext cx="57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191493" name="Text Box 6"/>
          <p:cNvSpPr txBox="1">
            <a:spLocks noChangeArrowheads="1"/>
          </p:cNvSpPr>
          <p:nvPr/>
        </p:nvSpPr>
        <p:spPr bwMode="auto">
          <a:xfrm>
            <a:off x="2743200" y="6732588"/>
            <a:ext cx="609600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44" tIns="48322" rIns="96644" bIns="4832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sz="2700" b="1">
                <a:solidFill>
                  <a:srgbClr val="CCFFCC"/>
                </a:solidFill>
                <a:latin typeface="Arial Narrow" charset="0"/>
                <a:cs typeface="Arial Narrow" charset="0"/>
              </a:rPr>
              <a:t>Hippocampus has a cognitive map of space</a:t>
            </a:r>
          </a:p>
        </p:txBody>
      </p:sp>
      <p:sp>
        <p:nvSpPr>
          <p:cNvPr id="191494" name="Rectangle 6"/>
          <p:cNvSpPr>
            <a:spLocks noChangeArrowheads="1"/>
          </p:cNvSpPr>
          <p:nvPr/>
        </p:nvSpPr>
        <p:spPr bwMode="auto">
          <a:xfrm>
            <a:off x="9067800" y="0"/>
            <a:ext cx="6858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2" tIns="45716" rIns="91432" bIns="45716"/>
          <a:lstStyle/>
          <a:p>
            <a:pPr eaLnBrk="0" hangingPunct="0"/>
            <a:endParaRPr lang="en-US" sz="1800"/>
          </a:p>
        </p:txBody>
      </p:sp>
      <p:sp>
        <p:nvSpPr>
          <p:cNvPr id="191495" name="TextBox 37"/>
          <p:cNvSpPr txBox="1">
            <a:spLocks noChangeArrowheads="1"/>
          </p:cNvSpPr>
          <p:nvPr/>
        </p:nvSpPr>
        <p:spPr bwMode="auto">
          <a:xfrm>
            <a:off x="5029200" y="1069975"/>
            <a:ext cx="42894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100" b="1" i="1">
                <a:solidFill>
                  <a:srgbClr val="00B0F0"/>
                </a:solidFill>
                <a:latin typeface="Calibri" charset="0"/>
                <a:cs typeface="Arial" charset="0"/>
              </a:rPr>
              <a:t>Mayank Mehta (Physics, Neurology)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8419" name="Title 6"/>
          <p:cNvSpPr>
            <a:spLocks noGrp="1"/>
          </p:cNvSpPr>
          <p:nvPr>
            <p:ph type="title"/>
          </p:nvPr>
        </p:nvSpPr>
        <p:spPr>
          <a:xfrm>
            <a:off x="152400" y="152400"/>
            <a:ext cx="9296400" cy="685800"/>
          </a:xfrm>
        </p:spPr>
        <p:txBody>
          <a:bodyPr/>
          <a:lstStyle/>
          <a:p>
            <a:r>
              <a:rPr lang="en-US" altLang="ja-JP" sz="3200" b="1" dirty="0" smtClean="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Learning and Memory by Hippocampus </a:t>
            </a:r>
            <a:endParaRPr lang="en-US" sz="3200" b="1" dirty="0">
              <a:solidFill>
                <a:srgbClr val="FF66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8420" name="Picture 5"/>
          <p:cNvPicPr>
            <a:picLocks noChangeAspect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762000"/>
            <a:ext cx="871537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1" name="TextBox 23"/>
          <p:cNvSpPr txBox="1">
            <a:spLocks noChangeArrowheads="1"/>
          </p:cNvSpPr>
          <p:nvPr/>
        </p:nvSpPr>
        <p:spPr bwMode="auto">
          <a:xfrm>
            <a:off x="1219200" y="4724400"/>
            <a:ext cx="2286000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altLang="ja-JP" dirty="0" smtClean="0">
                <a:solidFill>
                  <a:srgbClr val="00FFFF"/>
                </a:solidFill>
              </a:rPr>
              <a:t>After learning</a:t>
            </a:r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188422" name="TextBox 23"/>
          <p:cNvSpPr txBox="1">
            <a:spLocks noChangeArrowheads="1"/>
          </p:cNvSpPr>
          <p:nvPr/>
        </p:nvSpPr>
        <p:spPr bwMode="auto">
          <a:xfrm>
            <a:off x="5486400" y="4876800"/>
            <a:ext cx="2057400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altLang="ja-JP" dirty="0" smtClean="0">
                <a:solidFill>
                  <a:srgbClr val="FF0000"/>
                </a:solidFill>
              </a:rPr>
              <a:t>Before learning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8423" name="TextBox 23"/>
          <p:cNvSpPr txBox="1">
            <a:spLocks noChangeArrowheads="1"/>
          </p:cNvSpPr>
          <p:nvPr/>
        </p:nvSpPr>
        <p:spPr bwMode="auto">
          <a:xfrm>
            <a:off x="1371600" y="3505200"/>
            <a:ext cx="2286000" cy="46165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dirty="0" smtClean="0">
                <a:solidFill>
                  <a:schemeClr val="bg1"/>
                </a:solidFill>
              </a:rPr>
              <a:t>Motion Direction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8424" name="Rectangle 6"/>
          <p:cNvSpPr>
            <a:spLocks noChangeArrowheads="1"/>
          </p:cNvSpPr>
          <p:nvPr/>
        </p:nvSpPr>
        <p:spPr bwMode="auto">
          <a:xfrm>
            <a:off x="6599238" y="6853238"/>
            <a:ext cx="28495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669900"/>
                </a:solidFill>
              </a:rPr>
              <a:t>Mayank Mehta (UCLA) </a:t>
            </a:r>
          </a:p>
        </p:txBody>
      </p:sp>
    </p:spTree>
    <p:extLst>
      <p:ext uri="{BB962C8B-B14F-4D97-AF65-F5344CB8AC3E}">
        <p14:creationId xmlns:p14="http://schemas.microsoft.com/office/powerpoint/2010/main" val="193972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Title 1"/>
          <p:cNvSpPr>
            <a:spLocks noGrp="1"/>
          </p:cNvSpPr>
          <p:nvPr>
            <p:ph type="title"/>
          </p:nvPr>
        </p:nvSpPr>
        <p:spPr>
          <a:xfrm>
            <a:off x="0" y="117475"/>
            <a:ext cx="9601200" cy="568325"/>
          </a:xfrm>
        </p:spPr>
        <p:txBody>
          <a:bodyPr/>
          <a:lstStyle/>
          <a:p>
            <a:pPr eaLnBrk="1" hangingPunct="1"/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Virtual Reality Experiment on Awake Rats</a:t>
            </a:r>
          </a:p>
        </p:txBody>
      </p:sp>
      <p:pic>
        <p:nvPicPr>
          <p:cNvPr id="194563" name="Picture 36" descr="VR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6613"/>
            <a:ext cx="6019800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D52DC37-3BBD-6449-95CE-740DF4C5AA86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9456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1945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6F380D-26B0-EC48-AE64-1F4D4F070070}" type="slidenum">
              <a:rPr lang="en-US" sz="1500">
                <a:solidFill>
                  <a:srgbClr val="0000FF"/>
                </a:solidFill>
              </a:rPr>
              <a:pPr eaLnBrk="1" hangingPunct="1"/>
              <a:t>76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94567" name="TextBox 8"/>
          <p:cNvSpPr txBox="1">
            <a:spLocks noChangeArrowheads="1"/>
          </p:cNvSpPr>
          <p:nvPr/>
        </p:nvSpPr>
        <p:spPr bwMode="auto">
          <a:xfrm>
            <a:off x="2605088" y="3413125"/>
            <a:ext cx="12557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Olfactory</a:t>
            </a:r>
          </a:p>
          <a:p>
            <a:pPr algn="ctr" eaLnBrk="1" hangingPunct="1"/>
            <a:r>
              <a:rPr lang="en-US" sz="1800" b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Stimulator</a:t>
            </a:r>
          </a:p>
        </p:txBody>
      </p:sp>
      <p:sp>
        <p:nvSpPr>
          <p:cNvPr id="194568" name="TextBox 37"/>
          <p:cNvSpPr txBox="1">
            <a:spLocks noChangeArrowheads="1"/>
          </p:cNvSpPr>
          <p:nvPr/>
        </p:nvSpPr>
        <p:spPr bwMode="auto">
          <a:xfrm>
            <a:off x="7043738" y="3505200"/>
            <a:ext cx="21050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 i="1">
                <a:solidFill>
                  <a:srgbClr val="00B0F0"/>
                </a:solidFill>
                <a:latin typeface="Arial Narrow" charset="0"/>
                <a:cs typeface="Arial" charset="0"/>
              </a:rPr>
              <a:t>Mayank Mehta</a:t>
            </a:r>
            <a:endParaRPr lang="en-US" sz="2400" b="1" i="1">
              <a:solidFill>
                <a:srgbClr val="00B0F0"/>
              </a:solidFill>
              <a:cs typeface="Arial" charset="0"/>
            </a:endParaRPr>
          </a:p>
          <a:p>
            <a:pPr algn="ctr" eaLnBrk="1" hangingPunct="1"/>
            <a:r>
              <a:rPr lang="en-US" sz="2400" b="1" i="1">
                <a:solidFill>
                  <a:srgbClr val="00B0F0"/>
                </a:solidFill>
                <a:latin typeface="Arial Narrow" charset="0"/>
                <a:cs typeface="Arial" charset="0"/>
              </a:rPr>
              <a:t>Daniel Aharoni</a:t>
            </a:r>
          </a:p>
          <a:p>
            <a:pPr algn="ctr" eaLnBrk="1" hangingPunct="1"/>
            <a:r>
              <a:rPr lang="en-US" sz="2400" b="1" i="1">
                <a:solidFill>
                  <a:srgbClr val="00B0F0"/>
                </a:solidFill>
                <a:latin typeface="Arial Narrow" charset="0"/>
                <a:cs typeface="Arial" charset="0"/>
              </a:rPr>
              <a:t>Bernard Willers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3/13/2007</a:t>
            </a:r>
          </a:p>
        </p:txBody>
      </p:sp>
      <p:sp>
        <p:nvSpPr>
          <p:cNvPr id="200707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20070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45A5D31-2533-9341-A963-3636CDDCE4EE}" type="slidenum">
              <a:rPr lang="en-US" sz="1500">
                <a:solidFill>
                  <a:srgbClr val="0000FF"/>
                </a:solidFill>
              </a:rPr>
              <a:pPr eaLnBrk="1" hangingPunct="1"/>
              <a:t>77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0709" name="Text Box 2"/>
          <p:cNvSpPr txBox="1">
            <a:spLocks noChangeArrowheads="1"/>
          </p:cNvSpPr>
          <p:nvPr/>
        </p:nvSpPr>
        <p:spPr bwMode="auto">
          <a:xfrm>
            <a:off x="430213" y="3492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200710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362200"/>
            <a:ext cx="1739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14 billion years ago</a:t>
            </a:r>
          </a:p>
        </p:txBody>
      </p:sp>
      <p:sp>
        <p:nvSpPr>
          <p:cNvPr id="200712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003925"/>
            <a:ext cx="1239838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Particles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24000" y="6003925"/>
            <a:ext cx="1304925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Structure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648200" y="6003925"/>
            <a:ext cx="1306513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Origin of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Life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705600" y="6003925"/>
            <a:ext cx="2054225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Origin of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Consciousness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6200" y="838200"/>
            <a:ext cx="6238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i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Spontaneous Symmetry Breaking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9140E83-49EB-2547-BC8A-5AFD2E1EEABD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27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2027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CF0ED42-7F4C-A74D-85EB-95FC2CC7540E}" type="slidenum">
              <a:rPr lang="en-US" sz="1500">
                <a:solidFill>
                  <a:srgbClr val="0000FF"/>
                </a:solidFill>
              </a:rPr>
              <a:pPr eaLnBrk="1" hangingPunct="1"/>
              <a:t>78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2757" name="Rectangle 2"/>
          <p:cNvSpPr>
            <a:spLocks noChangeArrowheads="1"/>
          </p:cNvSpPr>
          <p:nvPr/>
        </p:nvSpPr>
        <p:spPr bwMode="auto">
          <a:xfrm>
            <a:off x="0" y="0"/>
            <a:ext cx="9982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000" b="1"/>
          </a:p>
        </p:txBody>
      </p:sp>
      <p:pic>
        <p:nvPicPr>
          <p:cNvPr id="202758" name="Picture 3" descr="ea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7938"/>
            <a:ext cx="6629400" cy="698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6964" name="Text Box 4"/>
          <p:cNvSpPr txBox="1">
            <a:spLocks noChangeArrowheads="1"/>
          </p:cNvSpPr>
          <p:nvPr/>
        </p:nvSpPr>
        <p:spPr bwMode="auto">
          <a:xfrm>
            <a:off x="6019800" y="6629400"/>
            <a:ext cx="37480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3200" b="1">
                <a:solidFill>
                  <a:srgbClr val="60C99C"/>
                </a:solidFill>
              </a:rPr>
              <a:t>Why are we here? </a:t>
            </a:r>
            <a:endParaRPr lang="ja-JP" altLang="en-US" sz="3200" b="1">
              <a:solidFill>
                <a:srgbClr val="60C99C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16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696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3649418-4A93-8C42-ADE3-33FF270E52DF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534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/>
              <a:t>Katsushi Arisaka,UCLA</a:t>
            </a:r>
          </a:p>
        </p:txBody>
      </p:sp>
      <p:sp>
        <p:nvSpPr>
          <p:cNvPr id="18534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0CE3A9B-A7FF-634A-B52E-CFD8A95AEA11}" type="slidenum">
              <a:rPr lang="en-US" sz="1500">
                <a:solidFill>
                  <a:srgbClr val="0000FF"/>
                </a:solidFill>
              </a:rPr>
              <a:pPr eaLnBrk="1" hangingPunct="1"/>
              <a:t>79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48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48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74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7" name="Text Box 4"/>
          <p:cNvSpPr txBox="1">
            <a:spLocks noChangeArrowheads="1"/>
          </p:cNvSpPr>
          <p:nvPr/>
        </p:nvSpPr>
        <p:spPr bwMode="auto">
          <a:xfrm>
            <a:off x="4675188" y="4289425"/>
            <a:ext cx="1473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FF00"/>
                </a:solidFill>
              </a:rPr>
              <a:t>Shadow</a:t>
            </a:r>
          </a:p>
          <a:p>
            <a:pPr eaLnBrk="1" hangingPunct="1"/>
            <a:r>
              <a:rPr lang="en-US" altLang="ja-JP" b="1">
                <a:solidFill>
                  <a:srgbClr val="FFFF00"/>
                </a:solidFill>
              </a:rPr>
              <a:t>Universe</a:t>
            </a:r>
          </a:p>
        </p:txBody>
      </p:sp>
      <p:sp>
        <p:nvSpPr>
          <p:cNvPr id="204808" name="Text Box 5"/>
          <p:cNvSpPr txBox="1">
            <a:spLocks noChangeArrowheads="1"/>
          </p:cNvSpPr>
          <p:nvPr/>
        </p:nvSpPr>
        <p:spPr bwMode="auto">
          <a:xfrm>
            <a:off x="7299325" y="4625975"/>
            <a:ext cx="1473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FF00"/>
                </a:solidFill>
              </a:rPr>
              <a:t>Our</a:t>
            </a:r>
          </a:p>
          <a:p>
            <a:pPr eaLnBrk="1" hangingPunct="1"/>
            <a:r>
              <a:rPr lang="en-US" altLang="ja-JP" b="1">
                <a:solidFill>
                  <a:srgbClr val="FFFF00"/>
                </a:solidFill>
              </a:rPr>
              <a:t>Universe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3031E6-9058-9641-949B-A60E0DFCE5C7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04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604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F5E4FCA-8302-574B-ACBB-F21CB760ABA7}" type="slidenum">
              <a:rPr lang="en-US" sz="1500">
                <a:solidFill>
                  <a:srgbClr val="0000FF"/>
                </a:solidFill>
              </a:rPr>
              <a:pPr eaLnBrk="1" hangingPunct="1"/>
              <a:t>8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746498" name="Picture 2" descr="PRC9601a"/>
          <p:cNvPicPr>
            <a:picLocks noChangeAspect="1" noChangeArrowheads="1"/>
          </p:cNvPicPr>
          <p:nvPr/>
        </p:nvPicPr>
        <p:blipFill>
          <a:blip r:embed="rId3">
            <a:lum bright="-8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075"/>
            <a:ext cx="9634538" cy="740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6500" name="Text Box 4"/>
          <p:cNvSpPr txBox="1">
            <a:spLocks noChangeArrowheads="1"/>
          </p:cNvSpPr>
          <p:nvPr/>
        </p:nvSpPr>
        <p:spPr bwMode="auto">
          <a:xfrm>
            <a:off x="5311775" y="4298950"/>
            <a:ext cx="20510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3200" b="1">
                <a:solidFill>
                  <a:srgbClr val="EE00A4"/>
                </a:solidFill>
              </a:rPr>
              <a:t>Red shift </a:t>
            </a:r>
          </a:p>
          <a:p>
            <a:pPr algn="ctr" eaLnBrk="1" hangingPunct="1"/>
            <a:r>
              <a:rPr lang="en-US" altLang="ja-JP" sz="3200" b="1">
                <a:solidFill>
                  <a:srgbClr val="EE00A4"/>
                </a:solidFill>
              </a:rPr>
              <a:t>up to ~10</a:t>
            </a:r>
          </a:p>
        </p:txBody>
      </p:sp>
      <p:sp>
        <p:nvSpPr>
          <p:cNvPr id="746501" name="Line 5"/>
          <p:cNvSpPr>
            <a:spLocks noChangeShapeType="1"/>
          </p:cNvSpPr>
          <p:nvPr/>
        </p:nvSpPr>
        <p:spPr bwMode="auto">
          <a:xfrm flipH="1" flipV="1">
            <a:off x="5902325" y="3513138"/>
            <a:ext cx="776288" cy="715962"/>
          </a:xfrm>
          <a:prstGeom prst="line">
            <a:avLst/>
          </a:prstGeom>
          <a:noFill/>
          <a:ln w="57150">
            <a:solidFill>
              <a:srgbClr val="EE00A4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16" tIns="45708" rIns="91416" bIns="45708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74649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4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4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6500" grpId="0"/>
      <p:bldP spid="746501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7469EC0-DC52-A843-990D-008068689F61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73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/>
              <a:t>Katsushi Arisaka,UCLA</a:t>
            </a:r>
          </a:p>
        </p:txBody>
      </p:sp>
      <p:sp>
        <p:nvSpPr>
          <p:cNvPr id="1873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D16D6ED-038A-9F48-A9CA-9F17FCF144A3}" type="slidenum">
              <a:rPr lang="en-US" sz="1500">
                <a:solidFill>
                  <a:srgbClr val="0000FF"/>
                </a:solidFill>
              </a:rPr>
              <a:pPr eaLnBrk="1" hangingPunct="1"/>
              <a:t>80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6853" name="Rectangle 2"/>
          <p:cNvSpPr>
            <a:spLocks noChangeArrowheads="1"/>
          </p:cNvSpPr>
          <p:nvPr/>
        </p:nvSpPr>
        <p:spPr bwMode="auto">
          <a:xfrm>
            <a:off x="0" y="0"/>
            <a:ext cx="9691688" cy="7315200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1853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078038"/>
            <a:ext cx="8458200" cy="2892425"/>
          </a:xfrm>
        </p:spPr>
        <p:txBody>
          <a:bodyPr/>
          <a:lstStyle/>
          <a:p>
            <a:pPr marL="0" indent="0" eaLnBrk="1" hangingPunct="1">
              <a:buFont typeface="Wingdings" charset="2"/>
              <a:buNone/>
              <a:defRPr/>
            </a:pPr>
            <a:r>
              <a:rPr lang="en-US" altLang="ja-JP" sz="6200" dirty="0">
                <a:solidFill>
                  <a:srgbClr val="00FFFF"/>
                </a:solidFill>
                <a:latin typeface="+mj-lt"/>
              </a:rPr>
              <a:t>Are there more than</a:t>
            </a:r>
          </a:p>
          <a:p>
            <a:pPr marL="0" indent="0" eaLnBrk="1" hangingPunct="1">
              <a:buFont typeface="Wingdings" charset="2"/>
              <a:buNone/>
              <a:defRPr/>
            </a:pPr>
            <a:r>
              <a:rPr lang="en-US" altLang="ja-JP" sz="6200" dirty="0">
                <a:solidFill>
                  <a:srgbClr val="00FFFF"/>
                </a:solidFill>
                <a:latin typeface="+mj-lt"/>
              </a:rPr>
              <a:t>one Universe?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B3156ED-1D1C-D44A-8CD0-C56B194FB0AF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94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/>
              <a:t>Katsushi Arisaka,UCLA</a:t>
            </a:r>
          </a:p>
        </p:txBody>
      </p:sp>
      <p:sp>
        <p:nvSpPr>
          <p:cNvPr id="18944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772E3BC-36F1-9C48-AE49-85E8BC83049B}" type="slidenum">
              <a:rPr lang="en-US" sz="1500">
                <a:solidFill>
                  <a:srgbClr val="0000FF"/>
                </a:solidFill>
              </a:rPr>
              <a:pPr eaLnBrk="1" hangingPunct="1"/>
              <a:t>81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89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890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962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3" name="Rectangle 4"/>
          <p:cNvSpPr>
            <a:spLocks noChangeArrowheads="1"/>
          </p:cNvSpPr>
          <p:nvPr/>
        </p:nvSpPr>
        <p:spPr bwMode="auto">
          <a:xfrm>
            <a:off x="5410200" y="152400"/>
            <a:ext cx="4191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rgbClr val="EE00A4"/>
                </a:solidFill>
                <a:latin typeface="Tahoma" charset="0"/>
              </a:rPr>
              <a:t>Linde</a:t>
            </a:r>
            <a:r>
              <a:rPr lang="en-US" altLang="ja-JP" b="1">
                <a:solidFill>
                  <a:srgbClr val="EE00A4"/>
                </a:solidFill>
                <a:latin typeface="Tahoma" charset="0"/>
              </a:rPr>
              <a:t>’s Multiverse</a:t>
            </a:r>
            <a:br>
              <a:rPr lang="en-US" altLang="ja-JP" b="1">
                <a:solidFill>
                  <a:srgbClr val="EE00A4"/>
                </a:solidFill>
                <a:latin typeface="Tahoma" charset="0"/>
              </a:rPr>
            </a:br>
            <a:r>
              <a:rPr lang="en-US" altLang="ja-JP" b="1">
                <a:solidFill>
                  <a:srgbClr val="EE00A4"/>
                </a:solidFill>
                <a:latin typeface="Tahoma" charset="0"/>
              </a:rPr>
              <a:t>by Chaotic Inflation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046861E-C921-DB4A-934B-A050A87CC983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9149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/>
              <a:t>Katsushi Arisaka,UCLA</a:t>
            </a:r>
          </a:p>
        </p:txBody>
      </p:sp>
      <p:sp>
        <p:nvSpPr>
          <p:cNvPr id="19149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9A2A8C4-EB58-3541-A057-E8842E48E97B}" type="slidenum">
              <a:rPr lang="en-US" sz="1500">
                <a:solidFill>
                  <a:srgbClr val="0000FF"/>
                </a:solidFill>
              </a:rPr>
              <a:pPr eaLnBrk="1" hangingPunct="1"/>
              <a:t>82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210949" name="Picture 2" descr="PRC9601a"/>
          <p:cNvPicPr>
            <a:picLocks noChangeAspect="1" noChangeArrowheads="1"/>
          </p:cNvPicPr>
          <p:nvPr/>
        </p:nvPicPr>
        <p:blipFill>
          <a:blip r:embed="rId3">
            <a:lum bright="-16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075"/>
            <a:ext cx="9666288" cy="740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3427" name="Text Box 3"/>
          <p:cNvSpPr txBox="1">
            <a:spLocks noChangeArrowheads="1"/>
          </p:cNvSpPr>
          <p:nvPr/>
        </p:nvSpPr>
        <p:spPr bwMode="auto">
          <a:xfrm>
            <a:off x="1065213" y="5819775"/>
            <a:ext cx="73453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3200" b="1">
                <a:solidFill>
                  <a:srgbClr val="FF33CC"/>
                </a:solidFill>
              </a:rPr>
              <a:t>There may be ~100 Billion Universes.</a:t>
            </a:r>
            <a:endParaRPr lang="ja-JP" altLang="en-US" sz="3200" b="1">
              <a:solidFill>
                <a:srgbClr val="FF33CC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3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3427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Four Major Science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4343400" cy="1905000"/>
          </a:xfrm>
        </p:spPr>
        <p:txBody>
          <a:bodyPr>
            <a:normAutofit/>
          </a:bodyPr>
          <a:lstStyle/>
          <a:p>
            <a:pPr algn="ctr">
              <a:buFont typeface="Wingdings" charset="0"/>
              <a:buNone/>
            </a:pPr>
            <a:r>
              <a:rPr lang="en-US" altLang="ja-JP" sz="400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Origin of Particles </a:t>
            </a:r>
          </a:p>
          <a:p>
            <a:pPr algn="ctr">
              <a:buFont typeface="Wingdings" charset="0"/>
              <a:buNone/>
            </a:pPr>
            <a:r>
              <a:rPr lang="en-US" altLang="ja-JP" sz="400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Particle Physics</a:t>
            </a:r>
          </a:p>
          <a:p>
            <a:pPr algn="ctr">
              <a:buFont typeface="Wingdings" charset="0"/>
              <a:buNone/>
            </a:pPr>
            <a:endParaRPr lang="en-US" altLang="ja-JP" sz="400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04800" y="1316038"/>
            <a:ext cx="3886200" cy="2057400"/>
          </a:xfrm>
          <a:prstGeom prst="roundRect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5175250" y="1316038"/>
            <a:ext cx="3892550" cy="2057400"/>
          </a:xfrm>
          <a:prstGeom prst="roundRect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5" name="Up-Down Arrow 14"/>
          <p:cNvSpPr/>
          <p:nvPr/>
        </p:nvSpPr>
        <p:spPr bwMode="auto">
          <a:xfrm rot="5400000">
            <a:off x="4495800" y="2092325"/>
            <a:ext cx="304800" cy="609600"/>
          </a:xfrm>
          <a:prstGeom prst="upDownArrow">
            <a:avLst/>
          </a:prstGeom>
          <a:solidFill>
            <a:srgbClr val="CCFFCC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5029200" y="1600200"/>
            <a:ext cx="4343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2" tIns="48316" rIns="96632" bIns="48316">
            <a:normAutofit/>
          </a:bodyPr>
          <a:lstStyle>
            <a:lvl1pPr marL="358775" indent="-35877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None/>
            </a:pPr>
            <a:r>
              <a:rPr lang="en-US" altLang="ja-JP" sz="4000" b="1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</a:rPr>
              <a:t>Origin of Universe 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None/>
            </a:pPr>
            <a:r>
              <a:rPr lang="en-US" altLang="ja-JP" sz="4000" b="1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</a:rPr>
              <a:t>Cosmology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None/>
            </a:pPr>
            <a:endParaRPr lang="en-US" altLang="ja-JP" sz="4000" b="1">
              <a:solidFill>
                <a:srgbClr val="0000CC"/>
              </a:solidFill>
              <a:latin typeface="Arial Narrow" charset="0"/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52400" y="3554413"/>
            <a:ext cx="4343400" cy="2846387"/>
            <a:chOff x="152400" y="3554413"/>
            <a:chExt cx="4343400" cy="2846387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381000" y="4316413"/>
              <a:ext cx="3810000" cy="2057400"/>
            </a:xfrm>
            <a:prstGeom prst="roundRect">
              <a:avLst/>
            </a:prstGeom>
            <a:noFill/>
            <a:ln w="508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13" name="Up-Down Arrow 12"/>
            <p:cNvSpPr/>
            <p:nvPr/>
          </p:nvSpPr>
          <p:spPr bwMode="auto">
            <a:xfrm>
              <a:off x="2320925" y="3554413"/>
              <a:ext cx="304800" cy="609600"/>
            </a:xfrm>
            <a:prstGeom prst="upDownArrow">
              <a:avLst/>
            </a:prstGeom>
            <a:solidFill>
              <a:srgbClr val="CCFFCC"/>
            </a:solidFill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8" name="Content Placeholder 2"/>
            <p:cNvSpPr txBox="1">
              <a:spLocks/>
            </p:cNvSpPr>
            <p:nvPr/>
          </p:nvSpPr>
          <p:spPr bwMode="auto">
            <a:xfrm>
              <a:off x="152400" y="4495800"/>
              <a:ext cx="4343400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6632" tIns="48316" rIns="96632" bIns="48316">
              <a:normAutofit/>
            </a:bodyPr>
            <a:lstStyle>
              <a:lvl1pPr marL="358775" indent="-358775" defTabSz="965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65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r>
                <a:rPr lang="en-US" altLang="ja-JP" sz="4000" b="1">
                  <a:solidFill>
                    <a:srgbClr val="FF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Origin of Life</a:t>
              </a:r>
            </a:p>
            <a:p>
              <a:pPr algn="ctr">
                <a:lnSpc>
                  <a:spcPct val="9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r>
                <a:rPr lang="en-US" altLang="ja-JP" sz="4000" b="1">
                  <a:solidFill>
                    <a:srgbClr val="0000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Molecular Biology</a:t>
              </a:r>
            </a:p>
            <a:p>
              <a:pPr algn="ctr">
                <a:lnSpc>
                  <a:spcPct val="9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endParaRPr lang="en-US" altLang="ja-JP" sz="4000" b="1">
                <a:solidFill>
                  <a:srgbClr val="0000CC"/>
                </a:solidFill>
                <a:latin typeface="Arial Narrow" charset="0"/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4357688" y="3546475"/>
            <a:ext cx="4862512" cy="2827338"/>
            <a:chOff x="4357688" y="3546475"/>
            <a:chExt cx="4862512" cy="2827338"/>
          </a:xfrm>
        </p:grpSpPr>
        <p:sp>
          <p:nvSpPr>
            <p:cNvPr id="12" name="Rounded Rectangle 11"/>
            <p:cNvSpPr/>
            <p:nvPr/>
          </p:nvSpPr>
          <p:spPr bwMode="auto">
            <a:xfrm>
              <a:off x="5175250" y="4316413"/>
              <a:ext cx="3892550" cy="2057400"/>
            </a:xfrm>
            <a:prstGeom prst="roundRect">
              <a:avLst/>
            </a:prstGeom>
            <a:noFill/>
            <a:ln w="508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14" name="Up-Down Arrow 13"/>
            <p:cNvSpPr/>
            <p:nvPr/>
          </p:nvSpPr>
          <p:spPr bwMode="auto">
            <a:xfrm>
              <a:off x="6858000" y="3546475"/>
              <a:ext cx="304800" cy="609600"/>
            </a:xfrm>
            <a:prstGeom prst="upDownArrow">
              <a:avLst/>
            </a:prstGeom>
            <a:solidFill>
              <a:srgbClr val="CCFFCC"/>
            </a:solidFill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6" name="Up-Down Arrow 15"/>
            <p:cNvSpPr/>
            <p:nvPr/>
          </p:nvSpPr>
          <p:spPr bwMode="auto">
            <a:xfrm rot="5400000">
              <a:off x="4510088" y="5091113"/>
              <a:ext cx="304800" cy="609600"/>
            </a:xfrm>
            <a:prstGeom prst="upDownArrow">
              <a:avLst/>
            </a:prstGeom>
            <a:solidFill>
              <a:srgbClr val="CCFFCC"/>
            </a:solidFill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9" name="Content Placeholder 2"/>
            <p:cNvSpPr txBox="1">
              <a:spLocks/>
            </p:cNvSpPr>
            <p:nvPr/>
          </p:nvSpPr>
          <p:spPr bwMode="auto">
            <a:xfrm>
              <a:off x="4876800" y="4419600"/>
              <a:ext cx="4343400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6632" tIns="48316" rIns="96632" bIns="48316">
              <a:normAutofit/>
            </a:bodyPr>
            <a:lstStyle>
              <a:lvl1pPr marL="358775" indent="-358775" defTabSz="965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65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r>
                <a:rPr lang="en-US" altLang="ja-JP" sz="4000" b="1">
                  <a:solidFill>
                    <a:srgbClr val="FF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Origin of Consciousness</a:t>
              </a:r>
            </a:p>
            <a:p>
              <a:pPr algn="ctr">
                <a:lnSpc>
                  <a:spcPct val="8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r>
                <a:rPr lang="en-US" altLang="ja-JP" sz="4000" b="1">
                  <a:solidFill>
                    <a:srgbClr val="0000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Neurophysics</a:t>
              </a:r>
            </a:p>
            <a:p>
              <a:pPr algn="ctr">
                <a:lnSpc>
                  <a:spcPct val="8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endParaRPr lang="en-US" altLang="ja-JP" sz="4000" b="1">
                <a:solidFill>
                  <a:srgbClr val="0000CC"/>
                </a:solidFill>
                <a:latin typeface="Arial Narrow" charset="0"/>
              </a:endParaRPr>
            </a:p>
          </p:txBody>
        </p:sp>
      </p:grpSp>
      <p:sp>
        <p:nvSpPr>
          <p:cNvPr id="1710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EE25BCB-DB95-BA4A-A4C9-2B50100955FD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710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710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286FCB-C0D1-6143-9306-0722BCE149EC}" type="slidenum">
              <a:rPr lang="en-US" sz="1500">
                <a:solidFill>
                  <a:srgbClr val="0000FF"/>
                </a:solidFill>
              </a:rPr>
              <a:pPr eaLnBrk="1" hangingPunct="1"/>
              <a:t>83</a:t>
            </a:fld>
            <a:endParaRPr lang="en-US" sz="15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3369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A6B078-36EB-FC47-AEB4-83BB9236B277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246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624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61C439E-B259-BA4F-B87A-991AED9C29C1}" type="slidenum">
              <a:rPr lang="en-US" sz="1500">
                <a:solidFill>
                  <a:srgbClr val="0000FF"/>
                </a:solidFill>
              </a:rPr>
              <a:pPr eaLnBrk="1" hangingPunct="1"/>
              <a:t>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24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Hubble</a:t>
            </a:r>
            <a:r>
              <a:rPr lang="ja-JP" altLang="en-US" sz="3200">
                <a:latin typeface="Tahom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s Law:</a:t>
            </a:r>
            <a:b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Expansion of the Universe</a:t>
            </a:r>
            <a:endParaRPr lang="ja-JP" altLang="en-US" sz="320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90" name="Text Box 3"/>
          <p:cNvSpPr txBox="1">
            <a:spLocks noChangeArrowheads="1"/>
          </p:cNvSpPr>
          <p:nvPr/>
        </p:nvSpPr>
        <p:spPr bwMode="auto">
          <a:xfrm>
            <a:off x="3956050" y="3376613"/>
            <a:ext cx="177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009900"/>
                </a:solidFill>
              </a:rPr>
              <a:t>Sun/Earth</a:t>
            </a:r>
            <a:endParaRPr lang="ja-JP" altLang="en-US" sz="2000" b="1">
              <a:solidFill>
                <a:srgbClr val="0099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828925" y="1927225"/>
            <a:ext cx="4016375" cy="3963988"/>
            <a:chOff x="1418" y="855"/>
            <a:chExt cx="3211" cy="3227"/>
          </a:xfrm>
        </p:grpSpPr>
        <p:sp>
          <p:nvSpPr>
            <p:cNvPr id="62476" name="Oval 5"/>
            <p:cNvSpPr>
              <a:spLocks noChangeAspect="1" noChangeArrowheads="1"/>
            </p:cNvSpPr>
            <p:nvPr/>
          </p:nvSpPr>
          <p:spPr bwMode="auto">
            <a:xfrm>
              <a:off x="1418" y="855"/>
              <a:ext cx="3211" cy="3211"/>
            </a:xfrm>
            <a:prstGeom prst="ellipse">
              <a:avLst/>
            </a:prstGeom>
            <a:noFill/>
            <a:ln w="5715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000" b="1"/>
            </a:p>
          </p:txBody>
        </p:sp>
        <p:sp>
          <p:nvSpPr>
            <p:cNvPr id="62477" name="Oval 6"/>
            <p:cNvSpPr>
              <a:spLocks noChangeArrowheads="1"/>
            </p:cNvSpPr>
            <p:nvPr/>
          </p:nvSpPr>
          <p:spPr bwMode="auto">
            <a:xfrm>
              <a:off x="2982" y="2412"/>
              <a:ext cx="82" cy="83"/>
            </a:xfrm>
            <a:prstGeom prst="ellipse">
              <a:avLst/>
            </a:prstGeom>
            <a:noFill/>
            <a:ln w="508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000" b="1">
                <a:solidFill>
                  <a:srgbClr val="FF0000"/>
                </a:solidFill>
              </a:endParaRPr>
            </a:p>
          </p:txBody>
        </p:sp>
        <p:sp>
          <p:nvSpPr>
            <p:cNvPr id="62478" name="AutoShape 7"/>
            <p:cNvSpPr>
              <a:spLocks noChangeArrowheads="1"/>
            </p:cNvSpPr>
            <p:nvPr/>
          </p:nvSpPr>
          <p:spPr bwMode="auto">
            <a:xfrm>
              <a:off x="4098" y="2356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79" name="AutoShape 8"/>
            <p:cNvSpPr>
              <a:spLocks noChangeAspect="1" noChangeArrowheads="1"/>
            </p:cNvSpPr>
            <p:nvPr/>
          </p:nvSpPr>
          <p:spPr bwMode="auto">
            <a:xfrm rot="-5400000">
              <a:off x="2760" y="1019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0" name="AutoShape 9"/>
            <p:cNvSpPr>
              <a:spLocks noChangeAspect="1" noChangeArrowheads="1"/>
            </p:cNvSpPr>
            <p:nvPr/>
          </p:nvSpPr>
          <p:spPr bwMode="auto">
            <a:xfrm rot="5400000" flipV="1">
              <a:off x="2760" y="3715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1" name="AutoShape 10"/>
            <p:cNvSpPr>
              <a:spLocks noChangeArrowheads="1"/>
            </p:cNvSpPr>
            <p:nvPr/>
          </p:nvSpPr>
          <p:spPr bwMode="auto">
            <a:xfrm flipH="1">
              <a:off x="1439" y="2356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2" name="AutoShape 11"/>
            <p:cNvSpPr>
              <a:spLocks noChangeAspect="1" noChangeArrowheads="1"/>
            </p:cNvSpPr>
            <p:nvPr/>
          </p:nvSpPr>
          <p:spPr bwMode="auto">
            <a:xfrm rot="2700000">
              <a:off x="3712" y="3283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3" name="AutoShape 12"/>
            <p:cNvSpPr>
              <a:spLocks noChangeAspect="1" noChangeArrowheads="1"/>
            </p:cNvSpPr>
            <p:nvPr/>
          </p:nvSpPr>
          <p:spPr bwMode="auto">
            <a:xfrm rot="8100000">
              <a:off x="1824" y="3302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4" name="AutoShape 13"/>
            <p:cNvSpPr>
              <a:spLocks noChangeAspect="1" noChangeArrowheads="1"/>
            </p:cNvSpPr>
            <p:nvPr/>
          </p:nvSpPr>
          <p:spPr bwMode="auto">
            <a:xfrm rot="-8100000">
              <a:off x="1824" y="1444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5" name="AutoShape 14"/>
            <p:cNvSpPr>
              <a:spLocks noChangeAspect="1" noChangeArrowheads="1"/>
            </p:cNvSpPr>
            <p:nvPr/>
          </p:nvSpPr>
          <p:spPr bwMode="auto">
            <a:xfrm rot="-2700000">
              <a:off x="3735" y="1475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6" name="AutoShape 15"/>
            <p:cNvSpPr>
              <a:spLocks noChangeArrowheads="1"/>
            </p:cNvSpPr>
            <p:nvPr/>
          </p:nvSpPr>
          <p:spPr bwMode="auto">
            <a:xfrm rot="-5400000">
              <a:off x="2897" y="1751"/>
              <a:ext cx="254" cy="158"/>
            </a:xfrm>
            <a:prstGeom prst="rightArrow">
              <a:avLst>
                <a:gd name="adj1" fmla="val 50000"/>
                <a:gd name="adj2" fmla="val 40190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7" name="AutoShape 16"/>
            <p:cNvSpPr>
              <a:spLocks noChangeArrowheads="1"/>
            </p:cNvSpPr>
            <p:nvPr/>
          </p:nvSpPr>
          <p:spPr bwMode="auto">
            <a:xfrm>
              <a:off x="3492" y="2381"/>
              <a:ext cx="254" cy="158"/>
            </a:xfrm>
            <a:prstGeom prst="rightArrow">
              <a:avLst>
                <a:gd name="adj1" fmla="val 50000"/>
                <a:gd name="adj2" fmla="val 40190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8" name="AutoShape 17"/>
            <p:cNvSpPr>
              <a:spLocks noChangeArrowheads="1"/>
            </p:cNvSpPr>
            <p:nvPr/>
          </p:nvSpPr>
          <p:spPr bwMode="auto">
            <a:xfrm flipH="1">
              <a:off x="2353" y="2381"/>
              <a:ext cx="254" cy="158"/>
            </a:xfrm>
            <a:prstGeom prst="rightArrow">
              <a:avLst>
                <a:gd name="adj1" fmla="val 50000"/>
                <a:gd name="adj2" fmla="val 40190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9" name="AutoShape 18"/>
            <p:cNvSpPr>
              <a:spLocks noChangeArrowheads="1"/>
            </p:cNvSpPr>
            <p:nvPr/>
          </p:nvSpPr>
          <p:spPr bwMode="auto">
            <a:xfrm rot="-5400000" flipH="1" flipV="1">
              <a:off x="2897" y="2874"/>
              <a:ext cx="254" cy="158"/>
            </a:xfrm>
            <a:prstGeom prst="rightArrow">
              <a:avLst>
                <a:gd name="adj1" fmla="val 50000"/>
                <a:gd name="adj2" fmla="val 40190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62472" name="Text Box 19"/>
          <p:cNvSpPr txBox="1">
            <a:spLocks noChangeArrowheads="1"/>
          </p:cNvSpPr>
          <p:nvPr/>
        </p:nvSpPr>
        <p:spPr bwMode="auto">
          <a:xfrm>
            <a:off x="7400925" y="1220788"/>
            <a:ext cx="18446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rgbClr val="FF6600"/>
                </a:solidFill>
              </a:rPr>
              <a:t>Horizon </a:t>
            </a:r>
          </a:p>
          <a:p>
            <a:pPr algn="ctr" eaLnBrk="1" hangingPunct="1"/>
            <a:r>
              <a:rPr lang="en-US" sz="2400" b="1">
                <a:solidFill>
                  <a:srgbClr val="FF6600"/>
                </a:solidFill>
              </a:rPr>
              <a:t>of Universe</a:t>
            </a:r>
          </a:p>
        </p:txBody>
      </p:sp>
      <p:sp>
        <p:nvSpPr>
          <p:cNvPr id="62473" name="Text Box 20"/>
          <p:cNvSpPr txBox="1">
            <a:spLocks noChangeArrowheads="1"/>
          </p:cNvSpPr>
          <p:nvPr/>
        </p:nvSpPr>
        <p:spPr bwMode="auto">
          <a:xfrm>
            <a:off x="6945313" y="6140450"/>
            <a:ext cx="22431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/>
              <a:t>Moving Away </a:t>
            </a:r>
          </a:p>
          <a:p>
            <a:pPr algn="ctr" eaLnBrk="1" hangingPunct="1"/>
            <a:r>
              <a:rPr lang="en-US" sz="2000" b="1"/>
              <a:t>at Speed of Light</a:t>
            </a:r>
          </a:p>
        </p:txBody>
      </p:sp>
      <p:sp>
        <p:nvSpPr>
          <p:cNvPr id="62474" name="Text Box 21"/>
          <p:cNvSpPr txBox="1">
            <a:spLocks noChangeArrowheads="1"/>
          </p:cNvSpPr>
          <p:nvPr/>
        </p:nvSpPr>
        <p:spPr bwMode="auto">
          <a:xfrm>
            <a:off x="950913" y="6113463"/>
            <a:ext cx="15668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/>
              <a:t>14 Billon</a:t>
            </a:r>
          </a:p>
          <a:p>
            <a:pPr algn="ctr" eaLnBrk="1" hangingPunct="1"/>
            <a:r>
              <a:rPr lang="en-US" sz="2000" b="1"/>
              <a:t>Light Years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884238" y="1592263"/>
            <a:ext cx="284956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FF0000"/>
                </a:solidFill>
              </a:rPr>
              <a:t>Big Bang!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0" fill="hold"/>
                                        <p:tgtEl>
                                          <p:spTgt spid="1639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2.29167E-6 L 0.0005 0.03646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/>
      <p:bldP spid="16390" grpId="1"/>
      <p:bldP spid="25" grpId="0"/>
    </p:bldLst>
  </p:timing>
</p:sld>
</file>

<file path=ppt/theme/theme1.xml><?xml version="1.0" encoding="utf-8"?>
<a:theme xmlns:a="http://schemas.openxmlformats.org/drawingml/2006/main" name="blank">
  <a:themeElements>
    <a:clrScheme name="blan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Tahoma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">
  <a:themeElements>
    <a:clrScheme name="blan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Tahoma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9764</TotalTime>
  <Words>1972</Words>
  <Application>Microsoft Macintosh PowerPoint</Application>
  <PresentationFormat>Custom</PresentationFormat>
  <Paragraphs>802</Paragraphs>
  <Slides>83</Slides>
  <Notes>71</Notes>
  <HiddenSlides>0</HiddenSlides>
  <MMClips>3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7" baseType="lpstr">
      <vt:lpstr>blank</vt:lpstr>
      <vt:lpstr>Blank Presentation</vt:lpstr>
      <vt:lpstr>1_blank</vt:lpstr>
      <vt:lpstr>Image</vt:lpstr>
      <vt:lpstr>Introduction to Physics Research Origin of Universe and Ourselves</vt:lpstr>
      <vt:lpstr>PowerPoint Presentation</vt:lpstr>
      <vt:lpstr>v</vt:lpstr>
      <vt:lpstr>History of Life and the Human beings</vt:lpstr>
      <vt:lpstr>Brief History of Universe and Life</vt:lpstr>
      <vt:lpstr>Andromeda</vt:lpstr>
      <vt:lpstr>Hubble Deep Field</vt:lpstr>
      <vt:lpstr>PowerPoint Presentation</vt:lpstr>
      <vt:lpstr>Hubble’s Law: Expansion of the Universe</vt:lpstr>
      <vt:lpstr>Expansion of Universe</vt:lpstr>
      <vt:lpstr>Temperature of Universe</vt:lpstr>
      <vt:lpstr> </vt:lpstr>
      <vt:lpstr>Elementary Particles</vt:lpstr>
      <vt:lpstr>Elementary Particles</vt:lpstr>
      <vt:lpstr>Elementary Particles and Forces</vt:lpstr>
      <vt:lpstr>Unification of Forces (1980)</vt:lpstr>
      <vt:lpstr>Unification of Forces (1980)</vt:lpstr>
      <vt:lpstr>Hubble Deep Field</vt:lpstr>
      <vt:lpstr>Structure of DNA</vt:lpstr>
      <vt:lpstr>Symmetry Breaking</vt:lpstr>
      <vt:lpstr>The Beginning</vt:lpstr>
      <vt:lpstr>Spontaneous Symmetry Breakdown  at a Dinner Table</vt:lpstr>
      <vt:lpstr>PowerPoint Presentation</vt:lpstr>
      <vt:lpstr>CERN and LHC in Geneva</vt:lpstr>
      <vt:lpstr>PowerPoint Presentation</vt:lpstr>
      <vt:lpstr>CMS Collaboration (1993 ~)</vt:lpstr>
      <vt:lpstr>CMS</vt:lpstr>
      <vt:lpstr>CMS Barrel Yoke</vt:lpstr>
      <vt:lpstr>Installing muon Detectors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Cosmic Pie Chart</vt:lpstr>
      <vt:lpstr>What is Dark Matter?</vt:lpstr>
      <vt:lpstr>SUSY Particles and Neutralino</vt:lpstr>
      <vt:lpstr>SUSY Particles and Neutralino</vt:lpstr>
      <vt:lpstr>PowerPoint Presentation</vt:lpstr>
      <vt:lpstr>XENON100 Detector</vt:lpstr>
      <vt:lpstr>PowerPoint Presentation</vt:lpstr>
      <vt:lpstr>PowerPoint Presentation</vt:lpstr>
      <vt:lpstr>Structure and Electron Trajectories of 3” QUPID</vt:lpstr>
      <vt:lpstr>Mechanical Samples on Base plate</vt:lpstr>
      <vt:lpstr>PowerPoint Presentation</vt:lpstr>
      <vt:lpstr>Comparison of Detector Size</vt:lpstr>
      <vt:lpstr>XENON1T</vt:lpstr>
      <vt:lpstr>PowerPoint Presentation</vt:lpstr>
      <vt:lpstr>PowerPoint Presentation</vt:lpstr>
      <vt:lpstr>Organic Polymers (4.5B  4B years)</vt:lpstr>
      <vt:lpstr>RNA Word　(4B  3.5B years ago)</vt:lpstr>
      <vt:lpstr>Eukaryote (〜2B years ago)</vt:lpstr>
      <vt:lpstr>How to observe the “Origin of Life”</vt:lpstr>
      <vt:lpstr>PowerPoint Presentation</vt:lpstr>
      <vt:lpstr>Gold nano particle (40nm)  attached to Transferrin Receptor (TfR) on Cancer Cell</vt:lpstr>
      <vt:lpstr>Arisaka’s Campus-wide Collaborations  on High-Speed Bio-imaging </vt:lpstr>
      <vt:lpstr>PowerPoint Presentation</vt:lpstr>
      <vt:lpstr>PowerPoint Presentation</vt:lpstr>
      <vt:lpstr>Brain    　Universe</vt:lpstr>
      <vt:lpstr>Ca2+ Signal in cultivated Rat’s Brain </vt:lpstr>
      <vt:lpstr>Assembly of cortical circuits during development</vt:lpstr>
      <vt:lpstr>Human Eyes</vt:lpstr>
      <vt:lpstr>How can I recognize a woman so far away?</vt:lpstr>
      <vt:lpstr>PowerPoint Presentation</vt:lpstr>
      <vt:lpstr>PowerPoint Presentation</vt:lpstr>
      <vt:lpstr>Mutiphoton Microscope</vt:lpstr>
      <vt:lpstr>PowerPoint Presentation</vt:lpstr>
      <vt:lpstr>PowerPoint Presentation</vt:lpstr>
      <vt:lpstr>In vivo calcium imaging of Barrel Cortex of Mouse</vt:lpstr>
      <vt:lpstr>In vivo calcium imaging of Barrel Cortex of Mouse</vt:lpstr>
      <vt:lpstr>Activity of (excitatory) pyramidal neurons in CA1 depends on rat’s position: place cells</vt:lpstr>
      <vt:lpstr>Learning and Memory by Hippocampus </vt:lpstr>
      <vt:lpstr>Virtual Reality Experiment on Awake Rats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Four Major Science</vt:lpstr>
    </vt:vector>
  </TitlesOfParts>
  <Company>UCLA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Arisaka - UHECR</dc:title>
  <dc:creator>Katsushi Arisaka</dc:creator>
  <cp:lastModifiedBy>Katsushi Arisaka</cp:lastModifiedBy>
  <cp:revision>386</cp:revision>
  <dcterms:created xsi:type="dcterms:W3CDTF">2010-06-22T19:02:23Z</dcterms:created>
  <dcterms:modified xsi:type="dcterms:W3CDTF">2012-11-14T18:27:58Z</dcterms:modified>
</cp:coreProperties>
</file>