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0"/>
  </p:notesMasterIdLst>
  <p:handoutMasterIdLst>
    <p:handoutMasterId r:id="rId81"/>
  </p:handoutMasterIdLst>
  <p:sldIdLst>
    <p:sldId id="1849" r:id="rId2"/>
    <p:sldId id="1888" r:id="rId3"/>
    <p:sldId id="1889" r:id="rId4"/>
    <p:sldId id="1892" r:id="rId5"/>
    <p:sldId id="1893" r:id="rId6"/>
    <p:sldId id="1894" r:id="rId7"/>
    <p:sldId id="1895" r:id="rId8"/>
    <p:sldId id="1896" r:id="rId9"/>
    <p:sldId id="1897" r:id="rId10"/>
    <p:sldId id="1898" r:id="rId11"/>
    <p:sldId id="1899" r:id="rId12"/>
    <p:sldId id="1900" r:id="rId13"/>
    <p:sldId id="1901" r:id="rId14"/>
    <p:sldId id="1902" r:id="rId15"/>
    <p:sldId id="1903" r:id="rId16"/>
    <p:sldId id="1797" r:id="rId17"/>
    <p:sldId id="1909" r:id="rId18"/>
    <p:sldId id="1783" r:id="rId19"/>
    <p:sldId id="1799" r:id="rId20"/>
    <p:sldId id="1798" r:id="rId21"/>
    <p:sldId id="1821" r:id="rId22"/>
    <p:sldId id="1803" r:id="rId23"/>
    <p:sldId id="1786" r:id="rId24"/>
    <p:sldId id="1800" r:id="rId25"/>
    <p:sldId id="1789" r:id="rId26"/>
    <p:sldId id="1954" r:id="rId27"/>
    <p:sldId id="1790" r:id="rId28"/>
    <p:sldId id="1927" r:id="rId29"/>
    <p:sldId id="1928" r:id="rId30"/>
    <p:sldId id="1929" r:id="rId31"/>
    <p:sldId id="1910" r:id="rId32"/>
    <p:sldId id="1911" r:id="rId33"/>
    <p:sldId id="1955" r:id="rId34"/>
    <p:sldId id="1883" r:id="rId35"/>
    <p:sldId id="1870" r:id="rId36"/>
    <p:sldId id="1884" r:id="rId37"/>
    <p:sldId id="1959" r:id="rId38"/>
    <p:sldId id="1960" r:id="rId39"/>
    <p:sldId id="1934" r:id="rId40"/>
    <p:sldId id="1951" r:id="rId41"/>
    <p:sldId id="1957" r:id="rId42"/>
    <p:sldId id="1958" r:id="rId43"/>
    <p:sldId id="1931" r:id="rId44"/>
    <p:sldId id="1871" r:id="rId45"/>
    <p:sldId id="1881" r:id="rId46"/>
    <p:sldId id="1877" r:id="rId47"/>
    <p:sldId id="1913" r:id="rId48"/>
    <p:sldId id="1962" r:id="rId49"/>
    <p:sldId id="1961" r:id="rId50"/>
    <p:sldId id="1937" r:id="rId51"/>
    <p:sldId id="1935" r:id="rId52"/>
    <p:sldId id="1936" r:id="rId53"/>
    <p:sldId id="1914" r:id="rId54"/>
    <p:sldId id="1915" r:id="rId55"/>
    <p:sldId id="1916" r:id="rId56"/>
    <p:sldId id="1917" r:id="rId57"/>
    <p:sldId id="1918" r:id="rId58"/>
    <p:sldId id="1919" r:id="rId59"/>
    <p:sldId id="1920" r:id="rId60"/>
    <p:sldId id="1921" r:id="rId61"/>
    <p:sldId id="1922" r:id="rId62"/>
    <p:sldId id="1923" r:id="rId63"/>
    <p:sldId id="1924" r:id="rId64"/>
    <p:sldId id="1925" r:id="rId65"/>
    <p:sldId id="1938" r:id="rId66"/>
    <p:sldId id="1926" r:id="rId67"/>
    <p:sldId id="1940" r:id="rId68"/>
    <p:sldId id="1943" r:id="rId69"/>
    <p:sldId id="1944" r:id="rId70"/>
    <p:sldId id="1945" r:id="rId71"/>
    <p:sldId id="1963" r:id="rId72"/>
    <p:sldId id="1964" r:id="rId73"/>
    <p:sldId id="1956" r:id="rId74"/>
    <p:sldId id="1965" r:id="rId75"/>
    <p:sldId id="1941" r:id="rId76"/>
    <p:sldId id="1942" r:id="rId77"/>
    <p:sldId id="1947" r:id="rId78"/>
    <p:sldId id="1950" r:id="rId79"/>
  </p:sldIdLst>
  <p:sldSz cx="9601200" cy="7315200"/>
  <p:notesSz cx="7315200" cy="9601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 Narrow" charset="0"/>
        <a:ea typeface="ＭＳ Ｐゴシック" charset="0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 Narrow" charset="0"/>
        <a:ea typeface="ＭＳ Ｐゴシック" charset="0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 Narrow" charset="0"/>
        <a:ea typeface="ＭＳ Ｐゴシック" charset="0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 Narrow" charset="0"/>
        <a:ea typeface="ＭＳ Ｐゴシック" charset="0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 Narrow" charset="0"/>
        <a:ea typeface="ＭＳ Ｐゴシック" charset="0"/>
        <a:cs typeface="+mn-cs"/>
      </a:defRPr>
    </a:lvl5pPr>
    <a:lvl6pPr marL="2286000" algn="l" defTabSz="457200" rtl="0" eaLnBrk="1" latinLnBrk="0" hangingPunct="1">
      <a:defRPr sz="3200" b="1" kern="1200">
        <a:solidFill>
          <a:schemeClr val="tx1"/>
        </a:solidFill>
        <a:latin typeface="Arial Narrow" charset="0"/>
        <a:ea typeface="ＭＳ Ｐゴシック" charset="0"/>
        <a:cs typeface="+mn-cs"/>
      </a:defRPr>
    </a:lvl6pPr>
    <a:lvl7pPr marL="2743200" algn="l" defTabSz="457200" rtl="0" eaLnBrk="1" latinLnBrk="0" hangingPunct="1">
      <a:defRPr sz="3200" b="1" kern="1200">
        <a:solidFill>
          <a:schemeClr val="tx1"/>
        </a:solidFill>
        <a:latin typeface="Arial Narrow" charset="0"/>
        <a:ea typeface="ＭＳ Ｐゴシック" charset="0"/>
        <a:cs typeface="+mn-cs"/>
      </a:defRPr>
    </a:lvl7pPr>
    <a:lvl8pPr marL="3200400" algn="l" defTabSz="457200" rtl="0" eaLnBrk="1" latinLnBrk="0" hangingPunct="1">
      <a:defRPr sz="3200" b="1" kern="1200">
        <a:solidFill>
          <a:schemeClr val="tx1"/>
        </a:solidFill>
        <a:latin typeface="Arial Narrow" charset="0"/>
        <a:ea typeface="ＭＳ Ｐゴシック" charset="0"/>
        <a:cs typeface="+mn-cs"/>
      </a:defRPr>
    </a:lvl8pPr>
    <a:lvl9pPr marL="3657600" algn="l" defTabSz="457200" rtl="0" eaLnBrk="1" latinLnBrk="0" hangingPunct="1">
      <a:defRPr sz="3200" b="1" kern="1200">
        <a:solidFill>
          <a:schemeClr val="tx1"/>
        </a:solidFill>
        <a:latin typeface="Arial Narrow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1C50"/>
    <a:srgbClr val="9933FF"/>
    <a:srgbClr val="FF3300"/>
    <a:srgbClr val="008000"/>
    <a:srgbClr val="0000FF"/>
    <a:srgbClr val="FF9900"/>
    <a:srgbClr val="FF00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448" autoAdjust="0"/>
    <p:restoredTop sz="99687" autoAdjust="0"/>
  </p:normalViewPr>
  <p:slideViewPr>
    <p:cSldViewPr>
      <p:cViewPr varScale="1">
        <p:scale>
          <a:sx n="165" d="100"/>
          <a:sy n="165" d="100"/>
        </p:scale>
        <p:origin x="-280" y="-112"/>
      </p:cViewPr>
      <p:guideLst>
        <p:guide orient="horz" pos="2304"/>
        <p:guide pos="302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notesMaster" Target="notesMasters/notesMaster1.xml"/><Relationship Id="rId81" Type="http://schemas.openxmlformats.org/officeDocument/2006/relationships/handoutMaster" Target="handoutMasters/handoutMaster1.xml"/><Relationship Id="rId82" Type="http://schemas.openxmlformats.org/officeDocument/2006/relationships/printerSettings" Target="printerSettings/printerSettings1.bin"/><Relationship Id="rId83" Type="http://schemas.openxmlformats.org/officeDocument/2006/relationships/presProps" Target="presProps.xml"/><Relationship Id="rId84" Type="http://schemas.openxmlformats.org/officeDocument/2006/relationships/viewProps" Target="viewProps.xml"/><Relationship Id="rId85" Type="http://schemas.openxmlformats.org/officeDocument/2006/relationships/theme" Target="theme/theme1.xml"/><Relationship Id="rId86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image" Target="../media/image2.wmf"/><Relationship Id="rId3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Relationship Id="rId2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Relationship Id="rId2" Type="http://schemas.openxmlformats.org/officeDocument/2006/relationships/image" Target="../media/image10.wmf"/><Relationship Id="rId3" Type="http://schemas.openxmlformats.org/officeDocument/2006/relationships/image" Target="../media/image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05" tIns="48301" rIns="96605" bIns="48301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 b="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05" tIns="48301" rIns="96605" bIns="4830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b="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05" tIns="48301" rIns="96605" bIns="48301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 b="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05" tIns="48301" rIns="96605" bIns="4830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b="0">
                <a:latin typeface="Times New Roman" charset="0"/>
              </a:defRPr>
            </a:lvl1pPr>
          </a:lstStyle>
          <a:p>
            <a:fld id="{E7E9406B-8FC6-6B44-8C96-54F4530C5C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978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05" tIns="48301" rIns="96605" bIns="48301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 b="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05" tIns="48301" rIns="96605" bIns="4830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b="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96988" y="720725"/>
            <a:ext cx="4725987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05" tIns="48301" rIns="96605" bIns="483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05" tIns="48301" rIns="96605" bIns="48301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 b="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05" tIns="48301" rIns="96605" bIns="4830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b="0">
                <a:latin typeface="Times New Roman" charset="0"/>
              </a:defRPr>
            </a:lvl1pPr>
          </a:lstStyle>
          <a:p>
            <a:fld id="{5AB06696-871D-5344-A7C1-F3B56CBD87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852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627754-857B-BE40-85D1-17FE669D8E6E}" type="slidenum">
              <a:rPr lang="en-US"/>
              <a:pPr/>
              <a:t>1</a:t>
            </a:fld>
            <a:endParaRPr lang="en-US"/>
          </a:p>
        </p:txBody>
      </p:sp>
      <p:sp>
        <p:nvSpPr>
          <p:cNvPr id="35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6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C54D96-C220-584F-86DD-DBC215A31FB6}" type="slidenum">
              <a:rPr lang="en-US"/>
              <a:pPr/>
              <a:t>10</a:t>
            </a:fld>
            <a:endParaRPr lang="en-US"/>
          </a:p>
        </p:txBody>
      </p:sp>
      <p:sp>
        <p:nvSpPr>
          <p:cNvPr id="34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C33E3C-B31E-0248-A609-B36848A78600}" type="slidenum">
              <a:rPr lang="en-US"/>
              <a:pPr/>
              <a:t>11</a:t>
            </a:fld>
            <a:endParaRPr lang="en-US"/>
          </a:p>
        </p:txBody>
      </p:sp>
      <p:sp>
        <p:nvSpPr>
          <p:cNvPr id="34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83A5FF-BD86-DA44-9A15-A11EEA7CDA46}" type="slidenum">
              <a:rPr lang="en-US"/>
              <a:pPr/>
              <a:t>12</a:t>
            </a:fld>
            <a:endParaRPr lang="en-US"/>
          </a:p>
        </p:txBody>
      </p:sp>
      <p:sp>
        <p:nvSpPr>
          <p:cNvPr id="34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3FB768-260D-A841-939F-C83E038BD73D}" type="slidenum">
              <a:rPr lang="en-US"/>
              <a:pPr/>
              <a:t>13</a:t>
            </a:fld>
            <a:endParaRPr lang="en-US"/>
          </a:p>
        </p:txBody>
      </p:sp>
      <p:sp>
        <p:nvSpPr>
          <p:cNvPr id="34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84C7F5-8170-2045-83F8-7B16505E7DEF}" type="slidenum">
              <a:rPr lang="en-US"/>
              <a:pPr/>
              <a:t>14</a:t>
            </a:fld>
            <a:endParaRPr lang="en-US"/>
          </a:p>
        </p:txBody>
      </p:sp>
      <p:sp>
        <p:nvSpPr>
          <p:cNvPr id="34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D3AFEA-E8D9-C044-A018-4A2F02AA3458}" type="slidenum">
              <a:rPr lang="en-US"/>
              <a:pPr/>
              <a:t>15</a:t>
            </a:fld>
            <a:endParaRPr lang="en-US"/>
          </a:p>
        </p:txBody>
      </p:sp>
      <p:sp>
        <p:nvSpPr>
          <p:cNvPr id="34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D21C65-8CD0-9341-8BCE-11FC7478C8C5}" type="slidenum">
              <a:rPr lang="en-US"/>
              <a:pPr/>
              <a:t>16</a:t>
            </a:fld>
            <a:endParaRPr lang="en-US"/>
          </a:p>
        </p:txBody>
      </p:sp>
      <p:sp>
        <p:nvSpPr>
          <p:cNvPr id="34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CE826F-3622-BD41-978A-20E5B3CF74DE}" type="slidenum">
              <a:rPr lang="en-US"/>
              <a:pPr/>
              <a:t>18</a:t>
            </a:fld>
            <a:endParaRPr lang="en-US"/>
          </a:p>
        </p:txBody>
      </p:sp>
      <p:sp>
        <p:nvSpPr>
          <p:cNvPr id="34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23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FB41A2-6503-1A4A-82AF-0144548B7569}" type="slidenum">
              <a:rPr lang="en-US"/>
              <a:pPr/>
              <a:t>19</a:t>
            </a:fld>
            <a:endParaRPr lang="en-US"/>
          </a:p>
        </p:txBody>
      </p:sp>
      <p:sp>
        <p:nvSpPr>
          <p:cNvPr id="34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3495F3-6E50-5D40-A0BA-5D7544D13849}" type="slidenum">
              <a:rPr lang="en-US"/>
              <a:pPr/>
              <a:t>20</a:t>
            </a:fld>
            <a:endParaRPr lang="en-US"/>
          </a:p>
        </p:txBody>
      </p:sp>
      <p:sp>
        <p:nvSpPr>
          <p:cNvPr id="34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24B857-2153-654A-8671-5F45A71B04B7}" type="slidenum">
              <a:rPr lang="en-US"/>
              <a:pPr/>
              <a:t>2</a:t>
            </a:fld>
            <a:endParaRPr lang="en-US"/>
          </a:p>
        </p:txBody>
      </p:sp>
      <p:sp>
        <p:nvSpPr>
          <p:cNvPr id="34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70CAD4-415F-3C43-9E3C-2D6396481E23}" type="slidenum">
              <a:rPr lang="en-US"/>
              <a:pPr/>
              <a:t>21</a:t>
            </a:fld>
            <a:endParaRPr lang="en-US"/>
          </a:p>
        </p:txBody>
      </p:sp>
      <p:sp>
        <p:nvSpPr>
          <p:cNvPr id="35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C572BB-8A74-4C4F-9215-2F6600E64027}" type="slidenum">
              <a:rPr lang="en-US"/>
              <a:pPr/>
              <a:t>22</a:t>
            </a:fld>
            <a:endParaRPr lang="en-US"/>
          </a:p>
        </p:txBody>
      </p:sp>
      <p:sp>
        <p:nvSpPr>
          <p:cNvPr id="34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64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0E4A6D-C9C6-AE4A-806B-95F451BCF5DC}" type="slidenum">
              <a:rPr lang="en-US"/>
              <a:pPr/>
              <a:t>23</a:t>
            </a:fld>
            <a:endParaRPr lang="en-US"/>
          </a:p>
        </p:txBody>
      </p:sp>
      <p:sp>
        <p:nvSpPr>
          <p:cNvPr id="34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2D1292-59C4-354F-968E-CBFADC9B4F21}" type="slidenum">
              <a:rPr lang="en-US"/>
              <a:pPr/>
              <a:t>24</a:t>
            </a:fld>
            <a:endParaRPr lang="en-US"/>
          </a:p>
        </p:txBody>
      </p:sp>
      <p:sp>
        <p:nvSpPr>
          <p:cNvPr id="34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1A4EF1-3084-DE4E-93BE-6A2629BC74EF}" type="slidenum">
              <a:rPr lang="en-US"/>
              <a:pPr/>
              <a:t>25</a:t>
            </a:fld>
            <a:endParaRPr lang="en-US"/>
          </a:p>
        </p:txBody>
      </p:sp>
      <p:sp>
        <p:nvSpPr>
          <p:cNvPr id="34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2D6121-50F0-564D-841C-93E4FF1BFDE9}" type="slidenum">
              <a:rPr lang="en-US"/>
              <a:pPr/>
              <a:t>26</a:t>
            </a:fld>
            <a:endParaRPr lang="en-US"/>
          </a:p>
        </p:txBody>
      </p:sp>
      <p:sp>
        <p:nvSpPr>
          <p:cNvPr id="3585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5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F886D5-82D5-A940-94E9-ACDE436FF89D}" type="slidenum">
              <a:rPr lang="en-US"/>
              <a:pPr/>
              <a:t>27</a:t>
            </a:fld>
            <a:endParaRPr lang="en-US"/>
          </a:p>
        </p:txBody>
      </p:sp>
      <p:sp>
        <p:nvSpPr>
          <p:cNvPr id="34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3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4064" indent="-286179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4715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2600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0486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8372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6258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34144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92029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F3E2C7F-DF17-FB49-A0E9-119209DB4313}" type="slidenum">
              <a:rPr lang="en-US" sz="1300">
                <a:latin typeface="Times New Roman" charset="0"/>
              </a:rPr>
              <a:pPr eaLnBrk="1" hangingPunct="1"/>
              <a:t>28</a:t>
            </a:fld>
            <a:endParaRPr lang="en-US" sz="1300">
              <a:latin typeface="Times New Roman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4064" indent="-286179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4715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2600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0486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8372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6258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34144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92029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60B46C4-CCA0-2F46-B4C1-39C0D0880DD2}" type="slidenum">
              <a:rPr lang="en-US" sz="1300">
                <a:latin typeface="Times New Roman" charset="0"/>
              </a:rPr>
              <a:pPr eaLnBrk="1" hangingPunct="1"/>
              <a:t>29</a:t>
            </a:fld>
            <a:endParaRPr lang="en-US" sz="1300">
              <a:latin typeface="Times New Roman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4064" indent="-286179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4715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2600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0486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8372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6258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34144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92029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8A8F39-69C5-624D-A492-C09367E10790}" type="slidenum">
              <a:rPr lang="en-US" sz="1300">
                <a:latin typeface="Times New Roman" charset="0"/>
              </a:rPr>
              <a:pPr eaLnBrk="1" hangingPunct="1"/>
              <a:t>30</a:t>
            </a:fld>
            <a:endParaRPr lang="en-US" sz="1300">
              <a:latin typeface="Times New Roman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059B70-6A04-8F48-B794-C1D340B9584E}" type="slidenum">
              <a:rPr lang="en-US"/>
              <a:pPr/>
              <a:t>3</a:t>
            </a:fld>
            <a:endParaRPr lang="en-US"/>
          </a:p>
        </p:txBody>
      </p:sp>
      <p:sp>
        <p:nvSpPr>
          <p:cNvPr id="33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4064" indent="-286179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4715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2600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0486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8372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6258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34144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92029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D159BD2-C75C-1342-B568-BBB65AFC4C0E}" type="slidenum">
              <a:rPr lang="en-US" sz="1300">
                <a:latin typeface="Times New Roman" charset="0"/>
              </a:rPr>
              <a:pPr eaLnBrk="1" hangingPunct="1"/>
              <a:t>31</a:t>
            </a:fld>
            <a:endParaRPr lang="en-US" sz="1300">
              <a:latin typeface="Times New Roman" charset="0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1"/>
            <a:ext cx="5852160" cy="432054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4064" indent="-286179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4715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2600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0486" indent="-228943" defTabSz="96664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8372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6258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34144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92029" indent="-228943" algn="ctr" defTabSz="96664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4312930-B10F-654F-9469-BC307D33C4C7}" type="slidenum">
              <a:rPr lang="en-US" sz="1300">
                <a:latin typeface="Times New Roman" charset="0"/>
              </a:rPr>
              <a:pPr eaLnBrk="1" hangingPunct="1"/>
              <a:t>32</a:t>
            </a:fld>
            <a:endParaRPr lang="en-US" sz="1300">
              <a:latin typeface="Times New Roman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CC02B1-42D7-FC49-BB7C-08EE4305A6A0}" type="slidenum">
              <a:rPr lang="en-US"/>
              <a:pPr/>
              <a:t>33</a:t>
            </a:fld>
            <a:endParaRPr lang="en-US"/>
          </a:p>
        </p:txBody>
      </p:sp>
      <p:sp>
        <p:nvSpPr>
          <p:cNvPr id="227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7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2C0B9B-A223-3D48-BACB-DC34302AC3EF}" type="slidenum">
              <a:rPr lang="en-US"/>
              <a:pPr/>
              <a:t>34</a:t>
            </a:fld>
            <a:endParaRPr lang="en-US"/>
          </a:p>
        </p:txBody>
      </p:sp>
      <p:sp>
        <p:nvSpPr>
          <p:cNvPr id="364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4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921065-4D9B-514D-B0FE-3039D81E7C60}" type="slidenum">
              <a:rPr lang="en-US"/>
              <a:pPr/>
              <a:t>35</a:t>
            </a:fld>
            <a:endParaRPr lang="en-US"/>
          </a:p>
        </p:txBody>
      </p:sp>
      <p:sp>
        <p:nvSpPr>
          <p:cNvPr id="360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0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8878B5-2B6B-D94C-A968-21E1538E9102}" type="slidenum">
              <a:rPr lang="en-US"/>
              <a:pPr/>
              <a:t>36</a:t>
            </a:fld>
            <a:endParaRPr lang="en-US"/>
          </a:p>
        </p:txBody>
      </p:sp>
      <p:sp>
        <p:nvSpPr>
          <p:cNvPr id="36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4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FE62214-DAE6-6E46-9810-B68DECEE7CF4}" type="slidenum">
              <a:rPr lang="en-US" sz="1300">
                <a:latin typeface="Times New Roman" charset="0"/>
              </a:rPr>
              <a:pPr eaLnBrk="1" hangingPunct="1"/>
              <a:t>37</a:t>
            </a:fld>
            <a:endParaRPr lang="en-US" sz="1300">
              <a:latin typeface="Times New Roman" charset="0"/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3183BDB-EE56-F943-9128-19187F44EE0E}" type="slidenum">
              <a:rPr lang="en-US" sz="1300">
                <a:latin typeface="Times New Roman" charset="0"/>
              </a:rPr>
              <a:pPr eaLnBrk="1" hangingPunct="1"/>
              <a:t>38</a:t>
            </a:fld>
            <a:endParaRPr lang="en-US" sz="1300">
              <a:latin typeface="Times New Roman" charset="0"/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9D08A63-7B5E-1A43-BCC9-5559A962B15C}" type="slidenum">
              <a:rPr lang="en-US" sz="1300">
                <a:latin typeface="Times New Roman" charset="0"/>
              </a:rPr>
              <a:pPr eaLnBrk="1" hangingPunct="1"/>
              <a:t>39</a:t>
            </a:fld>
            <a:endParaRPr lang="en-US" sz="1300">
              <a:latin typeface="Times New Roman" charset="0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7EC630-4F00-5D45-8876-2BED66D99D3C}" type="slidenum">
              <a:rPr lang="en-US" sz="1300">
                <a:latin typeface="Times New Roman" charset="0"/>
              </a:rPr>
              <a:pPr eaLnBrk="1" hangingPunct="1"/>
              <a:t>40</a:t>
            </a:fld>
            <a:endParaRPr lang="en-US" sz="1300">
              <a:latin typeface="Times New Roman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612AC0-A25D-C64C-ACA0-49F8046DFF25}" type="slidenum">
              <a:rPr lang="en-US"/>
              <a:pPr/>
              <a:t>4</a:t>
            </a:fld>
            <a:endParaRPr lang="en-US"/>
          </a:p>
        </p:txBody>
      </p:sp>
      <p:sp>
        <p:nvSpPr>
          <p:cNvPr id="34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7A4EAA-4F8D-F24A-9CDE-A18E5E668BEE}" type="slidenum">
              <a:rPr lang="en-US"/>
              <a:pPr/>
              <a:t>41</a:t>
            </a:fld>
            <a:endParaRPr lang="en-US"/>
          </a:p>
        </p:txBody>
      </p:sp>
      <p:sp>
        <p:nvSpPr>
          <p:cNvPr id="3683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3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30DAD2-97F2-7D4E-8802-5688DAEA16AB}" type="slidenum">
              <a:rPr lang="en-US"/>
              <a:pPr/>
              <a:t>42</a:t>
            </a:fld>
            <a:endParaRPr lang="en-US"/>
          </a:p>
        </p:txBody>
      </p:sp>
      <p:sp>
        <p:nvSpPr>
          <p:cNvPr id="368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5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B48DB5-DFF2-9645-8A73-C3DE2EDF7F1F}" type="slidenum">
              <a:rPr lang="en-US"/>
              <a:pPr/>
              <a:t>43</a:t>
            </a:fld>
            <a:endParaRPr lang="en-US"/>
          </a:p>
        </p:txBody>
      </p:sp>
      <p:sp>
        <p:nvSpPr>
          <p:cNvPr id="34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94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F7ECEA-5EAF-6045-A919-EDFE8982A965}" type="slidenum">
              <a:rPr lang="en-US"/>
              <a:pPr/>
              <a:t>44</a:t>
            </a:fld>
            <a:endParaRPr lang="en-US"/>
          </a:p>
        </p:txBody>
      </p:sp>
      <p:sp>
        <p:nvSpPr>
          <p:cNvPr id="361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11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D1D2B6-06DB-FD44-91EB-BDE4962F7D83}" type="slidenum">
              <a:rPr lang="en-US"/>
              <a:pPr/>
              <a:t>45</a:t>
            </a:fld>
            <a:endParaRPr lang="en-US"/>
          </a:p>
        </p:txBody>
      </p:sp>
      <p:sp>
        <p:nvSpPr>
          <p:cNvPr id="36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B72F8E-DEF9-3445-8B17-C6810C238E05}" type="slidenum">
              <a:rPr lang="en-US"/>
              <a:pPr/>
              <a:t>46</a:t>
            </a:fld>
            <a:endParaRPr lang="en-US"/>
          </a:p>
        </p:txBody>
      </p:sp>
      <p:sp>
        <p:nvSpPr>
          <p:cNvPr id="36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0BC5759-D7F8-0143-A616-255A20141B87}" type="slidenum">
              <a:rPr lang="en-US" sz="1300">
                <a:latin typeface="Times New Roman" charset="0"/>
              </a:rPr>
              <a:pPr eaLnBrk="1" hangingPunct="1"/>
              <a:t>47</a:t>
            </a:fld>
            <a:endParaRPr lang="en-US" sz="1300">
              <a:latin typeface="Times New Roman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41B8C8C-46F4-DB45-84EF-308CEBB68A02}" type="slidenum">
              <a:rPr lang="en-US" sz="1300">
                <a:latin typeface="Times New Roman" charset="0"/>
              </a:rPr>
              <a:pPr eaLnBrk="1" hangingPunct="1"/>
              <a:t>50</a:t>
            </a:fld>
            <a:endParaRPr lang="en-US" sz="1300">
              <a:latin typeface="Times New Roman" charset="0"/>
            </a:endParaRPr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2017255-E062-D243-9493-9EFE4E465798}" type="slidenum">
              <a:rPr lang="en-US" sz="1300">
                <a:latin typeface="Times New Roman" charset="0"/>
              </a:rPr>
              <a:pPr eaLnBrk="1" hangingPunct="1"/>
              <a:t>51</a:t>
            </a:fld>
            <a:endParaRPr lang="en-US" sz="1300">
              <a:latin typeface="Times New Roman" charset="0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D562F76-E034-D14C-9B48-16622DB1C97E}" type="slidenum">
              <a:rPr lang="en-US" sz="1300">
                <a:latin typeface="Times New Roman" charset="0"/>
              </a:rPr>
              <a:pPr eaLnBrk="1" hangingPunct="1"/>
              <a:t>52</a:t>
            </a:fld>
            <a:endParaRPr lang="en-US" sz="1300">
              <a:latin typeface="Times New Roman" charset="0"/>
            </a:endParaRPr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149DED-5E22-8644-8E3C-70020107C4B6}" type="slidenum">
              <a:rPr lang="en-US"/>
              <a:pPr/>
              <a:t>5</a:t>
            </a:fld>
            <a:endParaRPr lang="en-US"/>
          </a:p>
        </p:txBody>
      </p:sp>
      <p:sp>
        <p:nvSpPr>
          <p:cNvPr id="34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2C9A255-F48E-0D43-92FF-DF99F0249538}" type="slidenum">
              <a:rPr lang="en-US" sz="1300">
                <a:latin typeface="Times New Roman" charset="0"/>
              </a:rPr>
              <a:pPr eaLnBrk="1" hangingPunct="1"/>
              <a:t>53</a:t>
            </a:fld>
            <a:endParaRPr lang="en-US" sz="1300">
              <a:latin typeface="Times New Roman" charset="0"/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C3BB3F-A9FC-264B-AAFC-CE1E141639AF}" type="slidenum">
              <a:rPr lang="en-US"/>
              <a:pPr/>
              <a:t>54</a:t>
            </a:fld>
            <a:endParaRPr lang="en-US"/>
          </a:p>
        </p:txBody>
      </p:sp>
      <p:sp>
        <p:nvSpPr>
          <p:cNvPr id="368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9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412EAB5-F73E-1D40-80A0-FB37889F17D4}" type="slidenum">
              <a:rPr lang="en-US" sz="1300">
                <a:latin typeface="Times New Roman" charset="0"/>
              </a:rPr>
              <a:pPr eaLnBrk="1" hangingPunct="1"/>
              <a:t>55</a:t>
            </a:fld>
            <a:endParaRPr lang="en-US" sz="1300">
              <a:latin typeface="Times New Roman" charset="0"/>
            </a:endParaRPr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C0D5ACA-6582-9240-B707-CBE3DF85E866}" type="slidenum">
              <a:rPr lang="en-US" sz="1300">
                <a:latin typeface="Times New Roman" charset="0"/>
              </a:rPr>
              <a:pPr eaLnBrk="1" hangingPunct="1"/>
              <a:t>56</a:t>
            </a:fld>
            <a:endParaRPr lang="en-US" sz="1300">
              <a:latin typeface="Times New Roman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909B75B-FA85-F244-8189-23E12A2E8A89}" type="slidenum">
              <a:rPr lang="en-US" sz="1300">
                <a:latin typeface="Times New Roman" charset="0"/>
              </a:rPr>
              <a:pPr eaLnBrk="1" hangingPunct="1"/>
              <a:t>57</a:t>
            </a:fld>
            <a:endParaRPr lang="en-US" sz="1300">
              <a:latin typeface="Times New Roman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BAD9A83-2FC6-6C46-8A5E-BC5F27EC104C}" type="slidenum">
              <a:rPr lang="en-US" sz="1300">
                <a:latin typeface="Times New Roman" charset="0"/>
              </a:rPr>
              <a:pPr eaLnBrk="1" hangingPunct="1"/>
              <a:t>58</a:t>
            </a:fld>
            <a:endParaRPr lang="en-US" sz="1300">
              <a:latin typeface="Times New Roman" charset="0"/>
            </a:endParaRPr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3338" y="727075"/>
            <a:ext cx="4705350" cy="3586163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3F0CA35-620B-9544-BFED-11FC6E5572B6}" type="slidenum">
              <a:rPr lang="en-US" sz="1300">
                <a:latin typeface="Times New Roman" charset="0"/>
              </a:rPr>
              <a:pPr eaLnBrk="1" hangingPunct="1"/>
              <a:t>59</a:t>
            </a:fld>
            <a:endParaRPr lang="en-US" sz="1300">
              <a:latin typeface="Times New Roman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FD5982E-0724-AD4D-B0BF-4599C52079F4}" type="slidenum">
              <a:rPr lang="en-US" sz="1300">
                <a:latin typeface="Times New Roman" charset="0"/>
              </a:rPr>
              <a:pPr eaLnBrk="1" hangingPunct="1"/>
              <a:t>60</a:t>
            </a:fld>
            <a:endParaRPr lang="en-US" sz="1300">
              <a:latin typeface="Times New Roman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A81E95E-6142-C94F-A608-7AF9AC0C5400}" type="slidenum">
              <a:rPr lang="en-US" sz="1300">
                <a:latin typeface="Times New Roman" charset="0"/>
              </a:rPr>
              <a:pPr eaLnBrk="1" hangingPunct="1"/>
              <a:t>61</a:t>
            </a:fld>
            <a:endParaRPr lang="en-US" sz="1300">
              <a:latin typeface="Times New Roman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2675096-B76B-514F-8050-FB3867B9BC9F}" type="slidenum">
              <a:rPr lang="en-US" sz="1300">
                <a:latin typeface="Times New Roman" charset="0"/>
              </a:rPr>
              <a:pPr eaLnBrk="1" hangingPunct="1"/>
              <a:t>62</a:t>
            </a:fld>
            <a:endParaRPr lang="en-US" sz="1300">
              <a:latin typeface="Times New Roman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EC13F5-256E-344E-B41E-2B4DD377E8FF}" type="slidenum">
              <a:rPr lang="en-US"/>
              <a:pPr/>
              <a:t>6</a:t>
            </a:fld>
            <a:endParaRPr lang="en-US"/>
          </a:p>
        </p:txBody>
      </p:sp>
      <p:sp>
        <p:nvSpPr>
          <p:cNvPr id="34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BC8EFFF-2561-CE47-8818-464856B2F861}" type="slidenum">
              <a:rPr lang="en-US" sz="1300">
                <a:latin typeface="Times New Roman" charset="0"/>
              </a:rPr>
              <a:pPr eaLnBrk="1" hangingPunct="1"/>
              <a:t>63</a:t>
            </a:fld>
            <a:endParaRPr lang="en-US" sz="1300">
              <a:latin typeface="Times New Roman" charset="0"/>
            </a:endParaRPr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83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7761E80-BE11-0543-957D-7ED50D24E9D5}" type="slidenum">
              <a:rPr lang="en-US" sz="1300">
                <a:latin typeface="Times New Roman" charset="0"/>
              </a:rPr>
              <a:pPr eaLnBrk="1" hangingPunct="1"/>
              <a:t>65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72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60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09" indent="-285696" defTabSz="96660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784" indent="-228556" defTabSz="96660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9897" indent="-228556" defTabSz="96660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011" indent="-228556" defTabSz="96660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124" indent="-228556" defTabSz="9666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238" indent="-228556" defTabSz="9666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352" indent="-228556" defTabSz="9666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464" indent="-228556" defTabSz="9666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D3F242A-7FD3-0249-B1EB-4FA7A61D5210}" type="slidenum">
              <a:rPr lang="en-US" sz="1300">
                <a:latin typeface="Times New Roman" charset="0"/>
              </a:rPr>
              <a:pPr eaLnBrk="1" hangingPunct="1"/>
              <a:t>68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92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60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09" indent="-285696" defTabSz="96660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784" indent="-228556" defTabSz="96660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9897" indent="-228556" defTabSz="96660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011" indent="-228556" defTabSz="96660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124" indent="-228556" defTabSz="9666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238" indent="-228556" defTabSz="9666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352" indent="-228556" defTabSz="9666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464" indent="-228556" defTabSz="96660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903F0A7-43C6-734F-A5A1-6794CFA46BBD}" type="slidenum">
              <a:rPr lang="en-US" sz="1300">
                <a:latin typeface="Times New Roman" charset="0"/>
              </a:rPr>
              <a:pPr eaLnBrk="1" hangingPunct="1"/>
              <a:t>69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682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9373131" indent="-38898557" defTabSz="960682" eaLnBrk="0" hangingPunct="0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745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4914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42372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9829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8A52FED-73B5-8C48-A301-24C0D6823617}" type="slidenum">
              <a:rPr lang="en-US" sz="1300">
                <a:latin typeface="Times New Roman" charset="0"/>
              </a:rPr>
              <a:pPr eaLnBrk="1" hangingPunct="1"/>
              <a:t>74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697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28137" indent="-37470980" defTabSz="966697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157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31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47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627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124EF93-7697-894C-848B-55C9D6D3FBC8}" type="slidenum">
              <a:rPr lang="en-US" sz="1300">
                <a:latin typeface="Times New Roman" charset="0"/>
              </a:rPr>
              <a:pPr eaLnBrk="1" hangingPunct="1"/>
              <a:t>76</a:t>
            </a:fld>
            <a:endParaRPr lang="en-US" sz="1300">
              <a:latin typeface="Times New Roman" charset="0"/>
            </a:endParaRPr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F3B18B-39F8-E14A-9022-FDFDC56826FD}" type="slidenum">
              <a:rPr lang="en-US"/>
              <a:pPr/>
              <a:t>7</a:t>
            </a:fld>
            <a:endParaRPr lang="en-US"/>
          </a:p>
        </p:txBody>
      </p:sp>
      <p:sp>
        <p:nvSpPr>
          <p:cNvPr id="34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2A61A6-7543-0243-8826-828BA87D0658}" type="slidenum">
              <a:rPr lang="en-US"/>
              <a:pPr/>
              <a:t>8</a:t>
            </a:fld>
            <a:endParaRPr lang="en-US"/>
          </a:p>
        </p:txBody>
      </p:sp>
      <p:sp>
        <p:nvSpPr>
          <p:cNvPr id="34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DACB68-2617-C847-9A4E-2064C5077245}" type="slidenum">
              <a:rPr lang="en-US"/>
              <a:pPr/>
              <a:t>9</a:t>
            </a:fld>
            <a:endParaRPr lang="en-US"/>
          </a:p>
        </p:txBody>
      </p:sp>
      <p:sp>
        <p:nvSpPr>
          <p:cNvPr id="34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271713"/>
            <a:ext cx="8159750" cy="1568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863" y="4144963"/>
            <a:ext cx="6721475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Katsushi Arisaka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A1667D-38A7-FA45-A0CD-8552EB4FC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64401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Katsushi Arisaka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858A1E-465C-1F46-86B4-096C12B39E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802206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8038" y="0"/>
            <a:ext cx="2335212" cy="691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853238" cy="6915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Katsushi Arisaka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9A8FCC-97EF-ED48-97C7-DA75F20E92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13434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Katsushi Arisaka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>
            <a:lvl1pPr>
              <a:defRPr/>
            </a:lvl1pPr>
          </a:lstStyle>
          <a:p>
            <a:fld id="{0ACC3201-EB17-7B4B-B8BB-11EF8C52DD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040037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0"/>
            <a:ext cx="9340850" cy="691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2400" y="7018338"/>
            <a:ext cx="1905000" cy="2968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Katsushi Arisaka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</p:spPr>
        <p:txBody>
          <a:bodyPr/>
          <a:lstStyle>
            <a:lvl1pPr>
              <a:defRPr/>
            </a:lvl1pPr>
          </a:lstStyle>
          <a:p>
            <a:fld id="{D3D467DE-AB13-0D4F-9F2F-87E416F363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850197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Katsushi Arisaka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D4DB2-BD5A-5B49-8717-4830B35F9A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47859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8"/>
            <a:ext cx="8161338" cy="16002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Katsushi Arisaka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072D0-A809-D649-8F48-F664F39EB1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17387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Katsushi Arisaka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D82F3F-2ABF-F34A-BC97-A93828206A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34406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3688"/>
            <a:ext cx="864235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13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8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1636713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2319338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Katsushi Arisaka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9CCABB-BF64-4241-A181-FDE8FF47C6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166901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Katsushi Arisaka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D1EEAD-149B-5243-80FB-B8A1C07F11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82116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Katsushi Arisaka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89AF7-409E-2D4C-A86A-D9D6B8BB3D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86252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0513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7" cy="62436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25" y="1530350"/>
            <a:ext cx="3159125" cy="5003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Katsushi Arisaka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70095B-897C-6B41-9FCA-407456A2A9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30934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25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Katsushi Arisaka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9747C-CEF4-7342-A9E8-A93B7DC3F5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71659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0" tIns="48320" rIns="96640" bIns="483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819150"/>
            <a:ext cx="934085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7018338"/>
            <a:ext cx="1905000" cy="29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 algn="l" defTabSz="966788">
              <a:defRPr sz="1500" b="0" i="1">
                <a:solidFill>
                  <a:srgbClr val="0000FF"/>
                </a:solidFill>
                <a:latin typeface="Arial" charset="0"/>
              </a:defRPr>
            </a:lvl1pPr>
          </a:lstStyle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 defTabSz="966788">
              <a:defRPr sz="1500" b="0" i="1">
                <a:solidFill>
                  <a:srgbClr val="0000FF"/>
                </a:solidFill>
                <a:latin typeface="Arial" charset="0"/>
              </a:defRPr>
            </a:lvl1pPr>
          </a:lstStyle>
          <a:p>
            <a:r>
              <a:rPr lang="en-US"/>
              <a:t>Katsushi Arisaka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 algn="r" defTabSz="966788">
              <a:defRPr sz="1500" b="0" i="1">
                <a:solidFill>
                  <a:srgbClr val="0000FF"/>
                </a:solidFill>
                <a:latin typeface="Arial" charset="0"/>
              </a:defRPr>
            </a:lvl1pPr>
          </a:lstStyle>
          <a:p>
            <a:fld id="{6E1D3BB6-7BCC-4F44-A521-24AD84974E7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858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7010400"/>
            <a:ext cx="9601200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xmlns:p14="http://schemas.microsoft.com/office/powerpoint/2010/main"/>
  <p:hf hdr="0"/>
  <p:txStyles>
    <p:titleStyle>
      <a:lvl1pPr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+mj-lt"/>
          <a:ea typeface="+mj-ea"/>
          <a:cs typeface="+mj-cs"/>
        </a:defRPr>
      </a:lvl1pPr>
      <a:lvl2pPr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charset="0"/>
          <a:ea typeface="ＭＳ Ｐゴシック" charset="0"/>
        </a:defRPr>
      </a:lvl2pPr>
      <a:lvl3pPr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charset="0"/>
          <a:ea typeface="ＭＳ Ｐゴシック" charset="0"/>
        </a:defRPr>
      </a:lvl3pPr>
      <a:lvl4pPr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charset="0"/>
          <a:ea typeface="ＭＳ Ｐゴシック" charset="0"/>
        </a:defRPr>
      </a:lvl4pPr>
      <a:lvl5pPr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charset="0"/>
          <a:ea typeface="ＭＳ Ｐゴシック" charset="0"/>
        </a:defRPr>
      </a:lvl5pPr>
      <a:lvl6pPr marL="4572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charset="0"/>
          <a:ea typeface="ＭＳ Ｐゴシック" charset="0"/>
        </a:defRPr>
      </a:lvl6pPr>
      <a:lvl7pPr marL="9144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charset="0"/>
          <a:ea typeface="ＭＳ Ｐゴシック" charset="0"/>
        </a:defRPr>
      </a:lvl7pPr>
      <a:lvl8pPr marL="13716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charset="0"/>
          <a:ea typeface="ＭＳ Ｐゴシック" charset="0"/>
        </a:defRPr>
      </a:lvl8pPr>
      <a:lvl9pPr marL="18288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charset="0"/>
          <a:ea typeface="ＭＳ Ｐゴシック" charset="0"/>
        </a:defRPr>
      </a:lvl9pPr>
    </p:titleStyle>
    <p:bodyStyle>
      <a:lvl1pPr marL="360363" indent="-360363" algn="l" defTabSz="966788" rtl="0" fontAlgn="base">
        <a:lnSpc>
          <a:spcPct val="90000"/>
        </a:lnSpc>
        <a:spcBef>
          <a:spcPct val="50000"/>
        </a:spcBef>
        <a:spcAft>
          <a:spcPct val="0"/>
        </a:spcAft>
        <a:buSzPct val="80000"/>
        <a:buFont typeface="Wingdings" charset="0"/>
        <a:buChar char="Ø"/>
        <a:defRPr sz="4200" b="1">
          <a:solidFill>
            <a:srgbClr val="0000CC"/>
          </a:solidFill>
          <a:latin typeface="+mn-lt"/>
          <a:ea typeface="+mn-ea"/>
          <a:cs typeface="+mn-cs"/>
        </a:defRPr>
      </a:lvl1pPr>
      <a:lvl2pPr marL="785813" indent="-3048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Font typeface="Wingdings" charset="0"/>
        <a:buChar char="§"/>
        <a:defRPr sz="3800" b="1">
          <a:solidFill>
            <a:schemeClr val="tx1"/>
          </a:solidFill>
          <a:latin typeface="+mn-lt"/>
          <a:ea typeface="+mn-ea"/>
        </a:defRPr>
      </a:lvl2pPr>
      <a:lvl3pPr marL="1208088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•"/>
        <a:defRPr sz="3200" b="1">
          <a:solidFill>
            <a:srgbClr val="FF00FF"/>
          </a:solidFill>
          <a:latin typeface="+mn-lt"/>
          <a:ea typeface="+mn-ea"/>
        </a:defRPr>
      </a:lvl3pPr>
      <a:lvl4pPr marL="1693863" indent="-246063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Font typeface="Times New Roman" charset="0"/>
        <a:buChar char="–"/>
        <a:defRPr sz="2900" b="1">
          <a:solidFill>
            <a:srgbClr val="6600FF"/>
          </a:solidFill>
          <a:latin typeface="+mn-lt"/>
          <a:ea typeface="+mn-ea"/>
        </a:defRPr>
      </a:lvl4pPr>
      <a:lvl5pPr marL="21748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+mn-ea"/>
        </a:defRPr>
      </a:lvl5pPr>
      <a:lvl6pPr marL="26320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+mn-ea"/>
        </a:defRPr>
      </a:lvl6pPr>
      <a:lvl7pPr marL="30892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+mn-ea"/>
        </a:defRPr>
      </a:lvl7pPr>
      <a:lvl8pPr marL="35464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+mn-ea"/>
        </a:defRPr>
      </a:lvl8pPr>
      <a:lvl9pPr marL="40036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7.w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8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9.w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10.wmf"/><Relationship Id="rId8" Type="http://schemas.openxmlformats.org/officeDocument/2006/relationships/oleObject" Target="../embeddings/oleObject8.bin"/><Relationship Id="rId9" Type="http://schemas.openxmlformats.org/officeDocument/2006/relationships/image" Target="../media/image11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2.w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8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1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3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4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5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6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8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47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4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hyperlink" Target="http://arxiv.org/abs/hep-ph/0205314v1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67F0-CBD5-2344-A14A-D3B49C9B7DAE}" type="slidenum">
              <a:rPr lang="en-US"/>
              <a:pPr/>
              <a:t>1</a:t>
            </a:fld>
            <a:endParaRPr lang="en-US"/>
          </a:p>
        </p:txBody>
      </p:sp>
      <p:sp>
        <p:nvSpPr>
          <p:cNvPr id="3565570" name="Rectangle 2"/>
          <p:cNvSpPr>
            <a:spLocks noChangeArrowheads="1"/>
          </p:cNvSpPr>
          <p:nvPr/>
        </p:nvSpPr>
        <p:spPr bwMode="auto">
          <a:xfrm>
            <a:off x="1524000" y="3641725"/>
            <a:ext cx="6705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Katsushi Arisaka</a:t>
            </a:r>
          </a:p>
        </p:txBody>
      </p:sp>
      <p:sp>
        <p:nvSpPr>
          <p:cNvPr id="35655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42875" y="723900"/>
            <a:ext cx="9296400" cy="1736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ja-JP" sz="6000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MS Gothic" charset="0"/>
                <a:cs typeface="MS Gothic" charset="0"/>
              </a:rPr>
              <a:t>Introduction </a:t>
            </a:r>
            <a:br>
              <a:rPr lang="en-US" altLang="ja-JP" sz="6000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MS Gothic" charset="0"/>
                <a:cs typeface="MS Gothic" charset="0"/>
              </a:rPr>
            </a:br>
            <a:r>
              <a:rPr lang="en-US" altLang="ja-JP" sz="6000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MS Gothic" charset="0"/>
                <a:cs typeface="MS Gothic" charset="0"/>
              </a:rPr>
              <a:t>to Particle Physics</a:t>
            </a:r>
            <a:endParaRPr lang="en-US" sz="6000" dirty="0">
              <a:solidFill>
                <a:srgbClr val="FF00FF"/>
              </a:solidFill>
              <a:effectLst>
                <a:outerShdw blurRad="38100" dist="38100" dir="2700000" algn="tl">
                  <a:srgbClr val="DDDDDD"/>
                </a:outerShdw>
              </a:effectLst>
              <a:ea typeface="MS Gothic" charset="0"/>
              <a:cs typeface="MS Gothic" charset="0"/>
            </a:endParaRPr>
          </a:p>
        </p:txBody>
      </p:sp>
      <p:sp>
        <p:nvSpPr>
          <p:cNvPr id="3565572" name="Line 4"/>
          <p:cNvSpPr>
            <a:spLocks noChangeShapeType="1"/>
          </p:cNvSpPr>
          <p:nvPr/>
        </p:nvSpPr>
        <p:spPr bwMode="auto">
          <a:xfrm>
            <a:off x="0" y="25146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65573" name="Line 5"/>
          <p:cNvSpPr>
            <a:spLocks noChangeShapeType="1"/>
          </p:cNvSpPr>
          <p:nvPr/>
        </p:nvSpPr>
        <p:spPr bwMode="auto">
          <a:xfrm>
            <a:off x="36513" y="685800"/>
            <a:ext cx="0" cy="182880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65574" name="Line 6"/>
          <p:cNvSpPr>
            <a:spLocks noChangeShapeType="1"/>
          </p:cNvSpPr>
          <p:nvPr/>
        </p:nvSpPr>
        <p:spPr bwMode="auto">
          <a:xfrm>
            <a:off x="9564688" y="685800"/>
            <a:ext cx="0" cy="182880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65575" name="Rectangle 7"/>
          <p:cNvSpPr>
            <a:spLocks noChangeArrowheads="1"/>
          </p:cNvSpPr>
          <p:nvPr/>
        </p:nvSpPr>
        <p:spPr bwMode="auto">
          <a:xfrm>
            <a:off x="1752600" y="5029200"/>
            <a:ext cx="6651625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 type="none" w="med" len="lg"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5344" tIns="47672" rIns="95344" bIns="47672">
            <a:spAutoFit/>
          </a:bodyPr>
          <a:lstStyle/>
          <a:p>
            <a:pPr defTabSz="954088" eaLnBrk="0" hangingPunct="0"/>
            <a:r>
              <a:rPr lang="en-US" altLang="ja-JP" sz="2500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University of California, Los Angeles</a:t>
            </a:r>
            <a:endParaRPr lang="en-US" altLang="ja-JP" sz="2500" b="0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defTabSz="954088" eaLnBrk="0" hangingPunct="0"/>
            <a:r>
              <a:rPr lang="en-US" altLang="ja-JP" sz="2500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Department of Physics and Astronomy</a:t>
            </a:r>
            <a:endParaRPr lang="en-US" altLang="ja-JP" sz="2500" b="0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defTabSz="954088" eaLnBrk="0" hangingPunct="0"/>
            <a:endParaRPr lang="en-US" altLang="ja-JP" sz="2500" b="0">
              <a:solidFill>
                <a:srgbClr val="0099FF"/>
              </a:solidFill>
              <a:latin typeface="Tahoma" charset="0"/>
              <a:ea typeface="MS Mincho" charset="0"/>
              <a:cs typeface="MS Mincho" charset="0"/>
            </a:endParaRPr>
          </a:p>
          <a:p>
            <a:pPr defTabSz="954088" eaLnBrk="0" hangingPunct="0"/>
            <a:r>
              <a:rPr lang="en-US" altLang="ja-JP" sz="2500" b="0">
                <a:solidFill>
                  <a:srgbClr val="0099FF"/>
                </a:solidFill>
                <a:latin typeface="Tahoma" charset="0"/>
                <a:ea typeface="MS Mincho" charset="0"/>
                <a:cs typeface="MS Mincho" charset="0"/>
              </a:rPr>
              <a:t>arisaka@physics.ucla.edu</a:t>
            </a:r>
            <a:endParaRPr lang="en-US" altLang="ja-JP" sz="2500" b="0">
              <a:latin typeface="Times New Roman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6FC6B-01F2-EC44-9CA7-2103C70468E8}" type="slidenum">
              <a:rPr lang="en-US"/>
              <a:pPr/>
              <a:t>10</a:t>
            </a:fld>
            <a:endParaRPr lang="en-US"/>
          </a:p>
        </p:txBody>
      </p:sp>
      <p:sp>
        <p:nvSpPr>
          <p:cNvPr id="34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Atoms</a:t>
            </a:r>
          </a:p>
        </p:txBody>
      </p:sp>
      <p:pic>
        <p:nvPicPr>
          <p:cNvPr id="3420163" name="Picture 3" descr="atom-boh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14400"/>
            <a:ext cx="50038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4062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9D40B-5626-B64E-A332-C2EA8AC9935E}" type="slidenum">
              <a:rPr lang="en-US"/>
              <a:pPr/>
              <a:t>11</a:t>
            </a:fld>
            <a:endParaRPr lang="en-US"/>
          </a:p>
        </p:txBody>
      </p:sp>
      <p:sp>
        <p:nvSpPr>
          <p:cNvPr id="344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Nuclear Force (Strong Interaction)</a:t>
            </a:r>
          </a:p>
        </p:txBody>
      </p:sp>
      <p:sp>
        <p:nvSpPr>
          <p:cNvPr id="3444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991600" cy="5848350"/>
          </a:xfrm>
        </p:spPr>
        <p:txBody>
          <a:bodyPr/>
          <a:lstStyle/>
          <a:p>
            <a:r>
              <a:rPr lang="en-US" sz="3000"/>
              <a:t>Why are nucleus bound together?</a:t>
            </a:r>
          </a:p>
          <a:p>
            <a:pPr lvl="1"/>
            <a:r>
              <a:rPr lang="en-US" sz="2600"/>
              <a:t>Protons are all positively charged, thus electrically impossible to bound.</a:t>
            </a:r>
          </a:p>
          <a:p>
            <a:r>
              <a:rPr lang="en-US" sz="3000"/>
              <a:t>Two possible ideas</a:t>
            </a:r>
          </a:p>
          <a:p>
            <a:pPr lvl="1"/>
            <a:r>
              <a:rPr lang="en-US" sz="2600"/>
              <a:t>Bohr:	Quantum Mechanics is not valid in nucleus.</a:t>
            </a:r>
          </a:p>
          <a:p>
            <a:pPr lvl="1"/>
            <a:r>
              <a:rPr lang="en-US" sz="2600"/>
              <a:t>Yukawa: Quantum Mechanics OK, but a new particle is 			required (1934) </a:t>
            </a:r>
            <a:r>
              <a:rPr lang="en-US" sz="2600">
                <a:sym typeface="Symbol" charset="0"/>
              </a:rPr>
              <a:t> </a:t>
            </a:r>
            <a:r>
              <a:rPr lang="en-US" sz="2600">
                <a:solidFill>
                  <a:srgbClr val="FF3300"/>
                </a:solidFill>
                <a:sym typeface="Symbol" charset="0"/>
              </a:rPr>
              <a:t>Meson</a:t>
            </a:r>
          </a:p>
          <a:p>
            <a:endParaRPr lang="en-US" sz="3000">
              <a:sym typeface="Symbol" charset="0"/>
            </a:endParaRPr>
          </a:p>
          <a:p>
            <a:r>
              <a:rPr lang="en-US" sz="3000">
                <a:sym typeface="Symbol" charset="0"/>
              </a:rPr>
              <a:t>Discovery of meson</a:t>
            </a:r>
          </a:p>
          <a:p>
            <a:pPr lvl="1"/>
            <a:r>
              <a:rPr lang="en-US" sz="2600">
                <a:sym typeface="Symbol" charset="0"/>
              </a:rPr>
              <a:t>1937 Anderson:		muon found</a:t>
            </a:r>
          </a:p>
          <a:p>
            <a:pPr lvl="1"/>
            <a:r>
              <a:rPr lang="en-US" sz="2600">
                <a:sym typeface="Symbol" charset="0"/>
              </a:rPr>
              <a:t>1947 Powell:		-meson found.</a:t>
            </a:r>
          </a:p>
          <a:p>
            <a:pPr lvl="1">
              <a:buFont typeface="Wingdings" charset="0"/>
              <a:buNone/>
            </a:pPr>
            <a:r>
              <a:rPr lang="en-US" sz="2600">
                <a:sym typeface="Symbol" charset="0"/>
              </a:rPr>
              <a:t>					140 MeV as predicted by Yukawa.</a:t>
            </a:r>
          </a:p>
          <a:p>
            <a:pPr lvl="1"/>
            <a:endParaRPr lang="en-US" sz="2600"/>
          </a:p>
        </p:txBody>
      </p:sp>
      <p:sp>
        <p:nvSpPr>
          <p:cNvPr id="3444740" name="AutoShape 4"/>
          <p:cNvSpPr>
            <a:spLocks noChangeArrowheads="1"/>
          </p:cNvSpPr>
          <p:nvPr/>
        </p:nvSpPr>
        <p:spPr bwMode="auto">
          <a:xfrm>
            <a:off x="3505200" y="4191000"/>
            <a:ext cx="304800" cy="609600"/>
          </a:xfrm>
          <a:prstGeom prst="downArrow">
            <a:avLst>
              <a:gd name="adj1" fmla="val 50000"/>
              <a:gd name="adj2" fmla="val 50000"/>
            </a:avLst>
          </a:prstGeom>
          <a:noFill/>
          <a:ln w="38100">
            <a:solidFill>
              <a:srgbClr val="FF9900"/>
            </a:solidFill>
            <a:miter lim="800000"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42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91772-6446-1C47-B9D8-788870B84B04}" type="slidenum">
              <a:rPr lang="en-US"/>
              <a:pPr/>
              <a:t>12</a:t>
            </a:fld>
            <a:endParaRPr lang="en-US"/>
          </a:p>
        </p:txBody>
      </p:sp>
      <p:sp>
        <p:nvSpPr>
          <p:cNvPr id="34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3000"/>
              <a:t>Predicted by Paul Dirac in 1927.</a:t>
            </a:r>
          </a:p>
          <a:p>
            <a:pPr lvl="1"/>
            <a:r>
              <a:rPr lang="en-US" sz="3000"/>
              <a:t>He combined Relativity and Quantum Mechanics (advanced topic for physics major grad students!).</a:t>
            </a:r>
          </a:p>
          <a:p>
            <a:pPr lvl="1"/>
            <a:endParaRPr lang="en-US" sz="3000"/>
          </a:p>
          <a:p>
            <a:pPr lvl="1"/>
            <a:endParaRPr lang="en-US" sz="3000"/>
          </a:p>
          <a:p>
            <a:pPr lvl="1"/>
            <a:endParaRPr lang="en-US" sz="3000"/>
          </a:p>
          <a:p>
            <a:pPr lvl="1"/>
            <a:r>
              <a:rPr lang="en-US" sz="3000"/>
              <a:t>Negative energy state = Anti-Particle</a:t>
            </a:r>
          </a:p>
          <a:p>
            <a:pPr lvl="1"/>
            <a:endParaRPr lang="en-US" sz="3000"/>
          </a:p>
          <a:p>
            <a:pPr lvl="1"/>
            <a:endParaRPr lang="en-US" sz="3000"/>
          </a:p>
          <a:p>
            <a:pPr lvl="1"/>
            <a:endParaRPr lang="en-US" sz="3000"/>
          </a:p>
          <a:p>
            <a:pPr lvl="1"/>
            <a:endParaRPr lang="en-US" sz="3000"/>
          </a:p>
          <a:p>
            <a:pPr lvl="1"/>
            <a:endParaRPr lang="en-US" sz="3000"/>
          </a:p>
          <a:p>
            <a:pPr lvl="1"/>
            <a:r>
              <a:rPr lang="en-US" sz="3000"/>
              <a:t>In 1931 Anderson discovered positron: e</a:t>
            </a:r>
            <a:r>
              <a:rPr lang="en-US" sz="3000" baseline="30000"/>
              <a:t>+</a:t>
            </a:r>
          </a:p>
          <a:p>
            <a:endParaRPr lang="en-US" sz="3400"/>
          </a:p>
        </p:txBody>
      </p:sp>
      <p:sp>
        <p:nvSpPr>
          <p:cNvPr id="34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Anti-Particles</a:t>
            </a:r>
          </a:p>
        </p:txBody>
      </p:sp>
      <p:graphicFrame>
        <p:nvGraphicFramePr>
          <p:cNvPr id="3401732" name="Object 4"/>
          <p:cNvGraphicFramePr>
            <a:graphicFrameLocks noChangeAspect="1"/>
          </p:cNvGraphicFramePr>
          <p:nvPr/>
        </p:nvGraphicFramePr>
        <p:xfrm>
          <a:off x="4743450" y="35496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8248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3450" y="35496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01733" name="Object 5"/>
          <p:cNvGraphicFramePr>
            <a:graphicFrameLocks noChangeAspect="1"/>
          </p:cNvGraphicFramePr>
          <p:nvPr/>
        </p:nvGraphicFramePr>
        <p:xfrm>
          <a:off x="2514600" y="2286000"/>
          <a:ext cx="3124200" cy="118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8249" name="Equation" r:id="rId6" imgW="1409400" imgH="533160" progId="Equation.3">
                  <p:embed/>
                </p:oleObj>
              </mc:Choice>
              <mc:Fallback>
                <p:oleObj name="Equation" r:id="rId6" imgW="140940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286000"/>
                        <a:ext cx="3124200" cy="1182688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01737" name="Rectangle 9"/>
          <p:cNvSpPr>
            <a:spLocks noChangeArrowheads="1"/>
          </p:cNvSpPr>
          <p:nvPr/>
        </p:nvSpPr>
        <p:spPr bwMode="auto">
          <a:xfrm>
            <a:off x="6781800" y="2514600"/>
            <a:ext cx="186848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600" b="0" i="1">
                <a:solidFill>
                  <a:srgbClr val="CC00FF"/>
                </a:solidFill>
              </a:rPr>
              <a:t>P: Momentum</a:t>
            </a:r>
          </a:p>
        </p:txBody>
      </p:sp>
      <p:sp>
        <p:nvSpPr>
          <p:cNvPr id="3401738" name="Line 10"/>
          <p:cNvSpPr>
            <a:spLocks noChangeShapeType="1"/>
          </p:cNvSpPr>
          <p:nvPr/>
        </p:nvSpPr>
        <p:spPr bwMode="auto">
          <a:xfrm>
            <a:off x="2971800" y="5181600"/>
            <a:ext cx="3200400" cy="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401739" name="Line 11"/>
          <p:cNvSpPr>
            <a:spLocks noChangeShapeType="1"/>
          </p:cNvSpPr>
          <p:nvPr/>
        </p:nvSpPr>
        <p:spPr bwMode="auto">
          <a:xfrm flipV="1">
            <a:off x="2357438" y="4646613"/>
            <a:ext cx="0" cy="1066800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401741" name="Rectangle 13"/>
          <p:cNvSpPr>
            <a:spLocks noChangeArrowheads="1"/>
          </p:cNvSpPr>
          <p:nvPr/>
        </p:nvSpPr>
        <p:spPr bwMode="auto">
          <a:xfrm>
            <a:off x="2514600" y="4419600"/>
            <a:ext cx="3651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600" i="1">
                <a:solidFill>
                  <a:srgbClr val="FF3300"/>
                </a:solidFill>
              </a:rPr>
              <a:t>E</a:t>
            </a:r>
          </a:p>
        </p:txBody>
      </p:sp>
      <p:sp>
        <p:nvSpPr>
          <p:cNvPr id="3401742" name="Rectangle 14"/>
          <p:cNvSpPr>
            <a:spLocks noChangeArrowheads="1"/>
          </p:cNvSpPr>
          <p:nvPr/>
        </p:nvSpPr>
        <p:spPr bwMode="auto">
          <a:xfrm>
            <a:off x="4111625" y="5313363"/>
            <a:ext cx="5207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400" i="1">
                <a:solidFill>
                  <a:srgbClr val="CC00FF"/>
                </a:solidFill>
              </a:rPr>
              <a:t>e</a:t>
            </a:r>
            <a:r>
              <a:rPr lang="en-US" sz="3400" i="1" baseline="30000">
                <a:solidFill>
                  <a:srgbClr val="CC00FF"/>
                </a:solidFill>
              </a:rPr>
              <a:t>+</a:t>
            </a:r>
          </a:p>
        </p:txBody>
      </p:sp>
      <p:sp>
        <p:nvSpPr>
          <p:cNvPr id="3401743" name="Rectangle 15"/>
          <p:cNvSpPr>
            <a:spLocks noChangeArrowheads="1"/>
          </p:cNvSpPr>
          <p:nvPr/>
        </p:nvSpPr>
        <p:spPr bwMode="auto">
          <a:xfrm>
            <a:off x="4144963" y="4495800"/>
            <a:ext cx="4603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400" i="1">
                <a:solidFill>
                  <a:srgbClr val="CC00FF"/>
                </a:solidFill>
              </a:rPr>
              <a:t>e</a:t>
            </a:r>
            <a:r>
              <a:rPr lang="en-US" sz="3400" i="1" baseline="30000">
                <a:solidFill>
                  <a:srgbClr val="CC00FF"/>
                </a:solidFill>
              </a:rPr>
              <a:t>-</a:t>
            </a:r>
          </a:p>
        </p:txBody>
      </p:sp>
      <p:sp>
        <p:nvSpPr>
          <p:cNvPr id="3401744" name="Oval 16"/>
          <p:cNvSpPr>
            <a:spLocks noChangeArrowheads="1"/>
          </p:cNvSpPr>
          <p:nvPr/>
        </p:nvSpPr>
        <p:spPr bwMode="auto">
          <a:xfrm>
            <a:off x="4114800" y="5410200"/>
            <a:ext cx="533400" cy="533400"/>
          </a:xfrm>
          <a:prstGeom prst="ellipse">
            <a:avLst/>
          </a:prstGeom>
          <a:noFill/>
          <a:ln w="38100">
            <a:solidFill>
              <a:srgbClr val="00FFFF"/>
            </a:solidFill>
            <a:prstDash val="sysDot"/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401745" name="Rectangle 17"/>
          <p:cNvSpPr>
            <a:spLocks noChangeArrowheads="1"/>
          </p:cNvSpPr>
          <p:nvPr/>
        </p:nvSpPr>
        <p:spPr bwMode="auto">
          <a:xfrm>
            <a:off x="5334000" y="5410200"/>
            <a:ext cx="67468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600" i="1">
                <a:solidFill>
                  <a:srgbClr val="FF3300"/>
                </a:solidFill>
              </a:rPr>
              <a:t>mc</a:t>
            </a:r>
            <a:r>
              <a:rPr lang="en-US" sz="2600" i="1" baseline="30000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3401746" name="Rectangle 18"/>
          <p:cNvSpPr>
            <a:spLocks noChangeArrowheads="1"/>
          </p:cNvSpPr>
          <p:nvPr/>
        </p:nvSpPr>
        <p:spPr bwMode="auto">
          <a:xfrm>
            <a:off x="5334000" y="4572000"/>
            <a:ext cx="67468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600" i="1">
                <a:solidFill>
                  <a:srgbClr val="FF3300"/>
                </a:solidFill>
              </a:rPr>
              <a:t>mc</a:t>
            </a:r>
            <a:r>
              <a:rPr lang="en-US" sz="2600" i="1" baseline="30000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3401747" name="Line 19"/>
          <p:cNvSpPr>
            <a:spLocks noChangeShapeType="1"/>
          </p:cNvSpPr>
          <p:nvPr/>
        </p:nvSpPr>
        <p:spPr bwMode="auto">
          <a:xfrm flipH="1" flipV="1">
            <a:off x="5100638" y="4648200"/>
            <a:ext cx="4762" cy="45878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01748" name="Line 20"/>
          <p:cNvSpPr>
            <a:spLocks noChangeShapeType="1"/>
          </p:cNvSpPr>
          <p:nvPr/>
        </p:nvSpPr>
        <p:spPr bwMode="auto">
          <a:xfrm flipH="1" flipV="1">
            <a:off x="5105400" y="5256213"/>
            <a:ext cx="4763" cy="45878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01749" name="AutoShape 21"/>
          <p:cNvSpPr>
            <a:spLocks noChangeArrowheads="1"/>
          </p:cNvSpPr>
          <p:nvPr/>
        </p:nvSpPr>
        <p:spPr bwMode="auto">
          <a:xfrm flipV="1">
            <a:off x="3810000" y="4800600"/>
            <a:ext cx="228600" cy="838200"/>
          </a:xfrm>
          <a:prstGeom prst="curvedRightArrow">
            <a:avLst>
              <a:gd name="adj1" fmla="val 21117"/>
              <a:gd name="adj2" fmla="val 94451"/>
              <a:gd name="adj3" fmla="val 33333"/>
            </a:avLst>
          </a:prstGeom>
          <a:noFill/>
          <a:ln w="28575">
            <a:solidFill>
              <a:srgbClr val="FF9933"/>
            </a:solidFill>
            <a:miter lim="800000"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203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80CA2-8CDA-954A-9BE9-750515E96CB7}" type="slidenum">
              <a:rPr lang="en-US"/>
              <a:pPr/>
              <a:t>13</a:t>
            </a:fld>
            <a:endParaRPr lang="en-US"/>
          </a:p>
        </p:txBody>
      </p:sp>
      <p:sp>
        <p:nvSpPr>
          <p:cNvPr id="340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Feynman Diagram</a:t>
            </a:r>
          </a:p>
        </p:txBody>
      </p:sp>
      <p:sp>
        <p:nvSpPr>
          <p:cNvPr id="34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52400" y="914400"/>
            <a:ext cx="5181600" cy="6096000"/>
          </a:xfrm>
        </p:spPr>
        <p:txBody>
          <a:bodyPr/>
          <a:lstStyle/>
          <a:p>
            <a:pPr lvl="1"/>
            <a:r>
              <a:rPr lang="en-US" sz="3000"/>
              <a:t>Richard Feynman showed</a:t>
            </a:r>
          </a:p>
          <a:p>
            <a:pPr lvl="1">
              <a:buFont typeface="Wingdings" charset="0"/>
              <a:buNone/>
            </a:pPr>
            <a:r>
              <a:rPr lang="en-US" sz="3000"/>
              <a:t>   Anti-particle = particle traveling in reverse direction in time.</a:t>
            </a:r>
          </a:p>
          <a:p>
            <a:pPr lvl="1">
              <a:buFont typeface="Wingdings" charset="0"/>
              <a:buNone/>
            </a:pPr>
            <a:endParaRPr lang="en-US" sz="3000"/>
          </a:p>
          <a:p>
            <a:pPr lvl="1">
              <a:buFont typeface="Wingdings" charset="0"/>
              <a:buNone/>
            </a:pPr>
            <a:endParaRPr lang="en-US" sz="3000"/>
          </a:p>
          <a:p>
            <a:pPr lvl="1">
              <a:buFont typeface="Wingdings" charset="0"/>
              <a:buNone/>
            </a:pPr>
            <a:endParaRPr lang="en-US" sz="3000"/>
          </a:p>
          <a:p>
            <a:pPr lvl="1"/>
            <a:r>
              <a:rPr lang="en-US" sz="3000" u="sng"/>
              <a:t>Feynman Diagram</a:t>
            </a:r>
            <a:r>
              <a:rPr lang="en-US" sz="3000"/>
              <a:t>:</a:t>
            </a:r>
          </a:p>
          <a:p>
            <a:pPr lvl="1">
              <a:buFont typeface="Wingdings" charset="0"/>
              <a:buNone/>
            </a:pPr>
            <a:r>
              <a:rPr lang="en-US" sz="3000"/>
              <a:t>   shows interactions between particles.</a:t>
            </a:r>
          </a:p>
          <a:p>
            <a:pPr lvl="1">
              <a:buFont typeface="Wingdings" charset="0"/>
              <a:buNone/>
            </a:pPr>
            <a:endParaRPr lang="en-US" sz="3000"/>
          </a:p>
          <a:p>
            <a:pPr lvl="1">
              <a:buFont typeface="Wingdings" charset="0"/>
              <a:buNone/>
            </a:pPr>
            <a:r>
              <a:rPr lang="en-US" sz="3000"/>
              <a:t>	Example:  </a:t>
            </a:r>
            <a:r>
              <a:rPr lang="en-US" sz="3000">
                <a:solidFill>
                  <a:srgbClr val="CC00FF"/>
                </a:solidFill>
              </a:rPr>
              <a:t>e</a:t>
            </a:r>
            <a:r>
              <a:rPr lang="en-US" sz="3000" baseline="30000">
                <a:solidFill>
                  <a:srgbClr val="CC00FF"/>
                </a:solidFill>
              </a:rPr>
              <a:t>+</a:t>
            </a:r>
            <a:r>
              <a:rPr lang="en-US" sz="3000">
                <a:solidFill>
                  <a:srgbClr val="CC00FF"/>
                </a:solidFill>
              </a:rPr>
              <a:t> + e</a:t>
            </a:r>
            <a:r>
              <a:rPr lang="en-US" sz="3000" baseline="30000">
                <a:solidFill>
                  <a:srgbClr val="CC00FF"/>
                </a:solidFill>
              </a:rPr>
              <a:t>-</a:t>
            </a:r>
            <a:r>
              <a:rPr lang="en-US" sz="3000">
                <a:solidFill>
                  <a:srgbClr val="CC00FF"/>
                </a:solidFill>
              </a:rPr>
              <a:t> </a:t>
            </a:r>
            <a:r>
              <a:rPr lang="en-US" sz="3000">
                <a:solidFill>
                  <a:srgbClr val="CC00FF"/>
                </a:solidFill>
                <a:sym typeface="Symbol" charset="0"/>
              </a:rPr>
              <a:t> </a:t>
            </a:r>
          </a:p>
        </p:txBody>
      </p:sp>
      <p:sp>
        <p:nvSpPr>
          <p:cNvPr id="3403780" name="Line 4"/>
          <p:cNvSpPr>
            <a:spLocks noChangeShapeType="1"/>
          </p:cNvSpPr>
          <p:nvPr/>
        </p:nvSpPr>
        <p:spPr bwMode="auto">
          <a:xfrm>
            <a:off x="5410200" y="3657600"/>
            <a:ext cx="2895600" cy="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403781" name="Line 5"/>
          <p:cNvSpPr>
            <a:spLocks noChangeAspect="1" noChangeShapeType="1"/>
          </p:cNvSpPr>
          <p:nvPr/>
        </p:nvSpPr>
        <p:spPr bwMode="auto">
          <a:xfrm rot="-5400000">
            <a:off x="4457700" y="2705100"/>
            <a:ext cx="1905000" cy="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03782" name="Text Box 6"/>
          <p:cNvSpPr txBox="1">
            <a:spLocks noChangeArrowheads="1"/>
          </p:cNvSpPr>
          <p:nvPr/>
        </p:nvSpPr>
        <p:spPr bwMode="auto">
          <a:xfrm>
            <a:off x="7924800" y="3657600"/>
            <a:ext cx="13335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CC3300"/>
                </a:solidFill>
              </a:rPr>
              <a:t>Position</a:t>
            </a:r>
          </a:p>
        </p:txBody>
      </p:sp>
      <p:sp>
        <p:nvSpPr>
          <p:cNvPr id="3403784" name="Text Box 8"/>
          <p:cNvSpPr txBox="1">
            <a:spLocks noChangeArrowheads="1"/>
          </p:cNvSpPr>
          <p:nvPr/>
        </p:nvSpPr>
        <p:spPr bwMode="auto">
          <a:xfrm>
            <a:off x="5105400" y="1295400"/>
            <a:ext cx="86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CC3300"/>
                </a:solidFill>
              </a:rPr>
              <a:t>Time</a:t>
            </a:r>
          </a:p>
        </p:txBody>
      </p:sp>
      <p:sp>
        <p:nvSpPr>
          <p:cNvPr id="3403785" name="Rectangle 9"/>
          <p:cNvSpPr>
            <a:spLocks noChangeArrowheads="1"/>
          </p:cNvSpPr>
          <p:nvPr/>
        </p:nvSpPr>
        <p:spPr bwMode="auto">
          <a:xfrm>
            <a:off x="6629400" y="1981200"/>
            <a:ext cx="4603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400" i="1">
                <a:solidFill>
                  <a:srgbClr val="CC00FF"/>
                </a:solidFill>
              </a:rPr>
              <a:t>e</a:t>
            </a:r>
            <a:r>
              <a:rPr lang="en-US" sz="3400" i="1" baseline="30000">
                <a:solidFill>
                  <a:srgbClr val="CC00FF"/>
                </a:solidFill>
              </a:rPr>
              <a:t>-</a:t>
            </a:r>
          </a:p>
        </p:txBody>
      </p:sp>
      <p:sp>
        <p:nvSpPr>
          <p:cNvPr id="3403786" name="Rectangle 10"/>
          <p:cNvSpPr>
            <a:spLocks noChangeArrowheads="1"/>
          </p:cNvSpPr>
          <p:nvPr/>
        </p:nvSpPr>
        <p:spPr bwMode="auto">
          <a:xfrm>
            <a:off x="7361238" y="2362200"/>
            <a:ext cx="5207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400" i="1">
                <a:solidFill>
                  <a:srgbClr val="CC00FF"/>
                </a:solidFill>
              </a:rPr>
              <a:t>e</a:t>
            </a:r>
            <a:r>
              <a:rPr lang="en-US" sz="3400" i="1" baseline="30000">
                <a:solidFill>
                  <a:srgbClr val="CC00FF"/>
                </a:solidFill>
              </a:rPr>
              <a:t>+</a:t>
            </a:r>
          </a:p>
        </p:txBody>
      </p:sp>
      <p:sp>
        <p:nvSpPr>
          <p:cNvPr id="3403787" name="Line 11"/>
          <p:cNvSpPr>
            <a:spLocks noChangeShapeType="1"/>
          </p:cNvSpPr>
          <p:nvPr/>
        </p:nvSpPr>
        <p:spPr bwMode="auto">
          <a:xfrm flipV="1">
            <a:off x="6172200" y="2057400"/>
            <a:ext cx="381000" cy="914400"/>
          </a:xfrm>
          <a:prstGeom prst="line">
            <a:avLst/>
          </a:prstGeom>
          <a:noFill/>
          <a:ln w="50800">
            <a:solidFill>
              <a:srgbClr val="0066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403788" name="Line 12"/>
          <p:cNvSpPr>
            <a:spLocks noChangeShapeType="1"/>
          </p:cNvSpPr>
          <p:nvPr/>
        </p:nvSpPr>
        <p:spPr bwMode="auto">
          <a:xfrm rot="10800000" flipV="1">
            <a:off x="7162800" y="2133600"/>
            <a:ext cx="381000" cy="914400"/>
          </a:xfrm>
          <a:prstGeom prst="line">
            <a:avLst/>
          </a:prstGeom>
          <a:noFill/>
          <a:ln w="50800">
            <a:solidFill>
              <a:srgbClr val="0066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403789" name="Line 13"/>
          <p:cNvSpPr>
            <a:spLocks noChangeShapeType="1"/>
          </p:cNvSpPr>
          <p:nvPr/>
        </p:nvSpPr>
        <p:spPr bwMode="auto">
          <a:xfrm flipV="1">
            <a:off x="6172200" y="5715000"/>
            <a:ext cx="457200" cy="914400"/>
          </a:xfrm>
          <a:prstGeom prst="line">
            <a:avLst/>
          </a:prstGeom>
          <a:noFill/>
          <a:ln w="50800">
            <a:solidFill>
              <a:srgbClr val="0066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03790" name="Line 14"/>
          <p:cNvSpPr>
            <a:spLocks noChangeShapeType="1"/>
          </p:cNvSpPr>
          <p:nvPr/>
        </p:nvSpPr>
        <p:spPr bwMode="auto">
          <a:xfrm>
            <a:off x="6629400" y="5715000"/>
            <a:ext cx="533400" cy="914400"/>
          </a:xfrm>
          <a:prstGeom prst="line">
            <a:avLst/>
          </a:prstGeom>
          <a:noFill/>
          <a:ln w="50800">
            <a:solidFill>
              <a:srgbClr val="0066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03791" name="Freeform 15"/>
          <p:cNvSpPr>
            <a:spLocks/>
          </p:cNvSpPr>
          <p:nvPr/>
        </p:nvSpPr>
        <p:spPr bwMode="auto">
          <a:xfrm>
            <a:off x="6540500" y="4800600"/>
            <a:ext cx="165100" cy="914400"/>
          </a:xfrm>
          <a:custGeom>
            <a:avLst/>
            <a:gdLst>
              <a:gd name="T0" fmla="*/ 0 w 104"/>
              <a:gd name="T1" fmla="*/ 0 h 576"/>
              <a:gd name="T2" fmla="*/ 96 w 104"/>
              <a:gd name="T3" fmla="*/ 96 h 576"/>
              <a:gd name="T4" fmla="*/ 0 w 104"/>
              <a:gd name="T5" fmla="*/ 144 h 576"/>
              <a:gd name="T6" fmla="*/ 96 w 104"/>
              <a:gd name="T7" fmla="*/ 240 h 576"/>
              <a:gd name="T8" fmla="*/ 0 w 104"/>
              <a:gd name="T9" fmla="*/ 288 h 576"/>
              <a:gd name="T10" fmla="*/ 96 w 104"/>
              <a:gd name="T11" fmla="*/ 384 h 576"/>
              <a:gd name="T12" fmla="*/ 0 w 104"/>
              <a:gd name="T13" fmla="*/ 432 h 576"/>
              <a:gd name="T14" fmla="*/ 96 w 104"/>
              <a:gd name="T15" fmla="*/ 528 h 576"/>
              <a:gd name="T16" fmla="*/ 48 w 104"/>
              <a:gd name="T17" fmla="*/ 576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4" h="576">
                <a:moveTo>
                  <a:pt x="0" y="0"/>
                </a:moveTo>
                <a:cubicBezTo>
                  <a:pt x="48" y="36"/>
                  <a:pt x="96" y="72"/>
                  <a:pt x="96" y="96"/>
                </a:cubicBezTo>
                <a:cubicBezTo>
                  <a:pt x="96" y="120"/>
                  <a:pt x="0" y="120"/>
                  <a:pt x="0" y="144"/>
                </a:cubicBezTo>
                <a:cubicBezTo>
                  <a:pt x="0" y="168"/>
                  <a:pt x="96" y="216"/>
                  <a:pt x="96" y="240"/>
                </a:cubicBezTo>
                <a:cubicBezTo>
                  <a:pt x="96" y="264"/>
                  <a:pt x="0" y="264"/>
                  <a:pt x="0" y="288"/>
                </a:cubicBezTo>
                <a:cubicBezTo>
                  <a:pt x="0" y="312"/>
                  <a:pt x="96" y="360"/>
                  <a:pt x="96" y="384"/>
                </a:cubicBezTo>
                <a:cubicBezTo>
                  <a:pt x="96" y="408"/>
                  <a:pt x="0" y="408"/>
                  <a:pt x="0" y="432"/>
                </a:cubicBezTo>
                <a:cubicBezTo>
                  <a:pt x="0" y="456"/>
                  <a:pt x="88" y="504"/>
                  <a:pt x="96" y="528"/>
                </a:cubicBezTo>
                <a:cubicBezTo>
                  <a:pt x="104" y="552"/>
                  <a:pt x="56" y="568"/>
                  <a:pt x="48" y="576"/>
                </a:cubicBezTo>
              </a:path>
            </a:pathLst>
          </a:custGeom>
          <a:noFill/>
          <a:ln w="50800" cap="flat" cmpd="sng">
            <a:solidFill>
              <a:srgbClr val="0066FF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403792" name="Rectangle 16"/>
          <p:cNvSpPr>
            <a:spLocks noChangeArrowheads="1"/>
          </p:cNvSpPr>
          <p:nvPr/>
        </p:nvSpPr>
        <p:spPr bwMode="auto">
          <a:xfrm>
            <a:off x="5867400" y="5715000"/>
            <a:ext cx="4603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400" i="1">
                <a:solidFill>
                  <a:srgbClr val="CC00FF"/>
                </a:solidFill>
              </a:rPr>
              <a:t>e</a:t>
            </a:r>
            <a:r>
              <a:rPr lang="en-US" sz="3400" i="1" baseline="30000">
                <a:solidFill>
                  <a:srgbClr val="CC00FF"/>
                </a:solidFill>
              </a:rPr>
              <a:t>-</a:t>
            </a:r>
          </a:p>
        </p:txBody>
      </p:sp>
      <p:sp>
        <p:nvSpPr>
          <p:cNvPr id="3403793" name="Rectangle 17"/>
          <p:cNvSpPr>
            <a:spLocks noChangeArrowheads="1"/>
          </p:cNvSpPr>
          <p:nvPr/>
        </p:nvSpPr>
        <p:spPr bwMode="auto">
          <a:xfrm>
            <a:off x="6980238" y="5715000"/>
            <a:ext cx="5207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400" i="1">
                <a:solidFill>
                  <a:srgbClr val="CC00FF"/>
                </a:solidFill>
              </a:rPr>
              <a:t>e</a:t>
            </a:r>
            <a:r>
              <a:rPr lang="en-US" sz="3400" i="1" baseline="30000">
                <a:solidFill>
                  <a:srgbClr val="CC00FF"/>
                </a:solidFill>
              </a:rPr>
              <a:t>+</a:t>
            </a:r>
          </a:p>
        </p:txBody>
      </p:sp>
      <p:sp>
        <p:nvSpPr>
          <p:cNvPr id="3403794" name="Rectangle 18"/>
          <p:cNvSpPr>
            <a:spLocks noChangeArrowheads="1"/>
          </p:cNvSpPr>
          <p:nvPr/>
        </p:nvSpPr>
        <p:spPr bwMode="auto">
          <a:xfrm>
            <a:off x="6705600" y="4495800"/>
            <a:ext cx="5207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400" i="1">
                <a:solidFill>
                  <a:srgbClr val="CC00FF"/>
                </a:solidFill>
                <a:sym typeface="Symbol" charset="0"/>
              </a:rPr>
              <a:t></a:t>
            </a:r>
            <a:endParaRPr lang="en-US" sz="3400" i="1" baseline="30000">
              <a:solidFill>
                <a:srgbClr val="CC00FF"/>
              </a:solidFill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107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A831A-CFD1-1D46-A4EB-2E8C6E46A422}" type="slidenum">
              <a:rPr lang="en-US"/>
              <a:pPr/>
              <a:t>14</a:t>
            </a:fld>
            <a:endParaRPr lang="en-US"/>
          </a:p>
        </p:txBody>
      </p:sp>
      <p:sp>
        <p:nvSpPr>
          <p:cNvPr id="344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ym typeface="Symbol" charset="0"/>
              </a:rPr>
              <a:t>-decay (Weak Interaction)</a:t>
            </a:r>
          </a:p>
        </p:txBody>
      </p:sp>
      <p:sp>
        <p:nvSpPr>
          <p:cNvPr id="34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70000"/>
              </a:lnSpc>
            </a:pPr>
            <a:r>
              <a:rPr lang="en-US" sz="3000">
                <a:sym typeface="Symbol" charset="0"/>
              </a:rPr>
              <a:t>-decay:</a:t>
            </a:r>
          </a:p>
          <a:p>
            <a:pPr lvl="1">
              <a:lnSpc>
                <a:spcPct val="70000"/>
              </a:lnSpc>
            </a:pPr>
            <a:endParaRPr lang="en-US" sz="3000">
              <a:sym typeface="Symbol" charset="0"/>
            </a:endParaRPr>
          </a:p>
          <a:p>
            <a:pPr lvl="1">
              <a:lnSpc>
                <a:spcPct val="70000"/>
              </a:lnSpc>
            </a:pPr>
            <a:r>
              <a:rPr lang="en-US" sz="3000">
                <a:sym typeface="Symbol" charset="0"/>
              </a:rPr>
              <a:t>Example:</a:t>
            </a:r>
          </a:p>
          <a:p>
            <a:pPr lvl="1">
              <a:lnSpc>
                <a:spcPct val="70000"/>
              </a:lnSpc>
            </a:pPr>
            <a:endParaRPr lang="en-US" sz="3000">
              <a:sym typeface="Symbol" charset="0"/>
            </a:endParaRPr>
          </a:p>
          <a:p>
            <a:pPr lvl="1">
              <a:lnSpc>
                <a:spcPct val="70000"/>
              </a:lnSpc>
            </a:pPr>
            <a:endParaRPr lang="en-US" sz="3000">
              <a:sym typeface="Symbol" charset="0"/>
            </a:endParaRPr>
          </a:p>
          <a:p>
            <a:pPr lvl="1">
              <a:lnSpc>
                <a:spcPct val="70000"/>
              </a:lnSpc>
            </a:pPr>
            <a:endParaRPr lang="en-US" sz="3000">
              <a:sym typeface="Symbol" charset="0"/>
            </a:endParaRPr>
          </a:p>
          <a:p>
            <a:pPr lvl="1">
              <a:lnSpc>
                <a:spcPct val="70000"/>
              </a:lnSpc>
            </a:pPr>
            <a:endParaRPr lang="en-US" sz="3000">
              <a:sym typeface="Symbol" charset="0"/>
            </a:endParaRPr>
          </a:p>
          <a:p>
            <a:pPr lvl="1">
              <a:lnSpc>
                <a:spcPct val="70000"/>
              </a:lnSpc>
            </a:pPr>
            <a:r>
              <a:rPr lang="en-US" sz="3000">
                <a:sym typeface="Symbol" charset="0"/>
              </a:rPr>
              <a:t>If two body decays, energy of e</a:t>
            </a:r>
            <a:r>
              <a:rPr lang="en-US" sz="3000" baseline="30000">
                <a:sym typeface="Symbol" charset="0"/>
              </a:rPr>
              <a:t>-</a:t>
            </a:r>
            <a:r>
              <a:rPr lang="en-US" sz="3000">
                <a:sym typeface="Symbol" charset="0"/>
              </a:rPr>
              <a:t> should be monochromatic, but continuous.</a:t>
            </a:r>
          </a:p>
          <a:p>
            <a:pPr lvl="2">
              <a:lnSpc>
                <a:spcPct val="70000"/>
              </a:lnSpc>
            </a:pPr>
            <a:r>
              <a:rPr lang="en-US" sz="2400">
                <a:sym typeface="Symbol" charset="0"/>
              </a:rPr>
              <a:t>Is energy conservation violated??</a:t>
            </a:r>
          </a:p>
          <a:p>
            <a:pPr lvl="1">
              <a:lnSpc>
                <a:spcPct val="70000"/>
              </a:lnSpc>
            </a:pPr>
            <a:endParaRPr lang="en-US" sz="3000">
              <a:sym typeface="Symbol" charset="0"/>
            </a:endParaRPr>
          </a:p>
          <a:p>
            <a:pPr lvl="1">
              <a:lnSpc>
                <a:spcPct val="70000"/>
              </a:lnSpc>
            </a:pPr>
            <a:endParaRPr lang="en-US" sz="3000">
              <a:sym typeface="Symbol" charset="0"/>
            </a:endParaRPr>
          </a:p>
          <a:p>
            <a:pPr lvl="1">
              <a:lnSpc>
                <a:spcPct val="70000"/>
              </a:lnSpc>
            </a:pPr>
            <a:r>
              <a:rPr lang="en-US" sz="3000">
                <a:sym typeface="Symbol" charset="0"/>
              </a:rPr>
              <a:t>1933 	Fermi proposed </a:t>
            </a:r>
            <a:r>
              <a:rPr lang="ja-JP" altLang="en-US" sz="3000">
                <a:latin typeface="Arial"/>
                <a:sym typeface="Symbol" charset="0"/>
              </a:rPr>
              <a:t>“</a:t>
            </a:r>
            <a:r>
              <a:rPr lang="en-US" sz="3000">
                <a:sym typeface="Symbol" charset="0"/>
              </a:rPr>
              <a:t>Neutrinos</a:t>
            </a:r>
            <a:r>
              <a:rPr lang="ja-JP" altLang="en-US" sz="3000">
                <a:latin typeface="Arial"/>
                <a:sym typeface="Symbol" charset="0"/>
              </a:rPr>
              <a:t>”</a:t>
            </a:r>
            <a:endParaRPr lang="en-US" sz="3000">
              <a:sym typeface="Symbol" charset="0"/>
            </a:endParaRPr>
          </a:p>
          <a:p>
            <a:pPr lvl="1">
              <a:lnSpc>
                <a:spcPct val="70000"/>
              </a:lnSpc>
            </a:pPr>
            <a:r>
              <a:rPr lang="en-US" sz="3000">
                <a:sym typeface="Symbol" charset="0"/>
              </a:rPr>
              <a:t>1956	Reines discovered neutrinos.</a:t>
            </a:r>
          </a:p>
          <a:p>
            <a:pPr lvl="1">
              <a:lnSpc>
                <a:spcPct val="70000"/>
              </a:lnSpc>
            </a:pPr>
            <a:endParaRPr lang="en-US" sz="3000">
              <a:sym typeface="Symbol" charset="0"/>
            </a:endParaRPr>
          </a:p>
          <a:p>
            <a:pPr>
              <a:lnSpc>
                <a:spcPct val="70000"/>
              </a:lnSpc>
              <a:buFont typeface="Wingdings" charset="0"/>
              <a:buNone/>
            </a:pPr>
            <a:r>
              <a:rPr lang="en-US" sz="3400">
                <a:sym typeface="Symbol" charset="0"/>
              </a:rPr>
              <a:t>		</a:t>
            </a:r>
          </a:p>
        </p:txBody>
      </p:sp>
      <p:graphicFrame>
        <p:nvGraphicFramePr>
          <p:cNvPr id="3446788" name="Object 4"/>
          <p:cNvGraphicFramePr>
            <a:graphicFrameLocks noChangeAspect="1"/>
          </p:cNvGraphicFramePr>
          <p:nvPr/>
        </p:nvGraphicFramePr>
        <p:xfrm>
          <a:off x="3352800" y="914400"/>
          <a:ext cx="289560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2361" name="Equation" r:id="rId4" imgW="977760" imgH="228600" progId="Equation.3">
                  <p:embed/>
                </p:oleObj>
              </mc:Choice>
              <mc:Fallback>
                <p:oleObj name="Equation" r:id="rId4" imgW="9777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914400"/>
                        <a:ext cx="2895600" cy="67627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46789" name="Object 5"/>
          <p:cNvGraphicFramePr>
            <a:graphicFrameLocks noChangeAspect="1"/>
          </p:cNvGraphicFramePr>
          <p:nvPr/>
        </p:nvGraphicFramePr>
        <p:xfrm>
          <a:off x="3352800" y="1752600"/>
          <a:ext cx="2819400" cy="13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2362" name="Equation" r:id="rId6" imgW="977760" imgH="482400" progId="Equation.3">
                  <p:embed/>
                </p:oleObj>
              </mc:Choice>
              <mc:Fallback>
                <p:oleObj name="Equation" r:id="rId6" imgW="9777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752600"/>
                        <a:ext cx="2819400" cy="139065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46790" name="Object 6"/>
          <p:cNvGraphicFramePr>
            <a:graphicFrameLocks noChangeAspect="1"/>
          </p:cNvGraphicFramePr>
          <p:nvPr/>
        </p:nvGraphicFramePr>
        <p:xfrm>
          <a:off x="3429000" y="5943600"/>
          <a:ext cx="2971800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2363" name="Equation" r:id="rId8" imgW="927000" imgH="241200" progId="Equation.3">
                  <p:embed/>
                </p:oleObj>
              </mc:Choice>
              <mc:Fallback>
                <p:oleObj name="Equation" r:id="rId8" imgW="9270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5943600"/>
                        <a:ext cx="2971800" cy="77311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46791" name="AutoShape 7"/>
          <p:cNvSpPr>
            <a:spLocks noChangeArrowheads="1"/>
          </p:cNvSpPr>
          <p:nvPr/>
        </p:nvSpPr>
        <p:spPr bwMode="auto">
          <a:xfrm>
            <a:off x="3886200" y="4419600"/>
            <a:ext cx="304800" cy="609600"/>
          </a:xfrm>
          <a:prstGeom prst="downArrow">
            <a:avLst>
              <a:gd name="adj1" fmla="val 50000"/>
              <a:gd name="adj2" fmla="val 50000"/>
            </a:avLst>
          </a:prstGeom>
          <a:noFill/>
          <a:ln w="38100">
            <a:solidFill>
              <a:srgbClr val="FF9900"/>
            </a:solidFill>
            <a:miter lim="800000"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730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E1BA9-7220-384F-8014-E888086BC34E}" type="slidenum">
              <a:rPr lang="en-US"/>
              <a:pPr/>
              <a:t>15</a:t>
            </a:fld>
            <a:endParaRPr lang="en-US"/>
          </a:p>
        </p:txBody>
      </p:sp>
      <p:sp>
        <p:nvSpPr>
          <p:cNvPr id="34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we learned</a:t>
            </a:r>
          </a:p>
        </p:txBody>
      </p:sp>
      <p:sp>
        <p:nvSpPr>
          <p:cNvPr id="3448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959850" cy="56959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800"/>
              <a:t>Basic Physics laws survived.</a:t>
            </a:r>
          </a:p>
          <a:p>
            <a:pPr lvl="1">
              <a:lnSpc>
                <a:spcPct val="80000"/>
              </a:lnSpc>
            </a:pPr>
            <a:r>
              <a:rPr lang="en-US" sz="3400"/>
              <a:t>Quantum Mechanics</a:t>
            </a:r>
          </a:p>
          <a:p>
            <a:pPr lvl="1">
              <a:lnSpc>
                <a:spcPct val="80000"/>
              </a:lnSpc>
            </a:pPr>
            <a:r>
              <a:rPr lang="en-US" sz="3400"/>
              <a:t>Relativity</a:t>
            </a:r>
          </a:p>
          <a:p>
            <a:pPr lvl="1">
              <a:lnSpc>
                <a:spcPct val="80000"/>
              </a:lnSpc>
            </a:pPr>
            <a:r>
              <a:rPr lang="en-US" sz="3400"/>
              <a:t>Energy conservation</a:t>
            </a:r>
          </a:p>
          <a:p>
            <a:pPr>
              <a:lnSpc>
                <a:spcPct val="80000"/>
              </a:lnSpc>
            </a:pPr>
            <a:endParaRPr lang="en-US" sz="3800"/>
          </a:p>
          <a:p>
            <a:pPr>
              <a:lnSpc>
                <a:spcPct val="80000"/>
              </a:lnSpc>
            </a:pPr>
            <a:r>
              <a:rPr lang="en-US" sz="3800"/>
              <a:t>More fundamental particles than we thought:</a:t>
            </a:r>
          </a:p>
          <a:p>
            <a:pPr lvl="1">
              <a:lnSpc>
                <a:spcPct val="80000"/>
              </a:lnSpc>
            </a:pPr>
            <a:r>
              <a:rPr lang="en-US" sz="3400"/>
              <a:t>Yukawa</a:t>
            </a:r>
            <a:r>
              <a:rPr lang="ja-JP" altLang="en-US" sz="3400">
                <a:latin typeface="Arial"/>
              </a:rPr>
              <a:t>’</a:t>
            </a:r>
            <a:r>
              <a:rPr lang="en-US" sz="3400"/>
              <a:t>s </a:t>
            </a:r>
            <a:r>
              <a:rPr lang="en-US" sz="3400">
                <a:sym typeface="Symbol" charset="0"/>
              </a:rPr>
              <a:t>-meson</a:t>
            </a:r>
          </a:p>
          <a:p>
            <a:pPr lvl="1">
              <a:lnSpc>
                <a:spcPct val="80000"/>
              </a:lnSpc>
            </a:pPr>
            <a:r>
              <a:rPr lang="en-US" sz="3400">
                <a:sym typeface="Symbol" charset="0"/>
              </a:rPr>
              <a:t>Dirac</a:t>
            </a:r>
            <a:r>
              <a:rPr lang="ja-JP" altLang="en-US" sz="3400">
                <a:latin typeface="Arial"/>
                <a:sym typeface="Symbol" charset="0"/>
              </a:rPr>
              <a:t>’</a:t>
            </a:r>
            <a:r>
              <a:rPr lang="en-US" sz="3400">
                <a:sym typeface="Symbol" charset="0"/>
              </a:rPr>
              <a:t>s Anti-particle</a:t>
            </a:r>
          </a:p>
          <a:p>
            <a:pPr lvl="1">
              <a:lnSpc>
                <a:spcPct val="80000"/>
              </a:lnSpc>
            </a:pPr>
            <a:r>
              <a:rPr lang="en-US" sz="3400">
                <a:sym typeface="Symbol" charset="0"/>
              </a:rPr>
              <a:t>Fermi</a:t>
            </a:r>
            <a:r>
              <a:rPr lang="ja-JP" altLang="en-US" sz="3400">
                <a:latin typeface="Arial"/>
                <a:sym typeface="Symbol" charset="0"/>
              </a:rPr>
              <a:t>’</a:t>
            </a:r>
            <a:r>
              <a:rPr lang="en-US" sz="3400">
                <a:sym typeface="Symbol" charset="0"/>
              </a:rPr>
              <a:t>s neutrino</a:t>
            </a:r>
          </a:p>
          <a:p>
            <a:pPr lvl="1">
              <a:lnSpc>
                <a:spcPct val="80000"/>
              </a:lnSpc>
            </a:pPr>
            <a:endParaRPr lang="en-US" sz="3400"/>
          </a:p>
          <a:p>
            <a:pPr lvl="1">
              <a:lnSpc>
                <a:spcPct val="80000"/>
              </a:lnSpc>
            </a:pPr>
            <a:endParaRPr lang="en-US" sz="3400"/>
          </a:p>
        </p:txBody>
      </p:sp>
      <p:sp>
        <p:nvSpPr>
          <p:cNvPr id="3448836" name="AutoShape 4"/>
          <p:cNvSpPr>
            <a:spLocks noChangeArrowheads="1"/>
          </p:cNvSpPr>
          <p:nvPr/>
        </p:nvSpPr>
        <p:spPr bwMode="auto">
          <a:xfrm>
            <a:off x="3200400" y="3352800"/>
            <a:ext cx="304800" cy="609600"/>
          </a:xfrm>
          <a:prstGeom prst="downArrow">
            <a:avLst>
              <a:gd name="adj1" fmla="val 50000"/>
              <a:gd name="adj2" fmla="val 50000"/>
            </a:avLst>
          </a:prstGeom>
          <a:noFill/>
          <a:ln w="38100">
            <a:solidFill>
              <a:srgbClr val="FF9900"/>
            </a:solidFill>
            <a:miter lim="800000"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222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EF0CB-DC10-1F47-82D1-90689CE61AC1}" type="slidenum">
              <a:rPr lang="en-US"/>
              <a:pPr/>
              <a:t>16</a:t>
            </a:fld>
            <a:endParaRPr lang="en-US"/>
          </a:p>
        </p:txBody>
      </p:sp>
      <p:sp>
        <p:nvSpPr>
          <p:cNvPr id="3450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Accelerators and Quark Model</a:t>
            </a:r>
          </a:p>
        </p:txBody>
      </p:sp>
      <p:sp>
        <p:nvSpPr>
          <p:cNvPr id="34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9340850" cy="5772150"/>
          </a:xfrm>
        </p:spPr>
        <p:txBody>
          <a:bodyPr/>
          <a:lstStyle/>
          <a:p>
            <a:r>
              <a:rPr lang="en-US" sz="3800"/>
              <a:t>1950-60</a:t>
            </a:r>
          </a:p>
          <a:p>
            <a:pPr lvl="1"/>
            <a:r>
              <a:rPr lang="en-US" sz="3400"/>
              <a:t>Accelerator invented.</a:t>
            </a:r>
          </a:p>
          <a:p>
            <a:pPr lvl="1"/>
            <a:r>
              <a:rPr lang="en-US" sz="3400"/>
              <a:t>More </a:t>
            </a:r>
            <a:r>
              <a:rPr lang="ja-JP" altLang="en-US" sz="3400">
                <a:latin typeface="Arial"/>
              </a:rPr>
              <a:t>“</a:t>
            </a:r>
            <a:r>
              <a:rPr lang="en-US" sz="3400"/>
              <a:t>strange particles</a:t>
            </a:r>
            <a:r>
              <a:rPr lang="ja-JP" altLang="en-US" sz="3400">
                <a:latin typeface="Arial"/>
              </a:rPr>
              <a:t>”</a:t>
            </a:r>
            <a:r>
              <a:rPr lang="en-US" sz="3400"/>
              <a:t> discovered</a:t>
            </a:r>
          </a:p>
          <a:p>
            <a:pPr lvl="2"/>
            <a:r>
              <a:rPr lang="en-US" sz="2800"/>
              <a:t>Just too may !?</a:t>
            </a:r>
          </a:p>
          <a:p>
            <a:pPr lvl="2"/>
            <a:r>
              <a:rPr lang="en-US" sz="2800"/>
              <a:t>Need to make a </a:t>
            </a:r>
            <a:r>
              <a:rPr lang="ja-JP" altLang="en-US" sz="2800">
                <a:latin typeface="Arial"/>
              </a:rPr>
              <a:t>“</a:t>
            </a:r>
            <a:r>
              <a:rPr lang="en-US" sz="2800"/>
              <a:t>new periodic table</a:t>
            </a:r>
            <a:r>
              <a:rPr lang="ja-JP" altLang="en-US" sz="2800">
                <a:latin typeface="Arial"/>
              </a:rPr>
              <a:t>”</a:t>
            </a:r>
            <a:r>
              <a:rPr lang="en-US" sz="2800"/>
              <a:t> of particles.</a:t>
            </a:r>
          </a:p>
          <a:p>
            <a:pPr lvl="2"/>
            <a:endParaRPr lang="en-US" sz="2800"/>
          </a:p>
          <a:p>
            <a:r>
              <a:rPr lang="en-US" sz="3800"/>
              <a:t>1961</a:t>
            </a:r>
          </a:p>
          <a:p>
            <a:pPr lvl="1"/>
            <a:r>
              <a:rPr lang="en-US" sz="3400"/>
              <a:t>Quark Model by Gell-Mann &amp; Zweig</a:t>
            </a:r>
          </a:p>
          <a:p>
            <a:pPr lvl="2"/>
            <a:r>
              <a:rPr lang="en-US" sz="2800"/>
              <a:t>Baryon = Composite of three quarks</a:t>
            </a:r>
          </a:p>
          <a:p>
            <a:pPr lvl="2"/>
            <a:r>
              <a:rPr lang="en-US" sz="2800"/>
              <a:t>Meson = composite of quark &amp; anti-quark</a:t>
            </a:r>
          </a:p>
          <a:p>
            <a:pPr lvl="1"/>
            <a:endParaRPr lang="en-US" sz="3400"/>
          </a:p>
        </p:txBody>
      </p:sp>
      <p:sp>
        <p:nvSpPr>
          <p:cNvPr id="3450884" name="AutoShape 4"/>
          <p:cNvSpPr>
            <a:spLocks noChangeArrowheads="1"/>
          </p:cNvSpPr>
          <p:nvPr/>
        </p:nvSpPr>
        <p:spPr bwMode="auto">
          <a:xfrm>
            <a:off x="3124200" y="3810000"/>
            <a:ext cx="304800" cy="609600"/>
          </a:xfrm>
          <a:prstGeom prst="downArrow">
            <a:avLst>
              <a:gd name="adj1" fmla="val 50000"/>
              <a:gd name="adj2" fmla="val 50000"/>
            </a:avLst>
          </a:prstGeom>
          <a:noFill/>
          <a:ln w="38100">
            <a:solidFill>
              <a:srgbClr val="FF9900"/>
            </a:solidFill>
            <a:miter lim="800000"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Quark Model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DE2DD3-CA76-2A41-BB40-3C3D838F970B}" type="datetime1">
              <a:rPr lang="en-US" smtClean="0"/>
              <a:t>11/14/12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26D4F-781C-3A41-B293-C4D1AAEAE64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2209800" y="2895600"/>
            <a:ext cx="2051993" cy="2051995"/>
          </a:xfrm>
          <a:prstGeom prst="ellipse">
            <a:avLst/>
          </a:prstGeom>
          <a:noFill/>
          <a:ln w="508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2912531" y="3276600"/>
            <a:ext cx="533400" cy="533401"/>
          </a:xfrm>
          <a:prstGeom prst="ellipse">
            <a:avLst/>
          </a:prstGeom>
          <a:noFill/>
          <a:ln w="508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37935" y="3200400"/>
            <a:ext cx="4353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u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2590800" y="3886200"/>
            <a:ext cx="533400" cy="533401"/>
          </a:xfrm>
          <a:prstGeom prst="ellipse">
            <a:avLst/>
          </a:prstGeom>
          <a:noFill/>
          <a:ln w="508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3276600" y="3886200"/>
            <a:ext cx="533400" cy="533401"/>
          </a:xfrm>
          <a:prstGeom prst="ellipse">
            <a:avLst/>
          </a:prstGeom>
          <a:noFill/>
          <a:ln w="508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58527" y="3817890"/>
            <a:ext cx="4353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u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15398" y="3809423"/>
            <a:ext cx="4353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3366FF"/>
                </a:solidFill>
              </a:rPr>
              <a:t>d</a:t>
            </a:r>
            <a:endParaRPr lang="en-US" sz="3200" b="1" dirty="0">
              <a:solidFill>
                <a:srgbClr val="3366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55657" y="2057400"/>
            <a:ext cx="1672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Proton</a:t>
            </a:r>
            <a:endParaRPr lang="en-US" sz="3600" b="1" dirty="0"/>
          </a:p>
        </p:txBody>
      </p:sp>
      <p:sp>
        <p:nvSpPr>
          <p:cNvPr id="17" name="Oval 16"/>
          <p:cNvSpPr>
            <a:spLocks noChangeAspect="1"/>
          </p:cNvSpPr>
          <p:nvPr/>
        </p:nvSpPr>
        <p:spPr bwMode="auto">
          <a:xfrm>
            <a:off x="6141733" y="3276600"/>
            <a:ext cx="533400" cy="533401"/>
          </a:xfrm>
          <a:prstGeom prst="ellipse">
            <a:avLst/>
          </a:prstGeom>
          <a:noFill/>
          <a:ln w="508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67137" y="3200400"/>
            <a:ext cx="4353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u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>
            <a:spLocks noChangeAspect="1"/>
          </p:cNvSpPr>
          <p:nvPr/>
        </p:nvSpPr>
        <p:spPr bwMode="auto">
          <a:xfrm>
            <a:off x="5820002" y="3886200"/>
            <a:ext cx="533400" cy="533401"/>
          </a:xfrm>
          <a:prstGeom prst="ellipse">
            <a:avLst/>
          </a:prstGeom>
          <a:noFill/>
          <a:ln w="508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 bwMode="auto">
          <a:xfrm>
            <a:off x="6505802" y="3886200"/>
            <a:ext cx="533400" cy="533401"/>
          </a:xfrm>
          <a:prstGeom prst="ellipse">
            <a:avLst/>
          </a:prstGeom>
          <a:noFill/>
          <a:ln w="508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87729" y="3817890"/>
            <a:ext cx="4353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3366FF"/>
                </a:solidFill>
              </a:rPr>
              <a:t>d</a:t>
            </a:r>
            <a:endParaRPr lang="en-US" sz="3200" b="1" dirty="0">
              <a:solidFill>
                <a:srgbClr val="3366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44600" y="3809423"/>
            <a:ext cx="4353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3366FF"/>
                </a:solidFill>
              </a:rPr>
              <a:t>d</a:t>
            </a:r>
            <a:endParaRPr lang="en-US" sz="3200" b="1" dirty="0">
              <a:solidFill>
                <a:srgbClr val="3366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62600" y="2057400"/>
            <a:ext cx="1954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Neutron</a:t>
            </a:r>
            <a:endParaRPr lang="en-US" sz="36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676400" y="5638800"/>
            <a:ext cx="2829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+ 2/3 + 2/3 </a:t>
            </a:r>
            <a:r>
              <a:rPr lang="en-US" sz="2800" b="1" dirty="0" smtClean="0">
                <a:solidFill>
                  <a:srgbClr val="3366FF"/>
                </a:solidFill>
                <a:latin typeface="+mn-lt"/>
              </a:rPr>
              <a:t>– 1/3 </a:t>
            </a:r>
            <a:r>
              <a:rPr lang="en-US" sz="2800" b="1" dirty="0" smtClean="0">
                <a:latin typeface="+mn-lt"/>
              </a:rPr>
              <a:t>= 1</a:t>
            </a:r>
            <a:endParaRPr lang="en-US" sz="2800" b="1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34000" y="5638800"/>
            <a:ext cx="2821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+ 2/3 </a:t>
            </a:r>
            <a:r>
              <a:rPr lang="en-US" sz="2800" b="1" dirty="0" smtClean="0">
                <a:solidFill>
                  <a:srgbClr val="3366FF"/>
                </a:solidFill>
                <a:latin typeface="+mn-lt"/>
              </a:rPr>
              <a:t>– 1/3</a:t>
            </a:r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b="1" dirty="0" smtClean="0">
                <a:solidFill>
                  <a:srgbClr val="3366FF"/>
                </a:solidFill>
                <a:latin typeface="+mn-lt"/>
              </a:rPr>
              <a:t>– 1/3 </a:t>
            </a:r>
            <a:r>
              <a:rPr lang="en-US" sz="2800" b="1" dirty="0" smtClean="0">
                <a:latin typeface="+mn-lt"/>
              </a:rPr>
              <a:t>= 0</a:t>
            </a:r>
            <a:endParaRPr lang="en-US" sz="2800" b="1" dirty="0">
              <a:latin typeface="+mn-lt"/>
            </a:endParaRPr>
          </a:p>
        </p:txBody>
      </p:sp>
      <p:sp>
        <p:nvSpPr>
          <p:cNvPr id="26" name="Oval 25"/>
          <p:cNvSpPr>
            <a:spLocks noChangeAspect="1"/>
          </p:cNvSpPr>
          <p:nvPr/>
        </p:nvSpPr>
        <p:spPr bwMode="auto">
          <a:xfrm>
            <a:off x="5410200" y="2901005"/>
            <a:ext cx="2051993" cy="2051995"/>
          </a:xfrm>
          <a:prstGeom prst="ellipse">
            <a:avLst/>
          </a:prstGeom>
          <a:noFill/>
          <a:ln w="508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4106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AD856-9241-0746-8187-0BA1E9F527E5}" type="slidenum">
              <a:rPr lang="en-US"/>
              <a:pPr/>
              <a:t>18</a:t>
            </a:fld>
            <a:endParaRPr lang="en-US"/>
          </a:p>
        </p:txBody>
      </p:sp>
      <p:sp>
        <p:nvSpPr>
          <p:cNvPr id="34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665163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6627" tIns="48314" rIns="96627" bIns="48314"/>
          <a:lstStyle/>
          <a:p>
            <a:pPr defTabSz="914400"/>
            <a:r>
              <a:rPr lang="en-US" sz="3600"/>
              <a:t>Elementary Particles  (~1970)</a:t>
            </a:r>
          </a:p>
        </p:txBody>
      </p:sp>
      <p:pic>
        <p:nvPicPr>
          <p:cNvPr id="34222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3" y="974725"/>
            <a:ext cx="9558337" cy="6280150"/>
          </a:xfrm>
          <a:noFill/>
          <a:ln/>
        </p:spPr>
      </p:pic>
      <p:sp>
        <p:nvSpPr>
          <p:cNvPr id="3422212" name="Text Box 4"/>
          <p:cNvSpPr txBox="1">
            <a:spLocks noChangeArrowheads="1"/>
          </p:cNvSpPr>
          <p:nvPr/>
        </p:nvSpPr>
        <p:spPr bwMode="auto">
          <a:xfrm>
            <a:off x="762000" y="3505200"/>
            <a:ext cx="1346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latin typeface="Arial" charset="0"/>
              </a:rPr>
              <a:t>10</a:t>
            </a:r>
            <a:r>
              <a:rPr lang="en-US" sz="2800" baseline="30000">
                <a:latin typeface="Arial" charset="0"/>
              </a:rPr>
              <a:t>-10</a:t>
            </a:r>
            <a:r>
              <a:rPr lang="en-US" sz="2800">
                <a:latin typeface="Arial" charset="0"/>
              </a:rPr>
              <a:t> m</a:t>
            </a:r>
          </a:p>
        </p:txBody>
      </p:sp>
      <p:sp>
        <p:nvSpPr>
          <p:cNvPr id="3422213" name="Text Box 5"/>
          <p:cNvSpPr txBox="1">
            <a:spLocks noChangeArrowheads="1"/>
          </p:cNvSpPr>
          <p:nvPr/>
        </p:nvSpPr>
        <p:spPr bwMode="auto">
          <a:xfrm>
            <a:off x="2743200" y="4495800"/>
            <a:ext cx="1346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latin typeface="Arial" charset="0"/>
              </a:rPr>
              <a:t>10</a:t>
            </a:r>
            <a:r>
              <a:rPr lang="en-US" sz="2800" baseline="30000">
                <a:latin typeface="Arial" charset="0"/>
              </a:rPr>
              <a:t>-14</a:t>
            </a:r>
            <a:r>
              <a:rPr lang="en-US" sz="2800">
                <a:latin typeface="Arial" charset="0"/>
              </a:rPr>
              <a:t> m</a:t>
            </a:r>
          </a:p>
        </p:txBody>
      </p:sp>
      <p:sp>
        <p:nvSpPr>
          <p:cNvPr id="3422214" name="Text Box 6"/>
          <p:cNvSpPr txBox="1">
            <a:spLocks noChangeArrowheads="1"/>
          </p:cNvSpPr>
          <p:nvPr/>
        </p:nvSpPr>
        <p:spPr bwMode="auto">
          <a:xfrm>
            <a:off x="3886200" y="5638800"/>
            <a:ext cx="1346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latin typeface="Arial" charset="0"/>
              </a:rPr>
              <a:t>10</a:t>
            </a:r>
            <a:r>
              <a:rPr lang="en-US" sz="2800" baseline="30000">
                <a:latin typeface="Arial" charset="0"/>
              </a:rPr>
              <a:t>-15</a:t>
            </a:r>
            <a:r>
              <a:rPr lang="en-US" sz="2800">
                <a:latin typeface="Arial" charset="0"/>
              </a:rPr>
              <a:t> m</a:t>
            </a:r>
          </a:p>
        </p:txBody>
      </p:sp>
      <p:sp>
        <p:nvSpPr>
          <p:cNvPr id="3422215" name="Text Box 7"/>
          <p:cNvSpPr txBox="1">
            <a:spLocks noChangeArrowheads="1"/>
          </p:cNvSpPr>
          <p:nvPr/>
        </p:nvSpPr>
        <p:spPr bwMode="auto">
          <a:xfrm>
            <a:off x="4419600" y="6629400"/>
            <a:ext cx="16525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latin typeface="Arial" charset="0"/>
              </a:rPr>
              <a:t>&lt; 10</a:t>
            </a:r>
            <a:r>
              <a:rPr lang="en-US" sz="2800" baseline="30000">
                <a:latin typeface="Arial" charset="0"/>
              </a:rPr>
              <a:t>-18</a:t>
            </a:r>
            <a:r>
              <a:rPr lang="en-US" sz="2800">
                <a:latin typeface="Arial" charset="0"/>
              </a:rPr>
              <a:t> 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2F93A-8A95-C644-B9DF-024B420DA8F6}" type="slidenum">
              <a:rPr lang="en-US"/>
              <a:pPr/>
              <a:t>19</a:t>
            </a:fld>
            <a:endParaRPr lang="en-US"/>
          </a:p>
        </p:txBody>
      </p:sp>
      <p:sp>
        <p:nvSpPr>
          <p:cNvPr id="34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Fermions</a:t>
            </a:r>
          </a:p>
        </p:txBody>
      </p:sp>
      <p:sp>
        <p:nvSpPr>
          <p:cNvPr id="34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800" dirty="0"/>
              <a:t>1973</a:t>
            </a:r>
          </a:p>
          <a:p>
            <a:pPr lvl="1"/>
            <a:r>
              <a:rPr lang="en-US" sz="3400" dirty="0"/>
              <a:t>Elementary particles : </a:t>
            </a:r>
            <a:r>
              <a:rPr lang="ja-JP" altLang="en-US" sz="3400" dirty="0">
                <a:latin typeface="Arial"/>
              </a:rPr>
              <a:t>“</a:t>
            </a:r>
            <a:r>
              <a:rPr lang="en-US" sz="3400" dirty="0">
                <a:solidFill>
                  <a:srgbClr val="FF3300"/>
                </a:solidFill>
              </a:rPr>
              <a:t>Fermions</a:t>
            </a:r>
            <a:r>
              <a:rPr lang="ja-JP" altLang="en-US" sz="3400" dirty="0">
                <a:latin typeface="Arial"/>
              </a:rPr>
              <a:t>”</a:t>
            </a:r>
            <a:endParaRPr lang="en-US" sz="3400" dirty="0"/>
          </a:p>
          <a:p>
            <a:pPr lvl="1"/>
            <a:endParaRPr lang="en-US" sz="3400" dirty="0"/>
          </a:p>
          <a:p>
            <a:pPr lvl="1">
              <a:buFont typeface="Wingdings" charset="0"/>
              <a:buNone/>
            </a:pPr>
            <a:r>
              <a:rPr lang="en-US" sz="3400" dirty="0"/>
              <a:t>				Particle	      </a:t>
            </a:r>
            <a:r>
              <a:rPr lang="en-US" sz="3400" dirty="0">
                <a:solidFill>
                  <a:srgbClr val="008000"/>
                </a:solidFill>
              </a:rPr>
              <a:t>Anti-Particle</a:t>
            </a:r>
          </a:p>
          <a:p>
            <a:pPr lvl="1">
              <a:buFont typeface="Wingdings" charset="0"/>
              <a:buNone/>
            </a:pPr>
            <a:endParaRPr lang="en-US" sz="3400" dirty="0">
              <a:solidFill>
                <a:srgbClr val="008000"/>
              </a:solidFill>
            </a:endParaRPr>
          </a:p>
          <a:p>
            <a:pPr lvl="1">
              <a:buFont typeface="Wingdings" charset="0"/>
              <a:buNone/>
            </a:pPr>
            <a:r>
              <a:rPr lang="en-US" sz="3400" dirty="0">
                <a:solidFill>
                  <a:srgbClr val="FF00FF"/>
                </a:solidFill>
              </a:rPr>
              <a:t>Quarks</a:t>
            </a:r>
            <a:r>
              <a:rPr lang="en-US" sz="3400" dirty="0"/>
              <a:t>		u			u</a:t>
            </a:r>
          </a:p>
          <a:p>
            <a:pPr lvl="1">
              <a:buFont typeface="Wingdings" charset="0"/>
              <a:buNone/>
            </a:pPr>
            <a:r>
              <a:rPr lang="en-US" sz="3400" dirty="0"/>
              <a:t>				d	s		d	s</a:t>
            </a:r>
          </a:p>
          <a:p>
            <a:pPr lvl="1">
              <a:buFont typeface="Wingdings" charset="0"/>
              <a:buNone/>
            </a:pPr>
            <a:endParaRPr lang="en-US" sz="3400" dirty="0"/>
          </a:p>
          <a:p>
            <a:pPr lvl="1">
              <a:buFont typeface="Wingdings" charset="0"/>
              <a:buNone/>
            </a:pPr>
            <a:r>
              <a:rPr lang="en-US" sz="3400" dirty="0">
                <a:solidFill>
                  <a:srgbClr val="9933FF"/>
                </a:solidFill>
              </a:rPr>
              <a:t>Leptons</a:t>
            </a:r>
            <a:r>
              <a:rPr lang="en-US" sz="3400" dirty="0">
                <a:solidFill>
                  <a:srgbClr val="FF3300"/>
                </a:solidFill>
              </a:rPr>
              <a:t>	</a:t>
            </a:r>
            <a:r>
              <a:rPr lang="en-US" sz="3400" dirty="0"/>
              <a:t>	</a:t>
            </a:r>
            <a:r>
              <a:rPr lang="en-US" sz="3400" dirty="0">
                <a:sym typeface="Symbol" charset="0"/>
              </a:rPr>
              <a:t></a:t>
            </a:r>
            <a:r>
              <a:rPr lang="en-US" sz="3400" baseline="-25000" dirty="0">
                <a:sym typeface="Symbol" charset="0"/>
              </a:rPr>
              <a:t>e	 </a:t>
            </a:r>
            <a:r>
              <a:rPr lang="en-US" sz="3400" dirty="0">
                <a:sym typeface="Symbol" charset="0"/>
              </a:rPr>
              <a:t></a:t>
            </a:r>
            <a:r>
              <a:rPr lang="en-US" sz="3400" baseline="-25000" dirty="0">
                <a:sym typeface="Symbol" charset="0"/>
              </a:rPr>
              <a:t>µ		</a:t>
            </a:r>
            <a:r>
              <a:rPr lang="en-US" sz="3400" dirty="0">
                <a:sym typeface="Symbol" charset="0"/>
              </a:rPr>
              <a:t></a:t>
            </a:r>
            <a:r>
              <a:rPr lang="en-US" sz="3400" baseline="-25000" dirty="0">
                <a:sym typeface="Symbol" charset="0"/>
              </a:rPr>
              <a:t>e	 </a:t>
            </a:r>
            <a:r>
              <a:rPr lang="en-US" sz="3400" dirty="0">
                <a:sym typeface="Symbol" charset="0"/>
              </a:rPr>
              <a:t></a:t>
            </a:r>
            <a:r>
              <a:rPr lang="en-US" sz="3400" baseline="-25000" dirty="0">
                <a:sym typeface="Symbol" charset="0"/>
              </a:rPr>
              <a:t>µ</a:t>
            </a:r>
          </a:p>
          <a:p>
            <a:pPr lvl="1">
              <a:buFont typeface="Wingdings" charset="0"/>
              <a:buNone/>
            </a:pPr>
            <a:r>
              <a:rPr lang="en-US" sz="3400" baseline="-25000" dirty="0">
                <a:sym typeface="Symbol" charset="0"/>
              </a:rPr>
              <a:t>				</a:t>
            </a:r>
            <a:r>
              <a:rPr lang="en-US" sz="3400" baseline="-25000" dirty="0" smtClean="0">
                <a:sym typeface="Symbol" charset="0"/>
              </a:rPr>
              <a:t>			</a:t>
            </a:r>
            <a:r>
              <a:rPr lang="en-US" sz="3400" dirty="0" smtClean="0">
                <a:sym typeface="Symbol" charset="0"/>
              </a:rPr>
              <a:t>e</a:t>
            </a:r>
            <a:r>
              <a:rPr lang="en-US" sz="3400" baseline="30000" dirty="0">
                <a:sym typeface="Symbol" charset="0"/>
              </a:rPr>
              <a:t>-	</a:t>
            </a:r>
            <a:r>
              <a:rPr lang="en-US" sz="3400" dirty="0">
                <a:sym typeface="Symbol" charset="0"/>
              </a:rPr>
              <a:t>µ</a:t>
            </a:r>
            <a:r>
              <a:rPr lang="en-US" sz="3400" baseline="30000" dirty="0">
                <a:sym typeface="Symbol" charset="0"/>
              </a:rPr>
              <a:t>-</a:t>
            </a:r>
            <a:r>
              <a:rPr lang="en-US" sz="3400" baseline="-25000" dirty="0">
                <a:sym typeface="Symbol" charset="0"/>
              </a:rPr>
              <a:t>	</a:t>
            </a:r>
            <a:r>
              <a:rPr lang="en-US" sz="3400" baseline="-25000" dirty="0" smtClean="0">
                <a:sym typeface="Symbol" charset="0"/>
              </a:rPr>
              <a:t>	</a:t>
            </a:r>
            <a:r>
              <a:rPr lang="en-US" sz="3400" baseline="-25000" dirty="0">
                <a:sym typeface="Symbol" charset="0"/>
              </a:rPr>
              <a:t>	 </a:t>
            </a:r>
            <a:r>
              <a:rPr lang="en-US" sz="3400" dirty="0">
                <a:sym typeface="Symbol" charset="0"/>
              </a:rPr>
              <a:t>e</a:t>
            </a:r>
            <a:r>
              <a:rPr lang="en-US" sz="3400" baseline="30000" dirty="0">
                <a:sym typeface="Symbol" charset="0"/>
              </a:rPr>
              <a:t>+	</a:t>
            </a:r>
            <a:r>
              <a:rPr lang="en-US" sz="3400" dirty="0">
                <a:sym typeface="Symbol" charset="0"/>
              </a:rPr>
              <a:t>µ</a:t>
            </a:r>
            <a:r>
              <a:rPr lang="en-US" sz="3400" baseline="30000" dirty="0">
                <a:sym typeface="Symbol" charset="0"/>
              </a:rPr>
              <a:t>+</a:t>
            </a:r>
          </a:p>
        </p:txBody>
      </p:sp>
      <p:sp>
        <p:nvSpPr>
          <p:cNvPr id="3454980" name="Line 4"/>
          <p:cNvSpPr>
            <a:spLocks noChangeShapeType="1"/>
          </p:cNvSpPr>
          <p:nvPr/>
        </p:nvSpPr>
        <p:spPr bwMode="auto">
          <a:xfrm>
            <a:off x="609600" y="3124200"/>
            <a:ext cx="7924800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454981" name="Line 5"/>
          <p:cNvSpPr>
            <a:spLocks noChangeShapeType="1"/>
          </p:cNvSpPr>
          <p:nvPr/>
        </p:nvSpPr>
        <p:spPr bwMode="auto">
          <a:xfrm>
            <a:off x="609600" y="4724400"/>
            <a:ext cx="7924800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454982" name="Line 6"/>
          <p:cNvSpPr>
            <a:spLocks noChangeAspect="1" noChangeShapeType="1"/>
          </p:cNvSpPr>
          <p:nvPr/>
        </p:nvSpPr>
        <p:spPr bwMode="auto">
          <a:xfrm rot="-5400000">
            <a:off x="3238500" y="4457700"/>
            <a:ext cx="3886200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54983" name="Line 7"/>
          <p:cNvSpPr>
            <a:spLocks noChangeAspect="1" noChangeShapeType="1"/>
          </p:cNvSpPr>
          <p:nvPr/>
        </p:nvSpPr>
        <p:spPr bwMode="auto">
          <a:xfrm rot="-5400000">
            <a:off x="571500" y="4457700"/>
            <a:ext cx="3886200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54985" name="AutoShape 9"/>
          <p:cNvSpPr>
            <a:spLocks noChangeArrowheads="1"/>
          </p:cNvSpPr>
          <p:nvPr/>
        </p:nvSpPr>
        <p:spPr bwMode="auto">
          <a:xfrm>
            <a:off x="3886200" y="3581400"/>
            <a:ext cx="685800" cy="914400"/>
          </a:xfrm>
          <a:prstGeom prst="bracketPair">
            <a:avLst>
              <a:gd name="adj" fmla="val 16667"/>
            </a:avLst>
          </a:prstGeom>
          <a:noFill/>
          <a:ln w="38100">
            <a:solidFill>
              <a:schemeClr val="bg2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454986" name="AutoShape 10"/>
          <p:cNvSpPr>
            <a:spLocks noChangeArrowheads="1"/>
          </p:cNvSpPr>
          <p:nvPr/>
        </p:nvSpPr>
        <p:spPr bwMode="auto">
          <a:xfrm>
            <a:off x="5791200" y="3581400"/>
            <a:ext cx="685800" cy="914400"/>
          </a:xfrm>
          <a:prstGeom prst="bracketPair">
            <a:avLst>
              <a:gd name="adj" fmla="val 16667"/>
            </a:avLst>
          </a:prstGeom>
          <a:noFill/>
          <a:ln w="38100">
            <a:solidFill>
              <a:schemeClr val="bg2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454987" name="AutoShape 11"/>
          <p:cNvSpPr>
            <a:spLocks noChangeArrowheads="1"/>
          </p:cNvSpPr>
          <p:nvPr/>
        </p:nvSpPr>
        <p:spPr bwMode="auto">
          <a:xfrm>
            <a:off x="6781800" y="3581400"/>
            <a:ext cx="685800" cy="914400"/>
          </a:xfrm>
          <a:prstGeom prst="bracketPair">
            <a:avLst>
              <a:gd name="adj" fmla="val 16667"/>
            </a:avLst>
          </a:prstGeom>
          <a:noFill/>
          <a:ln w="38100">
            <a:solidFill>
              <a:schemeClr val="bg2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454988" name="AutoShape 12"/>
          <p:cNvSpPr>
            <a:spLocks noChangeArrowheads="1"/>
          </p:cNvSpPr>
          <p:nvPr/>
        </p:nvSpPr>
        <p:spPr bwMode="auto">
          <a:xfrm>
            <a:off x="2919413" y="5168900"/>
            <a:ext cx="685800" cy="914400"/>
          </a:xfrm>
          <a:prstGeom prst="bracketPair">
            <a:avLst>
              <a:gd name="adj" fmla="val 16667"/>
            </a:avLst>
          </a:prstGeom>
          <a:noFill/>
          <a:ln w="38100">
            <a:solidFill>
              <a:schemeClr val="bg2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454989" name="AutoShape 13"/>
          <p:cNvSpPr>
            <a:spLocks noChangeArrowheads="1"/>
          </p:cNvSpPr>
          <p:nvPr/>
        </p:nvSpPr>
        <p:spPr bwMode="auto">
          <a:xfrm>
            <a:off x="3962400" y="5181600"/>
            <a:ext cx="685800" cy="914400"/>
          </a:xfrm>
          <a:prstGeom prst="bracketPair">
            <a:avLst>
              <a:gd name="adj" fmla="val 16667"/>
            </a:avLst>
          </a:prstGeom>
          <a:noFill/>
          <a:ln w="38100">
            <a:solidFill>
              <a:schemeClr val="bg2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454990" name="AutoShape 14"/>
          <p:cNvSpPr>
            <a:spLocks noChangeArrowheads="1"/>
          </p:cNvSpPr>
          <p:nvPr/>
        </p:nvSpPr>
        <p:spPr bwMode="auto">
          <a:xfrm>
            <a:off x="5867400" y="5141913"/>
            <a:ext cx="685800" cy="914400"/>
          </a:xfrm>
          <a:prstGeom prst="bracketPair">
            <a:avLst>
              <a:gd name="adj" fmla="val 16667"/>
            </a:avLst>
          </a:prstGeom>
          <a:noFill/>
          <a:ln w="38100">
            <a:solidFill>
              <a:schemeClr val="bg2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454991" name="AutoShape 15"/>
          <p:cNvSpPr>
            <a:spLocks noChangeArrowheads="1"/>
          </p:cNvSpPr>
          <p:nvPr/>
        </p:nvSpPr>
        <p:spPr bwMode="auto">
          <a:xfrm>
            <a:off x="6881813" y="5157788"/>
            <a:ext cx="685800" cy="914400"/>
          </a:xfrm>
          <a:prstGeom prst="bracketPair">
            <a:avLst>
              <a:gd name="adj" fmla="val 16667"/>
            </a:avLst>
          </a:prstGeom>
          <a:noFill/>
          <a:ln w="38100">
            <a:solidFill>
              <a:schemeClr val="bg2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454992" name="Line 16"/>
          <p:cNvSpPr>
            <a:spLocks noChangeShapeType="1"/>
          </p:cNvSpPr>
          <p:nvPr/>
        </p:nvSpPr>
        <p:spPr bwMode="auto">
          <a:xfrm>
            <a:off x="6035675" y="3592513"/>
            <a:ext cx="228600" cy="4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54993" name="Line 17"/>
          <p:cNvSpPr>
            <a:spLocks noChangeShapeType="1"/>
          </p:cNvSpPr>
          <p:nvPr/>
        </p:nvSpPr>
        <p:spPr bwMode="auto">
          <a:xfrm>
            <a:off x="6064250" y="4033838"/>
            <a:ext cx="228600" cy="4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54994" name="Line 18"/>
          <p:cNvSpPr>
            <a:spLocks noChangeShapeType="1"/>
          </p:cNvSpPr>
          <p:nvPr/>
        </p:nvSpPr>
        <p:spPr bwMode="auto">
          <a:xfrm>
            <a:off x="7010400" y="4098925"/>
            <a:ext cx="228600" cy="47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54995" name="Line 19"/>
          <p:cNvSpPr>
            <a:spLocks noChangeShapeType="1"/>
          </p:cNvSpPr>
          <p:nvPr/>
        </p:nvSpPr>
        <p:spPr bwMode="auto">
          <a:xfrm>
            <a:off x="6088063" y="5176838"/>
            <a:ext cx="228600" cy="4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54996" name="Line 20"/>
          <p:cNvSpPr>
            <a:spLocks noChangeShapeType="1"/>
          </p:cNvSpPr>
          <p:nvPr/>
        </p:nvSpPr>
        <p:spPr bwMode="auto">
          <a:xfrm>
            <a:off x="7102475" y="5181600"/>
            <a:ext cx="228600" cy="47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54998" name="AutoShape 22"/>
          <p:cNvSpPr>
            <a:spLocks noChangeArrowheads="1"/>
          </p:cNvSpPr>
          <p:nvPr/>
        </p:nvSpPr>
        <p:spPr bwMode="auto">
          <a:xfrm>
            <a:off x="2895600" y="3581400"/>
            <a:ext cx="685800" cy="914400"/>
          </a:xfrm>
          <a:prstGeom prst="bracketPair">
            <a:avLst>
              <a:gd name="adj" fmla="val 16667"/>
            </a:avLst>
          </a:prstGeom>
          <a:noFill/>
          <a:ln w="38100">
            <a:solidFill>
              <a:schemeClr val="bg2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FF2F-BE04-2A41-99E3-B051290BE1D4}" type="slidenum">
              <a:rPr lang="en-US"/>
              <a:pPr/>
              <a:t>2</a:t>
            </a:fld>
            <a:endParaRPr lang="en-US"/>
          </a:p>
        </p:txBody>
      </p:sp>
      <p:sp>
        <p:nvSpPr>
          <p:cNvPr id="34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Particle Physics</a:t>
            </a:r>
          </a:p>
        </p:txBody>
      </p:sp>
      <p:sp>
        <p:nvSpPr>
          <p:cNvPr id="34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9340850" cy="600075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3800"/>
              <a:t>Purpose:</a:t>
            </a:r>
          </a:p>
          <a:p>
            <a:pPr lvl="1">
              <a:lnSpc>
                <a:spcPct val="70000"/>
              </a:lnSpc>
            </a:pPr>
            <a:r>
              <a:rPr lang="en-US" sz="3400"/>
              <a:t>To understand the most elementary particles in nature.</a:t>
            </a:r>
          </a:p>
          <a:p>
            <a:pPr lvl="1">
              <a:lnSpc>
                <a:spcPct val="70000"/>
              </a:lnSpc>
            </a:pPr>
            <a:r>
              <a:rPr lang="en-US" sz="3400"/>
              <a:t>To understand the most fundamental physics laws = interaction among elementary particles.</a:t>
            </a:r>
          </a:p>
          <a:p>
            <a:pPr lvl="1">
              <a:lnSpc>
                <a:spcPct val="70000"/>
              </a:lnSpc>
            </a:pPr>
            <a:endParaRPr lang="en-US" sz="3400"/>
          </a:p>
          <a:p>
            <a:pPr>
              <a:lnSpc>
                <a:spcPct val="70000"/>
              </a:lnSpc>
            </a:pPr>
            <a:r>
              <a:rPr lang="en-US" sz="3800"/>
              <a:t>How?</a:t>
            </a:r>
          </a:p>
          <a:p>
            <a:pPr lvl="1">
              <a:lnSpc>
                <a:spcPct val="70000"/>
              </a:lnSpc>
            </a:pPr>
            <a:r>
              <a:rPr lang="en-US" sz="3400"/>
              <a:t>Study the shortest distance = The highest energy (= the highest temperature)</a:t>
            </a:r>
          </a:p>
          <a:p>
            <a:pPr lvl="1">
              <a:lnSpc>
                <a:spcPct val="70000"/>
              </a:lnSpc>
            </a:pPr>
            <a:endParaRPr lang="en-US" sz="3400"/>
          </a:p>
          <a:p>
            <a:pPr lvl="1">
              <a:lnSpc>
                <a:spcPct val="70000"/>
              </a:lnSpc>
            </a:pPr>
            <a:endParaRPr lang="en-US" sz="3400"/>
          </a:p>
          <a:p>
            <a:pPr>
              <a:lnSpc>
                <a:spcPct val="70000"/>
              </a:lnSpc>
            </a:pPr>
            <a:r>
              <a:rPr lang="en-US" sz="3800"/>
              <a:t>The best way to understand the earliest stage of the Universe</a:t>
            </a:r>
          </a:p>
        </p:txBody>
      </p:sp>
      <p:sp>
        <p:nvSpPr>
          <p:cNvPr id="3409924" name="AutoShape 4"/>
          <p:cNvSpPr>
            <a:spLocks noChangeArrowheads="1"/>
          </p:cNvSpPr>
          <p:nvPr/>
        </p:nvSpPr>
        <p:spPr bwMode="auto">
          <a:xfrm>
            <a:off x="4114800" y="3048000"/>
            <a:ext cx="304800" cy="609600"/>
          </a:xfrm>
          <a:prstGeom prst="downArrow">
            <a:avLst>
              <a:gd name="adj1" fmla="val 50000"/>
              <a:gd name="adj2" fmla="val 50000"/>
            </a:avLst>
          </a:prstGeom>
          <a:noFill/>
          <a:ln w="38100">
            <a:solidFill>
              <a:srgbClr val="FF9900"/>
            </a:solidFill>
            <a:miter lim="800000"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409925" name="AutoShape 5"/>
          <p:cNvSpPr>
            <a:spLocks noChangeArrowheads="1"/>
          </p:cNvSpPr>
          <p:nvPr/>
        </p:nvSpPr>
        <p:spPr bwMode="auto">
          <a:xfrm>
            <a:off x="4114800" y="4953000"/>
            <a:ext cx="304800" cy="609600"/>
          </a:xfrm>
          <a:prstGeom prst="downArrow">
            <a:avLst>
              <a:gd name="adj1" fmla="val 50000"/>
              <a:gd name="adj2" fmla="val 50000"/>
            </a:avLst>
          </a:prstGeom>
          <a:noFill/>
          <a:ln w="38100">
            <a:solidFill>
              <a:srgbClr val="FF9900"/>
            </a:solidFill>
            <a:miter lim="800000"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466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F537-AB49-974C-9531-4A354DAFE85D}" type="slidenum">
              <a:rPr lang="en-US"/>
              <a:pPr/>
              <a:t>20</a:t>
            </a:fld>
            <a:endParaRPr lang="en-US"/>
          </a:p>
        </p:txBody>
      </p:sp>
      <p:sp>
        <p:nvSpPr>
          <p:cNvPr id="34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Four Forces and Bosons</a:t>
            </a:r>
          </a:p>
        </p:txBody>
      </p:sp>
      <p:sp>
        <p:nvSpPr>
          <p:cNvPr id="34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9340850" cy="6096000"/>
          </a:xfrm>
        </p:spPr>
        <p:txBody>
          <a:bodyPr/>
          <a:lstStyle/>
          <a:p>
            <a:r>
              <a:rPr lang="en-US" sz="3400"/>
              <a:t>Electro-magnetic Force</a:t>
            </a:r>
          </a:p>
          <a:p>
            <a:pPr lvl="1"/>
            <a:r>
              <a:rPr lang="en-US" sz="3000"/>
              <a:t>mediated by photon:			</a:t>
            </a:r>
            <a:r>
              <a:rPr lang="en-US" sz="3000" i="1">
                <a:solidFill>
                  <a:srgbClr val="FF00FF"/>
                </a:solidFill>
                <a:sym typeface="Symbol" charset="0"/>
              </a:rPr>
              <a:t></a:t>
            </a:r>
          </a:p>
          <a:p>
            <a:r>
              <a:rPr lang="en-US" sz="3400">
                <a:sym typeface="Symbol" charset="0"/>
              </a:rPr>
              <a:t>Nuclear force (Strong Interaction)</a:t>
            </a:r>
          </a:p>
          <a:p>
            <a:pPr lvl="1"/>
            <a:r>
              <a:rPr lang="en-US" sz="3000">
                <a:sym typeface="Symbol" charset="0"/>
              </a:rPr>
              <a:t>mediated by gluon:			</a:t>
            </a:r>
            <a:r>
              <a:rPr lang="en-US" sz="3000" i="1">
                <a:solidFill>
                  <a:srgbClr val="FF00FF"/>
                </a:solidFill>
                <a:sym typeface="Symbol" charset="0"/>
              </a:rPr>
              <a:t>g</a:t>
            </a:r>
          </a:p>
          <a:p>
            <a:r>
              <a:rPr lang="en-US" sz="3400">
                <a:sym typeface="Symbol" charset="0"/>
              </a:rPr>
              <a:t>Weak force (Weak Interaction)</a:t>
            </a:r>
          </a:p>
          <a:p>
            <a:pPr lvl="1"/>
            <a:r>
              <a:rPr lang="en-US" sz="3000">
                <a:sym typeface="Symbol" charset="0"/>
              </a:rPr>
              <a:t>mediated by weak bosons:		</a:t>
            </a:r>
            <a:r>
              <a:rPr lang="en-US" sz="3000" i="1">
                <a:solidFill>
                  <a:srgbClr val="FF00FF"/>
                </a:solidFill>
                <a:sym typeface="Symbol" charset="0"/>
              </a:rPr>
              <a:t>W</a:t>
            </a:r>
            <a:r>
              <a:rPr lang="en-US" sz="3000" baseline="30000">
                <a:solidFill>
                  <a:srgbClr val="FF00FF"/>
                </a:solidFill>
                <a:sym typeface="Symbol" charset="0"/>
              </a:rPr>
              <a:t>+</a:t>
            </a:r>
            <a:r>
              <a:rPr lang="en-US" sz="3000">
                <a:solidFill>
                  <a:srgbClr val="FF00FF"/>
                </a:solidFill>
                <a:sym typeface="Symbol" charset="0"/>
              </a:rPr>
              <a:t>, </a:t>
            </a:r>
            <a:r>
              <a:rPr lang="en-US" sz="3000" i="1">
                <a:solidFill>
                  <a:srgbClr val="FF00FF"/>
                </a:solidFill>
                <a:sym typeface="Symbol" charset="0"/>
              </a:rPr>
              <a:t>W</a:t>
            </a:r>
            <a:r>
              <a:rPr lang="en-US" sz="3000" baseline="30000">
                <a:solidFill>
                  <a:srgbClr val="FF00FF"/>
                </a:solidFill>
                <a:sym typeface="Symbol" charset="0"/>
              </a:rPr>
              <a:t>-</a:t>
            </a:r>
            <a:r>
              <a:rPr lang="en-US" sz="3000">
                <a:solidFill>
                  <a:srgbClr val="FF00FF"/>
                </a:solidFill>
                <a:sym typeface="Symbol" charset="0"/>
              </a:rPr>
              <a:t>, </a:t>
            </a:r>
            <a:r>
              <a:rPr lang="en-US" sz="3000" i="1">
                <a:solidFill>
                  <a:srgbClr val="FF00FF"/>
                </a:solidFill>
                <a:sym typeface="Symbol" charset="0"/>
              </a:rPr>
              <a:t>Z</a:t>
            </a:r>
            <a:r>
              <a:rPr lang="en-US" sz="3000" baseline="30000">
                <a:solidFill>
                  <a:srgbClr val="FF00FF"/>
                </a:solidFill>
                <a:sym typeface="Symbol" charset="0"/>
              </a:rPr>
              <a:t>o</a:t>
            </a:r>
          </a:p>
          <a:p>
            <a:r>
              <a:rPr lang="en-US" sz="3400">
                <a:sym typeface="Symbol" charset="0"/>
              </a:rPr>
              <a:t>Gravity</a:t>
            </a:r>
          </a:p>
          <a:p>
            <a:pPr lvl="1"/>
            <a:r>
              <a:rPr lang="en-US" sz="3000">
                <a:sym typeface="Symbol" charset="0"/>
              </a:rPr>
              <a:t>mediated by graviton</a:t>
            </a:r>
          </a:p>
          <a:p>
            <a:pPr lvl="1"/>
            <a:endParaRPr lang="en-US" sz="3000">
              <a:sym typeface="Symbol" charset="0"/>
            </a:endParaRPr>
          </a:p>
          <a:p>
            <a:pPr>
              <a:buFont typeface="Wingdings" charset="0"/>
              <a:buNone/>
            </a:pPr>
            <a:r>
              <a:rPr lang="en-US" sz="3400">
                <a:sym typeface="Symbol" charset="0"/>
              </a:rPr>
              <a:t>These mediators of forces are called </a:t>
            </a:r>
            <a:r>
              <a:rPr lang="ja-JP" altLang="en-US" sz="3400">
                <a:latin typeface="Arial"/>
                <a:sym typeface="Symbol" charset="0"/>
              </a:rPr>
              <a:t>“</a:t>
            </a:r>
            <a:r>
              <a:rPr lang="en-US" sz="3400" u="sng">
                <a:solidFill>
                  <a:srgbClr val="FF3300"/>
                </a:solidFill>
                <a:sym typeface="Symbol" charset="0"/>
              </a:rPr>
              <a:t>Bosons</a:t>
            </a:r>
            <a:r>
              <a:rPr lang="ja-JP" altLang="en-US" sz="3400">
                <a:latin typeface="Arial"/>
                <a:sym typeface="Symbol" charset="0"/>
              </a:rPr>
              <a:t>”</a:t>
            </a:r>
            <a:r>
              <a:rPr lang="en-US" sz="3400">
                <a:sym typeface="Symbol" charset="0"/>
              </a:rPr>
              <a:t>.</a:t>
            </a:r>
          </a:p>
          <a:p>
            <a:pPr lvl="1"/>
            <a:endParaRPr lang="en-US" sz="3000">
              <a:sym typeface="Symbol" charset="0"/>
            </a:endParaRPr>
          </a:p>
        </p:txBody>
      </p:sp>
      <p:sp>
        <p:nvSpPr>
          <p:cNvPr id="3452932" name="AutoShape 4"/>
          <p:cNvSpPr>
            <a:spLocks noChangeArrowheads="1"/>
          </p:cNvSpPr>
          <p:nvPr/>
        </p:nvSpPr>
        <p:spPr bwMode="auto">
          <a:xfrm>
            <a:off x="3124200" y="5562600"/>
            <a:ext cx="304800" cy="609600"/>
          </a:xfrm>
          <a:prstGeom prst="downArrow">
            <a:avLst>
              <a:gd name="adj1" fmla="val 50000"/>
              <a:gd name="adj2" fmla="val 50000"/>
            </a:avLst>
          </a:prstGeom>
          <a:noFill/>
          <a:ln w="38100">
            <a:solidFill>
              <a:srgbClr val="FF9900"/>
            </a:solidFill>
            <a:miter lim="800000"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9D20C-EE2E-2C49-A79C-4D094F4EF014}" type="slidenum">
              <a:rPr lang="en-US"/>
              <a:pPr/>
              <a:t>21</a:t>
            </a:fld>
            <a:endParaRPr lang="en-US"/>
          </a:p>
        </p:txBody>
      </p:sp>
      <p:sp>
        <p:nvSpPr>
          <p:cNvPr id="3508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Principle of Accelerators </a:t>
            </a:r>
          </a:p>
        </p:txBody>
      </p:sp>
      <p:sp>
        <p:nvSpPr>
          <p:cNvPr id="3508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9340850" cy="5391150"/>
          </a:xfrm>
        </p:spPr>
        <p:txBody>
          <a:bodyPr/>
          <a:lstStyle/>
          <a:p>
            <a:r>
              <a:rPr lang="en-US" sz="3400"/>
              <a:t>When two particles are collided each other, it creates a dense package of energy.</a:t>
            </a:r>
          </a:p>
          <a:p>
            <a:pPr lvl="2"/>
            <a:endParaRPr lang="en-US" sz="2400"/>
          </a:p>
          <a:p>
            <a:pPr lvl="1"/>
            <a:r>
              <a:rPr lang="en-US" sz="3000"/>
              <a:t>Particle + Particle </a:t>
            </a:r>
            <a:r>
              <a:rPr lang="en-US" sz="3000">
                <a:sym typeface="Symbol" charset="0"/>
              </a:rPr>
              <a:t>  E (energy in vacuum)</a:t>
            </a:r>
          </a:p>
          <a:p>
            <a:pPr lvl="2"/>
            <a:r>
              <a:rPr lang="en-US" sz="2400">
                <a:sym typeface="Symbol" charset="0"/>
              </a:rPr>
              <a:t>p + p,  p + p,  e</a:t>
            </a:r>
            <a:r>
              <a:rPr lang="en-US" sz="2400" baseline="30000">
                <a:sym typeface="Symbol" charset="0"/>
              </a:rPr>
              <a:t>+</a:t>
            </a:r>
            <a:r>
              <a:rPr lang="en-US" sz="2400">
                <a:sym typeface="Symbol" charset="0"/>
              </a:rPr>
              <a:t> + e</a:t>
            </a:r>
            <a:r>
              <a:rPr lang="en-US" sz="2400" baseline="30000">
                <a:sym typeface="Symbol" charset="0"/>
              </a:rPr>
              <a:t>-</a:t>
            </a:r>
          </a:p>
          <a:p>
            <a:r>
              <a:rPr lang="en-US" sz="3400">
                <a:sym typeface="Symbol" charset="0"/>
              </a:rPr>
              <a:t>If E &gt; 2mc</a:t>
            </a:r>
            <a:r>
              <a:rPr lang="en-US" sz="3400" baseline="30000">
                <a:sym typeface="Symbol" charset="0"/>
              </a:rPr>
              <a:t>2</a:t>
            </a:r>
            <a:r>
              <a:rPr lang="en-US" sz="3400">
                <a:sym typeface="Symbol" charset="0"/>
              </a:rPr>
              <a:t>, a pair of particle and anti-particle with a mass m can be created.</a:t>
            </a:r>
          </a:p>
          <a:p>
            <a:pPr lvl="2"/>
            <a:endParaRPr lang="en-US" sz="2400">
              <a:sym typeface="Symbol" charset="0"/>
            </a:endParaRPr>
          </a:p>
          <a:p>
            <a:pPr lvl="1"/>
            <a:r>
              <a:rPr lang="en-US" sz="3000">
                <a:sym typeface="Symbol" charset="0"/>
              </a:rPr>
              <a:t>E (energy in vacuum)  </a:t>
            </a:r>
            <a:r>
              <a:rPr lang="en-US" sz="3000">
                <a:solidFill>
                  <a:srgbClr val="FF3300"/>
                </a:solidFill>
                <a:sym typeface="Symbol" charset="0"/>
              </a:rPr>
              <a:t>New heavy </a:t>
            </a:r>
            <a:r>
              <a:rPr lang="en-US" sz="3000">
                <a:solidFill>
                  <a:srgbClr val="FF3300"/>
                </a:solidFill>
              </a:rPr>
              <a:t>particle </a:t>
            </a:r>
          </a:p>
          <a:p>
            <a:pPr lvl="1">
              <a:buFont typeface="Wingdings" charset="0"/>
              <a:buNone/>
            </a:pPr>
            <a:r>
              <a:rPr lang="en-US" sz="3000">
                <a:solidFill>
                  <a:srgbClr val="FF3300"/>
                </a:solidFill>
              </a:rPr>
              <a:t>						+ Its anti-particle</a:t>
            </a:r>
            <a:r>
              <a:rPr lang="en-US" sz="3000"/>
              <a:t> </a:t>
            </a:r>
          </a:p>
        </p:txBody>
      </p:sp>
      <p:sp>
        <p:nvSpPr>
          <p:cNvPr id="3508228" name="Line 4"/>
          <p:cNvSpPr>
            <a:spLocks noChangeShapeType="1"/>
          </p:cNvSpPr>
          <p:nvPr/>
        </p:nvSpPr>
        <p:spPr bwMode="auto">
          <a:xfrm>
            <a:off x="2667000" y="3429000"/>
            <a:ext cx="228600" cy="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ECD15-D56C-B648-B306-C9D45C954B65}" type="slidenum">
              <a:rPr lang="en-US"/>
              <a:pPr/>
              <a:t>22</a:t>
            </a:fld>
            <a:endParaRPr lang="en-US"/>
          </a:p>
        </p:txBody>
      </p:sp>
      <p:pic>
        <p:nvPicPr>
          <p:cNvPr id="3463174" name="Picture 6" descr="slac-aerial-photo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601200" cy="730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63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3733800" cy="914400"/>
          </a:xfrm>
        </p:spPr>
        <p:txBody>
          <a:bodyPr/>
          <a:lstStyle/>
          <a:p>
            <a:r>
              <a:rPr lang="en-US" sz="2400">
                <a:solidFill>
                  <a:srgbClr val="FFFF00"/>
                </a:solidFill>
              </a:rPr>
              <a:t>SLAC</a:t>
            </a:r>
            <a:br>
              <a:rPr lang="en-US" sz="2400">
                <a:solidFill>
                  <a:srgbClr val="FFFF00"/>
                </a:solidFill>
              </a:rPr>
            </a:br>
            <a:r>
              <a:rPr lang="en-US" sz="2400">
                <a:solidFill>
                  <a:srgbClr val="FFFF00"/>
                </a:solidFill>
              </a:rPr>
              <a:t>(Stanford Linear Accelerator Center)</a:t>
            </a:r>
          </a:p>
        </p:txBody>
      </p:sp>
      <p:sp>
        <p:nvSpPr>
          <p:cNvPr id="3463175" name="Rectangle 7"/>
          <p:cNvSpPr>
            <a:spLocks noChangeArrowheads="1"/>
          </p:cNvSpPr>
          <p:nvPr/>
        </p:nvSpPr>
        <p:spPr bwMode="auto">
          <a:xfrm>
            <a:off x="0" y="6629400"/>
            <a:ext cx="3048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40" tIns="48320" rIns="96640" bIns="48320" anchor="ctr"/>
          <a:lstStyle/>
          <a:p>
            <a:pPr defTabSz="966788">
              <a:lnSpc>
                <a:spcPct val="80000"/>
              </a:lnSpc>
            </a:pPr>
            <a:r>
              <a:rPr lang="en-US">
                <a:solidFill>
                  <a:srgbClr val="FF00FF"/>
                </a:solidFill>
                <a:latin typeface="Tahoma" charset="0"/>
              </a:rPr>
              <a:t>e</a:t>
            </a:r>
            <a:r>
              <a:rPr lang="en-US" baseline="30000">
                <a:solidFill>
                  <a:srgbClr val="FF00FF"/>
                </a:solidFill>
                <a:latin typeface="Tahoma" charset="0"/>
              </a:rPr>
              <a:t>+</a:t>
            </a:r>
            <a:r>
              <a:rPr lang="en-US">
                <a:solidFill>
                  <a:srgbClr val="FF00FF"/>
                </a:solidFill>
                <a:latin typeface="Tahoma" charset="0"/>
              </a:rPr>
              <a:t> + e</a:t>
            </a:r>
            <a:r>
              <a:rPr lang="en-US" baseline="30000">
                <a:solidFill>
                  <a:srgbClr val="FF00FF"/>
                </a:solidFill>
                <a:latin typeface="Tahoma" charset="0"/>
              </a:rPr>
              <a:t>-</a:t>
            </a:r>
          </a:p>
        </p:txBody>
      </p:sp>
      <p:sp>
        <p:nvSpPr>
          <p:cNvPr id="3463176" name="Rectangle 8"/>
          <p:cNvSpPr>
            <a:spLocks noChangeArrowheads="1"/>
          </p:cNvSpPr>
          <p:nvPr/>
        </p:nvSpPr>
        <p:spPr bwMode="auto">
          <a:xfrm>
            <a:off x="4191000" y="2057400"/>
            <a:ext cx="3687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rgbClr val="FFFF00"/>
                </a:solidFill>
                <a:latin typeface="Arial" charset="0"/>
              </a:rPr>
              <a:t>1 mile long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85587-70E4-A44F-ADE7-F7F21AAD2D38}" type="slidenum">
              <a:rPr lang="en-US"/>
              <a:pPr/>
              <a:t>23</a:t>
            </a:fld>
            <a:endParaRPr lang="en-US"/>
          </a:p>
        </p:txBody>
      </p:sp>
      <p:pic>
        <p:nvPicPr>
          <p:cNvPr id="3428354" name="Picture 2" descr="96-1037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6"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283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solidFill>
                  <a:srgbClr val="FFFF00"/>
                </a:solidFill>
              </a:rPr>
              <a:t>Fermi Lab near Chicago</a:t>
            </a:r>
          </a:p>
        </p:txBody>
      </p:sp>
      <p:sp>
        <p:nvSpPr>
          <p:cNvPr id="3428356" name="Rectangle 4"/>
          <p:cNvSpPr>
            <a:spLocks noChangeArrowheads="1"/>
          </p:cNvSpPr>
          <p:nvPr/>
        </p:nvSpPr>
        <p:spPr bwMode="auto">
          <a:xfrm>
            <a:off x="4295775" y="4768850"/>
            <a:ext cx="36877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rgbClr val="FFFF00"/>
                </a:solidFill>
                <a:latin typeface="Arial" charset="0"/>
              </a:rPr>
              <a:t>6km Circumference</a:t>
            </a:r>
          </a:p>
          <a:p>
            <a:r>
              <a:rPr lang="en-US" sz="2000">
                <a:solidFill>
                  <a:srgbClr val="FFFF00"/>
                </a:solidFill>
                <a:latin typeface="Arial" charset="0"/>
              </a:rPr>
              <a:t>1+1=2 TeV</a:t>
            </a:r>
          </a:p>
        </p:txBody>
      </p:sp>
      <p:sp>
        <p:nvSpPr>
          <p:cNvPr id="3428357" name="Rectangle 5"/>
          <p:cNvSpPr>
            <a:spLocks noChangeArrowheads="1"/>
          </p:cNvSpPr>
          <p:nvPr/>
        </p:nvSpPr>
        <p:spPr bwMode="auto">
          <a:xfrm>
            <a:off x="5334000" y="6477000"/>
            <a:ext cx="4038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640" tIns="48320" rIns="96640" bIns="48320" anchor="ctr"/>
          <a:lstStyle/>
          <a:p>
            <a:pPr defTabSz="966788">
              <a:lnSpc>
                <a:spcPct val="80000"/>
              </a:lnSpc>
            </a:pPr>
            <a:r>
              <a:rPr lang="en-US" sz="2400">
                <a:solidFill>
                  <a:srgbClr val="FF00FF"/>
                </a:solidFill>
                <a:latin typeface="Tahoma" charset="0"/>
              </a:rPr>
              <a:t>Proton + Anti-proton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0A7EA-DDFA-EF4B-9454-68FD973D50D2}" type="slidenum">
              <a:rPr lang="en-US"/>
              <a:pPr/>
              <a:t>24</a:t>
            </a:fld>
            <a:endParaRPr lang="en-US"/>
          </a:p>
        </p:txBody>
      </p:sp>
      <p:sp>
        <p:nvSpPr>
          <p:cNvPr id="34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Discovery of more quarks</a:t>
            </a:r>
          </a:p>
        </p:txBody>
      </p:sp>
      <p:sp>
        <p:nvSpPr>
          <p:cNvPr id="345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800" dirty="0"/>
              <a:t>1974 – 1994</a:t>
            </a:r>
          </a:p>
          <a:p>
            <a:pPr lvl="1"/>
            <a:r>
              <a:rPr lang="en-US" sz="3400" dirty="0"/>
              <a:t>More quarks and leptons were discovered.</a:t>
            </a:r>
          </a:p>
          <a:p>
            <a:pPr lvl="1"/>
            <a:endParaRPr lang="en-US" sz="3400" dirty="0"/>
          </a:p>
          <a:p>
            <a:pPr lvl="3"/>
            <a:endParaRPr lang="en-US" sz="2500" dirty="0"/>
          </a:p>
          <a:p>
            <a:pPr lvl="1"/>
            <a:r>
              <a:rPr lang="en-US" sz="3400" dirty="0"/>
              <a:t>1974	Ting (BNL) &amp; Richter (SLAC) </a:t>
            </a:r>
            <a:r>
              <a:rPr lang="en-US" sz="3400" dirty="0">
                <a:solidFill>
                  <a:srgbClr val="9933FF"/>
                </a:solidFill>
              </a:rPr>
              <a:t>J/</a:t>
            </a:r>
            <a:r>
              <a:rPr lang="en-US" sz="3400" dirty="0">
                <a:solidFill>
                  <a:srgbClr val="9933FF"/>
                </a:solidFill>
                <a:sym typeface="Symbol" charset="0"/>
              </a:rPr>
              <a:t></a:t>
            </a:r>
            <a:r>
              <a:rPr lang="en-US" sz="3400" dirty="0">
                <a:solidFill>
                  <a:srgbClr val="9933FF"/>
                </a:solidFill>
              </a:rPr>
              <a:t> = cc</a:t>
            </a:r>
          </a:p>
          <a:p>
            <a:pPr lvl="1"/>
            <a:r>
              <a:rPr lang="en-US" sz="3400" dirty="0"/>
              <a:t>1975	Perl (SLAC)			</a:t>
            </a:r>
            <a:r>
              <a:rPr lang="en-US" sz="3400" dirty="0">
                <a:solidFill>
                  <a:srgbClr val="FF00FF"/>
                </a:solidFill>
                <a:sym typeface="Symbol" charset="0"/>
              </a:rPr>
              <a:t>-lepton</a:t>
            </a:r>
          </a:p>
          <a:p>
            <a:pPr lvl="1"/>
            <a:r>
              <a:rPr lang="en-US" sz="3400" dirty="0">
                <a:sym typeface="Symbol" charset="0"/>
              </a:rPr>
              <a:t>1978	Lederman (FNAL)		</a:t>
            </a:r>
            <a:r>
              <a:rPr lang="en-US" sz="3400" dirty="0">
                <a:solidFill>
                  <a:srgbClr val="FF3300"/>
                </a:solidFill>
                <a:sym typeface="Symbol" charset="0"/>
              </a:rPr>
              <a:t> = bb</a:t>
            </a:r>
          </a:p>
          <a:p>
            <a:pPr lvl="1"/>
            <a:r>
              <a:rPr lang="en-US" sz="3400" dirty="0">
                <a:sym typeface="Symbol" charset="0"/>
              </a:rPr>
              <a:t>1994  CDF/D0 Group (FNAL)	</a:t>
            </a:r>
            <a:r>
              <a:rPr lang="en-US" sz="3400" dirty="0" smtClean="0">
                <a:solidFill>
                  <a:srgbClr val="008000"/>
                </a:solidFill>
                <a:sym typeface="Symbol" charset="0"/>
              </a:rPr>
              <a:t>t </a:t>
            </a:r>
            <a:r>
              <a:rPr lang="en-US" sz="3400" dirty="0">
                <a:solidFill>
                  <a:srgbClr val="008000"/>
                </a:solidFill>
                <a:sym typeface="Symbol" charset="0"/>
              </a:rPr>
              <a:t>(top quark)</a:t>
            </a:r>
          </a:p>
          <a:p>
            <a:pPr lvl="1"/>
            <a:endParaRPr lang="en-US" sz="3400" dirty="0">
              <a:solidFill>
                <a:srgbClr val="008000"/>
              </a:solidFill>
              <a:sym typeface="Symbol" charset="0"/>
            </a:endParaRPr>
          </a:p>
          <a:p>
            <a:pPr lvl="1"/>
            <a:endParaRPr lang="en-US" sz="3400" dirty="0">
              <a:solidFill>
                <a:srgbClr val="008000"/>
              </a:solidFill>
              <a:sym typeface="Symbol" charset="0"/>
            </a:endParaRPr>
          </a:p>
          <a:p>
            <a:pPr lvl="1">
              <a:buFont typeface="Wingdings" charset="0"/>
              <a:buNone/>
            </a:pPr>
            <a:r>
              <a:rPr lang="en-US" sz="3400" dirty="0">
                <a:sym typeface="Symbol" charset="0"/>
              </a:rPr>
              <a:t>All discovered at US National Labs (Many </a:t>
            </a:r>
            <a:r>
              <a:rPr lang="en-US" sz="3400" dirty="0" err="1">
                <a:sym typeface="Symbol" charset="0"/>
              </a:rPr>
              <a:t>Nobels</a:t>
            </a:r>
            <a:r>
              <a:rPr lang="en-US" sz="3400" dirty="0">
                <a:sym typeface="Symbol" charset="0"/>
              </a:rPr>
              <a:t>!)</a:t>
            </a:r>
          </a:p>
        </p:txBody>
      </p:sp>
      <p:sp>
        <p:nvSpPr>
          <p:cNvPr id="3457028" name="Line 4"/>
          <p:cNvSpPr>
            <a:spLocks noChangeShapeType="1"/>
          </p:cNvSpPr>
          <p:nvPr/>
        </p:nvSpPr>
        <p:spPr bwMode="auto">
          <a:xfrm>
            <a:off x="8269288" y="2935288"/>
            <a:ext cx="228600" cy="4762"/>
          </a:xfrm>
          <a:prstGeom prst="line">
            <a:avLst/>
          </a:prstGeom>
          <a:noFill/>
          <a:ln w="38100">
            <a:solidFill>
              <a:srgbClr val="9933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57029" name="Line 5"/>
          <p:cNvSpPr>
            <a:spLocks noChangeShapeType="1"/>
          </p:cNvSpPr>
          <p:nvPr/>
        </p:nvSpPr>
        <p:spPr bwMode="auto">
          <a:xfrm>
            <a:off x="6934200" y="3886200"/>
            <a:ext cx="228600" cy="476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57030" name="AutoShape 6"/>
          <p:cNvSpPr>
            <a:spLocks/>
          </p:cNvSpPr>
          <p:nvPr/>
        </p:nvSpPr>
        <p:spPr bwMode="auto">
          <a:xfrm>
            <a:off x="304800" y="2971800"/>
            <a:ext cx="304800" cy="1752600"/>
          </a:xfrm>
          <a:prstGeom prst="leftBrace">
            <a:avLst>
              <a:gd name="adj1" fmla="val 47917"/>
              <a:gd name="adj2" fmla="val 49093"/>
            </a:avLst>
          </a:prstGeom>
          <a:noFill/>
          <a:ln w="50800">
            <a:solidFill>
              <a:srgbClr val="FF99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BAE7A-F514-784F-8878-3C3B750C777D}" type="slidenum">
              <a:rPr lang="en-US"/>
              <a:pPr/>
              <a:t>25</a:t>
            </a:fld>
            <a:endParaRPr lang="en-US"/>
          </a:p>
        </p:txBody>
      </p:sp>
      <p:sp>
        <p:nvSpPr>
          <p:cNvPr id="34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Elementary Particles</a:t>
            </a:r>
          </a:p>
        </p:txBody>
      </p:sp>
      <p:pic>
        <p:nvPicPr>
          <p:cNvPr id="3434499" name="Picture 3" descr="simplemode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3"/>
          <a:stretch>
            <a:fillRect/>
          </a:stretch>
        </p:blipFill>
        <p:spPr bwMode="auto">
          <a:xfrm>
            <a:off x="2362200" y="1914525"/>
            <a:ext cx="464820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34500" name="Text Box 4"/>
          <p:cNvSpPr txBox="1">
            <a:spLocks noChangeArrowheads="1"/>
          </p:cNvSpPr>
          <p:nvPr/>
        </p:nvSpPr>
        <p:spPr bwMode="auto">
          <a:xfrm>
            <a:off x="1219200" y="1228725"/>
            <a:ext cx="1046163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>
                <a:solidFill>
                  <a:srgbClr val="0000FF"/>
                </a:solidFill>
              </a:rPr>
              <a:t>Charge</a:t>
            </a:r>
          </a:p>
          <a:p>
            <a:pPr>
              <a:lnSpc>
                <a:spcPct val="200000"/>
              </a:lnSpc>
            </a:pPr>
            <a:r>
              <a:rPr lang="en-US" sz="2400">
                <a:solidFill>
                  <a:srgbClr val="0000FF"/>
                </a:solidFill>
              </a:rPr>
              <a:t>+2/3</a:t>
            </a:r>
          </a:p>
          <a:p>
            <a:pPr>
              <a:lnSpc>
                <a:spcPct val="200000"/>
              </a:lnSpc>
            </a:pPr>
            <a:r>
              <a:rPr lang="en-US" sz="2400">
                <a:solidFill>
                  <a:srgbClr val="0000FF"/>
                </a:solidFill>
              </a:rPr>
              <a:t>-1/3</a:t>
            </a:r>
          </a:p>
          <a:p>
            <a:pPr>
              <a:lnSpc>
                <a:spcPct val="200000"/>
              </a:lnSpc>
            </a:pPr>
            <a:r>
              <a:rPr lang="en-US" sz="2400">
                <a:solidFill>
                  <a:srgbClr val="0000FF"/>
                </a:solidFill>
              </a:rPr>
              <a:t>0</a:t>
            </a:r>
          </a:p>
          <a:p>
            <a:pPr>
              <a:lnSpc>
                <a:spcPct val="200000"/>
              </a:lnSpc>
            </a:pPr>
            <a:r>
              <a:rPr lang="en-US" sz="2400">
                <a:solidFill>
                  <a:srgbClr val="0000FF"/>
                </a:solidFill>
              </a:rPr>
              <a:t>-1</a:t>
            </a:r>
          </a:p>
        </p:txBody>
      </p:sp>
      <p:sp>
        <p:nvSpPr>
          <p:cNvPr id="3434501" name="Rectangle 5"/>
          <p:cNvSpPr>
            <a:spLocks noChangeArrowheads="1"/>
          </p:cNvSpPr>
          <p:nvPr/>
        </p:nvSpPr>
        <p:spPr bwMode="auto">
          <a:xfrm>
            <a:off x="3500438" y="1127125"/>
            <a:ext cx="34178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FF"/>
                </a:solidFill>
              </a:rPr>
              <a:t>Fermion	    </a:t>
            </a:r>
            <a:r>
              <a:rPr lang="en-US">
                <a:solidFill>
                  <a:srgbClr val="008000"/>
                </a:solidFill>
              </a:rPr>
              <a:t>Boson</a:t>
            </a:r>
          </a:p>
        </p:txBody>
      </p:sp>
      <p:sp>
        <p:nvSpPr>
          <p:cNvPr id="3434502" name="Text Box 6"/>
          <p:cNvSpPr txBox="1">
            <a:spLocks noChangeArrowheads="1"/>
          </p:cNvSpPr>
          <p:nvPr/>
        </p:nvSpPr>
        <p:spPr bwMode="auto">
          <a:xfrm>
            <a:off x="7162800" y="1219200"/>
            <a:ext cx="1046163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>
                <a:solidFill>
                  <a:srgbClr val="0000FF"/>
                </a:solidFill>
              </a:rPr>
              <a:t>Charge</a:t>
            </a:r>
          </a:p>
          <a:p>
            <a:pPr>
              <a:lnSpc>
                <a:spcPct val="200000"/>
              </a:lnSpc>
            </a:pPr>
            <a:r>
              <a:rPr lang="en-US" sz="2400">
                <a:solidFill>
                  <a:srgbClr val="0000FF"/>
                </a:solidFill>
              </a:rPr>
              <a:t>0</a:t>
            </a:r>
          </a:p>
          <a:p>
            <a:pPr>
              <a:lnSpc>
                <a:spcPct val="200000"/>
              </a:lnSpc>
            </a:pPr>
            <a:r>
              <a:rPr lang="en-US" sz="2400">
                <a:solidFill>
                  <a:srgbClr val="0000FF"/>
                </a:solidFill>
              </a:rPr>
              <a:t>0</a:t>
            </a:r>
          </a:p>
          <a:p>
            <a:pPr>
              <a:lnSpc>
                <a:spcPct val="200000"/>
              </a:lnSpc>
            </a:pPr>
            <a:r>
              <a:rPr lang="en-US" sz="2400">
                <a:solidFill>
                  <a:srgbClr val="0000FF"/>
                </a:solidFill>
              </a:rPr>
              <a:t>0</a:t>
            </a:r>
          </a:p>
          <a:p>
            <a:pPr>
              <a:lnSpc>
                <a:spcPct val="200000"/>
              </a:lnSpc>
            </a:pPr>
            <a:r>
              <a:rPr lang="en-US" sz="2400">
                <a:solidFill>
                  <a:srgbClr val="0000FF"/>
                </a:solidFill>
                <a:sym typeface="Symbol" charset="0"/>
              </a:rPr>
              <a:t></a:t>
            </a:r>
            <a:r>
              <a:rPr lang="en-US" sz="240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3434503" name="Rectangle 7"/>
          <p:cNvSpPr>
            <a:spLocks noChangeArrowheads="1"/>
          </p:cNvSpPr>
          <p:nvPr/>
        </p:nvSpPr>
        <p:spPr bwMode="auto">
          <a:xfrm>
            <a:off x="6400800" y="6172200"/>
            <a:ext cx="29035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00FF"/>
                </a:solidFill>
              </a:rPr>
              <a:t>+ Anti-particles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3/6/2007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7BE75-A3B9-C64E-A4C5-FC8F46A839BE}" type="slidenum">
              <a:rPr lang="en-US"/>
              <a:pPr/>
              <a:t>26</a:t>
            </a:fld>
            <a:endParaRPr lang="en-US"/>
          </a:p>
        </p:txBody>
      </p:sp>
      <p:sp>
        <p:nvSpPr>
          <p:cNvPr id="3584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Elementary Particles</a:t>
            </a:r>
          </a:p>
        </p:txBody>
      </p:sp>
      <p:pic>
        <p:nvPicPr>
          <p:cNvPr id="3584003" name="Picture 3" descr="simplemode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3"/>
          <a:stretch>
            <a:fillRect/>
          </a:stretch>
        </p:blipFill>
        <p:spPr bwMode="auto">
          <a:xfrm>
            <a:off x="2362200" y="1914525"/>
            <a:ext cx="464820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004" name="Text Box 4"/>
          <p:cNvSpPr txBox="1">
            <a:spLocks noChangeArrowheads="1"/>
          </p:cNvSpPr>
          <p:nvPr/>
        </p:nvSpPr>
        <p:spPr bwMode="auto">
          <a:xfrm>
            <a:off x="1219200" y="1228725"/>
            <a:ext cx="1046163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2" tIns="45716" rIns="91432" bIns="45716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>
                <a:solidFill>
                  <a:srgbClr val="0000FF"/>
                </a:solidFill>
              </a:rPr>
              <a:t>Charge</a:t>
            </a:r>
          </a:p>
          <a:p>
            <a:pPr>
              <a:lnSpc>
                <a:spcPct val="200000"/>
              </a:lnSpc>
            </a:pPr>
            <a:r>
              <a:rPr lang="en-US" sz="2400">
                <a:solidFill>
                  <a:srgbClr val="0000FF"/>
                </a:solidFill>
              </a:rPr>
              <a:t>+2/3</a:t>
            </a:r>
          </a:p>
          <a:p>
            <a:pPr>
              <a:lnSpc>
                <a:spcPct val="200000"/>
              </a:lnSpc>
            </a:pPr>
            <a:r>
              <a:rPr lang="en-US" sz="2400">
                <a:solidFill>
                  <a:srgbClr val="0000FF"/>
                </a:solidFill>
              </a:rPr>
              <a:t>-1/3</a:t>
            </a:r>
          </a:p>
          <a:p>
            <a:pPr>
              <a:lnSpc>
                <a:spcPct val="200000"/>
              </a:lnSpc>
            </a:pPr>
            <a:r>
              <a:rPr lang="en-US" sz="2400">
                <a:solidFill>
                  <a:srgbClr val="0000FF"/>
                </a:solidFill>
              </a:rPr>
              <a:t>0</a:t>
            </a:r>
          </a:p>
          <a:p>
            <a:pPr>
              <a:lnSpc>
                <a:spcPct val="200000"/>
              </a:lnSpc>
            </a:pPr>
            <a:r>
              <a:rPr lang="en-US" sz="2400">
                <a:solidFill>
                  <a:srgbClr val="0000FF"/>
                </a:solidFill>
              </a:rPr>
              <a:t>-1</a:t>
            </a:r>
          </a:p>
        </p:txBody>
      </p:sp>
      <p:sp>
        <p:nvSpPr>
          <p:cNvPr id="3584005" name="Rectangle 5"/>
          <p:cNvSpPr>
            <a:spLocks noChangeArrowheads="1"/>
          </p:cNvSpPr>
          <p:nvPr/>
        </p:nvSpPr>
        <p:spPr bwMode="auto">
          <a:xfrm>
            <a:off x="3500438" y="1127125"/>
            <a:ext cx="34178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2" tIns="45716" rIns="91432" bIns="45716">
            <a:spAutoFit/>
          </a:bodyPr>
          <a:lstStyle/>
          <a:p>
            <a:r>
              <a:rPr lang="en-US">
                <a:solidFill>
                  <a:srgbClr val="FF00FF"/>
                </a:solidFill>
              </a:rPr>
              <a:t>Fermion	    </a:t>
            </a:r>
            <a:r>
              <a:rPr lang="en-US">
                <a:solidFill>
                  <a:srgbClr val="008000"/>
                </a:solidFill>
              </a:rPr>
              <a:t>Boson</a:t>
            </a:r>
          </a:p>
        </p:txBody>
      </p:sp>
      <p:sp>
        <p:nvSpPr>
          <p:cNvPr id="3584006" name="Text Box 6"/>
          <p:cNvSpPr txBox="1">
            <a:spLocks noChangeArrowheads="1"/>
          </p:cNvSpPr>
          <p:nvPr/>
        </p:nvSpPr>
        <p:spPr bwMode="auto">
          <a:xfrm>
            <a:off x="7162800" y="1219200"/>
            <a:ext cx="1046163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2" tIns="45716" rIns="91432" bIns="45716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>
                <a:solidFill>
                  <a:srgbClr val="0000FF"/>
                </a:solidFill>
              </a:rPr>
              <a:t>Charge</a:t>
            </a:r>
          </a:p>
          <a:p>
            <a:pPr>
              <a:lnSpc>
                <a:spcPct val="200000"/>
              </a:lnSpc>
            </a:pPr>
            <a:r>
              <a:rPr lang="en-US" sz="2400">
                <a:solidFill>
                  <a:srgbClr val="0000FF"/>
                </a:solidFill>
              </a:rPr>
              <a:t>0</a:t>
            </a:r>
          </a:p>
          <a:p>
            <a:pPr>
              <a:lnSpc>
                <a:spcPct val="200000"/>
              </a:lnSpc>
            </a:pPr>
            <a:r>
              <a:rPr lang="en-US" sz="2400">
                <a:solidFill>
                  <a:srgbClr val="0000FF"/>
                </a:solidFill>
              </a:rPr>
              <a:t>0</a:t>
            </a:r>
          </a:p>
          <a:p>
            <a:pPr>
              <a:lnSpc>
                <a:spcPct val="200000"/>
              </a:lnSpc>
            </a:pPr>
            <a:r>
              <a:rPr lang="en-US" sz="2400">
                <a:solidFill>
                  <a:srgbClr val="0000FF"/>
                </a:solidFill>
              </a:rPr>
              <a:t>0</a:t>
            </a:r>
          </a:p>
          <a:p>
            <a:pPr>
              <a:lnSpc>
                <a:spcPct val="200000"/>
              </a:lnSpc>
            </a:pPr>
            <a:r>
              <a:rPr lang="en-US" sz="2400">
                <a:solidFill>
                  <a:srgbClr val="0000FF"/>
                </a:solidFill>
                <a:sym typeface="Symbol" charset="0"/>
              </a:rPr>
              <a:t></a:t>
            </a:r>
            <a:r>
              <a:rPr lang="en-US" sz="240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3584008" name="Rectangle 8"/>
          <p:cNvSpPr>
            <a:spLocks noChangeArrowheads="1"/>
          </p:cNvSpPr>
          <p:nvPr/>
        </p:nvSpPr>
        <p:spPr bwMode="auto">
          <a:xfrm>
            <a:off x="3048000" y="1828800"/>
            <a:ext cx="1143000" cy="342900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584009" name="Rectangle 9"/>
          <p:cNvSpPr>
            <a:spLocks noChangeArrowheads="1"/>
          </p:cNvSpPr>
          <p:nvPr/>
        </p:nvSpPr>
        <p:spPr bwMode="auto">
          <a:xfrm>
            <a:off x="304800" y="762000"/>
            <a:ext cx="29448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2" tIns="45716" rIns="91432" bIns="45716">
            <a:spAutoFit/>
          </a:bodyPr>
          <a:lstStyle/>
          <a:p>
            <a:r>
              <a:rPr lang="en-US" u="sng">
                <a:solidFill>
                  <a:srgbClr val="FF3300"/>
                </a:solidFill>
              </a:rPr>
              <a:t>Today</a:t>
            </a:r>
            <a:r>
              <a:rPr lang="ja-JP" altLang="en-US" u="sng">
                <a:solidFill>
                  <a:srgbClr val="FF3300"/>
                </a:solidFill>
                <a:latin typeface="Arial"/>
              </a:rPr>
              <a:t>’</a:t>
            </a:r>
            <a:r>
              <a:rPr lang="en-US" u="sng">
                <a:solidFill>
                  <a:srgbClr val="FF3300"/>
                </a:solidFill>
              </a:rPr>
              <a:t>s Universe</a:t>
            </a:r>
          </a:p>
        </p:txBody>
      </p:sp>
      <p:sp>
        <p:nvSpPr>
          <p:cNvPr id="3584010" name="Line 10"/>
          <p:cNvSpPr>
            <a:spLocks noChangeShapeType="1"/>
          </p:cNvSpPr>
          <p:nvPr/>
        </p:nvSpPr>
        <p:spPr bwMode="auto">
          <a:xfrm>
            <a:off x="2667000" y="1295400"/>
            <a:ext cx="457200" cy="457200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127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B635-1963-B548-95A3-D1B090FA71D6}" type="slidenum">
              <a:rPr lang="en-US"/>
              <a:pPr/>
              <a:t>27</a:t>
            </a:fld>
            <a:endParaRPr lang="en-US"/>
          </a:p>
        </p:txBody>
      </p:sp>
      <p:sp>
        <p:nvSpPr>
          <p:cNvPr id="34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598488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6627" tIns="48314" rIns="96627" bIns="48314"/>
          <a:lstStyle/>
          <a:p>
            <a:pPr defTabSz="914400"/>
            <a:r>
              <a:rPr lang="en-US" sz="3600"/>
              <a:t>Elementary Particles and Forces</a:t>
            </a:r>
          </a:p>
        </p:txBody>
      </p:sp>
      <p:pic>
        <p:nvPicPr>
          <p:cNvPr id="34365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" r="70497"/>
          <a:stretch>
            <a:fillRect/>
          </a:stretch>
        </p:blipFill>
        <p:spPr bwMode="auto">
          <a:xfrm>
            <a:off x="1295400" y="762000"/>
            <a:ext cx="2809875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365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18" t="421"/>
          <a:stretch>
            <a:fillRect/>
          </a:stretch>
        </p:blipFill>
        <p:spPr bwMode="auto">
          <a:xfrm>
            <a:off x="5181600" y="762000"/>
            <a:ext cx="2855913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358A545-A444-F345-8BBB-212311C716E0}" type="datetime1">
              <a:rPr lang="en-US" sz="1500" smtClean="0">
                <a:solidFill>
                  <a:srgbClr val="0000FF"/>
                </a:solidFill>
              </a:rPr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885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788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366AFBD-DD24-2643-87F0-93AF90CED049}" type="slidenum">
              <a:rPr lang="en-US" sz="1500">
                <a:solidFill>
                  <a:srgbClr val="0000FF"/>
                </a:solidFill>
              </a:rPr>
              <a:pPr eaLnBrk="1" hangingPunct="1"/>
              <a:t>28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88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Power of Electric Force </a:t>
            </a:r>
          </a:p>
        </p:txBody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9340850" cy="57721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>
                <a:latin typeface="Arial Narrow" charset="0"/>
                <a:ea typeface="ＭＳ Ｐゴシック" charset="0"/>
                <a:cs typeface="ＭＳ Ｐゴシック" charset="0"/>
              </a:rPr>
              <a:t>Electric Force is responsible for</a:t>
            </a:r>
          </a:p>
          <a:p>
            <a:pPr lvl="2">
              <a:lnSpc>
                <a:spcPct val="80000"/>
              </a:lnSpc>
            </a:pPr>
            <a:endParaRPr lang="en-US" dirty="0">
              <a:latin typeface="Arial Narrow" charset="0"/>
              <a:ea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en-US" dirty="0">
                <a:latin typeface="Arial Narrow" charset="0"/>
                <a:ea typeface="ＭＳ Ｐゴシック" charset="0"/>
              </a:rPr>
              <a:t>Electrons</a:t>
            </a:r>
            <a:r>
              <a:rPr lang="ja-JP" altLang="en-US" dirty="0">
                <a:latin typeface="Arial Narrow" charset="0"/>
                <a:ea typeface="ＭＳ Ｐゴシック" charset="0"/>
              </a:rPr>
              <a:t>’</a:t>
            </a:r>
            <a:r>
              <a:rPr lang="en-US" altLang="ja-JP" dirty="0">
                <a:latin typeface="Arial Narrow" charset="0"/>
                <a:ea typeface="ＭＳ Ｐゴシック" charset="0"/>
              </a:rPr>
              <a:t> trajectory around a nuclei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latin typeface="Arial Narrow" charset="0"/>
                <a:ea typeface="ＭＳ Ｐゴシック" charset="0"/>
              </a:rPr>
              <a:t>Molecular structure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latin typeface="Arial Narrow" charset="0"/>
                <a:ea typeface="ＭＳ Ｐゴシック" charset="0"/>
              </a:rPr>
              <a:t>Structure </a:t>
            </a:r>
            <a:r>
              <a:rPr lang="en-US" dirty="0">
                <a:latin typeface="Arial Narrow" charset="0"/>
                <a:ea typeface="ＭＳ Ｐゴシック" charset="0"/>
              </a:rPr>
              <a:t>of any life (like your body), building, bridge etc…</a:t>
            </a:r>
          </a:p>
          <a:p>
            <a:pPr lvl="2">
              <a:lnSpc>
                <a:spcPct val="80000"/>
              </a:lnSpc>
            </a:pPr>
            <a:r>
              <a:rPr lang="en-US" dirty="0">
                <a:latin typeface="Arial Narrow" charset="0"/>
                <a:ea typeface="ＭＳ Ｐゴシック" charset="0"/>
              </a:rPr>
              <a:t>Structure of anything larger than a nuclei but smaller than the mountain.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latin typeface="Arial Narrow" charset="0"/>
                <a:ea typeface="ＭＳ Ｐゴシック" charset="0"/>
              </a:rPr>
              <a:t>How your brain works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latin typeface="Arial Narrow" charset="0"/>
                <a:ea typeface="ＭＳ Ｐゴシック" charset="0"/>
              </a:rPr>
              <a:t>Mechanism behind computer, TV, car etc…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latin typeface="Arial Narrow" charset="0"/>
                <a:ea typeface="ＭＳ Ｐゴシック" charset="0"/>
              </a:rPr>
              <a:t>…</a:t>
            </a:r>
            <a:endParaRPr lang="en-US" dirty="0">
              <a:latin typeface="Arial Narrow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9145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11D304F-6AFE-FE4E-B4CE-34FA81BC2719}" type="datetime1">
              <a:rPr lang="en-US" sz="1500" smtClean="0">
                <a:solidFill>
                  <a:srgbClr val="0000FF"/>
                </a:solidFill>
              </a:rPr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294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829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28408E-437E-6B46-8AEF-CBD43E8C949A}" type="slidenum">
              <a:rPr lang="en-US" sz="1500">
                <a:solidFill>
                  <a:srgbClr val="0000FF"/>
                </a:solidFill>
              </a:rPr>
              <a:pPr eaLnBrk="1" hangingPunct="1"/>
              <a:t>29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29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Power of Gravity</a:t>
            </a:r>
          </a:p>
        </p:txBody>
      </p:sp>
      <p:sp>
        <p:nvSpPr>
          <p:cNvPr id="829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9188450" cy="57721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000" dirty="0">
                <a:latin typeface="Arial Narrow" charset="0"/>
                <a:ea typeface="ＭＳ Ｐゴシック" charset="0"/>
                <a:cs typeface="ＭＳ Ｐゴシック" charset="0"/>
              </a:rPr>
              <a:t>Gravity is responsible for</a:t>
            </a:r>
          </a:p>
          <a:p>
            <a:pPr lvl="1">
              <a:lnSpc>
                <a:spcPct val="80000"/>
              </a:lnSpc>
            </a:pPr>
            <a:r>
              <a:rPr lang="en-US" sz="3600" dirty="0">
                <a:latin typeface="Arial Narrow" charset="0"/>
                <a:ea typeface="ＭＳ Ｐゴシック" charset="0"/>
              </a:rPr>
              <a:t>Your staying on the ground</a:t>
            </a:r>
          </a:p>
          <a:p>
            <a:pPr lvl="1">
              <a:lnSpc>
                <a:spcPct val="80000"/>
              </a:lnSpc>
            </a:pPr>
            <a:r>
              <a:rPr lang="en-US" sz="3600" dirty="0">
                <a:latin typeface="Arial Narrow" charset="0"/>
                <a:ea typeface="ＭＳ Ｐゴシック" charset="0"/>
              </a:rPr>
              <a:t>Trajectory of a ball</a:t>
            </a:r>
          </a:p>
          <a:p>
            <a:pPr lvl="1">
              <a:lnSpc>
                <a:spcPct val="80000"/>
              </a:lnSpc>
            </a:pPr>
            <a:r>
              <a:rPr lang="en-US" sz="3600" dirty="0">
                <a:latin typeface="Arial Narrow" charset="0"/>
                <a:ea typeface="ＭＳ Ｐゴシック" charset="0"/>
              </a:rPr>
              <a:t>Orbit of Satellite, moon…</a:t>
            </a:r>
          </a:p>
          <a:p>
            <a:pPr lvl="1">
              <a:lnSpc>
                <a:spcPct val="80000"/>
              </a:lnSpc>
            </a:pPr>
            <a:r>
              <a:rPr lang="en-US" sz="3600" dirty="0" smtClean="0">
                <a:latin typeface="Arial Narrow" charset="0"/>
                <a:ea typeface="ＭＳ Ｐゴシック" charset="0"/>
              </a:rPr>
              <a:t>Formation </a:t>
            </a:r>
            <a:r>
              <a:rPr lang="en-US" sz="3600" dirty="0">
                <a:latin typeface="Arial Narrow" charset="0"/>
                <a:ea typeface="ＭＳ Ｐゴシック" charset="0"/>
              </a:rPr>
              <a:t>of the solar system</a:t>
            </a:r>
          </a:p>
          <a:p>
            <a:pPr lvl="1">
              <a:lnSpc>
                <a:spcPct val="80000"/>
              </a:lnSpc>
            </a:pPr>
            <a:r>
              <a:rPr lang="en-US" sz="3600" dirty="0">
                <a:latin typeface="Arial Narrow" charset="0"/>
                <a:ea typeface="ＭＳ Ｐゴシック" charset="0"/>
              </a:rPr>
              <a:t>Formation of the </a:t>
            </a:r>
            <a:r>
              <a:rPr lang="en-US" sz="3600" dirty="0" smtClean="0">
                <a:latin typeface="Arial Narrow" charset="0"/>
                <a:ea typeface="ＭＳ Ｐゴシック" charset="0"/>
              </a:rPr>
              <a:t>Galaxy</a:t>
            </a:r>
          </a:p>
          <a:p>
            <a:pPr lvl="1">
              <a:lnSpc>
                <a:spcPct val="80000"/>
              </a:lnSpc>
            </a:pPr>
            <a:r>
              <a:rPr lang="en-US" sz="3600" dirty="0" smtClean="0">
                <a:latin typeface="Arial Narrow" charset="0"/>
                <a:ea typeface="ＭＳ Ｐゴシック" charset="0"/>
              </a:rPr>
              <a:t>…</a:t>
            </a:r>
            <a:endParaRPr lang="en-US" sz="3000" dirty="0">
              <a:latin typeface="Arial Narrow" charset="0"/>
              <a:ea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4000" dirty="0" smtClean="0">
                <a:latin typeface="Arial Narrow" charset="0"/>
                <a:ea typeface="ＭＳ Ｐゴシック" charset="0"/>
                <a:cs typeface="ＭＳ Ｐゴシック" charset="0"/>
              </a:rPr>
              <a:t>Gravity </a:t>
            </a:r>
            <a:r>
              <a:rPr lang="en-US" sz="4000" dirty="0">
                <a:latin typeface="Arial Narrow" charset="0"/>
                <a:ea typeface="ＭＳ Ｐゴシック" charset="0"/>
                <a:cs typeface="ＭＳ Ｐゴシック" charset="0"/>
              </a:rPr>
              <a:t>is very, very weak compared to Electric Force.</a:t>
            </a:r>
          </a:p>
          <a:p>
            <a:pPr lvl="1">
              <a:lnSpc>
                <a:spcPct val="80000"/>
              </a:lnSpc>
            </a:pPr>
            <a:r>
              <a:rPr lang="en-US" sz="3600" i="1" dirty="0">
                <a:solidFill>
                  <a:srgbClr val="FF3300"/>
                </a:solidFill>
                <a:latin typeface="Arial Narrow" charset="0"/>
                <a:ea typeface="ＭＳ Ｐゴシック" charset="0"/>
              </a:rPr>
              <a:t>N</a:t>
            </a:r>
            <a:r>
              <a:rPr lang="en-US" sz="3600" dirty="0">
                <a:latin typeface="Arial Narrow" charset="0"/>
                <a:ea typeface="ＭＳ Ｐゴシック" charset="0"/>
              </a:rPr>
              <a:t> = (Electric force) / (Gravity) = </a:t>
            </a:r>
            <a:r>
              <a:rPr lang="en-US" sz="3600" dirty="0" smtClean="0">
                <a:latin typeface="Arial Narrow" charset="0"/>
                <a:ea typeface="ＭＳ Ｐゴシック" charset="0"/>
              </a:rPr>
              <a:t>10</a:t>
            </a:r>
            <a:r>
              <a:rPr lang="en-US" sz="3600" baseline="30000" dirty="0" smtClean="0">
                <a:latin typeface="Arial Narrow" charset="0"/>
                <a:ea typeface="ＭＳ Ｐゴシック" charset="0"/>
              </a:rPr>
              <a:t>39</a:t>
            </a:r>
            <a:endParaRPr lang="en-US" sz="3600" dirty="0">
              <a:latin typeface="Arial Narrow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6145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6CE4C-75AF-D84D-A487-52E5F45B994D}" type="slidenum">
              <a:rPr lang="en-US"/>
              <a:pPr/>
              <a:t>3</a:t>
            </a:fld>
            <a:endParaRPr lang="en-US"/>
          </a:p>
        </p:txBody>
      </p:sp>
      <p:sp>
        <p:nvSpPr>
          <p:cNvPr id="339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Unit of Energy</a:t>
            </a:r>
          </a:p>
        </p:txBody>
      </p:sp>
      <p:sp>
        <p:nvSpPr>
          <p:cNvPr id="33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9340850" cy="5924550"/>
          </a:xfrm>
        </p:spPr>
        <p:txBody>
          <a:bodyPr/>
          <a:lstStyle/>
          <a:p>
            <a:pPr lvl="1">
              <a:lnSpc>
                <a:spcPct val="80000"/>
              </a:lnSpc>
            </a:pPr>
            <a:r>
              <a:rPr lang="en-US" sz="3400"/>
              <a:t>In particle physics, we use </a:t>
            </a:r>
            <a:r>
              <a:rPr lang="ja-JP" altLang="en-US" sz="3400">
                <a:latin typeface="Arial"/>
              </a:rPr>
              <a:t>“</a:t>
            </a:r>
            <a:r>
              <a:rPr lang="en-US" sz="3400"/>
              <a:t>eV</a:t>
            </a:r>
            <a:r>
              <a:rPr lang="ja-JP" altLang="en-US" sz="3400">
                <a:latin typeface="Arial"/>
              </a:rPr>
              <a:t>”</a:t>
            </a:r>
            <a:r>
              <a:rPr lang="en-US" sz="3400"/>
              <a:t> (electron volt).</a:t>
            </a:r>
          </a:p>
          <a:p>
            <a:pPr lvl="4">
              <a:lnSpc>
                <a:spcPct val="80000"/>
              </a:lnSpc>
            </a:pPr>
            <a:endParaRPr lang="en-US" sz="2500"/>
          </a:p>
          <a:p>
            <a:pPr lvl="1">
              <a:lnSpc>
                <a:spcPct val="80000"/>
              </a:lnSpc>
            </a:pPr>
            <a:r>
              <a:rPr lang="en-US" sz="3400"/>
              <a:t>1 eV:  The energy acquired by an electron when accelerated through a potential difference of 1 Volt.</a:t>
            </a:r>
          </a:p>
          <a:p>
            <a:pPr lvl="2">
              <a:lnSpc>
                <a:spcPct val="80000"/>
              </a:lnSpc>
              <a:buFontTx/>
              <a:buNone/>
            </a:pPr>
            <a:r>
              <a:rPr lang="en-US" sz="2800">
                <a:solidFill>
                  <a:srgbClr val="FF3300"/>
                </a:solidFill>
              </a:rPr>
              <a:t>1 eV</a:t>
            </a:r>
            <a:r>
              <a:rPr lang="en-US" sz="2800"/>
              <a:t> 	= 1.6 x 10</a:t>
            </a:r>
            <a:r>
              <a:rPr lang="en-US" sz="2800" baseline="30000"/>
              <a:t>-19</a:t>
            </a:r>
            <a:r>
              <a:rPr lang="en-US" sz="2800"/>
              <a:t> Joule</a:t>
            </a:r>
          </a:p>
          <a:p>
            <a:pPr lvl="2">
              <a:lnSpc>
                <a:spcPct val="80000"/>
              </a:lnSpc>
              <a:buFontTx/>
              <a:buNone/>
            </a:pPr>
            <a:r>
              <a:rPr lang="en-US" sz="2800"/>
              <a:t>		= 1.6 x 10</a:t>
            </a:r>
            <a:r>
              <a:rPr lang="en-US" sz="2800" baseline="30000"/>
              <a:t>-12</a:t>
            </a:r>
            <a:r>
              <a:rPr lang="en-US" sz="2800"/>
              <a:t> erg</a:t>
            </a:r>
          </a:p>
          <a:p>
            <a:pPr lvl="2">
              <a:lnSpc>
                <a:spcPct val="80000"/>
              </a:lnSpc>
              <a:buFontTx/>
              <a:buNone/>
            </a:pPr>
            <a:r>
              <a:rPr lang="en-US" sz="2800"/>
              <a:t>		= 11,600 </a:t>
            </a:r>
            <a:r>
              <a:rPr lang="en-US" sz="2800" baseline="30000"/>
              <a:t>o</a:t>
            </a:r>
            <a:r>
              <a:rPr lang="en-US" sz="2800"/>
              <a:t>K ~ </a:t>
            </a:r>
            <a:r>
              <a:rPr lang="en-US" sz="2800">
                <a:solidFill>
                  <a:srgbClr val="FF3300"/>
                </a:solidFill>
              </a:rPr>
              <a:t>10</a:t>
            </a:r>
            <a:r>
              <a:rPr lang="en-US" sz="2800" baseline="30000">
                <a:solidFill>
                  <a:srgbClr val="FF3300"/>
                </a:solidFill>
              </a:rPr>
              <a:t>4</a:t>
            </a:r>
            <a:r>
              <a:rPr lang="en-US" sz="2800">
                <a:solidFill>
                  <a:srgbClr val="FF3300"/>
                </a:solidFill>
              </a:rPr>
              <a:t> </a:t>
            </a:r>
            <a:r>
              <a:rPr lang="en-US" sz="2800" baseline="30000">
                <a:solidFill>
                  <a:srgbClr val="FF3300"/>
                </a:solidFill>
              </a:rPr>
              <a:t>o</a:t>
            </a:r>
            <a:r>
              <a:rPr lang="en-US" sz="2800">
                <a:solidFill>
                  <a:srgbClr val="FF3300"/>
                </a:solidFill>
              </a:rPr>
              <a:t>K</a:t>
            </a:r>
          </a:p>
          <a:p>
            <a:pPr lvl="2">
              <a:lnSpc>
                <a:spcPct val="80000"/>
              </a:lnSpc>
              <a:buFontTx/>
              <a:buNone/>
            </a:pPr>
            <a:r>
              <a:rPr lang="en-US" sz="2800">
                <a:solidFill>
                  <a:srgbClr val="FF3300"/>
                </a:solidFill>
              </a:rPr>
              <a:t>			</a:t>
            </a:r>
          </a:p>
          <a:p>
            <a:pPr lvl="1">
              <a:lnSpc>
                <a:spcPct val="80000"/>
              </a:lnSpc>
            </a:pPr>
            <a:r>
              <a:rPr lang="en-US" sz="3400"/>
              <a:t>Convenient units:</a:t>
            </a:r>
          </a:p>
          <a:p>
            <a:pPr lvl="2">
              <a:lnSpc>
                <a:spcPct val="80000"/>
              </a:lnSpc>
              <a:buFontTx/>
              <a:buNone/>
            </a:pPr>
            <a:r>
              <a:rPr lang="en-US" sz="2800"/>
              <a:t>		1 KeV = 10</a:t>
            </a:r>
            <a:r>
              <a:rPr lang="en-US" sz="2800" baseline="30000"/>
              <a:t>3</a:t>
            </a:r>
            <a:r>
              <a:rPr lang="en-US" sz="2800"/>
              <a:t> eV   </a:t>
            </a:r>
            <a:r>
              <a:rPr lang="en-US" sz="2800">
                <a:solidFill>
                  <a:srgbClr val="FF3300"/>
                </a:solidFill>
              </a:rPr>
              <a:t>=</a:t>
            </a:r>
            <a:r>
              <a:rPr lang="en-US" sz="2800"/>
              <a:t> </a:t>
            </a:r>
            <a:r>
              <a:rPr lang="en-US" sz="2800">
                <a:solidFill>
                  <a:srgbClr val="FF3300"/>
                </a:solidFill>
              </a:rPr>
              <a:t>10</a:t>
            </a:r>
            <a:r>
              <a:rPr lang="en-US" sz="2800" baseline="30000">
                <a:solidFill>
                  <a:srgbClr val="FF3300"/>
                </a:solidFill>
              </a:rPr>
              <a:t>7</a:t>
            </a:r>
            <a:r>
              <a:rPr lang="en-US" sz="2800">
                <a:solidFill>
                  <a:srgbClr val="FF3300"/>
                </a:solidFill>
              </a:rPr>
              <a:t> </a:t>
            </a:r>
            <a:r>
              <a:rPr lang="en-US" sz="2800" baseline="30000">
                <a:solidFill>
                  <a:srgbClr val="FF3300"/>
                </a:solidFill>
              </a:rPr>
              <a:t>o</a:t>
            </a:r>
            <a:r>
              <a:rPr lang="en-US" sz="2800">
                <a:solidFill>
                  <a:srgbClr val="FF3300"/>
                </a:solidFill>
              </a:rPr>
              <a:t>K</a:t>
            </a:r>
            <a:endParaRPr lang="en-US" sz="2800"/>
          </a:p>
          <a:p>
            <a:pPr lvl="2">
              <a:lnSpc>
                <a:spcPct val="80000"/>
              </a:lnSpc>
              <a:buFontTx/>
              <a:buNone/>
            </a:pPr>
            <a:r>
              <a:rPr lang="en-US" sz="2800"/>
              <a:t>		1 MeV = 10</a:t>
            </a:r>
            <a:r>
              <a:rPr lang="en-US" sz="2800" baseline="30000"/>
              <a:t>6</a:t>
            </a:r>
            <a:r>
              <a:rPr lang="en-US" sz="2800"/>
              <a:t> eV</a:t>
            </a:r>
          </a:p>
          <a:p>
            <a:pPr lvl="2">
              <a:lnSpc>
                <a:spcPct val="80000"/>
              </a:lnSpc>
              <a:buFontTx/>
              <a:buNone/>
            </a:pPr>
            <a:r>
              <a:rPr lang="en-US" sz="2800"/>
              <a:t>		1 GeV = 10</a:t>
            </a:r>
            <a:r>
              <a:rPr lang="en-US" sz="2800" baseline="30000"/>
              <a:t>9</a:t>
            </a:r>
            <a:r>
              <a:rPr lang="en-US" sz="2800"/>
              <a:t> eV</a:t>
            </a:r>
          </a:p>
          <a:p>
            <a:pPr lvl="2">
              <a:lnSpc>
                <a:spcPct val="80000"/>
              </a:lnSpc>
              <a:buFontTx/>
              <a:buNone/>
            </a:pPr>
            <a:r>
              <a:rPr lang="en-US" sz="2800"/>
              <a:t>		1 TeV = 10</a:t>
            </a:r>
            <a:r>
              <a:rPr lang="en-US" sz="2800" baseline="30000"/>
              <a:t>12</a:t>
            </a:r>
            <a:r>
              <a:rPr lang="en-US" sz="2800"/>
              <a:t> eV</a:t>
            </a:r>
          </a:p>
        </p:txBody>
      </p:sp>
    </p:spTree>
    <p:extLst>
      <p:ext uri="{BB962C8B-B14F-4D97-AF65-F5344CB8AC3E}">
        <p14:creationId xmlns:p14="http://schemas.microsoft.com/office/powerpoint/2010/main" val="31440806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04C9EA-F997-A94E-82A3-4D5088F40810}" type="datetime1">
              <a:rPr lang="en-US" sz="1500" smtClean="0">
                <a:solidFill>
                  <a:srgbClr val="0000FF"/>
                </a:solidFill>
              </a:rPr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089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808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77B391F-4485-2B40-8C46-A00B47068B19}" type="slidenum">
              <a:rPr lang="en-US" sz="1500">
                <a:solidFill>
                  <a:srgbClr val="0000FF"/>
                </a:solidFill>
              </a:rPr>
              <a:pPr eaLnBrk="1" hangingPunct="1"/>
              <a:t>30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09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Power of Strong Force </a:t>
            </a:r>
          </a:p>
        </p:txBody>
      </p:sp>
      <p:sp>
        <p:nvSpPr>
          <p:cNvPr id="809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9340850" cy="5772150"/>
          </a:xfrm>
        </p:spPr>
        <p:txBody>
          <a:bodyPr/>
          <a:lstStyle/>
          <a:p>
            <a:r>
              <a:rPr lang="en-US" dirty="0">
                <a:latin typeface="Arial Narrow" charset="0"/>
                <a:ea typeface="ＭＳ Ｐゴシック" charset="0"/>
                <a:cs typeface="ＭＳ Ｐゴシック" charset="0"/>
              </a:rPr>
              <a:t>Strong Force is responsible for</a:t>
            </a:r>
          </a:p>
          <a:p>
            <a:pPr lvl="2"/>
            <a:endParaRPr lang="en-US" dirty="0">
              <a:latin typeface="Arial Narrow" charset="0"/>
              <a:ea typeface="ＭＳ Ｐゴシック" charset="0"/>
            </a:endParaRPr>
          </a:p>
          <a:p>
            <a:pPr lvl="1"/>
            <a:r>
              <a:rPr lang="en-US" dirty="0">
                <a:latin typeface="Arial Narrow" charset="0"/>
                <a:ea typeface="ＭＳ Ｐゴシック" charset="0"/>
              </a:rPr>
              <a:t>Structure of the nuclei</a:t>
            </a:r>
          </a:p>
          <a:p>
            <a:pPr lvl="2"/>
            <a:r>
              <a:rPr lang="en-US" dirty="0">
                <a:latin typeface="Arial Narrow" charset="0"/>
                <a:ea typeface="ＭＳ Ｐゴシック" charset="0"/>
              </a:rPr>
              <a:t>How protons </a:t>
            </a:r>
            <a:r>
              <a:rPr lang="en-US" dirty="0" smtClean="0">
                <a:latin typeface="Arial Narrow" charset="0"/>
                <a:ea typeface="ＭＳ Ｐゴシック" charset="0"/>
              </a:rPr>
              <a:t>and neutrons </a:t>
            </a:r>
            <a:r>
              <a:rPr lang="en-US" dirty="0">
                <a:latin typeface="Arial Narrow" charset="0"/>
                <a:ea typeface="ＭＳ Ｐゴシック" charset="0"/>
              </a:rPr>
              <a:t>are bound together</a:t>
            </a:r>
          </a:p>
          <a:p>
            <a:pPr lvl="1"/>
            <a:r>
              <a:rPr lang="en-US" dirty="0" smtClean="0">
                <a:latin typeface="Arial Narrow" charset="0"/>
                <a:ea typeface="ＭＳ Ｐゴシック" charset="0"/>
              </a:rPr>
              <a:t>Nuclear fission</a:t>
            </a:r>
          </a:p>
          <a:p>
            <a:pPr lvl="2"/>
            <a:r>
              <a:rPr lang="en-US" dirty="0" smtClean="0">
                <a:latin typeface="Arial Narrow" charset="0"/>
                <a:ea typeface="ＭＳ Ｐゴシック" charset="0"/>
              </a:rPr>
              <a:t>Nuclear power plant </a:t>
            </a:r>
          </a:p>
          <a:p>
            <a:pPr lvl="2"/>
            <a:r>
              <a:rPr lang="en-US" dirty="0" smtClean="0">
                <a:latin typeface="Arial Narrow" charset="0"/>
                <a:ea typeface="ＭＳ Ｐゴシック" charset="0"/>
              </a:rPr>
              <a:t>Atomic bomb</a:t>
            </a:r>
          </a:p>
          <a:p>
            <a:pPr lvl="1"/>
            <a:r>
              <a:rPr lang="en-US" dirty="0" smtClean="0">
                <a:latin typeface="Arial Narrow" charset="0"/>
                <a:ea typeface="ＭＳ Ｐゴシック" charset="0"/>
              </a:rPr>
              <a:t>Nuclear </a:t>
            </a:r>
            <a:r>
              <a:rPr lang="en-US" dirty="0">
                <a:latin typeface="Arial Narrow" charset="0"/>
                <a:ea typeface="ＭＳ Ｐゴシック" charset="0"/>
              </a:rPr>
              <a:t>fusion 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  <a:latin typeface="Arial Narrow" charset="0"/>
                <a:ea typeface="ＭＳ Ｐゴシック" charset="0"/>
              </a:rPr>
              <a:t>Sun’</a:t>
            </a:r>
            <a:r>
              <a:rPr lang="en-US" altLang="ja-JP" dirty="0" smtClean="0">
                <a:solidFill>
                  <a:srgbClr val="FF0000"/>
                </a:solidFill>
                <a:latin typeface="Arial Narrow" charset="0"/>
                <a:ea typeface="ＭＳ Ｐゴシック" charset="0"/>
              </a:rPr>
              <a:t>s </a:t>
            </a:r>
            <a:r>
              <a:rPr lang="en-US" altLang="ja-JP" dirty="0">
                <a:solidFill>
                  <a:srgbClr val="FF0000"/>
                </a:solidFill>
                <a:latin typeface="Arial Narrow" charset="0"/>
                <a:ea typeface="ＭＳ Ｐゴシック" charset="0"/>
              </a:rPr>
              <a:t>energy </a:t>
            </a:r>
          </a:p>
          <a:p>
            <a:pPr lvl="1"/>
            <a:endParaRPr lang="en-US" dirty="0">
              <a:latin typeface="Arial Narrow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9943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A95F196-F215-5949-922B-A2ADEAE71A82}" type="datetime1">
              <a:rPr lang="en-US" sz="1500" smtClean="0">
                <a:solidFill>
                  <a:srgbClr val="0000FF"/>
                </a:solidFill>
              </a:rPr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6866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EF756FA-77D0-8F40-BC3E-59286E19FCAC}" type="slidenum">
              <a:rPr lang="en-US" sz="1500">
                <a:solidFill>
                  <a:srgbClr val="0000FF"/>
                </a:solidFill>
              </a:rPr>
              <a:pPr eaLnBrk="1" hangingPunct="1"/>
              <a:t>31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6868" name="Text Box 2"/>
          <p:cNvSpPr txBox="1">
            <a:spLocks noChangeArrowheads="1"/>
          </p:cNvSpPr>
          <p:nvPr/>
        </p:nvSpPr>
        <p:spPr bwMode="auto">
          <a:xfrm>
            <a:off x="381000" y="0"/>
            <a:ext cx="8882063" cy="713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A50021"/>
                </a:solidFill>
                <a:latin typeface="Tahoma" charset="0"/>
              </a:rPr>
              <a:t>The Solar Interior</a:t>
            </a:r>
          </a:p>
        </p:txBody>
      </p:sp>
      <p:pic>
        <p:nvPicPr>
          <p:cNvPr id="36870" name="Picture 4" descr="bt2lf1402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762000"/>
            <a:ext cx="5638800" cy="615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6248400"/>
            <a:ext cx="1909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 Narrow"/>
              </a:rPr>
              <a:t>Hydrogen Gas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829992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5EE435-C891-4744-9F47-047FB3647059}" type="datetime1">
              <a:rPr lang="en-US" sz="1500" smtClean="0">
                <a:solidFill>
                  <a:srgbClr val="0000FF"/>
                </a:solidFill>
              </a:rPr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891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3891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DD2C28-A8F1-954D-8865-C64A7DEAE4C8}" type="slidenum">
              <a:rPr lang="en-US" sz="1500">
                <a:solidFill>
                  <a:srgbClr val="0000FF"/>
                </a:solidFill>
              </a:rPr>
              <a:pPr eaLnBrk="1" hangingPunct="1"/>
              <a:t>32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4800" dirty="0">
                <a:latin typeface="Tahoma" charset="0"/>
                <a:ea typeface="ＭＳ Ｐゴシック" charset="0"/>
                <a:cs typeface="ＭＳ Ｐゴシック" charset="0"/>
              </a:rPr>
              <a:t>Solar Energy</a:t>
            </a:r>
            <a:endParaRPr lang="en-US" sz="48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8917" name="Picture 3" descr="bt2lf14UN1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02"/>
          <a:stretch>
            <a:fillRect/>
          </a:stretch>
        </p:blipFill>
        <p:spPr bwMode="auto">
          <a:xfrm>
            <a:off x="152400" y="2101850"/>
            <a:ext cx="937260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 Box 5"/>
          <p:cNvSpPr txBox="1">
            <a:spLocks noChangeArrowheads="1"/>
          </p:cNvSpPr>
          <p:nvPr/>
        </p:nvSpPr>
        <p:spPr bwMode="auto">
          <a:xfrm>
            <a:off x="2514600" y="2667000"/>
            <a:ext cx="4191000" cy="1292662"/>
          </a:xfrm>
          <a:prstGeom prst="rect">
            <a:avLst/>
          </a:prstGeom>
          <a:noFill/>
          <a:ln w="508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6600" i="1" dirty="0"/>
              <a:t>m</a:t>
            </a:r>
            <a:r>
              <a:rPr lang="en-US" sz="6600" i="1" baseline="-25000" dirty="0"/>
              <a:t>4p</a:t>
            </a:r>
            <a:r>
              <a:rPr lang="en-US" sz="6600" i="1" dirty="0"/>
              <a:t> &gt; </a:t>
            </a:r>
            <a:r>
              <a:rPr lang="en-US" sz="6600" i="1" dirty="0" err="1"/>
              <a:t>m</a:t>
            </a:r>
            <a:r>
              <a:rPr lang="en-US" sz="6600" i="1" baseline="-25000" dirty="0" err="1"/>
              <a:t>He</a:t>
            </a:r>
            <a:endParaRPr lang="en-US" sz="6600" i="1" baseline="-25000" dirty="0"/>
          </a:p>
          <a:p>
            <a:pPr eaLnBrk="1" hangingPunct="1"/>
            <a:endParaRPr lang="en-US" sz="1800" i="1" baseline="-25000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895600" y="990600"/>
            <a:ext cx="3581400" cy="129266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6600" i="1" dirty="0" smtClean="0">
                <a:solidFill>
                  <a:srgbClr val="008000"/>
                </a:solidFill>
              </a:rPr>
              <a:t>E = mC</a:t>
            </a:r>
            <a:r>
              <a:rPr lang="en-US" sz="6600" i="1" baseline="30000" dirty="0" smtClean="0">
                <a:solidFill>
                  <a:srgbClr val="008000"/>
                </a:solidFill>
              </a:rPr>
              <a:t>2</a:t>
            </a:r>
            <a:endParaRPr lang="en-US" sz="6600" i="1" baseline="30000" dirty="0">
              <a:solidFill>
                <a:srgbClr val="008000"/>
              </a:solidFill>
            </a:endParaRPr>
          </a:p>
          <a:p>
            <a:pPr eaLnBrk="1" hangingPunct="1"/>
            <a:endParaRPr lang="en-US" sz="1800" i="1" baseline="-25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6431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2/8/2007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FC63A-DCE6-6D43-912F-54F740446277}" type="slidenum">
              <a:rPr lang="en-US"/>
              <a:pPr/>
              <a:t>33</a:t>
            </a:fld>
            <a:endParaRPr lang="en-US"/>
          </a:p>
        </p:txBody>
      </p:sp>
      <p:sp>
        <p:nvSpPr>
          <p:cNvPr id="2273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Nuclear Fusion in the Sun</a:t>
            </a:r>
          </a:p>
        </p:txBody>
      </p:sp>
      <p:sp>
        <p:nvSpPr>
          <p:cNvPr id="2273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219200"/>
            <a:ext cx="8382000" cy="5010150"/>
          </a:xfrm>
        </p:spPr>
        <p:txBody>
          <a:bodyPr/>
          <a:lstStyle/>
          <a:p>
            <a:pPr>
              <a:spcBef>
                <a:spcPct val="0"/>
              </a:spcBef>
              <a:buFont typeface="Wingdings" charset="0"/>
              <a:buNone/>
            </a:pPr>
            <a:r>
              <a:rPr lang="en-US" sz="4600"/>
              <a:t>		p + e</a:t>
            </a:r>
            <a:r>
              <a:rPr lang="en-US" sz="4600" baseline="30000"/>
              <a:t>-</a:t>
            </a:r>
            <a:r>
              <a:rPr lang="en-US" sz="4600"/>
              <a:t> </a:t>
            </a:r>
            <a:r>
              <a:rPr lang="en-US" sz="4600">
                <a:sym typeface="Symbol" charset="0"/>
              </a:rPr>
              <a:t> n + </a:t>
            </a:r>
          </a:p>
          <a:p>
            <a:pPr>
              <a:spcBef>
                <a:spcPct val="0"/>
              </a:spcBef>
              <a:buFont typeface="Wingdings" charset="0"/>
              <a:buNone/>
            </a:pPr>
            <a:r>
              <a:rPr lang="en-US" sz="4600"/>
              <a:t>		p + e</a:t>
            </a:r>
            <a:r>
              <a:rPr lang="en-US" sz="4600" baseline="30000"/>
              <a:t>-</a:t>
            </a:r>
            <a:r>
              <a:rPr lang="en-US" sz="4600"/>
              <a:t> </a:t>
            </a:r>
            <a:r>
              <a:rPr lang="en-US" sz="4600">
                <a:sym typeface="Symbol" charset="0"/>
              </a:rPr>
              <a:t> n + </a:t>
            </a:r>
          </a:p>
          <a:p>
            <a:pPr>
              <a:spcBef>
                <a:spcPct val="0"/>
              </a:spcBef>
              <a:buFont typeface="Wingdings" charset="0"/>
              <a:buNone/>
            </a:pPr>
            <a:r>
              <a:rPr lang="en-US" sz="4600"/>
              <a:t>		p   	   </a:t>
            </a:r>
            <a:r>
              <a:rPr lang="en-US" sz="4600">
                <a:sym typeface="Symbol" charset="0"/>
              </a:rPr>
              <a:t> p</a:t>
            </a:r>
          </a:p>
          <a:p>
            <a:pPr>
              <a:spcBef>
                <a:spcPct val="0"/>
              </a:spcBef>
              <a:buFont typeface="Wingdings" charset="0"/>
              <a:buNone/>
            </a:pPr>
            <a:r>
              <a:rPr lang="en-US" sz="4600"/>
              <a:t>		p   	   </a:t>
            </a:r>
            <a:r>
              <a:rPr lang="en-US" sz="4600">
                <a:sym typeface="Symbol" charset="0"/>
              </a:rPr>
              <a:t> p</a:t>
            </a:r>
          </a:p>
          <a:p>
            <a:pPr>
              <a:spcBef>
                <a:spcPct val="0"/>
              </a:spcBef>
              <a:buFont typeface="Wingdings" charset="0"/>
              <a:buNone/>
            </a:pPr>
            <a:r>
              <a:rPr lang="en-US" sz="3000">
                <a:sym typeface="Symbol" charset="0"/>
              </a:rPr>
              <a:t>_________________________________________</a:t>
            </a:r>
          </a:p>
          <a:p>
            <a:pPr>
              <a:spcBef>
                <a:spcPct val="0"/>
              </a:spcBef>
              <a:buFont typeface="Wingdings" charset="0"/>
              <a:buNone/>
            </a:pPr>
            <a:endParaRPr lang="en-US" sz="1400">
              <a:sym typeface="Symbol" charset="0"/>
            </a:endParaRPr>
          </a:p>
          <a:p>
            <a:pPr>
              <a:spcBef>
                <a:spcPct val="0"/>
              </a:spcBef>
              <a:buFont typeface="Wingdings" charset="0"/>
              <a:buNone/>
            </a:pPr>
            <a:r>
              <a:rPr lang="en-US" sz="4600">
                <a:sym typeface="Symbol" charset="0"/>
              </a:rPr>
              <a:t>	</a:t>
            </a:r>
            <a:r>
              <a:rPr lang="en-US" sz="4600">
                <a:solidFill>
                  <a:srgbClr val="CC0000"/>
                </a:solidFill>
                <a:sym typeface="Symbol" charset="0"/>
              </a:rPr>
              <a:t>4p + 2</a:t>
            </a:r>
            <a:r>
              <a:rPr lang="en-US" sz="4600">
                <a:solidFill>
                  <a:srgbClr val="CC0000"/>
                </a:solidFill>
              </a:rPr>
              <a:t>e</a:t>
            </a:r>
            <a:r>
              <a:rPr lang="en-US" sz="4600" baseline="30000">
                <a:solidFill>
                  <a:srgbClr val="CC0000"/>
                </a:solidFill>
              </a:rPr>
              <a:t>-</a:t>
            </a:r>
            <a:r>
              <a:rPr lang="en-US" sz="4600">
                <a:solidFill>
                  <a:srgbClr val="CC0000"/>
                </a:solidFill>
              </a:rPr>
              <a:t> </a:t>
            </a:r>
            <a:r>
              <a:rPr lang="en-US" sz="4600">
                <a:solidFill>
                  <a:srgbClr val="CC0000"/>
                </a:solidFill>
                <a:sym typeface="Symbol" charset="0"/>
              </a:rPr>
              <a:t> (nnpp) + 2 + Energy</a:t>
            </a:r>
          </a:p>
          <a:p>
            <a:pPr>
              <a:spcBef>
                <a:spcPct val="0"/>
              </a:spcBef>
              <a:buFont typeface="Wingdings" charset="0"/>
              <a:buNone/>
            </a:pPr>
            <a:endParaRPr lang="en-US" sz="4600">
              <a:sym typeface="Symbol" charset="0"/>
            </a:endParaRPr>
          </a:p>
          <a:p>
            <a:pPr>
              <a:spcBef>
                <a:spcPct val="0"/>
              </a:spcBef>
              <a:buFont typeface="Wingdings" charset="0"/>
              <a:buNone/>
            </a:pPr>
            <a:r>
              <a:rPr lang="en-US" sz="3400">
                <a:solidFill>
                  <a:schemeClr val="tx1"/>
                </a:solidFill>
                <a:sym typeface="Symbol" charset="0"/>
              </a:rPr>
              <a:t>	H Nucleus	  He Nucleus</a:t>
            </a:r>
          </a:p>
          <a:p>
            <a:pPr>
              <a:spcBef>
                <a:spcPct val="0"/>
              </a:spcBef>
              <a:buFont typeface="Wingdings" charset="0"/>
              <a:buNone/>
            </a:pPr>
            <a:endParaRPr lang="en-US" sz="3400">
              <a:solidFill>
                <a:schemeClr val="tx1"/>
              </a:solidFill>
              <a:sym typeface="Symbol" charset="0"/>
            </a:endParaRPr>
          </a:p>
          <a:p>
            <a:pPr>
              <a:spcBef>
                <a:spcPct val="0"/>
              </a:spcBef>
              <a:buFont typeface="Wingdings" charset="0"/>
              <a:buNone/>
            </a:pPr>
            <a:endParaRPr lang="en-US" sz="4600" b="0">
              <a:sym typeface="Symbol" charset="0"/>
            </a:endParaRPr>
          </a:p>
        </p:txBody>
      </p:sp>
      <p:sp>
        <p:nvSpPr>
          <p:cNvPr id="2273284" name="Line 4"/>
          <p:cNvSpPr>
            <a:spLocks noChangeShapeType="1"/>
          </p:cNvSpPr>
          <p:nvPr/>
        </p:nvSpPr>
        <p:spPr bwMode="auto">
          <a:xfrm flipV="1">
            <a:off x="1524000" y="5105400"/>
            <a:ext cx="76200" cy="457200"/>
          </a:xfrm>
          <a:prstGeom prst="line">
            <a:avLst/>
          </a:prstGeom>
          <a:noFill/>
          <a:ln w="50800">
            <a:solidFill>
              <a:srgbClr val="996633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73285" name="Line 5"/>
          <p:cNvSpPr>
            <a:spLocks noChangeShapeType="1"/>
          </p:cNvSpPr>
          <p:nvPr/>
        </p:nvSpPr>
        <p:spPr bwMode="auto">
          <a:xfrm flipV="1">
            <a:off x="4572000" y="5181600"/>
            <a:ext cx="76200" cy="457200"/>
          </a:xfrm>
          <a:prstGeom prst="line">
            <a:avLst/>
          </a:prstGeom>
          <a:noFill/>
          <a:ln w="50800">
            <a:solidFill>
              <a:srgbClr val="996633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1615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EFE0A-2ABC-074C-8E0F-AC7E651B9EB2}" type="slidenum">
              <a:rPr lang="en-US"/>
              <a:pPr/>
              <a:t>34</a:t>
            </a:fld>
            <a:endParaRPr lang="en-US"/>
          </a:p>
        </p:txBody>
      </p:sp>
      <p:sp>
        <p:nvSpPr>
          <p:cNvPr id="3639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cs typeface="ＭＳ Ｐゴシック" charset="0"/>
              </a:rPr>
              <a:t>Unification of Forces</a:t>
            </a:r>
            <a:endParaRPr lang="en-US"/>
          </a:p>
        </p:txBody>
      </p:sp>
      <p:pic>
        <p:nvPicPr>
          <p:cNvPr id="3639299" name="Picture 3" descr="bbtlf1904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448800" cy="597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39300" name="Text Box 4"/>
          <p:cNvSpPr txBox="1">
            <a:spLocks noChangeArrowheads="1"/>
          </p:cNvSpPr>
          <p:nvPr/>
        </p:nvSpPr>
        <p:spPr bwMode="auto">
          <a:xfrm>
            <a:off x="8001000" y="6111875"/>
            <a:ext cx="56515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/>
              <a:t>10</a:t>
            </a:r>
            <a:r>
              <a:rPr lang="en-US" sz="2000" baseline="30000"/>
              <a:t>32</a:t>
            </a:r>
          </a:p>
        </p:txBody>
      </p:sp>
      <p:sp>
        <p:nvSpPr>
          <p:cNvPr id="3639301" name="Text Box 5"/>
          <p:cNvSpPr txBox="1">
            <a:spLocks noChangeArrowheads="1"/>
          </p:cNvSpPr>
          <p:nvPr/>
        </p:nvSpPr>
        <p:spPr bwMode="auto">
          <a:xfrm>
            <a:off x="7775575" y="1660525"/>
            <a:ext cx="1825625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000">
              <a:solidFill>
                <a:srgbClr val="FF00FF"/>
              </a:solidFill>
            </a:endParaRPr>
          </a:p>
          <a:p>
            <a:r>
              <a:rPr lang="en-US" sz="2400">
                <a:solidFill>
                  <a:srgbClr val="FF00FF"/>
                </a:solidFill>
              </a:rPr>
              <a:t>??</a:t>
            </a:r>
          </a:p>
        </p:txBody>
      </p:sp>
      <p:sp>
        <p:nvSpPr>
          <p:cNvPr id="3639302" name="Text Box 6"/>
          <p:cNvSpPr txBox="1">
            <a:spLocks noChangeArrowheads="1"/>
          </p:cNvSpPr>
          <p:nvPr/>
        </p:nvSpPr>
        <p:spPr bwMode="auto">
          <a:xfrm>
            <a:off x="6019800" y="6132513"/>
            <a:ext cx="56515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/>
              <a:t>10</a:t>
            </a:r>
            <a:r>
              <a:rPr lang="en-US" sz="2000" baseline="30000"/>
              <a:t>29</a:t>
            </a:r>
          </a:p>
        </p:txBody>
      </p:sp>
      <p:sp>
        <p:nvSpPr>
          <p:cNvPr id="3639303" name="Rectangle 7"/>
          <p:cNvSpPr>
            <a:spLocks noChangeArrowheads="1"/>
          </p:cNvSpPr>
          <p:nvPr/>
        </p:nvSpPr>
        <p:spPr bwMode="auto">
          <a:xfrm>
            <a:off x="2971800" y="990600"/>
            <a:ext cx="64008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639304" name="Text Box 8"/>
          <p:cNvSpPr txBox="1">
            <a:spLocks noChangeArrowheads="1"/>
          </p:cNvSpPr>
          <p:nvPr/>
        </p:nvSpPr>
        <p:spPr bwMode="auto">
          <a:xfrm>
            <a:off x="2895600" y="2133600"/>
            <a:ext cx="2133600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rgbClr val="FF00FF"/>
                </a:solidFill>
              </a:rPr>
              <a:t>Electro-Weak Unification</a:t>
            </a:r>
          </a:p>
        </p:txBody>
      </p:sp>
      <p:sp>
        <p:nvSpPr>
          <p:cNvPr id="3639305" name="Text Box 9"/>
          <p:cNvSpPr txBox="1">
            <a:spLocks noChangeArrowheads="1"/>
          </p:cNvSpPr>
          <p:nvPr/>
        </p:nvSpPr>
        <p:spPr bwMode="auto">
          <a:xfrm>
            <a:off x="2057400" y="5562600"/>
            <a:ext cx="1006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3300"/>
                </a:solidFill>
              </a:rPr>
              <a:t>100 GeV</a:t>
            </a:r>
          </a:p>
        </p:txBody>
      </p:sp>
      <p:sp>
        <p:nvSpPr>
          <p:cNvPr id="3639306" name="Text Box 10"/>
          <p:cNvSpPr txBox="1">
            <a:spLocks noChangeArrowheads="1"/>
          </p:cNvSpPr>
          <p:nvPr/>
        </p:nvSpPr>
        <p:spPr bwMode="auto">
          <a:xfrm>
            <a:off x="5715000" y="5562600"/>
            <a:ext cx="10398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3300"/>
                </a:solidFill>
              </a:rPr>
              <a:t>10</a:t>
            </a:r>
            <a:r>
              <a:rPr lang="en-US" sz="2000" baseline="30000">
                <a:solidFill>
                  <a:srgbClr val="FF3300"/>
                </a:solidFill>
              </a:rPr>
              <a:t>16</a:t>
            </a:r>
            <a:r>
              <a:rPr lang="en-US" sz="2000">
                <a:solidFill>
                  <a:srgbClr val="FF3300"/>
                </a:solidFill>
              </a:rPr>
              <a:t> GeV</a:t>
            </a:r>
          </a:p>
        </p:txBody>
      </p:sp>
      <p:sp>
        <p:nvSpPr>
          <p:cNvPr id="3639307" name="Text Box 11"/>
          <p:cNvSpPr txBox="1">
            <a:spLocks noChangeArrowheads="1"/>
          </p:cNvSpPr>
          <p:nvPr/>
        </p:nvSpPr>
        <p:spPr bwMode="auto">
          <a:xfrm>
            <a:off x="7620000" y="5562600"/>
            <a:ext cx="10398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3300"/>
                </a:solidFill>
              </a:rPr>
              <a:t>10</a:t>
            </a:r>
            <a:r>
              <a:rPr lang="en-US" sz="2000" baseline="30000">
                <a:solidFill>
                  <a:srgbClr val="FF3300"/>
                </a:solidFill>
              </a:rPr>
              <a:t>19</a:t>
            </a:r>
            <a:r>
              <a:rPr lang="en-US" sz="2000">
                <a:solidFill>
                  <a:srgbClr val="FF3300"/>
                </a:solidFill>
              </a:rPr>
              <a:t> GeV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DEDA-4E94-8F45-90BA-EE1CAE62301A}" type="slidenum">
              <a:rPr lang="en-US"/>
              <a:pPr/>
              <a:t>35</a:t>
            </a:fld>
            <a:endParaRPr lang="en-US"/>
          </a:p>
        </p:txBody>
      </p:sp>
      <p:sp>
        <p:nvSpPr>
          <p:cNvPr id="3608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cs typeface="ＭＳ Ｐゴシック" charset="0"/>
              </a:rPr>
              <a:t>Unification of Forces</a:t>
            </a:r>
            <a:endParaRPr lang="en-US"/>
          </a:p>
        </p:txBody>
      </p:sp>
      <p:sp>
        <p:nvSpPr>
          <p:cNvPr id="3608580" name="Text Box 4"/>
          <p:cNvSpPr txBox="1">
            <a:spLocks noChangeArrowheads="1"/>
          </p:cNvSpPr>
          <p:nvPr/>
        </p:nvSpPr>
        <p:spPr bwMode="auto">
          <a:xfrm>
            <a:off x="8001000" y="6111875"/>
            <a:ext cx="56515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/>
              <a:t>10</a:t>
            </a:r>
            <a:r>
              <a:rPr lang="en-US" sz="2000" baseline="30000"/>
              <a:t>32</a:t>
            </a:r>
          </a:p>
        </p:txBody>
      </p:sp>
      <p:sp>
        <p:nvSpPr>
          <p:cNvPr id="3608582" name="Text Box 6"/>
          <p:cNvSpPr txBox="1">
            <a:spLocks noChangeArrowheads="1"/>
          </p:cNvSpPr>
          <p:nvPr/>
        </p:nvSpPr>
        <p:spPr bwMode="auto">
          <a:xfrm>
            <a:off x="6019800" y="6132513"/>
            <a:ext cx="56515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/>
              <a:t>10</a:t>
            </a:r>
            <a:r>
              <a:rPr lang="en-US" sz="2000" baseline="30000"/>
              <a:t>29</a:t>
            </a:r>
          </a:p>
        </p:txBody>
      </p:sp>
      <p:pic>
        <p:nvPicPr>
          <p:cNvPr id="3608579" name="Picture 3" descr="bbtlf1904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448800" cy="597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08585" name="Rectangle 9"/>
          <p:cNvSpPr>
            <a:spLocks noChangeArrowheads="1"/>
          </p:cNvSpPr>
          <p:nvPr/>
        </p:nvSpPr>
        <p:spPr bwMode="auto">
          <a:xfrm>
            <a:off x="6248400" y="990600"/>
            <a:ext cx="31242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608583" name="Text Box 7"/>
          <p:cNvSpPr txBox="1">
            <a:spLocks noChangeArrowheads="1"/>
          </p:cNvSpPr>
          <p:nvPr/>
        </p:nvSpPr>
        <p:spPr bwMode="auto">
          <a:xfrm>
            <a:off x="5943600" y="1905000"/>
            <a:ext cx="1524000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rgbClr val="FF00FF"/>
                </a:solidFill>
              </a:rPr>
              <a:t>Grand Unification</a:t>
            </a:r>
          </a:p>
        </p:txBody>
      </p:sp>
      <p:sp>
        <p:nvSpPr>
          <p:cNvPr id="3608586" name="Text Box 10"/>
          <p:cNvSpPr txBox="1">
            <a:spLocks noChangeArrowheads="1"/>
          </p:cNvSpPr>
          <p:nvPr/>
        </p:nvSpPr>
        <p:spPr bwMode="auto">
          <a:xfrm>
            <a:off x="2057400" y="5562600"/>
            <a:ext cx="1006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3300"/>
                </a:solidFill>
              </a:rPr>
              <a:t>100 GeV</a:t>
            </a:r>
          </a:p>
        </p:txBody>
      </p:sp>
      <p:sp>
        <p:nvSpPr>
          <p:cNvPr id="3608587" name="Text Box 11"/>
          <p:cNvSpPr txBox="1">
            <a:spLocks noChangeArrowheads="1"/>
          </p:cNvSpPr>
          <p:nvPr/>
        </p:nvSpPr>
        <p:spPr bwMode="auto">
          <a:xfrm>
            <a:off x="5715000" y="5562600"/>
            <a:ext cx="10398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3300"/>
                </a:solidFill>
              </a:rPr>
              <a:t>10</a:t>
            </a:r>
            <a:r>
              <a:rPr lang="en-US" sz="2000" baseline="30000">
                <a:solidFill>
                  <a:srgbClr val="FF3300"/>
                </a:solidFill>
              </a:rPr>
              <a:t>16</a:t>
            </a:r>
            <a:r>
              <a:rPr lang="en-US" sz="2000">
                <a:solidFill>
                  <a:srgbClr val="FF3300"/>
                </a:solidFill>
              </a:rPr>
              <a:t> GeV</a:t>
            </a:r>
          </a:p>
        </p:txBody>
      </p:sp>
      <p:sp>
        <p:nvSpPr>
          <p:cNvPr id="3608588" name="Text Box 12"/>
          <p:cNvSpPr txBox="1">
            <a:spLocks noChangeArrowheads="1"/>
          </p:cNvSpPr>
          <p:nvPr/>
        </p:nvSpPr>
        <p:spPr bwMode="auto">
          <a:xfrm>
            <a:off x="7620000" y="5562600"/>
            <a:ext cx="10398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3300"/>
                </a:solidFill>
              </a:rPr>
              <a:t>10</a:t>
            </a:r>
            <a:r>
              <a:rPr lang="en-US" sz="2000" baseline="30000">
                <a:solidFill>
                  <a:srgbClr val="FF3300"/>
                </a:solidFill>
              </a:rPr>
              <a:t>19</a:t>
            </a:r>
            <a:r>
              <a:rPr lang="en-US" sz="2000">
                <a:solidFill>
                  <a:srgbClr val="FF3300"/>
                </a:solidFill>
              </a:rPr>
              <a:t> GeV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52949-E844-A844-8C27-857F0278BCE2}" type="slidenum">
              <a:rPr lang="en-US"/>
              <a:pPr/>
              <a:t>36</a:t>
            </a:fld>
            <a:endParaRPr lang="en-US"/>
          </a:p>
        </p:txBody>
      </p:sp>
      <p:sp>
        <p:nvSpPr>
          <p:cNvPr id="36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cs typeface="ＭＳ Ｐゴシック" charset="0"/>
              </a:rPr>
              <a:t>Unification of Forces</a:t>
            </a:r>
            <a:endParaRPr lang="en-US"/>
          </a:p>
        </p:txBody>
      </p:sp>
      <p:sp>
        <p:nvSpPr>
          <p:cNvPr id="3641347" name="Text Box 3"/>
          <p:cNvSpPr txBox="1">
            <a:spLocks noChangeArrowheads="1"/>
          </p:cNvSpPr>
          <p:nvPr/>
        </p:nvSpPr>
        <p:spPr bwMode="auto">
          <a:xfrm>
            <a:off x="8001000" y="6111875"/>
            <a:ext cx="56515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/>
              <a:t>10</a:t>
            </a:r>
            <a:r>
              <a:rPr lang="en-US" sz="2000" baseline="30000"/>
              <a:t>32</a:t>
            </a:r>
          </a:p>
        </p:txBody>
      </p:sp>
      <p:sp>
        <p:nvSpPr>
          <p:cNvPr id="3641348" name="Text Box 4"/>
          <p:cNvSpPr txBox="1">
            <a:spLocks noChangeArrowheads="1"/>
          </p:cNvSpPr>
          <p:nvPr/>
        </p:nvSpPr>
        <p:spPr bwMode="auto">
          <a:xfrm>
            <a:off x="6019800" y="6132513"/>
            <a:ext cx="56515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/>
              <a:t>10</a:t>
            </a:r>
            <a:r>
              <a:rPr lang="en-US" sz="2000" baseline="30000"/>
              <a:t>29</a:t>
            </a:r>
          </a:p>
        </p:txBody>
      </p:sp>
      <p:pic>
        <p:nvPicPr>
          <p:cNvPr id="3641349" name="Picture 5" descr="bbtlf1904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448800" cy="597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41351" name="Text Box 7"/>
          <p:cNvSpPr txBox="1">
            <a:spLocks noChangeArrowheads="1"/>
          </p:cNvSpPr>
          <p:nvPr/>
        </p:nvSpPr>
        <p:spPr bwMode="auto">
          <a:xfrm>
            <a:off x="7848600" y="1676400"/>
            <a:ext cx="1524000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400">
              <a:solidFill>
                <a:srgbClr val="FF00FF"/>
              </a:solidFill>
            </a:endParaRPr>
          </a:p>
          <a:p>
            <a:r>
              <a:rPr lang="en-US" sz="2400">
                <a:solidFill>
                  <a:srgbClr val="FF00FF"/>
                </a:solidFill>
              </a:rPr>
              <a:t>??</a:t>
            </a:r>
          </a:p>
          <a:p>
            <a:endParaRPr lang="en-US" sz="2400">
              <a:solidFill>
                <a:srgbClr val="FF00FF"/>
              </a:solidFill>
            </a:endParaRPr>
          </a:p>
        </p:txBody>
      </p:sp>
      <p:sp>
        <p:nvSpPr>
          <p:cNvPr id="3641352" name="Text Box 8"/>
          <p:cNvSpPr txBox="1">
            <a:spLocks noChangeArrowheads="1"/>
          </p:cNvSpPr>
          <p:nvPr/>
        </p:nvSpPr>
        <p:spPr bwMode="auto">
          <a:xfrm>
            <a:off x="2057400" y="5562600"/>
            <a:ext cx="1006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3300"/>
                </a:solidFill>
              </a:rPr>
              <a:t>100 GeV</a:t>
            </a:r>
          </a:p>
        </p:txBody>
      </p:sp>
      <p:sp>
        <p:nvSpPr>
          <p:cNvPr id="3641353" name="Text Box 9"/>
          <p:cNvSpPr txBox="1">
            <a:spLocks noChangeArrowheads="1"/>
          </p:cNvSpPr>
          <p:nvPr/>
        </p:nvSpPr>
        <p:spPr bwMode="auto">
          <a:xfrm>
            <a:off x="5715000" y="5562600"/>
            <a:ext cx="10398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3300"/>
                </a:solidFill>
              </a:rPr>
              <a:t>10</a:t>
            </a:r>
            <a:r>
              <a:rPr lang="en-US" sz="2000" baseline="30000">
                <a:solidFill>
                  <a:srgbClr val="FF3300"/>
                </a:solidFill>
              </a:rPr>
              <a:t>16</a:t>
            </a:r>
            <a:r>
              <a:rPr lang="en-US" sz="2000">
                <a:solidFill>
                  <a:srgbClr val="FF3300"/>
                </a:solidFill>
              </a:rPr>
              <a:t> GeV</a:t>
            </a:r>
          </a:p>
        </p:txBody>
      </p:sp>
      <p:sp>
        <p:nvSpPr>
          <p:cNvPr id="3641354" name="Text Box 10"/>
          <p:cNvSpPr txBox="1">
            <a:spLocks noChangeArrowheads="1"/>
          </p:cNvSpPr>
          <p:nvPr/>
        </p:nvSpPr>
        <p:spPr bwMode="auto">
          <a:xfrm>
            <a:off x="7620000" y="5562600"/>
            <a:ext cx="10398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3300"/>
                </a:solidFill>
              </a:rPr>
              <a:t>10</a:t>
            </a:r>
            <a:r>
              <a:rPr lang="en-US" sz="2000" baseline="30000">
                <a:solidFill>
                  <a:srgbClr val="FF3300"/>
                </a:solidFill>
              </a:rPr>
              <a:t>19</a:t>
            </a:r>
            <a:r>
              <a:rPr lang="en-US" sz="2000">
                <a:solidFill>
                  <a:srgbClr val="FF3300"/>
                </a:solidFill>
              </a:rPr>
              <a:t> GeV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543800" y="1524000"/>
            <a:ext cx="20574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b="1" dirty="0">
              <a:solidFill>
                <a:srgbClr val="FF00FF"/>
              </a:solidFill>
              <a:latin typeface="Arial Narrow" charset="0"/>
            </a:endParaRPr>
          </a:p>
          <a:p>
            <a:pPr eaLnBrk="1" hangingPunct="1"/>
            <a:r>
              <a:rPr lang="en-US" b="1" dirty="0">
                <a:solidFill>
                  <a:srgbClr val="FF00FF"/>
                </a:solidFill>
                <a:latin typeface="Arial Narrow" charset="0"/>
              </a:rPr>
              <a:t>Plank Epoch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4CD699D-8CF3-B640-B89E-FA1C6C0B0624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113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</a:t>
            </a:r>
          </a:p>
        </p:txBody>
      </p:sp>
      <p:sp>
        <p:nvSpPr>
          <p:cNvPr id="675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ACFE95D-2D6D-7C44-A42C-3C33B30A9B22}" type="slidenum">
              <a:rPr lang="en-US" sz="1500">
                <a:solidFill>
                  <a:srgbClr val="0000FF"/>
                </a:solidFill>
              </a:rPr>
              <a:pPr eaLnBrk="1" hangingPunct="1"/>
              <a:t>37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758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858000" cy="685800"/>
          </a:xfrm>
        </p:spPr>
        <p:txBody>
          <a:bodyPr/>
          <a:lstStyle/>
          <a:p>
            <a:pPr eaLnBrk="1" hangingPunct="1"/>
            <a:r>
              <a:rPr lang="en-US" altLang="ja-JP">
                <a:solidFill>
                  <a:srgbClr val="00FFFF"/>
                </a:solidFill>
                <a:latin typeface="Arial" charset="0"/>
                <a:ea typeface="ＭＳ Ｐゴシック" charset="0"/>
                <a:cs typeface="ＭＳ Ｐゴシック" charset="0"/>
              </a:rPr>
              <a:t>Hubble Deep Field</a:t>
            </a:r>
          </a:p>
        </p:txBody>
      </p:sp>
      <p:sp>
        <p:nvSpPr>
          <p:cNvPr id="67589" name="Rectangle 3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67590" name="Rectangle 4"/>
          <p:cNvSpPr>
            <a:spLocks noChangeArrowheads="1"/>
          </p:cNvSpPr>
          <p:nvPr/>
        </p:nvSpPr>
        <p:spPr bwMode="auto">
          <a:xfrm>
            <a:off x="152400" y="152400"/>
            <a:ext cx="883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/>
          <a:p>
            <a:pPr>
              <a:lnSpc>
                <a:spcPct val="80000"/>
              </a:lnSpc>
            </a:pPr>
            <a:r>
              <a:rPr lang="en-US" altLang="ja-JP" sz="3600" b="1">
                <a:solidFill>
                  <a:srgbClr val="00FFFF"/>
                </a:solidFill>
              </a:rPr>
              <a:t>Physicists’ View of Early Universe</a:t>
            </a:r>
          </a:p>
        </p:txBody>
      </p:sp>
      <p:sp>
        <p:nvSpPr>
          <p:cNvPr id="4035589" name="Text Box 5"/>
          <p:cNvSpPr txBox="1">
            <a:spLocks noChangeArrowheads="1"/>
          </p:cNvSpPr>
          <p:nvPr/>
        </p:nvSpPr>
        <p:spPr bwMode="auto">
          <a:xfrm>
            <a:off x="3746500" y="5032375"/>
            <a:ext cx="50927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5000"/>
              </a:lnSpc>
            </a:pPr>
            <a:r>
              <a:rPr lang="en-US" sz="4400" b="1">
                <a:solidFill>
                  <a:srgbClr val="FF9900"/>
                </a:solidFill>
              </a:rPr>
              <a:t>Fiat lux</a:t>
            </a:r>
          </a:p>
          <a:p>
            <a:pPr eaLnBrk="1" hangingPunct="1">
              <a:lnSpc>
                <a:spcPct val="135000"/>
              </a:lnSpc>
            </a:pPr>
            <a:r>
              <a:rPr lang="en-US" sz="4400" b="1">
                <a:solidFill>
                  <a:srgbClr val="FF9900"/>
                </a:solidFill>
              </a:rPr>
              <a:t>Let there be light </a:t>
            </a:r>
          </a:p>
        </p:txBody>
      </p:sp>
    </p:spTree>
    <p:extLst>
      <p:ext uri="{BB962C8B-B14F-4D97-AF65-F5344CB8AC3E}">
        <p14:creationId xmlns:p14="http://schemas.microsoft.com/office/powerpoint/2010/main" val="25820655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35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558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BDC27B2-756C-7449-95D0-F8C2219E2A34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318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</a:t>
            </a:r>
          </a:p>
        </p:txBody>
      </p:sp>
      <p:sp>
        <p:nvSpPr>
          <p:cNvPr id="696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6215023-EA8A-9D44-BC48-71A5E0E580DA}" type="slidenum">
              <a:rPr lang="en-US" sz="1500">
                <a:solidFill>
                  <a:srgbClr val="0000FF"/>
                </a:solidFill>
              </a:rPr>
              <a:pPr eaLnBrk="1" hangingPunct="1"/>
              <a:t>38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858000" cy="685800"/>
          </a:xfrm>
        </p:spPr>
        <p:txBody>
          <a:bodyPr/>
          <a:lstStyle/>
          <a:p>
            <a:pPr eaLnBrk="1" hangingPunct="1"/>
            <a:r>
              <a:rPr lang="en-US" altLang="ja-JP">
                <a:solidFill>
                  <a:srgbClr val="00FFFF"/>
                </a:solidFill>
                <a:latin typeface="Arial" charset="0"/>
                <a:ea typeface="ＭＳ Ｐゴシック" charset="0"/>
                <a:cs typeface="ＭＳ Ｐゴシック" charset="0"/>
              </a:rPr>
              <a:t>Hubble Deep Field</a:t>
            </a:r>
          </a:p>
        </p:txBody>
      </p:sp>
      <p:sp>
        <p:nvSpPr>
          <p:cNvPr id="69637" name="Rectangle 3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69638" name="Rectangle 4"/>
          <p:cNvSpPr>
            <a:spLocks noChangeArrowheads="1"/>
          </p:cNvSpPr>
          <p:nvPr/>
        </p:nvSpPr>
        <p:spPr bwMode="auto">
          <a:xfrm>
            <a:off x="152400" y="152400"/>
            <a:ext cx="883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/>
          <a:p>
            <a:pPr>
              <a:lnSpc>
                <a:spcPct val="80000"/>
              </a:lnSpc>
            </a:pPr>
            <a:r>
              <a:rPr lang="en-US" altLang="ja-JP" sz="3600" b="1">
                <a:solidFill>
                  <a:srgbClr val="00FFFF"/>
                </a:solidFill>
              </a:rPr>
              <a:t>Physicists’ View of Early Universe</a:t>
            </a:r>
          </a:p>
        </p:txBody>
      </p:sp>
      <p:sp>
        <p:nvSpPr>
          <p:cNvPr id="4037637" name="Text Box 5"/>
          <p:cNvSpPr txBox="1">
            <a:spLocks noChangeArrowheads="1"/>
          </p:cNvSpPr>
          <p:nvPr/>
        </p:nvSpPr>
        <p:spPr bwMode="auto">
          <a:xfrm>
            <a:off x="4114800" y="5427663"/>
            <a:ext cx="5367338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sz="3600" b="1">
                <a:solidFill>
                  <a:srgbClr val="FFCC00"/>
                </a:solidFill>
              </a:rPr>
              <a:t>Lorentz Invariance</a:t>
            </a:r>
          </a:p>
          <a:p>
            <a:pPr eaLnBrk="1" hangingPunct="1">
              <a:lnSpc>
                <a:spcPct val="130000"/>
              </a:lnSpc>
            </a:pPr>
            <a:r>
              <a:rPr lang="en-US" sz="3600" b="1">
                <a:solidFill>
                  <a:srgbClr val="FFCC00"/>
                </a:solidFill>
              </a:rPr>
              <a:t>Local Gauge Invariance</a:t>
            </a:r>
          </a:p>
        </p:txBody>
      </p:sp>
    </p:spTree>
    <p:extLst>
      <p:ext uri="{BB962C8B-B14F-4D97-AF65-F5344CB8AC3E}">
        <p14:creationId xmlns:p14="http://schemas.microsoft.com/office/powerpoint/2010/main" val="9969184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37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763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3759896-7E82-E64E-830A-596AB92294F9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969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Arisaka, UCLA</a:t>
            </a:r>
          </a:p>
        </p:txBody>
      </p:sp>
      <p:sp>
        <p:nvSpPr>
          <p:cNvPr id="7168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7439154-944E-2143-973B-49802F79D7A2}" type="slidenum">
              <a:rPr lang="en-US" sz="1500">
                <a:solidFill>
                  <a:srgbClr val="0000FF"/>
                </a:solidFill>
              </a:rPr>
              <a:pPr eaLnBrk="1" hangingPunct="1"/>
              <a:t>39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16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Structure of DNA</a:t>
            </a:r>
          </a:p>
        </p:txBody>
      </p:sp>
      <p:pic>
        <p:nvPicPr>
          <p:cNvPr id="71685" name="Picture 3" descr="DNA-backb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14400"/>
            <a:ext cx="586740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4" descr="d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400367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13162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47AFF-41E7-6541-96F6-E516AD98FF12}" type="slidenum">
              <a:rPr lang="en-US"/>
              <a:pPr/>
              <a:t>4</a:t>
            </a:fld>
            <a:endParaRPr lang="en-US"/>
          </a:p>
        </p:txBody>
      </p:sp>
      <p:sp>
        <p:nvSpPr>
          <p:cNvPr id="34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Quantum Mechanics</a:t>
            </a:r>
          </a:p>
        </p:txBody>
      </p:sp>
      <p:sp>
        <p:nvSpPr>
          <p:cNvPr id="34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Heisenberg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Uncertainty Principle</a:t>
            </a:r>
          </a:p>
          <a:p>
            <a:endParaRPr lang="en-US"/>
          </a:p>
        </p:txBody>
      </p:sp>
      <p:graphicFrame>
        <p:nvGraphicFramePr>
          <p:cNvPr id="3411972" name="Object 4"/>
          <p:cNvGraphicFramePr>
            <a:graphicFrameLocks noChangeAspect="1"/>
          </p:cNvGraphicFramePr>
          <p:nvPr/>
        </p:nvGraphicFramePr>
        <p:xfrm>
          <a:off x="1447800" y="2133600"/>
          <a:ext cx="236220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1881" name="Equation" r:id="rId4" imgW="711000" imgH="177480" progId="Equation.3">
                  <p:embed/>
                </p:oleObj>
              </mc:Choice>
              <mc:Fallback>
                <p:oleObj name="Equation" r:id="rId4" imgW="7110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133600"/>
                        <a:ext cx="2362200" cy="59055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11973" name="Object 5"/>
          <p:cNvGraphicFramePr>
            <a:graphicFrameLocks noChangeAspect="1"/>
          </p:cNvGraphicFramePr>
          <p:nvPr/>
        </p:nvGraphicFramePr>
        <p:xfrm>
          <a:off x="5562600" y="2133600"/>
          <a:ext cx="2319338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1882" name="Equation" r:id="rId6" imgW="698400" imgH="177480" progId="Equation.3">
                  <p:embed/>
                </p:oleObj>
              </mc:Choice>
              <mc:Fallback>
                <p:oleObj name="Equation" r:id="rId6" imgW="6984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2133600"/>
                        <a:ext cx="2319338" cy="59055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11974" name="Object 6"/>
          <p:cNvGraphicFramePr>
            <a:graphicFrameLocks noChangeAspect="1"/>
          </p:cNvGraphicFramePr>
          <p:nvPr/>
        </p:nvGraphicFramePr>
        <p:xfrm>
          <a:off x="2667000" y="3810000"/>
          <a:ext cx="3886200" cy="229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1883" name="Equation" r:id="rId8" imgW="1422360" imgH="838080" progId="Equation.3">
                  <p:embed/>
                </p:oleObj>
              </mc:Choice>
              <mc:Fallback>
                <p:oleObj name="Equation" r:id="rId8" imgW="1422360" imgH="838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3810000"/>
                        <a:ext cx="3886200" cy="2290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99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11975" name="Text Box 7"/>
          <p:cNvSpPr txBox="1">
            <a:spLocks noChangeArrowheads="1"/>
          </p:cNvSpPr>
          <p:nvPr/>
        </p:nvSpPr>
        <p:spPr bwMode="auto">
          <a:xfrm>
            <a:off x="1066800" y="1676400"/>
            <a:ext cx="10048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FF"/>
                </a:solidFill>
              </a:rPr>
              <a:t>Position</a:t>
            </a:r>
          </a:p>
        </p:txBody>
      </p:sp>
      <p:sp>
        <p:nvSpPr>
          <p:cNvPr id="3411976" name="Text Box 8"/>
          <p:cNvSpPr txBox="1">
            <a:spLocks noChangeArrowheads="1"/>
          </p:cNvSpPr>
          <p:nvPr/>
        </p:nvSpPr>
        <p:spPr bwMode="auto">
          <a:xfrm>
            <a:off x="2209800" y="1676400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FF"/>
                </a:solidFill>
              </a:rPr>
              <a:t>Momentum</a:t>
            </a:r>
          </a:p>
        </p:txBody>
      </p:sp>
      <p:sp>
        <p:nvSpPr>
          <p:cNvPr id="3411977" name="Text Box 9"/>
          <p:cNvSpPr txBox="1">
            <a:spLocks noChangeArrowheads="1"/>
          </p:cNvSpPr>
          <p:nvPr/>
        </p:nvSpPr>
        <p:spPr bwMode="auto">
          <a:xfrm>
            <a:off x="5267325" y="1676400"/>
            <a:ext cx="6699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FF"/>
                </a:solidFill>
              </a:rPr>
              <a:t>Time</a:t>
            </a:r>
          </a:p>
        </p:txBody>
      </p:sp>
      <p:sp>
        <p:nvSpPr>
          <p:cNvPr id="3411978" name="Text Box 10"/>
          <p:cNvSpPr txBox="1">
            <a:spLocks noChangeArrowheads="1"/>
          </p:cNvSpPr>
          <p:nvPr/>
        </p:nvSpPr>
        <p:spPr bwMode="auto">
          <a:xfrm>
            <a:off x="6292850" y="1676400"/>
            <a:ext cx="890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FF"/>
                </a:solidFill>
              </a:rPr>
              <a:t>Energy</a:t>
            </a:r>
          </a:p>
        </p:txBody>
      </p:sp>
      <p:sp>
        <p:nvSpPr>
          <p:cNvPr id="3411980" name="Text Box 12"/>
          <p:cNvSpPr txBox="1">
            <a:spLocks noChangeArrowheads="1"/>
          </p:cNvSpPr>
          <p:nvPr/>
        </p:nvSpPr>
        <p:spPr bwMode="auto">
          <a:xfrm>
            <a:off x="3148013" y="3148013"/>
            <a:ext cx="2519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i="1">
                <a:solidFill>
                  <a:srgbClr val="FF00FF"/>
                </a:solidFill>
              </a:rPr>
              <a:t>h </a:t>
            </a:r>
            <a:r>
              <a:rPr lang="en-US" sz="2400">
                <a:solidFill>
                  <a:srgbClr val="FF00FF"/>
                </a:solidFill>
              </a:rPr>
              <a:t>: Planck Constant</a:t>
            </a:r>
          </a:p>
        </p:txBody>
      </p:sp>
      <p:sp>
        <p:nvSpPr>
          <p:cNvPr id="3411981" name="Rectangle 13"/>
          <p:cNvSpPr>
            <a:spLocks noChangeArrowheads="1"/>
          </p:cNvSpPr>
          <p:nvPr/>
        </p:nvSpPr>
        <p:spPr bwMode="auto">
          <a:xfrm>
            <a:off x="2514600" y="5029200"/>
            <a:ext cx="3352800" cy="12192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411982" name="Text Box 14"/>
          <p:cNvSpPr txBox="1">
            <a:spLocks noChangeArrowheads="1"/>
          </p:cNvSpPr>
          <p:nvPr/>
        </p:nvSpPr>
        <p:spPr bwMode="auto">
          <a:xfrm>
            <a:off x="7086600" y="4495800"/>
            <a:ext cx="1585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i="1">
                <a:solidFill>
                  <a:srgbClr val="FF00FF"/>
                </a:solidFill>
              </a:rPr>
              <a:t>fm </a:t>
            </a:r>
            <a:r>
              <a:rPr lang="en-US" sz="2400">
                <a:solidFill>
                  <a:srgbClr val="FF00FF"/>
                </a:solidFill>
              </a:rPr>
              <a:t>= 10</a:t>
            </a:r>
            <a:r>
              <a:rPr lang="en-US" sz="2400" baseline="30000">
                <a:solidFill>
                  <a:srgbClr val="FF00FF"/>
                </a:solidFill>
              </a:rPr>
              <a:t>-15</a:t>
            </a:r>
            <a:r>
              <a:rPr lang="en-US" sz="2400">
                <a:solidFill>
                  <a:srgbClr val="FF00FF"/>
                </a:solidFill>
              </a:rPr>
              <a:t> m</a:t>
            </a:r>
          </a:p>
        </p:txBody>
      </p:sp>
      <p:sp>
        <p:nvSpPr>
          <p:cNvPr id="3411983" name="Text Box 15"/>
          <p:cNvSpPr txBox="1">
            <a:spLocks noChangeArrowheads="1"/>
          </p:cNvSpPr>
          <p:nvPr/>
        </p:nvSpPr>
        <p:spPr bwMode="auto">
          <a:xfrm>
            <a:off x="1219200" y="6248400"/>
            <a:ext cx="1851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3300"/>
                </a:solidFill>
              </a:rPr>
              <a:t>Shorter Distance</a:t>
            </a:r>
          </a:p>
        </p:txBody>
      </p:sp>
      <p:sp>
        <p:nvSpPr>
          <p:cNvPr id="3411984" name="Text Box 16"/>
          <p:cNvSpPr txBox="1">
            <a:spLocks noChangeArrowheads="1"/>
          </p:cNvSpPr>
          <p:nvPr/>
        </p:nvSpPr>
        <p:spPr bwMode="auto">
          <a:xfrm>
            <a:off x="4191000" y="6324600"/>
            <a:ext cx="1606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3300"/>
                </a:solidFill>
              </a:rPr>
              <a:t>Higher Energy</a:t>
            </a:r>
          </a:p>
        </p:txBody>
      </p:sp>
    </p:spTree>
    <p:extLst>
      <p:ext uri="{BB962C8B-B14F-4D97-AF65-F5344CB8AC3E}">
        <p14:creationId xmlns:p14="http://schemas.microsoft.com/office/powerpoint/2010/main" val="41469226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6E0C590-722A-5B49-8370-AA4DD04FB541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49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849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E8A82B-93E6-AF44-957F-5B26C2EBF867}" type="slidenum">
              <a:rPr lang="en-US" sz="1500">
                <a:solidFill>
                  <a:srgbClr val="0000FF"/>
                </a:solidFill>
              </a:rPr>
              <a:pPr eaLnBrk="1" hangingPunct="1"/>
              <a:t>40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49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Symmetry Breaking</a:t>
            </a:r>
          </a:p>
        </p:txBody>
      </p:sp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3505200" y="3036888"/>
            <a:ext cx="2436813" cy="2133600"/>
            <a:chOff x="3120" y="1962"/>
            <a:chExt cx="1535" cy="1344"/>
          </a:xfrm>
        </p:grpSpPr>
        <p:sp>
          <p:nvSpPr>
            <p:cNvPr id="85071" name="AutoShape 78"/>
            <p:cNvSpPr>
              <a:spLocks noChangeArrowheads="1"/>
            </p:cNvSpPr>
            <p:nvPr/>
          </p:nvSpPr>
          <p:spPr bwMode="auto">
            <a:xfrm>
              <a:off x="3120" y="1962"/>
              <a:ext cx="528" cy="1344"/>
            </a:xfrm>
            <a:prstGeom prst="downArrow">
              <a:avLst>
                <a:gd name="adj1" fmla="val 50000"/>
                <a:gd name="adj2" fmla="val 63636"/>
              </a:avLst>
            </a:prstGeom>
            <a:solidFill>
              <a:schemeClr val="bg1"/>
            </a:solidFill>
            <a:ln w="50800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1">
                <a:latin typeface="Arial Narrow" charset="0"/>
              </a:endParaRPr>
            </a:p>
          </p:txBody>
        </p:sp>
        <p:sp>
          <p:nvSpPr>
            <p:cNvPr id="4043855" name="Text Box 79"/>
            <p:cNvSpPr txBox="1">
              <a:spLocks noChangeArrowheads="1"/>
            </p:cNvSpPr>
            <p:nvPr/>
          </p:nvSpPr>
          <p:spPr bwMode="auto">
            <a:xfrm>
              <a:off x="3608" y="2091"/>
              <a:ext cx="1047" cy="538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i="1" dirty="0">
                  <a:solidFill>
                    <a:srgbClr val="FF9900"/>
                  </a:solidFill>
                  <a:latin typeface="+mn-lt"/>
                  <a:ea typeface="+mn-ea"/>
                  <a:cs typeface="+mn-cs"/>
                </a:rPr>
                <a:t>Symmetry</a:t>
              </a:r>
            </a:p>
            <a:p>
              <a:pPr algn="ctr">
                <a:defRPr/>
              </a:pPr>
              <a:r>
                <a:rPr lang="en-US" b="1" i="1" dirty="0">
                  <a:solidFill>
                    <a:srgbClr val="FF9900"/>
                  </a:solidFill>
                  <a:latin typeface="+mn-lt"/>
                  <a:ea typeface="+mn-ea"/>
                  <a:cs typeface="+mn-cs"/>
                </a:rPr>
                <a:t>Break Down</a:t>
              </a:r>
            </a:p>
          </p:txBody>
        </p:sp>
      </p:grpSp>
      <p:sp>
        <p:nvSpPr>
          <p:cNvPr id="4043857" name="Text Box 81"/>
          <p:cNvSpPr txBox="1">
            <a:spLocks noChangeArrowheads="1"/>
          </p:cNvSpPr>
          <p:nvPr/>
        </p:nvSpPr>
        <p:spPr bwMode="auto">
          <a:xfrm>
            <a:off x="3276600" y="1211263"/>
            <a:ext cx="1704975" cy="7826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 algn="ctr">
              <a:defRPr/>
            </a:pPr>
            <a:r>
              <a:rPr lang="en-US" sz="4400" b="1" i="1" dirty="0">
                <a:solidFill>
                  <a:srgbClr val="CC00FF"/>
                </a:solidFill>
                <a:latin typeface="+mn-lt"/>
                <a:ea typeface="+mn-ea"/>
                <a:cs typeface="+mn-cs"/>
              </a:rPr>
              <a:t>Simple</a:t>
            </a:r>
          </a:p>
        </p:txBody>
      </p:sp>
      <p:sp>
        <p:nvSpPr>
          <p:cNvPr id="85000" name="Rectangle 82"/>
          <p:cNvSpPr>
            <a:spLocks noChangeArrowheads="1"/>
          </p:cNvSpPr>
          <p:nvPr/>
        </p:nvSpPr>
        <p:spPr bwMode="auto">
          <a:xfrm>
            <a:off x="6705600" y="838200"/>
            <a:ext cx="2133600" cy="1676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pPr algn="ctr"/>
            <a:endParaRPr lang="en-US" b="1">
              <a:latin typeface="Arial Narrow" charset="0"/>
            </a:endParaRPr>
          </a:p>
        </p:txBody>
      </p:sp>
      <p:sp>
        <p:nvSpPr>
          <p:cNvPr id="4043860" name="Text Box 84"/>
          <p:cNvSpPr txBox="1">
            <a:spLocks noChangeArrowheads="1"/>
          </p:cNvSpPr>
          <p:nvPr/>
        </p:nvSpPr>
        <p:spPr bwMode="auto">
          <a:xfrm>
            <a:off x="3200400" y="5791200"/>
            <a:ext cx="2141538" cy="7826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spAutoFit/>
          </a:bodyPr>
          <a:lstStyle/>
          <a:p>
            <a:pPr algn="ctr">
              <a:defRPr/>
            </a:pPr>
            <a:r>
              <a:rPr lang="en-US" sz="4400" b="1" i="1" dirty="0">
                <a:solidFill>
                  <a:srgbClr val="CC00FF"/>
                </a:solidFill>
                <a:latin typeface="+mn-lt"/>
                <a:ea typeface="+mn-ea"/>
                <a:cs typeface="+mn-cs"/>
              </a:rPr>
              <a:t>Complex</a:t>
            </a:r>
          </a:p>
        </p:txBody>
      </p:sp>
      <p:grpSp>
        <p:nvGrpSpPr>
          <p:cNvPr id="85002" name="Group 88"/>
          <p:cNvGrpSpPr>
            <a:grpSpLocks/>
          </p:cNvGrpSpPr>
          <p:nvPr/>
        </p:nvGrpSpPr>
        <p:grpSpPr bwMode="auto">
          <a:xfrm>
            <a:off x="771525" y="854075"/>
            <a:ext cx="1154113" cy="6003925"/>
            <a:chOff x="771525" y="854075"/>
            <a:chExt cx="1154113" cy="6003925"/>
          </a:xfrm>
        </p:grpSpPr>
        <p:sp>
          <p:nvSpPr>
            <p:cNvPr id="90" name="Text Box 16"/>
            <p:cNvSpPr txBox="1">
              <a:spLocks noChangeArrowheads="1"/>
            </p:cNvSpPr>
            <p:nvPr/>
          </p:nvSpPr>
          <p:spPr bwMode="auto">
            <a:xfrm>
              <a:off x="782638" y="854075"/>
              <a:ext cx="876300" cy="411163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 type="none" w="lg" len="med"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FF6600"/>
                  </a:solidFill>
                  <a:latin typeface="+mn-lt"/>
                  <a:ea typeface="+mn-ea"/>
                  <a:cs typeface="+mn-cs"/>
                </a:rPr>
                <a:t>Time </a:t>
              </a:r>
            </a:p>
          </p:txBody>
        </p:sp>
        <p:sp>
          <p:nvSpPr>
            <p:cNvPr id="91" name="Line 17"/>
            <p:cNvSpPr>
              <a:spLocks noChangeAspect="1" noChangeShapeType="1"/>
            </p:cNvSpPr>
            <p:nvPr/>
          </p:nvSpPr>
          <p:spPr bwMode="auto">
            <a:xfrm flipH="1">
              <a:off x="782638" y="1076325"/>
              <a:ext cx="0" cy="5781675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2" name="Line 18"/>
            <p:cNvSpPr>
              <a:spLocks noChangeShapeType="1"/>
            </p:cNvSpPr>
            <p:nvPr/>
          </p:nvSpPr>
          <p:spPr bwMode="auto">
            <a:xfrm>
              <a:off x="782638" y="1296988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3" name="Line 19"/>
            <p:cNvSpPr>
              <a:spLocks noChangeShapeType="1"/>
            </p:cNvSpPr>
            <p:nvPr/>
          </p:nvSpPr>
          <p:spPr bwMode="auto">
            <a:xfrm>
              <a:off x="787400" y="1658938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4" name="Line 20"/>
            <p:cNvSpPr>
              <a:spLocks noChangeShapeType="1"/>
            </p:cNvSpPr>
            <p:nvPr/>
          </p:nvSpPr>
          <p:spPr bwMode="auto">
            <a:xfrm>
              <a:off x="787400" y="2041525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5" name="Line 21"/>
            <p:cNvSpPr>
              <a:spLocks noChangeShapeType="1"/>
            </p:cNvSpPr>
            <p:nvPr/>
          </p:nvSpPr>
          <p:spPr bwMode="auto">
            <a:xfrm>
              <a:off x="795338" y="24050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6" name="Line 22"/>
            <p:cNvSpPr>
              <a:spLocks noChangeShapeType="1"/>
            </p:cNvSpPr>
            <p:nvPr/>
          </p:nvSpPr>
          <p:spPr bwMode="auto">
            <a:xfrm>
              <a:off x="804863" y="2784475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7" name="Line 23"/>
            <p:cNvSpPr>
              <a:spLocks noChangeShapeType="1"/>
            </p:cNvSpPr>
            <p:nvPr/>
          </p:nvSpPr>
          <p:spPr bwMode="auto">
            <a:xfrm>
              <a:off x="793750" y="3152775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8" name="Line 24"/>
            <p:cNvSpPr>
              <a:spLocks noChangeShapeType="1"/>
            </p:cNvSpPr>
            <p:nvPr/>
          </p:nvSpPr>
          <p:spPr bwMode="auto">
            <a:xfrm>
              <a:off x="801688" y="3525838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9" name="Line 25"/>
            <p:cNvSpPr>
              <a:spLocks noChangeShapeType="1"/>
            </p:cNvSpPr>
            <p:nvPr/>
          </p:nvSpPr>
          <p:spPr bwMode="auto">
            <a:xfrm>
              <a:off x="804863" y="3902075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0" name="Line 26"/>
            <p:cNvSpPr>
              <a:spLocks noChangeShapeType="1"/>
            </p:cNvSpPr>
            <p:nvPr/>
          </p:nvSpPr>
          <p:spPr bwMode="auto">
            <a:xfrm>
              <a:off x="793750" y="4265613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1" name="Line 27"/>
            <p:cNvSpPr>
              <a:spLocks noChangeShapeType="1"/>
            </p:cNvSpPr>
            <p:nvPr/>
          </p:nvSpPr>
          <p:spPr bwMode="auto">
            <a:xfrm>
              <a:off x="782638" y="462121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2" name="Line 28"/>
            <p:cNvSpPr>
              <a:spLocks noChangeShapeType="1"/>
            </p:cNvSpPr>
            <p:nvPr/>
          </p:nvSpPr>
          <p:spPr bwMode="auto">
            <a:xfrm>
              <a:off x="782638" y="50085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5052" name="Text Box 30"/>
            <p:cNvSpPr txBox="1">
              <a:spLocks noChangeArrowheads="1"/>
            </p:cNvSpPr>
            <p:nvPr/>
          </p:nvSpPr>
          <p:spPr bwMode="auto">
            <a:xfrm>
              <a:off x="1011238" y="1906588"/>
              <a:ext cx="674687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2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53" name="Text Box 31"/>
            <p:cNvSpPr txBox="1">
              <a:spLocks noChangeArrowheads="1"/>
            </p:cNvSpPr>
            <p:nvPr/>
          </p:nvSpPr>
          <p:spPr bwMode="auto">
            <a:xfrm>
              <a:off x="1011238" y="2239963"/>
              <a:ext cx="762000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54" name="Text Box 32"/>
            <p:cNvSpPr txBox="1">
              <a:spLocks noChangeArrowheads="1"/>
            </p:cNvSpPr>
            <p:nvPr/>
          </p:nvSpPr>
          <p:spPr bwMode="auto">
            <a:xfrm>
              <a:off x="1163638" y="2346325"/>
              <a:ext cx="762000" cy="30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106" name="Line 33"/>
            <p:cNvSpPr>
              <a:spLocks noChangeShapeType="1"/>
            </p:cNvSpPr>
            <p:nvPr/>
          </p:nvSpPr>
          <p:spPr bwMode="auto">
            <a:xfrm>
              <a:off x="771525" y="5397500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7" name="Line 34"/>
            <p:cNvSpPr>
              <a:spLocks noChangeShapeType="1"/>
            </p:cNvSpPr>
            <p:nvPr/>
          </p:nvSpPr>
          <p:spPr bwMode="auto">
            <a:xfrm>
              <a:off x="779463" y="57705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8" name="Line 35"/>
            <p:cNvSpPr>
              <a:spLocks noChangeShapeType="1"/>
            </p:cNvSpPr>
            <p:nvPr/>
          </p:nvSpPr>
          <p:spPr bwMode="auto">
            <a:xfrm>
              <a:off x="782638" y="6146800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9" name="Line 36"/>
            <p:cNvSpPr>
              <a:spLocks noChangeShapeType="1"/>
            </p:cNvSpPr>
            <p:nvPr/>
          </p:nvSpPr>
          <p:spPr bwMode="auto">
            <a:xfrm>
              <a:off x="771525" y="6508750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5059" name="Text Box 37"/>
            <p:cNvSpPr txBox="1">
              <a:spLocks noChangeArrowheads="1"/>
            </p:cNvSpPr>
            <p:nvPr/>
          </p:nvSpPr>
          <p:spPr bwMode="auto">
            <a:xfrm>
              <a:off x="1000125" y="2238375"/>
              <a:ext cx="674688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3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0" name="Text Box 38"/>
            <p:cNvSpPr txBox="1">
              <a:spLocks noChangeArrowheads="1"/>
            </p:cNvSpPr>
            <p:nvPr/>
          </p:nvSpPr>
          <p:spPr bwMode="auto">
            <a:xfrm>
              <a:off x="1000125" y="2625725"/>
              <a:ext cx="674688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4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1" name="Text Box 39"/>
            <p:cNvSpPr txBox="1">
              <a:spLocks noChangeArrowheads="1"/>
            </p:cNvSpPr>
            <p:nvPr/>
          </p:nvSpPr>
          <p:spPr bwMode="auto">
            <a:xfrm>
              <a:off x="1000125" y="301783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5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2" name="Text Box 40"/>
            <p:cNvSpPr txBox="1">
              <a:spLocks noChangeArrowheads="1"/>
            </p:cNvSpPr>
            <p:nvPr/>
          </p:nvSpPr>
          <p:spPr bwMode="auto">
            <a:xfrm>
              <a:off x="1000125" y="3402013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6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3" name="Text Box 41"/>
            <p:cNvSpPr txBox="1">
              <a:spLocks noChangeArrowheads="1"/>
            </p:cNvSpPr>
            <p:nvPr/>
          </p:nvSpPr>
          <p:spPr bwMode="auto">
            <a:xfrm>
              <a:off x="1000125" y="3789363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7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4" name="Text Box 42"/>
            <p:cNvSpPr txBox="1">
              <a:spLocks noChangeArrowheads="1"/>
            </p:cNvSpPr>
            <p:nvPr/>
          </p:nvSpPr>
          <p:spPr bwMode="auto">
            <a:xfrm>
              <a:off x="1000125" y="412273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8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5" name="Text Box 43"/>
            <p:cNvSpPr txBox="1">
              <a:spLocks noChangeArrowheads="1"/>
            </p:cNvSpPr>
            <p:nvPr/>
          </p:nvSpPr>
          <p:spPr bwMode="auto">
            <a:xfrm>
              <a:off x="1000125" y="451008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9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6" name="Text Box 44"/>
            <p:cNvSpPr txBox="1">
              <a:spLocks noChangeArrowheads="1"/>
            </p:cNvSpPr>
            <p:nvPr/>
          </p:nvSpPr>
          <p:spPr bwMode="auto">
            <a:xfrm>
              <a:off x="1000125" y="489743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10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7" name="Text Box 45"/>
            <p:cNvSpPr txBox="1">
              <a:spLocks noChangeArrowheads="1"/>
            </p:cNvSpPr>
            <p:nvPr/>
          </p:nvSpPr>
          <p:spPr bwMode="auto">
            <a:xfrm>
              <a:off x="1000125" y="5287963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11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8" name="Text Box 46"/>
            <p:cNvSpPr txBox="1">
              <a:spLocks noChangeArrowheads="1"/>
            </p:cNvSpPr>
            <p:nvPr/>
          </p:nvSpPr>
          <p:spPr bwMode="auto">
            <a:xfrm>
              <a:off x="1000125" y="5616575"/>
              <a:ext cx="674688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12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69" name="Text Box 47"/>
            <p:cNvSpPr txBox="1">
              <a:spLocks noChangeArrowheads="1"/>
            </p:cNvSpPr>
            <p:nvPr/>
          </p:nvSpPr>
          <p:spPr bwMode="auto">
            <a:xfrm>
              <a:off x="1000125" y="6005513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13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85070" name="Text Box 48"/>
            <p:cNvSpPr txBox="1">
              <a:spLocks noChangeArrowheads="1"/>
            </p:cNvSpPr>
            <p:nvPr/>
          </p:nvSpPr>
          <p:spPr bwMode="auto">
            <a:xfrm>
              <a:off x="1000125" y="6396038"/>
              <a:ext cx="674688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14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</p:grpSp>
      <p:sp>
        <p:nvSpPr>
          <p:cNvPr id="122" name="Text Box 3"/>
          <p:cNvSpPr txBox="1">
            <a:spLocks noChangeArrowheads="1"/>
          </p:cNvSpPr>
          <p:nvPr/>
        </p:nvSpPr>
        <p:spPr bwMode="auto">
          <a:xfrm>
            <a:off x="1011238" y="1501775"/>
            <a:ext cx="1427162" cy="404813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 lIns="91424" tIns="45712" rIns="91424" bIns="45712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6600"/>
                </a:solidFill>
                <a:latin typeface="+mn-lt"/>
                <a:ea typeface="+mn-ea"/>
                <a:cs typeface="+mn-cs"/>
              </a:rPr>
              <a:t>1B years</a:t>
            </a:r>
          </a:p>
        </p:txBody>
      </p:sp>
      <p:sp>
        <p:nvSpPr>
          <p:cNvPr id="85004" name="Text Box 29"/>
          <p:cNvSpPr txBox="1">
            <a:spLocks noChangeArrowheads="1"/>
          </p:cNvSpPr>
          <p:nvPr/>
        </p:nvSpPr>
        <p:spPr bwMode="auto">
          <a:xfrm>
            <a:off x="1011238" y="1131888"/>
            <a:ext cx="741362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0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grpSp>
        <p:nvGrpSpPr>
          <p:cNvPr id="4" name="Group 85"/>
          <p:cNvGrpSpPr>
            <a:grpSpLocks noChangeAspect="1"/>
          </p:cNvGrpSpPr>
          <p:nvPr/>
        </p:nvGrpSpPr>
        <p:grpSpPr bwMode="auto">
          <a:xfrm>
            <a:off x="6781800" y="2667000"/>
            <a:ext cx="2005013" cy="2054225"/>
            <a:chOff x="2400" y="1886"/>
            <a:chExt cx="1961" cy="2008"/>
          </a:xfrm>
        </p:grpSpPr>
        <p:sp>
          <p:nvSpPr>
            <p:cNvPr id="85007" name="Oval 86"/>
            <p:cNvSpPr>
              <a:spLocks noChangeArrowheads="1"/>
            </p:cNvSpPr>
            <p:nvPr/>
          </p:nvSpPr>
          <p:spPr bwMode="auto">
            <a:xfrm>
              <a:off x="2400" y="1936"/>
              <a:ext cx="1961" cy="1958"/>
            </a:xfrm>
            <a:prstGeom prst="ellipse">
              <a:avLst/>
            </a:prstGeom>
            <a:noFill/>
            <a:ln w="38100" cap="rnd">
              <a:solidFill>
                <a:srgbClr val="FF9900"/>
              </a:solidFill>
              <a:prstDash val="sysDot"/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ctr"/>
              <a:endParaRPr lang="en-US">
                <a:latin typeface="Arial Narrow" charset="0"/>
              </a:endParaRPr>
            </a:p>
          </p:txBody>
        </p:sp>
        <p:sp>
          <p:nvSpPr>
            <p:cNvPr id="36880" name="Rectangle 87"/>
            <p:cNvSpPr>
              <a:spLocks noChangeAspect="1" noChangeArrowheads="1"/>
            </p:cNvSpPr>
            <p:nvPr/>
          </p:nvSpPr>
          <p:spPr bwMode="auto">
            <a:xfrm>
              <a:off x="3169" y="2662"/>
              <a:ext cx="391" cy="407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 type="none" w="lg" len="lg"/>
            </a:ln>
          </p:spPr>
          <p:txBody>
            <a:bodyPr wrap="none" lIns="91432" tIns="45716" rIns="91432" bIns="45716">
              <a:spAutoFit/>
            </a:bodyPr>
            <a:lstStyle/>
            <a:p>
              <a:pPr algn="ctr">
                <a:defRPr/>
              </a:pPr>
              <a:r>
                <a:rPr lang="en-US" sz="2100">
                  <a:solidFill>
                    <a:srgbClr val="FF3300"/>
                  </a:solidFill>
                  <a:latin typeface="+mn-lt"/>
                  <a:ea typeface="+mn-ea"/>
                  <a:cs typeface="+mn-cs"/>
                  <a:sym typeface="Symbol" pitchFamily="18" charset="2"/>
                </a:rPr>
                <a:t>Z</a:t>
              </a:r>
              <a:r>
                <a:rPr lang="en-US" sz="2100" baseline="30000">
                  <a:solidFill>
                    <a:srgbClr val="FF3300"/>
                  </a:solidFill>
                  <a:latin typeface="+mn-lt"/>
                  <a:ea typeface="+mn-ea"/>
                  <a:cs typeface="+mn-cs"/>
                  <a:sym typeface="Symbol" pitchFamily="18" charset="2"/>
                </a:rPr>
                <a:t>o</a:t>
              </a:r>
            </a:p>
          </p:txBody>
        </p:sp>
        <p:sp>
          <p:nvSpPr>
            <p:cNvPr id="85009" name="Rectangle 88"/>
            <p:cNvSpPr>
              <a:spLocks noChangeAspect="1" noChangeArrowheads="1"/>
            </p:cNvSpPr>
            <p:nvPr/>
          </p:nvSpPr>
          <p:spPr bwMode="auto">
            <a:xfrm>
              <a:off x="3099" y="2164"/>
              <a:ext cx="408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µ</a:t>
              </a:r>
              <a:r>
                <a:rPr lang="en-US" baseline="30000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-</a:t>
              </a:r>
            </a:p>
          </p:txBody>
        </p:sp>
        <p:sp>
          <p:nvSpPr>
            <p:cNvPr id="85010" name="Rectangle 89"/>
            <p:cNvSpPr>
              <a:spLocks noChangeAspect="1" noChangeArrowheads="1"/>
            </p:cNvSpPr>
            <p:nvPr/>
          </p:nvSpPr>
          <p:spPr bwMode="auto">
            <a:xfrm>
              <a:off x="3457" y="2539"/>
              <a:ext cx="318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latin typeface="Arial Narrow" charset="0"/>
                  <a:sym typeface="Symbol" charset="0"/>
                </a:rPr>
                <a:t>d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85011" name="Rectangle 90"/>
            <p:cNvSpPr>
              <a:spLocks noChangeAspect="1" noChangeArrowheads="1"/>
            </p:cNvSpPr>
            <p:nvPr/>
          </p:nvSpPr>
          <p:spPr bwMode="auto">
            <a:xfrm>
              <a:off x="3530" y="3269"/>
              <a:ext cx="450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µ</a:t>
              </a:r>
              <a:r>
                <a:rPr lang="en-US" baseline="30000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+</a:t>
              </a:r>
            </a:p>
          </p:txBody>
        </p:sp>
        <p:sp>
          <p:nvSpPr>
            <p:cNvPr id="85012" name="Rectangle 91"/>
            <p:cNvSpPr>
              <a:spLocks noChangeAspect="1" noChangeArrowheads="1"/>
            </p:cNvSpPr>
            <p:nvPr/>
          </p:nvSpPr>
          <p:spPr bwMode="auto">
            <a:xfrm>
              <a:off x="2628" y="2404"/>
              <a:ext cx="429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e</a:t>
              </a:r>
            </a:p>
          </p:txBody>
        </p:sp>
        <p:sp>
          <p:nvSpPr>
            <p:cNvPr id="85013" name="Rectangle 92"/>
            <p:cNvSpPr>
              <a:spLocks noChangeAspect="1" noChangeArrowheads="1"/>
            </p:cNvSpPr>
            <p:nvPr/>
          </p:nvSpPr>
          <p:spPr bwMode="auto">
            <a:xfrm>
              <a:off x="2624" y="2980"/>
              <a:ext cx="317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latin typeface="Arial Narrow" charset="0"/>
                  <a:sym typeface="Symbol" charset="0"/>
                </a:rPr>
                <a:t>u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36886" name="Rectangle 93"/>
            <p:cNvSpPr>
              <a:spLocks noChangeAspect="1" noChangeArrowheads="1"/>
            </p:cNvSpPr>
            <p:nvPr/>
          </p:nvSpPr>
          <p:spPr bwMode="auto">
            <a:xfrm>
              <a:off x="2874" y="2739"/>
              <a:ext cx="413" cy="452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 type="none" w="lg" len="lg"/>
            </a:ln>
          </p:spPr>
          <p:txBody>
            <a:bodyPr wrap="none" lIns="91432" tIns="45716" rIns="91432" bIns="45716">
              <a:spAutoFit/>
            </a:bodyPr>
            <a:lstStyle/>
            <a:p>
              <a:pPr algn="ctr">
                <a:defRPr/>
              </a:pPr>
              <a:r>
                <a:rPr lang="en-US">
                  <a:solidFill>
                    <a:srgbClr val="0000FF"/>
                  </a:solidFill>
                  <a:latin typeface="+mn-lt"/>
                  <a:ea typeface="+mn-ea"/>
                  <a:cs typeface="+mn-cs"/>
                  <a:sym typeface="Symbol" pitchFamily="18" charset="2"/>
                </a:rPr>
                <a:t>e</a:t>
              </a:r>
              <a:r>
                <a:rPr lang="en-US" baseline="30000">
                  <a:solidFill>
                    <a:srgbClr val="0000FF"/>
                  </a:solidFill>
                  <a:latin typeface="+mn-lt"/>
                  <a:ea typeface="+mn-ea"/>
                  <a:cs typeface="+mn-cs"/>
                  <a:sym typeface="Symbol" pitchFamily="18" charset="2"/>
                </a:rPr>
                <a:t>+</a:t>
              </a:r>
            </a:p>
          </p:txBody>
        </p:sp>
        <p:sp>
          <p:nvSpPr>
            <p:cNvPr id="85015" name="Rectangle 94"/>
            <p:cNvSpPr>
              <a:spLocks noChangeAspect="1" noChangeArrowheads="1"/>
            </p:cNvSpPr>
            <p:nvPr/>
          </p:nvSpPr>
          <p:spPr bwMode="auto">
            <a:xfrm>
              <a:off x="3703" y="2213"/>
              <a:ext cx="315" cy="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solidFill>
                    <a:srgbClr val="FF3300"/>
                  </a:solidFill>
                  <a:latin typeface="Arial Narrow" charset="0"/>
                  <a:sym typeface="Symbol" charset="0"/>
                </a:rPr>
                <a:t></a:t>
              </a:r>
            </a:p>
          </p:txBody>
        </p:sp>
        <p:sp>
          <p:nvSpPr>
            <p:cNvPr id="36888" name="Rectangle 95"/>
            <p:cNvSpPr>
              <a:spLocks noChangeAspect="1" noChangeArrowheads="1"/>
            </p:cNvSpPr>
            <p:nvPr/>
          </p:nvSpPr>
          <p:spPr bwMode="auto">
            <a:xfrm>
              <a:off x="3737" y="2837"/>
              <a:ext cx="373" cy="45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 type="none" w="lg" len="lg"/>
            </a:ln>
          </p:spPr>
          <p:txBody>
            <a:bodyPr wrap="none" lIns="91432" tIns="45716" rIns="91432" bIns="45716">
              <a:spAutoFit/>
            </a:bodyPr>
            <a:lstStyle/>
            <a:p>
              <a:pPr algn="ctr">
                <a:defRPr/>
              </a:pPr>
              <a:r>
                <a:rPr lang="en-US">
                  <a:solidFill>
                    <a:srgbClr val="0000FF"/>
                  </a:solidFill>
                  <a:latin typeface="+mn-lt"/>
                  <a:ea typeface="+mn-ea"/>
                  <a:cs typeface="+mn-cs"/>
                  <a:sym typeface="Symbol" pitchFamily="18" charset="2"/>
                </a:rPr>
                <a:t>e</a:t>
              </a:r>
              <a:r>
                <a:rPr lang="en-US" baseline="30000">
                  <a:solidFill>
                    <a:srgbClr val="0000FF"/>
                  </a:solidFill>
                  <a:latin typeface="+mn-lt"/>
                  <a:ea typeface="+mn-ea"/>
                  <a:cs typeface="+mn-cs"/>
                  <a:sym typeface="Symbol" pitchFamily="18" charset="2"/>
                </a:rPr>
                <a:t>-</a:t>
              </a:r>
            </a:p>
          </p:txBody>
        </p:sp>
        <p:sp>
          <p:nvSpPr>
            <p:cNvPr id="36889" name="Rectangle 96"/>
            <p:cNvSpPr>
              <a:spLocks noChangeAspect="1" noChangeArrowheads="1"/>
            </p:cNvSpPr>
            <p:nvPr/>
          </p:nvSpPr>
          <p:spPr bwMode="auto">
            <a:xfrm>
              <a:off x="3380" y="2085"/>
              <a:ext cx="469" cy="408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 type="none" w="lg" len="lg"/>
            </a:ln>
          </p:spPr>
          <p:txBody>
            <a:bodyPr wrap="none" lIns="91432" tIns="45716" rIns="91432" bIns="45716">
              <a:spAutoFit/>
            </a:bodyPr>
            <a:lstStyle/>
            <a:p>
              <a:pPr algn="ctr">
                <a:defRPr/>
              </a:pPr>
              <a:r>
                <a:rPr lang="en-US" sz="2100">
                  <a:solidFill>
                    <a:srgbClr val="FF3300"/>
                  </a:solidFill>
                  <a:latin typeface="+mn-lt"/>
                  <a:ea typeface="+mn-ea"/>
                  <a:cs typeface="+mn-cs"/>
                  <a:sym typeface="Symbol" pitchFamily="18" charset="2"/>
                </a:rPr>
                <a:t>W</a:t>
              </a:r>
              <a:r>
                <a:rPr lang="en-US" sz="2100" baseline="30000">
                  <a:solidFill>
                    <a:srgbClr val="FF3300"/>
                  </a:solidFill>
                  <a:latin typeface="+mn-lt"/>
                  <a:ea typeface="+mn-ea"/>
                  <a:cs typeface="+mn-cs"/>
                  <a:sym typeface="Symbol" pitchFamily="18" charset="2"/>
                </a:rPr>
                <a:t>+</a:t>
              </a:r>
            </a:p>
          </p:txBody>
        </p:sp>
        <p:sp>
          <p:nvSpPr>
            <p:cNvPr id="85018" name="Rectangle 97"/>
            <p:cNvSpPr>
              <a:spLocks noChangeAspect="1" noChangeArrowheads="1"/>
            </p:cNvSpPr>
            <p:nvPr/>
          </p:nvSpPr>
          <p:spPr bwMode="auto">
            <a:xfrm>
              <a:off x="2864" y="3221"/>
              <a:ext cx="464" cy="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µ</a:t>
              </a:r>
            </a:p>
          </p:txBody>
        </p:sp>
        <p:sp>
          <p:nvSpPr>
            <p:cNvPr id="85019" name="Rectangle 98"/>
            <p:cNvSpPr>
              <a:spLocks noChangeAspect="1" noChangeArrowheads="1"/>
            </p:cNvSpPr>
            <p:nvPr/>
          </p:nvSpPr>
          <p:spPr bwMode="auto">
            <a:xfrm>
              <a:off x="3929" y="2549"/>
              <a:ext cx="429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e</a:t>
              </a:r>
            </a:p>
          </p:txBody>
        </p:sp>
        <p:sp>
          <p:nvSpPr>
            <p:cNvPr id="85020" name="Rectangle 99"/>
            <p:cNvSpPr>
              <a:spLocks noChangeAspect="1" noChangeArrowheads="1"/>
            </p:cNvSpPr>
            <p:nvPr/>
          </p:nvSpPr>
          <p:spPr bwMode="auto">
            <a:xfrm>
              <a:off x="3401" y="2933"/>
              <a:ext cx="464" cy="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latin typeface="Arial Narrow" charset="0"/>
                  <a:sym typeface="Symbol" charset="0"/>
                </a:rPr>
                <a:t>µ</a:t>
              </a:r>
            </a:p>
          </p:txBody>
        </p:sp>
        <p:sp>
          <p:nvSpPr>
            <p:cNvPr id="36893" name="Rectangle 100"/>
            <p:cNvSpPr>
              <a:spLocks noChangeAspect="1" noChangeArrowheads="1"/>
            </p:cNvSpPr>
            <p:nvPr/>
          </p:nvSpPr>
          <p:spPr bwMode="auto">
            <a:xfrm>
              <a:off x="3237" y="3430"/>
              <a:ext cx="469" cy="407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 type="none" w="lg" len="lg"/>
            </a:ln>
          </p:spPr>
          <p:txBody>
            <a:bodyPr wrap="none" lIns="91432" tIns="45716" rIns="91432" bIns="45716">
              <a:spAutoFit/>
            </a:bodyPr>
            <a:lstStyle/>
            <a:p>
              <a:pPr algn="ctr">
                <a:defRPr/>
              </a:pPr>
              <a:r>
                <a:rPr lang="en-US" sz="2100">
                  <a:solidFill>
                    <a:srgbClr val="FF3300"/>
                  </a:solidFill>
                  <a:latin typeface="+mn-lt"/>
                  <a:ea typeface="+mn-ea"/>
                  <a:cs typeface="+mn-cs"/>
                  <a:sym typeface="Symbol" pitchFamily="18" charset="2"/>
                </a:rPr>
                <a:t>W</a:t>
              </a:r>
              <a:r>
                <a:rPr lang="en-US" sz="2100" baseline="30000">
                  <a:solidFill>
                    <a:srgbClr val="FF3300"/>
                  </a:solidFill>
                  <a:latin typeface="+mn-lt"/>
                  <a:ea typeface="+mn-ea"/>
                  <a:cs typeface="+mn-cs"/>
                  <a:sym typeface="Symbol" pitchFamily="18" charset="2"/>
                </a:rPr>
                <a:t>+</a:t>
              </a:r>
            </a:p>
          </p:txBody>
        </p:sp>
        <p:sp>
          <p:nvSpPr>
            <p:cNvPr id="36894" name="Line 101"/>
            <p:cNvSpPr>
              <a:spLocks noChangeAspect="1" noChangeShapeType="1"/>
            </p:cNvSpPr>
            <p:nvPr/>
          </p:nvSpPr>
          <p:spPr bwMode="auto">
            <a:xfrm>
              <a:off x="2712" y="2566"/>
              <a:ext cx="144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895" name="Line 102"/>
            <p:cNvSpPr>
              <a:spLocks noChangeAspect="1" noChangeShapeType="1"/>
            </p:cNvSpPr>
            <p:nvPr/>
          </p:nvSpPr>
          <p:spPr bwMode="auto">
            <a:xfrm>
              <a:off x="3552" y="2608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896" name="Line 103"/>
            <p:cNvSpPr>
              <a:spLocks noChangeAspect="1" noChangeShapeType="1"/>
            </p:cNvSpPr>
            <p:nvPr/>
          </p:nvSpPr>
          <p:spPr bwMode="auto">
            <a:xfrm>
              <a:off x="2928" y="2150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897" name="Line 104"/>
            <p:cNvSpPr>
              <a:spLocks noChangeAspect="1" noChangeShapeType="1"/>
            </p:cNvSpPr>
            <p:nvPr/>
          </p:nvSpPr>
          <p:spPr bwMode="auto">
            <a:xfrm>
              <a:off x="3487" y="3106"/>
              <a:ext cx="144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5026" name="Rectangle 105"/>
            <p:cNvSpPr>
              <a:spLocks noChangeAspect="1" noChangeArrowheads="1"/>
            </p:cNvSpPr>
            <p:nvPr/>
          </p:nvSpPr>
          <p:spPr bwMode="auto">
            <a:xfrm>
              <a:off x="2843" y="2044"/>
              <a:ext cx="304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latin typeface="Arial Narrow" charset="0"/>
                  <a:sym typeface="Symbol" charset="0"/>
                </a:rPr>
                <a:t>s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85027" name="Rectangle 106"/>
            <p:cNvSpPr>
              <a:spLocks noChangeAspect="1" noChangeArrowheads="1"/>
            </p:cNvSpPr>
            <p:nvPr/>
          </p:nvSpPr>
          <p:spPr bwMode="auto">
            <a:xfrm>
              <a:off x="3111" y="3027"/>
              <a:ext cx="318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latin typeface="Arial Narrow" charset="0"/>
                  <a:sym typeface="Symbol" charset="0"/>
                </a:rPr>
                <a:t>u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85028" name="Rectangle 107"/>
            <p:cNvSpPr>
              <a:spLocks noChangeAspect="1" noChangeArrowheads="1"/>
            </p:cNvSpPr>
            <p:nvPr/>
          </p:nvSpPr>
          <p:spPr bwMode="auto">
            <a:xfrm flipV="1">
              <a:off x="3956" y="3143"/>
              <a:ext cx="233" cy="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pPr algn="ctr"/>
              <a:r>
                <a:rPr lang="en-US">
                  <a:latin typeface="Arial Narrow" charset="0"/>
                  <a:sym typeface="Symbol" charset="0"/>
                </a:rPr>
                <a:t>s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85029" name="Rectangle 108"/>
            <p:cNvSpPr>
              <a:spLocks noChangeAspect="1" noChangeArrowheads="1"/>
            </p:cNvSpPr>
            <p:nvPr/>
          </p:nvSpPr>
          <p:spPr bwMode="auto">
            <a:xfrm>
              <a:off x="2487" y="2691"/>
              <a:ext cx="318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latin typeface="Arial Narrow" charset="0"/>
                  <a:sym typeface="Symbol" charset="0"/>
                </a:rPr>
                <a:t>d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36902" name="Line 109"/>
            <p:cNvSpPr>
              <a:spLocks noChangeAspect="1" noChangeShapeType="1"/>
            </p:cNvSpPr>
            <p:nvPr/>
          </p:nvSpPr>
          <p:spPr bwMode="auto">
            <a:xfrm>
              <a:off x="2687" y="3129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5031" name="Rectangle 110"/>
            <p:cNvSpPr>
              <a:spLocks noChangeAspect="1" noChangeArrowheads="1"/>
            </p:cNvSpPr>
            <p:nvPr/>
          </p:nvSpPr>
          <p:spPr bwMode="auto">
            <a:xfrm>
              <a:off x="3689" y="2559"/>
              <a:ext cx="366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</a:t>
              </a:r>
              <a:r>
                <a:rPr lang="en-US" baseline="30000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-</a:t>
              </a:r>
            </a:p>
          </p:txBody>
        </p:sp>
        <p:sp>
          <p:nvSpPr>
            <p:cNvPr id="85032" name="Rectangle 111"/>
            <p:cNvSpPr>
              <a:spLocks noChangeAspect="1" noChangeArrowheads="1"/>
            </p:cNvSpPr>
            <p:nvPr/>
          </p:nvSpPr>
          <p:spPr bwMode="auto">
            <a:xfrm>
              <a:off x="2905" y="2463"/>
              <a:ext cx="408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</a:t>
              </a:r>
              <a:r>
                <a:rPr lang="en-US" baseline="30000">
                  <a:solidFill>
                    <a:srgbClr val="0000FF"/>
                  </a:solidFill>
                  <a:latin typeface="Arial Narrow" charset="0"/>
                  <a:sym typeface="Symbol" charset="0"/>
                </a:rPr>
                <a:t>+</a:t>
              </a:r>
            </a:p>
          </p:txBody>
        </p:sp>
        <p:sp>
          <p:nvSpPr>
            <p:cNvPr id="85033" name="Rectangle 112"/>
            <p:cNvSpPr>
              <a:spLocks noChangeAspect="1" noChangeArrowheads="1"/>
            </p:cNvSpPr>
            <p:nvPr/>
          </p:nvSpPr>
          <p:spPr bwMode="auto">
            <a:xfrm>
              <a:off x="3883" y="2269"/>
              <a:ext cx="304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latin typeface="Arial Narrow" charset="0"/>
                  <a:sym typeface="Symbol" charset="0"/>
                </a:rPr>
                <a:t>c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85034" name="Rectangle 113"/>
            <p:cNvSpPr>
              <a:spLocks noChangeAspect="1" noChangeArrowheads="1"/>
            </p:cNvSpPr>
            <p:nvPr/>
          </p:nvSpPr>
          <p:spPr bwMode="auto">
            <a:xfrm>
              <a:off x="3105" y="1886"/>
              <a:ext cx="318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latin typeface="Arial Narrow" charset="0"/>
                  <a:sym typeface="Symbol" charset="0"/>
                </a:rPr>
                <a:t>b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85035" name="Rectangle 114"/>
            <p:cNvSpPr>
              <a:spLocks noChangeAspect="1" noChangeArrowheads="1"/>
            </p:cNvSpPr>
            <p:nvPr/>
          </p:nvSpPr>
          <p:spPr bwMode="auto">
            <a:xfrm>
              <a:off x="2630" y="3276"/>
              <a:ext cx="318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latin typeface="Arial Narrow" charset="0"/>
                  <a:sym typeface="Symbol" charset="0"/>
                </a:rPr>
                <a:t>b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36908" name="Line 115"/>
            <p:cNvSpPr>
              <a:spLocks noChangeAspect="1" noChangeShapeType="1"/>
            </p:cNvSpPr>
            <p:nvPr/>
          </p:nvSpPr>
          <p:spPr bwMode="auto">
            <a:xfrm>
              <a:off x="2687" y="3419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5037" name="Rectangle 116"/>
            <p:cNvSpPr>
              <a:spLocks noChangeAspect="1" noChangeArrowheads="1"/>
            </p:cNvSpPr>
            <p:nvPr/>
          </p:nvSpPr>
          <p:spPr bwMode="auto">
            <a:xfrm>
              <a:off x="3782" y="3374"/>
              <a:ext cx="304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pPr algn="ctr"/>
              <a:r>
                <a:rPr lang="en-US">
                  <a:latin typeface="Arial Narrow" charset="0"/>
                  <a:sym typeface="Symbol" charset="0"/>
                </a:rPr>
                <a:t>c</a:t>
              </a:r>
              <a:endParaRPr lang="en-US" baseline="30000">
                <a:latin typeface="Arial Narrow" charset="0"/>
                <a:sym typeface="Symbol" charset="0"/>
              </a:endParaRPr>
            </a:p>
          </p:txBody>
        </p:sp>
        <p:sp>
          <p:nvSpPr>
            <p:cNvPr id="36910" name="Line 117"/>
            <p:cNvSpPr>
              <a:spLocks noChangeAspect="1" noChangeShapeType="1"/>
            </p:cNvSpPr>
            <p:nvPr/>
          </p:nvSpPr>
          <p:spPr bwMode="auto">
            <a:xfrm>
              <a:off x="3855" y="3556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82" name="Picture 3" descr="DNA-backb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7"/>
          <a:stretch>
            <a:fillRect/>
          </a:stretch>
        </p:blipFill>
        <p:spPr bwMode="auto">
          <a:xfrm>
            <a:off x="6564313" y="4892675"/>
            <a:ext cx="236220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3018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043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386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3/6/2007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25DF0-3B52-FB45-B3EF-17EDE25B247A}" type="slidenum">
              <a:rPr lang="en-US"/>
              <a:pPr/>
              <a:t>41</a:t>
            </a:fld>
            <a:endParaRPr lang="en-US"/>
          </a:p>
        </p:txBody>
      </p:sp>
      <p:sp>
        <p:nvSpPr>
          <p:cNvPr id="3682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Beginning</a:t>
            </a:r>
          </a:p>
        </p:txBody>
      </p:sp>
      <p:sp>
        <p:nvSpPr>
          <p:cNvPr id="3682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9448800" cy="6076950"/>
          </a:xfrm>
        </p:spPr>
        <p:txBody>
          <a:bodyPr/>
          <a:lstStyle/>
          <a:p>
            <a:r>
              <a:rPr lang="en-US" sz="3800"/>
              <a:t>Everything was the same </a:t>
            </a:r>
            <a:r>
              <a:rPr lang="en-US" sz="3800">
                <a:sym typeface="Symbol" charset="0"/>
              </a:rPr>
              <a:t> Perfect symmetry.</a:t>
            </a:r>
          </a:p>
          <a:p>
            <a:pPr lvl="1"/>
            <a:r>
              <a:rPr lang="en-US" sz="3400">
                <a:sym typeface="Symbol" charset="0"/>
              </a:rPr>
              <a:t>All the particles are the same as photons.</a:t>
            </a:r>
          </a:p>
          <a:p>
            <a:pPr lvl="1"/>
            <a:r>
              <a:rPr lang="en-US" sz="3400">
                <a:sym typeface="Symbol" charset="0"/>
              </a:rPr>
              <a:t>All four forces are the same.</a:t>
            </a:r>
          </a:p>
          <a:p>
            <a:pPr lvl="4"/>
            <a:endParaRPr lang="en-US" sz="2500">
              <a:sym typeface="Symbol" charset="0"/>
            </a:endParaRPr>
          </a:p>
          <a:p>
            <a:r>
              <a:rPr lang="en-US" sz="3800">
                <a:sym typeface="Symbol" charset="0"/>
              </a:rPr>
              <a:t>The Universe was </a:t>
            </a:r>
            <a:r>
              <a:rPr lang="en-US" sz="3800" u="sng">
                <a:sym typeface="Symbol" charset="0"/>
              </a:rPr>
              <a:t>10 dimension</a:t>
            </a:r>
            <a:r>
              <a:rPr lang="en-US" sz="3800">
                <a:sym typeface="Symbol" charset="0"/>
              </a:rPr>
              <a:t>.</a:t>
            </a:r>
          </a:p>
          <a:p>
            <a:pPr lvl="3"/>
            <a:endParaRPr lang="en-US" sz="2500">
              <a:sym typeface="Symbol" charset="0"/>
            </a:endParaRPr>
          </a:p>
          <a:p>
            <a:pPr lvl="1">
              <a:buFont typeface="Wingdings" charset="0"/>
              <a:buNone/>
            </a:pPr>
            <a:r>
              <a:rPr lang="en-US" sz="3400">
                <a:sym typeface="Symbol" charset="0"/>
              </a:rPr>
              <a:t>	3	</a:t>
            </a:r>
            <a:r>
              <a:rPr lang="en-US" sz="3400">
                <a:solidFill>
                  <a:srgbClr val="FF00FF"/>
                </a:solidFill>
                <a:sym typeface="Symbol" charset="0"/>
              </a:rPr>
              <a:t>Space</a:t>
            </a:r>
            <a:r>
              <a:rPr lang="en-US" sz="3400">
                <a:sym typeface="Symbol" charset="0"/>
              </a:rPr>
              <a:t>				</a:t>
            </a:r>
            <a:r>
              <a:rPr lang="en-US" sz="3400" i="1">
                <a:sym typeface="Symbol" charset="0"/>
              </a:rPr>
              <a:t>Flattened</a:t>
            </a:r>
          </a:p>
          <a:p>
            <a:pPr lvl="1">
              <a:buFont typeface="Wingdings" charset="0"/>
              <a:buNone/>
            </a:pPr>
            <a:r>
              <a:rPr lang="en-US" sz="3400">
                <a:sym typeface="Symbol" charset="0"/>
              </a:rPr>
              <a:t>	1	</a:t>
            </a:r>
            <a:r>
              <a:rPr lang="en-US" sz="3400">
                <a:solidFill>
                  <a:srgbClr val="FF3300"/>
                </a:solidFill>
                <a:sym typeface="Symbol" charset="0"/>
              </a:rPr>
              <a:t>Time</a:t>
            </a:r>
          </a:p>
          <a:p>
            <a:pPr lvl="1">
              <a:buFont typeface="Wingdings" charset="0"/>
              <a:buNone/>
            </a:pPr>
            <a:r>
              <a:rPr lang="en-US" sz="3400">
                <a:sym typeface="Symbol" charset="0"/>
              </a:rPr>
              <a:t>		   	3 	</a:t>
            </a:r>
            <a:r>
              <a:rPr lang="en-US" sz="3400">
                <a:solidFill>
                  <a:srgbClr val="008000"/>
                </a:solidFill>
                <a:sym typeface="Symbol" charset="0"/>
              </a:rPr>
              <a:t>Strong Force</a:t>
            </a:r>
          </a:p>
          <a:p>
            <a:pPr lvl="1">
              <a:buFont typeface="Wingdings" charset="0"/>
              <a:buNone/>
            </a:pPr>
            <a:r>
              <a:rPr lang="en-US" sz="3400">
                <a:sym typeface="Symbol" charset="0"/>
              </a:rPr>
              <a:t>	6   	2	</a:t>
            </a:r>
            <a:r>
              <a:rPr lang="en-US" sz="3400">
                <a:solidFill>
                  <a:srgbClr val="0000FF"/>
                </a:solidFill>
                <a:sym typeface="Symbol" charset="0"/>
              </a:rPr>
              <a:t>Weak	</a:t>
            </a:r>
            <a:r>
              <a:rPr lang="en-US" sz="3400">
                <a:sym typeface="Symbol" charset="0"/>
              </a:rPr>
              <a:t>			</a:t>
            </a:r>
            <a:r>
              <a:rPr lang="en-US" sz="3400" i="1">
                <a:sym typeface="Symbol" charset="0"/>
              </a:rPr>
              <a:t>Compacitified</a:t>
            </a:r>
          </a:p>
          <a:p>
            <a:pPr lvl="1">
              <a:buFont typeface="Wingdings" charset="0"/>
              <a:buNone/>
            </a:pPr>
            <a:r>
              <a:rPr lang="en-US" sz="3400">
                <a:sym typeface="Symbol" charset="0"/>
              </a:rPr>
              <a:t>		   	1	</a:t>
            </a:r>
            <a:r>
              <a:rPr lang="en-US" sz="3400">
                <a:solidFill>
                  <a:srgbClr val="9933FF"/>
                </a:solidFill>
                <a:sym typeface="Symbol" charset="0"/>
              </a:rPr>
              <a:t>Electro-Magnetic</a:t>
            </a:r>
          </a:p>
          <a:p>
            <a:pPr lvl="1">
              <a:buFont typeface="Wingdings" charset="0"/>
              <a:buNone/>
            </a:pPr>
            <a:endParaRPr lang="en-US" sz="3400">
              <a:sym typeface="Symbol" charset="0"/>
            </a:endParaRPr>
          </a:p>
          <a:p>
            <a:pPr lvl="1"/>
            <a:endParaRPr lang="en-US" sz="3400">
              <a:sym typeface="Symbol" charset="0"/>
            </a:endParaRPr>
          </a:p>
        </p:txBody>
      </p:sp>
      <p:sp>
        <p:nvSpPr>
          <p:cNvPr id="3682308" name="AutoShape 4"/>
          <p:cNvSpPr>
            <a:spLocks/>
          </p:cNvSpPr>
          <p:nvPr/>
        </p:nvSpPr>
        <p:spPr bwMode="auto">
          <a:xfrm>
            <a:off x="528638" y="4343400"/>
            <a:ext cx="457200" cy="1600200"/>
          </a:xfrm>
          <a:prstGeom prst="leftBrace">
            <a:avLst>
              <a:gd name="adj1" fmla="val 29167"/>
              <a:gd name="adj2" fmla="val 50000"/>
            </a:avLst>
          </a:prstGeom>
          <a:noFill/>
          <a:ln w="50800">
            <a:solidFill>
              <a:srgbClr val="FF99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82309" name="AutoShape 5"/>
          <p:cNvSpPr>
            <a:spLocks/>
          </p:cNvSpPr>
          <p:nvPr/>
        </p:nvSpPr>
        <p:spPr bwMode="auto">
          <a:xfrm>
            <a:off x="1600200" y="5334000"/>
            <a:ext cx="381000" cy="1066800"/>
          </a:xfrm>
          <a:prstGeom prst="leftBrace">
            <a:avLst>
              <a:gd name="adj1" fmla="val 23333"/>
              <a:gd name="adj2" fmla="val 50000"/>
            </a:avLst>
          </a:prstGeom>
          <a:noFill/>
          <a:ln w="50800">
            <a:solidFill>
              <a:srgbClr val="FF99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682310" name="AutoShape 6"/>
          <p:cNvSpPr>
            <a:spLocks/>
          </p:cNvSpPr>
          <p:nvPr/>
        </p:nvSpPr>
        <p:spPr bwMode="auto">
          <a:xfrm flipH="1">
            <a:off x="6324600" y="5257800"/>
            <a:ext cx="381000" cy="1066800"/>
          </a:xfrm>
          <a:prstGeom prst="leftBrace">
            <a:avLst>
              <a:gd name="adj1" fmla="val 23333"/>
              <a:gd name="adj2" fmla="val 50000"/>
            </a:avLst>
          </a:prstGeom>
          <a:noFill/>
          <a:ln w="50800">
            <a:solidFill>
              <a:srgbClr val="FF99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682311" name="Line 7"/>
          <p:cNvSpPr>
            <a:spLocks noChangeShapeType="1"/>
          </p:cNvSpPr>
          <p:nvPr/>
        </p:nvSpPr>
        <p:spPr bwMode="auto">
          <a:xfrm>
            <a:off x="5943600" y="4419600"/>
            <a:ext cx="7620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682312" name="Rectangle 8"/>
          <p:cNvSpPr>
            <a:spLocks noChangeArrowheads="1"/>
          </p:cNvSpPr>
          <p:nvPr/>
        </p:nvSpPr>
        <p:spPr bwMode="auto">
          <a:xfrm>
            <a:off x="1905000" y="4114800"/>
            <a:ext cx="1524000" cy="1066800"/>
          </a:xfrm>
          <a:prstGeom prst="rect">
            <a:avLst/>
          </a:prstGeom>
          <a:noFill/>
          <a:ln w="38100" cap="rnd">
            <a:solidFill>
              <a:srgbClr val="FF9900"/>
            </a:solidFill>
            <a:prstDash val="sysDot"/>
            <a:miter lim="800000"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82313" name="Rectangle 9"/>
          <p:cNvSpPr>
            <a:spLocks noChangeArrowheads="1"/>
          </p:cNvSpPr>
          <p:nvPr/>
        </p:nvSpPr>
        <p:spPr bwMode="auto">
          <a:xfrm>
            <a:off x="3048000" y="5181600"/>
            <a:ext cx="2971800" cy="1524000"/>
          </a:xfrm>
          <a:prstGeom prst="rect">
            <a:avLst/>
          </a:prstGeom>
          <a:noFill/>
          <a:ln w="38100" cap="rnd">
            <a:solidFill>
              <a:srgbClr val="FF9900"/>
            </a:solidFill>
            <a:prstDash val="sysDot"/>
            <a:miter lim="800000"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906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3/6/2007</a:t>
            </a:r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7C172-8802-9B48-B8CC-5CA48652614E}" type="slidenum">
              <a:rPr lang="en-US"/>
              <a:pPr/>
              <a:t>42</a:t>
            </a:fld>
            <a:endParaRPr lang="en-US"/>
          </a:p>
        </p:txBody>
      </p:sp>
      <p:sp>
        <p:nvSpPr>
          <p:cNvPr id="3684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Superstring?</a:t>
            </a:r>
          </a:p>
        </p:txBody>
      </p:sp>
      <p:sp>
        <p:nvSpPr>
          <p:cNvPr id="368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400"/>
              <a:t>In the </a:t>
            </a:r>
            <a:r>
              <a:rPr lang="ja-JP" altLang="en-US" sz="3400">
                <a:latin typeface="Arial"/>
              </a:rPr>
              <a:t>“</a:t>
            </a:r>
            <a:r>
              <a:rPr lang="en-US" sz="3400"/>
              <a:t>standard model</a:t>
            </a:r>
            <a:r>
              <a:rPr lang="ja-JP" altLang="en-US" sz="3400">
                <a:latin typeface="Arial"/>
              </a:rPr>
              <a:t>”</a:t>
            </a:r>
            <a:endParaRPr lang="en-US" sz="3400"/>
          </a:p>
          <a:p>
            <a:pPr lvl="1"/>
            <a:r>
              <a:rPr lang="en-US" sz="3000"/>
              <a:t>fundamental particles = point-like </a:t>
            </a:r>
          </a:p>
          <a:p>
            <a:pPr lvl="1">
              <a:buFont typeface="Wingdings" charset="0"/>
              <a:buNone/>
            </a:pPr>
            <a:r>
              <a:rPr lang="en-US" sz="3000"/>
              <a:t>   (No internal structure)</a:t>
            </a:r>
          </a:p>
          <a:p>
            <a:pPr lvl="1"/>
            <a:endParaRPr lang="en-US" sz="3000"/>
          </a:p>
          <a:p>
            <a:pPr lvl="2"/>
            <a:endParaRPr lang="en-US" sz="2400"/>
          </a:p>
          <a:p>
            <a:r>
              <a:rPr lang="en-US" sz="3400"/>
              <a:t>In the </a:t>
            </a:r>
            <a:r>
              <a:rPr lang="ja-JP" altLang="en-US" sz="3400">
                <a:latin typeface="Arial"/>
              </a:rPr>
              <a:t>“</a:t>
            </a:r>
            <a:r>
              <a:rPr lang="en-US" sz="3400"/>
              <a:t>Superstring model</a:t>
            </a:r>
            <a:r>
              <a:rPr lang="ja-JP" altLang="en-US" sz="3400">
                <a:latin typeface="Arial"/>
              </a:rPr>
              <a:t>”</a:t>
            </a:r>
            <a:endParaRPr lang="en-US" sz="3400"/>
          </a:p>
          <a:p>
            <a:pPr lvl="1"/>
            <a:r>
              <a:rPr lang="en-US" sz="3000"/>
              <a:t>Fundamental particles = loop of string</a:t>
            </a:r>
          </a:p>
          <a:p>
            <a:pPr lvl="1">
              <a:buFont typeface="Wingdings" charset="0"/>
              <a:buNone/>
            </a:pPr>
            <a:r>
              <a:rPr lang="en-US" sz="3000"/>
              <a:t>   (Size &lt; Planck scale)</a:t>
            </a:r>
          </a:p>
        </p:txBody>
      </p:sp>
      <p:sp>
        <p:nvSpPr>
          <p:cNvPr id="3684359" name="Line 7"/>
          <p:cNvSpPr>
            <a:spLocks noChangeShapeType="1"/>
          </p:cNvSpPr>
          <p:nvPr/>
        </p:nvSpPr>
        <p:spPr bwMode="auto">
          <a:xfrm rot="5400000" flipV="1">
            <a:off x="8267700" y="2095500"/>
            <a:ext cx="762000" cy="838200"/>
          </a:xfrm>
          <a:prstGeom prst="line">
            <a:avLst/>
          </a:prstGeom>
          <a:noFill/>
          <a:ln w="50800">
            <a:solidFill>
              <a:srgbClr val="0066FF"/>
            </a:solidFill>
            <a:round/>
            <a:headEnd type="stealth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684360" name="Line 8"/>
          <p:cNvSpPr>
            <a:spLocks noChangeShapeType="1"/>
          </p:cNvSpPr>
          <p:nvPr/>
        </p:nvSpPr>
        <p:spPr bwMode="auto">
          <a:xfrm rot="5400000">
            <a:off x="8325644" y="1404144"/>
            <a:ext cx="647700" cy="798512"/>
          </a:xfrm>
          <a:prstGeom prst="line">
            <a:avLst/>
          </a:prstGeom>
          <a:noFill/>
          <a:ln w="50800">
            <a:solidFill>
              <a:srgbClr val="0066FF"/>
            </a:solidFill>
            <a:round/>
            <a:headEnd type="stealth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684361" name="Freeform 9"/>
          <p:cNvSpPr>
            <a:spLocks/>
          </p:cNvSpPr>
          <p:nvPr/>
        </p:nvSpPr>
        <p:spPr bwMode="auto">
          <a:xfrm rot="5400000">
            <a:off x="7703344" y="1747044"/>
            <a:ext cx="163512" cy="914400"/>
          </a:xfrm>
          <a:custGeom>
            <a:avLst/>
            <a:gdLst>
              <a:gd name="T0" fmla="*/ 0 w 104"/>
              <a:gd name="T1" fmla="*/ 0 h 576"/>
              <a:gd name="T2" fmla="*/ 96 w 104"/>
              <a:gd name="T3" fmla="*/ 96 h 576"/>
              <a:gd name="T4" fmla="*/ 0 w 104"/>
              <a:gd name="T5" fmla="*/ 144 h 576"/>
              <a:gd name="T6" fmla="*/ 96 w 104"/>
              <a:gd name="T7" fmla="*/ 240 h 576"/>
              <a:gd name="T8" fmla="*/ 0 w 104"/>
              <a:gd name="T9" fmla="*/ 288 h 576"/>
              <a:gd name="T10" fmla="*/ 96 w 104"/>
              <a:gd name="T11" fmla="*/ 384 h 576"/>
              <a:gd name="T12" fmla="*/ 0 w 104"/>
              <a:gd name="T13" fmla="*/ 432 h 576"/>
              <a:gd name="T14" fmla="*/ 96 w 104"/>
              <a:gd name="T15" fmla="*/ 528 h 576"/>
              <a:gd name="T16" fmla="*/ 48 w 104"/>
              <a:gd name="T17" fmla="*/ 576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4" h="576">
                <a:moveTo>
                  <a:pt x="0" y="0"/>
                </a:moveTo>
                <a:cubicBezTo>
                  <a:pt x="48" y="36"/>
                  <a:pt x="96" y="72"/>
                  <a:pt x="96" y="96"/>
                </a:cubicBezTo>
                <a:cubicBezTo>
                  <a:pt x="96" y="120"/>
                  <a:pt x="0" y="120"/>
                  <a:pt x="0" y="144"/>
                </a:cubicBezTo>
                <a:cubicBezTo>
                  <a:pt x="0" y="168"/>
                  <a:pt x="96" y="216"/>
                  <a:pt x="96" y="240"/>
                </a:cubicBezTo>
                <a:cubicBezTo>
                  <a:pt x="96" y="264"/>
                  <a:pt x="0" y="264"/>
                  <a:pt x="0" y="288"/>
                </a:cubicBezTo>
                <a:cubicBezTo>
                  <a:pt x="0" y="312"/>
                  <a:pt x="96" y="360"/>
                  <a:pt x="96" y="384"/>
                </a:cubicBezTo>
                <a:cubicBezTo>
                  <a:pt x="96" y="408"/>
                  <a:pt x="0" y="408"/>
                  <a:pt x="0" y="432"/>
                </a:cubicBezTo>
                <a:cubicBezTo>
                  <a:pt x="0" y="456"/>
                  <a:pt x="88" y="504"/>
                  <a:pt x="96" y="528"/>
                </a:cubicBezTo>
                <a:cubicBezTo>
                  <a:pt x="104" y="552"/>
                  <a:pt x="56" y="568"/>
                  <a:pt x="48" y="576"/>
                </a:cubicBezTo>
              </a:path>
            </a:pathLst>
          </a:custGeom>
          <a:noFill/>
          <a:ln w="50800" cap="flat" cmpd="sng">
            <a:solidFill>
              <a:srgbClr val="0066FF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684362" name="Rectangle 10"/>
          <p:cNvSpPr>
            <a:spLocks noChangeArrowheads="1"/>
          </p:cNvSpPr>
          <p:nvPr/>
        </p:nvSpPr>
        <p:spPr bwMode="auto">
          <a:xfrm>
            <a:off x="6172200" y="1447800"/>
            <a:ext cx="4603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2" tIns="45716" rIns="91432" bIns="45716">
            <a:spAutoFit/>
          </a:bodyPr>
          <a:lstStyle/>
          <a:p>
            <a:r>
              <a:rPr lang="en-US" sz="3400" i="1">
                <a:solidFill>
                  <a:srgbClr val="CC00FF"/>
                </a:solidFill>
              </a:rPr>
              <a:t>e</a:t>
            </a:r>
            <a:r>
              <a:rPr lang="en-US" sz="3400" i="1" baseline="30000">
                <a:solidFill>
                  <a:srgbClr val="CC00FF"/>
                </a:solidFill>
              </a:rPr>
              <a:t>-</a:t>
            </a:r>
          </a:p>
        </p:txBody>
      </p:sp>
      <p:sp>
        <p:nvSpPr>
          <p:cNvPr id="3684363" name="Rectangle 11"/>
          <p:cNvSpPr>
            <a:spLocks noChangeArrowheads="1"/>
          </p:cNvSpPr>
          <p:nvPr/>
        </p:nvSpPr>
        <p:spPr bwMode="auto">
          <a:xfrm>
            <a:off x="6096000" y="2362200"/>
            <a:ext cx="5207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2" tIns="45716" rIns="91432" bIns="45716">
            <a:spAutoFit/>
          </a:bodyPr>
          <a:lstStyle/>
          <a:p>
            <a:r>
              <a:rPr lang="en-US" sz="3400" i="1">
                <a:solidFill>
                  <a:srgbClr val="CC00FF"/>
                </a:solidFill>
              </a:rPr>
              <a:t>e</a:t>
            </a:r>
            <a:r>
              <a:rPr lang="en-US" sz="3400" i="1" baseline="30000">
                <a:solidFill>
                  <a:srgbClr val="CC00FF"/>
                </a:solidFill>
              </a:rPr>
              <a:t>+</a:t>
            </a:r>
          </a:p>
        </p:txBody>
      </p:sp>
      <p:sp>
        <p:nvSpPr>
          <p:cNvPr id="3684364" name="Rectangle 12"/>
          <p:cNvSpPr>
            <a:spLocks noChangeArrowheads="1"/>
          </p:cNvSpPr>
          <p:nvPr/>
        </p:nvSpPr>
        <p:spPr bwMode="auto">
          <a:xfrm>
            <a:off x="7480300" y="1447800"/>
            <a:ext cx="5207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2" tIns="45716" rIns="91432" bIns="45716">
            <a:spAutoFit/>
          </a:bodyPr>
          <a:lstStyle/>
          <a:p>
            <a:r>
              <a:rPr lang="en-US" sz="3400" i="1">
                <a:solidFill>
                  <a:srgbClr val="CC00FF"/>
                </a:solidFill>
                <a:sym typeface="Symbol" charset="0"/>
              </a:rPr>
              <a:t></a:t>
            </a:r>
            <a:endParaRPr lang="en-US" sz="3400" i="1" baseline="30000">
              <a:solidFill>
                <a:srgbClr val="CC00FF"/>
              </a:solidFill>
              <a:sym typeface="Symbol" charset="0"/>
            </a:endParaRPr>
          </a:p>
        </p:txBody>
      </p:sp>
      <p:sp>
        <p:nvSpPr>
          <p:cNvPr id="3684366" name="Line 14"/>
          <p:cNvSpPr>
            <a:spLocks noChangeShapeType="1"/>
          </p:cNvSpPr>
          <p:nvPr/>
        </p:nvSpPr>
        <p:spPr bwMode="auto">
          <a:xfrm rot="5400000" flipV="1">
            <a:off x="6591300" y="1485900"/>
            <a:ext cx="762000" cy="838200"/>
          </a:xfrm>
          <a:prstGeom prst="line">
            <a:avLst/>
          </a:prstGeom>
          <a:noFill/>
          <a:ln w="50800">
            <a:solidFill>
              <a:srgbClr val="0066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684367" name="Line 15"/>
          <p:cNvSpPr>
            <a:spLocks noChangeShapeType="1"/>
          </p:cNvSpPr>
          <p:nvPr/>
        </p:nvSpPr>
        <p:spPr bwMode="auto">
          <a:xfrm rot="5400000">
            <a:off x="6628606" y="2210594"/>
            <a:ext cx="649288" cy="800100"/>
          </a:xfrm>
          <a:prstGeom prst="line">
            <a:avLst/>
          </a:prstGeom>
          <a:noFill/>
          <a:ln w="50800">
            <a:solidFill>
              <a:srgbClr val="0066FF"/>
            </a:solidFill>
            <a:round/>
            <a:headEnd type="none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3684381" name="Group 29"/>
          <p:cNvGrpSpPr>
            <a:grpSpLocks/>
          </p:cNvGrpSpPr>
          <p:nvPr/>
        </p:nvGrpSpPr>
        <p:grpSpPr bwMode="auto">
          <a:xfrm>
            <a:off x="5029200" y="4267200"/>
            <a:ext cx="4219575" cy="2590800"/>
            <a:chOff x="3408" y="2935"/>
            <a:chExt cx="2418" cy="1385"/>
          </a:xfrm>
        </p:grpSpPr>
        <p:pic>
          <p:nvPicPr>
            <p:cNvPr id="3684375" name="Picture 23" descr="27_18-01MP01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2935"/>
              <a:ext cx="2418" cy="1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84376" name="Rectangle 24"/>
            <p:cNvSpPr>
              <a:spLocks noChangeArrowheads="1"/>
            </p:cNvSpPr>
            <p:nvPr/>
          </p:nvSpPr>
          <p:spPr bwMode="auto">
            <a:xfrm>
              <a:off x="4944" y="3120"/>
              <a:ext cx="384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rgbClr val="FF9900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84377" name="Rectangle 25"/>
            <p:cNvSpPr>
              <a:spLocks noChangeArrowheads="1"/>
            </p:cNvSpPr>
            <p:nvPr/>
          </p:nvSpPr>
          <p:spPr bwMode="auto">
            <a:xfrm>
              <a:off x="4992" y="3984"/>
              <a:ext cx="384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rgbClr val="FF9900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84378" name="Rectangle 26"/>
            <p:cNvSpPr>
              <a:spLocks noChangeArrowheads="1"/>
            </p:cNvSpPr>
            <p:nvPr/>
          </p:nvSpPr>
          <p:spPr bwMode="auto">
            <a:xfrm>
              <a:off x="3911" y="3984"/>
              <a:ext cx="384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rgbClr val="FF9900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84379" name="Rectangle 27"/>
            <p:cNvSpPr>
              <a:spLocks noChangeArrowheads="1"/>
            </p:cNvSpPr>
            <p:nvPr/>
          </p:nvSpPr>
          <p:spPr bwMode="auto">
            <a:xfrm>
              <a:off x="3911" y="3097"/>
              <a:ext cx="384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rgbClr val="FF9900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84380" name="Rectangle 28"/>
            <p:cNvSpPr>
              <a:spLocks noChangeArrowheads="1"/>
            </p:cNvSpPr>
            <p:nvPr/>
          </p:nvSpPr>
          <p:spPr bwMode="auto">
            <a:xfrm>
              <a:off x="4032" y="4224"/>
              <a:ext cx="1056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rgbClr val="FF9900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684382" name="Rectangle 30"/>
          <p:cNvSpPr>
            <a:spLocks noChangeArrowheads="1"/>
          </p:cNvSpPr>
          <p:nvPr/>
        </p:nvSpPr>
        <p:spPr bwMode="auto">
          <a:xfrm>
            <a:off x="5233988" y="4921250"/>
            <a:ext cx="4603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2" tIns="45716" rIns="91432" bIns="45716">
            <a:spAutoFit/>
          </a:bodyPr>
          <a:lstStyle/>
          <a:p>
            <a:r>
              <a:rPr lang="en-US" sz="3400" i="1">
                <a:solidFill>
                  <a:srgbClr val="CC00FF"/>
                </a:solidFill>
              </a:rPr>
              <a:t>e</a:t>
            </a:r>
            <a:r>
              <a:rPr lang="en-US" sz="3400" i="1" baseline="30000">
                <a:solidFill>
                  <a:srgbClr val="CC00FF"/>
                </a:solidFill>
              </a:rPr>
              <a:t>-</a:t>
            </a:r>
          </a:p>
        </p:txBody>
      </p:sp>
      <p:sp>
        <p:nvSpPr>
          <p:cNvPr id="3684383" name="Rectangle 31"/>
          <p:cNvSpPr>
            <a:spLocks noChangeArrowheads="1"/>
          </p:cNvSpPr>
          <p:nvPr/>
        </p:nvSpPr>
        <p:spPr bwMode="auto">
          <a:xfrm>
            <a:off x="5129213" y="5683250"/>
            <a:ext cx="57308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2" tIns="45716" rIns="91432" bIns="45716">
            <a:spAutoFit/>
          </a:bodyPr>
          <a:lstStyle/>
          <a:p>
            <a:r>
              <a:rPr lang="en-US" sz="3400" i="1">
                <a:solidFill>
                  <a:srgbClr val="CC00FF"/>
                </a:solidFill>
              </a:rPr>
              <a:t>e</a:t>
            </a:r>
            <a:r>
              <a:rPr lang="en-US" sz="3400" i="1" baseline="30000">
                <a:solidFill>
                  <a:srgbClr val="CC00FF"/>
                </a:solidFill>
              </a:rPr>
              <a:t>+</a:t>
            </a:r>
          </a:p>
        </p:txBody>
      </p:sp>
      <p:sp>
        <p:nvSpPr>
          <p:cNvPr id="3684384" name="Rectangle 32"/>
          <p:cNvSpPr>
            <a:spLocks noChangeArrowheads="1"/>
          </p:cNvSpPr>
          <p:nvPr/>
        </p:nvSpPr>
        <p:spPr bwMode="auto">
          <a:xfrm>
            <a:off x="6818313" y="4692650"/>
            <a:ext cx="57308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2" tIns="45716" rIns="91432" bIns="45716">
            <a:spAutoFit/>
          </a:bodyPr>
          <a:lstStyle/>
          <a:p>
            <a:r>
              <a:rPr lang="en-US" sz="3400" i="1">
                <a:solidFill>
                  <a:srgbClr val="CC00FF"/>
                </a:solidFill>
                <a:sym typeface="Symbol" charset="0"/>
              </a:rPr>
              <a:t></a:t>
            </a:r>
            <a:endParaRPr lang="en-US" sz="3400" i="1" baseline="30000">
              <a:solidFill>
                <a:srgbClr val="CC00FF"/>
              </a:solidFill>
              <a:sym typeface="Symbol" charset="0"/>
            </a:endParaRPr>
          </a:p>
        </p:txBody>
      </p:sp>
      <p:sp>
        <p:nvSpPr>
          <p:cNvPr id="3684385" name="Line 33"/>
          <p:cNvSpPr>
            <a:spLocks noChangeShapeType="1"/>
          </p:cNvSpPr>
          <p:nvPr/>
        </p:nvSpPr>
        <p:spPr bwMode="auto">
          <a:xfrm>
            <a:off x="6629400" y="3276600"/>
            <a:ext cx="25146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684386" name="Text Box 34"/>
          <p:cNvSpPr txBox="1">
            <a:spLocks noChangeArrowheads="1"/>
          </p:cNvSpPr>
          <p:nvPr/>
        </p:nvSpPr>
        <p:spPr bwMode="auto">
          <a:xfrm>
            <a:off x="8382000" y="3260725"/>
            <a:ext cx="612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99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rgbClr val="FF9900"/>
                </a:solidFill>
              </a:rPr>
              <a:t>time</a:t>
            </a:r>
          </a:p>
        </p:txBody>
      </p:sp>
      <p:sp>
        <p:nvSpPr>
          <p:cNvPr id="3684387" name="Line 35"/>
          <p:cNvSpPr>
            <a:spLocks noChangeShapeType="1"/>
          </p:cNvSpPr>
          <p:nvPr/>
        </p:nvSpPr>
        <p:spPr bwMode="auto">
          <a:xfrm>
            <a:off x="6172200" y="6645275"/>
            <a:ext cx="25146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684388" name="Text Box 36"/>
          <p:cNvSpPr txBox="1">
            <a:spLocks noChangeArrowheads="1"/>
          </p:cNvSpPr>
          <p:nvPr/>
        </p:nvSpPr>
        <p:spPr bwMode="auto">
          <a:xfrm>
            <a:off x="7924800" y="6629400"/>
            <a:ext cx="612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99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rgbClr val="FF9900"/>
                </a:solidFill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970882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11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1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6D112-B5CB-9E4A-8EDE-1277EB9F0824}" type="slidenum">
              <a:rPr lang="en-US"/>
              <a:pPr/>
              <a:t>43</a:t>
            </a:fld>
            <a:endParaRPr lang="en-US"/>
          </a:p>
        </p:txBody>
      </p:sp>
      <p:sp>
        <p:nvSpPr>
          <p:cNvPr id="3493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Evolution of the Early Universe</a:t>
            </a:r>
          </a:p>
        </p:txBody>
      </p:sp>
      <p:grpSp>
        <p:nvGrpSpPr>
          <p:cNvPr id="3493891" name="Group 3"/>
          <p:cNvGrpSpPr>
            <a:grpSpLocks/>
          </p:cNvGrpSpPr>
          <p:nvPr/>
        </p:nvGrpSpPr>
        <p:grpSpPr bwMode="auto">
          <a:xfrm>
            <a:off x="0" y="914400"/>
            <a:ext cx="2362200" cy="6064250"/>
            <a:chOff x="0" y="576"/>
            <a:chExt cx="1488" cy="3820"/>
          </a:xfrm>
        </p:grpSpPr>
        <p:sp>
          <p:nvSpPr>
            <p:cNvPr id="3493892" name="Line 4"/>
            <p:cNvSpPr>
              <a:spLocks noChangeAspect="1" noChangeShapeType="1"/>
            </p:cNvSpPr>
            <p:nvPr/>
          </p:nvSpPr>
          <p:spPr bwMode="auto">
            <a:xfrm flipH="1">
              <a:off x="474" y="845"/>
              <a:ext cx="2" cy="3498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3893" name="Line 5"/>
            <p:cNvSpPr>
              <a:spLocks noChangeAspect="1" noChangeShapeType="1"/>
            </p:cNvSpPr>
            <p:nvPr/>
          </p:nvSpPr>
          <p:spPr bwMode="auto">
            <a:xfrm>
              <a:off x="472" y="93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3894" name="Line 6"/>
            <p:cNvSpPr>
              <a:spLocks noChangeAspect="1" noChangeShapeType="1"/>
            </p:cNvSpPr>
            <p:nvPr/>
          </p:nvSpPr>
          <p:spPr bwMode="auto">
            <a:xfrm>
              <a:off x="474" y="119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3895" name="Line 7"/>
            <p:cNvSpPr>
              <a:spLocks noChangeAspect="1" noChangeShapeType="1"/>
            </p:cNvSpPr>
            <p:nvPr/>
          </p:nvSpPr>
          <p:spPr bwMode="auto">
            <a:xfrm>
              <a:off x="474" y="1466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3896" name="Line 8"/>
            <p:cNvSpPr>
              <a:spLocks noChangeAspect="1" noChangeShapeType="1"/>
            </p:cNvSpPr>
            <p:nvPr/>
          </p:nvSpPr>
          <p:spPr bwMode="auto">
            <a:xfrm>
              <a:off x="478" y="1727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3897" name="Line 9"/>
            <p:cNvSpPr>
              <a:spLocks noChangeAspect="1" noChangeShapeType="1"/>
            </p:cNvSpPr>
            <p:nvPr/>
          </p:nvSpPr>
          <p:spPr bwMode="auto">
            <a:xfrm>
              <a:off x="481" y="200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3898" name="Line 10"/>
            <p:cNvSpPr>
              <a:spLocks noChangeAspect="1" noChangeShapeType="1"/>
            </p:cNvSpPr>
            <p:nvPr/>
          </p:nvSpPr>
          <p:spPr bwMode="auto">
            <a:xfrm>
              <a:off x="476" y="2263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3899" name="Line 11"/>
            <p:cNvSpPr>
              <a:spLocks noChangeAspect="1" noChangeShapeType="1"/>
            </p:cNvSpPr>
            <p:nvPr/>
          </p:nvSpPr>
          <p:spPr bwMode="auto">
            <a:xfrm>
              <a:off x="481" y="2532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3900" name="Line 12"/>
            <p:cNvSpPr>
              <a:spLocks noChangeAspect="1" noChangeShapeType="1"/>
            </p:cNvSpPr>
            <p:nvPr/>
          </p:nvSpPr>
          <p:spPr bwMode="auto">
            <a:xfrm>
              <a:off x="481" y="2802"/>
              <a:ext cx="81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3901" name="Line 13"/>
            <p:cNvSpPr>
              <a:spLocks noChangeAspect="1" noChangeShapeType="1"/>
            </p:cNvSpPr>
            <p:nvPr/>
          </p:nvSpPr>
          <p:spPr bwMode="auto">
            <a:xfrm>
              <a:off x="476" y="3064"/>
              <a:ext cx="8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3902" name="Line 14"/>
            <p:cNvSpPr>
              <a:spLocks noChangeAspect="1" noChangeShapeType="1"/>
            </p:cNvSpPr>
            <p:nvPr/>
          </p:nvSpPr>
          <p:spPr bwMode="auto">
            <a:xfrm>
              <a:off x="483" y="332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3903" name="Line 15"/>
            <p:cNvSpPr>
              <a:spLocks noChangeAspect="1" noChangeShapeType="1"/>
            </p:cNvSpPr>
            <p:nvPr/>
          </p:nvSpPr>
          <p:spPr bwMode="auto">
            <a:xfrm>
              <a:off x="479" y="3594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3904" name="Line 16"/>
            <p:cNvSpPr>
              <a:spLocks noChangeAspect="1" noChangeShapeType="1"/>
            </p:cNvSpPr>
            <p:nvPr/>
          </p:nvSpPr>
          <p:spPr bwMode="auto">
            <a:xfrm>
              <a:off x="476" y="3710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3905" name="Line 17"/>
            <p:cNvSpPr>
              <a:spLocks noChangeAspect="1" noChangeShapeType="1"/>
            </p:cNvSpPr>
            <p:nvPr/>
          </p:nvSpPr>
          <p:spPr bwMode="auto">
            <a:xfrm>
              <a:off x="490" y="3884"/>
              <a:ext cx="83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3906" name="Line 18"/>
            <p:cNvSpPr>
              <a:spLocks noChangeAspect="1" noChangeShapeType="1"/>
            </p:cNvSpPr>
            <p:nvPr/>
          </p:nvSpPr>
          <p:spPr bwMode="auto">
            <a:xfrm>
              <a:off x="479" y="4064"/>
              <a:ext cx="8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3907" name="Line 19"/>
            <p:cNvSpPr>
              <a:spLocks noChangeAspect="1" noChangeShapeType="1"/>
            </p:cNvSpPr>
            <p:nvPr/>
          </p:nvSpPr>
          <p:spPr bwMode="auto">
            <a:xfrm>
              <a:off x="483" y="4235"/>
              <a:ext cx="82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3908" name="Text Box 20"/>
            <p:cNvSpPr txBox="1">
              <a:spLocks noChangeAspect="1" noChangeArrowheads="1"/>
            </p:cNvSpPr>
            <p:nvPr/>
          </p:nvSpPr>
          <p:spPr bwMode="auto">
            <a:xfrm>
              <a:off x="554" y="853"/>
              <a:ext cx="69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-45</a:t>
              </a:r>
              <a:r>
                <a:rPr lang="en-US" altLang="ja-JP" sz="1800" i="1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sec</a:t>
              </a:r>
            </a:p>
          </p:txBody>
        </p:sp>
        <p:sp>
          <p:nvSpPr>
            <p:cNvPr id="3493909" name="Text Box 21"/>
            <p:cNvSpPr txBox="1">
              <a:spLocks noChangeAspect="1" noChangeArrowheads="1"/>
            </p:cNvSpPr>
            <p:nvPr/>
          </p:nvSpPr>
          <p:spPr bwMode="auto">
            <a:xfrm>
              <a:off x="577" y="1114"/>
              <a:ext cx="46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-40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493910" name="Text Box 22"/>
            <p:cNvSpPr txBox="1">
              <a:spLocks noChangeAspect="1" noChangeArrowheads="1"/>
            </p:cNvSpPr>
            <p:nvPr/>
          </p:nvSpPr>
          <p:spPr bwMode="auto">
            <a:xfrm>
              <a:off x="562" y="1385"/>
              <a:ext cx="5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-35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493911" name="Text Box 23"/>
            <p:cNvSpPr txBox="1">
              <a:spLocks noChangeAspect="1" noChangeArrowheads="1"/>
            </p:cNvSpPr>
            <p:nvPr/>
          </p:nvSpPr>
          <p:spPr bwMode="auto">
            <a:xfrm>
              <a:off x="554" y="1648"/>
              <a:ext cx="4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-30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493912" name="Text Box 24"/>
            <p:cNvSpPr txBox="1">
              <a:spLocks noChangeAspect="1" noChangeArrowheads="1"/>
            </p:cNvSpPr>
            <p:nvPr/>
          </p:nvSpPr>
          <p:spPr bwMode="auto">
            <a:xfrm>
              <a:off x="554" y="1913"/>
              <a:ext cx="55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-25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493913" name="Text Box 25"/>
            <p:cNvSpPr txBox="1">
              <a:spLocks noChangeAspect="1" noChangeArrowheads="1"/>
            </p:cNvSpPr>
            <p:nvPr/>
          </p:nvSpPr>
          <p:spPr bwMode="auto">
            <a:xfrm>
              <a:off x="581" y="2187"/>
              <a:ext cx="52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-20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493914" name="Text Box 26"/>
            <p:cNvSpPr txBox="1">
              <a:spLocks noChangeAspect="1" noChangeArrowheads="1"/>
            </p:cNvSpPr>
            <p:nvPr/>
          </p:nvSpPr>
          <p:spPr bwMode="auto">
            <a:xfrm>
              <a:off x="575" y="2456"/>
              <a:ext cx="4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-15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493915" name="Text Box 27"/>
            <p:cNvSpPr txBox="1">
              <a:spLocks noChangeAspect="1" noChangeArrowheads="1"/>
            </p:cNvSpPr>
            <p:nvPr/>
          </p:nvSpPr>
          <p:spPr bwMode="auto">
            <a:xfrm>
              <a:off x="570" y="2725"/>
              <a:ext cx="53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-10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493916" name="Text Box 28"/>
            <p:cNvSpPr txBox="1">
              <a:spLocks noChangeAspect="1" noChangeArrowheads="1"/>
            </p:cNvSpPr>
            <p:nvPr/>
          </p:nvSpPr>
          <p:spPr bwMode="auto">
            <a:xfrm>
              <a:off x="569" y="2992"/>
              <a:ext cx="5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-5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493917" name="Text Box 29"/>
            <p:cNvSpPr txBox="1">
              <a:spLocks noChangeAspect="1" noChangeArrowheads="1"/>
            </p:cNvSpPr>
            <p:nvPr/>
          </p:nvSpPr>
          <p:spPr bwMode="auto">
            <a:xfrm>
              <a:off x="546" y="3516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5 </a:t>
              </a:r>
              <a:r>
                <a:rPr lang="en-US" altLang="ja-JP" sz="1800" i="1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sec</a:t>
              </a:r>
              <a:endParaRPr lang="en-US" altLang="ja-JP" sz="1800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493918" name="Text Box 30"/>
            <p:cNvSpPr txBox="1">
              <a:spLocks noChangeAspect="1" noChangeArrowheads="1"/>
            </p:cNvSpPr>
            <p:nvPr/>
          </p:nvSpPr>
          <p:spPr bwMode="auto">
            <a:xfrm>
              <a:off x="586" y="3239"/>
              <a:ext cx="4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493919" name="Text Box 31"/>
            <p:cNvSpPr txBox="1">
              <a:spLocks noChangeAspect="1" noChangeArrowheads="1"/>
            </p:cNvSpPr>
            <p:nvPr/>
          </p:nvSpPr>
          <p:spPr bwMode="auto">
            <a:xfrm>
              <a:off x="558" y="3647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 </a:t>
              </a:r>
              <a:r>
                <a:rPr lang="en-US" altLang="ja-JP" sz="1800" i="1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year</a:t>
              </a:r>
              <a:endParaRPr lang="en-US" altLang="ja-JP" sz="1800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493920" name="Text Box 32"/>
            <p:cNvSpPr txBox="1">
              <a:spLocks noChangeAspect="1" noChangeArrowheads="1"/>
            </p:cNvSpPr>
            <p:nvPr/>
          </p:nvSpPr>
          <p:spPr bwMode="auto">
            <a:xfrm>
              <a:off x="571" y="3807"/>
              <a:ext cx="4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3</a:t>
              </a:r>
            </a:p>
          </p:txBody>
        </p:sp>
        <p:sp>
          <p:nvSpPr>
            <p:cNvPr id="3493921" name="Text Box 33"/>
            <p:cNvSpPr txBox="1">
              <a:spLocks noChangeAspect="1" noChangeArrowheads="1"/>
            </p:cNvSpPr>
            <p:nvPr/>
          </p:nvSpPr>
          <p:spPr bwMode="auto">
            <a:xfrm>
              <a:off x="553" y="3989"/>
              <a:ext cx="40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6</a:t>
              </a:r>
            </a:p>
          </p:txBody>
        </p:sp>
        <p:sp>
          <p:nvSpPr>
            <p:cNvPr id="3493922" name="Text Box 34"/>
            <p:cNvSpPr txBox="1">
              <a:spLocks noChangeAspect="1" noChangeArrowheads="1"/>
            </p:cNvSpPr>
            <p:nvPr/>
          </p:nvSpPr>
          <p:spPr bwMode="auto">
            <a:xfrm>
              <a:off x="577" y="4165"/>
              <a:ext cx="91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9 </a:t>
              </a:r>
              <a:r>
                <a:rPr lang="en-US" altLang="ja-JP" sz="1800" i="1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y</a:t>
              </a:r>
              <a:r>
                <a:rPr lang="en-US" sz="1800" i="1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ear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493923" name="Text Box 35"/>
            <p:cNvSpPr txBox="1">
              <a:spLocks noChangeAspect="1" noChangeArrowheads="1"/>
            </p:cNvSpPr>
            <p:nvPr/>
          </p:nvSpPr>
          <p:spPr bwMode="auto">
            <a:xfrm>
              <a:off x="0" y="576"/>
              <a:ext cx="52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Time </a:t>
              </a:r>
            </a:p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(</a:t>
              </a:r>
              <a:r>
                <a:rPr lang="en-US" altLang="ja-JP" sz="1800" i="1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sec</a:t>
              </a:r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</p:grpSp>
      <p:grpSp>
        <p:nvGrpSpPr>
          <p:cNvPr id="3493924" name="Group 36"/>
          <p:cNvGrpSpPr>
            <a:grpSpLocks/>
          </p:cNvGrpSpPr>
          <p:nvPr/>
        </p:nvGrpSpPr>
        <p:grpSpPr bwMode="auto">
          <a:xfrm>
            <a:off x="1581150" y="914400"/>
            <a:ext cx="2076450" cy="6169025"/>
            <a:chOff x="838" y="576"/>
            <a:chExt cx="1308" cy="3886"/>
          </a:xfrm>
        </p:grpSpPr>
        <p:sp>
          <p:nvSpPr>
            <p:cNvPr id="3493925" name="Text Box 37"/>
            <p:cNvSpPr txBox="1">
              <a:spLocks noChangeAspect="1" noChangeArrowheads="1"/>
            </p:cNvSpPr>
            <p:nvPr/>
          </p:nvSpPr>
          <p:spPr bwMode="auto">
            <a:xfrm>
              <a:off x="838" y="576"/>
              <a:ext cx="67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Temp.</a:t>
              </a:r>
            </a:p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    (</a:t>
              </a:r>
              <a:r>
                <a:rPr lang="en-US" altLang="ja-JP" sz="1800" i="1" baseline="300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o</a:t>
              </a:r>
              <a:r>
                <a:rPr lang="en-US" altLang="ja-JP" sz="1800" i="1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K</a:t>
              </a:r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493926" name="Line 38"/>
            <p:cNvSpPr>
              <a:spLocks noChangeAspect="1" noChangeShapeType="1"/>
            </p:cNvSpPr>
            <p:nvPr/>
          </p:nvSpPr>
          <p:spPr bwMode="auto">
            <a:xfrm flipH="1">
              <a:off x="1219" y="832"/>
              <a:ext cx="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3927" name="Line 39"/>
            <p:cNvSpPr>
              <a:spLocks noChangeAspect="1" noChangeShapeType="1"/>
            </p:cNvSpPr>
            <p:nvPr/>
          </p:nvSpPr>
          <p:spPr bwMode="auto">
            <a:xfrm>
              <a:off x="1344" y="11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3928" name="Line 40"/>
            <p:cNvSpPr>
              <a:spLocks noChangeAspect="1" noChangeShapeType="1"/>
            </p:cNvSpPr>
            <p:nvPr/>
          </p:nvSpPr>
          <p:spPr bwMode="auto">
            <a:xfrm>
              <a:off x="1341" y="838"/>
              <a:ext cx="4" cy="3518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3929" name="Line 41"/>
            <p:cNvSpPr>
              <a:spLocks noChangeAspect="1" noChangeShapeType="1"/>
            </p:cNvSpPr>
            <p:nvPr/>
          </p:nvSpPr>
          <p:spPr bwMode="auto">
            <a:xfrm>
              <a:off x="1355" y="1437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3930" name="Line 42"/>
            <p:cNvSpPr>
              <a:spLocks noChangeAspect="1" noChangeShapeType="1"/>
            </p:cNvSpPr>
            <p:nvPr/>
          </p:nvSpPr>
          <p:spPr bwMode="auto">
            <a:xfrm>
              <a:off x="1356" y="1748"/>
              <a:ext cx="82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3931" name="Line 43"/>
            <p:cNvSpPr>
              <a:spLocks noChangeAspect="1" noChangeShapeType="1"/>
            </p:cNvSpPr>
            <p:nvPr/>
          </p:nvSpPr>
          <p:spPr bwMode="auto">
            <a:xfrm>
              <a:off x="1349" y="2062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3932" name="Line 44"/>
            <p:cNvSpPr>
              <a:spLocks noChangeAspect="1" noChangeShapeType="1"/>
            </p:cNvSpPr>
            <p:nvPr/>
          </p:nvSpPr>
          <p:spPr bwMode="auto">
            <a:xfrm>
              <a:off x="1354" y="2379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3933" name="Line 45"/>
            <p:cNvSpPr>
              <a:spLocks noChangeAspect="1" noChangeShapeType="1"/>
            </p:cNvSpPr>
            <p:nvPr/>
          </p:nvSpPr>
          <p:spPr bwMode="auto">
            <a:xfrm>
              <a:off x="1349" y="2700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3934" name="Line 46"/>
            <p:cNvSpPr>
              <a:spLocks noChangeAspect="1" noChangeShapeType="1"/>
            </p:cNvSpPr>
            <p:nvPr/>
          </p:nvSpPr>
          <p:spPr bwMode="auto">
            <a:xfrm>
              <a:off x="1355" y="3005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3935" name="Line 47"/>
            <p:cNvSpPr>
              <a:spLocks noChangeAspect="1" noChangeShapeType="1"/>
            </p:cNvSpPr>
            <p:nvPr/>
          </p:nvSpPr>
          <p:spPr bwMode="auto">
            <a:xfrm>
              <a:off x="1355" y="3314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3936" name="Line 48"/>
            <p:cNvSpPr>
              <a:spLocks noChangeAspect="1" noChangeShapeType="1"/>
            </p:cNvSpPr>
            <p:nvPr/>
          </p:nvSpPr>
          <p:spPr bwMode="auto">
            <a:xfrm>
              <a:off x="1349" y="362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3937" name="Line 49"/>
            <p:cNvSpPr>
              <a:spLocks noChangeAspect="1" noChangeShapeType="1"/>
            </p:cNvSpPr>
            <p:nvPr/>
          </p:nvSpPr>
          <p:spPr bwMode="auto">
            <a:xfrm>
              <a:off x="1351" y="3957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3938" name="Line 50"/>
            <p:cNvSpPr>
              <a:spLocks noChangeAspect="1" noChangeShapeType="1"/>
            </p:cNvSpPr>
            <p:nvPr/>
          </p:nvSpPr>
          <p:spPr bwMode="auto">
            <a:xfrm>
              <a:off x="1355" y="4255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3939" name="Line 51"/>
            <p:cNvSpPr>
              <a:spLocks noChangeAspect="1" noChangeShapeType="1"/>
            </p:cNvSpPr>
            <p:nvPr/>
          </p:nvSpPr>
          <p:spPr bwMode="auto">
            <a:xfrm>
              <a:off x="1270" y="1177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3940" name="Line 52"/>
            <p:cNvSpPr>
              <a:spLocks noChangeAspect="1" noChangeShapeType="1"/>
            </p:cNvSpPr>
            <p:nvPr/>
          </p:nvSpPr>
          <p:spPr bwMode="auto">
            <a:xfrm>
              <a:off x="1263" y="170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3941" name="Line 53"/>
            <p:cNvSpPr>
              <a:spLocks noChangeAspect="1" noChangeShapeType="1"/>
            </p:cNvSpPr>
            <p:nvPr/>
          </p:nvSpPr>
          <p:spPr bwMode="auto">
            <a:xfrm>
              <a:off x="1267" y="22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3942" name="Line 54"/>
            <p:cNvSpPr>
              <a:spLocks noChangeAspect="1" noChangeShapeType="1"/>
            </p:cNvSpPr>
            <p:nvPr/>
          </p:nvSpPr>
          <p:spPr bwMode="auto">
            <a:xfrm>
              <a:off x="1263" y="2744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3943" name="Line 55"/>
            <p:cNvSpPr>
              <a:spLocks noChangeAspect="1" noChangeShapeType="1"/>
            </p:cNvSpPr>
            <p:nvPr/>
          </p:nvSpPr>
          <p:spPr bwMode="auto">
            <a:xfrm>
              <a:off x="1258" y="3265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3944" name="Line 56"/>
            <p:cNvSpPr>
              <a:spLocks noChangeAspect="1" noChangeShapeType="1"/>
            </p:cNvSpPr>
            <p:nvPr/>
          </p:nvSpPr>
          <p:spPr bwMode="auto">
            <a:xfrm>
              <a:off x="1260" y="3792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3945" name="Line 57"/>
            <p:cNvSpPr>
              <a:spLocks noChangeAspect="1" noChangeShapeType="1"/>
            </p:cNvSpPr>
            <p:nvPr/>
          </p:nvSpPr>
          <p:spPr bwMode="auto">
            <a:xfrm>
              <a:off x="1263" y="4321"/>
              <a:ext cx="81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3946" name="Text Box 58"/>
            <p:cNvSpPr txBox="1">
              <a:spLocks noChangeAspect="1" noChangeArrowheads="1"/>
            </p:cNvSpPr>
            <p:nvPr/>
          </p:nvSpPr>
          <p:spPr bwMode="auto">
            <a:xfrm>
              <a:off x="1403" y="1048"/>
              <a:ext cx="74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18</a:t>
              </a:r>
              <a:endParaRPr lang="en-US" altLang="ja-JP" sz="1800" i="1">
                <a:solidFill>
                  <a:srgbClr val="0000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493947" name="Text Box 59"/>
            <p:cNvSpPr txBox="1">
              <a:spLocks noChangeAspect="1" noChangeArrowheads="1"/>
            </p:cNvSpPr>
            <p:nvPr/>
          </p:nvSpPr>
          <p:spPr bwMode="auto">
            <a:xfrm>
              <a:off x="1432" y="1352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15</a:t>
              </a:r>
              <a:endParaRPr lang="en-US" altLang="ja-JP" sz="1800" i="1">
                <a:solidFill>
                  <a:srgbClr val="0000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493948" name="Text Box 60"/>
            <p:cNvSpPr txBox="1">
              <a:spLocks noChangeAspect="1" noChangeArrowheads="1"/>
            </p:cNvSpPr>
            <p:nvPr/>
          </p:nvSpPr>
          <p:spPr bwMode="auto">
            <a:xfrm>
              <a:off x="1431" y="1667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12</a:t>
              </a:r>
              <a:endParaRPr lang="en-US" altLang="ja-JP" sz="1800" i="1">
                <a:solidFill>
                  <a:srgbClr val="0000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493949" name="Text Box 61"/>
            <p:cNvSpPr txBox="1">
              <a:spLocks noChangeAspect="1" noChangeArrowheads="1"/>
            </p:cNvSpPr>
            <p:nvPr/>
          </p:nvSpPr>
          <p:spPr bwMode="auto">
            <a:xfrm>
              <a:off x="1432" y="1976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9</a:t>
              </a:r>
              <a:endParaRPr lang="en-US" altLang="ja-JP" sz="1800" i="1">
                <a:solidFill>
                  <a:srgbClr val="0000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493950" name="Text Box 62"/>
            <p:cNvSpPr txBox="1">
              <a:spLocks noChangeAspect="1" noChangeArrowheads="1"/>
            </p:cNvSpPr>
            <p:nvPr/>
          </p:nvSpPr>
          <p:spPr bwMode="auto">
            <a:xfrm>
              <a:off x="1431" y="2296"/>
              <a:ext cx="6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PeV</a:t>
              </a:r>
            </a:p>
          </p:txBody>
        </p:sp>
        <p:sp>
          <p:nvSpPr>
            <p:cNvPr id="3493951" name="Text Box 63"/>
            <p:cNvSpPr txBox="1">
              <a:spLocks noChangeAspect="1" noChangeArrowheads="1"/>
            </p:cNvSpPr>
            <p:nvPr/>
          </p:nvSpPr>
          <p:spPr bwMode="auto">
            <a:xfrm>
              <a:off x="1443" y="2615"/>
              <a:ext cx="57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TeV</a:t>
              </a:r>
            </a:p>
          </p:txBody>
        </p:sp>
        <p:sp>
          <p:nvSpPr>
            <p:cNvPr id="3493952" name="Text Box 64"/>
            <p:cNvSpPr txBox="1">
              <a:spLocks noChangeAspect="1" noChangeArrowheads="1"/>
            </p:cNvSpPr>
            <p:nvPr/>
          </p:nvSpPr>
          <p:spPr bwMode="auto">
            <a:xfrm>
              <a:off x="1437" y="2927"/>
              <a:ext cx="6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GeV</a:t>
              </a:r>
            </a:p>
          </p:txBody>
        </p:sp>
        <p:sp>
          <p:nvSpPr>
            <p:cNvPr id="3493953" name="Text Box 65"/>
            <p:cNvSpPr txBox="1">
              <a:spLocks noChangeAspect="1" noChangeArrowheads="1"/>
            </p:cNvSpPr>
            <p:nvPr/>
          </p:nvSpPr>
          <p:spPr bwMode="auto">
            <a:xfrm>
              <a:off x="1443" y="3238"/>
              <a:ext cx="58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MeV</a:t>
              </a:r>
            </a:p>
          </p:txBody>
        </p:sp>
        <p:sp>
          <p:nvSpPr>
            <p:cNvPr id="3493954" name="Text Box 66"/>
            <p:cNvSpPr txBox="1">
              <a:spLocks noChangeAspect="1" noChangeArrowheads="1"/>
            </p:cNvSpPr>
            <p:nvPr/>
          </p:nvSpPr>
          <p:spPr bwMode="auto">
            <a:xfrm>
              <a:off x="1432" y="3550"/>
              <a:ext cx="60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KeV</a:t>
              </a:r>
            </a:p>
          </p:txBody>
        </p:sp>
        <p:sp>
          <p:nvSpPr>
            <p:cNvPr id="3493955" name="Text Box 67"/>
            <p:cNvSpPr txBox="1">
              <a:spLocks noChangeAspect="1" noChangeArrowheads="1"/>
            </p:cNvSpPr>
            <p:nvPr/>
          </p:nvSpPr>
          <p:spPr bwMode="auto">
            <a:xfrm>
              <a:off x="1443" y="3896"/>
              <a:ext cx="5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eV</a:t>
              </a:r>
            </a:p>
          </p:txBody>
        </p:sp>
        <p:sp>
          <p:nvSpPr>
            <p:cNvPr id="3493956" name="Text Box 68"/>
            <p:cNvSpPr txBox="1">
              <a:spLocks noChangeAspect="1" noChangeArrowheads="1"/>
            </p:cNvSpPr>
            <p:nvPr/>
          </p:nvSpPr>
          <p:spPr bwMode="auto">
            <a:xfrm>
              <a:off x="936" y="1110"/>
              <a:ext cx="46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30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493957" name="Text Box 69"/>
            <p:cNvSpPr txBox="1">
              <a:spLocks noChangeAspect="1" noChangeArrowheads="1"/>
            </p:cNvSpPr>
            <p:nvPr/>
          </p:nvSpPr>
          <p:spPr bwMode="auto">
            <a:xfrm>
              <a:off x="945" y="1610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25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493958" name="Text Box 70"/>
            <p:cNvSpPr txBox="1">
              <a:spLocks noChangeAspect="1" noChangeArrowheads="1"/>
            </p:cNvSpPr>
            <p:nvPr/>
          </p:nvSpPr>
          <p:spPr bwMode="auto">
            <a:xfrm>
              <a:off x="945" y="2151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20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493959" name="Text Box 71"/>
            <p:cNvSpPr txBox="1">
              <a:spLocks noChangeAspect="1" noChangeArrowheads="1"/>
            </p:cNvSpPr>
            <p:nvPr/>
          </p:nvSpPr>
          <p:spPr bwMode="auto">
            <a:xfrm>
              <a:off x="955" y="2670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15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493960" name="Text Box 72"/>
            <p:cNvSpPr txBox="1">
              <a:spLocks noChangeAspect="1" noChangeArrowheads="1"/>
            </p:cNvSpPr>
            <p:nvPr/>
          </p:nvSpPr>
          <p:spPr bwMode="auto">
            <a:xfrm>
              <a:off x="942" y="3188"/>
              <a:ext cx="3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10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493961" name="Text Box 73"/>
            <p:cNvSpPr txBox="1">
              <a:spLocks noChangeAspect="1" noChangeArrowheads="1"/>
            </p:cNvSpPr>
            <p:nvPr/>
          </p:nvSpPr>
          <p:spPr bwMode="auto">
            <a:xfrm>
              <a:off x="969" y="3707"/>
              <a:ext cx="38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5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493962" name="Text Box 74"/>
            <p:cNvSpPr txBox="1">
              <a:spLocks noChangeAspect="1" noChangeArrowheads="1"/>
            </p:cNvSpPr>
            <p:nvPr/>
          </p:nvSpPr>
          <p:spPr bwMode="auto">
            <a:xfrm>
              <a:off x="1075" y="4231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493963" name="Text Box 75"/>
            <p:cNvSpPr txBox="1">
              <a:spLocks noChangeAspect="1" noChangeArrowheads="1"/>
            </p:cNvSpPr>
            <p:nvPr/>
          </p:nvSpPr>
          <p:spPr bwMode="auto">
            <a:xfrm>
              <a:off x="1389" y="577"/>
              <a:ext cx="64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Energy (G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eV</a:t>
              </a:r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0000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493964" name="Text Box 76"/>
            <p:cNvSpPr txBox="1">
              <a:spLocks noChangeAspect="1" noChangeArrowheads="1"/>
            </p:cNvSpPr>
            <p:nvPr/>
          </p:nvSpPr>
          <p:spPr bwMode="auto">
            <a:xfrm>
              <a:off x="1426" y="4164"/>
              <a:ext cx="5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-3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eV</a:t>
              </a:r>
            </a:p>
          </p:txBody>
        </p:sp>
      </p:grpSp>
      <p:grpSp>
        <p:nvGrpSpPr>
          <p:cNvPr id="3493965" name="Group 77"/>
          <p:cNvGrpSpPr>
            <a:grpSpLocks/>
          </p:cNvGrpSpPr>
          <p:nvPr/>
        </p:nvGrpSpPr>
        <p:grpSpPr bwMode="auto">
          <a:xfrm>
            <a:off x="3429000" y="914400"/>
            <a:ext cx="3844925" cy="6034088"/>
            <a:chOff x="2160" y="576"/>
            <a:chExt cx="2422" cy="3801"/>
          </a:xfrm>
        </p:grpSpPr>
        <p:sp>
          <p:nvSpPr>
            <p:cNvPr id="3493966" name="Text Box 78"/>
            <p:cNvSpPr txBox="1">
              <a:spLocks noChangeArrowheads="1"/>
            </p:cNvSpPr>
            <p:nvPr/>
          </p:nvSpPr>
          <p:spPr bwMode="auto">
            <a:xfrm>
              <a:off x="2160" y="576"/>
              <a:ext cx="1154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sz="1800">
                  <a:solidFill>
                    <a:srgbClr val="008000"/>
                  </a:solidFill>
                  <a:latin typeface="Arial" charset="0"/>
                </a:rPr>
                <a:t>Radius of Universe</a:t>
              </a:r>
            </a:p>
            <a:p>
              <a:pPr algn="l"/>
              <a:r>
                <a:rPr lang="en-US" sz="1800">
                  <a:solidFill>
                    <a:srgbClr val="008000"/>
                  </a:solidFill>
                  <a:latin typeface="Arial" charset="0"/>
                </a:rPr>
                <a:t>       (</a:t>
              </a:r>
              <a:r>
                <a:rPr lang="en-US" sz="1800" i="1">
                  <a:solidFill>
                    <a:srgbClr val="008000"/>
                  </a:solidFill>
                  <a:latin typeface="Arial" charset="0"/>
                </a:rPr>
                <a:t>cm</a:t>
              </a:r>
              <a:r>
                <a:rPr lang="en-US" sz="1800">
                  <a:solidFill>
                    <a:srgbClr val="008000"/>
                  </a:solidFill>
                  <a:latin typeface="Arial" charset="0"/>
                </a:rPr>
                <a:t>)</a:t>
              </a:r>
              <a:endParaRPr lang="en-US" sz="1800" i="1">
                <a:solidFill>
                  <a:srgbClr val="008000"/>
                </a:solidFill>
                <a:latin typeface="Arial" charset="0"/>
              </a:endParaRPr>
            </a:p>
          </p:txBody>
        </p:sp>
        <p:grpSp>
          <p:nvGrpSpPr>
            <p:cNvPr id="3493967" name="Group 79"/>
            <p:cNvGrpSpPr>
              <a:grpSpLocks/>
            </p:cNvGrpSpPr>
            <p:nvPr/>
          </p:nvGrpSpPr>
          <p:grpSpPr bwMode="auto">
            <a:xfrm>
              <a:off x="2784" y="780"/>
              <a:ext cx="1798" cy="3597"/>
              <a:chOff x="2784" y="780"/>
              <a:chExt cx="1798" cy="3597"/>
            </a:xfrm>
          </p:grpSpPr>
          <p:sp>
            <p:nvSpPr>
              <p:cNvPr id="3493968" name="Text Box 80"/>
              <p:cNvSpPr txBox="1">
                <a:spLocks noChangeArrowheads="1"/>
              </p:cNvSpPr>
              <p:nvPr/>
            </p:nvSpPr>
            <p:spPr bwMode="auto">
              <a:xfrm>
                <a:off x="3410" y="1303"/>
                <a:ext cx="115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FF6600"/>
                    </a:solidFill>
                    <a:miter lim="800000"/>
                    <a:headEnd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en-US" sz="1800" i="1">
                    <a:solidFill>
                      <a:srgbClr val="008000"/>
                    </a:solidFill>
                    <a:latin typeface="Arial" charset="0"/>
                  </a:rPr>
                  <a:t>Golf Ball</a:t>
                </a:r>
              </a:p>
            </p:txBody>
          </p:sp>
          <p:sp>
            <p:nvSpPr>
              <p:cNvPr id="3493969" name="Text Box 81"/>
              <p:cNvSpPr txBox="1">
                <a:spLocks noChangeArrowheads="1"/>
              </p:cNvSpPr>
              <p:nvPr/>
            </p:nvSpPr>
            <p:spPr bwMode="auto">
              <a:xfrm>
                <a:off x="3428" y="1530"/>
                <a:ext cx="115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FF6600"/>
                    </a:solidFill>
                    <a:miter lim="800000"/>
                    <a:headEnd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en-US" sz="1800" i="1">
                    <a:solidFill>
                      <a:srgbClr val="008000"/>
                    </a:solidFill>
                    <a:latin typeface="Arial" charset="0"/>
                  </a:rPr>
                  <a:t>People</a:t>
                </a:r>
              </a:p>
            </p:txBody>
          </p:sp>
          <p:sp>
            <p:nvSpPr>
              <p:cNvPr id="3493970" name="Text Box 82"/>
              <p:cNvSpPr txBox="1">
                <a:spLocks noChangeArrowheads="1"/>
              </p:cNvSpPr>
              <p:nvPr/>
            </p:nvSpPr>
            <p:spPr bwMode="auto">
              <a:xfrm>
                <a:off x="3410" y="1794"/>
                <a:ext cx="115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FF6600"/>
                    </a:solidFill>
                    <a:miter lim="800000"/>
                    <a:headEnd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en-US" sz="1800" i="1">
                    <a:solidFill>
                      <a:srgbClr val="008000"/>
                    </a:solidFill>
                    <a:latin typeface="Arial" charset="0"/>
                  </a:rPr>
                  <a:t>Mountain</a:t>
                </a:r>
              </a:p>
            </p:txBody>
          </p:sp>
          <p:sp>
            <p:nvSpPr>
              <p:cNvPr id="3493971" name="Text Box 83"/>
              <p:cNvSpPr txBox="1">
                <a:spLocks noChangeArrowheads="1"/>
              </p:cNvSpPr>
              <p:nvPr/>
            </p:nvSpPr>
            <p:spPr bwMode="auto">
              <a:xfrm>
                <a:off x="3416" y="2201"/>
                <a:ext cx="115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FF6600"/>
                    </a:solidFill>
                    <a:miter lim="800000"/>
                    <a:headEnd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en-US" sz="1800" i="1">
                    <a:solidFill>
                      <a:srgbClr val="008000"/>
                    </a:solidFill>
                    <a:latin typeface="Arial" charset="0"/>
                  </a:rPr>
                  <a:t>Earth</a:t>
                </a:r>
              </a:p>
            </p:txBody>
          </p:sp>
          <p:sp>
            <p:nvSpPr>
              <p:cNvPr id="3493972" name="Text Box 84"/>
              <p:cNvSpPr txBox="1">
                <a:spLocks noChangeArrowheads="1"/>
              </p:cNvSpPr>
              <p:nvPr/>
            </p:nvSpPr>
            <p:spPr bwMode="auto">
              <a:xfrm>
                <a:off x="3416" y="2631"/>
                <a:ext cx="115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FF6600"/>
                    </a:solidFill>
                    <a:miter lim="800000"/>
                    <a:headEnd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en-US" sz="1800" i="1">
                    <a:solidFill>
                      <a:srgbClr val="008000"/>
                    </a:solidFill>
                    <a:latin typeface="Arial" charset="0"/>
                  </a:rPr>
                  <a:t>1 A.U.</a:t>
                </a:r>
              </a:p>
            </p:txBody>
          </p:sp>
          <p:sp>
            <p:nvSpPr>
              <p:cNvPr id="3493973" name="Text Box 85"/>
              <p:cNvSpPr txBox="1">
                <a:spLocks noChangeArrowheads="1"/>
              </p:cNvSpPr>
              <p:nvPr/>
            </p:nvSpPr>
            <p:spPr bwMode="auto">
              <a:xfrm>
                <a:off x="3398" y="3083"/>
                <a:ext cx="115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FF6600"/>
                    </a:solidFill>
                    <a:miter lim="800000"/>
                    <a:headEnd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en-US" sz="1800" i="1">
                    <a:solidFill>
                      <a:srgbClr val="008000"/>
                    </a:solidFill>
                    <a:latin typeface="Arial" charset="0"/>
                  </a:rPr>
                  <a:t>1 Light Year</a:t>
                </a:r>
              </a:p>
            </p:txBody>
          </p:sp>
          <p:sp>
            <p:nvSpPr>
              <p:cNvPr id="3493974" name="Text Box 86"/>
              <p:cNvSpPr txBox="1">
                <a:spLocks noChangeArrowheads="1"/>
              </p:cNvSpPr>
              <p:nvPr/>
            </p:nvSpPr>
            <p:spPr bwMode="auto">
              <a:xfrm>
                <a:off x="3428" y="3604"/>
                <a:ext cx="115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FF6600"/>
                    </a:solidFill>
                    <a:miter lim="800000"/>
                    <a:headEnd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en-US" sz="1800" i="1">
                    <a:solidFill>
                      <a:srgbClr val="008000"/>
                    </a:solidFill>
                    <a:latin typeface="Arial" charset="0"/>
                  </a:rPr>
                  <a:t>Galaxy</a:t>
                </a:r>
              </a:p>
            </p:txBody>
          </p:sp>
          <p:sp>
            <p:nvSpPr>
              <p:cNvPr id="3493975" name="Line 87"/>
              <p:cNvSpPr>
                <a:spLocks noChangeAspect="1" noChangeShapeType="1"/>
              </p:cNvSpPr>
              <p:nvPr/>
            </p:nvSpPr>
            <p:spPr bwMode="auto">
              <a:xfrm flipH="1">
                <a:off x="3300" y="1234"/>
                <a:ext cx="0" cy="3129"/>
              </a:xfrm>
              <a:prstGeom prst="line">
                <a:avLst/>
              </a:prstGeom>
              <a:noFill/>
              <a:ln w="31750">
                <a:solidFill>
                  <a:srgbClr val="33CC33"/>
                </a:solidFill>
                <a:round/>
                <a:headEnd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3976" name="Line 88"/>
              <p:cNvSpPr>
                <a:spLocks noChangeShapeType="1"/>
              </p:cNvSpPr>
              <p:nvPr/>
            </p:nvSpPr>
            <p:spPr bwMode="auto">
              <a:xfrm>
                <a:off x="3213" y="959"/>
                <a:ext cx="93" cy="0"/>
              </a:xfrm>
              <a:prstGeom prst="line">
                <a:avLst/>
              </a:prstGeom>
              <a:noFill/>
              <a:ln w="31750">
                <a:solidFill>
                  <a:srgbClr val="33CC33"/>
                </a:solidFill>
                <a:round/>
                <a:headEnd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3977" name="Line 89"/>
              <p:cNvSpPr>
                <a:spLocks noChangeShapeType="1"/>
              </p:cNvSpPr>
              <p:nvPr/>
            </p:nvSpPr>
            <p:spPr bwMode="auto">
              <a:xfrm>
                <a:off x="3212" y="1352"/>
                <a:ext cx="93" cy="0"/>
              </a:xfrm>
              <a:prstGeom prst="line">
                <a:avLst/>
              </a:prstGeom>
              <a:noFill/>
              <a:ln w="31750">
                <a:solidFill>
                  <a:srgbClr val="33CC33"/>
                </a:solidFill>
                <a:round/>
                <a:headEnd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3978" name="Line 90"/>
              <p:cNvSpPr>
                <a:spLocks noChangeShapeType="1"/>
              </p:cNvSpPr>
              <p:nvPr/>
            </p:nvSpPr>
            <p:spPr bwMode="auto">
              <a:xfrm>
                <a:off x="3212" y="1871"/>
                <a:ext cx="93" cy="0"/>
              </a:xfrm>
              <a:prstGeom prst="line">
                <a:avLst/>
              </a:prstGeom>
              <a:noFill/>
              <a:ln w="31750">
                <a:solidFill>
                  <a:srgbClr val="33CC33"/>
                </a:solidFill>
                <a:round/>
                <a:headEnd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3979" name="Line 91"/>
              <p:cNvSpPr>
                <a:spLocks noChangeShapeType="1"/>
              </p:cNvSpPr>
              <p:nvPr/>
            </p:nvSpPr>
            <p:spPr bwMode="auto">
              <a:xfrm>
                <a:off x="3206" y="2373"/>
                <a:ext cx="93" cy="0"/>
              </a:xfrm>
              <a:prstGeom prst="line">
                <a:avLst/>
              </a:prstGeom>
              <a:noFill/>
              <a:ln w="31750">
                <a:solidFill>
                  <a:srgbClr val="33CC33"/>
                </a:solidFill>
                <a:round/>
                <a:headEnd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3980" name="Line 92"/>
              <p:cNvSpPr>
                <a:spLocks noChangeShapeType="1"/>
              </p:cNvSpPr>
              <p:nvPr/>
            </p:nvSpPr>
            <p:spPr bwMode="auto">
              <a:xfrm>
                <a:off x="3206" y="2876"/>
                <a:ext cx="93" cy="0"/>
              </a:xfrm>
              <a:prstGeom prst="line">
                <a:avLst/>
              </a:prstGeom>
              <a:noFill/>
              <a:ln w="31750">
                <a:solidFill>
                  <a:srgbClr val="33CC33"/>
                </a:solidFill>
                <a:round/>
                <a:headEnd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3981" name="Line 93"/>
              <p:cNvSpPr>
                <a:spLocks noChangeShapeType="1"/>
              </p:cNvSpPr>
              <p:nvPr/>
            </p:nvSpPr>
            <p:spPr bwMode="auto">
              <a:xfrm>
                <a:off x="3212" y="3390"/>
                <a:ext cx="93" cy="0"/>
              </a:xfrm>
              <a:prstGeom prst="line">
                <a:avLst/>
              </a:prstGeom>
              <a:noFill/>
              <a:ln w="31750">
                <a:solidFill>
                  <a:srgbClr val="33CC33"/>
                </a:solidFill>
                <a:round/>
                <a:headEnd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3982" name="Line 94"/>
              <p:cNvSpPr>
                <a:spLocks noChangeShapeType="1"/>
              </p:cNvSpPr>
              <p:nvPr/>
            </p:nvSpPr>
            <p:spPr bwMode="auto">
              <a:xfrm>
                <a:off x="3212" y="3897"/>
                <a:ext cx="93" cy="0"/>
              </a:xfrm>
              <a:prstGeom prst="line">
                <a:avLst/>
              </a:prstGeom>
              <a:noFill/>
              <a:ln w="31750">
                <a:solidFill>
                  <a:srgbClr val="33CC33"/>
                </a:solidFill>
                <a:round/>
                <a:headEnd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3983" name="Line 95"/>
              <p:cNvSpPr>
                <a:spLocks noChangeShapeType="1"/>
              </p:cNvSpPr>
              <p:nvPr/>
            </p:nvSpPr>
            <p:spPr bwMode="auto">
              <a:xfrm>
                <a:off x="3212" y="4225"/>
                <a:ext cx="93" cy="0"/>
              </a:xfrm>
              <a:prstGeom prst="line">
                <a:avLst/>
              </a:prstGeom>
              <a:noFill/>
              <a:ln w="31750">
                <a:solidFill>
                  <a:srgbClr val="33CC33"/>
                </a:solidFill>
                <a:round/>
                <a:headEnd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3984" name="Line 96"/>
              <p:cNvSpPr>
                <a:spLocks noChangeShapeType="1"/>
              </p:cNvSpPr>
              <p:nvPr/>
            </p:nvSpPr>
            <p:spPr bwMode="auto">
              <a:xfrm>
                <a:off x="3308" y="1385"/>
                <a:ext cx="96" cy="0"/>
              </a:xfrm>
              <a:prstGeom prst="line">
                <a:avLst/>
              </a:prstGeom>
              <a:noFill/>
              <a:ln w="31750">
                <a:solidFill>
                  <a:srgbClr val="33CC33"/>
                </a:solidFill>
                <a:round/>
                <a:headEnd type="stealth" w="med" len="sm"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3985" name="Line 97"/>
              <p:cNvSpPr>
                <a:spLocks noChangeShapeType="1"/>
              </p:cNvSpPr>
              <p:nvPr/>
            </p:nvSpPr>
            <p:spPr bwMode="auto">
              <a:xfrm>
                <a:off x="3314" y="1591"/>
                <a:ext cx="96" cy="0"/>
              </a:xfrm>
              <a:prstGeom prst="line">
                <a:avLst/>
              </a:prstGeom>
              <a:noFill/>
              <a:ln w="31750">
                <a:solidFill>
                  <a:srgbClr val="33CC33"/>
                </a:solidFill>
                <a:round/>
                <a:headEnd type="stealth" w="med" len="sm"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3986" name="Line 98"/>
              <p:cNvSpPr>
                <a:spLocks noChangeShapeType="1"/>
              </p:cNvSpPr>
              <p:nvPr/>
            </p:nvSpPr>
            <p:spPr bwMode="auto">
              <a:xfrm>
                <a:off x="3314" y="1863"/>
                <a:ext cx="96" cy="0"/>
              </a:xfrm>
              <a:prstGeom prst="line">
                <a:avLst/>
              </a:prstGeom>
              <a:noFill/>
              <a:ln w="31750">
                <a:solidFill>
                  <a:srgbClr val="33CC33"/>
                </a:solidFill>
                <a:round/>
                <a:headEnd type="stealth" w="med" len="sm"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3987" name="Line 99"/>
              <p:cNvSpPr>
                <a:spLocks noChangeShapeType="1"/>
              </p:cNvSpPr>
              <p:nvPr/>
            </p:nvSpPr>
            <p:spPr bwMode="auto">
              <a:xfrm>
                <a:off x="3308" y="2260"/>
                <a:ext cx="96" cy="0"/>
              </a:xfrm>
              <a:prstGeom prst="line">
                <a:avLst/>
              </a:prstGeom>
              <a:noFill/>
              <a:ln w="31750">
                <a:solidFill>
                  <a:srgbClr val="33CC33"/>
                </a:solidFill>
                <a:round/>
                <a:headEnd type="stealth" w="med" len="sm"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3988" name="Line 100"/>
              <p:cNvSpPr>
                <a:spLocks noChangeShapeType="1"/>
              </p:cNvSpPr>
              <p:nvPr/>
            </p:nvSpPr>
            <p:spPr bwMode="auto">
              <a:xfrm>
                <a:off x="3302" y="2710"/>
                <a:ext cx="96" cy="0"/>
              </a:xfrm>
              <a:prstGeom prst="line">
                <a:avLst/>
              </a:prstGeom>
              <a:noFill/>
              <a:ln w="31750">
                <a:solidFill>
                  <a:srgbClr val="33CC33"/>
                </a:solidFill>
                <a:round/>
                <a:headEnd type="stealth" w="med" len="sm"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3989" name="Line 101"/>
              <p:cNvSpPr>
                <a:spLocks noChangeShapeType="1"/>
              </p:cNvSpPr>
              <p:nvPr/>
            </p:nvSpPr>
            <p:spPr bwMode="auto">
              <a:xfrm>
                <a:off x="3296" y="3159"/>
                <a:ext cx="96" cy="0"/>
              </a:xfrm>
              <a:prstGeom prst="line">
                <a:avLst/>
              </a:prstGeom>
              <a:noFill/>
              <a:ln w="31750">
                <a:solidFill>
                  <a:srgbClr val="33CC33"/>
                </a:solidFill>
                <a:round/>
                <a:headEnd type="stealth" w="med" len="sm"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3990" name="Line 102"/>
              <p:cNvSpPr>
                <a:spLocks noChangeShapeType="1"/>
              </p:cNvSpPr>
              <p:nvPr/>
            </p:nvSpPr>
            <p:spPr bwMode="auto">
              <a:xfrm>
                <a:off x="3302" y="3682"/>
                <a:ext cx="96" cy="0"/>
              </a:xfrm>
              <a:prstGeom prst="line">
                <a:avLst/>
              </a:prstGeom>
              <a:noFill/>
              <a:ln w="31750">
                <a:solidFill>
                  <a:srgbClr val="33CC33"/>
                </a:solidFill>
                <a:round/>
                <a:headEnd type="stealth" w="med" len="sm"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3991" name="Text Box 103"/>
              <p:cNvSpPr txBox="1">
                <a:spLocks noChangeArrowheads="1"/>
              </p:cNvSpPr>
              <p:nvPr/>
            </p:nvSpPr>
            <p:spPr bwMode="auto">
              <a:xfrm>
                <a:off x="2946" y="1271"/>
                <a:ext cx="45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FF6600"/>
                    </a:solidFill>
                    <a:miter lim="800000"/>
                    <a:headEnd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en-US" sz="1800">
                    <a:solidFill>
                      <a:srgbClr val="008000"/>
                    </a:solidFill>
                    <a:latin typeface="Arial" charset="0"/>
                  </a:rPr>
                  <a:t>1         </a:t>
                </a:r>
                <a:endParaRPr lang="en-US" sz="1800" i="1">
                  <a:solidFill>
                    <a:srgbClr val="008000"/>
                  </a:solidFill>
                  <a:latin typeface="Arial" charset="0"/>
                </a:endParaRPr>
              </a:p>
            </p:txBody>
          </p:sp>
          <p:sp>
            <p:nvSpPr>
              <p:cNvPr id="3493992" name="Text Box 104"/>
              <p:cNvSpPr txBox="1">
                <a:spLocks noChangeArrowheads="1"/>
              </p:cNvSpPr>
              <p:nvPr/>
            </p:nvSpPr>
            <p:spPr bwMode="auto">
              <a:xfrm>
                <a:off x="2850" y="1775"/>
                <a:ext cx="45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FF6600"/>
                    </a:solidFill>
                    <a:miter lim="800000"/>
                    <a:headEnd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en-US" sz="1800">
                    <a:solidFill>
                      <a:srgbClr val="008000"/>
                    </a:solidFill>
                    <a:latin typeface="Arial" charset="0"/>
                  </a:rPr>
                  <a:t>10</a:t>
                </a:r>
                <a:r>
                  <a:rPr lang="en-US" sz="1800" baseline="30000">
                    <a:solidFill>
                      <a:srgbClr val="008000"/>
                    </a:solidFill>
                    <a:latin typeface="Arial" charset="0"/>
                  </a:rPr>
                  <a:t>5</a:t>
                </a:r>
                <a:endParaRPr lang="en-US" sz="1800" i="1">
                  <a:solidFill>
                    <a:srgbClr val="008000"/>
                  </a:solidFill>
                  <a:latin typeface="Arial" charset="0"/>
                </a:endParaRPr>
              </a:p>
            </p:txBody>
          </p:sp>
          <p:sp>
            <p:nvSpPr>
              <p:cNvPr id="3493993" name="Text Box 105"/>
              <p:cNvSpPr txBox="1">
                <a:spLocks noChangeArrowheads="1"/>
              </p:cNvSpPr>
              <p:nvPr/>
            </p:nvSpPr>
            <p:spPr bwMode="auto">
              <a:xfrm>
                <a:off x="2801" y="2298"/>
                <a:ext cx="45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FF6600"/>
                    </a:solidFill>
                    <a:miter lim="800000"/>
                    <a:headEnd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en-US" sz="1800">
                    <a:solidFill>
                      <a:srgbClr val="008000"/>
                    </a:solidFill>
                    <a:latin typeface="Arial" charset="0"/>
                  </a:rPr>
                  <a:t>10</a:t>
                </a:r>
                <a:r>
                  <a:rPr lang="en-US" sz="1800" baseline="30000">
                    <a:solidFill>
                      <a:srgbClr val="008000"/>
                    </a:solidFill>
                    <a:latin typeface="Arial" charset="0"/>
                  </a:rPr>
                  <a:t>10</a:t>
                </a:r>
                <a:endParaRPr lang="en-US" sz="1800" i="1">
                  <a:solidFill>
                    <a:srgbClr val="008000"/>
                  </a:solidFill>
                  <a:latin typeface="Arial" charset="0"/>
                </a:endParaRPr>
              </a:p>
            </p:txBody>
          </p:sp>
          <p:sp>
            <p:nvSpPr>
              <p:cNvPr id="3493994" name="Text Box 106"/>
              <p:cNvSpPr txBox="1">
                <a:spLocks noChangeArrowheads="1"/>
              </p:cNvSpPr>
              <p:nvPr/>
            </p:nvSpPr>
            <p:spPr bwMode="auto">
              <a:xfrm>
                <a:off x="2802" y="2790"/>
                <a:ext cx="45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FF6600"/>
                    </a:solidFill>
                    <a:miter lim="800000"/>
                    <a:headEnd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en-US" sz="1800">
                    <a:solidFill>
                      <a:srgbClr val="008000"/>
                    </a:solidFill>
                    <a:latin typeface="Arial" charset="0"/>
                  </a:rPr>
                  <a:t>10</a:t>
                </a:r>
                <a:r>
                  <a:rPr lang="en-US" sz="1800" baseline="30000">
                    <a:solidFill>
                      <a:srgbClr val="008000"/>
                    </a:solidFill>
                    <a:latin typeface="Arial" charset="0"/>
                  </a:rPr>
                  <a:t>15</a:t>
                </a:r>
                <a:endParaRPr lang="en-US" sz="1800" i="1">
                  <a:solidFill>
                    <a:srgbClr val="008000"/>
                  </a:solidFill>
                  <a:latin typeface="Arial" charset="0"/>
                </a:endParaRPr>
              </a:p>
            </p:txBody>
          </p:sp>
          <p:sp>
            <p:nvSpPr>
              <p:cNvPr id="3493995" name="Text Box 107"/>
              <p:cNvSpPr txBox="1">
                <a:spLocks noChangeArrowheads="1"/>
              </p:cNvSpPr>
              <p:nvPr/>
            </p:nvSpPr>
            <p:spPr bwMode="auto">
              <a:xfrm>
                <a:off x="2797" y="3305"/>
                <a:ext cx="45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FF6600"/>
                    </a:solidFill>
                    <a:miter lim="800000"/>
                    <a:headEnd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en-US" sz="1800">
                    <a:solidFill>
                      <a:srgbClr val="008000"/>
                    </a:solidFill>
                    <a:latin typeface="Arial" charset="0"/>
                  </a:rPr>
                  <a:t>10</a:t>
                </a:r>
                <a:r>
                  <a:rPr lang="en-US" sz="1800" baseline="30000">
                    <a:solidFill>
                      <a:srgbClr val="008000"/>
                    </a:solidFill>
                    <a:latin typeface="Arial" charset="0"/>
                  </a:rPr>
                  <a:t>20</a:t>
                </a:r>
                <a:endParaRPr lang="en-US" sz="1800" i="1">
                  <a:solidFill>
                    <a:srgbClr val="008000"/>
                  </a:solidFill>
                  <a:latin typeface="Arial" charset="0"/>
                </a:endParaRPr>
              </a:p>
            </p:txBody>
          </p:sp>
          <p:sp>
            <p:nvSpPr>
              <p:cNvPr id="3493996" name="Text Box 108"/>
              <p:cNvSpPr txBox="1">
                <a:spLocks noChangeArrowheads="1"/>
              </p:cNvSpPr>
              <p:nvPr/>
            </p:nvSpPr>
            <p:spPr bwMode="auto">
              <a:xfrm>
                <a:off x="2816" y="3826"/>
                <a:ext cx="45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FF6600"/>
                    </a:solidFill>
                    <a:miter lim="800000"/>
                    <a:headEnd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en-US" sz="1800">
                    <a:solidFill>
                      <a:srgbClr val="008000"/>
                    </a:solidFill>
                    <a:latin typeface="Arial" charset="0"/>
                  </a:rPr>
                  <a:t>10</a:t>
                </a:r>
                <a:r>
                  <a:rPr lang="en-US" sz="1800" baseline="30000">
                    <a:solidFill>
                      <a:srgbClr val="008000"/>
                    </a:solidFill>
                    <a:latin typeface="Arial" charset="0"/>
                  </a:rPr>
                  <a:t>25</a:t>
                </a:r>
                <a:endParaRPr lang="en-US" sz="1800" i="1">
                  <a:solidFill>
                    <a:srgbClr val="008000"/>
                  </a:solidFill>
                  <a:latin typeface="Arial" charset="0"/>
                </a:endParaRPr>
              </a:p>
            </p:txBody>
          </p:sp>
          <p:sp>
            <p:nvSpPr>
              <p:cNvPr id="3493997" name="Text Box 109"/>
              <p:cNvSpPr txBox="1">
                <a:spLocks noChangeArrowheads="1"/>
              </p:cNvSpPr>
              <p:nvPr/>
            </p:nvSpPr>
            <p:spPr bwMode="auto">
              <a:xfrm>
                <a:off x="2814" y="4146"/>
                <a:ext cx="45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FF6600"/>
                    </a:solidFill>
                    <a:miter lim="800000"/>
                    <a:headEnd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en-US" sz="1800">
                    <a:solidFill>
                      <a:srgbClr val="008000"/>
                    </a:solidFill>
                    <a:latin typeface="Arial" charset="0"/>
                  </a:rPr>
                  <a:t>10</a:t>
                </a:r>
                <a:r>
                  <a:rPr lang="en-US" sz="1800" baseline="30000">
                    <a:solidFill>
                      <a:srgbClr val="008000"/>
                    </a:solidFill>
                    <a:latin typeface="Arial" charset="0"/>
                  </a:rPr>
                  <a:t>28</a:t>
                </a:r>
                <a:endParaRPr lang="en-US" sz="1800" i="1">
                  <a:solidFill>
                    <a:srgbClr val="008000"/>
                  </a:solidFill>
                  <a:latin typeface="Arial" charset="0"/>
                </a:endParaRPr>
              </a:p>
            </p:txBody>
          </p:sp>
          <p:sp>
            <p:nvSpPr>
              <p:cNvPr id="3493998" name="Line 110"/>
              <p:cNvSpPr>
                <a:spLocks noChangeAspect="1" noChangeShapeType="1"/>
              </p:cNvSpPr>
              <p:nvPr/>
            </p:nvSpPr>
            <p:spPr bwMode="auto">
              <a:xfrm>
                <a:off x="3202" y="1234"/>
                <a:ext cx="182" cy="0"/>
              </a:xfrm>
              <a:prstGeom prst="line">
                <a:avLst/>
              </a:prstGeom>
              <a:noFill/>
              <a:ln w="31750">
                <a:solidFill>
                  <a:srgbClr val="33CC33"/>
                </a:solidFill>
                <a:round/>
                <a:headEnd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3999" name="Line 111"/>
              <p:cNvSpPr>
                <a:spLocks noChangeAspect="1" noChangeShapeType="1"/>
              </p:cNvSpPr>
              <p:nvPr/>
            </p:nvSpPr>
            <p:spPr bwMode="auto">
              <a:xfrm>
                <a:off x="3202" y="1201"/>
                <a:ext cx="182" cy="0"/>
              </a:xfrm>
              <a:prstGeom prst="line">
                <a:avLst/>
              </a:prstGeom>
              <a:noFill/>
              <a:ln w="31750">
                <a:solidFill>
                  <a:srgbClr val="33CC33"/>
                </a:solidFill>
                <a:round/>
                <a:headEnd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4000" name="Line 112"/>
              <p:cNvSpPr>
                <a:spLocks noChangeAspect="1" noChangeShapeType="1"/>
              </p:cNvSpPr>
              <p:nvPr/>
            </p:nvSpPr>
            <p:spPr bwMode="auto">
              <a:xfrm flipH="1">
                <a:off x="3298" y="780"/>
                <a:ext cx="0" cy="421"/>
              </a:xfrm>
              <a:prstGeom prst="line">
                <a:avLst/>
              </a:prstGeom>
              <a:noFill/>
              <a:ln w="31750">
                <a:solidFill>
                  <a:srgbClr val="33CC33"/>
                </a:solidFill>
                <a:round/>
                <a:headEnd/>
                <a:tailEnd type="non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4001" name="Text Box 113"/>
              <p:cNvSpPr txBox="1">
                <a:spLocks noChangeArrowheads="1"/>
              </p:cNvSpPr>
              <p:nvPr/>
            </p:nvSpPr>
            <p:spPr bwMode="auto">
              <a:xfrm>
                <a:off x="2784" y="881"/>
                <a:ext cx="45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FF6600"/>
                    </a:solidFill>
                    <a:miter lim="800000"/>
                    <a:headEnd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en-US" sz="1800">
                    <a:solidFill>
                      <a:srgbClr val="008000"/>
                    </a:solidFill>
                    <a:latin typeface="Arial" charset="0"/>
                  </a:rPr>
                  <a:t>10</a:t>
                </a:r>
                <a:r>
                  <a:rPr lang="en-US" sz="1800" baseline="30000">
                    <a:solidFill>
                      <a:srgbClr val="008000"/>
                    </a:solidFill>
                    <a:latin typeface="Arial" charset="0"/>
                  </a:rPr>
                  <a:t>-33</a:t>
                </a:r>
                <a:endParaRPr lang="en-US" sz="1800" i="1">
                  <a:solidFill>
                    <a:srgbClr val="008000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3494002" name="Text Box 114"/>
          <p:cNvSpPr txBox="1">
            <a:spLocks noChangeArrowheads="1"/>
          </p:cNvSpPr>
          <p:nvPr/>
        </p:nvSpPr>
        <p:spPr bwMode="auto">
          <a:xfrm>
            <a:off x="6705600" y="1143000"/>
            <a:ext cx="27225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000" i="1">
                <a:latin typeface="Arial" charset="0"/>
              </a:rPr>
              <a:t>Big  Bang!</a:t>
            </a:r>
          </a:p>
        </p:txBody>
      </p:sp>
      <p:sp>
        <p:nvSpPr>
          <p:cNvPr id="3494003" name="Text Box 115"/>
          <p:cNvSpPr txBox="1">
            <a:spLocks noChangeArrowheads="1"/>
          </p:cNvSpPr>
          <p:nvPr/>
        </p:nvSpPr>
        <p:spPr bwMode="auto">
          <a:xfrm>
            <a:off x="7010400" y="6324600"/>
            <a:ext cx="12557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000" i="1">
                <a:latin typeface="Arial" charset="0"/>
              </a:rPr>
              <a:t>Now</a:t>
            </a:r>
          </a:p>
        </p:txBody>
      </p:sp>
      <p:sp>
        <p:nvSpPr>
          <p:cNvPr id="3494004" name="AutoShape 116"/>
          <p:cNvSpPr>
            <a:spLocks noChangeArrowheads="1"/>
          </p:cNvSpPr>
          <p:nvPr/>
        </p:nvSpPr>
        <p:spPr bwMode="auto">
          <a:xfrm>
            <a:off x="7543800" y="2209800"/>
            <a:ext cx="533400" cy="3886200"/>
          </a:xfrm>
          <a:prstGeom prst="downArrow">
            <a:avLst>
              <a:gd name="adj1" fmla="val 50000"/>
              <a:gd name="adj2" fmla="val 182143"/>
            </a:avLst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4889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11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11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4C5FA-7EB7-944C-8067-26A085B669D3}" type="slidenum">
              <a:rPr lang="en-US"/>
              <a:pPr/>
              <a:t>44</a:t>
            </a:fld>
            <a:endParaRPr lang="en-US"/>
          </a:p>
        </p:txBody>
      </p:sp>
      <p:sp>
        <p:nvSpPr>
          <p:cNvPr id="3610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Unification of Fundamental Forces</a:t>
            </a:r>
            <a:endParaRPr lang="en-US" sz="3600">
              <a:cs typeface="ＭＳ Ｐゴシック" charset="0"/>
            </a:endParaRPr>
          </a:p>
        </p:txBody>
      </p:sp>
      <p:grpSp>
        <p:nvGrpSpPr>
          <p:cNvPr id="3610627" name="Group 3"/>
          <p:cNvGrpSpPr>
            <a:grpSpLocks/>
          </p:cNvGrpSpPr>
          <p:nvPr/>
        </p:nvGrpSpPr>
        <p:grpSpPr bwMode="auto">
          <a:xfrm>
            <a:off x="0" y="914400"/>
            <a:ext cx="2362200" cy="6064250"/>
            <a:chOff x="0" y="576"/>
            <a:chExt cx="1488" cy="3820"/>
          </a:xfrm>
        </p:grpSpPr>
        <p:sp>
          <p:nvSpPr>
            <p:cNvPr id="3610628" name="Line 4"/>
            <p:cNvSpPr>
              <a:spLocks noChangeAspect="1" noChangeShapeType="1"/>
            </p:cNvSpPr>
            <p:nvPr/>
          </p:nvSpPr>
          <p:spPr bwMode="auto">
            <a:xfrm flipH="1">
              <a:off x="474" y="845"/>
              <a:ext cx="2" cy="3498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629" name="Line 5"/>
            <p:cNvSpPr>
              <a:spLocks noChangeAspect="1" noChangeShapeType="1"/>
            </p:cNvSpPr>
            <p:nvPr/>
          </p:nvSpPr>
          <p:spPr bwMode="auto">
            <a:xfrm>
              <a:off x="472" y="93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630" name="Line 6"/>
            <p:cNvSpPr>
              <a:spLocks noChangeAspect="1" noChangeShapeType="1"/>
            </p:cNvSpPr>
            <p:nvPr/>
          </p:nvSpPr>
          <p:spPr bwMode="auto">
            <a:xfrm>
              <a:off x="474" y="119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631" name="Line 7"/>
            <p:cNvSpPr>
              <a:spLocks noChangeAspect="1" noChangeShapeType="1"/>
            </p:cNvSpPr>
            <p:nvPr/>
          </p:nvSpPr>
          <p:spPr bwMode="auto">
            <a:xfrm>
              <a:off x="474" y="1466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632" name="Line 8"/>
            <p:cNvSpPr>
              <a:spLocks noChangeAspect="1" noChangeShapeType="1"/>
            </p:cNvSpPr>
            <p:nvPr/>
          </p:nvSpPr>
          <p:spPr bwMode="auto">
            <a:xfrm>
              <a:off x="478" y="1727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633" name="Line 9"/>
            <p:cNvSpPr>
              <a:spLocks noChangeAspect="1" noChangeShapeType="1"/>
            </p:cNvSpPr>
            <p:nvPr/>
          </p:nvSpPr>
          <p:spPr bwMode="auto">
            <a:xfrm>
              <a:off x="481" y="200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634" name="Line 10"/>
            <p:cNvSpPr>
              <a:spLocks noChangeAspect="1" noChangeShapeType="1"/>
            </p:cNvSpPr>
            <p:nvPr/>
          </p:nvSpPr>
          <p:spPr bwMode="auto">
            <a:xfrm>
              <a:off x="476" y="2263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635" name="Line 11"/>
            <p:cNvSpPr>
              <a:spLocks noChangeAspect="1" noChangeShapeType="1"/>
            </p:cNvSpPr>
            <p:nvPr/>
          </p:nvSpPr>
          <p:spPr bwMode="auto">
            <a:xfrm>
              <a:off x="481" y="2532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636" name="Line 12"/>
            <p:cNvSpPr>
              <a:spLocks noChangeAspect="1" noChangeShapeType="1"/>
            </p:cNvSpPr>
            <p:nvPr/>
          </p:nvSpPr>
          <p:spPr bwMode="auto">
            <a:xfrm>
              <a:off x="481" y="2802"/>
              <a:ext cx="81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637" name="Line 13"/>
            <p:cNvSpPr>
              <a:spLocks noChangeAspect="1" noChangeShapeType="1"/>
            </p:cNvSpPr>
            <p:nvPr/>
          </p:nvSpPr>
          <p:spPr bwMode="auto">
            <a:xfrm>
              <a:off x="476" y="3064"/>
              <a:ext cx="8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638" name="Line 14"/>
            <p:cNvSpPr>
              <a:spLocks noChangeAspect="1" noChangeShapeType="1"/>
            </p:cNvSpPr>
            <p:nvPr/>
          </p:nvSpPr>
          <p:spPr bwMode="auto">
            <a:xfrm>
              <a:off x="483" y="332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639" name="Line 15"/>
            <p:cNvSpPr>
              <a:spLocks noChangeAspect="1" noChangeShapeType="1"/>
            </p:cNvSpPr>
            <p:nvPr/>
          </p:nvSpPr>
          <p:spPr bwMode="auto">
            <a:xfrm>
              <a:off x="479" y="3594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640" name="Line 16"/>
            <p:cNvSpPr>
              <a:spLocks noChangeAspect="1" noChangeShapeType="1"/>
            </p:cNvSpPr>
            <p:nvPr/>
          </p:nvSpPr>
          <p:spPr bwMode="auto">
            <a:xfrm>
              <a:off x="476" y="3710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641" name="Line 17"/>
            <p:cNvSpPr>
              <a:spLocks noChangeAspect="1" noChangeShapeType="1"/>
            </p:cNvSpPr>
            <p:nvPr/>
          </p:nvSpPr>
          <p:spPr bwMode="auto">
            <a:xfrm>
              <a:off x="490" y="3884"/>
              <a:ext cx="83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642" name="Line 18"/>
            <p:cNvSpPr>
              <a:spLocks noChangeAspect="1" noChangeShapeType="1"/>
            </p:cNvSpPr>
            <p:nvPr/>
          </p:nvSpPr>
          <p:spPr bwMode="auto">
            <a:xfrm>
              <a:off x="479" y="4064"/>
              <a:ext cx="8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643" name="Line 19"/>
            <p:cNvSpPr>
              <a:spLocks noChangeAspect="1" noChangeShapeType="1"/>
            </p:cNvSpPr>
            <p:nvPr/>
          </p:nvSpPr>
          <p:spPr bwMode="auto">
            <a:xfrm>
              <a:off x="483" y="4235"/>
              <a:ext cx="82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644" name="Text Box 20"/>
            <p:cNvSpPr txBox="1">
              <a:spLocks noChangeAspect="1" noChangeArrowheads="1"/>
            </p:cNvSpPr>
            <p:nvPr/>
          </p:nvSpPr>
          <p:spPr bwMode="auto">
            <a:xfrm>
              <a:off x="554" y="853"/>
              <a:ext cx="69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-45</a:t>
              </a:r>
              <a:r>
                <a:rPr lang="en-US" altLang="ja-JP" sz="1800" i="1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sec</a:t>
              </a:r>
            </a:p>
          </p:txBody>
        </p:sp>
        <p:sp>
          <p:nvSpPr>
            <p:cNvPr id="3610645" name="Text Box 21"/>
            <p:cNvSpPr txBox="1">
              <a:spLocks noChangeAspect="1" noChangeArrowheads="1"/>
            </p:cNvSpPr>
            <p:nvPr/>
          </p:nvSpPr>
          <p:spPr bwMode="auto">
            <a:xfrm>
              <a:off x="577" y="1114"/>
              <a:ext cx="46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-40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10646" name="Text Box 22"/>
            <p:cNvSpPr txBox="1">
              <a:spLocks noChangeAspect="1" noChangeArrowheads="1"/>
            </p:cNvSpPr>
            <p:nvPr/>
          </p:nvSpPr>
          <p:spPr bwMode="auto">
            <a:xfrm>
              <a:off x="562" y="1385"/>
              <a:ext cx="5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-35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10647" name="Text Box 23"/>
            <p:cNvSpPr txBox="1">
              <a:spLocks noChangeAspect="1" noChangeArrowheads="1"/>
            </p:cNvSpPr>
            <p:nvPr/>
          </p:nvSpPr>
          <p:spPr bwMode="auto">
            <a:xfrm>
              <a:off x="554" y="1648"/>
              <a:ext cx="4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-30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10648" name="Text Box 24"/>
            <p:cNvSpPr txBox="1">
              <a:spLocks noChangeAspect="1" noChangeArrowheads="1"/>
            </p:cNvSpPr>
            <p:nvPr/>
          </p:nvSpPr>
          <p:spPr bwMode="auto">
            <a:xfrm>
              <a:off x="554" y="1913"/>
              <a:ext cx="55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-25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10649" name="Text Box 25"/>
            <p:cNvSpPr txBox="1">
              <a:spLocks noChangeAspect="1" noChangeArrowheads="1"/>
            </p:cNvSpPr>
            <p:nvPr/>
          </p:nvSpPr>
          <p:spPr bwMode="auto">
            <a:xfrm>
              <a:off x="581" y="2187"/>
              <a:ext cx="52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-20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10650" name="Text Box 26"/>
            <p:cNvSpPr txBox="1">
              <a:spLocks noChangeAspect="1" noChangeArrowheads="1"/>
            </p:cNvSpPr>
            <p:nvPr/>
          </p:nvSpPr>
          <p:spPr bwMode="auto">
            <a:xfrm>
              <a:off x="575" y="2456"/>
              <a:ext cx="4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-15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10651" name="Text Box 27"/>
            <p:cNvSpPr txBox="1">
              <a:spLocks noChangeAspect="1" noChangeArrowheads="1"/>
            </p:cNvSpPr>
            <p:nvPr/>
          </p:nvSpPr>
          <p:spPr bwMode="auto">
            <a:xfrm>
              <a:off x="570" y="2725"/>
              <a:ext cx="53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-10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10652" name="Text Box 28"/>
            <p:cNvSpPr txBox="1">
              <a:spLocks noChangeAspect="1" noChangeArrowheads="1"/>
            </p:cNvSpPr>
            <p:nvPr/>
          </p:nvSpPr>
          <p:spPr bwMode="auto">
            <a:xfrm>
              <a:off x="569" y="2992"/>
              <a:ext cx="5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-5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10653" name="Text Box 29"/>
            <p:cNvSpPr txBox="1">
              <a:spLocks noChangeAspect="1" noChangeArrowheads="1"/>
            </p:cNvSpPr>
            <p:nvPr/>
          </p:nvSpPr>
          <p:spPr bwMode="auto">
            <a:xfrm>
              <a:off x="546" y="3516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5 </a:t>
              </a:r>
              <a:r>
                <a:rPr lang="en-US" altLang="ja-JP" sz="1800" i="1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sec</a:t>
              </a:r>
              <a:endParaRPr lang="en-US" altLang="ja-JP" sz="1800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10654" name="Text Box 30"/>
            <p:cNvSpPr txBox="1">
              <a:spLocks noChangeAspect="1" noChangeArrowheads="1"/>
            </p:cNvSpPr>
            <p:nvPr/>
          </p:nvSpPr>
          <p:spPr bwMode="auto">
            <a:xfrm>
              <a:off x="586" y="3239"/>
              <a:ext cx="4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10655" name="Text Box 31"/>
            <p:cNvSpPr txBox="1">
              <a:spLocks noChangeAspect="1" noChangeArrowheads="1"/>
            </p:cNvSpPr>
            <p:nvPr/>
          </p:nvSpPr>
          <p:spPr bwMode="auto">
            <a:xfrm>
              <a:off x="558" y="3647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 </a:t>
              </a:r>
              <a:r>
                <a:rPr lang="en-US" altLang="ja-JP" sz="1800" i="1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year</a:t>
              </a:r>
              <a:endParaRPr lang="en-US" altLang="ja-JP" sz="1800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10656" name="Text Box 32"/>
            <p:cNvSpPr txBox="1">
              <a:spLocks noChangeAspect="1" noChangeArrowheads="1"/>
            </p:cNvSpPr>
            <p:nvPr/>
          </p:nvSpPr>
          <p:spPr bwMode="auto">
            <a:xfrm>
              <a:off x="571" y="3807"/>
              <a:ext cx="4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3</a:t>
              </a:r>
            </a:p>
          </p:txBody>
        </p:sp>
        <p:sp>
          <p:nvSpPr>
            <p:cNvPr id="3610657" name="Text Box 33"/>
            <p:cNvSpPr txBox="1">
              <a:spLocks noChangeAspect="1" noChangeArrowheads="1"/>
            </p:cNvSpPr>
            <p:nvPr/>
          </p:nvSpPr>
          <p:spPr bwMode="auto">
            <a:xfrm>
              <a:off x="553" y="3989"/>
              <a:ext cx="40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6</a:t>
              </a:r>
            </a:p>
          </p:txBody>
        </p:sp>
        <p:sp>
          <p:nvSpPr>
            <p:cNvPr id="3610658" name="Text Box 34"/>
            <p:cNvSpPr txBox="1">
              <a:spLocks noChangeAspect="1" noChangeArrowheads="1"/>
            </p:cNvSpPr>
            <p:nvPr/>
          </p:nvSpPr>
          <p:spPr bwMode="auto">
            <a:xfrm>
              <a:off x="577" y="4165"/>
              <a:ext cx="91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9 </a:t>
              </a:r>
              <a:r>
                <a:rPr lang="en-US" altLang="ja-JP" sz="1800" i="1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y</a:t>
              </a:r>
              <a:r>
                <a:rPr lang="en-US" sz="1800" i="1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ear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10659" name="Text Box 35"/>
            <p:cNvSpPr txBox="1">
              <a:spLocks noChangeAspect="1" noChangeArrowheads="1"/>
            </p:cNvSpPr>
            <p:nvPr/>
          </p:nvSpPr>
          <p:spPr bwMode="auto">
            <a:xfrm>
              <a:off x="0" y="576"/>
              <a:ext cx="52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Time </a:t>
              </a:r>
            </a:p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(</a:t>
              </a:r>
              <a:r>
                <a:rPr lang="en-US" altLang="ja-JP" sz="1800" i="1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sec</a:t>
              </a:r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</p:grpSp>
      <p:grpSp>
        <p:nvGrpSpPr>
          <p:cNvPr id="3610660" name="Group 36"/>
          <p:cNvGrpSpPr>
            <a:grpSpLocks/>
          </p:cNvGrpSpPr>
          <p:nvPr/>
        </p:nvGrpSpPr>
        <p:grpSpPr bwMode="auto">
          <a:xfrm>
            <a:off x="1581150" y="914400"/>
            <a:ext cx="2076450" cy="6169025"/>
            <a:chOff x="838" y="576"/>
            <a:chExt cx="1308" cy="3886"/>
          </a:xfrm>
        </p:grpSpPr>
        <p:sp>
          <p:nvSpPr>
            <p:cNvPr id="3610661" name="Text Box 37"/>
            <p:cNvSpPr txBox="1">
              <a:spLocks noChangeAspect="1" noChangeArrowheads="1"/>
            </p:cNvSpPr>
            <p:nvPr/>
          </p:nvSpPr>
          <p:spPr bwMode="auto">
            <a:xfrm>
              <a:off x="838" y="576"/>
              <a:ext cx="67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Temp.</a:t>
              </a:r>
            </a:p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    (</a:t>
              </a:r>
              <a:r>
                <a:rPr lang="en-US" altLang="ja-JP" sz="1800" i="1" baseline="300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o</a:t>
              </a:r>
              <a:r>
                <a:rPr lang="en-US" altLang="ja-JP" sz="1800" i="1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K</a:t>
              </a:r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10662" name="Line 38"/>
            <p:cNvSpPr>
              <a:spLocks noChangeAspect="1" noChangeShapeType="1"/>
            </p:cNvSpPr>
            <p:nvPr/>
          </p:nvSpPr>
          <p:spPr bwMode="auto">
            <a:xfrm flipH="1">
              <a:off x="1219" y="832"/>
              <a:ext cx="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663" name="Line 39"/>
            <p:cNvSpPr>
              <a:spLocks noChangeAspect="1" noChangeShapeType="1"/>
            </p:cNvSpPr>
            <p:nvPr/>
          </p:nvSpPr>
          <p:spPr bwMode="auto">
            <a:xfrm>
              <a:off x="1344" y="11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664" name="Line 40"/>
            <p:cNvSpPr>
              <a:spLocks noChangeAspect="1" noChangeShapeType="1"/>
            </p:cNvSpPr>
            <p:nvPr/>
          </p:nvSpPr>
          <p:spPr bwMode="auto">
            <a:xfrm>
              <a:off x="1341" y="838"/>
              <a:ext cx="4" cy="3518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665" name="Line 41"/>
            <p:cNvSpPr>
              <a:spLocks noChangeAspect="1" noChangeShapeType="1"/>
            </p:cNvSpPr>
            <p:nvPr/>
          </p:nvSpPr>
          <p:spPr bwMode="auto">
            <a:xfrm>
              <a:off x="1355" y="1437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666" name="Line 42"/>
            <p:cNvSpPr>
              <a:spLocks noChangeAspect="1" noChangeShapeType="1"/>
            </p:cNvSpPr>
            <p:nvPr/>
          </p:nvSpPr>
          <p:spPr bwMode="auto">
            <a:xfrm>
              <a:off x="1356" y="1748"/>
              <a:ext cx="82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667" name="Line 43"/>
            <p:cNvSpPr>
              <a:spLocks noChangeAspect="1" noChangeShapeType="1"/>
            </p:cNvSpPr>
            <p:nvPr/>
          </p:nvSpPr>
          <p:spPr bwMode="auto">
            <a:xfrm>
              <a:off x="1349" y="2062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668" name="Line 44"/>
            <p:cNvSpPr>
              <a:spLocks noChangeAspect="1" noChangeShapeType="1"/>
            </p:cNvSpPr>
            <p:nvPr/>
          </p:nvSpPr>
          <p:spPr bwMode="auto">
            <a:xfrm>
              <a:off x="1354" y="2379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669" name="Line 45"/>
            <p:cNvSpPr>
              <a:spLocks noChangeAspect="1" noChangeShapeType="1"/>
            </p:cNvSpPr>
            <p:nvPr/>
          </p:nvSpPr>
          <p:spPr bwMode="auto">
            <a:xfrm>
              <a:off x="1349" y="2700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670" name="Line 46"/>
            <p:cNvSpPr>
              <a:spLocks noChangeAspect="1" noChangeShapeType="1"/>
            </p:cNvSpPr>
            <p:nvPr/>
          </p:nvSpPr>
          <p:spPr bwMode="auto">
            <a:xfrm>
              <a:off x="1355" y="3005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671" name="Line 47"/>
            <p:cNvSpPr>
              <a:spLocks noChangeAspect="1" noChangeShapeType="1"/>
            </p:cNvSpPr>
            <p:nvPr/>
          </p:nvSpPr>
          <p:spPr bwMode="auto">
            <a:xfrm>
              <a:off x="1355" y="3314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672" name="Line 48"/>
            <p:cNvSpPr>
              <a:spLocks noChangeAspect="1" noChangeShapeType="1"/>
            </p:cNvSpPr>
            <p:nvPr/>
          </p:nvSpPr>
          <p:spPr bwMode="auto">
            <a:xfrm>
              <a:off x="1349" y="362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673" name="Line 49"/>
            <p:cNvSpPr>
              <a:spLocks noChangeAspect="1" noChangeShapeType="1"/>
            </p:cNvSpPr>
            <p:nvPr/>
          </p:nvSpPr>
          <p:spPr bwMode="auto">
            <a:xfrm>
              <a:off x="1351" y="3957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674" name="Line 50"/>
            <p:cNvSpPr>
              <a:spLocks noChangeAspect="1" noChangeShapeType="1"/>
            </p:cNvSpPr>
            <p:nvPr/>
          </p:nvSpPr>
          <p:spPr bwMode="auto">
            <a:xfrm>
              <a:off x="1355" y="4255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675" name="Line 51"/>
            <p:cNvSpPr>
              <a:spLocks noChangeAspect="1" noChangeShapeType="1"/>
            </p:cNvSpPr>
            <p:nvPr/>
          </p:nvSpPr>
          <p:spPr bwMode="auto">
            <a:xfrm>
              <a:off x="1270" y="1177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676" name="Line 52"/>
            <p:cNvSpPr>
              <a:spLocks noChangeAspect="1" noChangeShapeType="1"/>
            </p:cNvSpPr>
            <p:nvPr/>
          </p:nvSpPr>
          <p:spPr bwMode="auto">
            <a:xfrm>
              <a:off x="1263" y="170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677" name="Line 53"/>
            <p:cNvSpPr>
              <a:spLocks noChangeAspect="1" noChangeShapeType="1"/>
            </p:cNvSpPr>
            <p:nvPr/>
          </p:nvSpPr>
          <p:spPr bwMode="auto">
            <a:xfrm>
              <a:off x="1267" y="22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678" name="Line 54"/>
            <p:cNvSpPr>
              <a:spLocks noChangeAspect="1" noChangeShapeType="1"/>
            </p:cNvSpPr>
            <p:nvPr/>
          </p:nvSpPr>
          <p:spPr bwMode="auto">
            <a:xfrm>
              <a:off x="1263" y="2744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679" name="Line 55"/>
            <p:cNvSpPr>
              <a:spLocks noChangeAspect="1" noChangeShapeType="1"/>
            </p:cNvSpPr>
            <p:nvPr/>
          </p:nvSpPr>
          <p:spPr bwMode="auto">
            <a:xfrm>
              <a:off x="1258" y="3265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680" name="Line 56"/>
            <p:cNvSpPr>
              <a:spLocks noChangeAspect="1" noChangeShapeType="1"/>
            </p:cNvSpPr>
            <p:nvPr/>
          </p:nvSpPr>
          <p:spPr bwMode="auto">
            <a:xfrm>
              <a:off x="1260" y="3792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681" name="Line 57"/>
            <p:cNvSpPr>
              <a:spLocks noChangeAspect="1" noChangeShapeType="1"/>
            </p:cNvSpPr>
            <p:nvPr/>
          </p:nvSpPr>
          <p:spPr bwMode="auto">
            <a:xfrm>
              <a:off x="1263" y="4321"/>
              <a:ext cx="81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682" name="Text Box 58"/>
            <p:cNvSpPr txBox="1">
              <a:spLocks noChangeAspect="1" noChangeArrowheads="1"/>
            </p:cNvSpPr>
            <p:nvPr/>
          </p:nvSpPr>
          <p:spPr bwMode="auto">
            <a:xfrm>
              <a:off x="1403" y="1048"/>
              <a:ext cx="74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18</a:t>
              </a:r>
              <a:endParaRPr lang="en-US" altLang="ja-JP" sz="1800" i="1">
                <a:solidFill>
                  <a:srgbClr val="0000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10683" name="Text Box 59"/>
            <p:cNvSpPr txBox="1">
              <a:spLocks noChangeAspect="1" noChangeArrowheads="1"/>
            </p:cNvSpPr>
            <p:nvPr/>
          </p:nvSpPr>
          <p:spPr bwMode="auto">
            <a:xfrm>
              <a:off x="1432" y="1352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15</a:t>
              </a:r>
              <a:endParaRPr lang="en-US" altLang="ja-JP" sz="1800" i="1">
                <a:solidFill>
                  <a:srgbClr val="0000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10684" name="Text Box 60"/>
            <p:cNvSpPr txBox="1">
              <a:spLocks noChangeAspect="1" noChangeArrowheads="1"/>
            </p:cNvSpPr>
            <p:nvPr/>
          </p:nvSpPr>
          <p:spPr bwMode="auto">
            <a:xfrm>
              <a:off x="1431" y="1667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12</a:t>
              </a:r>
              <a:endParaRPr lang="en-US" altLang="ja-JP" sz="1800" i="1">
                <a:solidFill>
                  <a:srgbClr val="0000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10685" name="Text Box 61"/>
            <p:cNvSpPr txBox="1">
              <a:spLocks noChangeAspect="1" noChangeArrowheads="1"/>
            </p:cNvSpPr>
            <p:nvPr/>
          </p:nvSpPr>
          <p:spPr bwMode="auto">
            <a:xfrm>
              <a:off x="1432" y="1976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9</a:t>
              </a:r>
              <a:endParaRPr lang="en-US" altLang="ja-JP" sz="1800" i="1">
                <a:solidFill>
                  <a:srgbClr val="0000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10686" name="Text Box 62"/>
            <p:cNvSpPr txBox="1">
              <a:spLocks noChangeAspect="1" noChangeArrowheads="1"/>
            </p:cNvSpPr>
            <p:nvPr/>
          </p:nvSpPr>
          <p:spPr bwMode="auto">
            <a:xfrm>
              <a:off x="1431" y="2296"/>
              <a:ext cx="6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PeV</a:t>
              </a:r>
            </a:p>
          </p:txBody>
        </p:sp>
        <p:sp>
          <p:nvSpPr>
            <p:cNvPr id="3610687" name="Text Box 63"/>
            <p:cNvSpPr txBox="1">
              <a:spLocks noChangeAspect="1" noChangeArrowheads="1"/>
            </p:cNvSpPr>
            <p:nvPr/>
          </p:nvSpPr>
          <p:spPr bwMode="auto">
            <a:xfrm>
              <a:off x="1443" y="2615"/>
              <a:ext cx="57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TeV</a:t>
              </a:r>
            </a:p>
          </p:txBody>
        </p:sp>
        <p:sp>
          <p:nvSpPr>
            <p:cNvPr id="3610688" name="Text Box 64"/>
            <p:cNvSpPr txBox="1">
              <a:spLocks noChangeAspect="1" noChangeArrowheads="1"/>
            </p:cNvSpPr>
            <p:nvPr/>
          </p:nvSpPr>
          <p:spPr bwMode="auto">
            <a:xfrm>
              <a:off x="1437" y="2927"/>
              <a:ext cx="6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GeV</a:t>
              </a:r>
            </a:p>
          </p:txBody>
        </p:sp>
        <p:sp>
          <p:nvSpPr>
            <p:cNvPr id="3610689" name="Text Box 65"/>
            <p:cNvSpPr txBox="1">
              <a:spLocks noChangeAspect="1" noChangeArrowheads="1"/>
            </p:cNvSpPr>
            <p:nvPr/>
          </p:nvSpPr>
          <p:spPr bwMode="auto">
            <a:xfrm>
              <a:off x="1443" y="3238"/>
              <a:ext cx="58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MeV</a:t>
              </a:r>
            </a:p>
          </p:txBody>
        </p:sp>
        <p:sp>
          <p:nvSpPr>
            <p:cNvPr id="3610690" name="Text Box 66"/>
            <p:cNvSpPr txBox="1">
              <a:spLocks noChangeAspect="1" noChangeArrowheads="1"/>
            </p:cNvSpPr>
            <p:nvPr/>
          </p:nvSpPr>
          <p:spPr bwMode="auto">
            <a:xfrm>
              <a:off x="1432" y="3550"/>
              <a:ext cx="60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KeV</a:t>
              </a:r>
            </a:p>
          </p:txBody>
        </p:sp>
        <p:sp>
          <p:nvSpPr>
            <p:cNvPr id="3610691" name="Text Box 67"/>
            <p:cNvSpPr txBox="1">
              <a:spLocks noChangeAspect="1" noChangeArrowheads="1"/>
            </p:cNvSpPr>
            <p:nvPr/>
          </p:nvSpPr>
          <p:spPr bwMode="auto">
            <a:xfrm>
              <a:off x="1443" y="3896"/>
              <a:ext cx="5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eV</a:t>
              </a:r>
            </a:p>
          </p:txBody>
        </p:sp>
        <p:sp>
          <p:nvSpPr>
            <p:cNvPr id="3610692" name="Text Box 68"/>
            <p:cNvSpPr txBox="1">
              <a:spLocks noChangeAspect="1" noChangeArrowheads="1"/>
            </p:cNvSpPr>
            <p:nvPr/>
          </p:nvSpPr>
          <p:spPr bwMode="auto">
            <a:xfrm>
              <a:off x="936" y="1110"/>
              <a:ext cx="46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30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10693" name="Text Box 69"/>
            <p:cNvSpPr txBox="1">
              <a:spLocks noChangeAspect="1" noChangeArrowheads="1"/>
            </p:cNvSpPr>
            <p:nvPr/>
          </p:nvSpPr>
          <p:spPr bwMode="auto">
            <a:xfrm>
              <a:off x="945" y="1610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25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10694" name="Text Box 70"/>
            <p:cNvSpPr txBox="1">
              <a:spLocks noChangeAspect="1" noChangeArrowheads="1"/>
            </p:cNvSpPr>
            <p:nvPr/>
          </p:nvSpPr>
          <p:spPr bwMode="auto">
            <a:xfrm>
              <a:off x="945" y="2151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20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10695" name="Text Box 71"/>
            <p:cNvSpPr txBox="1">
              <a:spLocks noChangeAspect="1" noChangeArrowheads="1"/>
            </p:cNvSpPr>
            <p:nvPr/>
          </p:nvSpPr>
          <p:spPr bwMode="auto">
            <a:xfrm>
              <a:off x="955" y="2670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15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10696" name="Text Box 72"/>
            <p:cNvSpPr txBox="1">
              <a:spLocks noChangeAspect="1" noChangeArrowheads="1"/>
            </p:cNvSpPr>
            <p:nvPr/>
          </p:nvSpPr>
          <p:spPr bwMode="auto">
            <a:xfrm>
              <a:off x="942" y="3188"/>
              <a:ext cx="3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10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10697" name="Text Box 73"/>
            <p:cNvSpPr txBox="1">
              <a:spLocks noChangeAspect="1" noChangeArrowheads="1"/>
            </p:cNvSpPr>
            <p:nvPr/>
          </p:nvSpPr>
          <p:spPr bwMode="auto">
            <a:xfrm>
              <a:off x="969" y="3707"/>
              <a:ext cx="38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5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10698" name="Text Box 74"/>
            <p:cNvSpPr txBox="1">
              <a:spLocks noChangeAspect="1" noChangeArrowheads="1"/>
            </p:cNvSpPr>
            <p:nvPr/>
          </p:nvSpPr>
          <p:spPr bwMode="auto">
            <a:xfrm>
              <a:off x="1075" y="4231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10699" name="Text Box 75"/>
            <p:cNvSpPr txBox="1">
              <a:spLocks noChangeAspect="1" noChangeArrowheads="1"/>
            </p:cNvSpPr>
            <p:nvPr/>
          </p:nvSpPr>
          <p:spPr bwMode="auto">
            <a:xfrm>
              <a:off x="1389" y="577"/>
              <a:ext cx="64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Energy (G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eV</a:t>
              </a:r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0000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10700" name="Text Box 76"/>
            <p:cNvSpPr txBox="1">
              <a:spLocks noChangeAspect="1" noChangeArrowheads="1"/>
            </p:cNvSpPr>
            <p:nvPr/>
          </p:nvSpPr>
          <p:spPr bwMode="auto">
            <a:xfrm>
              <a:off x="1426" y="4164"/>
              <a:ext cx="5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-3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eV</a:t>
              </a:r>
            </a:p>
          </p:txBody>
        </p:sp>
      </p:grpSp>
      <p:grpSp>
        <p:nvGrpSpPr>
          <p:cNvPr id="3610701" name="Group 77"/>
          <p:cNvGrpSpPr>
            <a:grpSpLocks/>
          </p:cNvGrpSpPr>
          <p:nvPr/>
        </p:nvGrpSpPr>
        <p:grpSpPr bwMode="auto">
          <a:xfrm>
            <a:off x="3113088" y="1444625"/>
            <a:ext cx="1687512" cy="5457825"/>
            <a:chOff x="1793" y="910"/>
            <a:chExt cx="1063" cy="3438"/>
          </a:xfrm>
        </p:grpSpPr>
        <p:sp>
          <p:nvSpPr>
            <p:cNvPr id="3610702" name="Line 78"/>
            <p:cNvSpPr>
              <a:spLocks noChangeAspect="1" noChangeShapeType="1"/>
            </p:cNvSpPr>
            <p:nvPr/>
          </p:nvSpPr>
          <p:spPr bwMode="auto">
            <a:xfrm>
              <a:off x="1968" y="4275"/>
              <a:ext cx="368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703" name="Line 79"/>
            <p:cNvSpPr>
              <a:spLocks noChangeAspect="1" noChangeShapeType="1"/>
            </p:cNvSpPr>
            <p:nvPr/>
          </p:nvSpPr>
          <p:spPr bwMode="auto">
            <a:xfrm>
              <a:off x="1824" y="1008"/>
              <a:ext cx="432" cy="3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704" name="Text Box 80"/>
            <p:cNvSpPr txBox="1">
              <a:spLocks noChangeAspect="1" noChangeArrowheads="1"/>
            </p:cNvSpPr>
            <p:nvPr/>
          </p:nvSpPr>
          <p:spPr bwMode="auto">
            <a:xfrm>
              <a:off x="2256" y="910"/>
              <a:ext cx="6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FF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33CC33"/>
                  </a:solidFill>
                  <a:latin typeface="Arial" charset="0"/>
                  <a:cs typeface="Times New Roman" charset="0"/>
                </a:rPr>
                <a:t>Planck</a:t>
              </a:r>
            </a:p>
          </p:txBody>
        </p:sp>
        <p:sp>
          <p:nvSpPr>
            <p:cNvPr id="3610705" name="Line 81"/>
            <p:cNvSpPr>
              <a:spLocks noChangeAspect="1" noChangeShapeType="1"/>
            </p:cNvSpPr>
            <p:nvPr/>
          </p:nvSpPr>
          <p:spPr bwMode="auto">
            <a:xfrm>
              <a:off x="1872" y="2827"/>
              <a:ext cx="384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706" name="Text Box 82"/>
            <p:cNvSpPr txBox="1">
              <a:spLocks noChangeAspect="1" noChangeArrowheads="1"/>
            </p:cNvSpPr>
            <p:nvPr/>
          </p:nvSpPr>
          <p:spPr bwMode="auto">
            <a:xfrm>
              <a:off x="2304" y="2688"/>
              <a:ext cx="4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FF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33CC33"/>
                  </a:solidFill>
                  <a:latin typeface="Arial" charset="0"/>
                  <a:cs typeface="Times New Roman" charset="0"/>
                </a:rPr>
                <a:t>EW</a:t>
              </a:r>
            </a:p>
          </p:txBody>
        </p:sp>
        <p:sp>
          <p:nvSpPr>
            <p:cNvPr id="3610707" name="Text Box 83"/>
            <p:cNvSpPr txBox="1">
              <a:spLocks noChangeAspect="1" noChangeArrowheads="1"/>
            </p:cNvSpPr>
            <p:nvPr/>
          </p:nvSpPr>
          <p:spPr bwMode="auto">
            <a:xfrm>
              <a:off x="2332" y="4117"/>
              <a:ext cx="5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FF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33CC33"/>
                  </a:solidFill>
                  <a:latin typeface="Arial" charset="0"/>
                  <a:cs typeface="Times New Roman" charset="0"/>
                </a:rPr>
                <a:t>Now</a:t>
              </a:r>
            </a:p>
          </p:txBody>
        </p:sp>
        <p:sp>
          <p:nvSpPr>
            <p:cNvPr id="3610708" name="Line 84"/>
            <p:cNvSpPr>
              <a:spLocks noChangeAspect="1" noChangeShapeType="1"/>
            </p:cNvSpPr>
            <p:nvPr/>
          </p:nvSpPr>
          <p:spPr bwMode="auto">
            <a:xfrm>
              <a:off x="1793" y="1371"/>
              <a:ext cx="463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709" name="Text Box 85"/>
            <p:cNvSpPr txBox="1">
              <a:spLocks noChangeAspect="1" noChangeArrowheads="1"/>
            </p:cNvSpPr>
            <p:nvPr/>
          </p:nvSpPr>
          <p:spPr bwMode="auto">
            <a:xfrm>
              <a:off x="2269" y="1248"/>
              <a:ext cx="5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FF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33CC33"/>
                  </a:solidFill>
                  <a:latin typeface="Arial" charset="0"/>
                  <a:cs typeface="Times New Roman" charset="0"/>
                </a:rPr>
                <a:t>GUT</a:t>
              </a:r>
            </a:p>
          </p:txBody>
        </p:sp>
      </p:grpSp>
      <p:grpSp>
        <p:nvGrpSpPr>
          <p:cNvPr id="3610710" name="Group 86"/>
          <p:cNvGrpSpPr>
            <a:grpSpLocks/>
          </p:cNvGrpSpPr>
          <p:nvPr/>
        </p:nvGrpSpPr>
        <p:grpSpPr bwMode="auto">
          <a:xfrm>
            <a:off x="5538788" y="1095375"/>
            <a:ext cx="3932237" cy="5915025"/>
            <a:chOff x="3489" y="690"/>
            <a:chExt cx="2477" cy="3726"/>
          </a:xfrm>
        </p:grpSpPr>
        <p:sp>
          <p:nvSpPr>
            <p:cNvPr id="3610711" name="Line 87"/>
            <p:cNvSpPr>
              <a:spLocks noChangeAspect="1" noChangeShapeType="1"/>
            </p:cNvSpPr>
            <p:nvPr/>
          </p:nvSpPr>
          <p:spPr bwMode="auto">
            <a:xfrm flipV="1">
              <a:off x="3506" y="1200"/>
              <a:ext cx="0" cy="3216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712" name="Line 88"/>
            <p:cNvSpPr>
              <a:spLocks noChangeAspect="1" noChangeShapeType="1"/>
            </p:cNvSpPr>
            <p:nvPr/>
          </p:nvSpPr>
          <p:spPr bwMode="auto">
            <a:xfrm flipV="1">
              <a:off x="3736" y="1248"/>
              <a:ext cx="0" cy="3168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713" name="Text Box 89"/>
            <p:cNvSpPr txBox="1">
              <a:spLocks noChangeArrowheads="1"/>
            </p:cNvSpPr>
            <p:nvPr/>
          </p:nvSpPr>
          <p:spPr bwMode="auto">
            <a:xfrm rot="16200000">
              <a:off x="3134" y="3496"/>
              <a:ext cx="95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000" i="1">
                  <a:solidFill>
                    <a:srgbClr val="33CC33"/>
                  </a:solidFill>
                  <a:latin typeface="Arial" charset="0"/>
                </a:rPr>
                <a:t>Gravitation</a:t>
              </a:r>
            </a:p>
          </p:txBody>
        </p:sp>
        <p:sp>
          <p:nvSpPr>
            <p:cNvPr id="3610714" name="Line 90"/>
            <p:cNvSpPr>
              <a:spLocks noChangeAspect="1" noChangeShapeType="1"/>
            </p:cNvSpPr>
            <p:nvPr/>
          </p:nvSpPr>
          <p:spPr bwMode="auto">
            <a:xfrm flipV="1">
              <a:off x="3980" y="1404"/>
              <a:ext cx="0" cy="3012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715" name="Line 91"/>
            <p:cNvSpPr>
              <a:spLocks noChangeAspect="1" noChangeShapeType="1"/>
            </p:cNvSpPr>
            <p:nvPr/>
          </p:nvSpPr>
          <p:spPr bwMode="auto">
            <a:xfrm flipV="1">
              <a:off x="4210" y="1584"/>
              <a:ext cx="0" cy="2832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716" name="Text Box 92"/>
            <p:cNvSpPr txBox="1">
              <a:spLocks noChangeArrowheads="1"/>
            </p:cNvSpPr>
            <p:nvPr/>
          </p:nvSpPr>
          <p:spPr bwMode="auto">
            <a:xfrm rot="16200000">
              <a:off x="3773" y="3647"/>
              <a:ext cx="6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000" i="1">
                  <a:solidFill>
                    <a:srgbClr val="33CC33"/>
                  </a:solidFill>
                  <a:latin typeface="Arial" charset="0"/>
                </a:rPr>
                <a:t>Strong</a:t>
              </a:r>
            </a:p>
          </p:txBody>
        </p:sp>
        <p:sp>
          <p:nvSpPr>
            <p:cNvPr id="3610717" name="Line 93"/>
            <p:cNvSpPr>
              <a:spLocks noChangeAspect="1" noChangeShapeType="1"/>
            </p:cNvSpPr>
            <p:nvPr/>
          </p:nvSpPr>
          <p:spPr bwMode="auto">
            <a:xfrm flipV="1">
              <a:off x="4454" y="1574"/>
              <a:ext cx="0" cy="2842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718" name="Line 94"/>
            <p:cNvSpPr>
              <a:spLocks noChangeAspect="1" noChangeShapeType="1"/>
            </p:cNvSpPr>
            <p:nvPr/>
          </p:nvSpPr>
          <p:spPr bwMode="auto">
            <a:xfrm flipV="1">
              <a:off x="4683" y="2907"/>
              <a:ext cx="0" cy="1509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719" name="Text Box 95"/>
            <p:cNvSpPr txBox="1">
              <a:spLocks noChangeArrowheads="1"/>
            </p:cNvSpPr>
            <p:nvPr/>
          </p:nvSpPr>
          <p:spPr bwMode="auto">
            <a:xfrm rot="16200000">
              <a:off x="4282" y="3698"/>
              <a:ext cx="53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000" i="1">
                  <a:solidFill>
                    <a:srgbClr val="33CC33"/>
                  </a:solidFill>
                  <a:latin typeface="Arial" charset="0"/>
                </a:rPr>
                <a:t>Weak</a:t>
              </a:r>
            </a:p>
          </p:txBody>
        </p:sp>
        <p:sp>
          <p:nvSpPr>
            <p:cNvPr id="3610720" name="Line 96"/>
            <p:cNvSpPr>
              <a:spLocks noChangeAspect="1" noChangeShapeType="1"/>
            </p:cNvSpPr>
            <p:nvPr/>
          </p:nvSpPr>
          <p:spPr bwMode="auto">
            <a:xfrm flipV="1">
              <a:off x="4944" y="3149"/>
              <a:ext cx="0" cy="1267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721" name="Line 97"/>
            <p:cNvSpPr>
              <a:spLocks noChangeAspect="1" noChangeShapeType="1"/>
            </p:cNvSpPr>
            <p:nvPr/>
          </p:nvSpPr>
          <p:spPr bwMode="auto">
            <a:xfrm flipV="1">
              <a:off x="5184" y="3072"/>
              <a:ext cx="0" cy="1344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722" name="Text Box 98"/>
            <p:cNvSpPr txBox="1">
              <a:spLocks noChangeArrowheads="1"/>
            </p:cNvSpPr>
            <p:nvPr/>
          </p:nvSpPr>
          <p:spPr bwMode="auto">
            <a:xfrm rot="16200000">
              <a:off x="4379" y="3563"/>
              <a:ext cx="136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000" i="1">
                  <a:solidFill>
                    <a:srgbClr val="33CC33"/>
                  </a:solidFill>
                  <a:latin typeface="Arial" charset="0"/>
                </a:rPr>
                <a:t>Electromagnetic</a:t>
              </a:r>
            </a:p>
          </p:txBody>
        </p:sp>
        <p:sp>
          <p:nvSpPr>
            <p:cNvPr id="3610723" name="Line 99"/>
            <p:cNvSpPr>
              <a:spLocks noChangeAspect="1" noChangeShapeType="1"/>
            </p:cNvSpPr>
            <p:nvPr/>
          </p:nvSpPr>
          <p:spPr bwMode="auto">
            <a:xfrm flipV="1">
              <a:off x="4824" y="1372"/>
              <a:ext cx="0" cy="1357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724" name="Line 100"/>
            <p:cNvSpPr>
              <a:spLocks noChangeAspect="1" noChangeShapeType="1"/>
            </p:cNvSpPr>
            <p:nvPr/>
          </p:nvSpPr>
          <p:spPr bwMode="auto">
            <a:xfrm rot="2700000" flipV="1">
              <a:off x="4273" y="1433"/>
              <a:ext cx="0" cy="201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725" name="Line 101"/>
            <p:cNvSpPr>
              <a:spLocks noChangeAspect="1" noChangeShapeType="1"/>
            </p:cNvSpPr>
            <p:nvPr/>
          </p:nvSpPr>
          <p:spPr bwMode="auto">
            <a:xfrm rot="18900000" flipV="1">
              <a:off x="4808" y="2846"/>
              <a:ext cx="0" cy="362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726" name="Line 102"/>
            <p:cNvSpPr>
              <a:spLocks noChangeAspect="1" noChangeShapeType="1"/>
            </p:cNvSpPr>
            <p:nvPr/>
          </p:nvSpPr>
          <p:spPr bwMode="auto">
            <a:xfrm rot="18900000" flipV="1">
              <a:off x="5007" y="2635"/>
              <a:ext cx="0" cy="528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727" name="Line 103"/>
            <p:cNvSpPr>
              <a:spLocks noChangeAspect="1" noChangeShapeType="1"/>
            </p:cNvSpPr>
            <p:nvPr/>
          </p:nvSpPr>
          <p:spPr bwMode="auto">
            <a:xfrm flipV="1">
              <a:off x="4176" y="816"/>
              <a:ext cx="0" cy="384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728" name="Line 104"/>
            <p:cNvSpPr>
              <a:spLocks noChangeAspect="1" noChangeShapeType="1"/>
            </p:cNvSpPr>
            <p:nvPr/>
          </p:nvSpPr>
          <p:spPr bwMode="auto">
            <a:xfrm rot="2700000" flipV="1">
              <a:off x="4073" y="1160"/>
              <a:ext cx="0" cy="294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729" name="Line 105"/>
            <p:cNvSpPr>
              <a:spLocks noChangeAspect="1" noChangeShapeType="1"/>
            </p:cNvSpPr>
            <p:nvPr/>
          </p:nvSpPr>
          <p:spPr bwMode="auto">
            <a:xfrm rot="2700000" flipV="1">
              <a:off x="3961" y="724"/>
              <a:ext cx="0" cy="629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730" name="Line 106"/>
            <p:cNvSpPr>
              <a:spLocks noChangeAspect="1" noChangeShapeType="1"/>
            </p:cNvSpPr>
            <p:nvPr/>
          </p:nvSpPr>
          <p:spPr bwMode="auto">
            <a:xfrm rot="2700000" flipV="1">
              <a:off x="3633" y="885"/>
              <a:ext cx="0" cy="371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731" name="Line 107"/>
            <p:cNvSpPr>
              <a:spLocks noChangeAspect="1" noChangeShapeType="1"/>
            </p:cNvSpPr>
            <p:nvPr/>
          </p:nvSpPr>
          <p:spPr bwMode="auto">
            <a:xfrm flipV="1">
              <a:off x="3759" y="704"/>
              <a:ext cx="0" cy="256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732" name="Line 108"/>
            <p:cNvSpPr>
              <a:spLocks noChangeAspect="1" noChangeShapeType="1"/>
            </p:cNvSpPr>
            <p:nvPr/>
          </p:nvSpPr>
          <p:spPr bwMode="auto">
            <a:xfrm rot="18900000" flipV="1">
              <a:off x="4721" y="1119"/>
              <a:ext cx="0" cy="306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733" name="Line 109"/>
            <p:cNvSpPr>
              <a:spLocks noChangeAspect="1" noChangeShapeType="1"/>
            </p:cNvSpPr>
            <p:nvPr/>
          </p:nvSpPr>
          <p:spPr bwMode="auto">
            <a:xfrm flipV="1">
              <a:off x="4623" y="704"/>
              <a:ext cx="0" cy="475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0734" name="Text Box 110"/>
            <p:cNvSpPr txBox="1">
              <a:spLocks noChangeArrowheads="1"/>
            </p:cNvSpPr>
            <p:nvPr/>
          </p:nvSpPr>
          <p:spPr bwMode="auto">
            <a:xfrm>
              <a:off x="4656" y="690"/>
              <a:ext cx="1310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 i="1">
                  <a:solidFill>
                    <a:srgbClr val="33CC33"/>
                  </a:solidFill>
                  <a:latin typeface="Arial" charset="0"/>
                </a:rPr>
                <a:t>Fundamental</a:t>
              </a:r>
            </a:p>
            <a:p>
              <a:pPr algn="l"/>
              <a:r>
                <a:rPr lang="en-US" sz="2400" i="1">
                  <a:solidFill>
                    <a:srgbClr val="33CC33"/>
                  </a:solidFill>
                  <a:latin typeface="Arial" charset="0"/>
                </a:rPr>
                <a:t>Interaction</a:t>
              </a:r>
            </a:p>
          </p:txBody>
        </p:sp>
        <p:sp>
          <p:nvSpPr>
            <p:cNvPr id="3610735" name="Text Box 111"/>
            <p:cNvSpPr txBox="1">
              <a:spLocks noChangeArrowheads="1"/>
            </p:cNvSpPr>
            <p:nvPr/>
          </p:nvSpPr>
          <p:spPr bwMode="auto">
            <a:xfrm rot="16200000">
              <a:off x="4062" y="1838"/>
              <a:ext cx="112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000" i="1">
                  <a:solidFill>
                    <a:srgbClr val="33CC33"/>
                  </a:solidFill>
                  <a:latin typeface="Arial" charset="0"/>
                </a:rPr>
                <a:t>Electro-Weak</a:t>
              </a:r>
            </a:p>
          </p:txBody>
        </p:sp>
        <p:sp>
          <p:nvSpPr>
            <p:cNvPr id="3610736" name="Text Box 112"/>
            <p:cNvSpPr txBox="1">
              <a:spLocks noChangeArrowheads="1"/>
            </p:cNvSpPr>
            <p:nvPr/>
          </p:nvSpPr>
          <p:spPr bwMode="auto">
            <a:xfrm rot="16200000">
              <a:off x="4138" y="948"/>
              <a:ext cx="45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000" i="1">
                  <a:solidFill>
                    <a:srgbClr val="33CC33"/>
                  </a:solidFill>
                  <a:latin typeface="Arial" charset="0"/>
                </a:rPr>
                <a:t>GUT</a:t>
              </a:r>
            </a:p>
          </p:txBody>
        </p:sp>
        <p:sp>
          <p:nvSpPr>
            <p:cNvPr id="3610737" name="Line 113"/>
            <p:cNvSpPr>
              <a:spLocks noChangeAspect="1" noChangeShapeType="1"/>
            </p:cNvSpPr>
            <p:nvPr/>
          </p:nvSpPr>
          <p:spPr bwMode="auto">
            <a:xfrm rot="18900000" flipV="1">
              <a:off x="4404" y="1442"/>
              <a:ext cx="0" cy="163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0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610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0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610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9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9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9B92A-2827-B744-B6A6-CEEFE6608952}" type="slidenum">
              <a:rPr lang="en-US"/>
              <a:pPr/>
              <a:t>45</a:t>
            </a:fld>
            <a:endParaRPr lang="en-US"/>
          </a:p>
        </p:txBody>
      </p:sp>
      <p:sp>
        <p:nvSpPr>
          <p:cNvPr id="3635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Early Universe &amp; Unsolved Problems</a:t>
            </a:r>
          </a:p>
        </p:txBody>
      </p:sp>
      <p:grpSp>
        <p:nvGrpSpPr>
          <p:cNvPr id="3635203" name="Group 3"/>
          <p:cNvGrpSpPr>
            <a:grpSpLocks/>
          </p:cNvGrpSpPr>
          <p:nvPr/>
        </p:nvGrpSpPr>
        <p:grpSpPr bwMode="auto">
          <a:xfrm>
            <a:off x="0" y="914400"/>
            <a:ext cx="2362200" cy="6064250"/>
            <a:chOff x="0" y="576"/>
            <a:chExt cx="1488" cy="3820"/>
          </a:xfrm>
        </p:grpSpPr>
        <p:sp>
          <p:nvSpPr>
            <p:cNvPr id="3635204" name="Line 4"/>
            <p:cNvSpPr>
              <a:spLocks noChangeAspect="1" noChangeShapeType="1"/>
            </p:cNvSpPr>
            <p:nvPr/>
          </p:nvSpPr>
          <p:spPr bwMode="auto">
            <a:xfrm flipH="1">
              <a:off x="474" y="845"/>
              <a:ext cx="2" cy="3498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5205" name="Line 5"/>
            <p:cNvSpPr>
              <a:spLocks noChangeAspect="1" noChangeShapeType="1"/>
            </p:cNvSpPr>
            <p:nvPr/>
          </p:nvSpPr>
          <p:spPr bwMode="auto">
            <a:xfrm>
              <a:off x="472" y="93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5206" name="Line 6"/>
            <p:cNvSpPr>
              <a:spLocks noChangeAspect="1" noChangeShapeType="1"/>
            </p:cNvSpPr>
            <p:nvPr/>
          </p:nvSpPr>
          <p:spPr bwMode="auto">
            <a:xfrm>
              <a:off x="474" y="119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5207" name="Line 7"/>
            <p:cNvSpPr>
              <a:spLocks noChangeAspect="1" noChangeShapeType="1"/>
            </p:cNvSpPr>
            <p:nvPr/>
          </p:nvSpPr>
          <p:spPr bwMode="auto">
            <a:xfrm>
              <a:off x="474" y="1466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5208" name="Line 8"/>
            <p:cNvSpPr>
              <a:spLocks noChangeAspect="1" noChangeShapeType="1"/>
            </p:cNvSpPr>
            <p:nvPr/>
          </p:nvSpPr>
          <p:spPr bwMode="auto">
            <a:xfrm>
              <a:off x="478" y="1727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5209" name="Line 9"/>
            <p:cNvSpPr>
              <a:spLocks noChangeAspect="1" noChangeShapeType="1"/>
            </p:cNvSpPr>
            <p:nvPr/>
          </p:nvSpPr>
          <p:spPr bwMode="auto">
            <a:xfrm>
              <a:off x="481" y="200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5210" name="Line 10"/>
            <p:cNvSpPr>
              <a:spLocks noChangeAspect="1" noChangeShapeType="1"/>
            </p:cNvSpPr>
            <p:nvPr/>
          </p:nvSpPr>
          <p:spPr bwMode="auto">
            <a:xfrm>
              <a:off x="476" y="2263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5211" name="Line 11"/>
            <p:cNvSpPr>
              <a:spLocks noChangeAspect="1" noChangeShapeType="1"/>
            </p:cNvSpPr>
            <p:nvPr/>
          </p:nvSpPr>
          <p:spPr bwMode="auto">
            <a:xfrm>
              <a:off x="481" y="2532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5212" name="Line 12"/>
            <p:cNvSpPr>
              <a:spLocks noChangeAspect="1" noChangeShapeType="1"/>
            </p:cNvSpPr>
            <p:nvPr/>
          </p:nvSpPr>
          <p:spPr bwMode="auto">
            <a:xfrm>
              <a:off x="481" y="2802"/>
              <a:ext cx="81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5213" name="Line 13"/>
            <p:cNvSpPr>
              <a:spLocks noChangeAspect="1" noChangeShapeType="1"/>
            </p:cNvSpPr>
            <p:nvPr/>
          </p:nvSpPr>
          <p:spPr bwMode="auto">
            <a:xfrm>
              <a:off x="476" y="3064"/>
              <a:ext cx="8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5214" name="Line 14"/>
            <p:cNvSpPr>
              <a:spLocks noChangeAspect="1" noChangeShapeType="1"/>
            </p:cNvSpPr>
            <p:nvPr/>
          </p:nvSpPr>
          <p:spPr bwMode="auto">
            <a:xfrm>
              <a:off x="483" y="332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5215" name="Line 15"/>
            <p:cNvSpPr>
              <a:spLocks noChangeAspect="1" noChangeShapeType="1"/>
            </p:cNvSpPr>
            <p:nvPr/>
          </p:nvSpPr>
          <p:spPr bwMode="auto">
            <a:xfrm>
              <a:off x="479" y="3594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5216" name="Line 16"/>
            <p:cNvSpPr>
              <a:spLocks noChangeAspect="1" noChangeShapeType="1"/>
            </p:cNvSpPr>
            <p:nvPr/>
          </p:nvSpPr>
          <p:spPr bwMode="auto">
            <a:xfrm>
              <a:off x="476" y="3710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5217" name="Line 17"/>
            <p:cNvSpPr>
              <a:spLocks noChangeAspect="1" noChangeShapeType="1"/>
            </p:cNvSpPr>
            <p:nvPr/>
          </p:nvSpPr>
          <p:spPr bwMode="auto">
            <a:xfrm>
              <a:off x="490" y="3884"/>
              <a:ext cx="83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5218" name="Line 18"/>
            <p:cNvSpPr>
              <a:spLocks noChangeAspect="1" noChangeShapeType="1"/>
            </p:cNvSpPr>
            <p:nvPr/>
          </p:nvSpPr>
          <p:spPr bwMode="auto">
            <a:xfrm>
              <a:off x="479" y="4064"/>
              <a:ext cx="8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5219" name="Line 19"/>
            <p:cNvSpPr>
              <a:spLocks noChangeAspect="1" noChangeShapeType="1"/>
            </p:cNvSpPr>
            <p:nvPr/>
          </p:nvSpPr>
          <p:spPr bwMode="auto">
            <a:xfrm>
              <a:off x="483" y="4235"/>
              <a:ext cx="82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5220" name="Text Box 20"/>
            <p:cNvSpPr txBox="1">
              <a:spLocks noChangeAspect="1" noChangeArrowheads="1"/>
            </p:cNvSpPr>
            <p:nvPr/>
          </p:nvSpPr>
          <p:spPr bwMode="auto">
            <a:xfrm>
              <a:off x="554" y="853"/>
              <a:ext cx="69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-45</a:t>
              </a:r>
              <a:r>
                <a:rPr lang="en-US" altLang="ja-JP" sz="1800" i="1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sec</a:t>
              </a:r>
            </a:p>
          </p:txBody>
        </p:sp>
        <p:sp>
          <p:nvSpPr>
            <p:cNvPr id="3635221" name="Text Box 21"/>
            <p:cNvSpPr txBox="1">
              <a:spLocks noChangeAspect="1" noChangeArrowheads="1"/>
            </p:cNvSpPr>
            <p:nvPr/>
          </p:nvSpPr>
          <p:spPr bwMode="auto">
            <a:xfrm>
              <a:off x="577" y="1114"/>
              <a:ext cx="46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-40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35222" name="Text Box 22"/>
            <p:cNvSpPr txBox="1">
              <a:spLocks noChangeAspect="1" noChangeArrowheads="1"/>
            </p:cNvSpPr>
            <p:nvPr/>
          </p:nvSpPr>
          <p:spPr bwMode="auto">
            <a:xfrm>
              <a:off x="562" y="1385"/>
              <a:ext cx="5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-35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35223" name="Text Box 23"/>
            <p:cNvSpPr txBox="1">
              <a:spLocks noChangeAspect="1" noChangeArrowheads="1"/>
            </p:cNvSpPr>
            <p:nvPr/>
          </p:nvSpPr>
          <p:spPr bwMode="auto">
            <a:xfrm>
              <a:off x="554" y="1648"/>
              <a:ext cx="4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-30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35224" name="Text Box 24"/>
            <p:cNvSpPr txBox="1">
              <a:spLocks noChangeAspect="1" noChangeArrowheads="1"/>
            </p:cNvSpPr>
            <p:nvPr/>
          </p:nvSpPr>
          <p:spPr bwMode="auto">
            <a:xfrm>
              <a:off x="554" y="1913"/>
              <a:ext cx="55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-25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35225" name="Text Box 25"/>
            <p:cNvSpPr txBox="1">
              <a:spLocks noChangeAspect="1" noChangeArrowheads="1"/>
            </p:cNvSpPr>
            <p:nvPr/>
          </p:nvSpPr>
          <p:spPr bwMode="auto">
            <a:xfrm>
              <a:off x="581" y="2187"/>
              <a:ext cx="52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-20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35226" name="Text Box 26"/>
            <p:cNvSpPr txBox="1">
              <a:spLocks noChangeAspect="1" noChangeArrowheads="1"/>
            </p:cNvSpPr>
            <p:nvPr/>
          </p:nvSpPr>
          <p:spPr bwMode="auto">
            <a:xfrm>
              <a:off x="575" y="2456"/>
              <a:ext cx="4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-15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35227" name="Text Box 27"/>
            <p:cNvSpPr txBox="1">
              <a:spLocks noChangeAspect="1" noChangeArrowheads="1"/>
            </p:cNvSpPr>
            <p:nvPr/>
          </p:nvSpPr>
          <p:spPr bwMode="auto">
            <a:xfrm>
              <a:off x="570" y="2725"/>
              <a:ext cx="53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-10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35228" name="Text Box 28"/>
            <p:cNvSpPr txBox="1">
              <a:spLocks noChangeAspect="1" noChangeArrowheads="1"/>
            </p:cNvSpPr>
            <p:nvPr/>
          </p:nvSpPr>
          <p:spPr bwMode="auto">
            <a:xfrm>
              <a:off x="569" y="2992"/>
              <a:ext cx="5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-5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35229" name="Text Box 29"/>
            <p:cNvSpPr txBox="1">
              <a:spLocks noChangeAspect="1" noChangeArrowheads="1"/>
            </p:cNvSpPr>
            <p:nvPr/>
          </p:nvSpPr>
          <p:spPr bwMode="auto">
            <a:xfrm>
              <a:off x="546" y="3516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5 </a:t>
              </a:r>
              <a:r>
                <a:rPr lang="en-US" altLang="ja-JP" sz="1800" i="1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sec</a:t>
              </a:r>
              <a:endParaRPr lang="en-US" altLang="ja-JP" sz="1800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35230" name="Text Box 30"/>
            <p:cNvSpPr txBox="1">
              <a:spLocks noChangeAspect="1" noChangeArrowheads="1"/>
            </p:cNvSpPr>
            <p:nvPr/>
          </p:nvSpPr>
          <p:spPr bwMode="auto">
            <a:xfrm>
              <a:off x="586" y="3239"/>
              <a:ext cx="4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35231" name="Text Box 31"/>
            <p:cNvSpPr txBox="1">
              <a:spLocks noChangeAspect="1" noChangeArrowheads="1"/>
            </p:cNvSpPr>
            <p:nvPr/>
          </p:nvSpPr>
          <p:spPr bwMode="auto">
            <a:xfrm>
              <a:off x="558" y="3647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 </a:t>
              </a:r>
              <a:r>
                <a:rPr lang="en-US" altLang="ja-JP" sz="1800" i="1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year</a:t>
              </a:r>
              <a:endParaRPr lang="en-US" altLang="ja-JP" sz="1800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35232" name="Text Box 32"/>
            <p:cNvSpPr txBox="1">
              <a:spLocks noChangeAspect="1" noChangeArrowheads="1"/>
            </p:cNvSpPr>
            <p:nvPr/>
          </p:nvSpPr>
          <p:spPr bwMode="auto">
            <a:xfrm>
              <a:off x="571" y="3807"/>
              <a:ext cx="4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3</a:t>
              </a:r>
            </a:p>
          </p:txBody>
        </p:sp>
        <p:sp>
          <p:nvSpPr>
            <p:cNvPr id="3635233" name="Text Box 33"/>
            <p:cNvSpPr txBox="1">
              <a:spLocks noChangeAspect="1" noChangeArrowheads="1"/>
            </p:cNvSpPr>
            <p:nvPr/>
          </p:nvSpPr>
          <p:spPr bwMode="auto">
            <a:xfrm>
              <a:off x="553" y="3989"/>
              <a:ext cx="40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6</a:t>
              </a:r>
            </a:p>
          </p:txBody>
        </p:sp>
        <p:sp>
          <p:nvSpPr>
            <p:cNvPr id="3635234" name="Text Box 34"/>
            <p:cNvSpPr txBox="1">
              <a:spLocks noChangeAspect="1" noChangeArrowheads="1"/>
            </p:cNvSpPr>
            <p:nvPr/>
          </p:nvSpPr>
          <p:spPr bwMode="auto">
            <a:xfrm>
              <a:off x="577" y="4165"/>
              <a:ext cx="91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9 </a:t>
              </a:r>
              <a:r>
                <a:rPr lang="en-US" altLang="ja-JP" sz="1800" i="1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y</a:t>
              </a:r>
              <a:r>
                <a:rPr lang="en-US" sz="1800" i="1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ear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35235" name="Text Box 35"/>
            <p:cNvSpPr txBox="1">
              <a:spLocks noChangeAspect="1" noChangeArrowheads="1"/>
            </p:cNvSpPr>
            <p:nvPr/>
          </p:nvSpPr>
          <p:spPr bwMode="auto">
            <a:xfrm>
              <a:off x="0" y="576"/>
              <a:ext cx="52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Time </a:t>
              </a:r>
            </a:p>
            <a:p>
              <a:pPr algn="l" eaLnBrk="0" hangingPunct="0"/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(</a:t>
              </a:r>
              <a:r>
                <a:rPr lang="en-US" altLang="ja-JP" sz="1800" i="1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sec</a:t>
              </a:r>
              <a:r>
                <a:rPr lang="en-US" altLang="ja-JP" sz="1800">
                  <a:solidFill>
                    <a:srgbClr val="FF0000"/>
                  </a:solidFill>
                  <a:latin typeface="Arial" charset="0"/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FF0000"/>
                </a:solidFill>
                <a:latin typeface="Arial" charset="0"/>
                <a:cs typeface="Times New Roman" charset="0"/>
              </a:endParaRPr>
            </a:p>
          </p:txBody>
        </p:sp>
      </p:grpSp>
      <p:grpSp>
        <p:nvGrpSpPr>
          <p:cNvPr id="3635236" name="Group 36"/>
          <p:cNvGrpSpPr>
            <a:grpSpLocks/>
          </p:cNvGrpSpPr>
          <p:nvPr/>
        </p:nvGrpSpPr>
        <p:grpSpPr bwMode="auto">
          <a:xfrm>
            <a:off x="1581150" y="914400"/>
            <a:ext cx="2076450" cy="6169025"/>
            <a:chOff x="838" y="576"/>
            <a:chExt cx="1308" cy="3886"/>
          </a:xfrm>
        </p:grpSpPr>
        <p:sp>
          <p:nvSpPr>
            <p:cNvPr id="3635237" name="Text Box 37"/>
            <p:cNvSpPr txBox="1">
              <a:spLocks noChangeAspect="1" noChangeArrowheads="1"/>
            </p:cNvSpPr>
            <p:nvPr/>
          </p:nvSpPr>
          <p:spPr bwMode="auto">
            <a:xfrm>
              <a:off x="838" y="576"/>
              <a:ext cx="67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Temp.</a:t>
              </a:r>
            </a:p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    (</a:t>
              </a:r>
              <a:r>
                <a:rPr lang="en-US" altLang="ja-JP" sz="1800" i="1" baseline="300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o</a:t>
              </a:r>
              <a:r>
                <a:rPr lang="en-US" altLang="ja-JP" sz="1800" i="1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K</a:t>
              </a:r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35238" name="Line 38"/>
            <p:cNvSpPr>
              <a:spLocks noChangeAspect="1" noChangeShapeType="1"/>
            </p:cNvSpPr>
            <p:nvPr/>
          </p:nvSpPr>
          <p:spPr bwMode="auto">
            <a:xfrm flipH="1">
              <a:off x="1219" y="832"/>
              <a:ext cx="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5239" name="Line 39"/>
            <p:cNvSpPr>
              <a:spLocks noChangeAspect="1" noChangeShapeType="1"/>
            </p:cNvSpPr>
            <p:nvPr/>
          </p:nvSpPr>
          <p:spPr bwMode="auto">
            <a:xfrm>
              <a:off x="1344" y="11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5240" name="Line 40"/>
            <p:cNvSpPr>
              <a:spLocks noChangeAspect="1" noChangeShapeType="1"/>
            </p:cNvSpPr>
            <p:nvPr/>
          </p:nvSpPr>
          <p:spPr bwMode="auto">
            <a:xfrm>
              <a:off x="1341" y="838"/>
              <a:ext cx="4" cy="3518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5241" name="Line 41"/>
            <p:cNvSpPr>
              <a:spLocks noChangeAspect="1" noChangeShapeType="1"/>
            </p:cNvSpPr>
            <p:nvPr/>
          </p:nvSpPr>
          <p:spPr bwMode="auto">
            <a:xfrm>
              <a:off x="1355" y="1437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5242" name="Line 42"/>
            <p:cNvSpPr>
              <a:spLocks noChangeAspect="1" noChangeShapeType="1"/>
            </p:cNvSpPr>
            <p:nvPr/>
          </p:nvSpPr>
          <p:spPr bwMode="auto">
            <a:xfrm>
              <a:off x="1356" y="1748"/>
              <a:ext cx="82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5243" name="Line 43"/>
            <p:cNvSpPr>
              <a:spLocks noChangeAspect="1" noChangeShapeType="1"/>
            </p:cNvSpPr>
            <p:nvPr/>
          </p:nvSpPr>
          <p:spPr bwMode="auto">
            <a:xfrm>
              <a:off x="1349" y="2062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5244" name="Line 44"/>
            <p:cNvSpPr>
              <a:spLocks noChangeAspect="1" noChangeShapeType="1"/>
            </p:cNvSpPr>
            <p:nvPr/>
          </p:nvSpPr>
          <p:spPr bwMode="auto">
            <a:xfrm>
              <a:off x="1354" y="2379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5245" name="Line 45"/>
            <p:cNvSpPr>
              <a:spLocks noChangeAspect="1" noChangeShapeType="1"/>
            </p:cNvSpPr>
            <p:nvPr/>
          </p:nvSpPr>
          <p:spPr bwMode="auto">
            <a:xfrm>
              <a:off x="1349" y="2700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5246" name="Line 46"/>
            <p:cNvSpPr>
              <a:spLocks noChangeAspect="1" noChangeShapeType="1"/>
            </p:cNvSpPr>
            <p:nvPr/>
          </p:nvSpPr>
          <p:spPr bwMode="auto">
            <a:xfrm>
              <a:off x="1355" y="3005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5247" name="Line 47"/>
            <p:cNvSpPr>
              <a:spLocks noChangeAspect="1" noChangeShapeType="1"/>
            </p:cNvSpPr>
            <p:nvPr/>
          </p:nvSpPr>
          <p:spPr bwMode="auto">
            <a:xfrm>
              <a:off x="1355" y="3314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5248" name="Line 48"/>
            <p:cNvSpPr>
              <a:spLocks noChangeAspect="1" noChangeShapeType="1"/>
            </p:cNvSpPr>
            <p:nvPr/>
          </p:nvSpPr>
          <p:spPr bwMode="auto">
            <a:xfrm>
              <a:off x="1349" y="362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5249" name="Line 49"/>
            <p:cNvSpPr>
              <a:spLocks noChangeAspect="1" noChangeShapeType="1"/>
            </p:cNvSpPr>
            <p:nvPr/>
          </p:nvSpPr>
          <p:spPr bwMode="auto">
            <a:xfrm>
              <a:off x="1351" y="3957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5250" name="Line 50"/>
            <p:cNvSpPr>
              <a:spLocks noChangeAspect="1" noChangeShapeType="1"/>
            </p:cNvSpPr>
            <p:nvPr/>
          </p:nvSpPr>
          <p:spPr bwMode="auto">
            <a:xfrm>
              <a:off x="1355" y="4255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5251" name="Line 51"/>
            <p:cNvSpPr>
              <a:spLocks noChangeAspect="1" noChangeShapeType="1"/>
            </p:cNvSpPr>
            <p:nvPr/>
          </p:nvSpPr>
          <p:spPr bwMode="auto">
            <a:xfrm>
              <a:off x="1270" y="1177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5252" name="Line 52"/>
            <p:cNvSpPr>
              <a:spLocks noChangeAspect="1" noChangeShapeType="1"/>
            </p:cNvSpPr>
            <p:nvPr/>
          </p:nvSpPr>
          <p:spPr bwMode="auto">
            <a:xfrm>
              <a:off x="1263" y="170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5253" name="Line 53"/>
            <p:cNvSpPr>
              <a:spLocks noChangeAspect="1" noChangeShapeType="1"/>
            </p:cNvSpPr>
            <p:nvPr/>
          </p:nvSpPr>
          <p:spPr bwMode="auto">
            <a:xfrm>
              <a:off x="1267" y="22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5254" name="Line 54"/>
            <p:cNvSpPr>
              <a:spLocks noChangeAspect="1" noChangeShapeType="1"/>
            </p:cNvSpPr>
            <p:nvPr/>
          </p:nvSpPr>
          <p:spPr bwMode="auto">
            <a:xfrm>
              <a:off x="1263" y="2744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5255" name="Line 55"/>
            <p:cNvSpPr>
              <a:spLocks noChangeAspect="1" noChangeShapeType="1"/>
            </p:cNvSpPr>
            <p:nvPr/>
          </p:nvSpPr>
          <p:spPr bwMode="auto">
            <a:xfrm>
              <a:off x="1258" y="3265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5256" name="Line 56"/>
            <p:cNvSpPr>
              <a:spLocks noChangeAspect="1" noChangeShapeType="1"/>
            </p:cNvSpPr>
            <p:nvPr/>
          </p:nvSpPr>
          <p:spPr bwMode="auto">
            <a:xfrm>
              <a:off x="1260" y="3792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5257" name="Line 57"/>
            <p:cNvSpPr>
              <a:spLocks noChangeAspect="1" noChangeShapeType="1"/>
            </p:cNvSpPr>
            <p:nvPr/>
          </p:nvSpPr>
          <p:spPr bwMode="auto">
            <a:xfrm>
              <a:off x="1263" y="4321"/>
              <a:ext cx="81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5258" name="Text Box 58"/>
            <p:cNvSpPr txBox="1">
              <a:spLocks noChangeAspect="1" noChangeArrowheads="1"/>
            </p:cNvSpPr>
            <p:nvPr/>
          </p:nvSpPr>
          <p:spPr bwMode="auto">
            <a:xfrm>
              <a:off x="1403" y="1048"/>
              <a:ext cx="74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18</a:t>
              </a:r>
              <a:endParaRPr lang="en-US" altLang="ja-JP" sz="1800" i="1">
                <a:solidFill>
                  <a:srgbClr val="0000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35259" name="Text Box 59"/>
            <p:cNvSpPr txBox="1">
              <a:spLocks noChangeAspect="1" noChangeArrowheads="1"/>
            </p:cNvSpPr>
            <p:nvPr/>
          </p:nvSpPr>
          <p:spPr bwMode="auto">
            <a:xfrm>
              <a:off x="1432" y="1352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15</a:t>
              </a:r>
              <a:endParaRPr lang="en-US" altLang="ja-JP" sz="1800" i="1">
                <a:solidFill>
                  <a:srgbClr val="0000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35260" name="Text Box 60"/>
            <p:cNvSpPr txBox="1">
              <a:spLocks noChangeAspect="1" noChangeArrowheads="1"/>
            </p:cNvSpPr>
            <p:nvPr/>
          </p:nvSpPr>
          <p:spPr bwMode="auto">
            <a:xfrm>
              <a:off x="1431" y="1667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12</a:t>
              </a:r>
              <a:endParaRPr lang="en-US" altLang="ja-JP" sz="1800" i="1">
                <a:solidFill>
                  <a:srgbClr val="0000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35261" name="Text Box 61"/>
            <p:cNvSpPr txBox="1">
              <a:spLocks noChangeAspect="1" noChangeArrowheads="1"/>
            </p:cNvSpPr>
            <p:nvPr/>
          </p:nvSpPr>
          <p:spPr bwMode="auto">
            <a:xfrm>
              <a:off x="1432" y="1976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9</a:t>
              </a:r>
              <a:endParaRPr lang="en-US" altLang="ja-JP" sz="1800" i="1">
                <a:solidFill>
                  <a:srgbClr val="0000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35262" name="Text Box 62"/>
            <p:cNvSpPr txBox="1">
              <a:spLocks noChangeAspect="1" noChangeArrowheads="1"/>
            </p:cNvSpPr>
            <p:nvPr/>
          </p:nvSpPr>
          <p:spPr bwMode="auto">
            <a:xfrm>
              <a:off x="1431" y="2296"/>
              <a:ext cx="6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PeV</a:t>
              </a:r>
            </a:p>
          </p:txBody>
        </p:sp>
        <p:sp>
          <p:nvSpPr>
            <p:cNvPr id="3635263" name="Text Box 63"/>
            <p:cNvSpPr txBox="1">
              <a:spLocks noChangeAspect="1" noChangeArrowheads="1"/>
            </p:cNvSpPr>
            <p:nvPr/>
          </p:nvSpPr>
          <p:spPr bwMode="auto">
            <a:xfrm>
              <a:off x="1443" y="2615"/>
              <a:ext cx="57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TeV</a:t>
              </a:r>
            </a:p>
          </p:txBody>
        </p:sp>
        <p:sp>
          <p:nvSpPr>
            <p:cNvPr id="3635264" name="Text Box 64"/>
            <p:cNvSpPr txBox="1">
              <a:spLocks noChangeAspect="1" noChangeArrowheads="1"/>
            </p:cNvSpPr>
            <p:nvPr/>
          </p:nvSpPr>
          <p:spPr bwMode="auto">
            <a:xfrm>
              <a:off x="1437" y="2927"/>
              <a:ext cx="6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GeV</a:t>
              </a:r>
            </a:p>
          </p:txBody>
        </p:sp>
        <p:sp>
          <p:nvSpPr>
            <p:cNvPr id="3635265" name="Text Box 65"/>
            <p:cNvSpPr txBox="1">
              <a:spLocks noChangeAspect="1" noChangeArrowheads="1"/>
            </p:cNvSpPr>
            <p:nvPr/>
          </p:nvSpPr>
          <p:spPr bwMode="auto">
            <a:xfrm>
              <a:off x="1443" y="3238"/>
              <a:ext cx="58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MeV</a:t>
              </a:r>
            </a:p>
          </p:txBody>
        </p:sp>
        <p:sp>
          <p:nvSpPr>
            <p:cNvPr id="3635266" name="Text Box 66"/>
            <p:cNvSpPr txBox="1">
              <a:spLocks noChangeAspect="1" noChangeArrowheads="1"/>
            </p:cNvSpPr>
            <p:nvPr/>
          </p:nvSpPr>
          <p:spPr bwMode="auto">
            <a:xfrm>
              <a:off x="1432" y="3550"/>
              <a:ext cx="60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KeV</a:t>
              </a:r>
            </a:p>
          </p:txBody>
        </p:sp>
        <p:sp>
          <p:nvSpPr>
            <p:cNvPr id="3635267" name="Text Box 67"/>
            <p:cNvSpPr txBox="1">
              <a:spLocks noChangeAspect="1" noChangeArrowheads="1"/>
            </p:cNvSpPr>
            <p:nvPr/>
          </p:nvSpPr>
          <p:spPr bwMode="auto">
            <a:xfrm>
              <a:off x="1443" y="3896"/>
              <a:ext cx="5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eV</a:t>
              </a:r>
            </a:p>
          </p:txBody>
        </p:sp>
        <p:sp>
          <p:nvSpPr>
            <p:cNvPr id="3635268" name="Text Box 68"/>
            <p:cNvSpPr txBox="1">
              <a:spLocks noChangeAspect="1" noChangeArrowheads="1"/>
            </p:cNvSpPr>
            <p:nvPr/>
          </p:nvSpPr>
          <p:spPr bwMode="auto">
            <a:xfrm>
              <a:off x="936" y="1110"/>
              <a:ext cx="46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30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35269" name="Text Box 69"/>
            <p:cNvSpPr txBox="1">
              <a:spLocks noChangeAspect="1" noChangeArrowheads="1"/>
            </p:cNvSpPr>
            <p:nvPr/>
          </p:nvSpPr>
          <p:spPr bwMode="auto">
            <a:xfrm>
              <a:off x="945" y="1610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25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35270" name="Text Box 70"/>
            <p:cNvSpPr txBox="1">
              <a:spLocks noChangeAspect="1" noChangeArrowheads="1"/>
            </p:cNvSpPr>
            <p:nvPr/>
          </p:nvSpPr>
          <p:spPr bwMode="auto">
            <a:xfrm>
              <a:off x="945" y="2151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20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35271" name="Text Box 71"/>
            <p:cNvSpPr txBox="1">
              <a:spLocks noChangeAspect="1" noChangeArrowheads="1"/>
            </p:cNvSpPr>
            <p:nvPr/>
          </p:nvSpPr>
          <p:spPr bwMode="auto">
            <a:xfrm>
              <a:off x="955" y="2670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15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35272" name="Text Box 72"/>
            <p:cNvSpPr txBox="1">
              <a:spLocks noChangeAspect="1" noChangeArrowheads="1"/>
            </p:cNvSpPr>
            <p:nvPr/>
          </p:nvSpPr>
          <p:spPr bwMode="auto">
            <a:xfrm>
              <a:off x="942" y="3188"/>
              <a:ext cx="3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10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35273" name="Text Box 73"/>
            <p:cNvSpPr txBox="1">
              <a:spLocks noChangeAspect="1" noChangeArrowheads="1"/>
            </p:cNvSpPr>
            <p:nvPr/>
          </p:nvSpPr>
          <p:spPr bwMode="auto">
            <a:xfrm>
              <a:off x="969" y="3707"/>
              <a:ext cx="38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5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35274" name="Text Box 74"/>
            <p:cNvSpPr txBox="1">
              <a:spLocks noChangeAspect="1" noChangeArrowheads="1"/>
            </p:cNvSpPr>
            <p:nvPr/>
          </p:nvSpPr>
          <p:spPr bwMode="auto">
            <a:xfrm>
              <a:off x="1075" y="4231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FFFF"/>
                  </a:solidFill>
                  <a:latin typeface="Arial" charset="0"/>
                  <a:cs typeface="Times New Roman" charset="0"/>
                </a:rPr>
                <a:t>1</a:t>
              </a:r>
              <a:endParaRPr lang="en-US" altLang="ja-JP" sz="1800" i="1">
                <a:solidFill>
                  <a:srgbClr val="00FF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35275" name="Text Box 75"/>
            <p:cNvSpPr txBox="1">
              <a:spLocks noChangeAspect="1" noChangeArrowheads="1"/>
            </p:cNvSpPr>
            <p:nvPr/>
          </p:nvSpPr>
          <p:spPr bwMode="auto">
            <a:xfrm>
              <a:off x="1389" y="577"/>
              <a:ext cx="64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Energy (G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eV</a:t>
              </a:r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)</a:t>
              </a:r>
              <a:endParaRPr lang="en-US" altLang="ja-JP" sz="1800" i="1">
                <a:solidFill>
                  <a:srgbClr val="0000FF"/>
                </a:solidFill>
                <a:latin typeface="Arial" charset="0"/>
                <a:cs typeface="Times New Roman" charset="0"/>
              </a:endParaRPr>
            </a:p>
          </p:txBody>
        </p:sp>
        <p:sp>
          <p:nvSpPr>
            <p:cNvPr id="3635276" name="Text Box 76"/>
            <p:cNvSpPr txBox="1">
              <a:spLocks noChangeAspect="1" noChangeArrowheads="1"/>
            </p:cNvSpPr>
            <p:nvPr/>
          </p:nvSpPr>
          <p:spPr bwMode="auto">
            <a:xfrm>
              <a:off x="1426" y="4164"/>
              <a:ext cx="5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66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10</a:t>
              </a:r>
              <a:r>
                <a:rPr lang="en-US" altLang="ja-JP" sz="1800" baseline="30000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-3</a:t>
              </a:r>
              <a:r>
                <a:rPr lang="en-US" altLang="ja-JP" sz="1800" i="1">
                  <a:solidFill>
                    <a:srgbClr val="0000FF"/>
                  </a:solidFill>
                  <a:latin typeface="Arial" charset="0"/>
                  <a:cs typeface="Times New Roman" charset="0"/>
                </a:rPr>
                <a:t>eV</a:t>
              </a:r>
            </a:p>
          </p:txBody>
        </p:sp>
      </p:grpSp>
      <p:grpSp>
        <p:nvGrpSpPr>
          <p:cNvPr id="3635277" name="Group 77"/>
          <p:cNvGrpSpPr>
            <a:grpSpLocks/>
          </p:cNvGrpSpPr>
          <p:nvPr/>
        </p:nvGrpSpPr>
        <p:grpSpPr bwMode="auto">
          <a:xfrm>
            <a:off x="3113088" y="1444625"/>
            <a:ext cx="1687512" cy="5457825"/>
            <a:chOff x="1793" y="910"/>
            <a:chExt cx="1063" cy="3438"/>
          </a:xfrm>
        </p:grpSpPr>
        <p:sp>
          <p:nvSpPr>
            <p:cNvPr id="3635278" name="Line 78"/>
            <p:cNvSpPr>
              <a:spLocks noChangeAspect="1" noChangeShapeType="1"/>
            </p:cNvSpPr>
            <p:nvPr/>
          </p:nvSpPr>
          <p:spPr bwMode="auto">
            <a:xfrm>
              <a:off x="1968" y="4275"/>
              <a:ext cx="368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5279" name="Line 79"/>
            <p:cNvSpPr>
              <a:spLocks noChangeAspect="1" noChangeShapeType="1"/>
            </p:cNvSpPr>
            <p:nvPr/>
          </p:nvSpPr>
          <p:spPr bwMode="auto">
            <a:xfrm>
              <a:off x="1824" y="1008"/>
              <a:ext cx="432" cy="3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5280" name="Text Box 80"/>
            <p:cNvSpPr txBox="1">
              <a:spLocks noChangeAspect="1" noChangeArrowheads="1"/>
            </p:cNvSpPr>
            <p:nvPr/>
          </p:nvSpPr>
          <p:spPr bwMode="auto">
            <a:xfrm>
              <a:off x="2256" y="910"/>
              <a:ext cx="6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FF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33CC33"/>
                  </a:solidFill>
                  <a:latin typeface="Arial" charset="0"/>
                  <a:cs typeface="Times New Roman" charset="0"/>
                </a:rPr>
                <a:t>Planck</a:t>
              </a:r>
            </a:p>
          </p:txBody>
        </p:sp>
        <p:sp>
          <p:nvSpPr>
            <p:cNvPr id="3635281" name="Line 81"/>
            <p:cNvSpPr>
              <a:spLocks noChangeAspect="1" noChangeShapeType="1"/>
            </p:cNvSpPr>
            <p:nvPr/>
          </p:nvSpPr>
          <p:spPr bwMode="auto">
            <a:xfrm>
              <a:off x="1872" y="2827"/>
              <a:ext cx="384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5282" name="Text Box 82"/>
            <p:cNvSpPr txBox="1">
              <a:spLocks noChangeAspect="1" noChangeArrowheads="1"/>
            </p:cNvSpPr>
            <p:nvPr/>
          </p:nvSpPr>
          <p:spPr bwMode="auto">
            <a:xfrm>
              <a:off x="2304" y="2688"/>
              <a:ext cx="4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FF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33CC33"/>
                  </a:solidFill>
                  <a:latin typeface="Arial" charset="0"/>
                  <a:cs typeface="Times New Roman" charset="0"/>
                </a:rPr>
                <a:t>EW</a:t>
              </a:r>
            </a:p>
          </p:txBody>
        </p:sp>
        <p:sp>
          <p:nvSpPr>
            <p:cNvPr id="3635283" name="Text Box 83"/>
            <p:cNvSpPr txBox="1">
              <a:spLocks noChangeAspect="1" noChangeArrowheads="1"/>
            </p:cNvSpPr>
            <p:nvPr/>
          </p:nvSpPr>
          <p:spPr bwMode="auto">
            <a:xfrm>
              <a:off x="2332" y="4117"/>
              <a:ext cx="5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FF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33CC33"/>
                  </a:solidFill>
                  <a:latin typeface="Arial" charset="0"/>
                  <a:cs typeface="Times New Roman" charset="0"/>
                </a:rPr>
                <a:t>Now</a:t>
              </a:r>
            </a:p>
          </p:txBody>
        </p:sp>
        <p:sp>
          <p:nvSpPr>
            <p:cNvPr id="3635284" name="Line 84"/>
            <p:cNvSpPr>
              <a:spLocks noChangeAspect="1" noChangeShapeType="1"/>
            </p:cNvSpPr>
            <p:nvPr/>
          </p:nvSpPr>
          <p:spPr bwMode="auto">
            <a:xfrm>
              <a:off x="1793" y="1371"/>
              <a:ext cx="463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5285" name="Text Box 85"/>
            <p:cNvSpPr txBox="1">
              <a:spLocks noChangeAspect="1" noChangeArrowheads="1"/>
            </p:cNvSpPr>
            <p:nvPr/>
          </p:nvSpPr>
          <p:spPr bwMode="auto">
            <a:xfrm>
              <a:off x="2269" y="1248"/>
              <a:ext cx="5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FF00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1800">
                  <a:solidFill>
                    <a:srgbClr val="33CC33"/>
                  </a:solidFill>
                  <a:latin typeface="Arial" charset="0"/>
                  <a:cs typeface="Times New Roman" charset="0"/>
                </a:rPr>
                <a:t>GUT</a:t>
              </a:r>
            </a:p>
          </p:txBody>
        </p:sp>
      </p:grpSp>
      <p:sp>
        <p:nvSpPr>
          <p:cNvPr id="3635287" name="Text Box 87"/>
          <p:cNvSpPr txBox="1">
            <a:spLocks noChangeAspect="1" noChangeArrowheads="1"/>
          </p:cNvSpPr>
          <p:nvPr/>
        </p:nvSpPr>
        <p:spPr bwMode="auto">
          <a:xfrm>
            <a:off x="4648200" y="4953000"/>
            <a:ext cx="290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6600"/>
                </a:solidFill>
                <a:miter lim="800000"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ja-JP" sz="2400" i="1">
                <a:solidFill>
                  <a:srgbClr val="FF0000"/>
                </a:solidFill>
                <a:cs typeface="Times New Roman" charset="0"/>
              </a:rPr>
              <a:t>Lepton Dominant Era</a:t>
            </a:r>
          </a:p>
        </p:txBody>
      </p:sp>
      <p:sp>
        <p:nvSpPr>
          <p:cNvPr id="3635290" name="Text Box 90"/>
          <p:cNvSpPr txBox="1">
            <a:spLocks noChangeAspect="1" noChangeArrowheads="1"/>
          </p:cNvSpPr>
          <p:nvPr/>
        </p:nvSpPr>
        <p:spPr bwMode="auto">
          <a:xfrm>
            <a:off x="4800600" y="1905000"/>
            <a:ext cx="2954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6600"/>
                </a:solidFill>
                <a:miter lim="800000"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ja-JP" sz="2400" i="1">
                <a:solidFill>
                  <a:srgbClr val="FF0000"/>
                </a:solidFill>
                <a:cs typeface="Times New Roman" charset="0"/>
              </a:rPr>
              <a:t>Grand Unification</a:t>
            </a:r>
          </a:p>
        </p:txBody>
      </p:sp>
      <p:sp>
        <p:nvSpPr>
          <p:cNvPr id="3635296" name="Text Box 96"/>
          <p:cNvSpPr txBox="1">
            <a:spLocks noChangeAspect="1" noChangeArrowheads="1"/>
          </p:cNvSpPr>
          <p:nvPr/>
        </p:nvSpPr>
        <p:spPr bwMode="auto">
          <a:xfrm>
            <a:off x="4648200" y="4572000"/>
            <a:ext cx="441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6600"/>
                </a:solidFill>
                <a:miter lim="800000"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ja-JP" sz="2400" i="1">
                <a:solidFill>
                  <a:srgbClr val="FF0000"/>
                </a:solidFill>
                <a:cs typeface="Times New Roman" charset="0"/>
              </a:rPr>
              <a:t>Quark </a:t>
            </a:r>
            <a:r>
              <a:rPr lang="en-US" altLang="ja-JP" sz="2400" i="1">
                <a:solidFill>
                  <a:srgbClr val="FF0000"/>
                </a:solidFill>
                <a:cs typeface="Times New Roman" charset="0"/>
                <a:sym typeface="Symbol" charset="0"/>
              </a:rPr>
              <a:t> Hadron Phase Transition</a:t>
            </a:r>
          </a:p>
        </p:txBody>
      </p:sp>
      <p:sp>
        <p:nvSpPr>
          <p:cNvPr id="3635297" name="Text Box 97"/>
          <p:cNvSpPr txBox="1">
            <a:spLocks noChangeAspect="1" noChangeArrowheads="1"/>
          </p:cNvSpPr>
          <p:nvPr/>
        </p:nvSpPr>
        <p:spPr bwMode="auto">
          <a:xfrm>
            <a:off x="4800600" y="1371600"/>
            <a:ext cx="2954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6600"/>
                </a:solidFill>
                <a:miter lim="800000"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ja-JP" sz="2400" i="1">
                <a:solidFill>
                  <a:srgbClr val="FF0000"/>
                </a:solidFill>
                <a:cs typeface="Times New Roman" charset="0"/>
              </a:rPr>
              <a:t>Plank Epoch</a:t>
            </a:r>
          </a:p>
        </p:txBody>
      </p:sp>
      <p:sp>
        <p:nvSpPr>
          <p:cNvPr id="3635298" name="Text Box 98"/>
          <p:cNvSpPr txBox="1">
            <a:spLocks noChangeAspect="1" noChangeArrowheads="1"/>
          </p:cNvSpPr>
          <p:nvPr/>
        </p:nvSpPr>
        <p:spPr bwMode="auto">
          <a:xfrm>
            <a:off x="4648200" y="4191000"/>
            <a:ext cx="411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6600"/>
                </a:solidFill>
                <a:miter lim="800000"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ja-JP" sz="2400" i="1">
                <a:solidFill>
                  <a:srgbClr val="FF0000"/>
                </a:solidFill>
                <a:cs typeface="Times New Roman" charset="0"/>
              </a:rPr>
              <a:t>Electro-Weak Unification</a:t>
            </a:r>
          </a:p>
        </p:txBody>
      </p:sp>
      <p:grpSp>
        <p:nvGrpSpPr>
          <p:cNvPr id="3635304" name="Group 104"/>
          <p:cNvGrpSpPr>
            <a:grpSpLocks/>
          </p:cNvGrpSpPr>
          <p:nvPr/>
        </p:nvGrpSpPr>
        <p:grpSpPr bwMode="auto">
          <a:xfrm>
            <a:off x="7391400" y="990600"/>
            <a:ext cx="1981200" cy="5822950"/>
            <a:chOff x="4656" y="624"/>
            <a:chExt cx="1248" cy="3668"/>
          </a:xfrm>
        </p:grpSpPr>
        <p:sp>
          <p:nvSpPr>
            <p:cNvPr id="3635300" name="Text Box 100"/>
            <p:cNvSpPr txBox="1">
              <a:spLocks noChangeAspect="1" noChangeArrowheads="1"/>
            </p:cNvSpPr>
            <p:nvPr/>
          </p:nvSpPr>
          <p:spPr bwMode="auto">
            <a:xfrm>
              <a:off x="4752" y="1296"/>
              <a:ext cx="960" cy="308"/>
            </a:xfrm>
            <a:prstGeom prst="rect">
              <a:avLst/>
            </a:prstGeom>
            <a:noFill/>
            <a:ln w="31750">
              <a:solidFill>
                <a:srgbClr val="FF00FF"/>
              </a:solidFill>
              <a:miter lim="800000"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2400" i="1">
                  <a:solidFill>
                    <a:srgbClr val="FF00FF"/>
                  </a:solidFill>
                  <a:cs typeface="Times New Roman" charset="0"/>
                </a:rPr>
                <a:t>Inflation</a:t>
              </a:r>
            </a:p>
          </p:txBody>
        </p:sp>
        <p:sp>
          <p:nvSpPr>
            <p:cNvPr id="3635301" name="Text Box 101"/>
            <p:cNvSpPr txBox="1">
              <a:spLocks noChangeAspect="1" noChangeArrowheads="1"/>
            </p:cNvSpPr>
            <p:nvPr/>
          </p:nvSpPr>
          <p:spPr bwMode="auto">
            <a:xfrm>
              <a:off x="4707" y="2304"/>
              <a:ext cx="1197" cy="308"/>
            </a:xfrm>
            <a:prstGeom prst="rect">
              <a:avLst/>
            </a:prstGeom>
            <a:noFill/>
            <a:ln w="31750">
              <a:solidFill>
                <a:srgbClr val="FF00FF"/>
              </a:solidFill>
              <a:miter lim="800000"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2400" i="1">
                  <a:solidFill>
                    <a:srgbClr val="FF00FF"/>
                  </a:solidFill>
                  <a:cs typeface="Times New Roman" charset="0"/>
                </a:rPr>
                <a:t>Dark Matter</a:t>
              </a:r>
            </a:p>
          </p:txBody>
        </p:sp>
        <p:sp>
          <p:nvSpPr>
            <p:cNvPr id="3635302" name="Text Box 102"/>
            <p:cNvSpPr txBox="1">
              <a:spLocks noChangeAspect="1" noChangeArrowheads="1"/>
            </p:cNvSpPr>
            <p:nvPr/>
          </p:nvSpPr>
          <p:spPr bwMode="auto">
            <a:xfrm>
              <a:off x="4656" y="3984"/>
              <a:ext cx="1200" cy="308"/>
            </a:xfrm>
            <a:prstGeom prst="rect">
              <a:avLst/>
            </a:prstGeom>
            <a:noFill/>
            <a:ln w="31750">
              <a:solidFill>
                <a:srgbClr val="FF00FF"/>
              </a:solidFill>
              <a:miter lim="800000"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2400" i="1">
                  <a:solidFill>
                    <a:srgbClr val="FF00FF"/>
                  </a:solidFill>
                  <a:cs typeface="Times New Roman" charset="0"/>
                </a:rPr>
                <a:t>Dark Energy</a:t>
              </a:r>
            </a:p>
          </p:txBody>
        </p:sp>
        <p:sp>
          <p:nvSpPr>
            <p:cNvPr id="3635303" name="Text Box 103"/>
            <p:cNvSpPr txBox="1">
              <a:spLocks noChangeAspect="1" noChangeArrowheads="1"/>
            </p:cNvSpPr>
            <p:nvPr/>
          </p:nvSpPr>
          <p:spPr bwMode="auto">
            <a:xfrm>
              <a:off x="4656" y="624"/>
              <a:ext cx="1245" cy="308"/>
            </a:xfrm>
            <a:prstGeom prst="rect">
              <a:avLst/>
            </a:prstGeom>
            <a:noFill/>
            <a:ln w="31750">
              <a:solidFill>
                <a:srgbClr val="FF00FF"/>
              </a:solidFill>
              <a:miter lim="800000"/>
              <a:headEnd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ja-JP" sz="2400" i="1">
                  <a:solidFill>
                    <a:srgbClr val="FF00FF"/>
                  </a:solidFill>
                  <a:cs typeface="Times New Roman" charset="0"/>
                </a:rPr>
                <a:t>The Beginning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3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2EE0C-2DF6-9A4A-96C3-496DA49E02E9}" type="slidenum">
              <a:rPr lang="en-US"/>
              <a:pPr/>
              <a:t>46</a:t>
            </a:fld>
            <a:endParaRPr lang="en-US"/>
          </a:p>
        </p:txBody>
      </p:sp>
      <p:pic>
        <p:nvPicPr>
          <p:cNvPr id="3624962" name="Picture 2" descr="timeline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601200" cy="7315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B7FB27B-29AD-FC43-B394-89061DA814B0}" type="datetime1">
              <a:rPr lang="en-US" sz="1500" smtClean="0">
                <a:solidFill>
                  <a:srgbClr val="0000FF"/>
                </a:solidFill>
              </a:rPr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1139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8E9D81F-407F-344C-AD83-8744B26B0ADA}" type="slidenum">
              <a:rPr lang="en-US" sz="1500">
                <a:solidFill>
                  <a:srgbClr val="0000FF"/>
                </a:solidFill>
              </a:rPr>
              <a:pPr eaLnBrk="1" hangingPunct="1"/>
              <a:t>47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1141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91142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14 billion years ago</a:t>
            </a:r>
          </a:p>
        </p:txBody>
      </p:sp>
      <p:sp>
        <p:nvSpPr>
          <p:cNvPr id="91144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Origin of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Particles</a:t>
            </a:r>
          </a:p>
        </p:txBody>
      </p:sp>
    </p:spTree>
    <p:extLst>
      <p:ext uri="{BB962C8B-B14F-4D97-AF65-F5344CB8AC3E}">
        <p14:creationId xmlns:p14="http://schemas.microsoft.com/office/powerpoint/2010/main" val="656254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of Particles (</a:t>
            </a:r>
            <a:r>
              <a:rPr lang="en-US" dirty="0" smtClean="0">
                <a:solidFill>
                  <a:srgbClr val="FF0000"/>
                </a:solidFill>
              </a:rPr>
              <a:t>at T = 0.1 ns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ACA2D-C562-EB4B-B303-F5CDEF6347DB}" type="datetime1">
              <a:rPr lang="en-US" smtClean="0"/>
              <a:t>11/14/12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5" y="838200"/>
            <a:ext cx="9601200" cy="576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916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Mystery of the Mass (since 1970)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Font typeface="+mj-lt"/>
              <a:buAutoNum type="arabicParenR"/>
            </a:pPr>
            <a:r>
              <a:rPr lang="en-US" dirty="0" smtClean="0"/>
              <a:t>How to create mass from energy?</a:t>
            </a:r>
          </a:p>
          <a:p>
            <a:pPr marL="742950" indent="-742950">
              <a:buFont typeface="+mj-lt"/>
              <a:buAutoNum type="arabicParenR"/>
            </a:pPr>
            <a:endParaRPr lang="en-US" dirty="0" smtClean="0"/>
          </a:p>
          <a:p>
            <a:pPr marL="481012" lvl="1" indent="0">
              <a:buNone/>
            </a:pPr>
            <a:r>
              <a:rPr lang="en-US" dirty="0" smtClean="0"/>
              <a:t>	While maintaining the initial symmetry</a:t>
            </a:r>
          </a:p>
          <a:p>
            <a:pPr marL="481012" lvl="1" indent="0">
              <a:buNone/>
            </a:pPr>
            <a:r>
              <a:rPr lang="en-US" dirty="0" smtClean="0"/>
              <a:t>	Spontaneous Symmetry Breaking</a:t>
            </a:r>
          </a:p>
          <a:p>
            <a:pPr marL="742950" indent="-742950">
              <a:buFont typeface="+mj-lt"/>
              <a:buAutoNum type="arabicParenR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3366FF"/>
                </a:solidFill>
              </a:rPr>
              <a:t>Particle mass &lt;&lt; Plank Mass</a:t>
            </a:r>
          </a:p>
          <a:p>
            <a:pPr marL="0" indent="0">
              <a:buNone/>
            </a:pPr>
            <a:r>
              <a:rPr lang="en-US" dirty="0">
                <a:solidFill>
                  <a:srgbClr val="3333CC">
                    <a:lumMod val="60000"/>
                    <a:lumOff val="40000"/>
                  </a:srgbClr>
                </a:solidFill>
                <a:sym typeface="Wingdings"/>
              </a:rPr>
              <a:t>	</a:t>
            </a:r>
            <a:r>
              <a:rPr lang="en-US" sz="3600" dirty="0" smtClean="0">
                <a:solidFill>
                  <a:srgbClr val="3333CC">
                    <a:lumMod val="60000"/>
                    <a:lumOff val="40000"/>
                  </a:srgbClr>
                </a:solidFill>
                <a:sym typeface="Wingdings"/>
              </a:rPr>
              <a:t>MeV </a:t>
            </a:r>
            <a:r>
              <a:rPr lang="en-US" sz="3600" dirty="0">
                <a:solidFill>
                  <a:srgbClr val="3333CC">
                    <a:lumMod val="60000"/>
                    <a:lumOff val="40000"/>
                  </a:srgbClr>
                </a:solidFill>
                <a:sym typeface="Wingdings"/>
              </a:rPr>
              <a:t>– </a:t>
            </a:r>
            <a:r>
              <a:rPr lang="en-US" sz="3600" dirty="0" err="1">
                <a:solidFill>
                  <a:srgbClr val="3333CC">
                    <a:lumMod val="60000"/>
                    <a:lumOff val="40000"/>
                  </a:srgbClr>
                </a:solidFill>
                <a:sym typeface="Wingdings"/>
              </a:rPr>
              <a:t>GeV</a:t>
            </a:r>
            <a:r>
              <a:rPr lang="en-US" sz="3600" dirty="0">
                <a:solidFill>
                  <a:srgbClr val="3333CC">
                    <a:lumMod val="60000"/>
                    <a:lumOff val="40000"/>
                  </a:srgbClr>
                </a:solidFill>
                <a:sym typeface="Wingdings"/>
              </a:rPr>
              <a:t> </a:t>
            </a:r>
            <a:r>
              <a:rPr lang="en-US" sz="3600" dirty="0">
                <a:solidFill>
                  <a:srgbClr val="2D2DB9">
                    <a:lumMod val="75000"/>
                  </a:srgbClr>
                </a:solidFill>
                <a:sym typeface="Wingdings"/>
              </a:rPr>
              <a:t>	</a:t>
            </a:r>
            <a:r>
              <a:rPr lang="en-US" sz="3600" dirty="0" smtClean="0">
                <a:solidFill>
                  <a:srgbClr val="2D2DB9">
                    <a:lumMod val="75000"/>
                  </a:srgbClr>
                </a:solidFill>
                <a:sym typeface="Wingdings"/>
              </a:rPr>
              <a:t>	</a:t>
            </a:r>
            <a:r>
              <a:rPr lang="en-US" sz="3600" dirty="0" smtClean="0">
                <a:solidFill>
                  <a:srgbClr val="8585E0"/>
                </a:solidFill>
                <a:sym typeface="Wingdings"/>
              </a:rPr>
              <a:t>10</a:t>
            </a:r>
            <a:r>
              <a:rPr lang="en-US" sz="3600" baseline="30000" dirty="0" smtClean="0">
                <a:solidFill>
                  <a:srgbClr val="8585E0"/>
                </a:solidFill>
                <a:sym typeface="Wingdings"/>
              </a:rPr>
              <a:t>19</a:t>
            </a:r>
            <a:r>
              <a:rPr lang="en-US" sz="3600" dirty="0" smtClean="0">
                <a:solidFill>
                  <a:srgbClr val="8585E0"/>
                </a:solidFill>
                <a:sym typeface="Wingdings"/>
              </a:rPr>
              <a:t> </a:t>
            </a:r>
            <a:r>
              <a:rPr lang="en-US" sz="3600" dirty="0" err="1" smtClean="0">
                <a:solidFill>
                  <a:srgbClr val="8585E0"/>
                </a:solidFill>
                <a:sym typeface="Wingdings"/>
              </a:rPr>
              <a:t>GeV</a:t>
            </a:r>
            <a:endParaRPr lang="en-US" sz="3600" dirty="0" smtClean="0"/>
          </a:p>
          <a:p>
            <a:pPr marL="742950" indent="-742950">
              <a:buFont typeface="+mj-lt"/>
              <a:buAutoNum type="arabicParenR" startAt="3"/>
            </a:pPr>
            <a:r>
              <a:rPr lang="en-US" dirty="0" smtClean="0"/>
              <a:t>Why so many particles (Generations) with different masses?</a:t>
            </a:r>
          </a:p>
          <a:p>
            <a:pPr marL="1223962" lvl="1" indent="-742950">
              <a:buFont typeface="+mj-lt"/>
              <a:buAutoNum type="arabicParenR" startAt="3"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3EA4-F7E8-C543-9DFF-1C82FA916D71}" type="datetime1">
              <a:rPr lang="en-US" smtClean="0"/>
              <a:t>11/14/12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86000" y="1600200"/>
            <a:ext cx="3559914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62025" eaLnBrk="0" hangingPunct="0">
              <a:lnSpc>
                <a:spcPct val="90000"/>
              </a:lnSpc>
              <a:spcBef>
                <a:spcPct val="50000"/>
              </a:spcBef>
              <a:buSzPct val="80000"/>
            </a:pPr>
            <a:r>
              <a:rPr lang="en-US" sz="4200" b="1" kern="0" dirty="0">
                <a:solidFill>
                  <a:srgbClr val="3366FF"/>
                </a:solidFill>
                <a:latin typeface="Arial Narrow"/>
                <a:ea typeface="ＭＳ Ｐゴシック" charset="-128"/>
                <a:cs typeface="ＭＳ Ｐゴシック" charset="-128"/>
              </a:rPr>
              <a:t>Energy </a:t>
            </a:r>
            <a:r>
              <a:rPr lang="en-US" sz="4200" b="1" kern="0" dirty="0">
                <a:solidFill>
                  <a:srgbClr val="3366FF"/>
                </a:solidFill>
                <a:latin typeface="Arial Narrow"/>
                <a:ea typeface="ＭＳ Ｐゴシック" charset="-128"/>
                <a:cs typeface="ＭＳ Ｐゴシック" charset="-128"/>
                <a:sym typeface="Wingdings"/>
              </a:rPr>
              <a:t> Mass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2133600" y="1600200"/>
            <a:ext cx="3886200" cy="762000"/>
          </a:xfrm>
          <a:prstGeom prst="roundRect">
            <a:avLst/>
          </a:prstGeom>
          <a:noFill/>
          <a:ln w="50800" cap="flat" cmpd="sng" algn="ctr">
            <a:solidFill>
              <a:srgbClr val="00F9F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685800" y="3733800"/>
            <a:ext cx="6553200" cy="838200"/>
          </a:xfrm>
          <a:prstGeom prst="roundRect">
            <a:avLst/>
          </a:prstGeom>
          <a:noFill/>
          <a:ln w="50800" cap="flat" cmpd="sng" algn="ctr">
            <a:solidFill>
              <a:srgbClr val="00F9F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11084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9678-98B8-1E47-82C8-C7376F2FF3DF}" type="slidenum">
              <a:rPr lang="en-US"/>
              <a:pPr/>
              <a:t>5</a:t>
            </a:fld>
            <a:endParaRPr lang="en-US"/>
          </a:p>
        </p:txBody>
      </p:sp>
      <p:sp>
        <p:nvSpPr>
          <p:cNvPr id="339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Unit of Particle Mass</a:t>
            </a:r>
          </a:p>
        </p:txBody>
      </p:sp>
      <p:sp>
        <p:nvSpPr>
          <p:cNvPr id="33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066800"/>
            <a:ext cx="8578850" cy="561975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3400" dirty="0"/>
              <a:t>From E = mc</a:t>
            </a:r>
            <a:r>
              <a:rPr lang="en-US" sz="3400" baseline="30000" dirty="0"/>
              <a:t>2</a:t>
            </a:r>
            <a:r>
              <a:rPr lang="en-US" sz="3400" dirty="0"/>
              <a:t> </a:t>
            </a:r>
            <a:r>
              <a:rPr lang="en-US" sz="3400" dirty="0">
                <a:sym typeface="Symbol" charset="0"/>
              </a:rPr>
              <a:t> m = E/c</a:t>
            </a:r>
            <a:r>
              <a:rPr lang="en-US" sz="3400" baseline="30000" dirty="0">
                <a:sym typeface="Symbol" charset="0"/>
              </a:rPr>
              <a:t>2</a:t>
            </a:r>
          </a:p>
          <a:p>
            <a:pPr lvl="1">
              <a:lnSpc>
                <a:spcPct val="70000"/>
              </a:lnSpc>
            </a:pPr>
            <a:r>
              <a:rPr lang="en-US" sz="3000" dirty="0">
                <a:sym typeface="Symbol" charset="0"/>
              </a:rPr>
              <a:t>Unit of mass is </a:t>
            </a:r>
            <a:r>
              <a:rPr lang="en-US" sz="3000" dirty="0" err="1">
                <a:sym typeface="Symbol" charset="0"/>
              </a:rPr>
              <a:t>eV</a:t>
            </a:r>
            <a:r>
              <a:rPr lang="en-US" sz="3000" dirty="0">
                <a:sym typeface="Symbol" charset="0"/>
              </a:rPr>
              <a:t>/c</a:t>
            </a:r>
            <a:r>
              <a:rPr lang="en-US" sz="3000" baseline="30000" dirty="0">
                <a:sym typeface="Symbol" charset="0"/>
              </a:rPr>
              <a:t>2</a:t>
            </a:r>
          </a:p>
          <a:p>
            <a:pPr lvl="1">
              <a:lnSpc>
                <a:spcPct val="70000"/>
              </a:lnSpc>
            </a:pPr>
            <a:r>
              <a:rPr lang="en-US" sz="3000" dirty="0">
                <a:sym typeface="Symbol" charset="0"/>
              </a:rPr>
              <a:t>Buy we tend to ignore c</a:t>
            </a:r>
            <a:r>
              <a:rPr lang="en-US" sz="3000" baseline="30000" dirty="0">
                <a:sym typeface="Symbol" charset="0"/>
              </a:rPr>
              <a:t>2</a:t>
            </a:r>
            <a:r>
              <a:rPr lang="en-US" sz="3000" dirty="0">
                <a:sym typeface="Symbol" charset="0"/>
              </a:rPr>
              <a:t>, </a:t>
            </a:r>
          </a:p>
          <a:p>
            <a:pPr lvl="1">
              <a:lnSpc>
                <a:spcPct val="70000"/>
              </a:lnSpc>
            </a:pPr>
            <a:r>
              <a:rPr lang="en-US" sz="3000" dirty="0">
                <a:sym typeface="Symbol" charset="0"/>
              </a:rPr>
              <a:t>So practically </a:t>
            </a:r>
            <a:r>
              <a:rPr lang="en-US" sz="3000" dirty="0" err="1">
                <a:sym typeface="Symbol" charset="0"/>
              </a:rPr>
              <a:t>eV</a:t>
            </a:r>
            <a:r>
              <a:rPr lang="en-US" sz="3000" dirty="0">
                <a:sym typeface="Symbol" charset="0"/>
              </a:rPr>
              <a:t>, </a:t>
            </a:r>
            <a:r>
              <a:rPr lang="en-US" sz="3000" dirty="0" err="1">
                <a:sym typeface="Symbol" charset="0"/>
              </a:rPr>
              <a:t>keV</a:t>
            </a:r>
            <a:r>
              <a:rPr lang="en-US" sz="3000" dirty="0">
                <a:sym typeface="Symbol" charset="0"/>
              </a:rPr>
              <a:t>, MeV, </a:t>
            </a:r>
            <a:r>
              <a:rPr lang="en-US" sz="3000" dirty="0" err="1">
                <a:sym typeface="Symbol" charset="0"/>
              </a:rPr>
              <a:t>GeV</a:t>
            </a:r>
            <a:r>
              <a:rPr lang="en-US" sz="3000" dirty="0">
                <a:sym typeface="Symbol" charset="0"/>
              </a:rPr>
              <a:t>…</a:t>
            </a:r>
          </a:p>
          <a:p>
            <a:pPr>
              <a:lnSpc>
                <a:spcPct val="70000"/>
              </a:lnSpc>
            </a:pPr>
            <a:r>
              <a:rPr lang="en-US" sz="3400" dirty="0">
                <a:sym typeface="Symbol" charset="0"/>
              </a:rPr>
              <a:t>Example:</a:t>
            </a:r>
          </a:p>
          <a:p>
            <a:pPr lvl="1">
              <a:lnSpc>
                <a:spcPct val="70000"/>
              </a:lnSpc>
            </a:pPr>
            <a:r>
              <a:rPr lang="en-US" sz="3000" dirty="0">
                <a:sym typeface="Symbol" charset="0"/>
              </a:rPr>
              <a:t>m</a:t>
            </a:r>
            <a:r>
              <a:rPr lang="en-US" sz="3000" baseline="-25000" dirty="0">
                <a:sym typeface="Symbol" charset="0"/>
              </a:rPr>
              <a:t>e</a:t>
            </a:r>
            <a:r>
              <a:rPr lang="en-US" sz="3000" dirty="0">
                <a:sym typeface="Symbol" charset="0"/>
              </a:rPr>
              <a:t> = 0.511 MeV</a:t>
            </a:r>
          </a:p>
          <a:p>
            <a:pPr lvl="1">
              <a:lnSpc>
                <a:spcPct val="70000"/>
              </a:lnSpc>
            </a:pPr>
            <a:r>
              <a:rPr lang="en-US" sz="3000" dirty="0" err="1">
                <a:sym typeface="Symbol" charset="0"/>
              </a:rPr>
              <a:t>m</a:t>
            </a:r>
            <a:r>
              <a:rPr lang="en-US" sz="3000" baseline="-25000" dirty="0" err="1">
                <a:sym typeface="Symbol" charset="0"/>
              </a:rPr>
              <a:t>p</a:t>
            </a:r>
            <a:r>
              <a:rPr lang="en-US" sz="3000" dirty="0">
                <a:sym typeface="Symbol" charset="0"/>
              </a:rPr>
              <a:t> = 938.3 MeV</a:t>
            </a:r>
          </a:p>
          <a:p>
            <a:pPr lvl="1">
              <a:lnSpc>
                <a:spcPct val="70000"/>
              </a:lnSpc>
            </a:pPr>
            <a:r>
              <a:rPr lang="en-US" sz="3000" dirty="0" err="1">
                <a:sym typeface="Symbol" charset="0"/>
              </a:rPr>
              <a:t>m</a:t>
            </a:r>
            <a:r>
              <a:rPr lang="en-US" sz="3000" baseline="-25000" dirty="0" err="1">
                <a:sym typeface="Symbol" charset="0"/>
              </a:rPr>
              <a:t>n</a:t>
            </a:r>
            <a:r>
              <a:rPr lang="en-US" sz="3000" dirty="0">
                <a:sym typeface="Symbol" charset="0"/>
              </a:rPr>
              <a:t> = 939.6 MeV</a:t>
            </a:r>
          </a:p>
          <a:p>
            <a:pPr lvl="1">
              <a:lnSpc>
                <a:spcPct val="70000"/>
              </a:lnSpc>
            </a:pPr>
            <a:r>
              <a:rPr lang="en-US" sz="3000" dirty="0" err="1">
                <a:sym typeface="Symbol" charset="0"/>
              </a:rPr>
              <a:t>m</a:t>
            </a:r>
            <a:r>
              <a:rPr lang="en-US" sz="3000" baseline="-25000" dirty="0" err="1">
                <a:sym typeface="Symbol" charset="0"/>
              </a:rPr>
              <a:t>He</a:t>
            </a:r>
            <a:r>
              <a:rPr lang="en-US" sz="3000" dirty="0">
                <a:sym typeface="Symbol" charset="0"/>
              </a:rPr>
              <a:t> = 3727.4 MeV</a:t>
            </a:r>
          </a:p>
          <a:p>
            <a:pPr>
              <a:lnSpc>
                <a:spcPct val="70000"/>
              </a:lnSpc>
            </a:pPr>
            <a:r>
              <a:rPr lang="en-US" sz="3400" dirty="0">
                <a:sym typeface="Symbol" charset="0"/>
              </a:rPr>
              <a:t>Mass Differences:</a:t>
            </a:r>
          </a:p>
          <a:p>
            <a:pPr lvl="1">
              <a:lnSpc>
                <a:spcPct val="70000"/>
              </a:lnSpc>
            </a:pPr>
            <a:r>
              <a:rPr lang="en-US" sz="3000" dirty="0" err="1">
                <a:sym typeface="Symbol" charset="0"/>
              </a:rPr>
              <a:t>m</a:t>
            </a:r>
            <a:r>
              <a:rPr lang="en-US" sz="3000" baseline="-25000" dirty="0" err="1">
                <a:sym typeface="Symbol" charset="0"/>
              </a:rPr>
              <a:t>n</a:t>
            </a:r>
            <a:r>
              <a:rPr lang="en-US" sz="3000" dirty="0">
                <a:sym typeface="Symbol" charset="0"/>
              </a:rPr>
              <a:t> = </a:t>
            </a:r>
            <a:r>
              <a:rPr lang="en-US" sz="3000" dirty="0" err="1">
                <a:sym typeface="Symbol" charset="0"/>
              </a:rPr>
              <a:t>m</a:t>
            </a:r>
            <a:r>
              <a:rPr lang="en-US" sz="3000" baseline="-25000" dirty="0" err="1">
                <a:sym typeface="Symbol" charset="0"/>
              </a:rPr>
              <a:t>p</a:t>
            </a:r>
            <a:r>
              <a:rPr lang="en-US" sz="3000" dirty="0">
                <a:sym typeface="Symbol" charset="0"/>
              </a:rPr>
              <a:t> = 1.3 MeV</a:t>
            </a:r>
          </a:p>
          <a:p>
            <a:pPr lvl="1">
              <a:lnSpc>
                <a:spcPct val="70000"/>
              </a:lnSpc>
            </a:pPr>
            <a:r>
              <a:rPr lang="en-US" sz="3000" dirty="0">
                <a:sym typeface="Symbol" charset="0"/>
              </a:rPr>
              <a:t>[2m</a:t>
            </a:r>
            <a:r>
              <a:rPr lang="en-US" sz="3000" baseline="-25000" dirty="0">
                <a:sym typeface="Symbol" charset="0"/>
              </a:rPr>
              <a:t>p</a:t>
            </a:r>
            <a:r>
              <a:rPr lang="en-US" sz="3000" dirty="0">
                <a:sym typeface="Symbol" charset="0"/>
              </a:rPr>
              <a:t> + 2m</a:t>
            </a:r>
            <a:r>
              <a:rPr lang="en-US" sz="3000" baseline="-25000" dirty="0">
                <a:sym typeface="Symbol" charset="0"/>
              </a:rPr>
              <a:t>n</a:t>
            </a:r>
            <a:r>
              <a:rPr lang="en-US" sz="3000" dirty="0">
                <a:sym typeface="Symbol" charset="0"/>
              </a:rPr>
              <a:t>] - </a:t>
            </a:r>
            <a:r>
              <a:rPr lang="en-US" sz="3000" dirty="0" err="1">
                <a:sym typeface="Symbol" charset="0"/>
              </a:rPr>
              <a:t>m</a:t>
            </a:r>
            <a:r>
              <a:rPr lang="en-US" sz="3000" baseline="-25000" dirty="0" err="1">
                <a:sym typeface="Symbol" charset="0"/>
              </a:rPr>
              <a:t>He</a:t>
            </a:r>
            <a:r>
              <a:rPr lang="en-US" sz="3000" dirty="0">
                <a:sym typeface="Symbol" charset="0"/>
              </a:rPr>
              <a:t> = 28.4 MeV</a:t>
            </a:r>
          </a:p>
          <a:p>
            <a:pPr lvl="2">
              <a:lnSpc>
                <a:spcPct val="70000"/>
              </a:lnSpc>
            </a:pPr>
            <a:r>
              <a:rPr lang="en-US" sz="2400" dirty="0">
                <a:sym typeface="Symbol" charset="0"/>
              </a:rPr>
              <a:t>28.4 MeV /4 ~ 7 MeV</a:t>
            </a:r>
          </a:p>
          <a:p>
            <a:pPr lvl="2">
              <a:lnSpc>
                <a:spcPct val="70000"/>
              </a:lnSpc>
            </a:pPr>
            <a:r>
              <a:rPr lang="en-US" sz="2400" dirty="0">
                <a:sym typeface="Symbol" charset="0"/>
              </a:rPr>
              <a:t> = 7 MeV / </a:t>
            </a:r>
            <a:r>
              <a:rPr lang="en-US" sz="2400" dirty="0" err="1">
                <a:sym typeface="Symbol" charset="0"/>
              </a:rPr>
              <a:t>m</a:t>
            </a:r>
            <a:r>
              <a:rPr lang="en-US" sz="2400" baseline="-25000" dirty="0" err="1">
                <a:sym typeface="Symbol" charset="0"/>
              </a:rPr>
              <a:t>p</a:t>
            </a:r>
            <a:r>
              <a:rPr lang="en-US" sz="2400" dirty="0">
                <a:sym typeface="Symbol" charset="0"/>
              </a:rPr>
              <a:t> = 0.007		</a:t>
            </a:r>
            <a:endParaRPr lang="en-US" sz="2400" i="1" dirty="0">
              <a:solidFill>
                <a:srgbClr val="FF3300"/>
              </a:solidFill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5416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16ABF12-C826-9947-9686-50542F6994BE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192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8192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BC0BD11-A70E-C846-823E-962D2FDEDC58}" type="slidenum">
              <a:rPr lang="en-US" sz="1500">
                <a:solidFill>
                  <a:srgbClr val="0000FF"/>
                </a:solidFill>
              </a:rPr>
              <a:pPr eaLnBrk="1" hangingPunct="1"/>
              <a:t>50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19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Spontaneous Symmetry Breakdown </a:t>
            </a:r>
            <a:b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at a Dinner Table</a:t>
            </a:r>
          </a:p>
        </p:txBody>
      </p:sp>
      <p:sp>
        <p:nvSpPr>
          <p:cNvPr id="81925" name="Oval 3"/>
          <p:cNvSpPr>
            <a:spLocks noChangeAspect="1" noChangeArrowheads="1"/>
          </p:cNvSpPr>
          <p:nvPr/>
        </p:nvSpPr>
        <p:spPr bwMode="auto">
          <a:xfrm>
            <a:off x="2636838" y="1668463"/>
            <a:ext cx="4108450" cy="4179887"/>
          </a:xfrm>
          <a:prstGeom prst="ellips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1926" name="Oval 4"/>
          <p:cNvSpPr>
            <a:spLocks noChangeAspect="1" noChangeArrowheads="1"/>
          </p:cNvSpPr>
          <p:nvPr/>
        </p:nvSpPr>
        <p:spPr bwMode="auto">
          <a:xfrm>
            <a:off x="2962275" y="3540125"/>
            <a:ext cx="439738" cy="447675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1927" name="Oval 5"/>
          <p:cNvSpPr>
            <a:spLocks noChangeAspect="1" noChangeArrowheads="1"/>
          </p:cNvSpPr>
          <p:nvPr/>
        </p:nvSpPr>
        <p:spPr bwMode="auto">
          <a:xfrm>
            <a:off x="4473575" y="5092700"/>
            <a:ext cx="439738" cy="447675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1928" name="Oval 6"/>
          <p:cNvSpPr>
            <a:spLocks noChangeAspect="1" noChangeArrowheads="1"/>
          </p:cNvSpPr>
          <p:nvPr/>
        </p:nvSpPr>
        <p:spPr bwMode="auto">
          <a:xfrm>
            <a:off x="5973763" y="3535363"/>
            <a:ext cx="439737" cy="447675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1929" name="Oval 7"/>
          <p:cNvSpPr>
            <a:spLocks noChangeAspect="1" noChangeArrowheads="1"/>
          </p:cNvSpPr>
          <p:nvPr/>
        </p:nvSpPr>
        <p:spPr bwMode="auto">
          <a:xfrm>
            <a:off x="4473575" y="1989138"/>
            <a:ext cx="439738" cy="447675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1930" name="Oval 8"/>
          <p:cNvSpPr>
            <a:spLocks noChangeAspect="1" noChangeArrowheads="1"/>
          </p:cNvSpPr>
          <p:nvPr/>
        </p:nvSpPr>
        <p:spPr bwMode="auto">
          <a:xfrm>
            <a:off x="5576888" y="2463800"/>
            <a:ext cx="441325" cy="447675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1931" name="Oval 9"/>
          <p:cNvSpPr>
            <a:spLocks noChangeAspect="1" noChangeArrowheads="1"/>
          </p:cNvSpPr>
          <p:nvPr/>
        </p:nvSpPr>
        <p:spPr bwMode="auto">
          <a:xfrm>
            <a:off x="5589588" y="4621213"/>
            <a:ext cx="441325" cy="449262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1932" name="Oval 10"/>
          <p:cNvSpPr>
            <a:spLocks noChangeAspect="1" noChangeArrowheads="1"/>
          </p:cNvSpPr>
          <p:nvPr/>
        </p:nvSpPr>
        <p:spPr bwMode="auto">
          <a:xfrm>
            <a:off x="3387725" y="4654550"/>
            <a:ext cx="441325" cy="447675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1933" name="Oval 11"/>
          <p:cNvSpPr>
            <a:spLocks noChangeAspect="1" noChangeArrowheads="1"/>
          </p:cNvSpPr>
          <p:nvPr/>
        </p:nvSpPr>
        <p:spPr bwMode="auto">
          <a:xfrm>
            <a:off x="3411538" y="2462213"/>
            <a:ext cx="441325" cy="447675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1934" name="Oval 12"/>
          <p:cNvSpPr>
            <a:spLocks noChangeAspect="1" noChangeArrowheads="1"/>
          </p:cNvSpPr>
          <p:nvPr/>
        </p:nvSpPr>
        <p:spPr bwMode="auto">
          <a:xfrm>
            <a:off x="3355975" y="4181475"/>
            <a:ext cx="204788" cy="204788"/>
          </a:xfrm>
          <a:prstGeom prst="ellipse">
            <a:avLst/>
          </a:prstGeom>
          <a:solidFill>
            <a:srgbClr val="CCFFFF"/>
          </a:solidFill>
          <a:ln w="38100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1935" name="Oval 13"/>
          <p:cNvSpPr>
            <a:spLocks noChangeAspect="1" noChangeArrowheads="1"/>
          </p:cNvSpPr>
          <p:nvPr/>
        </p:nvSpPr>
        <p:spPr bwMode="auto">
          <a:xfrm>
            <a:off x="4079875" y="4895850"/>
            <a:ext cx="206375" cy="204788"/>
          </a:xfrm>
          <a:prstGeom prst="ellipse">
            <a:avLst/>
          </a:prstGeom>
          <a:solidFill>
            <a:srgbClr val="CCFFFF"/>
          </a:solidFill>
          <a:ln w="38100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1936" name="Oval 14"/>
          <p:cNvSpPr>
            <a:spLocks noChangeAspect="1" noChangeArrowheads="1"/>
          </p:cNvSpPr>
          <p:nvPr/>
        </p:nvSpPr>
        <p:spPr bwMode="auto">
          <a:xfrm>
            <a:off x="5110163" y="4886325"/>
            <a:ext cx="204787" cy="206375"/>
          </a:xfrm>
          <a:prstGeom prst="ellipse">
            <a:avLst/>
          </a:prstGeom>
          <a:solidFill>
            <a:srgbClr val="CCFFFF"/>
          </a:solidFill>
          <a:ln w="38100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1937" name="Oval 15"/>
          <p:cNvSpPr>
            <a:spLocks noChangeAspect="1" noChangeArrowheads="1"/>
          </p:cNvSpPr>
          <p:nvPr/>
        </p:nvSpPr>
        <p:spPr bwMode="auto">
          <a:xfrm>
            <a:off x="5813425" y="4157663"/>
            <a:ext cx="204788" cy="204787"/>
          </a:xfrm>
          <a:prstGeom prst="ellipse">
            <a:avLst/>
          </a:prstGeom>
          <a:solidFill>
            <a:srgbClr val="CCFFFF"/>
          </a:solidFill>
          <a:ln w="38100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1938" name="Oval 16"/>
          <p:cNvSpPr>
            <a:spLocks noChangeAspect="1" noChangeArrowheads="1"/>
          </p:cNvSpPr>
          <p:nvPr/>
        </p:nvSpPr>
        <p:spPr bwMode="auto">
          <a:xfrm>
            <a:off x="5803900" y="3168650"/>
            <a:ext cx="204788" cy="204788"/>
          </a:xfrm>
          <a:prstGeom prst="ellipse">
            <a:avLst/>
          </a:prstGeom>
          <a:solidFill>
            <a:srgbClr val="CCFFFF"/>
          </a:solidFill>
          <a:ln w="38100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1939" name="Oval 17"/>
          <p:cNvSpPr>
            <a:spLocks noChangeAspect="1" noChangeArrowheads="1"/>
          </p:cNvSpPr>
          <p:nvPr/>
        </p:nvSpPr>
        <p:spPr bwMode="auto">
          <a:xfrm>
            <a:off x="5073650" y="2395538"/>
            <a:ext cx="206375" cy="204787"/>
          </a:xfrm>
          <a:prstGeom prst="ellipse">
            <a:avLst/>
          </a:prstGeom>
          <a:solidFill>
            <a:srgbClr val="CCFFFF"/>
          </a:solidFill>
          <a:ln w="38100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1940" name="Oval 18"/>
          <p:cNvSpPr>
            <a:spLocks noChangeAspect="1" noChangeArrowheads="1"/>
          </p:cNvSpPr>
          <p:nvPr/>
        </p:nvSpPr>
        <p:spPr bwMode="auto">
          <a:xfrm>
            <a:off x="4100513" y="2398713"/>
            <a:ext cx="204787" cy="204787"/>
          </a:xfrm>
          <a:prstGeom prst="ellipse">
            <a:avLst/>
          </a:prstGeom>
          <a:solidFill>
            <a:srgbClr val="CCFFFF"/>
          </a:solidFill>
          <a:ln w="38100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1941" name="Oval 19"/>
          <p:cNvSpPr>
            <a:spLocks noChangeAspect="1" noChangeArrowheads="1"/>
          </p:cNvSpPr>
          <p:nvPr/>
        </p:nvSpPr>
        <p:spPr bwMode="auto">
          <a:xfrm>
            <a:off x="3340100" y="3146425"/>
            <a:ext cx="204788" cy="204788"/>
          </a:xfrm>
          <a:prstGeom prst="ellipse">
            <a:avLst/>
          </a:prstGeom>
          <a:solidFill>
            <a:srgbClr val="CCFFFF"/>
          </a:solidFill>
          <a:ln w="38100">
            <a:solidFill>
              <a:srgbClr val="00FF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81942" name="Text Box 20"/>
          <p:cNvSpPr txBox="1">
            <a:spLocks noChangeArrowheads="1"/>
          </p:cNvSpPr>
          <p:nvPr/>
        </p:nvSpPr>
        <p:spPr bwMode="auto">
          <a:xfrm>
            <a:off x="996950" y="1966913"/>
            <a:ext cx="2028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9900"/>
                </a:solidFill>
              </a:rPr>
              <a:t>Dinner Table</a:t>
            </a:r>
          </a:p>
        </p:txBody>
      </p:sp>
      <p:sp>
        <p:nvSpPr>
          <p:cNvPr id="81943" name="Text Box 21"/>
          <p:cNvSpPr txBox="1">
            <a:spLocks noChangeArrowheads="1"/>
          </p:cNvSpPr>
          <p:nvPr/>
        </p:nvSpPr>
        <p:spPr bwMode="auto">
          <a:xfrm>
            <a:off x="6959600" y="5214938"/>
            <a:ext cx="844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bg2"/>
                </a:solidFill>
              </a:rPr>
              <a:t>Dish</a:t>
            </a:r>
          </a:p>
        </p:txBody>
      </p:sp>
      <p:sp>
        <p:nvSpPr>
          <p:cNvPr id="81944" name="Text Box 22"/>
          <p:cNvSpPr txBox="1">
            <a:spLocks noChangeArrowheads="1"/>
          </p:cNvSpPr>
          <p:nvPr/>
        </p:nvSpPr>
        <p:spPr bwMode="auto">
          <a:xfrm>
            <a:off x="5657850" y="5975350"/>
            <a:ext cx="2317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FF99"/>
                </a:solidFill>
              </a:rPr>
              <a:t>Glass of Water</a:t>
            </a:r>
          </a:p>
        </p:txBody>
      </p:sp>
      <p:sp>
        <p:nvSpPr>
          <p:cNvPr id="81945" name="Line 23"/>
          <p:cNvSpPr>
            <a:spLocks noChangeShapeType="1"/>
          </p:cNvSpPr>
          <p:nvPr/>
        </p:nvSpPr>
        <p:spPr bwMode="auto">
          <a:xfrm flipH="1" flipV="1">
            <a:off x="5332413" y="5187950"/>
            <a:ext cx="506412" cy="706438"/>
          </a:xfrm>
          <a:prstGeom prst="line">
            <a:avLst/>
          </a:prstGeom>
          <a:noFill/>
          <a:ln w="38100">
            <a:solidFill>
              <a:srgbClr val="00FF99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6" name="Line 24"/>
          <p:cNvSpPr>
            <a:spLocks noChangeShapeType="1"/>
          </p:cNvSpPr>
          <p:nvPr/>
        </p:nvSpPr>
        <p:spPr bwMode="auto">
          <a:xfrm flipH="1" flipV="1">
            <a:off x="6075363" y="4978400"/>
            <a:ext cx="841375" cy="4349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7" name="Text Box 25"/>
          <p:cNvSpPr txBox="1">
            <a:spLocks noChangeArrowheads="1"/>
          </p:cNvSpPr>
          <p:nvPr/>
        </p:nvSpPr>
        <p:spPr bwMode="auto">
          <a:xfrm>
            <a:off x="760413" y="6475413"/>
            <a:ext cx="2266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FF00FF"/>
                </a:solidFill>
              </a:rPr>
              <a:t>by Nambu Yoichiro</a:t>
            </a:r>
          </a:p>
        </p:txBody>
      </p:sp>
    </p:spTree>
    <p:extLst>
      <p:ext uri="{BB962C8B-B14F-4D97-AF65-F5344CB8AC3E}">
        <p14:creationId xmlns:p14="http://schemas.microsoft.com/office/powerpoint/2010/main" val="1779699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140A893-401C-7E4C-8B2B-BFC175C70A24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782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778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0DCDD5E-C2CA-234B-873B-E976240E6488}" type="slidenum">
              <a:rPr lang="en-US" sz="1500">
                <a:solidFill>
                  <a:srgbClr val="0000FF"/>
                </a:solidFill>
              </a:rPr>
              <a:pPr eaLnBrk="1" hangingPunct="1"/>
              <a:t>51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Spontaneous Symmetry Breaking</a:t>
            </a:r>
            <a:b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- Higgs Mechanism -</a:t>
            </a:r>
          </a:p>
        </p:txBody>
      </p:sp>
      <p:sp>
        <p:nvSpPr>
          <p:cNvPr id="77829" name="Line 3"/>
          <p:cNvSpPr>
            <a:spLocks noChangeShapeType="1"/>
          </p:cNvSpPr>
          <p:nvPr/>
        </p:nvSpPr>
        <p:spPr bwMode="auto">
          <a:xfrm flipV="1">
            <a:off x="1008063" y="4994275"/>
            <a:ext cx="7664450" cy="95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0" name="Line 4"/>
          <p:cNvSpPr>
            <a:spLocks noChangeShapeType="1"/>
          </p:cNvSpPr>
          <p:nvPr/>
        </p:nvSpPr>
        <p:spPr bwMode="auto">
          <a:xfrm flipV="1">
            <a:off x="4054475" y="4130675"/>
            <a:ext cx="1735138" cy="161131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628775" y="1962150"/>
            <a:ext cx="6419850" cy="4371975"/>
            <a:chOff x="1026" y="1236"/>
            <a:chExt cx="4044" cy="2754"/>
          </a:xfrm>
        </p:grpSpPr>
        <p:grpSp>
          <p:nvGrpSpPr>
            <p:cNvPr id="77845" name="Group 6"/>
            <p:cNvGrpSpPr>
              <a:grpSpLocks noChangeAspect="1"/>
            </p:cNvGrpSpPr>
            <p:nvPr/>
          </p:nvGrpSpPr>
          <p:grpSpPr bwMode="auto">
            <a:xfrm>
              <a:off x="1026" y="1904"/>
              <a:ext cx="4044" cy="1804"/>
              <a:chOff x="1683" y="1621"/>
              <a:chExt cx="2925" cy="1495"/>
            </a:xfrm>
          </p:grpSpPr>
          <p:sp>
            <p:nvSpPr>
              <p:cNvPr id="77848" name="Freeform 7"/>
              <p:cNvSpPr>
                <a:spLocks noChangeAspect="1"/>
              </p:cNvSpPr>
              <p:nvPr/>
            </p:nvSpPr>
            <p:spPr bwMode="auto">
              <a:xfrm>
                <a:off x="3147" y="1621"/>
                <a:ext cx="1461" cy="1489"/>
              </a:xfrm>
              <a:custGeom>
                <a:avLst/>
                <a:gdLst>
                  <a:gd name="T0" fmla="*/ 0 w 1461"/>
                  <a:gd name="T1" fmla="*/ 1045 h 1489"/>
                  <a:gd name="T2" fmla="*/ 196 w 1461"/>
                  <a:gd name="T3" fmla="*/ 1087 h 1489"/>
                  <a:gd name="T4" fmla="*/ 321 w 1461"/>
                  <a:gd name="T5" fmla="*/ 1271 h 1489"/>
                  <a:gd name="T6" fmla="*/ 481 w 1461"/>
                  <a:gd name="T7" fmla="*/ 1431 h 1489"/>
                  <a:gd name="T8" fmla="*/ 808 w 1461"/>
                  <a:gd name="T9" fmla="*/ 1479 h 1489"/>
                  <a:gd name="T10" fmla="*/ 1045 w 1461"/>
                  <a:gd name="T11" fmla="*/ 1372 h 1489"/>
                  <a:gd name="T12" fmla="*/ 1188 w 1461"/>
                  <a:gd name="T13" fmla="*/ 1176 h 1489"/>
                  <a:gd name="T14" fmla="*/ 1271 w 1461"/>
                  <a:gd name="T15" fmla="*/ 980 h 1489"/>
                  <a:gd name="T16" fmla="*/ 1378 w 1461"/>
                  <a:gd name="T17" fmla="*/ 618 h 1489"/>
                  <a:gd name="T18" fmla="*/ 1431 w 1461"/>
                  <a:gd name="T19" fmla="*/ 261 h 1489"/>
                  <a:gd name="T20" fmla="*/ 1461 w 1461"/>
                  <a:gd name="T21" fmla="*/ 0 h 14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61"/>
                  <a:gd name="T34" fmla="*/ 0 h 1489"/>
                  <a:gd name="T35" fmla="*/ 1461 w 1461"/>
                  <a:gd name="T36" fmla="*/ 1489 h 148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61" h="1489">
                    <a:moveTo>
                      <a:pt x="0" y="1045"/>
                    </a:moveTo>
                    <a:cubicBezTo>
                      <a:pt x="71" y="1047"/>
                      <a:pt x="143" y="1049"/>
                      <a:pt x="196" y="1087"/>
                    </a:cubicBezTo>
                    <a:cubicBezTo>
                      <a:pt x="249" y="1125"/>
                      <a:pt x="273" y="1214"/>
                      <a:pt x="321" y="1271"/>
                    </a:cubicBezTo>
                    <a:cubicBezTo>
                      <a:pt x="369" y="1328"/>
                      <a:pt x="400" y="1396"/>
                      <a:pt x="481" y="1431"/>
                    </a:cubicBezTo>
                    <a:cubicBezTo>
                      <a:pt x="562" y="1466"/>
                      <a:pt x="714" y="1489"/>
                      <a:pt x="808" y="1479"/>
                    </a:cubicBezTo>
                    <a:cubicBezTo>
                      <a:pt x="902" y="1469"/>
                      <a:pt x="982" y="1422"/>
                      <a:pt x="1045" y="1372"/>
                    </a:cubicBezTo>
                    <a:cubicBezTo>
                      <a:pt x="1108" y="1322"/>
                      <a:pt x="1150" y="1241"/>
                      <a:pt x="1188" y="1176"/>
                    </a:cubicBezTo>
                    <a:cubicBezTo>
                      <a:pt x="1226" y="1111"/>
                      <a:pt x="1239" y="1073"/>
                      <a:pt x="1271" y="980"/>
                    </a:cubicBezTo>
                    <a:cubicBezTo>
                      <a:pt x="1303" y="887"/>
                      <a:pt x="1351" y="738"/>
                      <a:pt x="1378" y="618"/>
                    </a:cubicBezTo>
                    <a:cubicBezTo>
                      <a:pt x="1405" y="498"/>
                      <a:pt x="1417" y="364"/>
                      <a:pt x="1431" y="261"/>
                    </a:cubicBezTo>
                    <a:cubicBezTo>
                      <a:pt x="1445" y="158"/>
                      <a:pt x="1453" y="79"/>
                      <a:pt x="1461" y="0"/>
                    </a:cubicBezTo>
                  </a:path>
                </a:pathLst>
              </a:custGeom>
              <a:noFill/>
              <a:ln w="5715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49" name="Freeform 8"/>
              <p:cNvSpPr>
                <a:spLocks noChangeAspect="1"/>
              </p:cNvSpPr>
              <p:nvPr/>
            </p:nvSpPr>
            <p:spPr bwMode="auto">
              <a:xfrm flipH="1">
                <a:off x="1683" y="1627"/>
                <a:ext cx="1461" cy="1489"/>
              </a:xfrm>
              <a:custGeom>
                <a:avLst/>
                <a:gdLst>
                  <a:gd name="T0" fmla="*/ 0 w 1461"/>
                  <a:gd name="T1" fmla="*/ 1045 h 1489"/>
                  <a:gd name="T2" fmla="*/ 196 w 1461"/>
                  <a:gd name="T3" fmla="*/ 1087 h 1489"/>
                  <a:gd name="T4" fmla="*/ 321 w 1461"/>
                  <a:gd name="T5" fmla="*/ 1271 h 1489"/>
                  <a:gd name="T6" fmla="*/ 481 w 1461"/>
                  <a:gd name="T7" fmla="*/ 1431 h 1489"/>
                  <a:gd name="T8" fmla="*/ 808 w 1461"/>
                  <a:gd name="T9" fmla="*/ 1479 h 1489"/>
                  <a:gd name="T10" fmla="*/ 1045 w 1461"/>
                  <a:gd name="T11" fmla="*/ 1372 h 1489"/>
                  <a:gd name="T12" fmla="*/ 1188 w 1461"/>
                  <a:gd name="T13" fmla="*/ 1176 h 1489"/>
                  <a:gd name="T14" fmla="*/ 1271 w 1461"/>
                  <a:gd name="T15" fmla="*/ 980 h 1489"/>
                  <a:gd name="T16" fmla="*/ 1378 w 1461"/>
                  <a:gd name="T17" fmla="*/ 618 h 1489"/>
                  <a:gd name="T18" fmla="*/ 1431 w 1461"/>
                  <a:gd name="T19" fmla="*/ 261 h 1489"/>
                  <a:gd name="T20" fmla="*/ 1461 w 1461"/>
                  <a:gd name="T21" fmla="*/ 0 h 14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61"/>
                  <a:gd name="T34" fmla="*/ 0 h 1489"/>
                  <a:gd name="T35" fmla="*/ 1461 w 1461"/>
                  <a:gd name="T36" fmla="*/ 1489 h 148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61" h="1489">
                    <a:moveTo>
                      <a:pt x="0" y="1045"/>
                    </a:moveTo>
                    <a:cubicBezTo>
                      <a:pt x="71" y="1047"/>
                      <a:pt x="143" y="1049"/>
                      <a:pt x="196" y="1087"/>
                    </a:cubicBezTo>
                    <a:cubicBezTo>
                      <a:pt x="249" y="1125"/>
                      <a:pt x="273" y="1214"/>
                      <a:pt x="321" y="1271"/>
                    </a:cubicBezTo>
                    <a:cubicBezTo>
                      <a:pt x="369" y="1328"/>
                      <a:pt x="400" y="1396"/>
                      <a:pt x="481" y="1431"/>
                    </a:cubicBezTo>
                    <a:cubicBezTo>
                      <a:pt x="562" y="1466"/>
                      <a:pt x="714" y="1489"/>
                      <a:pt x="808" y="1479"/>
                    </a:cubicBezTo>
                    <a:cubicBezTo>
                      <a:pt x="902" y="1469"/>
                      <a:pt x="982" y="1422"/>
                      <a:pt x="1045" y="1372"/>
                    </a:cubicBezTo>
                    <a:cubicBezTo>
                      <a:pt x="1108" y="1322"/>
                      <a:pt x="1150" y="1241"/>
                      <a:pt x="1188" y="1176"/>
                    </a:cubicBezTo>
                    <a:cubicBezTo>
                      <a:pt x="1226" y="1111"/>
                      <a:pt x="1239" y="1073"/>
                      <a:pt x="1271" y="980"/>
                    </a:cubicBezTo>
                    <a:cubicBezTo>
                      <a:pt x="1303" y="887"/>
                      <a:pt x="1351" y="738"/>
                      <a:pt x="1378" y="618"/>
                    </a:cubicBezTo>
                    <a:cubicBezTo>
                      <a:pt x="1405" y="498"/>
                      <a:pt x="1417" y="364"/>
                      <a:pt x="1431" y="261"/>
                    </a:cubicBezTo>
                    <a:cubicBezTo>
                      <a:pt x="1445" y="158"/>
                      <a:pt x="1453" y="79"/>
                      <a:pt x="1461" y="0"/>
                    </a:cubicBezTo>
                  </a:path>
                </a:pathLst>
              </a:custGeom>
              <a:noFill/>
              <a:ln w="5715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7846" name="Oval 9"/>
            <p:cNvSpPr>
              <a:spLocks noChangeArrowheads="1"/>
            </p:cNvSpPr>
            <p:nvPr/>
          </p:nvSpPr>
          <p:spPr bwMode="auto">
            <a:xfrm>
              <a:off x="1919" y="3402"/>
              <a:ext cx="2239" cy="588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77847" name="Oval 10"/>
            <p:cNvSpPr>
              <a:spLocks noChangeArrowheads="1"/>
            </p:cNvSpPr>
            <p:nvPr/>
          </p:nvSpPr>
          <p:spPr bwMode="auto">
            <a:xfrm>
              <a:off x="1041" y="1236"/>
              <a:ext cx="4018" cy="1313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77832" name="Text Box 11"/>
          <p:cNvSpPr txBox="1">
            <a:spLocks noChangeArrowheads="1"/>
          </p:cNvSpPr>
          <p:nvPr/>
        </p:nvSpPr>
        <p:spPr bwMode="auto">
          <a:xfrm>
            <a:off x="5726113" y="40243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hlink"/>
                </a:solidFill>
              </a:rPr>
              <a:t>y</a:t>
            </a:r>
          </a:p>
        </p:txBody>
      </p:sp>
      <p:sp>
        <p:nvSpPr>
          <p:cNvPr id="77833" name="Text Box 12"/>
          <p:cNvSpPr txBox="1">
            <a:spLocks noChangeArrowheads="1"/>
          </p:cNvSpPr>
          <p:nvPr/>
        </p:nvSpPr>
        <p:spPr bwMode="auto">
          <a:xfrm>
            <a:off x="8469313" y="49133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hlink"/>
                </a:solidFill>
              </a:rPr>
              <a:t>x</a:t>
            </a:r>
          </a:p>
        </p:txBody>
      </p:sp>
      <p:sp>
        <p:nvSpPr>
          <p:cNvPr id="77834" name="Text Box 13"/>
          <p:cNvSpPr txBox="1">
            <a:spLocks noChangeArrowheads="1"/>
          </p:cNvSpPr>
          <p:nvPr/>
        </p:nvSpPr>
        <p:spPr bwMode="auto">
          <a:xfrm>
            <a:off x="4864100" y="1350963"/>
            <a:ext cx="1217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hlink"/>
                </a:solidFill>
              </a:rPr>
              <a:t>Energy</a:t>
            </a:r>
          </a:p>
        </p:txBody>
      </p:sp>
      <p:sp>
        <p:nvSpPr>
          <p:cNvPr id="77835" name="Rectangle 14"/>
          <p:cNvSpPr>
            <a:spLocks noChangeArrowheads="1"/>
          </p:cNvSpPr>
          <p:nvPr/>
        </p:nvSpPr>
        <p:spPr bwMode="auto">
          <a:xfrm>
            <a:off x="4430713" y="1830388"/>
            <a:ext cx="847725" cy="292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7836" name="Rectangle 15"/>
          <p:cNvSpPr>
            <a:spLocks noChangeArrowheads="1"/>
          </p:cNvSpPr>
          <p:nvPr/>
        </p:nvSpPr>
        <p:spPr bwMode="auto">
          <a:xfrm>
            <a:off x="4562475" y="5340350"/>
            <a:ext cx="527050" cy="122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7837" name="Line 16"/>
          <p:cNvSpPr>
            <a:spLocks noChangeAspect="1" noChangeShapeType="1"/>
          </p:cNvSpPr>
          <p:nvPr/>
        </p:nvSpPr>
        <p:spPr bwMode="auto">
          <a:xfrm rot="-5400000" flipH="1" flipV="1">
            <a:off x="2274094" y="4166394"/>
            <a:ext cx="5145088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4833" name="Oval 17"/>
          <p:cNvSpPr>
            <a:spLocks noChangeArrowheads="1"/>
          </p:cNvSpPr>
          <p:nvPr/>
        </p:nvSpPr>
        <p:spPr bwMode="auto">
          <a:xfrm>
            <a:off x="4732338" y="4752975"/>
            <a:ext cx="246062" cy="254000"/>
          </a:xfrm>
          <a:prstGeom prst="ellipse">
            <a:avLst/>
          </a:prstGeom>
          <a:solidFill>
            <a:srgbClr val="FF00FF"/>
          </a:solidFill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74834" name="Text Box 18"/>
          <p:cNvSpPr txBox="1">
            <a:spLocks noChangeArrowheads="1"/>
          </p:cNvSpPr>
          <p:nvPr/>
        </p:nvSpPr>
        <p:spPr bwMode="auto">
          <a:xfrm>
            <a:off x="3567113" y="4205288"/>
            <a:ext cx="11731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/>
              <a:t>Vacuum</a:t>
            </a:r>
          </a:p>
          <a:p>
            <a:pPr algn="ctr" eaLnBrk="1" hangingPunct="1"/>
            <a:r>
              <a:rPr lang="en-US" sz="2000" b="1"/>
              <a:t>Energy</a:t>
            </a:r>
          </a:p>
        </p:txBody>
      </p:sp>
      <p:sp>
        <p:nvSpPr>
          <p:cNvPr id="674835" name="Text Box 19"/>
          <p:cNvSpPr txBox="1">
            <a:spLocks noChangeArrowheads="1"/>
          </p:cNvSpPr>
          <p:nvPr/>
        </p:nvSpPr>
        <p:spPr bwMode="auto">
          <a:xfrm>
            <a:off x="6594475" y="5824538"/>
            <a:ext cx="947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Mass</a:t>
            </a:r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1633538" y="1343025"/>
            <a:ext cx="6397625" cy="3683000"/>
            <a:chOff x="1029" y="846"/>
            <a:chExt cx="4030" cy="2320"/>
          </a:xfrm>
        </p:grpSpPr>
        <p:sp>
          <p:nvSpPr>
            <p:cNvPr id="77842" name="Oval 21"/>
            <p:cNvSpPr>
              <a:spLocks noChangeArrowheads="1"/>
            </p:cNvSpPr>
            <p:nvPr/>
          </p:nvSpPr>
          <p:spPr bwMode="auto">
            <a:xfrm>
              <a:off x="1041" y="846"/>
              <a:ext cx="4018" cy="1313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77843" name="Freeform 22"/>
            <p:cNvSpPr>
              <a:spLocks/>
            </p:cNvSpPr>
            <p:nvPr/>
          </p:nvSpPr>
          <p:spPr bwMode="auto">
            <a:xfrm>
              <a:off x="3040" y="1538"/>
              <a:ext cx="2019" cy="1627"/>
            </a:xfrm>
            <a:custGeom>
              <a:avLst/>
              <a:gdLst>
                <a:gd name="T0" fmla="*/ 0 w 2019"/>
                <a:gd name="T1" fmla="*/ 1627 h 1627"/>
                <a:gd name="T2" fmla="*/ 386 w 2019"/>
                <a:gd name="T3" fmla="*/ 1597 h 1627"/>
                <a:gd name="T4" fmla="*/ 891 w 2019"/>
                <a:gd name="T5" fmla="*/ 1461 h 1627"/>
                <a:gd name="T6" fmla="*/ 1259 w 2019"/>
                <a:gd name="T7" fmla="*/ 1235 h 1627"/>
                <a:gd name="T8" fmla="*/ 1509 w 2019"/>
                <a:gd name="T9" fmla="*/ 998 h 1627"/>
                <a:gd name="T10" fmla="*/ 1764 w 2019"/>
                <a:gd name="T11" fmla="*/ 612 h 1627"/>
                <a:gd name="T12" fmla="*/ 1912 w 2019"/>
                <a:gd name="T13" fmla="*/ 303 h 1627"/>
                <a:gd name="T14" fmla="*/ 2019 w 2019"/>
                <a:gd name="T15" fmla="*/ 0 h 16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19"/>
                <a:gd name="T25" fmla="*/ 0 h 1627"/>
                <a:gd name="T26" fmla="*/ 2019 w 2019"/>
                <a:gd name="T27" fmla="*/ 1627 h 16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19" h="1627">
                  <a:moveTo>
                    <a:pt x="0" y="1627"/>
                  </a:moveTo>
                  <a:cubicBezTo>
                    <a:pt x="119" y="1626"/>
                    <a:pt x="238" y="1625"/>
                    <a:pt x="386" y="1597"/>
                  </a:cubicBezTo>
                  <a:cubicBezTo>
                    <a:pt x="534" y="1569"/>
                    <a:pt x="746" y="1521"/>
                    <a:pt x="891" y="1461"/>
                  </a:cubicBezTo>
                  <a:cubicBezTo>
                    <a:pt x="1036" y="1401"/>
                    <a:pt x="1156" y="1312"/>
                    <a:pt x="1259" y="1235"/>
                  </a:cubicBezTo>
                  <a:cubicBezTo>
                    <a:pt x="1362" y="1158"/>
                    <a:pt x="1425" y="1102"/>
                    <a:pt x="1509" y="998"/>
                  </a:cubicBezTo>
                  <a:cubicBezTo>
                    <a:pt x="1593" y="894"/>
                    <a:pt x="1697" y="728"/>
                    <a:pt x="1764" y="612"/>
                  </a:cubicBezTo>
                  <a:cubicBezTo>
                    <a:pt x="1831" y="496"/>
                    <a:pt x="1870" y="405"/>
                    <a:pt x="1912" y="303"/>
                  </a:cubicBezTo>
                  <a:cubicBezTo>
                    <a:pt x="1954" y="201"/>
                    <a:pt x="1986" y="100"/>
                    <a:pt x="2019" y="0"/>
                  </a:cubicBezTo>
                </a:path>
              </a:pathLst>
            </a:custGeom>
            <a:noFill/>
            <a:ln w="508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44" name="Freeform 23"/>
            <p:cNvSpPr>
              <a:spLocks/>
            </p:cNvSpPr>
            <p:nvPr/>
          </p:nvSpPr>
          <p:spPr bwMode="auto">
            <a:xfrm flipH="1">
              <a:off x="1029" y="1539"/>
              <a:ext cx="2019" cy="1627"/>
            </a:xfrm>
            <a:custGeom>
              <a:avLst/>
              <a:gdLst>
                <a:gd name="T0" fmla="*/ 0 w 2019"/>
                <a:gd name="T1" fmla="*/ 1627 h 1627"/>
                <a:gd name="T2" fmla="*/ 386 w 2019"/>
                <a:gd name="T3" fmla="*/ 1597 h 1627"/>
                <a:gd name="T4" fmla="*/ 891 w 2019"/>
                <a:gd name="T5" fmla="*/ 1461 h 1627"/>
                <a:gd name="T6" fmla="*/ 1259 w 2019"/>
                <a:gd name="T7" fmla="*/ 1235 h 1627"/>
                <a:gd name="T8" fmla="*/ 1509 w 2019"/>
                <a:gd name="T9" fmla="*/ 998 h 1627"/>
                <a:gd name="T10" fmla="*/ 1764 w 2019"/>
                <a:gd name="T11" fmla="*/ 612 h 1627"/>
                <a:gd name="T12" fmla="*/ 1912 w 2019"/>
                <a:gd name="T13" fmla="*/ 303 h 1627"/>
                <a:gd name="T14" fmla="*/ 2019 w 2019"/>
                <a:gd name="T15" fmla="*/ 0 h 16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19"/>
                <a:gd name="T25" fmla="*/ 0 h 1627"/>
                <a:gd name="T26" fmla="*/ 2019 w 2019"/>
                <a:gd name="T27" fmla="*/ 1627 h 16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19" h="1627">
                  <a:moveTo>
                    <a:pt x="0" y="1627"/>
                  </a:moveTo>
                  <a:cubicBezTo>
                    <a:pt x="119" y="1626"/>
                    <a:pt x="238" y="1625"/>
                    <a:pt x="386" y="1597"/>
                  </a:cubicBezTo>
                  <a:cubicBezTo>
                    <a:pt x="534" y="1569"/>
                    <a:pt x="746" y="1521"/>
                    <a:pt x="891" y="1461"/>
                  </a:cubicBezTo>
                  <a:cubicBezTo>
                    <a:pt x="1036" y="1401"/>
                    <a:pt x="1156" y="1312"/>
                    <a:pt x="1259" y="1235"/>
                  </a:cubicBezTo>
                  <a:cubicBezTo>
                    <a:pt x="1362" y="1158"/>
                    <a:pt x="1425" y="1102"/>
                    <a:pt x="1509" y="998"/>
                  </a:cubicBezTo>
                  <a:cubicBezTo>
                    <a:pt x="1593" y="894"/>
                    <a:pt x="1697" y="728"/>
                    <a:pt x="1764" y="612"/>
                  </a:cubicBezTo>
                  <a:cubicBezTo>
                    <a:pt x="1831" y="496"/>
                    <a:pt x="1870" y="405"/>
                    <a:pt x="1912" y="303"/>
                  </a:cubicBezTo>
                  <a:cubicBezTo>
                    <a:pt x="1954" y="201"/>
                    <a:pt x="1986" y="100"/>
                    <a:pt x="2019" y="0"/>
                  </a:cubicBezTo>
                </a:path>
              </a:pathLst>
            </a:custGeom>
            <a:noFill/>
            <a:ln w="508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522418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87831E-7 -2.84722E-6 C 0.01108 0.00087 0.02216 0.00174 0.03009 0.00456 C 0.03803 0.00738 0.04117 0.0089 0.04762 0.01671 C 0.05407 0.02452 0.06167 0.04058 0.06845 0.05187 C 0.07523 0.06315 0.08102 0.07531 0.08813 0.08399 C 0.09524 0.09267 0.10284 0.09896 0.11144 0.10373 C 0.12004 0.10851 0.13128 0.1109 0.13939 0.11285 C 0.14749 0.1148 0.15427 0.11545 0.16022 0.11589 C 0.16617 0.11632 0.17064 0.1161 0.17527 0.11589 " pathEditMode="relative" ptsTypes="aaaaaaaaA">
                                      <p:cBhvr>
                                        <p:cTn id="15" dur="2000" fill="hold"/>
                                        <p:tgtEl>
                                          <p:spTgt spid="6748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" presetClass="exit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674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74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4833" grpId="0" animBg="1"/>
      <p:bldP spid="674834" grpId="0"/>
      <p:bldP spid="67483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F3B6642-5581-EE41-A1B6-C80B206C1909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987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798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1A2B1D-82C9-0F4C-8009-000E146E307B}" type="slidenum">
              <a:rPr lang="en-US" sz="1500">
                <a:solidFill>
                  <a:srgbClr val="0000FF"/>
                </a:solidFill>
              </a:rPr>
              <a:pPr eaLnBrk="1" hangingPunct="1"/>
              <a:t>52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98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Spontaneous Symmetry Breaking</a:t>
            </a:r>
            <a:b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- Higgs Mechanism -</a:t>
            </a:r>
          </a:p>
        </p:txBody>
      </p:sp>
      <p:sp>
        <p:nvSpPr>
          <p:cNvPr id="79877" name="Line 3"/>
          <p:cNvSpPr>
            <a:spLocks noChangeShapeType="1"/>
          </p:cNvSpPr>
          <p:nvPr/>
        </p:nvSpPr>
        <p:spPr bwMode="auto">
          <a:xfrm flipV="1">
            <a:off x="1008063" y="4994275"/>
            <a:ext cx="7664450" cy="95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8" name="Line 4"/>
          <p:cNvSpPr>
            <a:spLocks noChangeShapeType="1"/>
          </p:cNvSpPr>
          <p:nvPr/>
        </p:nvSpPr>
        <p:spPr bwMode="auto">
          <a:xfrm flipV="1">
            <a:off x="4054475" y="4130675"/>
            <a:ext cx="1735138" cy="161131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9879" name="Group 5"/>
          <p:cNvGrpSpPr>
            <a:grpSpLocks/>
          </p:cNvGrpSpPr>
          <p:nvPr/>
        </p:nvGrpSpPr>
        <p:grpSpPr bwMode="auto">
          <a:xfrm>
            <a:off x="1628775" y="1962150"/>
            <a:ext cx="6419850" cy="4371975"/>
            <a:chOff x="1026" y="1236"/>
            <a:chExt cx="4044" cy="2754"/>
          </a:xfrm>
        </p:grpSpPr>
        <p:grpSp>
          <p:nvGrpSpPr>
            <p:cNvPr id="79889" name="Group 6"/>
            <p:cNvGrpSpPr>
              <a:grpSpLocks noChangeAspect="1"/>
            </p:cNvGrpSpPr>
            <p:nvPr/>
          </p:nvGrpSpPr>
          <p:grpSpPr bwMode="auto">
            <a:xfrm>
              <a:off x="1026" y="1904"/>
              <a:ext cx="4044" cy="1804"/>
              <a:chOff x="1683" y="1621"/>
              <a:chExt cx="2925" cy="1495"/>
            </a:xfrm>
          </p:grpSpPr>
          <p:sp>
            <p:nvSpPr>
              <p:cNvPr id="79892" name="Freeform 7"/>
              <p:cNvSpPr>
                <a:spLocks noChangeAspect="1"/>
              </p:cNvSpPr>
              <p:nvPr/>
            </p:nvSpPr>
            <p:spPr bwMode="auto">
              <a:xfrm>
                <a:off x="3147" y="1621"/>
                <a:ext cx="1461" cy="1489"/>
              </a:xfrm>
              <a:custGeom>
                <a:avLst/>
                <a:gdLst>
                  <a:gd name="T0" fmla="*/ 0 w 1461"/>
                  <a:gd name="T1" fmla="*/ 1045 h 1489"/>
                  <a:gd name="T2" fmla="*/ 196 w 1461"/>
                  <a:gd name="T3" fmla="*/ 1087 h 1489"/>
                  <a:gd name="T4" fmla="*/ 321 w 1461"/>
                  <a:gd name="T5" fmla="*/ 1271 h 1489"/>
                  <a:gd name="T6" fmla="*/ 481 w 1461"/>
                  <a:gd name="T7" fmla="*/ 1431 h 1489"/>
                  <a:gd name="T8" fmla="*/ 808 w 1461"/>
                  <a:gd name="T9" fmla="*/ 1479 h 1489"/>
                  <a:gd name="T10" fmla="*/ 1045 w 1461"/>
                  <a:gd name="T11" fmla="*/ 1372 h 1489"/>
                  <a:gd name="T12" fmla="*/ 1188 w 1461"/>
                  <a:gd name="T13" fmla="*/ 1176 h 1489"/>
                  <a:gd name="T14" fmla="*/ 1271 w 1461"/>
                  <a:gd name="T15" fmla="*/ 980 h 1489"/>
                  <a:gd name="T16" fmla="*/ 1378 w 1461"/>
                  <a:gd name="T17" fmla="*/ 618 h 1489"/>
                  <a:gd name="T18" fmla="*/ 1431 w 1461"/>
                  <a:gd name="T19" fmla="*/ 261 h 1489"/>
                  <a:gd name="T20" fmla="*/ 1461 w 1461"/>
                  <a:gd name="T21" fmla="*/ 0 h 14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61"/>
                  <a:gd name="T34" fmla="*/ 0 h 1489"/>
                  <a:gd name="T35" fmla="*/ 1461 w 1461"/>
                  <a:gd name="T36" fmla="*/ 1489 h 148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61" h="1489">
                    <a:moveTo>
                      <a:pt x="0" y="1045"/>
                    </a:moveTo>
                    <a:cubicBezTo>
                      <a:pt x="71" y="1047"/>
                      <a:pt x="143" y="1049"/>
                      <a:pt x="196" y="1087"/>
                    </a:cubicBezTo>
                    <a:cubicBezTo>
                      <a:pt x="249" y="1125"/>
                      <a:pt x="273" y="1214"/>
                      <a:pt x="321" y="1271"/>
                    </a:cubicBezTo>
                    <a:cubicBezTo>
                      <a:pt x="369" y="1328"/>
                      <a:pt x="400" y="1396"/>
                      <a:pt x="481" y="1431"/>
                    </a:cubicBezTo>
                    <a:cubicBezTo>
                      <a:pt x="562" y="1466"/>
                      <a:pt x="714" y="1489"/>
                      <a:pt x="808" y="1479"/>
                    </a:cubicBezTo>
                    <a:cubicBezTo>
                      <a:pt x="902" y="1469"/>
                      <a:pt x="982" y="1422"/>
                      <a:pt x="1045" y="1372"/>
                    </a:cubicBezTo>
                    <a:cubicBezTo>
                      <a:pt x="1108" y="1322"/>
                      <a:pt x="1150" y="1241"/>
                      <a:pt x="1188" y="1176"/>
                    </a:cubicBezTo>
                    <a:cubicBezTo>
                      <a:pt x="1226" y="1111"/>
                      <a:pt x="1239" y="1073"/>
                      <a:pt x="1271" y="980"/>
                    </a:cubicBezTo>
                    <a:cubicBezTo>
                      <a:pt x="1303" y="887"/>
                      <a:pt x="1351" y="738"/>
                      <a:pt x="1378" y="618"/>
                    </a:cubicBezTo>
                    <a:cubicBezTo>
                      <a:pt x="1405" y="498"/>
                      <a:pt x="1417" y="364"/>
                      <a:pt x="1431" y="261"/>
                    </a:cubicBezTo>
                    <a:cubicBezTo>
                      <a:pt x="1445" y="158"/>
                      <a:pt x="1453" y="79"/>
                      <a:pt x="1461" y="0"/>
                    </a:cubicBezTo>
                  </a:path>
                </a:pathLst>
              </a:custGeom>
              <a:noFill/>
              <a:ln w="5715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893" name="Freeform 8"/>
              <p:cNvSpPr>
                <a:spLocks noChangeAspect="1"/>
              </p:cNvSpPr>
              <p:nvPr/>
            </p:nvSpPr>
            <p:spPr bwMode="auto">
              <a:xfrm flipH="1">
                <a:off x="1683" y="1627"/>
                <a:ext cx="1461" cy="1489"/>
              </a:xfrm>
              <a:custGeom>
                <a:avLst/>
                <a:gdLst>
                  <a:gd name="T0" fmla="*/ 0 w 1461"/>
                  <a:gd name="T1" fmla="*/ 1045 h 1489"/>
                  <a:gd name="T2" fmla="*/ 196 w 1461"/>
                  <a:gd name="T3" fmla="*/ 1087 h 1489"/>
                  <a:gd name="T4" fmla="*/ 321 w 1461"/>
                  <a:gd name="T5" fmla="*/ 1271 h 1489"/>
                  <a:gd name="T6" fmla="*/ 481 w 1461"/>
                  <a:gd name="T7" fmla="*/ 1431 h 1489"/>
                  <a:gd name="T8" fmla="*/ 808 w 1461"/>
                  <a:gd name="T9" fmla="*/ 1479 h 1489"/>
                  <a:gd name="T10" fmla="*/ 1045 w 1461"/>
                  <a:gd name="T11" fmla="*/ 1372 h 1489"/>
                  <a:gd name="T12" fmla="*/ 1188 w 1461"/>
                  <a:gd name="T13" fmla="*/ 1176 h 1489"/>
                  <a:gd name="T14" fmla="*/ 1271 w 1461"/>
                  <a:gd name="T15" fmla="*/ 980 h 1489"/>
                  <a:gd name="T16" fmla="*/ 1378 w 1461"/>
                  <a:gd name="T17" fmla="*/ 618 h 1489"/>
                  <a:gd name="T18" fmla="*/ 1431 w 1461"/>
                  <a:gd name="T19" fmla="*/ 261 h 1489"/>
                  <a:gd name="T20" fmla="*/ 1461 w 1461"/>
                  <a:gd name="T21" fmla="*/ 0 h 14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61"/>
                  <a:gd name="T34" fmla="*/ 0 h 1489"/>
                  <a:gd name="T35" fmla="*/ 1461 w 1461"/>
                  <a:gd name="T36" fmla="*/ 1489 h 148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61" h="1489">
                    <a:moveTo>
                      <a:pt x="0" y="1045"/>
                    </a:moveTo>
                    <a:cubicBezTo>
                      <a:pt x="71" y="1047"/>
                      <a:pt x="143" y="1049"/>
                      <a:pt x="196" y="1087"/>
                    </a:cubicBezTo>
                    <a:cubicBezTo>
                      <a:pt x="249" y="1125"/>
                      <a:pt x="273" y="1214"/>
                      <a:pt x="321" y="1271"/>
                    </a:cubicBezTo>
                    <a:cubicBezTo>
                      <a:pt x="369" y="1328"/>
                      <a:pt x="400" y="1396"/>
                      <a:pt x="481" y="1431"/>
                    </a:cubicBezTo>
                    <a:cubicBezTo>
                      <a:pt x="562" y="1466"/>
                      <a:pt x="714" y="1489"/>
                      <a:pt x="808" y="1479"/>
                    </a:cubicBezTo>
                    <a:cubicBezTo>
                      <a:pt x="902" y="1469"/>
                      <a:pt x="982" y="1422"/>
                      <a:pt x="1045" y="1372"/>
                    </a:cubicBezTo>
                    <a:cubicBezTo>
                      <a:pt x="1108" y="1322"/>
                      <a:pt x="1150" y="1241"/>
                      <a:pt x="1188" y="1176"/>
                    </a:cubicBezTo>
                    <a:cubicBezTo>
                      <a:pt x="1226" y="1111"/>
                      <a:pt x="1239" y="1073"/>
                      <a:pt x="1271" y="980"/>
                    </a:cubicBezTo>
                    <a:cubicBezTo>
                      <a:pt x="1303" y="887"/>
                      <a:pt x="1351" y="738"/>
                      <a:pt x="1378" y="618"/>
                    </a:cubicBezTo>
                    <a:cubicBezTo>
                      <a:pt x="1405" y="498"/>
                      <a:pt x="1417" y="364"/>
                      <a:pt x="1431" y="261"/>
                    </a:cubicBezTo>
                    <a:cubicBezTo>
                      <a:pt x="1445" y="158"/>
                      <a:pt x="1453" y="79"/>
                      <a:pt x="1461" y="0"/>
                    </a:cubicBezTo>
                  </a:path>
                </a:pathLst>
              </a:custGeom>
              <a:noFill/>
              <a:ln w="5715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9890" name="Oval 9"/>
            <p:cNvSpPr>
              <a:spLocks noChangeArrowheads="1"/>
            </p:cNvSpPr>
            <p:nvPr/>
          </p:nvSpPr>
          <p:spPr bwMode="auto">
            <a:xfrm>
              <a:off x="1919" y="3402"/>
              <a:ext cx="2239" cy="588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79891" name="Oval 10"/>
            <p:cNvSpPr>
              <a:spLocks noChangeArrowheads="1"/>
            </p:cNvSpPr>
            <p:nvPr/>
          </p:nvSpPr>
          <p:spPr bwMode="auto">
            <a:xfrm>
              <a:off x="1041" y="1236"/>
              <a:ext cx="4018" cy="1313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79880" name="Text Box 11"/>
          <p:cNvSpPr txBox="1">
            <a:spLocks noChangeArrowheads="1"/>
          </p:cNvSpPr>
          <p:nvPr/>
        </p:nvSpPr>
        <p:spPr bwMode="auto">
          <a:xfrm>
            <a:off x="5726113" y="40243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hlink"/>
                </a:solidFill>
              </a:rPr>
              <a:t>y</a:t>
            </a:r>
          </a:p>
        </p:txBody>
      </p:sp>
      <p:sp>
        <p:nvSpPr>
          <p:cNvPr id="79881" name="Text Box 12"/>
          <p:cNvSpPr txBox="1">
            <a:spLocks noChangeArrowheads="1"/>
          </p:cNvSpPr>
          <p:nvPr/>
        </p:nvSpPr>
        <p:spPr bwMode="auto">
          <a:xfrm>
            <a:off x="8469313" y="49133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hlink"/>
                </a:solidFill>
              </a:rPr>
              <a:t>x</a:t>
            </a:r>
          </a:p>
        </p:txBody>
      </p:sp>
      <p:sp>
        <p:nvSpPr>
          <p:cNvPr id="79882" name="Text Box 13"/>
          <p:cNvSpPr txBox="1">
            <a:spLocks noChangeArrowheads="1"/>
          </p:cNvSpPr>
          <p:nvPr/>
        </p:nvSpPr>
        <p:spPr bwMode="auto">
          <a:xfrm>
            <a:off x="4864100" y="1350963"/>
            <a:ext cx="1217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chemeClr val="hlink"/>
                </a:solidFill>
              </a:rPr>
              <a:t>Energy</a:t>
            </a:r>
          </a:p>
        </p:txBody>
      </p:sp>
      <p:sp>
        <p:nvSpPr>
          <p:cNvPr id="79883" name="Rectangle 14"/>
          <p:cNvSpPr>
            <a:spLocks noChangeArrowheads="1"/>
          </p:cNvSpPr>
          <p:nvPr/>
        </p:nvSpPr>
        <p:spPr bwMode="auto">
          <a:xfrm>
            <a:off x="4430713" y="1830388"/>
            <a:ext cx="847725" cy="292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9884" name="Rectangle 15"/>
          <p:cNvSpPr>
            <a:spLocks noChangeArrowheads="1"/>
          </p:cNvSpPr>
          <p:nvPr/>
        </p:nvSpPr>
        <p:spPr bwMode="auto">
          <a:xfrm>
            <a:off x="4562475" y="5340350"/>
            <a:ext cx="527050" cy="122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9885" name="Line 16"/>
          <p:cNvSpPr>
            <a:spLocks noChangeAspect="1" noChangeShapeType="1"/>
          </p:cNvSpPr>
          <p:nvPr/>
        </p:nvSpPr>
        <p:spPr bwMode="auto">
          <a:xfrm rot="-5400000" flipH="1" flipV="1">
            <a:off x="2274094" y="4166394"/>
            <a:ext cx="5145088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881" name="Oval 17"/>
          <p:cNvSpPr>
            <a:spLocks noChangeArrowheads="1"/>
          </p:cNvSpPr>
          <p:nvPr/>
        </p:nvSpPr>
        <p:spPr bwMode="auto">
          <a:xfrm>
            <a:off x="4732338" y="4752975"/>
            <a:ext cx="246062" cy="254000"/>
          </a:xfrm>
          <a:prstGeom prst="ellipse">
            <a:avLst/>
          </a:prstGeom>
          <a:solidFill>
            <a:srgbClr val="FF00FF"/>
          </a:solidFill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76882" name="Text Box 18"/>
          <p:cNvSpPr txBox="1">
            <a:spLocks noChangeArrowheads="1"/>
          </p:cNvSpPr>
          <p:nvPr/>
        </p:nvSpPr>
        <p:spPr bwMode="auto">
          <a:xfrm>
            <a:off x="3567113" y="4205288"/>
            <a:ext cx="11731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/>
              <a:t>Vacuum</a:t>
            </a:r>
          </a:p>
          <a:p>
            <a:pPr algn="ctr" eaLnBrk="1" hangingPunct="1"/>
            <a:r>
              <a:rPr lang="en-US" sz="2000" b="1"/>
              <a:t>Energy</a:t>
            </a:r>
          </a:p>
        </p:txBody>
      </p:sp>
      <p:sp>
        <p:nvSpPr>
          <p:cNvPr id="676883" name="Text Box 19"/>
          <p:cNvSpPr txBox="1">
            <a:spLocks noChangeArrowheads="1"/>
          </p:cNvSpPr>
          <p:nvPr/>
        </p:nvSpPr>
        <p:spPr bwMode="auto">
          <a:xfrm>
            <a:off x="6037263" y="6348413"/>
            <a:ext cx="947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Mass</a:t>
            </a:r>
          </a:p>
        </p:txBody>
      </p:sp>
    </p:spTree>
    <p:extLst>
      <p:ext uri="{BB962C8B-B14F-4D97-AF65-F5344CB8AC3E}">
        <p14:creationId xmlns:p14="http://schemas.microsoft.com/office/powerpoint/2010/main" val="3381928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768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005E-6 -1.04167E-6 C 0.00992 -0.00087 0.02001 -0.00152 0.02893 0.0076 C 0.03786 0.01671 0.04795 0.03451 0.0534 0.05491 C 0.05886 0.07531 0.05737 0.11003 0.06151 0.12956 C 0.06564 0.14909 0.07258 0.16233 0.07771 0.17209 C 0.08284 0.18186 0.0878 0.18533 0.09276 0.18902 " pathEditMode="relative" ptsTypes="aaaaaA">
                                      <p:cBhvr>
                                        <p:cTn id="11" dur="2000" fill="hold"/>
                                        <p:tgtEl>
                                          <p:spTgt spid="6768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76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81" grpId="0" animBg="1"/>
      <p:bldP spid="676882" grpId="0"/>
      <p:bldP spid="67688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9F870F-9619-1447-ADCE-6FEEE2657A0A}" type="datetime1">
              <a:rPr lang="en-US" sz="1500" smtClean="0">
                <a:solidFill>
                  <a:srgbClr val="0000FF"/>
                </a:solidFill>
              </a:rPr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806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8806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BB24AA-D4ED-514E-A9AB-0C58C0406477}" type="slidenum">
              <a:rPr lang="en-US" sz="1500">
                <a:solidFill>
                  <a:srgbClr val="0000FF"/>
                </a:solidFill>
              </a:rPr>
              <a:pPr eaLnBrk="1" hangingPunct="1"/>
              <a:t>53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8806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-19283"/>
            <a:ext cx="9790113" cy="7372583"/>
          </a:xfrm>
        </p:spPr>
      </p:pic>
      <p:sp>
        <p:nvSpPr>
          <p:cNvPr id="88069" name="Rectangle 3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598488"/>
          </a:xfrm>
        </p:spPr>
        <p:txBody>
          <a:bodyPr lIns="96627" tIns="48314" rIns="96627" bIns="48314"/>
          <a:lstStyle/>
          <a:p>
            <a:pPr defTabSz="914400" eaLnBrk="1" hangingPunct="1"/>
            <a:r>
              <a:rPr lang="en-US" sz="3600" dirty="0">
                <a:solidFill>
                  <a:srgbClr val="C70027"/>
                </a:solidFill>
                <a:latin typeface="Tahoma" charset="0"/>
                <a:ea typeface="ＭＳ Ｐゴシック" charset="0"/>
                <a:cs typeface="ＭＳ Ｐゴシック" charset="0"/>
              </a:rPr>
              <a:t>CERN and LHC in Geneva</a:t>
            </a:r>
          </a:p>
        </p:txBody>
      </p:sp>
      <p:sp>
        <p:nvSpPr>
          <p:cNvPr id="88070" name="Text Box 4"/>
          <p:cNvSpPr txBox="1">
            <a:spLocks noChangeArrowheads="1"/>
          </p:cNvSpPr>
          <p:nvPr/>
        </p:nvSpPr>
        <p:spPr bwMode="auto">
          <a:xfrm>
            <a:off x="5592763" y="4713288"/>
            <a:ext cx="368776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rgbClr val="FFFF00"/>
                </a:solidFill>
              </a:rPr>
              <a:t>27km Circumference</a:t>
            </a:r>
          </a:p>
          <a:p>
            <a:pPr algn="ctr" eaLnBrk="1" hangingPunct="1"/>
            <a:r>
              <a:rPr lang="en-US" sz="2800" b="1">
                <a:solidFill>
                  <a:srgbClr val="FFFF00"/>
                </a:solidFill>
              </a:rPr>
              <a:t>7+7=14 TeV</a:t>
            </a:r>
          </a:p>
        </p:txBody>
      </p:sp>
    </p:spTree>
    <p:extLst>
      <p:ext uri="{BB962C8B-B14F-4D97-AF65-F5344CB8AC3E}">
        <p14:creationId xmlns:p14="http://schemas.microsoft.com/office/powerpoint/2010/main" val="9422208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8AC18-B375-4D4C-BB2F-72456DFC40C0}" type="datetime1">
              <a:rPr lang="en-US" smtClean="0"/>
              <a:t>11/14/12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3334C-E290-9248-90C1-D59CF368890E}" type="slidenum">
              <a:rPr lang="en-US"/>
              <a:pPr/>
              <a:t>54</a:t>
            </a:fld>
            <a:endParaRPr lang="en-US"/>
          </a:p>
        </p:txBody>
      </p:sp>
      <p:sp>
        <p:nvSpPr>
          <p:cNvPr id="3688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688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8452" name="Picture 4" descr="9906026_01_layout_sc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" t="1824" r="2576" b="9904"/>
          <a:stretch/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7465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AC16458-F3DF-DF4F-B87C-8982D3C8FC1C}" type="datetime1">
              <a:rPr lang="en-US" sz="1500" smtClean="0">
                <a:solidFill>
                  <a:srgbClr val="0000FF"/>
                </a:solidFill>
              </a:rPr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011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9011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9DEA82-3090-1844-BB12-0DBC223D690B}" type="slidenum">
              <a:rPr lang="en-US" sz="1500">
                <a:solidFill>
                  <a:srgbClr val="0000FF"/>
                </a:solidFill>
              </a:rPr>
              <a:pPr eaLnBrk="1" hangingPunct="1"/>
              <a:t>55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90116" name="Picture 2" descr="magn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7"/>
          <a:stretch>
            <a:fillRect/>
          </a:stretch>
        </p:blipFill>
        <p:spPr bwMode="auto">
          <a:xfrm>
            <a:off x="0" y="-20638"/>
            <a:ext cx="9601200" cy="733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Rectangle 3"/>
          <p:cNvSpPr>
            <a:spLocks noChangeArrowheads="1"/>
          </p:cNvSpPr>
          <p:nvPr/>
        </p:nvSpPr>
        <p:spPr bwMode="auto">
          <a:xfrm>
            <a:off x="228600" y="152400"/>
            <a:ext cx="54864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27" tIns="48314" rIns="96627" bIns="48314" anchor="ctr"/>
          <a:lstStyle/>
          <a:p>
            <a:pPr algn="ctr">
              <a:lnSpc>
                <a:spcPct val="80000"/>
              </a:lnSpc>
            </a:pPr>
            <a:r>
              <a:rPr lang="en-US" sz="2800" b="1">
                <a:solidFill>
                  <a:srgbClr val="FFFF00"/>
                </a:solidFill>
                <a:latin typeface="Tahoma" charset="0"/>
              </a:rPr>
              <a:t>LHC Tunnel with Magnets</a:t>
            </a:r>
          </a:p>
        </p:txBody>
      </p:sp>
    </p:spTree>
    <p:extLst>
      <p:ext uri="{BB962C8B-B14F-4D97-AF65-F5344CB8AC3E}">
        <p14:creationId xmlns:p14="http://schemas.microsoft.com/office/powerpoint/2010/main" val="20023534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39F5B9D-D75A-AB4E-8A2E-F984BDDFC056}" type="datetime1">
              <a:rPr lang="en-US" sz="1500" smtClean="0">
                <a:solidFill>
                  <a:srgbClr val="0000FF"/>
                </a:solidFill>
              </a:rPr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26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</a:t>
            </a:r>
          </a:p>
        </p:txBody>
      </p:sp>
      <p:sp>
        <p:nvSpPr>
          <p:cNvPr id="11264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D68C49-8F85-7F43-BDAF-B58759AB4F0D}" type="slidenum">
              <a:rPr lang="en-US" sz="1500">
                <a:solidFill>
                  <a:srgbClr val="0000FF"/>
                </a:solidFill>
              </a:rPr>
              <a:pPr eaLnBrk="1" hangingPunct="1"/>
              <a:t>56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7285" name="Line 2"/>
          <p:cNvSpPr>
            <a:spLocks noChangeAspect="1" noChangeShapeType="1"/>
          </p:cNvSpPr>
          <p:nvPr/>
        </p:nvSpPr>
        <p:spPr bwMode="auto">
          <a:xfrm>
            <a:off x="0" y="650875"/>
            <a:ext cx="9601200" cy="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6" name="Rectangle 3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598488"/>
          </a:xfrm>
        </p:spPr>
        <p:txBody>
          <a:bodyPr lIns="96627" tIns="48314" rIns="96627" bIns="48314"/>
          <a:lstStyle/>
          <a:p>
            <a:pPr defTabSz="914400"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CMS Collaboration (1993 ~)</a:t>
            </a:r>
          </a:p>
        </p:txBody>
      </p:sp>
      <p:pic>
        <p:nvPicPr>
          <p:cNvPr id="9728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87400"/>
            <a:ext cx="9601200" cy="6527800"/>
          </a:xfrm>
        </p:spPr>
      </p:pic>
      <p:sp>
        <p:nvSpPr>
          <p:cNvPr id="97288" name="Rectangle 5"/>
          <p:cNvSpPr>
            <a:spLocks noChangeArrowheads="1"/>
          </p:cNvSpPr>
          <p:nvPr/>
        </p:nvSpPr>
        <p:spPr bwMode="auto">
          <a:xfrm>
            <a:off x="7667625" y="5530850"/>
            <a:ext cx="1265238" cy="134938"/>
          </a:xfrm>
          <a:prstGeom prst="rect">
            <a:avLst/>
          </a:prstGeom>
          <a:noFill/>
          <a:ln w="508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52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F1E56E0-9459-5D4C-9931-9A21112BB21C}" type="datetime1">
              <a:rPr lang="en-US" sz="1500" smtClean="0">
                <a:solidFill>
                  <a:srgbClr val="0000FF"/>
                </a:solidFill>
              </a:rPr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05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1105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4616A99-0BD8-EE4D-9F20-9E73DEDC7C67}" type="slidenum">
              <a:rPr lang="en-US" sz="1500">
                <a:solidFill>
                  <a:srgbClr val="0000FF"/>
                </a:solidFill>
              </a:rPr>
              <a:pPr eaLnBrk="1" hangingPunct="1"/>
              <a:t>57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9933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1038" b="1425"/>
          <a:stretch>
            <a:fillRect/>
          </a:stretch>
        </p:blipFill>
        <p:spPr>
          <a:xfrm>
            <a:off x="0" y="228600"/>
            <a:ext cx="9601200" cy="7086600"/>
          </a:xfrm>
        </p:spPr>
      </p:pic>
      <p:sp>
        <p:nvSpPr>
          <p:cNvPr id="9933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6567488"/>
            <a:ext cx="3025775" cy="555625"/>
          </a:xfrm>
        </p:spPr>
        <p:txBody>
          <a:bodyPr lIns="96627" tIns="48314" rIns="96627" bIns="48314"/>
          <a:lstStyle/>
          <a:p>
            <a:pPr defTabSz="914400" eaLnBrk="1" hangingPunct="1"/>
            <a:r>
              <a:rPr lang="en-US" sz="32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CMS</a:t>
            </a:r>
          </a:p>
        </p:txBody>
      </p:sp>
    </p:spTree>
    <p:extLst>
      <p:ext uri="{BB962C8B-B14F-4D97-AF65-F5344CB8AC3E}">
        <p14:creationId xmlns:p14="http://schemas.microsoft.com/office/powerpoint/2010/main" val="6906550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A58DD43-C502-A244-A8EA-8DDD8F666462}" type="datetime1">
              <a:rPr lang="en-US" sz="1500" smtClean="0">
                <a:solidFill>
                  <a:srgbClr val="0000FF"/>
                </a:solidFill>
              </a:rPr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216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9216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CA884EA-D239-E041-BA76-270AADF21C0A}" type="slidenum">
              <a:rPr lang="en-US" sz="1500">
                <a:solidFill>
                  <a:srgbClr val="0000FF"/>
                </a:solidFill>
              </a:rPr>
              <a:pPr eaLnBrk="1" hangingPunct="1"/>
              <a:t>58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21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Installing muon Detectors</a:t>
            </a:r>
          </a:p>
        </p:txBody>
      </p:sp>
      <p:pic>
        <p:nvPicPr>
          <p:cNvPr id="9216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963"/>
            <a:ext cx="9601200" cy="739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7936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4330C64-DBDD-3541-9EE7-0F9EC49129C1}" type="datetime1">
              <a:rPr lang="en-US" sz="1500" smtClean="0">
                <a:solidFill>
                  <a:srgbClr val="0000FF"/>
                </a:solidFill>
              </a:rPr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403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440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3CFDA45-709F-8748-A28C-CD2B6A8A183F}" type="slidenum">
              <a:rPr lang="en-US" sz="1500">
                <a:solidFill>
                  <a:srgbClr val="0000FF"/>
                </a:solidFill>
              </a:rPr>
              <a:pPr eaLnBrk="1" hangingPunct="1"/>
              <a:t>59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40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 Narrow" charset="0"/>
            </a:endParaRPr>
          </a:p>
        </p:txBody>
      </p:sp>
      <p:pic>
        <p:nvPicPr>
          <p:cNvPr id="44039" name="Picture 5" descr="oreach-2006-027_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81000"/>
            <a:ext cx="9836150" cy="654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27218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4FADC-7B99-E742-9F37-48E7166C12E5}" type="slidenum">
              <a:rPr lang="en-US"/>
              <a:pPr/>
              <a:t>6</a:t>
            </a:fld>
            <a:endParaRPr lang="en-US"/>
          </a:p>
        </p:txBody>
      </p:sp>
      <p:sp>
        <p:nvSpPr>
          <p:cNvPr id="34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Periodic Table of Elements (~1900)</a:t>
            </a:r>
          </a:p>
        </p:txBody>
      </p:sp>
      <p:sp>
        <p:nvSpPr>
          <p:cNvPr id="3416068" name="Rectangle 4"/>
          <p:cNvSpPr>
            <a:spLocks noChangeArrowheads="1"/>
          </p:cNvSpPr>
          <p:nvPr/>
        </p:nvSpPr>
        <p:spPr bwMode="auto">
          <a:xfrm>
            <a:off x="3352800" y="5638800"/>
            <a:ext cx="3124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696295"/>
            <a:ext cx="95885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4418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6B560BA-D287-9649-B173-052D0C1F015D}" type="datetime1">
              <a:rPr lang="en-US" sz="1500" smtClean="0">
                <a:solidFill>
                  <a:srgbClr val="0000FF"/>
                </a:solidFill>
              </a:rPr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505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450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CF1CF1E-C1B1-DC49-8670-0CC9955EA6A0}" type="slidenum">
              <a:rPr lang="en-US" sz="1500">
                <a:solidFill>
                  <a:srgbClr val="0000FF"/>
                </a:solidFill>
              </a:rPr>
              <a:pPr eaLnBrk="1" hangingPunct="1"/>
              <a:t>60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45061" name="Picture 5" descr="oreach-2006-027_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34925"/>
            <a:ext cx="9753600" cy="735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3535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443261A-5C2D-AB49-BA6A-B0D6685AB4B5}" type="datetime1">
              <a:rPr lang="en-US" sz="1500" smtClean="0">
                <a:solidFill>
                  <a:srgbClr val="0000FF"/>
                </a:solidFill>
              </a:rPr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608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DA3A888-EEA5-E34F-9EB6-7270FCAD2891}" type="slidenum">
              <a:rPr lang="en-US" sz="1500">
                <a:solidFill>
                  <a:srgbClr val="0000FF"/>
                </a:solidFill>
              </a:rPr>
              <a:pPr eaLnBrk="1" hangingPunct="1"/>
              <a:t>61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46085" name="Picture 5" descr="oreach-2006-027_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728200" cy="733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71782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E68FF97-D8C5-1A45-AD0D-0E1812DF0A02}" type="datetime1">
              <a:rPr lang="en-US" sz="1500" smtClean="0">
                <a:solidFill>
                  <a:srgbClr val="0000FF"/>
                </a:solidFill>
              </a:rPr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71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471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685A3CB-742E-7248-AC22-575126A77968}" type="slidenum">
              <a:rPr lang="en-US" sz="1500">
                <a:solidFill>
                  <a:srgbClr val="0000FF"/>
                </a:solidFill>
              </a:rPr>
              <a:pPr eaLnBrk="1" hangingPunct="1"/>
              <a:t>62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71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ahoma" charset="0"/>
            </a:endParaRPr>
          </a:p>
        </p:txBody>
      </p:sp>
      <p:sp>
        <p:nvSpPr>
          <p:cNvPr id="471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 Narrow" charset="0"/>
            </a:endParaRPr>
          </a:p>
        </p:txBody>
      </p:sp>
      <p:pic>
        <p:nvPicPr>
          <p:cNvPr id="47111" name="Picture 5" descr="oreach-2006-027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" y="-14288"/>
            <a:ext cx="9725025" cy="732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790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A2C0D0A-6F88-014D-8C46-4037A0377E7B}" type="datetime1">
              <a:rPr lang="en-US" sz="1500" smtClean="0">
                <a:solidFill>
                  <a:srgbClr val="0000FF"/>
                </a:solidFill>
              </a:rPr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421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42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511A494-0514-F549-9645-7C872BDBAD38}" type="slidenum">
              <a:rPr lang="en-US" sz="1500">
                <a:solidFill>
                  <a:srgbClr val="0000FF"/>
                </a:solidFill>
              </a:rPr>
              <a:pPr eaLnBrk="1" hangingPunct="1"/>
              <a:t>63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42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421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4214" name="Picture 4" descr="0702022_01-A4-at-144-d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98"/>
          <a:stretch>
            <a:fillRect/>
          </a:stretch>
        </p:blipFill>
        <p:spPr bwMode="auto">
          <a:xfrm>
            <a:off x="0" y="7938"/>
            <a:ext cx="9601200" cy="730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977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ChangeArrowheads="1"/>
          </p:cNvSpPr>
          <p:nvPr/>
        </p:nvSpPr>
        <p:spPr bwMode="auto">
          <a:xfrm>
            <a:off x="0" y="0"/>
            <a:ext cx="9609138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625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138" y="304800"/>
            <a:ext cx="10345738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79326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endParaRPr lang="en-US" sz="2100"/>
          </a:p>
        </p:txBody>
      </p:sp>
      <p:sp>
        <p:nvSpPr>
          <p:cNvPr id="9728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pic>
        <p:nvPicPr>
          <p:cNvPr id="97283" name="Picture 2" descr="http://www.physics.ucla.edu/~hauser/080915_newsweek_c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5"/>
          <a:stretch>
            <a:fillRect/>
          </a:stretch>
        </p:blipFill>
        <p:spPr bwMode="auto">
          <a:xfrm>
            <a:off x="231775" y="0"/>
            <a:ext cx="576897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Rectangle 3"/>
          <p:cNvSpPr>
            <a:spLocks noChangeArrowheads="1"/>
          </p:cNvSpPr>
          <p:nvPr/>
        </p:nvSpPr>
        <p:spPr bwMode="auto">
          <a:xfrm>
            <a:off x="6721475" y="6746875"/>
            <a:ext cx="25400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/>
          <a:p>
            <a:r>
              <a:rPr lang="en-US" sz="2000" b="1">
                <a:solidFill>
                  <a:srgbClr val="FFC000"/>
                </a:solidFill>
              </a:rPr>
              <a:t>Sept 15, 2008 Issue</a:t>
            </a:r>
            <a:endParaRPr lang="en-US" sz="2000" b="1"/>
          </a:p>
        </p:txBody>
      </p:sp>
      <p:sp>
        <p:nvSpPr>
          <p:cNvPr id="97285" name="Rectangle 3"/>
          <p:cNvSpPr>
            <a:spLocks noChangeArrowheads="1"/>
          </p:cNvSpPr>
          <p:nvPr/>
        </p:nvSpPr>
        <p:spPr bwMode="auto">
          <a:xfrm>
            <a:off x="6629400" y="3576638"/>
            <a:ext cx="29718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/>
          <a:p>
            <a:r>
              <a:rPr lang="en-US" b="1">
                <a:solidFill>
                  <a:srgbClr val="FF6600"/>
                </a:solidFill>
              </a:rPr>
              <a:t>Particle detectors</a:t>
            </a:r>
          </a:p>
          <a:p>
            <a:r>
              <a:rPr lang="en-US" b="1">
                <a:solidFill>
                  <a:srgbClr val="FF6600"/>
                </a:solidFill>
              </a:rPr>
              <a:t>constructed</a:t>
            </a:r>
          </a:p>
          <a:p>
            <a:r>
              <a:rPr lang="en-US" b="1">
                <a:solidFill>
                  <a:srgbClr val="FF6600"/>
                </a:solidFill>
              </a:rPr>
              <a:t>at Westwood,</a:t>
            </a:r>
          </a:p>
          <a:p>
            <a:r>
              <a:rPr lang="en-US" b="1">
                <a:solidFill>
                  <a:srgbClr val="FF6600"/>
                </a:solidFill>
              </a:rPr>
              <a:t>now at LHC, CERN</a:t>
            </a:r>
          </a:p>
          <a:p>
            <a:endParaRPr lang="en-US" b="1">
              <a:solidFill>
                <a:srgbClr val="FF66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943600" y="4191000"/>
            <a:ext cx="609600" cy="0"/>
          </a:xfrm>
          <a:prstGeom prst="straightConnector1">
            <a:avLst/>
          </a:prstGeom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23534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93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9331" name="Picture 3" descr="iSpy-20-32-34.290-07.11.20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Rectangle 3"/>
          <p:cNvSpPr>
            <a:spLocks noChangeArrowheads="1"/>
          </p:cNvSpPr>
          <p:nvPr/>
        </p:nvSpPr>
        <p:spPr bwMode="auto">
          <a:xfrm>
            <a:off x="245679" y="6781800"/>
            <a:ext cx="9003479" cy="52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/>
          <a:p>
            <a:r>
              <a:rPr lang="en-US" sz="2800" b="1" dirty="0">
                <a:solidFill>
                  <a:srgbClr val="FF6600"/>
                </a:solidFill>
              </a:rPr>
              <a:t>First Event at LHC – Recreation of the Big Bang!   (Nov 7, 2009)</a:t>
            </a:r>
          </a:p>
        </p:txBody>
      </p:sp>
    </p:spTree>
    <p:extLst>
      <p:ext uri="{BB962C8B-B14F-4D97-AF65-F5344CB8AC3E}">
        <p14:creationId xmlns:p14="http://schemas.microsoft.com/office/powerpoint/2010/main" val="1347333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84C16D-E1B9-7944-87A4-B380C60652B1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34F927A-3335-DC44-AB8B-27B26F347DCD}" type="slidenum">
              <a:rPr lang="en-US" sz="1500">
                <a:solidFill>
                  <a:srgbClr val="0000FF"/>
                </a:solidFill>
              </a:rPr>
              <a:pPr eaLnBrk="1" hangingPunct="1"/>
              <a:t>67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89092" name="Picture 6" descr="LHC new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7" descr="LHC new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8" t="36032"/>
          <a:stretch>
            <a:fillRect/>
          </a:stretch>
        </p:blipFill>
        <p:spPr bwMode="auto">
          <a:xfrm>
            <a:off x="0" y="1879600"/>
            <a:ext cx="960120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Rectangle 8"/>
          <p:cNvSpPr>
            <a:spLocks noChangeArrowheads="1"/>
          </p:cNvSpPr>
          <p:nvPr/>
        </p:nvSpPr>
        <p:spPr bwMode="auto">
          <a:xfrm>
            <a:off x="6705600" y="1905000"/>
            <a:ext cx="2895600" cy="1524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66800" y="2895600"/>
            <a:ext cx="6761820" cy="707886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66"/>
                </a:solidFill>
                <a:latin typeface="+mj-lt"/>
              </a:rPr>
              <a:t>News release on July 4</a:t>
            </a:r>
            <a:r>
              <a:rPr lang="en-US" sz="4000" b="1" baseline="30000" dirty="0" smtClean="0">
                <a:solidFill>
                  <a:srgbClr val="FF0066"/>
                </a:solidFill>
                <a:latin typeface="+mj-lt"/>
              </a:rPr>
              <a:t>th</a:t>
            </a:r>
            <a:r>
              <a:rPr lang="en-US" sz="4000" b="1" dirty="0" smtClean="0">
                <a:solidFill>
                  <a:srgbClr val="FF0066"/>
                </a:solidFill>
                <a:latin typeface="+mj-lt"/>
              </a:rPr>
              <a:t> !</a:t>
            </a:r>
            <a:endParaRPr lang="en-US" sz="4000" b="1" dirty="0">
              <a:solidFill>
                <a:srgbClr val="FF006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802840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SUSY Particles and Neutralino</a:t>
            </a:r>
          </a:p>
        </p:txBody>
      </p:sp>
      <p:sp>
        <p:nvSpPr>
          <p:cNvPr id="13619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EA0BB8E-6EEC-E84E-9B19-6B64FA73E8AC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837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8850">
              <a:defRPr/>
            </a:pPr>
            <a:r>
              <a:rPr lang="en-US"/>
              <a:t>Katsushi Arisaka</a:t>
            </a:r>
          </a:p>
        </p:txBody>
      </p:sp>
      <p:sp>
        <p:nvSpPr>
          <p:cNvPr id="13619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CBB365B-8215-9E40-87C0-6564817D6B26}" type="slidenum">
              <a:rPr lang="en-US" sz="1500">
                <a:solidFill>
                  <a:srgbClr val="0000FF"/>
                </a:solidFill>
              </a:rPr>
              <a:pPr eaLnBrk="1" hangingPunct="1"/>
              <a:t>68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36197" name="Picture 2" descr="http://www.physics.gla.ac.uk/ppt/images/susyparticles_s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41"/>
          <a:stretch>
            <a:fillRect/>
          </a:stretch>
        </p:blipFill>
        <p:spPr bwMode="auto">
          <a:xfrm>
            <a:off x="204788" y="2024063"/>
            <a:ext cx="4595812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9375" y="6350000"/>
            <a:ext cx="9442450" cy="558800"/>
          </a:xfrm>
          <a:prstGeom prst="rect">
            <a:avLst/>
          </a:prstGeom>
        </p:spPr>
        <p:txBody>
          <a:bodyPr lIns="96573" tIns="48286" rIns="96573" bIns="48286">
            <a:spAutoFit/>
          </a:bodyPr>
          <a:lstStyle/>
          <a:p>
            <a:pPr defTabSz="963474">
              <a:defRPr/>
            </a:pPr>
            <a:r>
              <a:rPr lang="en-US" sz="3000" b="1" dirty="0">
                <a:solidFill>
                  <a:srgbClr val="FF33CC"/>
                </a:solidFill>
                <a:latin typeface="+mn-lt"/>
                <a:ea typeface="Arial" charset="0"/>
                <a:cs typeface="Arial" charset="0"/>
              </a:rPr>
              <a:t>Spin      1/2	          1          0	                </a:t>
            </a:r>
          </a:p>
        </p:txBody>
      </p:sp>
      <p:sp>
        <p:nvSpPr>
          <p:cNvPr id="136199" name="Left Brace 24"/>
          <p:cNvSpPr>
            <a:spLocks/>
          </p:cNvSpPr>
          <p:nvPr/>
        </p:nvSpPr>
        <p:spPr bwMode="auto">
          <a:xfrm rot="-5400000">
            <a:off x="1397001" y="5176837"/>
            <a:ext cx="406400" cy="1920875"/>
          </a:xfrm>
          <a:prstGeom prst="leftBrace">
            <a:avLst>
              <a:gd name="adj1" fmla="val 8337"/>
              <a:gd name="adj2" fmla="val 50000"/>
            </a:avLst>
          </a:prstGeom>
          <a:noFill/>
          <a:ln w="5080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573" tIns="48286" rIns="96573" bIns="48286" anchor="ctr"/>
          <a:lstStyle/>
          <a:p>
            <a:pPr defTabSz="958850"/>
            <a:endParaRPr lang="en-US" sz="2500"/>
          </a:p>
        </p:txBody>
      </p:sp>
    </p:spTree>
    <p:extLst>
      <p:ext uri="{BB962C8B-B14F-4D97-AF65-F5344CB8AC3E}">
        <p14:creationId xmlns:p14="http://schemas.microsoft.com/office/powerpoint/2010/main" val="25182437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SUSY Particles and Neutralino</a:t>
            </a:r>
          </a:p>
        </p:txBody>
      </p:sp>
      <p:sp>
        <p:nvSpPr>
          <p:cNvPr id="13824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33D9CED-6712-1843-8970-D542B7C3B7A9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939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8850">
              <a:defRPr/>
            </a:pPr>
            <a:r>
              <a:rPr lang="en-US"/>
              <a:t>Katsushi Arisaka</a:t>
            </a:r>
          </a:p>
        </p:txBody>
      </p:sp>
      <p:sp>
        <p:nvSpPr>
          <p:cNvPr id="1382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CFACF10-DC9C-7547-BA34-8FADC2297C73}" type="slidenum">
              <a:rPr lang="en-US" sz="1500">
                <a:solidFill>
                  <a:srgbClr val="0000FF"/>
                </a:solidFill>
              </a:rPr>
              <a:pPr eaLnBrk="1" hangingPunct="1"/>
              <a:t>69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38245" name="Picture 2" descr="http://www.physics.gla.ac.uk/ppt/images/susyparticles_s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2024063"/>
            <a:ext cx="9236075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875463" y="974725"/>
            <a:ext cx="2470150" cy="4556125"/>
            <a:chOff x="6601304" y="914400"/>
            <a:chExt cx="2500064" cy="4422775"/>
          </a:xfrm>
        </p:grpSpPr>
        <p:sp>
          <p:nvSpPr>
            <p:cNvPr id="138252" name="Rounded Rectangle 10"/>
            <p:cNvSpPr>
              <a:spLocks noChangeArrowheads="1"/>
            </p:cNvSpPr>
            <p:nvPr/>
          </p:nvSpPr>
          <p:spPr bwMode="auto">
            <a:xfrm>
              <a:off x="7924800" y="2289175"/>
              <a:ext cx="1066800" cy="1600200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58850"/>
              <a:endParaRPr lang="en-US" sz="2500"/>
            </a:p>
          </p:txBody>
        </p:sp>
        <p:sp>
          <p:nvSpPr>
            <p:cNvPr id="138253" name="Rounded Rectangle 11"/>
            <p:cNvSpPr>
              <a:spLocks noChangeArrowheads="1"/>
            </p:cNvSpPr>
            <p:nvPr/>
          </p:nvSpPr>
          <p:spPr bwMode="auto">
            <a:xfrm>
              <a:off x="7010400" y="3813175"/>
              <a:ext cx="990600" cy="1524000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58850"/>
              <a:endParaRPr lang="en-US" sz="25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01304" y="914400"/>
              <a:ext cx="2500064" cy="599464"/>
            </a:xfrm>
            <a:prstGeom prst="rect">
              <a:avLst/>
            </a:prstGeom>
            <a:noFill/>
          </p:spPr>
          <p:txBody>
            <a:bodyPr wrap="none" lIns="86416" tIns="43208" rIns="86416" bIns="43208">
              <a:spAutoFit/>
            </a:bodyPr>
            <a:lstStyle/>
            <a:p>
              <a:pPr defTabSz="96471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400" b="1" dirty="0" err="1">
                  <a:solidFill>
                    <a:srgbClr val="FF0000"/>
                  </a:solidFill>
                  <a:latin typeface="+mj-lt"/>
                  <a:ea typeface="Arial" charset="0"/>
                  <a:cs typeface="Arial" charset="0"/>
                </a:rPr>
                <a:t>Neutralino</a:t>
              </a:r>
              <a:endParaRPr lang="en-US" sz="3400" b="1" dirty="0">
                <a:solidFill>
                  <a:srgbClr val="FF0000"/>
                </a:solidFill>
                <a:latin typeface="+mj-lt"/>
                <a:ea typeface="Arial" charset="0"/>
                <a:cs typeface="Arial" charset="0"/>
              </a:endParaRPr>
            </a:p>
          </p:txBody>
        </p:sp>
        <p:cxnSp>
          <p:nvCxnSpPr>
            <p:cNvPr id="138255" name="Straight Arrow Connector 14"/>
            <p:cNvCxnSpPr>
              <a:cxnSpLocks noChangeShapeType="1"/>
            </p:cNvCxnSpPr>
            <p:nvPr/>
          </p:nvCxnSpPr>
          <p:spPr bwMode="auto">
            <a:xfrm rot="16200000" flipH="1">
              <a:off x="7581900" y="1562100"/>
              <a:ext cx="838200" cy="609600"/>
            </a:xfrm>
            <a:prstGeom prst="straightConnector1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8256" name="Straight Arrow Connector 15"/>
            <p:cNvCxnSpPr>
              <a:cxnSpLocks noChangeShapeType="1"/>
            </p:cNvCxnSpPr>
            <p:nvPr/>
          </p:nvCxnSpPr>
          <p:spPr bwMode="auto">
            <a:xfrm rot="5400000">
              <a:off x="6400800" y="2438400"/>
              <a:ext cx="2286000" cy="304800"/>
            </a:xfrm>
            <a:prstGeom prst="straightConnector1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1" name="Rectangle 20"/>
          <p:cNvSpPr/>
          <p:nvPr/>
        </p:nvSpPr>
        <p:spPr>
          <a:xfrm>
            <a:off x="79375" y="6350000"/>
            <a:ext cx="9442450" cy="558800"/>
          </a:xfrm>
          <a:prstGeom prst="rect">
            <a:avLst/>
          </a:prstGeom>
        </p:spPr>
        <p:txBody>
          <a:bodyPr lIns="96573" tIns="48286" rIns="96573" bIns="48286">
            <a:spAutoFit/>
          </a:bodyPr>
          <a:lstStyle/>
          <a:p>
            <a:pPr defTabSz="963474">
              <a:defRPr/>
            </a:pPr>
            <a:r>
              <a:rPr lang="en-US" sz="3000" b="1" dirty="0">
                <a:solidFill>
                  <a:srgbClr val="FF33CC"/>
                </a:solidFill>
                <a:latin typeface="+mn-lt"/>
                <a:ea typeface="Arial" charset="0"/>
                <a:cs typeface="Arial" charset="0"/>
              </a:rPr>
              <a:t>Spin      1/2	          1          0	               0 	        1/2       1/2</a:t>
            </a:r>
          </a:p>
        </p:txBody>
      </p:sp>
      <p:sp>
        <p:nvSpPr>
          <p:cNvPr id="138248" name="Rectangle 22"/>
          <p:cNvSpPr>
            <a:spLocks noChangeArrowheads="1"/>
          </p:cNvSpPr>
          <p:nvPr/>
        </p:nvSpPr>
        <p:spPr bwMode="auto">
          <a:xfrm>
            <a:off x="3205163" y="628650"/>
            <a:ext cx="30353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573" tIns="48286" rIns="96573" bIns="48286">
            <a:spAutoFit/>
          </a:bodyPr>
          <a:lstStyle/>
          <a:p>
            <a:pPr defTabSz="962025"/>
            <a:r>
              <a:rPr lang="en-US" sz="3400" b="1">
                <a:solidFill>
                  <a:srgbClr val="FF33CC"/>
                </a:solidFill>
                <a:latin typeface="Arial Narrow" charset="0"/>
              </a:rPr>
              <a:t>Super Symmetry</a:t>
            </a:r>
            <a:endParaRPr lang="en-US" sz="3400">
              <a:latin typeface="Arial Narrow" charset="0"/>
            </a:endParaRPr>
          </a:p>
        </p:txBody>
      </p:sp>
      <p:sp>
        <p:nvSpPr>
          <p:cNvPr id="138249" name="Curved Down Arrow 23"/>
          <p:cNvSpPr>
            <a:spLocks noChangeArrowheads="1"/>
          </p:cNvSpPr>
          <p:nvPr/>
        </p:nvSpPr>
        <p:spPr bwMode="auto">
          <a:xfrm>
            <a:off x="3600450" y="1219200"/>
            <a:ext cx="2079625" cy="812800"/>
          </a:xfrm>
          <a:prstGeom prst="curvedDownArrow">
            <a:avLst>
              <a:gd name="adj1" fmla="val 24970"/>
              <a:gd name="adj2" fmla="val 49987"/>
              <a:gd name="adj3" fmla="val 25000"/>
            </a:avLst>
          </a:prstGeom>
          <a:noFill/>
          <a:ln w="5080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573" tIns="48286" rIns="96573" bIns="48286" anchor="ctr"/>
          <a:lstStyle/>
          <a:p>
            <a:pPr defTabSz="958850"/>
            <a:endParaRPr lang="en-US" sz="2500"/>
          </a:p>
        </p:txBody>
      </p:sp>
      <p:sp>
        <p:nvSpPr>
          <p:cNvPr id="138250" name="Left Brace 24"/>
          <p:cNvSpPr>
            <a:spLocks/>
          </p:cNvSpPr>
          <p:nvPr/>
        </p:nvSpPr>
        <p:spPr bwMode="auto">
          <a:xfrm rot="-5400000">
            <a:off x="1397001" y="5176837"/>
            <a:ext cx="406400" cy="1920875"/>
          </a:xfrm>
          <a:prstGeom prst="leftBrace">
            <a:avLst>
              <a:gd name="adj1" fmla="val 8337"/>
              <a:gd name="adj2" fmla="val 50000"/>
            </a:avLst>
          </a:prstGeom>
          <a:noFill/>
          <a:ln w="5080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573" tIns="48286" rIns="96573" bIns="48286" anchor="ctr"/>
          <a:lstStyle/>
          <a:p>
            <a:pPr defTabSz="958850"/>
            <a:endParaRPr lang="en-US" sz="2500"/>
          </a:p>
        </p:txBody>
      </p:sp>
      <p:sp>
        <p:nvSpPr>
          <p:cNvPr id="138251" name="Left Brace 25"/>
          <p:cNvSpPr>
            <a:spLocks/>
          </p:cNvSpPr>
          <p:nvPr/>
        </p:nvSpPr>
        <p:spPr bwMode="auto">
          <a:xfrm rot="-5400000">
            <a:off x="6117432" y="5177631"/>
            <a:ext cx="406400" cy="1919287"/>
          </a:xfrm>
          <a:prstGeom prst="leftBrace">
            <a:avLst>
              <a:gd name="adj1" fmla="val 8330"/>
              <a:gd name="adj2" fmla="val 50000"/>
            </a:avLst>
          </a:prstGeom>
          <a:noFill/>
          <a:ln w="50800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6573" tIns="48286" rIns="96573" bIns="48286" anchor="ctr"/>
          <a:lstStyle/>
          <a:p>
            <a:pPr defTabSz="958850"/>
            <a:endParaRPr lang="en-US" sz="2500"/>
          </a:p>
        </p:txBody>
      </p:sp>
    </p:spTree>
    <p:extLst>
      <p:ext uri="{BB962C8B-B14F-4D97-AF65-F5344CB8AC3E}">
        <p14:creationId xmlns:p14="http://schemas.microsoft.com/office/powerpoint/2010/main" val="63843083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4FFC0-A786-CA4A-90A1-686670CC8405}" type="slidenum">
              <a:rPr lang="en-US"/>
              <a:pPr/>
              <a:t>7</a:t>
            </a:fld>
            <a:endParaRPr lang="en-US"/>
          </a:p>
        </p:txBody>
      </p:sp>
      <p:sp>
        <p:nvSpPr>
          <p:cNvPr id="34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Historic View of Elementary Particles</a:t>
            </a:r>
          </a:p>
        </p:txBody>
      </p:sp>
      <p:sp>
        <p:nvSpPr>
          <p:cNvPr id="34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819150"/>
            <a:ext cx="8655050" cy="6096000"/>
          </a:xfrm>
        </p:spPr>
        <p:txBody>
          <a:bodyPr/>
          <a:lstStyle/>
          <a:p>
            <a:r>
              <a:rPr lang="en-US" sz="3800"/>
              <a:t>Early 1900</a:t>
            </a:r>
            <a:r>
              <a:rPr lang="ja-JP" altLang="en-US" sz="3800">
                <a:latin typeface="Arial"/>
              </a:rPr>
              <a:t>’</a:t>
            </a:r>
            <a:r>
              <a:rPr lang="en-US" sz="3800"/>
              <a:t>s</a:t>
            </a:r>
          </a:p>
          <a:p>
            <a:pPr lvl="1"/>
            <a:r>
              <a:rPr lang="en-US" sz="3400"/>
              <a:t>Periodic Table:  H, He, Li, Be…</a:t>
            </a:r>
          </a:p>
          <a:p>
            <a:pPr lvl="2"/>
            <a:r>
              <a:rPr lang="en-US" sz="2800"/>
              <a:t>Discovery of electrons (1887)</a:t>
            </a:r>
          </a:p>
          <a:p>
            <a:pPr lvl="2"/>
            <a:r>
              <a:rPr lang="en-US" sz="2800"/>
              <a:t>Discovery of protons (1914)</a:t>
            </a:r>
          </a:p>
          <a:p>
            <a:pPr lvl="2"/>
            <a:r>
              <a:rPr lang="en-US" sz="2800"/>
              <a:t>Discovery of neutrons (1932)</a:t>
            </a:r>
          </a:p>
          <a:p>
            <a:pPr lvl="1"/>
            <a:endParaRPr lang="en-US" sz="3400"/>
          </a:p>
          <a:p>
            <a:r>
              <a:rPr lang="en-US" sz="3800"/>
              <a:t>1932</a:t>
            </a:r>
          </a:p>
          <a:p>
            <a:pPr lvl="1"/>
            <a:r>
              <a:rPr lang="en-US" sz="3400"/>
              <a:t>Three elementary particles:  e</a:t>
            </a:r>
            <a:r>
              <a:rPr lang="en-US" sz="3400" baseline="30000"/>
              <a:t>-</a:t>
            </a:r>
            <a:r>
              <a:rPr lang="en-US" sz="3400"/>
              <a:t>, p, n</a:t>
            </a:r>
          </a:p>
          <a:p>
            <a:pPr lvl="1"/>
            <a:r>
              <a:rPr lang="en-US" sz="3400"/>
              <a:t>Three mejor questions</a:t>
            </a:r>
          </a:p>
          <a:p>
            <a:pPr lvl="2"/>
            <a:r>
              <a:rPr lang="en-US" sz="2800"/>
              <a:t>Nuclear force</a:t>
            </a:r>
          </a:p>
          <a:p>
            <a:pPr lvl="2"/>
            <a:r>
              <a:rPr lang="en-US" sz="2800"/>
              <a:t>Anti-Partcle</a:t>
            </a:r>
          </a:p>
          <a:p>
            <a:pPr lvl="2"/>
            <a:r>
              <a:rPr lang="en-US" sz="2800"/>
              <a:t>Beta-decay</a:t>
            </a:r>
          </a:p>
          <a:p>
            <a:pPr lvl="1"/>
            <a:endParaRPr lang="en-US" sz="3400"/>
          </a:p>
        </p:txBody>
      </p:sp>
      <p:sp>
        <p:nvSpPr>
          <p:cNvPr id="3414020" name="AutoShape 4"/>
          <p:cNvSpPr>
            <a:spLocks noChangeArrowheads="1"/>
          </p:cNvSpPr>
          <p:nvPr/>
        </p:nvSpPr>
        <p:spPr bwMode="auto">
          <a:xfrm>
            <a:off x="2438400" y="3276600"/>
            <a:ext cx="304800" cy="609600"/>
          </a:xfrm>
          <a:prstGeom prst="downArrow">
            <a:avLst>
              <a:gd name="adj1" fmla="val 50000"/>
              <a:gd name="adj2" fmla="val 50000"/>
            </a:avLst>
          </a:prstGeom>
          <a:noFill/>
          <a:ln w="38100">
            <a:solidFill>
              <a:srgbClr val="FF9900"/>
            </a:solidFill>
            <a:miter lim="800000"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414021" name="AutoShape 5"/>
          <p:cNvSpPr>
            <a:spLocks/>
          </p:cNvSpPr>
          <p:nvPr/>
        </p:nvSpPr>
        <p:spPr bwMode="auto">
          <a:xfrm>
            <a:off x="1447800" y="2133600"/>
            <a:ext cx="304800" cy="914400"/>
          </a:xfrm>
          <a:prstGeom prst="leftBrace">
            <a:avLst>
              <a:gd name="adj1" fmla="val 25000"/>
              <a:gd name="adj2" fmla="val 50000"/>
            </a:avLst>
          </a:prstGeom>
          <a:noFill/>
          <a:ln w="38100">
            <a:solidFill>
              <a:srgbClr val="FF99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414022" name="AutoShape 6"/>
          <p:cNvSpPr>
            <a:spLocks/>
          </p:cNvSpPr>
          <p:nvPr/>
        </p:nvSpPr>
        <p:spPr bwMode="auto">
          <a:xfrm>
            <a:off x="1447800" y="5791200"/>
            <a:ext cx="304800" cy="914400"/>
          </a:xfrm>
          <a:prstGeom prst="leftBrace">
            <a:avLst>
              <a:gd name="adj1" fmla="val 25000"/>
              <a:gd name="adj2" fmla="val 50000"/>
            </a:avLst>
          </a:prstGeom>
          <a:noFill/>
          <a:ln w="38100">
            <a:solidFill>
              <a:srgbClr val="FF99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414023" name="Rectangle 7"/>
          <p:cNvSpPr>
            <a:spLocks noChangeArrowheads="1"/>
          </p:cNvSpPr>
          <p:nvPr/>
        </p:nvSpPr>
        <p:spPr bwMode="auto">
          <a:xfrm>
            <a:off x="4379913" y="1447800"/>
            <a:ext cx="2590800" cy="4572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414024" name="Rectangle 8"/>
          <p:cNvSpPr>
            <a:spLocks noChangeArrowheads="1"/>
          </p:cNvSpPr>
          <p:nvPr/>
        </p:nvSpPr>
        <p:spPr bwMode="auto">
          <a:xfrm>
            <a:off x="6400800" y="4632325"/>
            <a:ext cx="1371600" cy="4572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008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Hierarchy Problem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38605-E706-2743-AD3D-F59FBFE42785}" type="datetime1">
              <a:rPr lang="en-US" smtClean="0"/>
              <a:pPr/>
              <a:t>11/14/12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9826"/>
          <a:stretch/>
        </p:blipFill>
        <p:spPr>
          <a:xfrm>
            <a:off x="3124200" y="4953000"/>
            <a:ext cx="5029200" cy="1300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0"/>
            <a:ext cx="8153400" cy="1710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39474"/>
          <a:stretch/>
        </p:blipFill>
        <p:spPr>
          <a:xfrm>
            <a:off x="2362200" y="3581400"/>
            <a:ext cx="7143577" cy="12256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" y="838200"/>
            <a:ext cx="20736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3366FF"/>
                </a:solidFill>
                <a:latin typeface="+mn-lt"/>
              </a:rPr>
              <a:t>Higgs mass</a:t>
            </a:r>
            <a:endParaRPr lang="en-US" sz="3200" b="1" dirty="0">
              <a:solidFill>
                <a:srgbClr val="3366FF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2514600"/>
            <a:ext cx="806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A50021"/>
                </a:solidFill>
                <a:latin typeface="+mn-lt"/>
              </a:rPr>
              <a:t>SM :</a:t>
            </a:r>
            <a:endParaRPr lang="en-US" sz="2800" b="1" dirty="0">
              <a:solidFill>
                <a:srgbClr val="A50021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3890859"/>
            <a:ext cx="1161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SUSY :</a:t>
            </a:r>
            <a:endParaRPr lang="en-US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324600"/>
            <a:ext cx="7388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or :  new physics at the energy scale of  </a:t>
            </a:r>
            <a:r>
              <a:rPr lang="en-US" sz="2800" b="1" dirty="0" err="1" smtClean="0">
                <a:solidFill>
                  <a:srgbClr val="FF00FF"/>
                </a:solidFill>
                <a:latin typeface="+mn-lt"/>
              </a:rPr>
              <a:t>Λ</a:t>
            </a:r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 ~ 1 </a:t>
            </a:r>
            <a:r>
              <a:rPr lang="en-US" sz="2800" b="1" dirty="0" err="1" smtClean="0">
                <a:solidFill>
                  <a:srgbClr val="FF00FF"/>
                </a:solidFill>
                <a:latin typeface="+mn-lt"/>
              </a:rPr>
              <a:t>TeV</a:t>
            </a:r>
            <a:endParaRPr lang="en-US" sz="28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6705600" y="5181600"/>
            <a:ext cx="1524000" cy="914400"/>
          </a:xfrm>
          <a:prstGeom prst="roundRect">
            <a:avLst/>
          </a:prstGeom>
          <a:noFill/>
          <a:ln w="508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6934200" y="2438400"/>
            <a:ext cx="533400" cy="609600"/>
          </a:xfrm>
          <a:prstGeom prst="roundRect">
            <a:avLst/>
          </a:prstGeom>
          <a:noFill/>
          <a:ln w="508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689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5DAAB-56B3-8B42-950E-1C3056657DF5}" type="datetime1">
              <a:rPr lang="en-US" smtClean="0"/>
              <a:t>11/14/12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667" y="0"/>
            <a:ext cx="9753600" cy="7315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948505" y="6791980"/>
            <a:ext cx="16458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smtClean="0">
                <a:solidFill>
                  <a:srgbClr val="00F9F9"/>
                </a:solidFill>
                <a:latin typeface="+mn-lt"/>
              </a:rPr>
              <a:t>John Ellis</a:t>
            </a:r>
            <a:endParaRPr lang="en-US" sz="2800" b="1" i="1" dirty="0">
              <a:solidFill>
                <a:srgbClr val="00F9F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8856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01FDC-7740-2E46-A415-D010741BACB5}" type="datetime1">
              <a:rPr lang="en-US" smtClean="0"/>
              <a:t>11/14/12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667" y="0"/>
            <a:ext cx="9753600" cy="7315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96200" y="6629400"/>
            <a:ext cx="16458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smtClean="0">
                <a:solidFill>
                  <a:srgbClr val="00F9F9"/>
                </a:solidFill>
                <a:latin typeface="+mn-lt"/>
              </a:rPr>
              <a:t>John Ellis</a:t>
            </a:r>
            <a:endParaRPr lang="en-US" sz="2800" b="1" i="1" dirty="0">
              <a:solidFill>
                <a:srgbClr val="00F9F9"/>
              </a:solidFill>
              <a:latin typeface="+mn-lt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990600" y="3765906"/>
            <a:ext cx="5562600" cy="457200"/>
          </a:xfrm>
          <a:prstGeom prst="roundRect">
            <a:avLst/>
          </a:prstGeom>
          <a:noFill/>
          <a:ln w="508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3751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Mass Spectra at the best fit points (before LHC)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38605-E706-2743-AD3D-F59FBFE42785}" type="datetime1">
              <a:rPr lang="en-US" smtClean="0"/>
              <a:pPr/>
              <a:t>11/14/12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73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9601200" cy="57590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72200" y="6629400"/>
            <a:ext cx="33347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Buchmueller</a:t>
            </a:r>
            <a:r>
              <a:rPr lang="en-US" sz="1800" b="1" i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et al </a:t>
            </a:r>
            <a:r>
              <a:rPr lang="en-US" sz="1800" b="1" i="1" dirty="0" err="1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arXiv</a:t>
            </a:r>
            <a:r>
              <a:rPr lang="en-U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: 0808.4218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2514600" y="4419600"/>
            <a:ext cx="838200" cy="533400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391400" y="4572000"/>
            <a:ext cx="838200" cy="533400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19400" y="1066800"/>
            <a:ext cx="1017801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latin typeface="+mn-lt"/>
              </a:rPr>
              <a:t>CMSSM</a:t>
            </a:r>
            <a:endParaRPr lang="en-US" sz="20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48600" y="990600"/>
            <a:ext cx="982611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latin typeface="+mn-lt"/>
              </a:rPr>
              <a:t>NUHM1</a:t>
            </a:r>
            <a:endParaRPr lang="en-US" sz="2000" b="1" i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52575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7018338"/>
            <a:ext cx="5562600" cy="296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0"/>
            <a:ext cx="7315200" cy="73152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447800" y="2057400"/>
            <a:ext cx="3048000" cy="2209800"/>
            <a:chOff x="1447800" y="2057400"/>
            <a:chExt cx="3048000" cy="2209800"/>
          </a:xfrm>
        </p:grpSpPr>
        <p:cxnSp>
          <p:nvCxnSpPr>
            <p:cNvPr id="5" name="Straight Arrow Connector 4"/>
            <p:cNvCxnSpPr/>
            <p:nvPr/>
          </p:nvCxnSpPr>
          <p:spPr bwMode="auto">
            <a:xfrm flipV="1">
              <a:off x="1447800" y="2057400"/>
              <a:ext cx="3048000" cy="22098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 rot="19469255">
              <a:off x="2097889" y="3347455"/>
              <a:ext cx="11985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+mn-lt"/>
                </a:rPr>
                <a:t>Photon</a:t>
              </a:r>
              <a:endParaRPr lang="en-US" sz="2800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733800" y="3124200"/>
            <a:ext cx="1857865" cy="1590020"/>
            <a:chOff x="3733800" y="3124200"/>
            <a:chExt cx="1857865" cy="1590020"/>
          </a:xfrm>
        </p:grpSpPr>
        <p:sp>
          <p:nvSpPr>
            <p:cNvPr id="12" name="Arc 11"/>
            <p:cNvSpPr>
              <a:spLocks noChangeAspect="1"/>
            </p:cNvSpPr>
            <p:nvPr/>
          </p:nvSpPr>
          <p:spPr bwMode="auto">
            <a:xfrm>
              <a:off x="3733800" y="3124200"/>
              <a:ext cx="990600" cy="1031938"/>
            </a:xfrm>
            <a:prstGeom prst="arc">
              <a:avLst>
                <a:gd name="adj1" fmla="val 19272498"/>
                <a:gd name="adj2" fmla="val 17230306"/>
              </a:avLst>
            </a:prstGeom>
            <a:noFill/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stealth" w="lg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noFill/>
                <a:effectLst/>
                <a:latin typeface="Arial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86200" y="4191000"/>
              <a:ext cx="17054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FF00"/>
                  </a:solidFill>
                  <a:latin typeface="+mn-lt"/>
                </a:rPr>
                <a:t>KK Photon</a:t>
              </a:r>
              <a:endParaRPr lang="en-US" sz="2800" b="1" dirty="0">
                <a:solidFill>
                  <a:srgbClr val="FFFF00"/>
                </a:solidFill>
                <a:latin typeface="+mn-lt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248400" y="3886200"/>
            <a:ext cx="3174499" cy="2354997"/>
            <a:chOff x="6248400" y="3886200"/>
            <a:chExt cx="3174499" cy="2354997"/>
          </a:xfrm>
        </p:grpSpPr>
        <p:sp>
          <p:nvSpPr>
            <p:cNvPr id="15" name="TextBox 14"/>
            <p:cNvSpPr txBox="1"/>
            <p:nvPr/>
          </p:nvSpPr>
          <p:spPr>
            <a:xfrm>
              <a:off x="6324600" y="5410200"/>
              <a:ext cx="183986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Our 3D Space</a:t>
              </a:r>
            </a:p>
            <a:p>
              <a:pPr algn="ctr"/>
              <a:r>
                <a:rPr lang="en-US" b="1" dirty="0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(= </a:t>
              </a:r>
              <a:r>
                <a:rPr lang="en-US" b="1" dirty="0" err="1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Brane</a:t>
              </a:r>
              <a:r>
                <a:rPr lang="en-US" b="1" dirty="0" smtClean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)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+mn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48400" y="3886200"/>
              <a:ext cx="161519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F9F9"/>
                  </a:solidFill>
                  <a:latin typeface="+mn-lt"/>
                </a:rPr>
                <a:t>Extra</a:t>
              </a:r>
            </a:p>
            <a:p>
              <a:pPr algn="ctr"/>
              <a:r>
                <a:rPr lang="en-US" b="1" dirty="0" smtClean="0">
                  <a:solidFill>
                    <a:srgbClr val="00F9F9"/>
                  </a:solidFill>
                  <a:latin typeface="+mn-lt"/>
                </a:rPr>
                <a:t>Dimensions</a:t>
              </a:r>
            </a:p>
          </p:txBody>
        </p:sp>
        <p:sp>
          <p:nvSpPr>
            <p:cNvPr id="14" name="Right Brace 13"/>
            <p:cNvSpPr/>
            <p:nvPr/>
          </p:nvSpPr>
          <p:spPr bwMode="auto">
            <a:xfrm>
              <a:off x="8077200" y="4191000"/>
              <a:ext cx="609600" cy="1828800"/>
            </a:xfrm>
            <a:prstGeom prst="rightBrace">
              <a:avLst/>
            </a:prstGeom>
            <a:noFill/>
            <a:ln w="50800" cap="flat" cmpd="sng" algn="ctr">
              <a:solidFill>
                <a:srgbClr val="CC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686800" y="4876800"/>
              <a:ext cx="7360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CFFCC"/>
                  </a:solidFill>
                  <a:latin typeface="+mn-lt"/>
                </a:rPr>
                <a:t>Bulk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BCCE-89B1-8442-B697-8DC70D3D668A}" type="datetime1">
              <a:rPr lang="en-US" smtClean="0"/>
              <a:t>11/14/12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4921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 of Mass in Extra Dimensions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9067800" cy="5867400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6600" i="1" dirty="0" smtClean="0">
                <a:solidFill>
                  <a:srgbClr val="660066"/>
                </a:solidFill>
              </a:rPr>
              <a:t>E = mc</a:t>
            </a:r>
            <a:r>
              <a:rPr lang="en-US" sz="6600" i="1" baseline="30000" dirty="0" smtClean="0">
                <a:solidFill>
                  <a:srgbClr val="660066"/>
                </a:solidFill>
              </a:rPr>
              <a:t>2 </a:t>
            </a:r>
            <a:r>
              <a:rPr lang="en-US" sz="6600" i="1" dirty="0" smtClean="0">
                <a:solidFill>
                  <a:srgbClr val="660066"/>
                </a:solidFill>
              </a:rPr>
              <a:t>  </a:t>
            </a:r>
            <a:r>
              <a:rPr lang="en-US" sz="6000" dirty="0" smtClean="0">
                <a:sym typeface="Wingdings"/>
              </a:rPr>
              <a:t></a:t>
            </a:r>
            <a:r>
              <a:rPr lang="en-US" sz="6600" dirty="0" smtClean="0">
                <a:sym typeface="Wingdings"/>
              </a:rPr>
              <a:t>  </a:t>
            </a:r>
            <a:r>
              <a:rPr lang="en-US" sz="6600" i="1" dirty="0" smtClean="0">
                <a:solidFill>
                  <a:srgbClr val="660066"/>
                </a:solidFill>
              </a:rPr>
              <a:t>m = E/c</a:t>
            </a:r>
            <a:r>
              <a:rPr lang="en-US" sz="6600" i="1" baseline="30000" dirty="0" smtClean="0">
                <a:solidFill>
                  <a:srgbClr val="660066"/>
                </a:solidFill>
              </a:rPr>
              <a:t>2</a:t>
            </a:r>
            <a:endParaRPr lang="en-US" i="1" baseline="30000" dirty="0" smtClean="0">
              <a:solidFill>
                <a:srgbClr val="660066"/>
              </a:solidFill>
            </a:endParaRPr>
          </a:p>
          <a:p>
            <a:r>
              <a:rPr lang="en-US" dirty="0" smtClean="0"/>
              <a:t>Mass can be generated as kinetic energy in extra dimensions.</a:t>
            </a:r>
          </a:p>
          <a:p>
            <a:pPr lvl="2"/>
            <a:r>
              <a:rPr lang="en-US" dirty="0" smtClean="0"/>
              <a:t>Origin on mass</a:t>
            </a:r>
          </a:p>
          <a:p>
            <a:pPr lvl="2"/>
            <a:r>
              <a:rPr lang="en-US" dirty="0" smtClean="0"/>
              <a:t>Dark matter is running in the extra dimensions</a:t>
            </a:r>
          </a:p>
          <a:p>
            <a:r>
              <a:rPr lang="en-US" dirty="0" smtClean="0"/>
              <a:t>Gravity can escape into the extra dimensions. </a:t>
            </a:r>
          </a:p>
          <a:p>
            <a:pPr lvl="2"/>
            <a:r>
              <a:rPr lang="en-US" dirty="0" smtClean="0"/>
              <a:t>Why gravity is so small</a:t>
            </a:r>
          </a:p>
          <a:p>
            <a:pPr lvl="2"/>
            <a:r>
              <a:rPr lang="en-US" dirty="0" smtClean="0"/>
              <a:t>Origin of dark energy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38605-E706-2743-AD3D-F59FBFE42785}" type="datetime1">
              <a:rPr lang="en-US" smtClean="0"/>
              <a:pPr/>
              <a:t>11/14/12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5334000" y="990600"/>
            <a:ext cx="3124200" cy="990600"/>
          </a:xfrm>
          <a:prstGeom prst="rect">
            <a:avLst/>
          </a:prstGeom>
          <a:noFill/>
          <a:ln w="508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1643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76917F-107D-9541-8090-C241BC33E9E3}" type="datetime1">
              <a:rPr lang="en-US" sz="1500">
                <a:solidFill>
                  <a:srgbClr val="0000FF"/>
                </a:solidFill>
              </a:rPr>
              <a:pPr eaLnBrk="1" hangingPunct="1"/>
              <a:t>11/14/12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534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Arisaka,UCLA</a:t>
            </a:r>
          </a:p>
        </p:txBody>
      </p:sp>
      <p:sp>
        <p:nvSpPr>
          <p:cNvPr id="18534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B159F7-60D3-FC4E-B7BB-D1E4EA0F3FA9}" type="slidenum">
              <a:rPr lang="en-US" sz="1500">
                <a:solidFill>
                  <a:srgbClr val="0000FF"/>
                </a:solidFill>
              </a:rPr>
              <a:pPr eaLnBrk="1" hangingPunct="1"/>
              <a:t>76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48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48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74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7" name="Text Box 4"/>
          <p:cNvSpPr txBox="1">
            <a:spLocks noChangeArrowheads="1"/>
          </p:cNvSpPr>
          <p:nvPr/>
        </p:nvSpPr>
        <p:spPr bwMode="auto">
          <a:xfrm>
            <a:off x="4675188" y="4289425"/>
            <a:ext cx="147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FF00"/>
                </a:solidFill>
              </a:rPr>
              <a:t>Shadow</a:t>
            </a:r>
          </a:p>
          <a:p>
            <a:pPr eaLnBrk="1" hangingPunct="1"/>
            <a:r>
              <a:rPr lang="en-US" altLang="ja-JP" b="1">
                <a:solidFill>
                  <a:srgbClr val="FFFF00"/>
                </a:solidFill>
              </a:rPr>
              <a:t>Universe</a:t>
            </a:r>
          </a:p>
        </p:txBody>
      </p:sp>
      <p:sp>
        <p:nvSpPr>
          <p:cNvPr id="204808" name="Text Box 5"/>
          <p:cNvSpPr txBox="1">
            <a:spLocks noChangeArrowheads="1"/>
          </p:cNvSpPr>
          <p:nvPr/>
        </p:nvSpPr>
        <p:spPr bwMode="auto">
          <a:xfrm>
            <a:off x="7299325" y="4625975"/>
            <a:ext cx="147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FF00"/>
                </a:solidFill>
              </a:rPr>
              <a:t>Our</a:t>
            </a:r>
          </a:p>
          <a:p>
            <a:pPr eaLnBrk="1" hangingPunct="1"/>
            <a:r>
              <a:rPr lang="en-US" altLang="ja-JP" b="1">
                <a:solidFill>
                  <a:srgbClr val="FFFF00"/>
                </a:solidFill>
              </a:rPr>
              <a:t>Universe</a:t>
            </a:r>
          </a:p>
        </p:txBody>
      </p:sp>
    </p:spTree>
    <p:extLst>
      <p:ext uri="{BB962C8B-B14F-4D97-AF65-F5344CB8AC3E}">
        <p14:creationId xmlns:p14="http://schemas.microsoft.com/office/powerpoint/2010/main" val="23085152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Mass Spectrum of the first KK level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38605-E706-2743-AD3D-F59FBFE42785}" type="datetime1">
              <a:rPr lang="en-US" smtClean="0"/>
              <a:pPr/>
              <a:t>11/14/12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5026097" cy="4302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451" y="1828800"/>
            <a:ext cx="4633749" cy="42863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15000" y="6477000"/>
            <a:ext cx="3502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Cheng </a:t>
            </a:r>
            <a:r>
              <a:rPr lang="is-IS" sz="1800" b="1" i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2002 </a:t>
            </a:r>
            <a:r>
              <a:rPr lang="is-IS" sz="1800" b="1" i="1" dirty="0" smtClean="0">
                <a:solidFill>
                  <a:schemeClr val="accent5">
                    <a:lumMod val="50000"/>
                  </a:schemeClr>
                </a:solidFill>
                <a:latin typeface="+mn-lt"/>
                <a:hlinkClick r:id="rId4"/>
              </a:rPr>
              <a:t>arXiv:hep-ph/0205314v1</a:t>
            </a:r>
            <a:endParaRPr lang="en-US" sz="1800" b="1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38400" y="990600"/>
            <a:ext cx="4654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+mn-lt"/>
              </a:rPr>
              <a:t> </a:t>
            </a:r>
            <a:r>
              <a:rPr lang="en-US" b="1" dirty="0">
                <a:solidFill>
                  <a:srgbClr val="FF00FF"/>
                </a:solidFill>
                <a:latin typeface="+mn-lt"/>
              </a:rPr>
              <a:t>S</a:t>
            </a:r>
            <a:r>
              <a:rPr lang="en-US" b="1" dirty="0" smtClean="0">
                <a:solidFill>
                  <a:srgbClr val="FF00FF"/>
                </a:solidFill>
                <a:latin typeface="+mn-lt"/>
              </a:rPr>
              <a:t>imilar to the SUSY mass spectrum</a:t>
            </a:r>
            <a:endParaRPr lang="en-US" b="1" dirty="0">
              <a:solidFill>
                <a:srgbClr val="FF00FF"/>
              </a:solidFill>
              <a:latin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2000" y="4495800"/>
            <a:ext cx="1488208" cy="838200"/>
            <a:chOff x="762000" y="4495800"/>
            <a:chExt cx="1488208" cy="838200"/>
          </a:xfrm>
        </p:grpSpPr>
        <p:sp>
          <p:nvSpPr>
            <p:cNvPr id="11" name="Oval 10"/>
            <p:cNvSpPr/>
            <p:nvPr/>
          </p:nvSpPr>
          <p:spPr bwMode="auto">
            <a:xfrm>
              <a:off x="914400" y="4953000"/>
              <a:ext cx="1066800" cy="381000"/>
            </a:xfrm>
            <a:prstGeom prst="ellipse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62000" y="4495800"/>
              <a:ext cx="14882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+mn-lt"/>
                </a:rPr>
                <a:t>KK Photon</a:t>
              </a:r>
              <a:endParaRPr lang="en-US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924800" y="4572000"/>
            <a:ext cx="1488208" cy="838200"/>
            <a:chOff x="838200" y="4495800"/>
            <a:chExt cx="1488208" cy="838200"/>
          </a:xfrm>
        </p:grpSpPr>
        <p:sp>
          <p:nvSpPr>
            <p:cNvPr id="14" name="Oval 13"/>
            <p:cNvSpPr/>
            <p:nvPr/>
          </p:nvSpPr>
          <p:spPr bwMode="auto">
            <a:xfrm>
              <a:off x="914400" y="4953000"/>
              <a:ext cx="1066800" cy="381000"/>
            </a:xfrm>
            <a:prstGeom prst="ellipse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38200" y="4495800"/>
              <a:ext cx="14882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+mn-lt"/>
                </a:rPr>
                <a:t>KK Photon</a:t>
              </a:r>
              <a:endParaRPr lang="en-US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362200" y="3733800"/>
            <a:ext cx="3190697" cy="584776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9966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i="1" dirty="0" err="1" smtClean="0">
                <a:solidFill>
                  <a:srgbClr val="FF6600"/>
                </a:solidFill>
              </a:rPr>
              <a:t>Δ</a:t>
            </a:r>
            <a:r>
              <a:rPr lang="en-US" sz="3200" i="1" dirty="0" smtClean="0">
                <a:solidFill>
                  <a:srgbClr val="FF6600"/>
                </a:solidFill>
              </a:rPr>
              <a:t> = </a:t>
            </a:r>
            <a:r>
              <a:rPr lang="en-US" sz="3200" dirty="0" smtClean="0">
                <a:solidFill>
                  <a:srgbClr val="FF6600"/>
                </a:solidFill>
              </a:rPr>
              <a:t>(</a:t>
            </a:r>
            <a:r>
              <a:rPr lang="en-US" sz="3200" i="1" dirty="0" smtClean="0">
                <a:solidFill>
                  <a:srgbClr val="FF6600"/>
                </a:solidFill>
              </a:rPr>
              <a:t>m</a:t>
            </a:r>
            <a:r>
              <a:rPr lang="en-US" sz="3200" i="1" baseline="-25000" dirty="0" smtClean="0">
                <a:solidFill>
                  <a:srgbClr val="FF6600"/>
                </a:solidFill>
              </a:rPr>
              <a:t>l</a:t>
            </a:r>
            <a:r>
              <a:rPr lang="en-US" sz="3200" i="1" dirty="0" smtClean="0">
                <a:solidFill>
                  <a:srgbClr val="FF6600"/>
                </a:solidFill>
              </a:rPr>
              <a:t> – </a:t>
            </a:r>
            <a:r>
              <a:rPr lang="en-US" sz="3200" i="1" dirty="0" err="1" smtClean="0">
                <a:solidFill>
                  <a:srgbClr val="FF6600"/>
                </a:solidFill>
              </a:rPr>
              <a:t>m</a:t>
            </a:r>
            <a:r>
              <a:rPr lang="en-US" sz="3200" i="1" baseline="-25000" dirty="0" err="1" smtClean="0">
                <a:solidFill>
                  <a:srgbClr val="FF6600"/>
                </a:solidFill>
              </a:rPr>
              <a:t>γ</a:t>
            </a:r>
            <a:r>
              <a:rPr lang="en-US" sz="3200" dirty="0" smtClean="0">
                <a:solidFill>
                  <a:srgbClr val="FF6600"/>
                </a:solidFill>
              </a:rPr>
              <a:t>)</a:t>
            </a:r>
            <a:r>
              <a:rPr lang="en-US" sz="3200" i="1" dirty="0" smtClean="0">
                <a:solidFill>
                  <a:srgbClr val="FF6600"/>
                </a:solidFill>
              </a:rPr>
              <a:t>/</a:t>
            </a:r>
            <a:r>
              <a:rPr lang="en-US" sz="3200" i="1" dirty="0" err="1">
                <a:solidFill>
                  <a:srgbClr val="FF6600"/>
                </a:solidFill>
              </a:rPr>
              <a:t>m</a:t>
            </a:r>
            <a:r>
              <a:rPr lang="en-US" sz="3200" i="1" baseline="-25000" dirty="0" err="1">
                <a:solidFill>
                  <a:srgbClr val="FF6600"/>
                </a:solidFill>
              </a:rPr>
              <a:t>γ</a:t>
            </a:r>
            <a:endParaRPr lang="en-US" sz="3200" i="1" baseline="-25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194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on “Science Cases”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991600" cy="584835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XENON program (~$10M) is extremely timely and competitive to LHC (~$10B)</a:t>
            </a:r>
          </a:p>
          <a:p>
            <a:pPr lvl="1"/>
            <a:r>
              <a:rPr lang="en-US" sz="2800" dirty="0" smtClean="0"/>
              <a:t>XENON100 ~ Current LHC</a:t>
            </a:r>
          </a:p>
          <a:p>
            <a:pPr lvl="1"/>
            <a:r>
              <a:rPr lang="en-US" sz="2800" dirty="0" smtClean="0">
                <a:solidFill>
                  <a:srgbClr val="FF0000"/>
                </a:solidFill>
              </a:rPr>
              <a:t>XENON1T ~ Future LHC</a:t>
            </a:r>
          </a:p>
          <a:p>
            <a:r>
              <a:rPr lang="en-US" sz="3200" dirty="0" smtClean="0"/>
              <a:t>If new physics at 100 – 1000 </a:t>
            </a:r>
            <a:r>
              <a:rPr lang="en-US" sz="3200" dirty="0" err="1" smtClean="0"/>
              <a:t>GeV</a:t>
            </a:r>
            <a:r>
              <a:rPr lang="en-US" sz="3200" dirty="0" smtClean="0"/>
              <a:t> (as it should be), LHC and/or XENON1T will discover WIMPs.</a:t>
            </a:r>
          </a:p>
          <a:p>
            <a:pPr lvl="1"/>
            <a:r>
              <a:rPr lang="en-US" sz="2800" dirty="0" smtClean="0"/>
              <a:t>SUSY - </a:t>
            </a:r>
            <a:r>
              <a:rPr lang="en-US" sz="2800" dirty="0" err="1" smtClean="0">
                <a:solidFill>
                  <a:srgbClr val="008000"/>
                </a:solidFill>
              </a:rPr>
              <a:t>Neutralino</a:t>
            </a:r>
            <a:endParaRPr lang="en-US" sz="2800" dirty="0" smtClean="0">
              <a:solidFill>
                <a:srgbClr val="008000"/>
              </a:solidFill>
            </a:endParaRPr>
          </a:p>
          <a:p>
            <a:pPr lvl="1"/>
            <a:r>
              <a:rPr lang="en-US" sz="2800" dirty="0" smtClean="0"/>
              <a:t>Extra Dimensions – </a:t>
            </a:r>
            <a:r>
              <a:rPr lang="en-US" sz="2800" dirty="0" smtClean="0">
                <a:solidFill>
                  <a:srgbClr val="FF00FF"/>
                </a:solidFill>
              </a:rPr>
              <a:t>KK photon</a:t>
            </a:r>
            <a:endParaRPr lang="en-US" sz="2800" dirty="0">
              <a:solidFill>
                <a:srgbClr val="FF00FF"/>
              </a:solidFill>
            </a:endParaRPr>
          </a:p>
          <a:p>
            <a:r>
              <a:rPr lang="en-US" sz="3200" dirty="0" smtClean="0"/>
              <a:t>By combining LHC and XENON1T, we have a better chance to untangle large parameter spaces.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38605-E706-2743-AD3D-F59FBFE42785}" type="datetime1">
              <a:rPr lang="en-US" smtClean="0"/>
              <a:pPr/>
              <a:t>11/14/12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C264C-8C53-6242-8D04-0D618C734716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1872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1618-70BD-F34D-9C49-ADA559DF5B23}" type="slidenum">
              <a:rPr lang="en-US"/>
              <a:pPr/>
              <a:t>8</a:t>
            </a:fld>
            <a:endParaRPr lang="en-US"/>
          </a:p>
        </p:txBody>
      </p:sp>
      <p:sp>
        <p:nvSpPr>
          <p:cNvPr id="3495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Pauli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Exclusion Principle</a:t>
            </a:r>
          </a:p>
        </p:txBody>
      </p:sp>
      <p:sp>
        <p:nvSpPr>
          <p:cNvPr id="3495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9340850" cy="5619750"/>
          </a:xfrm>
        </p:spPr>
        <p:txBody>
          <a:bodyPr/>
          <a:lstStyle/>
          <a:p>
            <a:r>
              <a:rPr lang="en-US"/>
              <a:t>Fermi Statistics:</a:t>
            </a:r>
          </a:p>
          <a:p>
            <a:pPr lvl="1"/>
            <a:r>
              <a:rPr lang="en-US"/>
              <a:t>According to quantum mechanics, each state is occupied by one particle (</a:t>
            </a:r>
            <a:r>
              <a:rPr lang="en-US">
                <a:solidFill>
                  <a:srgbClr val="FF3300"/>
                </a:solidFill>
              </a:rPr>
              <a:t>Fermion</a:t>
            </a:r>
            <a:r>
              <a:rPr lang="en-US"/>
              <a:t>).  Another particle can not stay in the same state.</a:t>
            </a:r>
          </a:p>
          <a:p>
            <a:pPr lvl="1"/>
            <a:endParaRPr lang="en-US"/>
          </a:p>
          <a:p>
            <a:r>
              <a:rPr lang="en-US"/>
              <a:t>Degenerate matter:</a:t>
            </a:r>
          </a:p>
          <a:p>
            <a:pPr lvl="1"/>
            <a:r>
              <a:rPr lang="en-US"/>
              <a:t>All possible states are occupied.</a:t>
            </a:r>
          </a:p>
          <a:p>
            <a:endParaRPr lang="en-US"/>
          </a:p>
        </p:txBody>
      </p:sp>
      <p:sp>
        <p:nvSpPr>
          <p:cNvPr id="3495940" name="AutoShape 4"/>
          <p:cNvSpPr>
            <a:spLocks noChangeArrowheads="1"/>
          </p:cNvSpPr>
          <p:nvPr/>
        </p:nvSpPr>
        <p:spPr bwMode="auto">
          <a:xfrm>
            <a:off x="3505200" y="4114800"/>
            <a:ext cx="533400" cy="685800"/>
          </a:xfrm>
          <a:prstGeom prst="downArrow">
            <a:avLst>
              <a:gd name="adj1" fmla="val 50000"/>
              <a:gd name="adj2" fmla="val 32143"/>
            </a:avLst>
          </a:prstGeom>
          <a:noFill/>
          <a:ln w="50800">
            <a:solidFill>
              <a:srgbClr val="CC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341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6/23/2011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Katsushi Arisaka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5353-DE8A-614B-BFDC-6B5990B19982}" type="slidenum">
              <a:rPr lang="en-US"/>
              <a:pPr/>
              <a:t>9</a:t>
            </a:fld>
            <a:endParaRPr lang="en-US"/>
          </a:p>
        </p:txBody>
      </p:sp>
      <p:sp>
        <p:nvSpPr>
          <p:cNvPr id="34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Elementary Particles</a:t>
            </a:r>
            <a:r>
              <a:rPr lang="en-US" altLang="ja-JP">
                <a:cs typeface="ＭＳ Ｐゴシック" charset="0"/>
              </a:rPr>
              <a:t> (~1930)</a:t>
            </a:r>
            <a:endParaRPr lang="en-US"/>
          </a:p>
        </p:txBody>
      </p:sp>
      <p:pic>
        <p:nvPicPr>
          <p:cNvPr id="3418115" name="Picture 3" descr="fi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934200" cy="3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18116" name="Text Box 4"/>
          <p:cNvSpPr txBox="1">
            <a:spLocks noChangeArrowheads="1"/>
          </p:cNvSpPr>
          <p:nvPr/>
        </p:nvSpPr>
        <p:spPr bwMode="auto">
          <a:xfrm>
            <a:off x="762000" y="5791200"/>
            <a:ext cx="82470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CC0000"/>
                </a:solidFill>
              </a:rPr>
              <a:t>Avogadro Number = 1 g / 1.762 x 10</a:t>
            </a:r>
            <a:r>
              <a:rPr lang="en-US" baseline="30000">
                <a:solidFill>
                  <a:srgbClr val="CC0000"/>
                </a:solidFill>
              </a:rPr>
              <a:t>-27</a:t>
            </a:r>
            <a:r>
              <a:rPr lang="en-US">
                <a:solidFill>
                  <a:srgbClr val="CC0000"/>
                </a:solidFill>
              </a:rPr>
              <a:t> kg = 6 x 10</a:t>
            </a:r>
            <a:r>
              <a:rPr lang="en-US" baseline="30000">
                <a:solidFill>
                  <a:srgbClr val="CC0000"/>
                </a:solidFill>
              </a:rPr>
              <a:t>23</a:t>
            </a:r>
            <a:r>
              <a:rPr lang="en-US">
                <a:solidFill>
                  <a:srgbClr val="CC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4214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Tahoma"/>
        <a:ea typeface="ＭＳ Ｐゴシック"/>
        <a:cs typeface=""/>
      </a:majorFont>
      <a:minorFont>
        <a:latin typeface="Arial Narrow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Narrow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Narrow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9804</TotalTime>
  <Words>2403</Words>
  <Application>Microsoft Macintosh PowerPoint</Application>
  <PresentationFormat>Custom</PresentationFormat>
  <Paragraphs>959</Paragraphs>
  <Slides>78</Slides>
  <Notes>65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0" baseType="lpstr">
      <vt:lpstr>blank</vt:lpstr>
      <vt:lpstr>Equation</vt:lpstr>
      <vt:lpstr>Introduction  to Particle Physics</vt:lpstr>
      <vt:lpstr>Particle Physics</vt:lpstr>
      <vt:lpstr>Unit of Energy</vt:lpstr>
      <vt:lpstr>Quantum Mechanics</vt:lpstr>
      <vt:lpstr>Unit of Particle Mass</vt:lpstr>
      <vt:lpstr>Periodic Table of Elements (~1900)</vt:lpstr>
      <vt:lpstr>Historic View of Elementary Particles</vt:lpstr>
      <vt:lpstr>Pauli’s Exclusion Principle</vt:lpstr>
      <vt:lpstr>Elementary Particles (~1930)</vt:lpstr>
      <vt:lpstr>Atoms</vt:lpstr>
      <vt:lpstr>Nuclear Force (Strong Interaction)</vt:lpstr>
      <vt:lpstr>Anti-Particles</vt:lpstr>
      <vt:lpstr>Feynman Diagram</vt:lpstr>
      <vt:lpstr>-decay (Weak Interaction)</vt:lpstr>
      <vt:lpstr>Lessons we learned</vt:lpstr>
      <vt:lpstr>Accelerators and Quark Model</vt:lpstr>
      <vt:lpstr>Quark Model</vt:lpstr>
      <vt:lpstr>Elementary Particles  (~1970)</vt:lpstr>
      <vt:lpstr>Fermions</vt:lpstr>
      <vt:lpstr>Four Forces and Bosons</vt:lpstr>
      <vt:lpstr>Principle of Accelerators </vt:lpstr>
      <vt:lpstr>SLAC (Stanford Linear Accelerator Center)</vt:lpstr>
      <vt:lpstr>Fermi Lab near Chicago</vt:lpstr>
      <vt:lpstr>Discovery of more quarks</vt:lpstr>
      <vt:lpstr>Elementary Particles</vt:lpstr>
      <vt:lpstr>Elementary Particles</vt:lpstr>
      <vt:lpstr>Elementary Particles and Forces</vt:lpstr>
      <vt:lpstr>Power of Electric Force </vt:lpstr>
      <vt:lpstr>Power of Gravity</vt:lpstr>
      <vt:lpstr>Power of Strong Force </vt:lpstr>
      <vt:lpstr>PowerPoint Presentation</vt:lpstr>
      <vt:lpstr>Solar Energy</vt:lpstr>
      <vt:lpstr>Nuclear Fusion in the Sun</vt:lpstr>
      <vt:lpstr>Unification of Forces</vt:lpstr>
      <vt:lpstr>Unification of Forces</vt:lpstr>
      <vt:lpstr>Unification of Forces</vt:lpstr>
      <vt:lpstr>Hubble Deep Field</vt:lpstr>
      <vt:lpstr>Hubble Deep Field</vt:lpstr>
      <vt:lpstr>Structure of DNA</vt:lpstr>
      <vt:lpstr>Symmetry Breaking</vt:lpstr>
      <vt:lpstr>The Beginning</vt:lpstr>
      <vt:lpstr>Superstring?</vt:lpstr>
      <vt:lpstr>Evolution of the Early Universe</vt:lpstr>
      <vt:lpstr>Unification of Fundamental Forces</vt:lpstr>
      <vt:lpstr>Early Universe &amp; Unsolved Problems</vt:lpstr>
      <vt:lpstr>PowerPoint Presentation</vt:lpstr>
      <vt:lpstr>PowerPoint Presentation</vt:lpstr>
      <vt:lpstr>Mass of Particles (at T = 0.1 ns)</vt:lpstr>
      <vt:lpstr>Mystery of the Mass (since 1970) </vt:lpstr>
      <vt:lpstr>Spontaneous Symmetry Breakdown  at a Dinner Table</vt:lpstr>
      <vt:lpstr>Spontaneous Symmetry Breaking - Higgs Mechanism -</vt:lpstr>
      <vt:lpstr>Spontaneous Symmetry Breaking - Higgs Mechanism -</vt:lpstr>
      <vt:lpstr>CERN and LHC in Geneva</vt:lpstr>
      <vt:lpstr>PowerPoint Presentation</vt:lpstr>
      <vt:lpstr>PowerPoint Presentation</vt:lpstr>
      <vt:lpstr>CMS Collaboration (1993 ~)</vt:lpstr>
      <vt:lpstr>CMS</vt:lpstr>
      <vt:lpstr>Installing muon Detectors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SUSY Particles and Neutralino</vt:lpstr>
      <vt:lpstr>SUSY Particles and Neutralino</vt:lpstr>
      <vt:lpstr>Hierarchy Problem </vt:lpstr>
      <vt:lpstr>PowerPoint Presentation</vt:lpstr>
      <vt:lpstr>PowerPoint Presentation</vt:lpstr>
      <vt:lpstr>Mass Spectra at the best fit points (before LHC)</vt:lpstr>
      <vt:lpstr>PowerPoint Presentation</vt:lpstr>
      <vt:lpstr>Origin of Mass in Extra Dimensions</vt:lpstr>
      <vt:lpstr>PowerPoint Presentation</vt:lpstr>
      <vt:lpstr>Mass Spectrum of the first KK level</vt:lpstr>
      <vt:lpstr>Summary on “Science Cases”</vt:lpstr>
    </vt:vector>
  </TitlesOfParts>
  <Company>UCLA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of 21st Century: Origin of Universe and Ourselves</dc:title>
  <dc:creator>Katsushi Arisaka</dc:creator>
  <cp:lastModifiedBy>Katsushi Arisaka</cp:lastModifiedBy>
  <cp:revision>220</cp:revision>
  <dcterms:created xsi:type="dcterms:W3CDTF">2005-12-09T08:06:25Z</dcterms:created>
  <dcterms:modified xsi:type="dcterms:W3CDTF">2012-11-14T21:25:59Z</dcterms:modified>
</cp:coreProperties>
</file>