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1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983" r:id="rId2"/>
    <p:sldId id="1908" r:id="rId3"/>
    <p:sldId id="1952" r:id="rId4"/>
    <p:sldId id="2068" r:id="rId5"/>
    <p:sldId id="2038" r:id="rId6"/>
    <p:sldId id="2040" r:id="rId7"/>
    <p:sldId id="2041" r:id="rId8"/>
    <p:sldId id="2042" r:id="rId9"/>
    <p:sldId id="2043" r:id="rId10"/>
    <p:sldId id="2044" r:id="rId11"/>
    <p:sldId id="2045" r:id="rId12"/>
    <p:sldId id="2050" r:id="rId13"/>
    <p:sldId id="2051" r:id="rId14"/>
    <p:sldId id="2052" r:id="rId15"/>
    <p:sldId id="2053" r:id="rId16"/>
    <p:sldId id="2054" r:id="rId17"/>
    <p:sldId id="2055" r:id="rId18"/>
    <p:sldId id="2056" r:id="rId19"/>
    <p:sldId id="2057" r:id="rId20"/>
    <p:sldId id="2058" r:id="rId21"/>
    <p:sldId id="2059" r:id="rId22"/>
    <p:sldId id="2060" r:id="rId23"/>
    <p:sldId id="2063" r:id="rId24"/>
    <p:sldId id="2064" r:id="rId25"/>
    <p:sldId id="2065" r:id="rId26"/>
    <p:sldId id="2066" r:id="rId27"/>
    <p:sldId id="2191" r:id="rId28"/>
    <p:sldId id="1986" r:id="rId29"/>
    <p:sldId id="1783" r:id="rId30"/>
    <p:sldId id="1909" r:id="rId31"/>
    <p:sldId id="1799" r:id="rId32"/>
    <p:sldId id="1803" r:id="rId33"/>
    <p:sldId id="1786" r:id="rId34"/>
    <p:sldId id="1800" r:id="rId35"/>
    <p:sldId id="1789" r:id="rId36"/>
    <p:sldId id="1954" r:id="rId37"/>
    <p:sldId id="2070" r:id="rId38"/>
    <p:sldId id="2187" r:id="rId39"/>
    <p:sldId id="1958" r:id="rId40"/>
    <p:sldId id="2073" r:id="rId41"/>
    <p:sldId id="2074" r:id="rId42"/>
    <p:sldId id="2075" r:id="rId43"/>
    <p:sldId id="2076" r:id="rId44"/>
    <p:sldId id="2077" r:id="rId45"/>
    <p:sldId id="2078" r:id="rId46"/>
    <p:sldId id="2188" r:id="rId47"/>
    <p:sldId id="2080" r:id="rId48"/>
    <p:sldId id="2081" r:id="rId49"/>
    <p:sldId id="2082" r:id="rId50"/>
    <p:sldId id="2083" r:id="rId51"/>
    <p:sldId id="2084" r:id="rId52"/>
    <p:sldId id="2085" r:id="rId53"/>
    <p:sldId id="2086" r:id="rId54"/>
    <p:sldId id="2087" r:id="rId55"/>
    <p:sldId id="2088" r:id="rId56"/>
    <p:sldId id="1932" r:id="rId57"/>
    <p:sldId id="1933" r:id="rId58"/>
    <p:sldId id="2094" r:id="rId59"/>
    <p:sldId id="2095" r:id="rId60"/>
    <p:sldId id="2089" r:id="rId61"/>
    <p:sldId id="2189" r:id="rId62"/>
    <p:sldId id="2190" r:id="rId63"/>
  </p:sldIdLst>
  <p:sldSz cx="9601200" cy="73152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Narrow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Narrow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Narrow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Narrow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Narrow" charset="0"/>
        <a:ea typeface="ＭＳ Ｐゴシック" charset="0"/>
        <a:cs typeface="+mn-cs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Arial Narrow" charset="0"/>
        <a:ea typeface="ＭＳ Ｐゴシック" charset="0"/>
        <a:cs typeface="+mn-cs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Arial Narrow" charset="0"/>
        <a:ea typeface="ＭＳ Ｐゴシック" charset="0"/>
        <a:cs typeface="+mn-cs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Arial Narrow" charset="0"/>
        <a:ea typeface="ＭＳ Ｐゴシック" charset="0"/>
        <a:cs typeface="+mn-cs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Arial Narrow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DEE3FB-C12E-4B43-A79B-0AD40D456AC1}">
          <p14:sldIdLst>
            <p14:sldId id="1983"/>
            <p14:sldId id="1908"/>
            <p14:sldId id="1952"/>
            <p14:sldId id="2068"/>
          </p14:sldIdLst>
        </p14:section>
        <p14:section name="Cosmology" id="{890E7E33-B8B3-FE42-83F5-20CBF39AB96A}">
          <p14:sldIdLst>
            <p14:sldId id="2038"/>
            <p14:sldId id="2040"/>
            <p14:sldId id="2041"/>
            <p14:sldId id="2042"/>
            <p14:sldId id="2043"/>
            <p14:sldId id="2044"/>
            <p14:sldId id="2045"/>
            <p14:sldId id="2050"/>
            <p14:sldId id="2051"/>
            <p14:sldId id="2052"/>
            <p14:sldId id="2053"/>
            <p14:sldId id="2054"/>
            <p14:sldId id="2055"/>
            <p14:sldId id="2056"/>
            <p14:sldId id="2057"/>
            <p14:sldId id="2058"/>
            <p14:sldId id="2059"/>
            <p14:sldId id="2060"/>
            <p14:sldId id="2063"/>
            <p14:sldId id="2064"/>
            <p14:sldId id="2065"/>
            <p14:sldId id="2066"/>
            <p14:sldId id="2191"/>
          </p14:sldIdLst>
        </p14:section>
        <p14:section name="Particle Physics" id="{29991450-5975-1E4B-8DF0-108C7D47810A}">
          <p14:sldIdLst>
            <p14:sldId id="1986"/>
            <p14:sldId id="1783"/>
            <p14:sldId id="1909"/>
            <p14:sldId id="1799"/>
            <p14:sldId id="1803"/>
            <p14:sldId id="1786"/>
            <p14:sldId id="1800"/>
            <p14:sldId id="1789"/>
            <p14:sldId id="1954"/>
            <p14:sldId id="2070"/>
            <p14:sldId id="2187"/>
            <p14:sldId id="1958"/>
            <p14:sldId id="2073"/>
            <p14:sldId id="2074"/>
            <p14:sldId id="2075"/>
            <p14:sldId id="2076"/>
            <p14:sldId id="2077"/>
            <p14:sldId id="2078"/>
            <p14:sldId id="2188"/>
            <p14:sldId id="2080"/>
            <p14:sldId id="2081"/>
            <p14:sldId id="2082"/>
            <p14:sldId id="2083"/>
            <p14:sldId id="2084"/>
            <p14:sldId id="2085"/>
            <p14:sldId id="2086"/>
            <p14:sldId id="2087"/>
            <p14:sldId id="2088"/>
            <p14:sldId id="1932"/>
            <p14:sldId id="1933"/>
            <p14:sldId id="2094"/>
            <p14:sldId id="2095"/>
            <p14:sldId id="2089"/>
            <p14:sldId id="2189"/>
            <p14:sldId id="21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C50"/>
    <a:srgbClr val="9933FF"/>
    <a:srgbClr val="FF3300"/>
    <a:srgbClr val="008000"/>
    <a:srgbClr val="0000FF"/>
    <a:srgbClr val="FF9900"/>
    <a:srgbClr val="FF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48" autoAdjust="0"/>
    <p:restoredTop sz="99687" autoAdjust="0"/>
  </p:normalViewPr>
  <p:slideViewPr>
    <p:cSldViewPr>
      <p:cViewPr varScale="1">
        <p:scale>
          <a:sx n="147" d="100"/>
          <a:sy n="147" d="100"/>
        </p:scale>
        <p:origin x="-128" y="-256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582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05" tIns="48301" rIns="96605" bIns="4830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05" tIns="48301" rIns="96605" bIns="4830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05" tIns="48301" rIns="96605" bIns="4830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05" tIns="48301" rIns="96605" bIns="4830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charset="0"/>
              </a:defRPr>
            </a:lvl1pPr>
          </a:lstStyle>
          <a:p>
            <a:fld id="{E7E9406B-8FC6-6B44-8C96-54F4530C5C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7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05" tIns="48301" rIns="96605" bIns="4830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05" tIns="48301" rIns="96605" bIns="4830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6988" y="720725"/>
            <a:ext cx="4725987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05" tIns="48301" rIns="96605" bIns="48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05" tIns="48301" rIns="96605" bIns="4830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05" tIns="48301" rIns="96605" bIns="4830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charset="0"/>
              </a:defRPr>
            </a:lvl1pPr>
          </a:lstStyle>
          <a:p>
            <a:fld id="{5AB06696-871D-5344-A7C1-F3B56CBD8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85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27754-857B-BE40-85D1-17FE669D8E6E}" type="slidenum">
              <a:rPr lang="en-US"/>
              <a:pPr/>
              <a:t>1</a:t>
            </a:fld>
            <a:endParaRPr lang="en-US"/>
          </a:p>
        </p:txBody>
      </p:sp>
      <p:sp>
        <p:nvSpPr>
          <p:cNvPr id="35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8CE4C-0582-A246-90E7-5B4B3DFC23D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95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7550"/>
            <a:ext cx="4727575" cy="36020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8"/>
            <a:ext cx="5365750" cy="432276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73221-3CC5-384E-8959-681ECC6CE23F}" type="slidenum">
              <a:rPr lang="en-US"/>
              <a:pPr/>
              <a:t>11</a:t>
            </a:fld>
            <a:endParaRPr lang="en-US"/>
          </a:p>
        </p:txBody>
      </p:sp>
      <p:sp>
        <p:nvSpPr>
          <p:cNvPr id="39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F1D6E-601E-7D48-A8E3-7F444F98B0C1}" type="slidenum">
              <a:rPr lang="en-US"/>
              <a:pPr/>
              <a:t>12</a:t>
            </a:fld>
            <a:endParaRPr lang="en-US"/>
          </a:p>
        </p:txBody>
      </p:sp>
      <p:sp>
        <p:nvSpPr>
          <p:cNvPr id="295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7550"/>
            <a:ext cx="4727575" cy="36020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27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20CC7-3597-B841-BBE8-A8C9A093850D}" type="slidenum">
              <a:rPr lang="en-US"/>
              <a:pPr/>
              <a:t>13</a:t>
            </a:fld>
            <a:endParaRPr lang="en-US"/>
          </a:p>
        </p:txBody>
      </p:sp>
      <p:sp>
        <p:nvSpPr>
          <p:cNvPr id="35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7550"/>
            <a:ext cx="4727575" cy="36020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27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120C8-98C7-D54A-BDF3-F9C7CF51A653}" type="slidenum">
              <a:rPr lang="en-US"/>
              <a:pPr/>
              <a:t>14</a:t>
            </a:fld>
            <a:endParaRPr lang="en-US"/>
          </a:p>
        </p:txBody>
      </p:sp>
      <p:sp>
        <p:nvSpPr>
          <p:cNvPr id="33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20725"/>
            <a:ext cx="47244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5AD70-896B-BA42-BDA1-470737F1B3FE}" type="slidenum">
              <a:rPr lang="en-US"/>
              <a:pPr/>
              <a:t>15</a:t>
            </a:fld>
            <a:endParaRPr lang="en-US"/>
          </a:p>
        </p:txBody>
      </p:sp>
      <p:sp>
        <p:nvSpPr>
          <p:cNvPr id="33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20725"/>
            <a:ext cx="47244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AA7A0-B907-E049-85C8-E02E7CD3FEE6}" type="slidenum">
              <a:rPr lang="en-US"/>
              <a:pPr/>
              <a:t>16</a:t>
            </a:fld>
            <a:endParaRPr lang="en-US"/>
          </a:p>
        </p:txBody>
      </p:sp>
      <p:sp>
        <p:nvSpPr>
          <p:cNvPr id="296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7550"/>
            <a:ext cx="4727575" cy="36020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27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FC7C0-808A-E74C-8B66-5087BD68B868}" type="slidenum">
              <a:rPr lang="en-US"/>
              <a:pPr/>
              <a:t>17</a:t>
            </a:fld>
            <a:endParaRPr lang="en-US"/>
          </a:p>
        </p:txBody>
      </p:sp>
      <p:sp>
        <p:nvSpPr>
          <p:cNvPr id="33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20725"/>
            <a:ext cx="47244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1E14D-9EB6-874B-A55A-8BD69AB3EEB2}" type="slidenum">
              <a:rPr lang="en-US"/>
              <a:pPr/>
              <a:t>18</a:t>
            </a:fld>
            <a:endParaRPr lang="en-US"/>
          </a:p>
        </p:txBody>
      </p:sp>
      <p:sp>
        <p:nvSpPr>
          <p:cNvPr id="33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20725"/>
            <a:ext cx="47244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02D46-E870-F34C-9633-1E670E3AC7A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99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9138"/>
            <a:ext cx="4727575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9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6E77D-E8D0-B749-AC27-F40F67252EF1}" type="slidenum">
              <a:rPr lang="en-US" sz="1300">
                <a:latin typeface="Times New Roman" charset="0"/>
              </a:rPr>
              <a:pPr eaLnBrk="1" hangingPunct="1"/>
              <a:t>2</a:t>
            </a:fld>
            <a:endParaRPr lang="en-US" sz="1300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20725"/>
            <a:ext cx="47244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58D1A-7E1D-B34A-964E-EDB6F934E63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95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7550"/>
            <a:ext cx="4727575" cy="36020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8"/>
            <a:ext cx="5365750" cy="432276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E682B-DD26-124E-A8DE-2A0A015FAFA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4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7550"/>
            <a:ext cx="4727575" cy="36020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8"/>
            <a:ext cx="5365750" cy="432276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B7A3C6-B469-C343-9DB7-FBF141EE72E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20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7550"/>
            <a:ext cx="4727575" cy="36020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8"/>
            <a:ext cx="5365750" cy="432276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E146D-4353-264C-8248-7311F0FA05F1}" type="slidenum">
              <a:rPr lang="en-US"/>
              <a:pPr/>
              <a:t>23</a:t>
            </a:fld>
            <a:endParaRPr lang="en-US"/>
          </a:p>
        </p:txBody>
      </p:sp>
      <p:sp>
        <p:nvSpPr>
          <p:cNvPr id="296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7550"/>
            <a:ext cx="4727575" cy="36020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27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0" indent="-285723" defTabSz="9666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2" indent="-228578" defTabSz="9666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49" indent="-228578" defTabSz="9666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05" indent="-228578" defTabSz="9666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62" indent="-228578" defTabSz="966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19" indent="-228578" defTabSz="966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76" indent="-228578" defTabSz="966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32" indent="-228578" defTabSz="966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4FF290-3649-B04F-8F26-5874621255E7}" type="slidenum">
              <a:rPr lang="en-US" sz="1300">
                <a:latin typeface="Times New Roman" charset="0"/>
              </a:rPr>
              <a:pPr eaLnBrk="1" hangingPunct="1"/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B1CD05-614B-F945-8288-02300A34003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1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7A696-F65A-3E42-A78F-A185AB275C8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2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9138"/>
            <a:ext cx="4727575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D8AFF-BD8C-3A48-A6DD-35896E2BFC44}" type="slidenum">
              <a:rPr lang="en-US"/>
              <a:pPr/>
              <a:t>27</a:t>
            </a:fld>
            <a:endParaRPr lang="en-US"/>
          </a:p>
        </p:txBody>
      </p:sp>
      <p:sp>
        <p:nvSpPr>
          <p:cNvPr id="286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20725"/>
            <a:ext cx="47244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44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71182" indent="-296609" defTabSz="952443" eaLnBrk="0" hangingPunct="0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86434" indent="-237287" defTabSz="952443" eaLnBrk="0" hangingPunct="0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61008" indent="-237287" defTabSz="952443" eaLnBrk="0" hangingPunct="0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35581" indent="-237287" defTabSz="952443" eaLnBrk="0" hangingPunct="0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10155" indent="-237287" defTabSz="9524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4728" indent="-237287" defTabSz="9524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59302" indent="-237287" defTabSz="9524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33876" indent="-237287" defTabSz="9524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62708FA-D9DF-ED4E-A209-4B13F4F90B93}" type="slidenum">
              <a:rPr lang="en-US" sz="1200">
                <a:latin typeface="Times New Roman" charset="0"/>
              </a:rPr>
              <a:pPr eaLnBrk="1" hangingPunct="1"/>
              <a:t>28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E826F-3622-BD41-978A-20E5B3CF74DE}" type="slidenum">
              <a:rPr lang="en-US"/>
              <a:pPr/>
              <a:t>29</a:t>
            </a:fld>
            <a:endParaRPr lang="en-US"/>
          </a:p>
        </p:txBody>
      </p:sp>
      <p:sp>
        <p:nvSpPr>
          <p:cNvPr id="34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9138"/>
            <a:ext cx="4727575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CEA5F0-D439-8445-B15C-2DABB985D4F0}" type="slidenum">
              <a:rPr lang="en-US" sz="1300">
                <a:latin typeface="Times New Roman" charset="0"/>
              </a:rPr>
              <a:pPr eaLnBrk="1" hangingPunct="1"/>
              <a:t>3</a:t>
            </a:fld>
            <a:endParaRPr lang="en-US" sz="130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9138"/>
            <a:ext cx="4727575" cy="360203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B41A2-6503-1A4A-82AF-0144548B7569}" type="slidenum">
              <a:rPr lang="en-US"/>
              <a:pPr/>
              <a:t>31</a:t>
            </a:fld>
            <a:endParaRPr lang="en-US"/>
          </a:p>
        </p:txBody>
      </p:sp>
      <p:sp>
        <p:nvSpPr>
          <p:cNvPr id="34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572BB-8A74-4C4F-9215-2F6600E64027}" type="slidenum">
              <a:rPr lang="en-US"/>
              <a:pPr/>
              <a:t>32</a:t>
            </a:fld>
            <a:endParaRPr lang="en-US"/>
          </a:p>
        </p:txBody>
      </p:sp>
      <p:sp>
        <p:nvSpPr>
          <p:cNvPr id="34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9138"/>
            <a:ext cx="4727575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E4A6D-C9C6-AE4A-806B-95F451BCF5DC}" type="slidenum">
              <a:rPr lang="en-US"/>
              <a:pPr/>
              <a:t>33</a:t>
            </a:fld>
            <a:endParaRPr lang="en-US"/>
          </a:p>
        </p:txBody>
      </p:sp>
      <p:sp>
        <p:nvSpPr>
          <p:cNvPr id="34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9138"/>
            <a:ext cx="4727575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D1292-59C4-354F-968E-CBFADC9B4F21}" type="slidenum">
              <a:rPr lang="en-US"/>
              <a:pPr/>
              <a:t>34</a:t>
            </a:fld>
            <a:endParaRPr lang="en-US"/>
          </a:p>
        </p:txBody>
      </p:sp>
      <p:sp>
        <p:nvSpPr>
          <p:cNvPr id="34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A4EF1-3084-DE4E-93BE-6A2629BC74EF}" type="slidenum">
              <a:rPr lang="en-US"/>
              <a:pPr/>
              <a:t>35</a:t>
            </a:fld>
            <a:endParaRPr lang="en-US"/>
          </a:p>
        </p:txBody>
      </p:sp>
      <p:sp>
        <p:nvSpPr>
          <p:cNvPr id="34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D6121-50F0-564D-841C-93E4FF1BFDE9}" type="slidenum">
              <a:rPr lang="en-US"/>
              <a:pPr/>
              <a:t>36</a:t>
            </a:fld>
            <a:endParaRPr lang="en-US"/>
          </a:p>
        </p:txBody>
      </p:sp>
      <p:sp>
        <p:nvSpPr>
          <p:cNvPr id="35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0B436-D005-3E4B-9F33-66EF83BC3EB1}" type="slidenum">
              <a:rPr lang="en-US"/>
              <a:pPr/>
              <a:t>37</a:t>
            </a:fld>
            <a:endParaRPr lang="en-US"/>
          </a:p>
        </p:txBody>
      </p:sp>
      <p:sp>
        <p:nvSpPr>
          <p:cNvPr id="35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CEA5F0-D439-8445-B15C-2DABB985D4F0}" type="slidenum">
              <a:rPr lang="en-US" sz="1300">
                <a:latin typeface="Times New Roman" charset="0"/>
              </a:rPr>
              <a:pPr eaLnBrk="1" hangingPunct="1"/>
              <a:t>38</a:t>
            </a:fld>
            <a:endParaRPr lang="en-US" sz="130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9138"/>
            <a:ext cx="4727575" cy="360203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6EBC92-E960-E84A-9E15-0A6905ABE6C5}" type="slidenum">
              <a:rPr lang="en-US" sz="1300">
                <a:latin typeface="Times New Roman" charset="0"/>
              </a:rPr>
              <a:pPr eaLnBrk="1" hangingPunct="1"/>
              <a:t>39</a:t>
            </a:fld>
            <a:endParaRPr lang="en-US" sz="130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9138"/>
            <a:ext cx="4727575" cy="360203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0FB6D-4D69-A346-B289-9E9CC13E1130}" type="slidenum">
              <a:rPr lang="en-US"/>
              <a:pPr/>
              <a:t>40</a:t>
            </a:fld>
            <a:endParaRPr lang="en-US"/>
          </a:p>
        </p:txBody>
      </p:sp>
      <p:sp>
        <p:nvSpPr>
          <p:cNvPr id="35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6EBC92-E960-E84A-9E15-0A6905ABE6C5}" type="slidenum">
              <a:rPr lang="en-US" sz="1300">
                <a:latin typeface="Times New Roman" charset="0"/>
              </a:rPr>
              <a:pPr eaLnBrk="1" hangingPunct="1"/>
              <a:t>4</a:t>
            </a:fld>
            <a:endParaRPr lang="en-US" sz="130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9138"/>
            <a:ext cx="4727575" cy="360203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0F6A9-A909-3047-B347-5E9852B83154}" type="slidenum">
              <a:rPr lang="en-US"/>
              <a:pPr/>
              <a:t>41</a:t>
            </a:fld>
            <a:endParaRPr lang="en-US"/>
          </a:p>
        </p:txBody>
      </p:sp>
      <p:sp>
        <p:nvSpPr>
          <p:cNvPr id="35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5129F-E55E-2048-89B3-2DC4B1922CB6}" type="slidenum">
              <a:rPr lang="en-US"/>
              <a:pPr/>
              <a:t>42</a:t>
            </a:fld>
            <a:endParaRPr lang="en-US"/>
          </a:p>
        </p:txBody>
      </p:sp>
      <p:sp>
        <p:nvSpPr>
          <p:cNvPr id="35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8A856-E939-AD4F-A95A-2DABB792C17D}" type="slidenum">
              <a:rPr lang="en-US"/>
              <a:pPr/>
              <a:t>43</a:t>
            </a:fld>
            <a:endParaRPr lang="en-US"/>
          </a:p>
        </p:txBody>
      </p:sp>
      <p:sp>
        <p:nvSpPr>
          <p:cNvPr id="35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A0ED2-2ACC-5C46-A212-42EC532823CE}" type="slidenum">
              <a:rPr lang="en-US"/>
              <a:pPr/>
              <a:t>44</a:t>
            </a:fld>
            <a:endParaRPr lang="en-US"/>
          </a:p>
        </p:txBody>
      </p:sp>
      <p:sp>
        <p:nvSpPr>
          <p:cNvPr id="35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A3FF1-A9E6-844F-B998-3E3E3BC91D7B}" type="slidenum">
              <a:rPr lang="en-US"/>
              <a:pPr/>
              <a:t>45</a:t>
            </a:fld>
            <a:endParaRPr lang="en-US"/>
          </a:p>
        </p:txBody>
      </p:sp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166C7-E33B-2B44-98A7-0517D6903AE6}" type="slidenum">
              <a:rPr lang="en-US"/>
              <a:pPr/>
              <a:t>47</a:t>
            </a:fld>
            <a:endParaRPr lang="en-US"/>
          </a:p>
        </p:txBody>
      </p:sp>
      <p:sp>
        <p:nvSpPr>
          <p:cNvPr id="35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636E0-C55B-1847-A360-73AFA92F7590}" type="slidenum">
              <a:rPr lang="en-US"/>
              <a:pPr/>
              <a:t>48</a:t>
            </a:fld>
            <a:endParaRPr lang="en-US"/>
          </a:p>
        </p:txBody>
      </p:sp>
      <p:sp>
        <p:nvSpPr>
          <p:cNvPr id="36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32443-C252-B442-A67E-ABD00FFC437F}" type="slidenum">
              <a:rPr lang="en-US"/>
              <a:pPr/>
              <a:t>49</a:t>
            </a:fld>
            <a:endParaRPr lang="en-US"/>
          </a:p>
        </p:txBody>
      </p:sp>
      <p:sp>
        <p:nvSpPr>
          <p:cNvPr id="35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18EF3-8EB4-6849-B14C-1C40603DCCE5}" type="slidenum">
              <a:rPr lang="en-US"/>
              <a:pPr/>
              <a:t>50</a:t>
            </a:fld>
            <a:endParaRPr lang="en-US"/>
          </a:p>
        </p:txBody>
      </p:sp>
      <p:sp>
        <p:nvSpPr>
          <p:cNvPr id="35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CFC99-9A03-A742-8EF4-C0C2580DF160}" type="slidenum">
              <a:rPr lang="en-US"/>
              <a:pPr/>
              <a:t>51</a:t>
            </a:fld>
            <a:endParaRPr lang="en-US"/>
          </a:p>
        </p:txBody>
      </p:sp>
      <p:sp>
        <p:nvSpPr>
          <p:cNvPr id="36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44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71182" indent="-296609" defTabSz="952443" eaLnBrk="0" hangingPunct="0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86434" indent="-237287" defTabSz="952443" eaLnBrk="0" hangingPunct="0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61008" indent="-237287" defTabSz="952443" eaLnBrk="0" hangingPunct="0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35581" indent="-237287" defTabSz="952443" eaLnBrk="0" hangingPunct="0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10155" indent="-237287" defTabSz="9524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4728" indent="-237287" defTabSz="9524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59302" indent="-237287" defTabSz="9524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33876" indent="-237287" defTabSz="9524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62708FA-D9DF-ED4E-A209-4B13F4F90B93}" type="slidenum">
              <a:rPr lang="en-US" sz="1200">
                <a:latin typeface="Times New Roman" charset="0"/>
              </a:rPr>
              <a:pPr eaLnBrk="1" hangingPunct="1"/>
              <a:t>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93866-2EC1-8241-BB10-2FD7CA10C2D3}" type="slidenum">
              <a:rPr lang="en-US"/>
              <a:pPr/>
              <a:t>52</a:t>
            </a:fld>
            <a:endParaRPr lang="en-US"/>
          </a:p>
        </p:txBody>
      </p:sp>
      <p:sp>
        <p:nvSpPr>
          <p:cNvPr id="36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A3CC0-4896-DB4F-AF86-A799F8160762}" type="slidenum">
              <a:rPr lang="en-US"/>
              <a:pPr/>
              <a:t>53</a:t>
            </a:fld>
            <a:endParaRPr lang="en-US"/>
          </a:p>
        </p:txBody>
      </p:sp>
      <p:sp>
        <p:nvSpPr>
          <p:cNvPr id="36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7550"/>
            <a:ext cx="4727575" cy="36020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27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60AD3-0D90-A64E-99A8-FA605B244A1F}" type="slidenum">
              <a:rPr lang="en-US"/>
              <a:pPr/>
              <a:t>54</a:t>
            </a:fld>
            <a:endParaRPr lang="en-US"/>
          </a:p>
        </p:txBody>
      </p:sp>
      <p:sp>
        <p:nvSpPr>
          <p:cNvPr id="36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88510-F56B-DE42-94E4-FC09D96630A0}" type="slidenum">
              <a:rPr lang="en-US"/>
              <a:pPr/>
              <a:t>55</a:t>
            </a:fld>
            <a:endParaRPr lang="en-US"/>
          </a:p>
        </p:txBody>
      </p:sp>
      <p:sp>
        <p:nvSpPr>
          <p:cNvPr id="36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E62214-DAE6-6E46-9810-B68DECEE7CF4}" type="slidenum">
              <a:rPr lang="en-US" sz="1300">
                <a:latin typeface="Times New Roman" charset="0"/>
              </a:rPr>
              <a:pPr eaLnBrk="1" hangingPunct="1"/>
              <a:t>56</a:t>
            </a:fld>
            <a:endParaRPr lang="en-US" sz="130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183BDB-EE56-F943-9128-19187F44EE0E}" type="slidenum">
              <a:rPr lang="en-US" sz="1300">
                <a:latin typeface="Times New Roman" charset="0"/>
              </a:rPr>
              <a:pPr eaLnBrk="1" hangingPunct="1"/>
              <a:t>57</a:t>
            </a:fld>
            <a:endParaRPr lang="en-US" sz="1300"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D08A63-7B5E-1A43-BCC9-5559A962B15C}" type="slidenum">
              <a:rPr lang="en-US" sz="1300">
                <a:latin typeface="Times New Roman" charset="0"/>
              </a:rPr>
              <a:pPr eaLnBrk="1" hangingPunct="1"/>
              <a:t>58</a:t>
            </a:fld>
            <a:endParaRPr lang="en-US" sz="1300">
              <a:latin typeface="Times New Roman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19138"/>
            <a:ext cx="4725987" cy="36004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7EC630-4F00-5D45-8876-2BED66D99D3C}" type="slidenum">
              <a:rPr lang="en-US" sz="1300">
                <a:latin typeface="Times New Roman" charset="0"/>
              </a:rPr>
              <a:pPr eaLnBrk="1" hangingPunct="1"/>
              <a:t>59</a:t>
            </a:fld>
            <a:endParaRPr lang="en-US" sz="130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72F8E-DEF9-3445-8B17-C6810C238E05}" type="slidenum">
              <a:rPr lang="en-US"/>
              <a:pPr/>
              <a:t>60</a:t>
            </a:fld>
            <a:endParaRPr lang="en-US"/>
          </a:p>
        </p:txBody>
      </p:sp>
      <p:sp>
        <p:nvSpPr>
          <p:cNvPr id="36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697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137" indent="-37470980" defTabSz="966697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5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1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2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7C43EF-414B-B746-B06E-682DC969CAD1}" type="slidenum">
              <a:rPr lang="en-US" sz="1300">
                <a:latin typeface="Times New Roman" charset="0"/>
              </a:rPr>
              <a:pPr eaLnBrk="1" hangingPunct="1"/>
              <a:t>61</a:t>
            </a:fld>
            <a:endParaRPr lang="en-US" sz="130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81B43-75C1-7640-96A3-A5727CFC1C1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20725"/>
            <a:ext cx="47244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B6B49-6380-2549-BBA3-8ABC2A4A3F1E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B4BB6-AA63-6448-AEE8-B98630EC2DD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8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7550"/>
            <a:ext cx="4727575" cy="36020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8"/>
            <a:ext cx="5365750" cy="432276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22012-199F-DA4B-B441-A6A002344AC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94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17550"/>
            <a:ext cx="4727575" cy="36020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8"/>
            <a:ext cx="5365750" cy="432276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32469-AA18-984A-B7F0-797ABC2BC08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98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20725"/>
            <a:ext cx="47244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8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4144963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1667D-38A7-FA45-A0CD-8552EB4FC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440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58A1E-465C-1F46-86B4-096C12B39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0220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038" y="0"/>
            <a:ext cx="2335212" cy="691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853238" cy="6915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A8FCC-97EF-ED48-97C7-DA75F20E92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343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296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19150"/>
            <a:ext cx="4594225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25" y="819150"/>
            <a:ext cx="4594225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7018338"/>
            <a:ext cx="1905000" cy="2968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7018338"/>
            <a:ext cx="5562600" cy="2968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7010400"/>
            <a:ext cx="1676400" cy="304800"/>
          </a:xfrm>
        </p:spPr>
        <p:txBody>
          <a:bodyPr/>
          <a:lstStyle>
            <a:lvl1pPr>
              <a:defRPr/>
            </a:lvl1pPr>
          </a:lstStyle>
          <a:p>
            <a:fld id="{0ACC3201-EB17-7B4B-B8BB-11EF8C52D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4003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0"/>
            <a:ext cx="9340850" cy="6915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7018338"/>
            <a:ext cx="1905000" cy="2968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7018338"/>
            <a:ext cx="5562600" cy="2968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7010400"/>
            <a:ext cx="1676400" cy="304800"/>
          </a:xfrm>
        </p:spPr>
        <p:txBody>
          <a:bodyPr/>
          <a:lstStyle>
            <a:lvl1pPr>
              <a:defRPr/>
            </a:lvl1pPr>
          </a:lstStyle>
          <a:p>
            <a:fld id="{D3D467DE-AB13-0D4F-9F2F-87E416F36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019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D4DB2-BD5A-5B49-8717-4830B35F9A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785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072D0-A809-D649-8F48-F664F39EB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1738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19150"/>
            <a:ext cx="4594225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25" y="819150"/>
            <a:ext cx="4594225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82F3F-2ABF-F34A-BC97-A93828206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3440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CCABB-BF64-4241-A181-FDE8FF47C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6690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1EEAD-149B-5243-80FB-B8A1C07F1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821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89AF7-409E-2D4C-A86A-D9D6B8BB3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625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0095B-897C-6B41-9FCA-407456A2A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093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9747C-CEF4-7342-A9E8-A93B7DC3F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165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0" tIns="48320" rIns="96640" bIns="483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19150"/>
            <a:ext cx="93408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7018338"/>
            <a:ext cx="19050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algn="l" defTabSz="966788">
              <a:defRPr sz="1500" b="0" i="1">
                <a:solidFill>
                  <a:srgbClr val="0000FF"/>
                </a:solidFill>
                <a:latin typeface="Arial" charset="0"/>
              </a:defRPr>
            </a:lvl1pPr>
          </a:lstStyle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defTabSz="966788">
              <a:defRPr sz="1500" b="0" i="1">
                <a:solidFill>
                  <a:srgbClr val="0000FF"/>
                </a:solidFill>
                <a:latin typeface="Arial" charset="0"/>
              </a:defRPr>
            </a:lvl1pPr>
          </a:lstStyle>
          <a:p>
            <a:r>
              <a:rPr lang="en-US"/>
              <a:t>Katsushi Arisaka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500" b="0" i="1">
                <a:solidFill>
                  <a:srgbClr val="0000FF"/>
                </a:solidFill>
                <a:latin typeface="Arial" charset="0"/>
              </a:defRPr>
            </a:lvl1pPr>
          </a:lstStyle>
          <a:p>
            <a:fld id="{6E1D3BB6-7BCC-4F44-A521-24AD84974E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85800"/>
            <a:ext cx="96012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010400"/>
            <a:ext cx="96012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/>
  <p:hf hdr="0"/>
  <p:txStyles>
    <p:titleStyle>
      <a:lvl1pPr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+mj-lt"/>
          <a:ea typeface="+mj-ea"/>
          <a:cs typeface="+mj-cs"/>
        </a:defRPr>
      </a:lvl1pPr>
      <a:lvl2pPr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charset="0"/>
          <a:ea typeface="ＭＳ Ｐゴシック" charset="0"/>
        </a:defRPr>
      </a:lvl2pPr>
      <a:lvl3pPr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charset="0"/>
          <a:ea typeface="ＭＳ Ｐゴシック" charset="0"/>
        </a:defRPr>
      </a:lvl3pPr>
      <a:lvl4pPr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charset="0"/>
          <a:ea typeface="ＭＳ Ｐゴシック" charset="0"/>
        </a:defRPr>
      </a:lvl4pPr>
      <a:lvl5pPr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charset="0"/>
          <a:ea typeface="ＭＳ Ｐゴシック" charset="0"/>
        </a:defRPr>
      </a:lvl5pPr>
      <a:lvl6pPr marL="457200"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charset="0"/>
          <a:ea typeface="ＭＳ Ｐゴシック" charset="0"/>
        </a:defRPr>
      </a:lvl6pPr>
      <a:lvl7pPr marL="914400"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charset="0"/>
          <a:ea typeface="ＭＳ Ｐゴシック" charset="0"/>
        </a:defRPr>
      </a:lvl7pPr>
      <a:lvl8pPr marL="1371600"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charset="0"/>
          <a:ea typeface="ＭＳ Ｐゴシック" charset="0"/>
        </a:defRPr>
      </a:lvl8pPr>
      <a:lvl9pPr marL="1828800"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charset="0"/>
          <a:ea typeface="ＭＳ Ｐゴシック" charset="0"/>
        </a:defRPr>
      </a:lvl9pPr>
    </p:titleStyle>
    <p:bodyStyle>
      <a:lvl1pPr marL="360363" indent="-360363" algn="l" defTabSz="966788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buFont typeface="Wingdings" charset="0"/>
        <a:buChar char="Ø"/>
        <a:defRPr sz="4200" b="1">
          <a:solidFill>
            <a:srgbClr val="0000CC"/>
          </a:solidFill>
          <a:latin typeface="+mn-lt"/>
          <a:ea typeface="+mn-ea"/>
          <a:cs typeface="+mn-cs"/>
        </a:defRPr>
      </a:lvl1pPr>
      <a:lvl2pPr marL="785813" indent="-3048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Font typeface="Wingdings" charset="0"/>
        <a:buChar char="§"/>
        <a:defRPr sz="3800" b="1">
          <a:solidFill>
            <a:schemeClr val="tx1"/>
          </a:solidFill>
          <a:latin typeface="+mn-lt"/>
          <a:ea typeface="+mn-ea"/>
        </a:defRPr>
      </a:lvl2pPr>
      <a:lvl3pPr marL="1208088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•"/>
        <a:defRPr sz="3200" b="1">
          <a:solidFill>
            <a:srgbClr val="FF00FF"/>
          </a:solidFill>
          <a:latin typeface="+mn-lt"/>
          <a:ea typeface="+mn-ea"/>
        </a:defRPr>
      </a:lvl3pPr>
      <a:lvl4pPr marL="1693863" indent="-246063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Font typeface="Times New Roman" charset="0"/>
        <a:buChar char="–"/>
        <a:defRPr sz="2900" b="1">
          <a:solidFill>
            <a:srgbClr val="6600FF"/>
          </a:solidFill>
          <a:latin typeface="+mn-lt"/>
          <a:ea typeface="+mn-ea"/>
        </a:defRPr>
      </a:lvl4pPr>
      <a:lvl5pPr marL="2174875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+mn-ea"/>
        </a:defRPr>
      </a:lvl5pPr>
      <a:lvl6pPr marL="2632075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+mn-ea"/>
        </a:defRPr>
      </a:lvl6pPr>
      <a:lvl7pPr marL="3089275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+mn-ea"/>
        </a:defRPr>
      </a:lvl7pPr>
      <a:lvl8pPr marL="3546475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+mn-ea"/>
        </a:defRPr>
      </a:lvl8pPr>
      <a:lvl9pPr marL="4003675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ChangeArrowheads="1"/>
          </p:cNvSpPr>
          <p:nvPr/>
        </p:nvSpPr>
        <p:spPr bwMode="auto">
          <a:xfrm>
            <a:off x="1524000" y="3641725"/>
            <a:ext cx="670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Katsushi Arisaka</a:t>
            </a:r>
          </a:p>
        </p:txBody>
      </p:sp>
      <p:sp>
        <p:nvSpPr>
          <p:cNvPr id="3565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2875" y="723900"/>
            <a:ext cx="9296400" cy="17367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>
              <a:lnSpc>
                <a:spcPct val="90000"/>
              </a:lnSpc>
            </a:pPr>
            <a:r>
              <a:rPr lang="en-US" altLang="ja-JP" sz="6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MS Gothic" charset="0"/>
                <a:cs typeface="MS Gothic" charset="0"/>
              </a:rPr>
              <a:t>Origin of the Universe</a:t>
            </a:r>
            <a:endParaRPr lang="en-US" sz="4400" dirty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Gothic" charset="0"/>
              <a:cs typeface="MS Gothic" charset="0"/>
            </a:endParaRPr>
          </a:p>
        </p:txBody>
      </p:sp>
      <p:sp>
        <p:nvSpPr>
          <p:cNvPr id="3565572" name="Line 4"/>
          <p:cNvSpPr>
            <a:spLocks noChangeShapeType="1"/>
          </p:cNvSpPr>
          <p:nvPr/>
        </p:nvSpPr>
        <p:spPr bwMode="auto">
          <a:xfrm>
            <a:off x="0" y="2514600"/>
            <a:ext cx="96012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5573" name="Line 5"/>
          <p:cNvSpPr>
            <a:spLocks noChangeShapeType="1"/>
          </p:cNvSpPr>
          <p:nvPr/>
        </p:nvSpPr>
        <p:spPr bwMode="auto">
          <a:xfrm>
            <a:off x="36513" y="685800"/>
            <a:ext cx="0" cy="182880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5574" name="Line 6"/>
          <p:cNvSpPr>
            <a:spLocks noChangeShapeType="1"/>
          </p:cNvSpPr>
          <p:nvPr/>
        </p:nvSpPr>
        <p:spPr bwMode="auto">
          <a:xfrm>
            <a:off x="9564688" y="685800"/>
            <a:ext cx="0" cy="182880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5575" name="Rectangle 7"/>
          <p:cNvSpPr>
            <a:spLocks noChangeArrowheads="1"/>
          </p:cNvSpPr>
          <p:nvPr/>
        </p:nvSpPr>
        <p:spPr bwMode="auto">
          <a:xfrm>
            <a:off x="1752600" y="5029200"/>
            <a:ext cx="66516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344" tIns="47672" rIns="95344" bIns="47672">
            <a:spAutoFit/>
          </a:bodyPr>
          <a:lstStyle/>
          <a:p>
            <a:pPr defTabSz="954088" eaLnBrk="0" hangingPunct="0"/>
            <a:r>
              <a:rPr lang="en-US" altLang="ja-JP" sz="2500" i="1">
                <a:solidFill>
                  <a:srgbClr val="0000FF"/>
                </a:solidFill>
                <a:latin typeface="Tahoma" charset="0"/>
                <a:ea typeface="MS Mincho" charset="0"/>
                <a:cs typeface="MS Mincho" charset="0"/>
              </a:rPr>
              <a:t>University of California, Los Angeles</a:t>
            </a:r>
            <a:endParaRPr lang="en-US" altLang="ja-JP" sz="2500" b="0">
              <a:solidFill>
                <a:srgbClr val="0000FF"/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defTabSz="954088" eaLnBrk="0" hangingPunct="0"/>
            <a:r>
              <a:rPr lang="en-US" altLang="ja-JP" sz="2500" i="1">
                <a:solidFill>
                  <a:srgbClr val="0000FF"/>
                </a:solidFill>
                <a:latin typeface="Tahoma" charset="0"/>
                <a:ea typeface="MS Mincho" charset="0"/>
                <a:cs typeface="MS Mincho" charset="0"/>
              </a:rPr>
              <a:t>Department of Physics and Astronomy</a:t>
            </a:r>
            <a:endParaRPr lang="en-US" altLang="ja-JP" sz="2500" b="0">
              <a:solidFill>
                <a:srgbClr val="0000FF"/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defTabSz="954088" eaLnBrk="0" hangingPunct="0"/>
            <a:endParaRPr lang="en-US" altLang="ja-JP" sz="2500" b="0">
              <a:solidFill>
                <a:srgbClr val="0099FF"/>
              </a:solidFill>
              <a:latin typeface="Tahoma" charset="0"/>
              <a:ea typeface="MS Mincho" charset="0"/>
              <a:cs typeface="MS Mincho" charset="0"/>
            </a:endParaRPr>
          </a:p>
          <a:p>
            <a:pPr defTabSz="954088" eaLnBrk="0" hangingPunct="0"/>
            <a:r>
              <a:rPr lang="en-US" altLang="ja-JP" sz="2500" b="0">
                <a:solidFill>
                  <a:srgbClr val="0099FF"/>
                </a:solidFill>
                <a:latin typeface="Tahoma" charset="0"/>
                <a:ea typeface="MS Mincho" charset="0"/>
                <a:cs typeface="MS Mincho" charset="0"/>
              </a:rPr>
              <a:t>arisaka@physics.ucla.edu</a:t>
            </a:r>
            <a:endParaRPr lang="en-US" altLang="ja-JP" sz="2500" b="0">
              <a:latin typeface="Times New Roman" charset="0"/>
              <a:cs typeface="ＭＳ Ｐゴシック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5A5436-0EEC-4D4D-8057-3B60E13411EC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7018338"/>
            <a:ext cx="55626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cs typeface="Arial" charset="0"/>
              </a:rPr>
              <a:t>Katsushi Arisaka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7010400"/>
            <a:ext cx="1676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33A8F9-3F8D-E149-96B6-2D3D539A0316}" type="slidenum">
              <a:rPr lang="en-US" sz="1500">
                <a:solidFill>
                  <a:srgbClr val="0000FF"/>
                </a:solidFill>
              </a:rPr>
              <a:pPr eaLnBrk="1" hangingPunct="1"/>
              <a:t>1</a:t>
            </a:fld>
            <a:endParaRPr lang="en-US" sz="1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06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6/24/2011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ABF37-FED3-2247-B0A2-DB4217FCFD8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94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Cosmic Microwave Background</a:t>
            </a:r>
            <a:br>
              <a:rPr lang="en-US" sz="3600" smtClean="0">
                <a:cs typeface="+mj-cs"/>
              </a:rPr>
            </a:br>
            <a:r>
              <a:rPr lang="en-US" sz="2800" smtClean="0">
                <a:cs typeface="+mj-cs"/>
              </a:rPr>
              <a:t>(Discovered in 1964)</a:t>
            </a:r>
          </a:p>
        </p:txBody>
      </p:sp>
      <p:sp>
        <p:nvSpPr>
          <p:cNvPr id="2949123" name="Oval 3"/>
          <p:cNvSpPr>
            <a:spLocks noChangeAspect="1" noChangeArrowheads="1"/>
          </p:cNvSpPr>
          <p:nvPr/>
        </p:nvSpPr>
        <p:spPr bwMode="auto">
          <a:xfrm>
            <a:off x="2251075" y="1357313"/>
            <a:ext cx="5097463" cy="5097462"/>
          </a:xfrm>
          <a:prstGeom prst="ellips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949124" name="Oval 4"/>
          <p:cNvSpPr>
            <a:spLocks noChangeArrowheads="1"/>
          </p:cNvSpPr>
          <p:nvPr/>
        </p:nvSpPr>
        <p:spPr bwMode="auto">
          <a:xfrm>
            <a:off x="4733925" y="3829050"/>
            <a:ext cx="130175" cy="131763"/>
          </a:xfrm>
          <a:prstGeom prst="ellips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solidFill>
                <a:srgbClr val="FF0000"/>
              </a:solidFill>
              <a:cs typeface="ＭＳ Ｐゴシック" charset="0"/>
            </a:endParaRPr>
          </a:p>
        </p:txBody>
      </p:sp>
      <p:sp>
        <p:nvSpPr>
          <p:cNvPr id="2949125" name="Text Box 5"/>
          <p:cNvSpPr txBox="1">
            <a:spLocks noChangeArrowheads="1"/>
          </p:cNvSpPr>
          <p:nvPr/>
        </p:nvSpPr>
        <p:spPr bwMode="auto">
          <a:xfrm>
            <a:off x="4108450" y="3357563"/>
            <a:ext cx="138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rnd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009900"/>
                </a:solidFill>
                <a:cs typeface="ＭＳ Ｐゴシック" charset="0"/>
              </a:rPr>
              <a:t>Sun/Earth</a:t>
            </a:r>
          </a:p>
        </p:txBody>
      </p:sp>
      <p:sp>
        <p:nvSpPr>
          <p:cNvPr id="2949126" name="AutoShape 6"/>
          <p:cNvSpPr>
            <a:spLocks noChangeArrowheads="1"/>
          </p:cNvSpPr>
          <p:nvPr/>
        </p:nvSpPr>
        <p:spPr bwMode="auto">
          <a:xfrm>
            <a:off x="6505575" y="3740150"/>
            <a:ext cx="836613" cy="328613"/>
          </a:xfrm>
          <a:prstGeom prst="rightArrow">
            <a:avLst>
              <a:gd name="adj1" fmla="val 50000"/>
              <a:gd name="adj2" fmla="val 63647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27" name="AutoShape 7"/>
          <p:cNvSpPr>
            <a:spLocks noChangeAspect="1" noChangeArrowheads="1"/>
          </p:cNvSpPr>
          <p:nvPr/>
        </p:nvSpPr>
        <p:spPr bwMode="auto">
          <a:xfrm rot="-5400000">
            <a:off x="4381501" y="1617662"/>
            <a:ext cx="836612" cy="328613"/>
          </a:xfrm>
          <a:prstGeom prst="rightArrow">
            <a:avLst>
              <a:gd name="adj1" fmla="val 50000"/>
              <a:gd name="adj2" fmla="val 63647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28" name="AutoShape 8"/>
          <p:cNvSpPr>
            <a:spLocks noChangeAspect="1" noChangeArrowheads="1"/>
          </p:cNvSpPr>
          <p:nvPr/>
        </p:nvSpPr>
        <p:spPr bwMode="auto">
          <a:xfrm rot="5400000" flipV="1">
            <a:off x="4381501" y="5897562"/>
            <a:ext cx="836612" cy="328613"/>
          </a:xfrm>
          <a:prstGeom prst="rightArrow">
            <a:avLst>
              <a:gd name="adj1" fmla="val 50000"/>
              <a:gd name="adj2" fmla="val 63647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29" name="AutoShape 9"/>
          <p:cNvSpPr>
            <a:spLocks noChangeArrowheads="1"/>
          </p:cNvSpPr>
          <p:nvPr/>
        </p:nvSpPr>
        <p:spPr bwMode="auto">
          <a:xfrm flipH="1">
            <a:off x="2284413" y="3740150"/>
            <a:ext cx="836612" cy="328613"/>
          </a:xfrm>
          <a:prstGeom prst="rightArrow">
            <a:avLst>
              <a:gd name="adj1" fmla="val 50000"/>
              <a:gd name="adj2" fmla="val 63647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30" name="AutoShape 10"/>
          <p:cNvSpPr>
            <a:spLocks noChangeAspect="1" noChangeArrowheads="1"/>
          </p:cNvSpPr>
          <p:nvPr/>
        </p:nvSpPr>
        <p:spPr bwMode="auto">
          <a:xfrm rot="2700000">
            <a:off x="5892801" y="5211762"/>
            <a:ext cx="836612" cy="328613"/>
          </a:xfrm>
          <a:prstGeom prst="rightArrow">
            <a:avLst>
              <a:gd name="adj1" fmla="val 50000"/>
              <a:gd name="adj2" fmla="val 63647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31" name="AutoShape 11"/>
          <p:cNvSpPr>
            <a:spLocks noChangeAspect="1" noChangeArrowheads="1"/>
          </p:cNvSpPr>
          <p:nvPr/>
        </p:nvSpPr>
        <p:spPr bwMode="auto">
          <a:xfrm rot="8100000">
            <a:off x="2895600" y="5241925"/>
            <a:ext cx="836613" cy="328613"/>
          </a:xfrm>
          <a:prstGeom prst="rightArrow">
            <a:avLst>
              <a:gd name="adj1" fmla="val 50000"/>
              <a:gd name="adj2" fmla="val 63647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32" name="AutoShape 12"/>
          <p:cNvSpPr>
            <a:spLocks noChangeAspect="1" noChangeArrowheads="1"/>
          </p:cNvSpPr>
          <p:nvPr/>
        </p:nvSpPr>
        <p:spPr bwMode="auto">
          <a:xfrm rot="13500000">
            <a:off x="2895600" y="2292350"/>
            <a:ext cx="836613" cy="328613"/>
          </a:xfrm>
          <a:prstGeom prst="rightArrow">
            <a:avLst>
              <a:gd name="adj1" fmla="val 50000"/>
              <a:gd name="adj2" fmla="val 63647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33" name="AutoShape 13"/>
          <p:cNvSpPr>
            <a:spLocks noChangeAspect="1" noChangeArrowheads="1"/>
          </p:cNvSpPr>
          <p:nvPr/>
        </p:nvSpPr>
        <p:spPr bwMode="auto">
          <a:xfrm rot="18900000">
            <a:off x="5929313" y="2341563"/>
            <a:ext cx="836612" cy="328612"/>
          </a:xfrm>
          <a:prstGeom prst="rightArrow">
            <a:avLst>
              <a:gd name="adj1" fmla="val 50000"/>
              <a:gd name="adj2" fmla="val 63647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34" name="AutoShape 14"/>
          <p:cNvSpPr>
            <a:spLocks noChangeArrowheads="1"/>
          </p:cNvSpPr>
          <p:nvPr/>
        </p:nvSpPr>
        <p:spPr bwMode="auto">
          <a:xfrm rot="-5400000">
            <a:off x="4598988" y="2779713"/>
            <a:ext cx="403225" cy="250825"/>
          </a:xfrm>
          <a:prstGeom prst="rightArrow">
            <a:avLst>
              <a:gd name="adj1" fmla="val 50000"/>
              <a:gd name="adj2" fmla="val 40190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35" name="AutoShape 15"/>
          <p:cNvSpPr>
            <a:spLocks noChangeArrowheads="1"/>
          </p:cNvSpPr>
          <p:nvPr/>
        </p:nvSpPr>
        <p:spPr bwMode="auto">
          <a:xfrm>
            <a:off x="5543550" y="3779838"/>
            <a:ext cx="403225" cy="250825"/>
          </a:xfrm>
          <a:prstGeom prst="rightArrow">
            <a:avLst>
              <a:gd name="adj1" fmla="val 50000"/>
              <a:gd name="adj2" fmla="val 40190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36" name="AutoShape 16"/>
          <p:cNvSpPr>
            <a:spLocks noChangeArrowheads="1"/>
          </p:cNvSpPr>
          <p:nvPr/>
        </p:nvSpPr>
        <p:spPr bwMode="auto">
          <a:xfrm flipH="1">
            <a:off x="3735388" y="3779838"/>
            <a:ext cx="403225" cy="250825"/>
          </a:xfrm>
          <a:prstGeom prst="rightArrow">
            <a:avLst>
              <a:gd name="adj1" fmla="val 50000"/>
              <a:gd name="adj2" fmla="val 40190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37" name="AutoShape 17"/>
          <p:cNvSpPr>
            <a:spLocks noChangeArrowheads="1"/>
          </p:cNvSpPr>
          <p:nvPr/>
        </p:nvSpPr>
        <p:spPr bwMode="auto">
          <a:xfrm rot="-5400000" flipH="1" flipV="1">
            <a:off x="4598988" y="4562475"/>
            <a:ext cx="403225" cy="250825"/>
          </a:xfrm>
          <a:prstGeom prst="rightArrow">
            <a:avLst>
              <a:gd name="adj1" fmla="val 50000"/>
              <a:gd name="adj2" fmla="val 40190"/>
            </a:avLst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949138" name="Text Box 18"/>
          <p:cNvSpPr txBox="1">
            <a:spLocks noChangeArrowheads="1"/>
          </p:cNvSpPr>
          <p:nvPr/>
        </p:nvSpPr>
        <p:spPr bwMode="auto">
          <a:xfrm>
            <a:off x="271463" y="1120775"/>
            <a:ext cx="280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6600"/>
                </a:solidFill>
                <a:cs typeface="ＭＳ Ｐゴシック" charset="0"/>
              </a:rPr>
              <a:t>T=300,000 years</a:t>
            </a:r>
          </a:p>
          <a:p>
            <a:pPr algn="ctr">
              <a:defRPr/>
            </a:pPr>
            <a:r>
              <a:rPr lang="en-US" b="1" dirty="0">
                <a:solidFill>
                  <a:srgbClr val="FF6600"/>
                </a:solidFill>
                <a:cs typeface="ＭＳ Ｐゴシック" charset="0"/>
              </a:rPr>
              <a:t>after the Big Bang</a:t>
            </a:r>
          </a:p>
        </p:txBody>
      </p:sp>
      <p:sp>
        <p:nvSpPr>
          <p:cNvPr id="2949139" name="Text Box 19"/>
          <p:cNvSpPr txBox="1">
            <a:spLocks noChangeArrowheads="1"/>
          </p:cNvSpPr>
          <p:nvPr/>
        </p:nvSpPr>
        <p:spPr bwMode="auto">
          <a:xfrm>
            <a:off x="6242050" y="1104900"/>
            <a:ext cx="203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FF99"/>
                </a:solidFill>
                <a:cs typeface="ＭＳ Ｐゴシック" charset="0"/>
              </a:rPr>
              <a:t>Temperature</a:t>
            </a:r>
          </a:p>
          <a:p>
            <a:pPr algn="ctr">
              <a:defRPr/>
            </a:pPr>
            <a:r>
              <a:rPr lang="en-US" b="1">
                <a:solidFill>
                  <a:srgbClr val="00FF99"/>
                </a:solidFill>
                <a:cs typeface="ＭＳ Ｐゴシック" charset="0"/>
              </a:rPr>
              <a:t>=3,000</a:t>
            </a:r>
            <a:r>
              <a:rPr lang="en-US" b="1" baseline="30000">
                <a:solidFill>
                  <a:srgbClr val="00FF99"/>
                </a:solidFill>
                <a:cs typeface="ＭＳ Ｐゴシック" charset="0"/>
              </a:rPr>
              <a:t>o</a:t>
            </a:r>
            <a:r>
              <a:rPr lang="en-US" b="1">
                <a:solidFill>
                  <a:srgbClr val="00FF99"/>
                </a:solidFill>
                <a:cs typeface="ＭＳ Ｐゴシック" charset="0"/>
              </a:rPr>
              <a:t>K</a:t>
            </a:r>
          </a:p>
        </p:txBody>
      </p:sp>
      <p:grpSp>
        <p:nvGrpSpPr>
          <p:cNvPr id="2949140" name="Group 20"/>
          <p:cNvGrpSpPr>
            <a:grpSpLocks/>
          </p:cNvGrpSpPr>
          <p:nvPr/>
        </p:nvGrpSpPr>
        <p:grpSpPr bwMode="auto">
          <a:xfrm>
            <a:off x="4456113" y="5183188"/>
            <a:ext cx="3243262" cy="1079500"/>
            <a:chOff x="2807" y="3265"/>
            <a:chExt cx="2043" cy="680"/>
          </a:xfrm>
        </p:grpSpPr>
        <p:sp>
          <p:nvSpPr>
            <p:cNvPr id="2949141" name="Text Box 21"/>
            <p:cNvSpPr txBox="1">
              <a:spLocks noChangeArrowheads="1"/>
            </p:cNvSpPr>
            <p:nvPr/>
          </p:nvSpPr>
          <p:spPr bwMode="auto">
            <a:xfrm>
              <a:off x="2807" y="3265"/>
              <a:ext cx="10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cs typeface="ＭＳ Ｐゴシック" charset="0"/>
                </a:rPr>
                <a:t>Transparent</a:t>
              </a:r>
            </a:p>
          </p:txBody>
        </p:sp>
        <p:sp>
          <p:nvSpPr>
            <p:cNvPr id="2949142" name="Text Box 22"/>
            <p:cNvSpPr txBox="1">
              <a:spLocks noChangeArrowheads="1"/>
            </p:cNvSpPr>
            <p:nvPr/>
          </p:nvSpPr>
          <p:spPr bwMode="auto">
            <a:xfrm>
              <a:off x="4138" y="3695"/>
              <a:ext cx="7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cs typeface="ＭＳ Ｐゴシック" charset="0"/>
                </a:rPr>
                <a:t>Opaque</a:t>
              </a:r>
            </a:p>
          </p:txBody>
        </p:sp>
      </p:grpSp>
      <p:sp>
        <p:nvSpPr>
          <p:cNvPr id="2949143" name="Text Box 23"/>
          <p:cNvSpPr txBox="1">
            <a:spLocks noChangeArrowheads="1"/>
          </p:cNvSpPr>
          <p:nvPr/>
        </p:nvSpPr>
        <p:spPr bwMode="auto">
          <a:xfrm>
            <a:off x="7396163" y="2703513"/>
            <a:ext cx="1277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8000"/>
                </a:solidFill>
                <a:cs typeface="ＭＳ Ｐゴシック" charset="0"/>
              </a:rPr>
              <a:t>z=1,100</a:t>
            </a:r>
          </a:p>
        </p:txBody>
      </p:sp>
      <p:sp>
        <p:nvSpPr>
          <p:cNvPr id="2949144" name="Text Box 24"/>
          <p:cNvSpPr txBox="1">
            <a:spLocks noChangeArrowheads="1"/>
          </p:cNvSpPr>
          <p:nvPr/>
        </p:nvSpPr>
        <p:spPr bwMode="auto">
          <a:xfrm>
            <a:off x="152400" y="5470525"/>
            <a:ext cx="23733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66"/>
                </a:solidFill>
                <a:cs typeface="ＭＳ Ｐゴシック" charset="0"/>
              </a:rPr>
              <a:t>Today:</a:t>
            </a:r>
          </a:p>
          <a:p>
            <a:pPr>
              <a:defRPr/>
            </a:pPr>
            <a:r>
              <a:rPr lang="en-US" sz="2800" b="1" dirty="0">
                <a:solidFill>
                  <a:srgbClr val="FF0066"/>
                </a:solidFill>
                <a:cs typeface="ＭＳ Ｐゴシック" charset="0"/>
              </a:rPr>
              <a:t>3000</a:t>
            </a:r>
            <a:r>
              <a:rPr lang="en-US" sz="2800" b="1" baseline="30000" dirty="0">
                <a:solidFill>
                  <a:srgbClr val="FF0066"/>
                </a:solidFill>
                <a:cs typeface="ＭＳ Ｐゴシック" charset="0"/>
              </a:rPr>
              <a:t>o</a:t>
            </a:r>
            <a:r>
              <a:rPr lang="en-US" sz="2800" b="1" dirty="0">
                <a:solidFill>
                  <a:srgbClr val="FF0066"/>
                </a:solidFill>
                <a:cs typeface="ＭＳ Ｐゴシック" charset="0"/>
              </a:rPr>
              <a:t>K/1,100</a:t>
            </a:r>
          </a:p>
          <a:p>
            <a:pPr>
              <a:defRPr/>
            </a:pPr>
            <a:r>
              <a:rPr lang="en-US" sz="2800" b="1" dirty="0">
                <a:solidFill>
                  <a:srgbClr val="FF0066"/>
                </a:solidFill>
                <a:cs typeface="ＭＳ Ｐゴシック" charset="0"/>
              </a:rPr>
              <a:t>=2.7</a:t>
            </a:r>
            <a:r>
              <a:rPr lang="en-US" sz="2800" b="1" baseline="30000" dirty="0">
                <a:solidFill>
                  <a:srgbClr val="FF0066"/>
                </a:solidFill>
                <a:cs typeface="ＭＳ Ｐゴシック" charset="0"/>
              </a:rPr>
              <a:t>o</a:t>
            </a:r>
            <a:r>
              <a:rPr lang="en-US" sz="2800" b="1" dirty="0">
                <a:solidFill>
                  <a:srgbClr val="FF0066"/>
                </a:solidFill>
                <a:cs typeface="ＭＳ Ｐゴシック" charset="0"/>
              </a:rPr>
              <a:t>K</a:t>
            </a:r>
          </a:p>
        </p:txBody>
      </p:sp>
      <p:sp>
        <p:nvSpPr>
          <p:cNvPr id="2949145" name="Line 25"/>
          <p:cNvSpPr>
            <a:spLocks noChangeShapeType="1"/>
          </p:cNvSpPr>
          <p:nvPr/>
        </p:nvSpPr>
        <p:spPr bwMode="auto">
          <a:xfrm>
            <a:off x="1924050" y="2008188"/>
            <a:ext cx="555625" cy="735012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64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4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4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3/8/2007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2D2-B9D8-0443-B9D0-28F4694FA03D}" type="slidenum">
              <a:rPr lang="en-US"/>
              <a:pPr/>
              <a:t>11</a:t>
            </a:fld>
            <a:endParaRPr lang="en-US"/>
          </a:p>
        </p:txBody>
      </p:sp>
      <p:sp>
        <p:nvSpPr>
          <p:cNvPr id="39362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000">
                <a:solidFill>
                  <a:srgbClr val="FF00FF"/>
                </a:solidFill>
              </a:rPr>
              <a:t>Time = 300,000 years , Temp.= 3000 </a:t>
            </a:r>
            <a:r>
              <a:rPr lang="en-US" sz="3000" baseline="30000">
                <a:solidFill>
                  <a:srgbClr val="FF00FF"/>
                </a:solidFill>
              </a:rPr>
              <a:t>o</a:t>
            </a:r>
            <a:r>
              <a:rPr lang="en-US" sz="3000">
                <a:solidFill>
                  <a:srgbClr val="FF00FF"/>
                </a:solidFill>
              </a:rPr>
              <a:t>K</a:t>
            </a:r>
          </a:p>
        </p:txBody>
      </p:sp>
      <p:sp>
        <p:nvSpPr>
          <p:cNvPr id="39362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15400" cy="5391150"/>
          </a:xfrm>
        </p:spPr>
        <p:txBody>
          <a:bodyPr/>
          <a:lstStyle/>
          <a:p>
            <a:r>
              <a:rPr lang="en-US" sz="3800"/>
              <a:t>All the electrons were bound by Hydrogen and Helium Nuclei. </a:t>
            </a:r>
            <a:r>
              <a:rPr lang="en-US" sz="3800">
                <a:sym typeface="Symbol" charset="0"/>
              </a:rPr>
              <a:t> </a:t>
            </a:r>
            <a:r>
              <a:rPr lang="en-US" sz="3800" u="sng">
                <a:solidFill>
                  <a:srgbClr val="FF3300"/>
                </a:solidFill>
                <a:sym typeface="Symbol" charset="0"/>
              </a:rPr>
              <a:t>Atoms formed.</a:t>
            </a:r>
          </a:p>
          <a:p>
            <a:r>
              <a:rPr lang="en-US" sz="3800"/>
              <a:t>The Universe became transparent. Photons were released. </a:t>
            </a:r>
            <a:r>
              <a:rPr lang="en-US" sz="3800">
                <a:sym typeface="Symbol" charset="0"/>
              </a:rPr>
              <a:t> </a:t>
            </a:r>
            <a:r>
              <a:rPr lang="en-US" sz="3800" u="sng">
                <a:solidFill>
                  <a:srgbClr val="FF3300"/>
                </a:solidFill>
                <a:sym typeface="Symbol" charset="0"/>
              </a:rPr>
              <a:t>Radiation decoupled.</a:t>
            </a:r>
          </a:p>
          <a:p>
            <a:endParaRPr lang="en-US" sz="3800" u="sng">
              <a:solidFill>
                <a:srgbClr val="FF3300"/>
              </a:solidFill>
              <a:sym typeface="Symbol" charset="0"/>
            </a:endParaRPr>
          </a:p>
          <a:p>
            <a:pPr lvl="1"/>
            <a:endParaRPr lang="en-US" sz="3400" u="sng">
              <a:solidFill>
                <a:srgbClr val="FF3300"/>
              </a:solidFill>
              <a:sym typeface="Symbol" charset="0"/>
            </a:endParaRPr>
          </a:p>
          <a:p>
            <a:pPr>
              <a:buFont typeface="Wingdings" charset="0"/>
              <a:buNone/>
            </a:pPr>
            <a:r>
              <a:rPr lang="en-US" sz="3800">
                <a:solidFill>
                  <a:srgbClr val="FF00FF"/>
                </a:solidFill>
                <a:sym typeface="Symbol" charset="0"/>
              </a:rPr>
              <a:t>		Cosmic Microwave Background (CMB)</a:t>
            </a:r>
          </a:p>
        </p:txBody>
      </p:sp>
      <p:sp>
        <p:nvSpPr>
          <p:cNvPr id="3936263" name="Rectangle 7"/>
          <p:cNvSpPr>
            <a:spLocks noChangeArrowheads="1"/>
          </p:cNvSpPr>
          <p:nvPr/>
        </p:nvSpPr>
        <p:spPr bwMode="auto">
          <a:xfrm>
            <a:off x="914400" y="5105400"/>
            <a:ext cx="7924800" cy="1066800"/>
          </a:xfrm>
          <a:prstGeom prst="rect">
            <a:avLst/>
          </a:prstGeom>
          <a:noFill/>
          <a:ln w="50800">
            <a:solidFill>
              <a:srgbClr val="FF99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36264" name="AutoShape 8"/>
          <p:cNvSpPr>
            <a:spLocks noChangeArrowheads="1"/>
          </p:cNvSpPr>
          <p:nvPr/>
        </p:nvSpPr>
        <p:spPr bwMode="auto">
          <a:xfrm>
            <a:off x="3810000" y="4038600"/>
            <a:ext cx="533400" cy="914400"/>
          </a:xfrm>
          <a:prstGeom prst="downArrow">
            <a:avLst>
              <a:gd name="adj1" fmla="val 50000"/>
              <a:gd name="adj2" fmla="val 42857"/>
            </a:avLst>
          </a:prstGeom>
          <a:noFill/>
          <a:ln w="50800">
            <a:solidFill>
              <a:srgbClr val="FF99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39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A0F0-1CDD-2F4C-8BA7-66285693BC4A}" type="slidenum">
              <a:rPr lang="en-US"/>
              <a:pPr/>
              <a:t>12</a:t>
            </a:fld>
            <a:endParaRPr lang="en-US"/>
          </a:p>
        </p:txBody>
      </p:sp>
      <p:sp>
        <p:nvSpPr>
          <p:cNvPr id="295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Two Fundamental Problem </a:t>
            </a:r>
            <a:br>
              <a:rPr lang="en-US" sz="3200"/>
            </a:br>
            <a:r>
              <a:rPr lang="en-US" sz="3200"/>
              <a:t>of Big Bang Cosmology</a:t>
            </a:r>
          </a:p>
        </p:txBody>
      </p:sp>
      <p:sp>
        <p:nvSpPr>
          <p:cNvPr id="295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9340850" cy="5619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400" u="sng" dirty="0">
                <a:solidFill>
                  <a:srgbClr val="FF00FF"/>
                </a:solidFill>
              </a:rPr>
              <a:t>Horizon Problem</a:t>
            </a:r>
          </a:p>
          <a:p>
            <a:pPr lvl="1">
              <a:lnSpc>
                <a:spcPct val="80000"/>
              </a:lnSpc>
            </a:pPr>
            <a:r>
              <a:rPr lang="en-US" sz="4000" dirty="0"/>
              <a:t>At early Universe, Size  &gt;&gt; Horizon.</a:t>
            </a:r>
          </a:p>
          <a:p>
            <a:pPr lvl="1">
              <a:lnSpc>
                <a:spcPct val="80000"/>
              </a:lnSpc>
            </a:pPr>
            <a:r>
              <a:rPr lang="en-US" sz="4000" dirty="0"/>
              <a:t>Why is CMB so uniform in every direction?</a:t>
            </a:r>
          </a:p>
          <a:p>
            <a:pPr>
              <a:lnSpc>
                <a:spcPct val="80000"/>
              </a:lnSpc>
            </a:pPr>
            <a:r>
              <a:rPr lang="en-US" sz="4400" u="sng" dirty="0">
                <a:solidFill>
                  <a:srgbClr val="FF0000"/>
                </a:solidFill>
              </a:rPr>
              <a:t>Flatness Problem</a:t>
            </a:r>
          </a:p>
          <a:p>
            <a:pPr lvl="1">
              <a:lnSpc>
                <a:spcPct val="80000"/>
              </a:lnSpc>
            </a:pPr>
            <a:r>
              <a:rPr lang="en-US" sz="4000" dirty="0">
                <a:sym typeface="Symbol" charset="0"/>
              </a:rPr>
              <a:t>-1 grows </a:t>
            </a:r>
            <a:r>
              <a:rPr lang="en-US" sz="4000" dirty="0" smtClean="0">
                <a:sym typeface="Symbol" charset="0"/>
              </a:rPr>
              <a:t>proportional </a:t>
            </a:r>
            <a:r>
              <a:rPr lang="en-US" sz="4000" dirty="0">
                <a:sym typeface="Symbol" charset="0"/>
              </a:rPr>
              <a:t>to the size of the Universe.</a:t>
            </a:r>
          </a:p>
          <a:p>
            <a:pPr lvl="1">
              <a:lnSpc>
                <a:spcPct val="80000"/>
              </a:lnSpc>
            </a:pPr>
            <a:r>
              <a:rPr lang="en-US" sz="4000" dirty="0">
                <a:sym typeface="Symbol" charset="0"/>
              </a:rPr>
              <a:t>Why is  of today close to 1?</a:t>
            </a:r>
          </a:p>
        </p:txBody>
      </p:sp>
    </p:spTree>
    <p:extLst>
      <p:ext uri="{BB962C8B-B14F-4D97-AF65-F5344CB8AC3E}">
        <p14:creationId xmlns:p14="http://schemas.microsoft.com/office/powerpoint/2010/main" val="37368558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2/27/2007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7289-70A1-314D-8619-1108D3C93EA5}" type="slidenum">
              <a:rPr lang="en-US"/>
              <a:pPr/>
              <a:t>13</a:t>
            </a:fld>
            <a:endParaRPr lang="en-US"/>
          </a:p>
        </p:txBody>
      </p:sp>
      <p:sp>
        <p:nvSpPr>
          <p:cNvPr id="35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Expansion of Universe</a:t>
            </a:r>
          </a:p>
        </p:txBody>
      </p:sp>
      <p:sp>
        <p:nvSpPr>
          <p:cNvPr id="3516419" name="Line 3"/>
          <p:cNvSpPr>
            <a:spLocks noChangeShapeType="1"/>
          </p:cNvSpPr>
          <p:nvPr/>
        </p:nvSpPr>
        <p:spPr bwMode="auto">
          <a:xfrm flipV="1">
            <a:off x="1976438" y="6232525"/>
            <a:ext cx="6826250" cy="36513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6420" name="Line 4"/>
          <p:cNvSpPr>
            <a:spLocks noChangeShapeType="1"/>
          </p:cNvSpPr>
          <p:nvPr/>
        </p:nvSpPr>
        <p:spPr bwMode="auto">
          <a:xfrm rot="5400000" flipV="1">
            <a:off x="-450849" y="3844925"/>
            <a:ext cx="4875212" cy="26987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6421" name="Text Box 5"/>
          <p:cNvSpPr txBox="1">
            <a:spLocks noChangeArrowheads="1"/>
          </p:cNvSpPr>
          <p:nvPr/>
        </p:nvSpPr>
        <p:spPr bwMode="auto">
          <a:xfrm>
            <a:off x="8389938" y="6403975"/>
            <a:ext cx="101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Time</a:t>
            </a:r>
          </a:p>
        </p:txBody>
      </p:sp>
      <p:sp>
        <p:nvSpPr>
          <p:cNvPr id="3516422" name="Text Box 6"/>
          <p:cNvSpPr txBox="1">
            <a:spLocks noChangeArrowheads="1"/>
          </p:cNvSpPr>
          <p:nvPr/>
        </p:nvSpPr>
        <p:spPr bwMode="auto">
          <a:xfrm>
            <a:off x="806450" y="15144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Size</a:t>
            </a:r>
          </a:p>
        </p:txBody>
      </p:sp>
      <p:sp>
        <p:nvSpPr>
          <p:cNvPr id="3516423" name="Freeform 7"/>
          <p:cNvSpPr>
            <a:spLocks/>
          </p:cNvSpPr>
          <p:nvPr/>
        </p:nvSpPr>
        <p:spPr bwMode="auto">
          <a:xfrm>
            <a:off x="2014538" y="2093913"/>
            <a:ext cx="6496050" cy="4148137"/>
          </a:xfrm>
          <a:custGeom>
            <a:avLst/>
            <a:gdLst>
              <a:gd name="T0" fmla="*/ 0 w 3201"/>
              <a:gd name="T1" fmla="*/ 2198 h 2198"/>
              <a:gd name="T2" fmla="*/ 149 w 3201"/>
              <a:gd name="T3" fmla="*/ 1497 h 2198"/>
              <a:gd name="T4" fmla="*/ 743 w 3201"/>
              <a:gd name="T5" fmla="*/ 796 h 2198"/>
              <a:gd name="T6" fmla="*/ 1823 w 3201"/>
              <a:gd name="T7" fmla="*/ 262 h 2198"/>
              <a:gd name="T8" fmla="*/ 3201 w 3201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01" h="2198">
                <a:moveTo>
                  <a:pt x="0" y="2198"/>
                </a:moveTo>
                <a:cubicBezTo>
                  <a:pt x="12" y="1964"/>
                  <a:pt x="25" y="1730"/>
                  <a:pt x="149" y="1497"/>
                </a:cubicBezTo>
                <a:cubicBezTo>
                  <a:pt x="273" y="1264"/>
                  <a:pt x="464" y="1002"/>
                  <a:pt x="743" y="796"/>
                </a:cubicBezTo>
                <a:cubicBezTo>
                  <a:pt x="1022" y="590"/>
                  <a:pt x="1414" y="395"/>
                  <a:pt x="1823" y="262"/>
                </a:cubicBezTo>
                <a:cubicBezTo>
                  <a:pt x="2232" y="129"/>
                  <a:pt x="2972" y="44"/>
                  <a:pt x="3201" y="0"/>
                </a:cubicBezTo>
              </a:path>
            </a:pathLst>
          </a:custGeom>
          <a:noFill/>
          <a:ln w="508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16424" name="Group 8"/>
          <p:cNvGrpSpPr>
            <a:grpSpLocks/>
          </p:cNvGrpSpPr>
          <p:nvPr/>
        </p:nvGrpSpPr>
        <p:grpSpPr bwMode="auto">
          <a:xfrm>
            <a:off x="2027238" y="1620838"/>
            <a:ext cx="6221412" cy="4638675"/>
            <a:chOff x="1277" y="1021"/>
            <a:chExt cx="3919" cy="2922"/>
          </a:xfrm>
        </p:grpSpPr>
        <p:sp>
          <p:nvSpPr>
            <p:cNvPr id="3516425" name="Line 9"/>
            <p:cNvSpPr>
              <a:spLocks noChangeShapeType="1"/>
            </p:cNvSpPr>
            <p:nvPr/>
          </p:nvSpPr>
          <p:spPr bwMode="auto">
            <a:xfrm flipV="1">
              <a:off x="1277" y="1021"/>
              <a:ext cx="3919" cy="292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426" name="Text Box 10"/>
            <p:cNvSpPr txBox="1">
              <a:spLocks noChangeArrowheads="1"/>
            </p:cNvSpPr>
            <p:nvPr/>
          </p:nvSpPr>
          <p:spPr bwMode="auto">
            <a:xfrm>
              <a:off x="3514" y="2347"/>
              <a:ext cx="12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cap="rnd">
                  <a:solidFill>
                    <a:srgbClr val="FFCC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Horizon </a:t>
              </a:r>
            </a:p>
          </p:txBody>
        </p:sp>
        <p:sp>
          <p:nvSpPr>
            <p:cNvPr id="3516427" name="Text Box 11"/>
            <p:cNvSpPr txBox="1">
              <a:spLocks noChangeArrowheads="1"/>
            </p:cNvSpPr>
            <p:nvPr/>
          </p:nvSpPr>
          <p:spPr bwMode="auto">
            <a:xfrm>
              <a:off x="4495" y="2334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charset="0"/>
                  <a:sym typeface="Symbol" charset="0"/>
                </a:rPr>
                <a:t> cT</a:t>
              </a:r>
            </a:p>
          </p:txBody>
        </p:sp>
      </p:grpSp>
      <p:sp>
        <p:nvSpPr>
          <p:cNvPr id="3516428" name="Text Box 12"/>
          <p:cNvSpPr txBox="1">
            <a:spLocks noChangeArrowheads="1"/>
          </p:cNvSpPr>
          <p:nvPr/>
        </p:nvSpPr>
        <p:spPr bwMode="auto">
          <a:xfrm>
            <a:off x="6426200" y="6372225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Arial" charset="0"/>
              </a:rPr>
              <a:t>Today</a:t>
            </a:r>
          </a:p>
        </p:txBody>
      </p:sp>
      <p:sp>
        <p:nvSpPr>
          <p:cNvPr id="3516429" name="Text Box 13"/>
          <p:cNvSpPr txBox="1">
            <a:spLocks noChangeArrowheads="1"/>
          </p:cNvSpPr>
          <p:nvPr/>
        </p:nvSpPr>
        <p:spPr bwMode="auto">
          <a:xfrm>
            <a:off x="1293813" y="6373813"/>
            <a:ext cx="167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Arial" charset="0"/>
              </a:rPr>
              <a:t>Beginning</a:t>
            </a:r>
          </a:p>
        </p:txBody>
      </p:sp>
      <p:grpSp>
        <p:nvGrpSpPr>
          <p:cNvPr id="3516430" name="Group 14"/>
          <p:cNvGrpSpPr>
            <a:grpSpLocks/>
          </p:cNvGrpSpPr>
          <p:nvPr/>
        </p:nvGrpSpPr>
        <p:grpSpPr bwMode="auto">
          <a:xfrm>
            <a:off x="2863850" y="3178175"/>
            <a:ext cx="1511300" cy="3592513"/>
            <a:chOff x="1804" y="2002"/>
            <a:chExt cx="952" cy="2263"/>
          </a:xfrm>
        </p:grpSpPr>
        <p:sp>
          <p:nvSpPr>
            <p:cNvPr id="3516431" name="Line 15"/>
            <p:cNvSpPr>
              <a:spLocks noChangeShapeType="1"/>
            </p:cNvSpPr>
            <p:nvPr/>
          </p:nvSpPr>
          <p:spPr bwMode="auto">
            <a:xfrm>
              <a:off x="2175" y="2002"/>
              <a:ext cx="0" cy="1930"/>
            </a:xfrm>
            <a:prstGeom prst="line">
              <a:avLst/>
            </a:prstGeom>
            <a:noFill/>
            <a:ln w="7620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432" name="Rectangle 16"/>
            <p:cNvSpPr>
              <a:spLocks noChangeArrowheads="1"/>
            </p:cNvSpPr>
            <p:nvPr/>
          </p:nvSpPr>
          <p:spPr bwMode="auto">
            <a:xfrm>
              <a:off x="1804" y="4015"/>
              <a:ext cx="9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CCFF"/>
                  </a:solidFill>
                  <a:latin typeface="Arial" charset="0"/>
                </a:rPr>
                <a:t>300k Years</a:t>
              </a:r>
            </a:p>
          </p:txBody>
        </p:sp>
      </p:grpSp>
      <p:grpSp>
        <p:nvGrpSpPr>
          <p:cNvPr id="3516436" name="Group 20"/>
          <p:cNvGrpSpPr>
            <a:grpSpLocks/>
          </p:cNvGrpSpPr>
          <p:nvPr/>
        </p:nvGrpSpPr>
        <p:grpSpPr bwMode="auto">
          <a:xfrm>
            <a:off x="3657600" y="5181600"/>
            <a:ext cx="2125663" cy="976313"/>
            <a:chOff x="2304" y="3264"/>
            <a:chExt cx="1339" cy="615"/>
          </a:xfrm>
        </p:grpSpPr>
        <p:sp>
          <p:nvSpPr>
            <p:cNvPr id="3516434" name="Text Box 18"/>
            <p:cNvSpPr txBox="1">
              <a:spLocks noChangeArrowheads="1"/>
            </p:cNvSpPr>
            <p:nvPr/>
          </p:nvSpPr>
          <p:spPr bwMode="auto">
            <a:xfrm>
              <a:off x="2544" y="3408"/>
              <a:ext cx="10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2400">
                  <a:latin typeface="Arial" charset="0"/>
                  <a:cs typeface="ＭＳ Ｐゴシック" charset="0"/>
                </a:rPr>
                <a:t>Within 1</a:t>
              </a:r>
              <a:r>
                <a:rPr lang="en-US" altLang="ja-JP" sz="2400" baseline="30000">
                  <a:latin typeface="Arial" charset="0"/>
                  <a:cs typeface="ＭＳ Ｐゴシック" charset="0"/>
                </a:rPr>
                <a:t>o</a:t>
              </a:r>
              <a:endParaRPr lang="ja-JP" altLang="en-US" sz="2400" baseline="30000">
                <a:latin typeface="Arial" charset="0"/>
                <a:cs typeface="ＭＳ Ｐゴシック" charset="0"/>
              </a:endParaRPr>
            </a:p>
          </p:txBody>
        </p:sp>
        <p:sp>
          <p:nvSpPr>
            <p:cNvPr id="3516435" name="AutoShape 19"/>
            <p:cNvSpPr>
              <a:spLocks/>
            </p:cNvSpPr>
            <p:nvPr/>
          </p:nvSpPr>
          <p:spPr bwMode="auto">
            <a:xfrm>
              <a:off x="2304" y="3264"/>
              <a:ext cx="230" cy="615"/>
            </a:xfrm>
            <a:prstGeom prst="rightBrace">
              <a:avLst>
                <a:gd name="adj1" fmla="val 22283"/>
                <a:gd name="adj2" fmla="val 50000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5675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2/27/2007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5036-102E-A746-AB84-7708E06E6693}" type="slidenum">
              <a:rPr lang="en-US"/>
              <a:pPr/>
              <a:t>14</a:t>
            </a:fld>
            <a:endParaRPr lang="en-US"/>
          </a:p>
        </p:txBody>
      </p:sp>
      <p:sp>
        <p:nvSpPr>
          <p:cNvPr id="3371010" name="Text Box 2"/>
          <p:cNvSpPr txBox="1">
            <a:spLocks noChangeArrowheads="1"/>
          </p:cNvSpPr>
          <p:nvPr/>
        </p:nvSpPr>
        <p:spPr bwMode="auto">
          <a:xfrm>
            <a:off x="457200" y="0"/>
            <a:ext cx="8642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A50021"/>
                </a:solidFill>
                <a:latin typeface="Tahoma" charset="0"/>
              </a:rPr>
              <a:t>Horizon Problem</a:t>
            </a:r>
          </a:p>
        </p:txBody>
      </p:sp>
      <p:sp>
        <p:nvSpPr>
          <p:cNvPr id="3371011" name="Text Box 3"/>
          <p:cNvSpPr txBox="1">
            <a:spLocks noChangeArrowheads="1"/>
          </p:cNvSpPr>
          <p:nvPr/>
        </p:nvSpPr>
        <p:spPr bwMode="auto">
          <a:xfrm>
            <a:off x="5943600" y="1828800"/>
            <a:ext cx="35433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500">
                <a:latin typeface="Arial Narrow" charset="0"/>
              </a:rPr>
              <a:t>horizon</a:t>
            </a:r>
            <a:r>
              <a:rPr lang="en-US" sz="2500">
                <a:solidFill>
                  <a:schemeClr val="accent2"/>
                </a:solidFill>
                <a:latin typeface="Arial Narrow" charset="0"/>
              </a:rPr>
              <a:t> problem: When observed in diametrically opposite directions from Earth, cosmic background radiation appears the same even though there hasn</a:t>
            </a:r>
            <a:r>
              <a:rPr lang="ja-JP" altLang="en-US" sz="2500">
                <a:solidFill>
                  <a:schemeClr val="accent2"/>
                </a:solidFill>
                <a:latin typeface="Arial"/>
              </a:rPr>
              <a:t>’</a:t>
            </a:r>
            <a:r>
              <a:rPr lang="en-US" sz="2500">
                <a:solidFill>
                  <a:schemeClr val="accent2"/>
                </a:solidFill>
                <a:latin typeface="Arial Narrow" charset="0"/>
              </a:rPr>
              <a:t>t been enough time since the Big Bang for them to be in thermal contact.</a:t>
            </a:r>
          </a:p>
        </p:txBody>
      </p:sp>
      <p:pic>
        <p:nvPicPr>
          <p:cNvPr id="3371012" name="Picture 4" descr="27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670550" cy="60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3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2/27/2007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34A5-C4C5-3540-AF27-A0DAF5F882CA}" type="slidenum">
              <a:rPr lang="en-US"/>
              <a:pPr/>
              <a:t>15</a:t>
            </a:fld>
            <a:endParaRPr lang="en-US"/>
          </a:p>
        </p:txBody>
      </p:sp>
      <p:pic>
        <p:nvPicPr>
          <p:cNvPr id="3373058" name="Picture 2" descr="27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12800"/>
            <a:ext cx="5332412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3059" name="Text Box 3"/>
          <p:cNvSpPr txBox="1">
            <a:spLocks noChangeArrowheads="1"/>
          </p:cNvSpPr>
          <p:nvPr/>
        </p:nvSpPr>
        <p:spPr bwMode="auto">
          <a:xfrm>
            <a:off x="479425" y="0"/>
            <a:ext cx="8642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A50021"/>
                </a:solidFill>
                <a:latin typeface="Tahoma" charset="0"/>
              </a:rPr>
              <a:t>Flatness Problem</a:t>
            </a:r>
          </a:p>
        </p:txBody>
      </p:sp>
      <p:sp>
        <p:nvSpPr>
          <p:cNvPr id="3373060" name="Text Box 4"/>
          <p:cNvSpPr txBox="1">
            <a:spLocks noChangeArrowheads="1"/>
          </p:cNvSpPr>
          <p:nvPr/>
        </p:nvSpPr>
        <p:spPr bwMode="auto">
          <a:xfrm>
            <a:off x="5943600" y="3505200"/>
            <a:ext cx="3429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500">
                <a:latin typeface="Arial Narrow" charset="0"/>
              </a:rPr>
              <a:t>flatness</a:t>
            </a:r>
            <a:r>
              <a:rPr lang="en-US" sz="2500">
                <a:solidFill>
                  <a:schemeClr val="accent2"/>
                </a:solidFill>
                <a:latin typeface="Arial Narrow" charset="0"/>
              </a:rPr>
              <a:t> problem: In order for the universe to have survived this long, its density in the early stages must have differed from the critical density by no more than 1 part in 10</a:t>
            </a:r>
            <a:r>
              <a:rPr lang="en-US" sz="2500" baseline="30000">
                <a:solidFill>
                  <a:schemeClr val="accent2"/>
                </a:solidFill>
                <a:latin typeface="Arial Narrow" charset="0"/>
              </a:rPr>
              <a:t>15</a:t>
            </a:r>
            <a:r>
              <a:rPr lang="en-US" sz="25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3373062" name="Text Box 6"/>
          <p:cNvSpPr txBox="1">
            <a:spLocks noChangeArrowheads="1"/>
          </p:cNvSpPr>
          <p:nvPr/>
        </p:nvSpPr>
        <p:spPr bwMode="auto">
          <a:xfrm>
            <a:off x="4927600" y="2438400"/>
            <a:ext cx="4265613" cy="630238"/>
          </a:xfrm>
          <a:prstGeom prst="rect">
            <a:avLst/>
          </a:prstGeom>
          <a:noFill/>
          <a:ln w="50800">
            <a:solidFill>
              <a:srgbClr val="FF99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| -1 |  Size of Universe</a:t>
            </a:r>
          </a:p>
        </p:txBody>
      </p:sp>
    </p:spTree>
    <p:extLst>
      <p:ext uri="{BB962C8B-B14F-4D97-AF65-F5344CB8AC3E}">
        <p14:creationId xmlns:p14="http://schemas.microsoft.com/office/powerpoint/2010/main" val="414509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2/27/2007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E0C-9A4F-4B4A-BCD7-E698ED1FE8B6}" type="slidenum">
              <a:rPr lang="en-US"/>
              <a:pPr/>
              <a:t>16</a:t>
            </a:fld>
            <a:endParaRPr lang="en-US"/>
          </a:p>
        </p:txBody>
      </p:sp>
      <p:sp>
        <p:nvSpPr>
          <p:cNvPr id="295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 in Early Universe</a:t>
            </a:r>
          </a:p>
        </p:txBody>
      </p:sp>
      <p:sp>
        <p:nvSpPr>
          <p:cNvPr id="2959363" name="Line 3"/>
          <p:cNvSpPr>
            <a:spLocks noChangeShapeType="1"/>
          </p:cNvSpPr>
          <p:nvPr/>
        </p:nvSpPr>
        <p:spPr bwMode="auto">
          <a:xfrm flipV="1">
            <a:off x="1976438" y="6232525"/>
            <a:ext cx="6826250" cy="36513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364" name="Line 4"/>
          <p:cNvSpPr>
            <a:spLocks noChangeShapeType="1"/>
          </p:cNvSpPr>
          <p:nvPr/>
        </p:nvSpPr>
        <p:spPr bwMode="auto">
          <a:xfrm rot="5400000" flipV="1">
            <a:off x="-450849" y="3844925"/>
            <a:ext cx="4875212" cy="26987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365" name="Text Box 5"/>
          <p:cNvSpPr txBox="1">
            <a:spLocks noChangeArrowheads="1"/>
          </p:cNvSpPr>
          <p:nvPr/>
        </p:nvSpPr>
        <p:spPr bwMode="auto">
          <a:xfrm>
            <a:off x="8389938" y="6403975"/>
            <a:ext cx="101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Time</a:t>
            </a:r>
          </a:p>
        </p:txBody>
      </p:sp>
      <p:sp>
        <p:nvSpPr>
          <p:cNvPr id="2959366" name="Text Box 6"/>
          <p:cNvSpPr txBox="1">
            <a:spLocks noChangeArrowheads="1"/>
          </p:cNvSpPr>
          <p:nvPr/>
        </p:nvSpPr>
        <p:spPr bwMode="auto">
          <a:xfrm>
            <a:off x="806450" y="15144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Size</a:t>
            </a:r>
          </a:p>
        </p:txBody>
      </p:sp>
      <p:sp>
        <p:nvSpPr>
          <p:cNvPr id="2959368" name="Freeform 8"/>
          <p:cNvSpPr>
            <a:spLocks/>
          </p:cNvSpPr>
          <p:nvPr/>
        </p:nvSpPr>
        <p:spPr bwMode="auto">
          <a:xfrm>
            <a:off x="2014538" y="2093913"/>
            <a:ext cx="6496050" cy="4148137"/>
          </a:xfrm>
          <a:custGeom>
            <a:avLst/>
            <a:gdLst>
              <a:gd name="T0" fmla="*/ 0 w 3201"/>
              <a:gd name="T1" fmla="*/ 2198 h 2198"/>
              <a:gd name="T2" fmla="*/ 149 w 3201"/>
              <a:gd name="T3" fmla="*/ 1497 h 2198"/>
              <a:gd name="T4" fmla="*/ 743 w 3201"/>
              <a:gd name="T5" fmla="*/ 796 h 2198"/>
              <a:gd name="T6" fmla="*/ 1823 w 3201"/>
              <a:gd name="T7" fmla="*/ 262 h 2198"/>
              <a:gd name="T8" fmla="*/ 3201 w 3201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01" h="2198">
                <a:moveTo>
                  <a:pt x="0" y="2198"/>
                </a:moveTo>
                <a:cubicBezTo>
                  <a:pt x="12" y="1964"/>
                  <a:pt x="25" y="1730"/>
                  <a:pt x="149" y="1497"/>
                </a:cubicBezTo>
                <a:cubicBezTo>
                  <a:pt x="273" y="1264"/>
                  <a:pt x="464" y="1002"/>
                  <a:pt x="743" y="796"/>
                </a:cubicBezTo>
                <a:cubicBezTo>
                  <a:pt x="1022" y="590"/>
                  <a:pt x="1414" y="395"/>
                  <a:pt x="1823" y="262"/>
                </a:cubicBezTo>
                <a:cubicBezTo>
                  <a:pt x="2232" y="129"/>
                  <a:pt x="2972" y="44"/>
                  <a:pt x="3201" y="0"/>
                </a:cubicBezTo>
              </a:path>
            </a:pathLst>
          </a:custGeom>
          <a:noFill/>
          <a:ln w="508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374" name="Line 14"/>
          <p:cNvSpPr>
            <a:spLocks noChangeShapeType="1"/>
          </p:cNvSpPr>
          <p:nvPr/>
        </p:nvSpPr>
        <p:spPr bwMode="auto">
          <a:xfrm flipV="1">
            <a:off x="2027238" y="1620838"/>
            <a:ext cx="6221412" cy="46386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59375" name="Group 15"/>
          <p:cNvGrpSpPr>
            <a:grpSpLocks/>
          </p:cNvGrpSpPr>
          <p:nvPr/>
        </p:nvGrpSpPr>
        <p:grpSpPr bwMode="auto">
          <a:xfrm>
            <a:off x="5478463" y="3494088"/>
            <a:ext cx="2509837" cy="519112"/>
            <a:chOff x="3514" y="2334"/>
            <a:chExt cx="1581" cy="327"/>
          </a:xfrm>
        </p:grpSpPr>
        <p:sp>
          <p:nvSpPr>
            <p:cNvPr id="2959376" name="Text Box 16"/>
            <p:cNvSpPr txBox="1">
              <a:spLocks noChangeArrowheads="1"/>
            </p:cNvSpPr>
            <p:nvPr/>
          </p:nvSpPr>
          <p:spPr bwMode="auto">
            <a:xfrm>
              <a:off x="3514" y="2347"/>
              <a:ext cx="12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cap="rnd">
                  <a:solidFill>
                    <a:srgbClr val="FFCC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Horizon </a:t>
              </a:r>
            </a:p>
          </p:txBody>
        </p:sp>
        <p:sp>
          <p:nvSpPr>
            <p:cNvPr id="2959377" name="Text Box 17"/>
            <p:cNvSpPr txBox="1">
              <a:spLocks noChangeArrowheads="1"/>
            </p:cNvSpPr>
            <p:nvPr/>
          </p:nvSpPr>
          <p:spPr bwMode="auto">
            <a:xfrm>
              <a:off x="4495" y="2334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charset="0"/>
                  <a:sym typeface="Symbol" charset="0"/>
                </a:rPr>
                <a:t> cT</a:t>
              </a:r>
            </a:p>
          </p:txBody>
        </p:sp>
      </p:grpSp>
      <p:sp>
        <p:nvSpPr>
          <p:cNvPr id="2959378" name="Text Box 18"/>
          <p:cNvSpPr txBox="1">
            <a:spLocks noChangeArrowheads="1"/>
          </p:cNvSpPr>
          <p:nvPr/>
        </p:nvSpPr>
        <p:spPr bwMode="auto">
          <a:xfrm>
            <a:off x="6426200" y="6372225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Arial" charset="0"/>
              </a:rPr>
              <a:t>Today</a:t>
            </a:r>
          </a:p>
        </p:txBody>
      </p:sp>
      <p:sp>
        <p:nvSpPr>
          <p:cNvPr id="2959379" name="Text Box 19"/>
          <p:cNvSpPr txBox="1">
            <a:spLocks noChangeArrowheads="1"/>
          </p:cNvSpPr>
          <p:nvPr/>
        </p:nvSpPr>
        <p:spPr bwMode="auto">
          <a:xfrm>
            <a:off x="1293813" y="6373813"/>
            <a:ext cx="167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Arial" charset="0"/>
              </a:rPr>
              <a:t>Beginning</a:t>
            </a:r>
          </a:p>
        </p:txBody>
      </p:sp>
      <p:grpSp>
        <p:nvGrpSpPr>
          <p:cNvPr id="2959380" name="Group 20"/>
          <p:cNvGrpSpPr>
            <a:grpSpLocks/>
          </p:cNvGrpSpPr>
          <p:nvPr/>
        </p:nvGrpSpPr>
        <p:grpSpPr bwMode="auto">
          <a:xfrm>
            <a:off x="2271713" y="4232275"/>
            <a:ext cx="1882775" cy="2027238"/>
            <a:chOff x="1431" y="2666"/>
            <a:chExt cx="1186" cy="1277"/>
          </a:xfrm>
        </p:grpSpPr>
        <p:sp>
          <p:nvSpPr>
            <p:cNvPr id="2959381" name="Freeform 21"/>
            <p:cNvSpPr>
              <a:spLocks/>
            </p:cNvSpPr>
            <p:nvPr/>
          </p:nvSpPr>
          <p:spPr bwMode="auto">
            <a:xfrm>
              <a:off x="1431" y="2749"/>
              <a:ext cx="303" cy="1194"/>
            </a:xfrm>
            <a:custGeom>
              <a:avLst/>
              <a:gdLst>
                <a:gd name="T0" fmla="*/ 0 w 160"/>
                <a:gd name="T1" fmla="*/ 1021 h 1021"/>
                <a:gd name="T2" fmla="*/ 83 w 160"/>
                <a:gd name="T3" fmla="*/ 908 h 1021"/>
                <a:gd name="T4" fmla="*/ 131 w 160"/>
                <a:gd name="T5" fmla="*/ 671 h 1021"/>
                <a:gd name="T6" fmla="*/ 154 w 160"/>
                <a:gd name="T7" fmla="*/ 338 h 1021"/>
                <a:gd name="T8" fmla="*/ 160 w 160"/>
                <a:gd name="T9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021">
                  <a:moveTo>
                    <a:pt x="0" y="1021"/>
                  </a:moveTo>
                  <a:cubicBezTo>
                    <a:pt x="30" y="993"/>
                    <a:pt x="61" y="966"/>
                    <a:pt x="83" y="908"/>
                  </a:cubicBezTo>
                  <a:cubicBezTo>
                    <a:pt x="105" y="850"/>
                    <a:pt x="119" y="766"/>
                    <a:pt x="131" y="671"/>
                  </a:cubicBezTo>
                  <a:cubicBezTo>
                    <a:pt x="143" y="576"/>
                    <a:pt x="149" y="450"/>
                    <a:pt x="154" y="338"/>
                  </a:cubicBezTo>
                  <a:cubicBezTo>
                    <a:pt x="159" y="226"/>
                    <a:pt x="159" y="113"/>
                    <a:pt x="160" y="0"/>
                  </a:cubicBezTo>
                </a:path>
              </a:pathLst>
            </a:custGeom>
            <a:noFill/>
            <a:ln w="76200" cap="flat" cmpd="sng">
              <a:solidFill>
                <a:srgbClr val="FF0066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382" name="Text Box 22"/>
            <p:cNvSpPr txBox="1">
              <a:spLocks noChangeArrowheads="1"/>
            </p:cNvSpPr>
            <p:nvPr/>
          </p:nvSpPr>
          <p:spPr bwMode="auto">
            <a:xfrm>
              <a:off x="1756" y="2666"/>
              <a:ext cx="8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66"/>
                  </a:solidFill>
                  <a:latin typeface="Arial" charset="0"/>
                </a:rPr>
                <a:t>Inflation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833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5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2/27/2007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2FF1-EC8A-2546-846A-F1C23ACE0B5A}" type="slidenum">
              <a:rPr lang="en-US"/>
              <a:pPr/>
              <a:t>17</a:t>
            </a:fld>
            <a:endParaRPr lang="en-US"/>
          </a:p>
        </p:txBody>
      </p:sp>
      <p:sp>
        <p:nvSpPr>
          <p:cNvPr id="3375106" name="Text Box 2"/>
          <p:cNvSpPr txBox="1">
            <a:spLocks noChangeArrowheads="1"/>
          </p:cNvSpPr>
          <p:nvPr/>
        </p:nvSpPr>
        <p:spPr bwMode="auto">
          <a:xfrm>
            <a:off x="479425" y="0"/>
            <a:ext cx="86423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ahoma" charset="0"/>
              </a:rPr>
              <a:t>The Inflationary Universe</a:t>
            </a:r>
          </a:p>
        </p:txBody>
      </p:sp>
      <p:sp>
        <p:nvSpPr>
          <p:cNvPr id="3375107" name="Text Box 3"/>
          <p:cNvSpPr txBox="1">
            <a:spLocks noChangeArrowheads="1"/>
          </p:cNvSpPr>
          <p:nvPr/>
        </p:nvSpPr>
        <p:spPr bwMode="auto">
          <a:xfrm>
            <a:off x="400050" y="731838"/>
            <a:ext cx="8721725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latin typeface="Arial Narrow" charset="0"/>
              </a:rPr>
              <a:t>Inflation</a:t>
            </a:r>
            <a:r>
              <a:rPr lang="en-US" sz="2600">
                <a:solidFill>
                  <a:schemeClr val="accent2"/>
                </a:solidFill>
                <a:latin typeface="Arial Narrow" charset="0"/>
              </a:rPr>
              <a:t>, if correct, would solve both the </a:t>
            </a:r>
            <a:r>
              <a:rPr lang="en-US" sz="2600">
                <a:latin typeface="Arial Narrow" charset="0"/>
              </a:rPr>
              <a:t>horizon</a:t>
            </a:r>
            <a:r>
              <a:rPr lang="en-US" sz="2600">
                <a:solidFill>
                  <a:schemeClr val="accent2"/>
                </a:solidFill>
                <a:latin typeface="Arial Narrow" charset="0"/>
              </a:rPr>
              <a:t> and the </a:t>
            </a:r>
            <a:r>
              <a:rPr lang="en-US" sz="2600">
                <a:latin typeface="Arial Narrow" charset="0"/>
              </a:rPr>
              <a:t>flatness</a:t>
            </a:r>
            <a:r>
              <a:rPr lang="en-US" sz="2600">
                <a:solidFill>
                  <a:schemeClr val="accent2"/>
                </a:solidFill>
                <a:latin typeface="Arial Narrow" charset="0"/>
              </a:rPr>
              <a:t> problems.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Arial Narrow" charset="0"/>
              </a:rPr>
              <a:t>This diagram shows how the </a:t>
            </a:r>
            <a:r>
              <a:rPr lang="en-US" sz="2600">
                <a:latin typeface="Arial Narrow" charset="0"/>
              </a:rPr>
              <a:t>horizon</a:t>
            </a:r>
            <a:r>
              <a:rPr lang="en-US" sz="2600">
                <a:solidFill>
                  <a:schemeClr val="accent2"/>
                </a:solidFill>
                <a:latin typeface="Arial Narrow" charset="0"/>
              </a:rPr>
              <a:t> problem is solved – the points diametrically opposite from Earth were in fact in contact at one time.</a:t>
            </a:r>
          </a:p>
        </p:txBody>
      </p:sp>
      <p:pic>
        <p:nvPicPr>
          <p:cNvPr id="3375108" name="Picture 4" descr="27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70108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5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2/27/2007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5C3B-ED29-F24A-B5A4-AFD15D4D07FF}" type="slidenum">
              <a:rPr lang="en-US"/>
              <a:pPr/>
              <a:t>18</a:t>
            </a:fld>
            <a:endParaRPr lang="en-US"/>
          </a:p>
        </p:txBody>
      </p:sp>
      <p:sp>
        <p:nvSpPr>
          <p:cNvPr id="3377154" name="Text Box 2"/>
          <p:cNvSpPr txBox="1">
            <a:spLocks noChangeArrowheads="1"/>
          </p:cNvSpPr>
          <p:nvPr/>
        </p:nvSpPr>
        <p:spPr bwMode="auto">
          <a:xfrm>
            <a:off x="479425" y="0"/>
            <a:ext cx="86423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ahoma" charset="0"/>
              </a:rPr>
              <a:t>The Inflationary Universe</a:t>
            </a:r>
          </a:p>
        </p:txBody>
      </p:sp>
      <p:pic>
        <p:nvPicPr>
          <p:cNvPr id="3377155" name="Picture 3" descr="27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680200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7156" name="Text Box 4"/>
          <p:cNvSpPr txBox="1">
            <a:spLocks noChangeArrowheads="1"/>
          </p:cNvSpPr>
          <p:nvPr/>
        </p:nvSpPr>
        <p:spPr bwMode="auto">
          <a:xfrm>
            <a:off x="239713" y="731838"/>
            <a:ext cx="9040812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600">
                <a:latin typeface="Arial Narrow" charset="0"/>
              </a:rPr>
              <a:t>flatness</a:t>
            </a:r>
            <a:r>
              <a:rPr lang="en-US" sz="2600">
                <a:solidFill>
                  <a:schemeClr val="accent2"/>
                </a:solidFill>
                <a:latin typeface="Arial Narrow" charset="0"/>
              </a:rPr>
              <a:t> problem is solved as well – after the inflation the need to be exceedingly close to the critical density is much more easily met:</a:t>
            </a:r>
          </a:p>
        </p:txBody>
      </p:sp>
    </p:spTree>
    <p:extLst>
      <p:ext uri="{BB962C8B-B14F-4D97-AF65-F5344CB8AC3E}">
        <p14:creationId xmlns:p14="http://schemas.microsoft.com/office/powerpoint/2010/main" val="364574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6/24/2011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27569-551A-9A47-ACBD-8ABB7DB9122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992130" name="Rectangle 2"/>
          <p:cNvSpPr>
            <a:spLocks noChangeArrowheads="1"/>
          </p:cNvSpPr>
          <p:nvPr/>
        </p:nvSpPr>
        <p:spPr bwMode="auto">
          <a:xfrm>
            <a:off x="0" y="0"/>
            <a:ext cx="9601200" cy="7315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992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63"/>
            <a:ext cx="8915400" cy="731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92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267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00CCFF"/>
                </a:solidFill>
                <a:cs typeface="+mj-cs"/>
              </a:rPr>
              <a:t>WMAP</a:t>
            </a:r>
            <a:r>
              <a:rPr lang="en-US" altLang="ja-JP" sz="3600" smtClean="0">
                <a:solidFill>
                  <a:srgbClr val="00CCFF"/>
                </a:solidFill>
              </a:rPr>
              <a:t/>
            </a:r>
            <a:br>
              <a:rPr lang="en-US" altLang="ja-JP" sz="3600" smtClean="0">
                <a:solidFill>
                  <a:srgbClr val="00CCFF"/>
                </a:solidFill>
              </a:rPr>
            </a:br>
            <a:endParaRPr lang="ja-JP" altLang="en-US" sz="2000" smtClean="0">
              <a:solidFill>
                <a:srgbClr val="00CCFF"/>
              </a:solidFill>
            </a:endParaRPr>
          </a:p>
        </p:txBody>
      </p:sp>
      <p:pic>
        <p:nvPicPr>
          <p:cNvPr id="215047" name="Picture 5" descr="sphere_movie_1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78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88799D-C33B-2243-A875-58A597FBE953}" type="datetime1">
              <a:rPr lang="en-US" sz="1500" smtClean="0">
                <a:solidFill>
                  <a:srgbClr val="0000FF"/>
                </a:solidFill>
              </a:rPr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7AAF0D-4780-2D41-A543-BA0996113053}" type="slidenum">
              <a:rPr lang="en-US" sz="1500">
                <a:solidFill>
                  <a:srgbClr val="0000FF"/>
                </a:solidFill>
              </a:rPr>
              <a:pPr eaLnBrk="1" hangingPunct="1"/>
              <a:t>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430213" y="-41275"/>
            <a:ext cx="85613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A50021"/>
                </a:solidFill>
                <a:latin typeface="Tahoma" charset="0"/>
              </a:rPr>
              <a:t>Seven Phases of Cosmic Evolution</a:t>
            </a:r>
          </a:p>
        </p:txBody>
      </p:sp>
      <p:pic>
        <p:nvPicPr>
          <p:cNvPr id="26629" name="Picture 3" descr="28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/>
          <a:stretch>
            <a:fillRect/>
          </a:stretch>
        </p:blipFill>
        <p:spPr bwMode="auto">
          <a:xfrm>
            <a:off x="0" y="762000"/>
            <a:ext cx="9601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362200"/>
            <a:ext cx="173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14 billion years ago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2819400" y="6419850"/>
            <a:ext cx="3657600" cy="381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7650" y="6003925"/>
            <a:ext cx="1236937" cy="830997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ea typeface="Arial" charset="0"/>
                <a:cs typeface="Arial" charset="0"/>
              </a:rPr>
              <a:t>Origin of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ea typeface="Arial" charset="0"/>
                <a:cs typeface="Arial" charset="0"/>
              </a:rPr>
              <a:t>Particles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3279" y="6003925"/>
            <a:ext cx="1306367" cy="830997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ea typeface="Arial" charset="0"/>
                <a:cs typeface="Arial" charset="0"/>
              </a:rPr>
              <a:t>Origin of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ea typeface="Arial" charset="0"/>
                <a:cs typeface="Arial" charset="0"/>
              </a:rPr>
              <a:t>Structure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83288" y="6003925"/>
            <a:ext cx="1236336" cy="830997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latin typeface="+mn-lt"/>
                <a:ea typeface="Arial" charset="0"/>
                <a:cs typeface="Arial" charset="0"/>
              </a:rPr>
              <a:t>Origin of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latin typeface="+mn-lt"/>
                <a:ea typeface="Arial" charset="0"/>
                <a:cs typeface="Arial" charset="0"/>
              </a:rPr>
              <a:t>Life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707657" y="6003925"/>
            <a:ext cx="2050110" cy="830997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latin typeface="+mn-lt"/>
                <a:ea typeface="Arial" charset="0"/>
                <a:cs typeface="Arial" charset="0"/>
              </a:rPr>
              <a:t>Origin of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latin typeface="+mn-lt"/>
                <a:ea typeface="Arial" charset="0"/>
                <a:cs typeface="Arial" charset="0"/>
              </a:rPr>
              <a:t>Consciousness</a:t>
            </a:r>
          </a:p>
        </p:txBody>
      </p:sp>
    </p:spTree>
    <p:extLst>
      <p:ext uri="{BB962C8B-B14F-4D97-AF65-F5344CB8AC3E}">
        <p14:creationId xmlns:p14="http://schemas.microsoft.com/office/powerpoint/2010/main" val="220915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6/24/2011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22190-7E0D-A044-99A3-DAE02FDE61F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95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WMAP Power Spectrum</a:t>
            </a:r>
          </a:p>
        </p:txBody>
      </p:sp>
      <p:grpSp>
        <p:nvGrpSpPr>
          <p:cNvPr id="237573" name="Group 3"/>
          <p:cNvGrpSpPr>
            <a:grpSpLocks/>
          </p:cNvGrpSpPr>
          <p:nvPr/>
        </p:nvGrpSpPr>
        <p:grpSpPr bwMode="auto">
          <a:xfrm>
            <a:off x="198438" y="882650"/>
            <a:ext cx="9077325" cy="6099175"/>
            <a:chOff x="125" y="604"/>
            <a:chExt cx="5718" cy="4057"/>
          </a:xfrm>
        </p:grpSpPr>
        <p:pic>
          <p:nvPicPr>
            <p:cNvPr id="2955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604"/>
              <a:ext cx="5718" cy="3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cap="rnd">
                  <a:solidFill>
                    <a:srgbClr val="FFCC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95526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4109"/>
              <a:ext cx="4960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cap="rnd">
                  <a:solidFill>
                    <a:srgbClr val="FFCC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955270" name="Rectangle 6"/>
          <p:cNvSpPr>
            <a:spLocks noChangeArrowheads="1"/>
          </p:cNvSpPr>
          <p:nvPr/>
        </p:nvSpPr>
        <p:spPr bwMode="auto">
          <a:xfrm>
            <a:off x="1593850" y="1751013"/>
            <a:ext cx="2916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rnd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CC"/>
                </a:solidFill>
                <a:latin typeface="Arial" charset="0"/>
                <a:cs typeface="+mn-cs"/>
              </a:rPr>
              <a:t>Universe is Flat.</a:t>
            </a:r>
          </a:p>
          <a:p>
            <a:pPr lvl="1">
              <a:defRPr/>
            </a:pPr>
            <a:r>
              <a:rPr lang="en-US" sz="2800">
                <a:solidFill>
                  <a:srgbClr val="FF00FF"/>
                </a:solidFill>
                <a:latin typeface="Arial" charset="0"/>
                <a:cs typeface="+mn-cs"/>
                <a:sym typeface="Symbol" charset="0"/>
              </a:rPr>
              <a:t> </a:t>
            </a:r>
            <a:r>
              <a:rPr lang="en-US" sz="2800">
                <a:solidFill>
                  <a:srgbClr val="FF00FF"/>
                </a:solidFill>
                <a:latin typeface="Arial" charset="0"/>
                <a:cs typeface="+mn-cs"/>
              </a:rPr>
              <a:t>Inflation</a:t>
            </a:r>
          </a:p>
        </p:txBody>
      </p:sp>
    </p:spTree>
    <p:extLst>
      <p:ext uri="{BB962C8B-B14F-4D97-AF65-F5344CB8AC3E}">
        <p14:creationId xmlns:p14="http://schemas.microsoft.com/office/powerpoint/2010/main" val="1900623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6/24/2011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32945-C455-E743-BF1B-F28FC75E376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4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smtClean="0">
                <a:cs typeface="+mj-cs"/>
              </a:rPr>
              <a:t>Geometry of the Universe</a:t>
            </a:r>
          </a:p>
        </p:txBody>
      </p:sp>
      <p:pic>
        <p:nvPicPr>
          <p:cNvPr id="239621" name="Picture 3" descr="3geomt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009650"/>
            <a:ext cx="5781675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7988" name="Text Box 4"/>
          <p:cNvSpPr txBox="1">
            <a:spLocks noChangeArrowheads="1"/>
          </p:cNvSpPr>
          <p:nvPr/>
        </p:nvSpPr>
        <p:spPr bwMode="auto">
          <a:xfrm>
            <a:off x="234950" y="1392238"/>
            <a:ext cx="3024188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370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Open 	</a:t>
            </a:r>
            <a:r>
              <a:rPr lang="en-US" sz="3700" smtClean="0">
                <a:solidFill>
                  <a:srgbClr val="00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  <a:sym typeface="Symbol" charset="0"/>
              </a:rPr>
              <a:t>&lt;1</a:t>
            </a:r>
          </a:p>
          <a:p>
            <a:pPr eaLnBrk="0" hangingPunct="0">
              <a:defRPr/>
            </a:pPr>
            <a:endParaRPr lang="en-US" sz="3700" smtClean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endParaRPr lang="en-US" sz="3700" smtClean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endParaRPr lang="en-US" sz="3700" smtClean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r>
              <a:rPr lang="en-US" sz="370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 Flat 	</a:t>
            </a:r>
            <a:r>
              <a:rPr lang="en-US" sz="3700" smtClean="0">
                <a:solidFill>
                  <a:srgbClr val="00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  <a:sym typeface="Symbol" charset="0"/>
              </a:rPr>
              <a:t>=1</a:t>
            </a:r>
          </a:p>
          <a:p>
            <a:pPr eaLnBrk="0" hangingPunct="0">
              <a:defRPr/>
            </a:pPr>
            <a:endParaRPr lang="en-US" sz="370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endParaRPr lang="en-US" sz="370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endParaRPr lang="en-US" sz="3700" smtClean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r>
              <a:rPr lang="en-US" sz="370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Closed 	</a:t>
            </a:r>
            <a:r>
              <a:rPr lang="en-US" sz="3700" smtClean="0">
                <a:solidFill>
                  <a:srgbClr val="00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  <a:sym typeface="Symbol" charset="0"/>
              </a:rPr>
              <a:t>&gt;1</a:t>
            </a:r>
          </a:p>
        </p:txBody>
      </p:sp>
      <p:sp>
        <p:nvSpPr>
          <p:cNvPr id="3497989" name="Rectangle 5"/>
          <p:cNvSpPr>
            <a:spLocks noChangeArrowheads="1"/>
          </p:cNvSpPr>
          <p:nvPr/>
        </p:nvSpPr>
        <p:spPr bwMode="auto">
          <a:xfrm>
            <a:off x="198438" y="3013075"/>
            <a:ext cx="9282112" cy="2087563"/>
          </a:xfrm>
          <a:prstGeom prst="rect">
            <a:avLst/>
          </a:prstGeom>
          <a:noFill/>
          <a:ln w="508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33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79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6/24/2011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C1BBD-0238-B945-98A6-FF6D08E8377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19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Supernova as a Standard Candle</a:t>
            </a:r>
          </a:p>
        </p:txBody>
      </p:sp>
      <p:pic>
        <p:nvPicPr>
          <p:cNvPr id="3198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762000"/>
            <a:ext cx="7459662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rnd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071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83B-6463-4840-BA20-6CD3E37E7A94}" type="slidenum">
              <a:rPr lang="en-US"/>
              <a:pPr/>
              <a:t>23</a:t>
            </a:fld>
            <a:endParaRPr lang="en-US"/>
          </a:p>
        </p:txBody>
      </p:sp>
      <p:sp>
        <p:nvSpPr>
          <p:cNvPr id="296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Accelerating Universe</a:t>
            </a:r>
            <a:r>
              <a:rPr lang="ja-JP" altLang="en-US" sz="3600">
                <a:cs typeface="ＭＳ Ｐゴシック" charset="0"/>
              </a:rPr>
              <a:t> </a:t>
            </a:r>
            <a:r>
              <a:rPr lang="ja-JP" altLang="en-US">
                <a:cs typeface="ＭＳ Ｐゴシック" charset="0"/>
              </a:rPr>
              <a:t> </a:t>
            </a:r>
            <a:r>
              <a:rPr lang="ja-JP" altLang="en-US" sz="2800">
                <a:cs typeface="ＭＳ Ｐゴシック" charset="0"/>
              </a:rPr>
              <a:t>（</a:t>
            </a:r>
            <a:r>
              <a:rPr lang="en-US" altLang="ja-JP" sz="2800">
                <a:cs typeface="ＭＳ Ｐゴシック" charset="0"/>
              </a:rPr>
              <a:t>1998</a:t>
            </a:r>
            <a:r>
              <a:rPr lang="ja-JP" altLang="en-US" sz="2800">
                <a:cs typeface="ＭＳ Ｐゴシック" charset="0"/>
              </a:rPr>
              <a:t>）</a:t>
            </a:r>
          </a:p>
        </p:txBody>
      </p:sp>
      <p:pic>
        <p:nvPicPr>
          <p:cNvPr id="2967555" name="Picture 3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900113"/>
            <a:ext cx="937895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7557" name="Rectangle 5"/>
          <p:cNvSpPr>
            <a:spLocks noChangeArrowheads="1"/>
          </p:cNvSpPr>
          <p:nvPr/>
        </p:nvSpPr>
        <p:spPr bwMode="auto">
          <a:xfrm>
            <a:off x="3435350" y="3127375"/>
            <a:ext cx="1593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Arial" charset="0"/>
                <a:sym typeface="Symbol" charset="0"/>
              </a:rPr>
              <a:t></a:t>
            </a:r>
            <a:r>
              <a:rPr lang="en-US" baseline="-25000">
                <a:solidFill>
                  <a:srgbClr val="FF0000"/>
                </a:solidFill>
                <a:latin typeface="Arial" charset="0"/>
                <a:sym typeface="Symbol" charset="0"/>
              </a:rPr>
              <a:t></a:t>
            </a:r>
            <a:r>
              <a:rPr lang="en-US">
                <a:solidFill>
                  <a:srgbClr val="FF0000"/>
                </a:solidFill>
                <a:latin typeface="Arial" charset="0"/>
                <a:sym typeface="Symbol" charset="0"/>
              </a:rPr>
              <a:t>= 0.7</a:t>
            </a:r>
          </a:p>
        </p:txBody>
      </p:sp>
    </p:spTree>
    <p:extLst>
      <p:ext uri="{BB962C8B-B14F-4D97-AF65-F5344CB8AC3E}">
        <p14:creationId xmlns:p14="http://schemas.microsoft.com/office/powerpoint/2010/main" val="4148347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75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768834"/>
            <a:ext cx="4446253" cy="6089166"/>
          </a:xfrm>
          <a:prstGeom prst="rect">
            <a:avLst/>
          </a:prstGeom>
        </p:spPr>
      </p:pic>
      <p:sp>
        <p:nvSpPr>
          <p:cNvPr id="1187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6985AE-792A-C441-A031-1A233D7F0904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187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</a:t>
            </a:r>
          </a:p>
        </p:txBody>
      </p:sp>
      <p:sp>
        <p:nvSpPr>
          <p:cNvPr id="1187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CEFD74-FE7F-9D4C-AF2D-89D17D470AAB}" type="slidenum">
              <a:rPr lang="en-US" sz="1500">
                <a:solidFill>
                  <a:srgbClr val="0000FF"/>
                </a:solidFill>
              </a:rPr>
              <a:pPr eaLnBrk="1" hangingPunct="1"/>
              <a:t>24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Density of Our Universe</a:t>
            </a:r>
          </a:p>
        </p:txBody>
      </p:sp>
      <p:sp>
        <p:nvSpPr>
          <p:cNvPr id="118790" name="Text Box 4"/>
          <p:cNvSpPr txBox="1">
            <a:spLocks noChangeArrowheads="1"/>
          </p:cNvSpPr>
          <p:nvPr/>
        </p:nvSpPr>
        <p:spPr bwMode="auto">
          <a:xfrm>
            <a:off x="4475163" y="1008063"/>
            <a:ext cx="809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6600FF"/>
                </a:solidFill>
                <a:sym typeface="Symbol" charset="0"/>
              </a:rPr>
              <a:t></a:t>
            </a:r>
            <a:r>
              <a:rPr lang="en-US" sz="4000" b="1" baseline="-25000">
                <a:solidFill>
                  <a:srgbClr val="6600FF"/>
                </a:solidFill>
                <a:sym typeface="Symbol" charset="0"/>
              </a:rPr>
              <a:t></a:t>
            </a:r>
          </a:p>
        </p:txBody>
      </p:sp>
      <p:sp>
        <p:nvSpPr>
          <p:cNvPr id="118791" name="Text Box 5"/>
          <p:cNvSpPr txBox="1">
            <a:spLocks noChangeArrowheads="1"/>
          </p:cNvSpPr>
          <p:nvPr/>
        </p:nvSpPr>
        <p:spPr bwMode="auto">
          <a:xfrm>
            <a:off x="7824788" y="6332538"/>
            <a:ext cx="1603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6600FF"/>
                </a:solidFill>
                <a:sym typeface="Symbol" charset="0"/>
              </a:rPr>
              <a:t></a:t>
            </a:r>
            <a:r>
              <a:rPr lang="en-US" sz="4000" b="1" baseline="-25000">
                <a:solidFill>
                  <a:srgbClr val="6600FF"/>
                </a:solidFill>
                <a:sym typeface="Symbol" charset="0"/>
              </a:rPr>
              <a:t>Matter</a:t>
            </a:r>
          </a:p>
        </p:txBody>
      </p:sp>
      <p:sp>
        <p:nvSpPr>
          <p:cNvPr id="11879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3625"/>
            <a:ext cx="4492625" cy="5445125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  <a:sym typeface="Symbol" charset="0"/>
              </a:rPr>
              <a:t></a:t>
            </a:r>
            <a:r>
              <a:rPr lang="en-US" sz="3600" baseline="-25000" dirty="0">
                <a:latin typeface="Arial Narrow" charset="0"/>
                <a:ea typeface="ＭＳ Ｐゴシック" charset="0"/>
                <a:cs typeface="ＭＳ Ｐゴシック" charset="0"/>
                <a:sym typeface="Symbol" charset="0"/>
              </a:rPr>
              <a:t>Total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  <a:sym typeface="Symbol" charset="0"/>
              </a:rPr>
              <a:t></a:t>
            </a:r>
            <a:r>
              <a:rPr lang="en-US" sz="3600" baseline="-25000" dirty="0">
                <a:latin typeface="Arial Narrow" charset="0"/>
                <a:ea typeface="ＭＳ Ｐゴシック" charset="0"/>
                <a:cs typeface="ＭＳ Ｐゴシック" charset="0"/>
                <a:sym typeface="Symbol" charset="0"/>
              </a:rPr>
              <a:t>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  <a:sym typeface="Symbol" charset="0"/>
              </a:rPr>
              <a:t>+</a:t>
            </a:r>
            <a:r>
              <a:rPr lang="en-US" sz="3600" baseline="-25000" dirty="0">
                <a:latin typeface="Arial Narrow" charset="0"/>
                <a:ea typeface="ＭＳ Ｐゴシック" charset="0"/>
                <a:cs typeface="ＭＳ Ｐゴシック" charset="0"/>
                <a:sym typeface="Symbol" charset="0"/>
              </a:rPr>
              <a:t>Matter	  	    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  <a:sym typeface="Symbol" charset="0"/>
              </a:rPr>
              <a:t>=1.0</a:t>
            </a:r>
          </a:p>
          <a:p>
            <a:pPr lvl="2"/>
            <a:endParaRPr lang="en-US" sz="2700" dirty="0">
              <a:solidFill>
                <a:srgbClr val="0000CC"/>
              </a:solidFill>
              <a:latin typeface="Arial Narrow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Universe is Flat.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3600" dirty="0">
                <a:solidFill>
                  <a:srgbClr val="FF00FF"/>
                </a:solidFill>
                <a:latin typeface="Arial Narrow" charset="0"/>
                <a:ea typeface="ＭＳ Ｐゴシック" charset="0"/>
                <a:sym typeface="Symbol" charset="0"/>
              </a:rPr>
              <a:t> </a:t>
            </a:r>
            <a:r>
              <a:rPr lang="en-US" sz="3600" dirty="0">
                <a:solidFill>
                  <a:srgbClr val="FF00FF"/>
                </a:solidFill>
                <a:latin typeface="Arial Narrow" charset="0"/>
                <a:ea typeface="ＭＳ Ｐゴシック" charset="0"/>
              </a:rPr>
              <a:t>Inflation</a:t>
            </a:r>
          </a:p>
          <a:p>
            <a:pPr lvl="1">
              <a:lnSpc>
                <a:spcPct val="80000"/>
              </a:lnSpc>
            </a:pPr>
            <a:endParaRPr lang="en-US" sz="3600" dirty="0">
              <a:solidFill>
                <a:srgbClr val="FF00FF"/>
              </a:solidFill>
              <a:latin typeface="Arial Narrow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73%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is Dark Energy.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3600" dirty="0">
                <a:solidFill>
                  <a:srgbClr val="FF00FF"/>
                </a:solidFill>
                <a:latin typeface="Arial Narrow" charset="0"/>
                <a:ea typeface="ＭＳ Ｐゴシック" charset="0"/>
                <a:sym typeface="Symbol" charset="0"/>
              </a:rPr>
              <a:t> </a:t>
            </a:r>
            <a:r>
              <a:rPr lang="en-US" sz="3600" dirty="0">
                <a:solidFill>
                  <a:srgbClr val="FF00FF"/>
                </a:solidFill>
                <a:latin typeface="Arial Narrow" charset="0"/>
                <a:ea typeface="ＭＳ Ｐゴシック" charset="0"/>
              </a:rPr>
              <a:t>Accelerating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477000" y="3657600"/>
            <a:ext cx="2819400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10000"/>
              </a:spcBef>
              <a:buFont typeface="Wingdings" charset="0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+mn-lt"/>
                <a:sym typeface="Symbol" charset="0"/>
              </a:rPr>
              <a:t></a:t>
            </a:r>
            <a:r>
              <a:rPr lang="en-US" sz="3200" b="1" baseline="-25000" dirty="0" smtClean="0">
                <a:solidFill>
                  <a:srgbClr val="000000"/>
                </a:solidFill>
                <a:latin typeface="+mn-lt"/>
                <a:sym typeface="Symbol" charset="0"/>
              </a:rPr>
              <a:t>M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  <a:sym typeface="Symbol" charset="0"/>
              </a:rPr>
              <a:t>= 27%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52400" y="5867400"/>
            <a:ext cx="4800600" cy="860425"/>
            <a:chOff x="-152400" y="5867400"/>
            <a:chExt cx="4800600" cy="860425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-152400" y="5867400"/>
              <a:ext cx="4648200" cy="86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2" algn="l">
                <a:lnSpc>
                  <a:spcPct val="90000"/>
                </a:lnSpc>
                <a:spcBef>
                  <a:spcPct val="10000"/>
                </a:spcBef>
              </a:pPr>
              <a:r>
                <a:rPr lang="en-US" sz="2800" i="1" dirty="0">
                  <a:solidFill>
                    <a:srgbClr val="FF3300"/>
                  </a:solidFill>
                  <a:sym typeface="Symbol" charset="0"/>
                </a:rPr>
                <a:t></a:t>
              </a:r>
              <a:r>
                <a:rPr lang="en-US" sz="2800" i="1" baseline="-25000" dirty="0">
                  <a:solidFill>
                    <a:srgbClr val="FF3300"/>
                  </a:solidFill>
                  <a:sym typeface="Symbol" charset="0"/>
                </a:rPr>
                <a:t>Matter </a:t>
              </a:r>
              <a:r>
                <a:rPr lang="en-US" sz="2800" i="1" dirty="0">
                  <a:solidFill>
                    <a:srgbClr val="FF3300"/>
                  </a:solidFill>
                  <a:sym typeface="Symbol" charset="0"/>
                </a:rPr>
                <a:t>and </a:t>
              </a:r>
              <a:r>
                <a:rPr lang="en-US" sz="2800" i="1" baseline="-25000" dirty="0">
                  <a:solidFill>
                    <a:srgbClr val="FF3300"/>
                  </a:solidFill>
                  <a:sym typeface="Symbol" charset="0"/>
                </a:rPr>
                <a:t></a:t>
              </a:r>
              <a:r>
                <a:rPr lang="en-US" sz="2800" i="1" dirty="0">
                  <a:solidFill>
                    <a:srgbClr val="FF3300"/>
                  </a:solidFill>
                </a:rPr>
                <a:t> are two of </a:t>
              </a:r>
              <a:r>
                <a:rPr lang="ja-JP" altLang="en-US" sz="2800" i="1" dirty="0">
                  <a:solidFill>
                    <a:srgbClr val="FF3300"/>
                  </a:solidFill>
                </a:rPr>
                <a:t>“</a:t>
              </a:r>
              <a:r>
                <a:rPr lang="en-US" sz="2800" i="1" dirty="0">
                  <a:solidFill>
                    <a:srgbClr val="FF3300"/>
                  </a:solidFill>
                </a:rPr>
                <a:t>Just Six Numbers</a:t>
              </a:r>
              <a:r>
                <a:rPr lang="ja-JP" altLang="en-US" sz="2800" i="1" dirty="0">
                  <a:solidFill>
                    <a:srgbClr val="FF3300"/>
                  </a:solidFill>
                </a:rPr>
                <a:t>”</a:t>
              </a:r>
              <a:endParaRPr lang="en-US" sz="2800" i="1" dirty="0">
                <a:solidFill>
                  <a:srgbClr val="FF3300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09600" y="5943600"/>
              <a:ext cx="4038600" cy="7334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3516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6/24/2011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AB299-83EB-2945-89AF-7B96CDBA147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1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Density Fluctuations</a:t>
            </a:r>
          </a:p>
        </p:txBody>
      </p:sp>
      <p:pic>
        <p:nvPicPr>
          <p:cNvPr id="2914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239000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09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6/24/2011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E06F0-E455-8C45-A385-05772809A47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2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Cosmic Pyramid </a:t>
            </a:r>
            <a:r>
              <a:rPr lang="ja-JP" altLang="en-US" smtClean="0"/>
              <a:t>　</a:t>
            </a:r>
            <a:endParaRPr lang="ja-JP" altLang="en-US" sz="2800" smtClean="0"/>
          </a:p>
        </p:txBody>
      </p:sp>
      <p:grpSp>
        <p:nvGrpSpPr>
          <p:cNvPr id="245765" name="Group 3"/>
          <p:cNvGrpSpPr>
            <a:grpSpLocks/>
          </p:cNvGrpSpPr>
          <p:nvPr/>
        </p:nvGrpSpPr>
        <p:grpSpPr bwMode="auto">
          <a:xfrm>
            <a:off x="752475" y="925513"/>
            <a:ext cx="7032625" cy="6389687"/>
            <a:chOff x="474" y="583"/>
            <a:chExt cx="4430" cy="4025"/>
          </a:xfrm>
        </p:grpSpPr>
        <p:grpSp>
          <p:nvGrpSpPr>
            <p:cNvPr id="245781" name="Group 4"/>
            <p:cNvGrpSpPr>
              <a:grpSpLocks/>
            </p:cNvGrpSpPr>
            <p:nvPr/>
          </p:nvGrpSpPr>
          <p:grpSpPr bwMode="auto">
            <a:xfrm>
              <a:off x="474" y="583"/>
              <a:ext cx="4430" cy="4025"/>
              <a:chOff x="681" y="583"/>
              <a:chExt cx="4430" cy="4025"/>
            </a:xfrm>
          </p:grpSpPr>
          <p:grpSp>
            <p:nvGrpSpPr>
              <p:cNvPr id="245786" name="Group 5"/>
              <p:cNvGrpSpPr>
                <a:grpSpLocks/>
              </p:cNvGrpSpPr>
              <p:nvPr/>
            </p:nvGrpSpPr>
            <p:grpSpPr bwMode="auto">
              <a:xfrm>
                <a:off x="681" y="583"/>
                <a:ext cx="4430" cy="4025"/>
                <a:chOff x="1023" y="583"/>
                <a:chExt cx="4430" cy="4025"/>
              </a:xfrm>
            </p:grpSpPr>
            <p:pic>
              <p:nvPicPr>
                <p:cNvPr id="3268614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contrast="2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01" y="583"/>
                  <a:ext cx="4152" cy="4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0800">
                      <a:solidFill>
                        <a:srgbClr val="FFCC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68615" name="Rectangle 7"/>
                <p:cNvSpPr>
                  <a:spLocks noChangeArrowheads="1"/>
                </p:cNvSpPr>
                <p:nvPr/>
              </p:nvSpPr>
              <p:spPr bwMode="auto">
                <a:xfrm>
                  <a:off x="1023" y="1633"/>
                  <a:ext cx="1694" cy="13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0800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4000" b="1">
                    <a:solidFill>
                      <a:srgbClr val="A50021"/>
                    </a:solidFill>
                    <a:latin typeface="Tahoma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3268616" name="Line 8"/>
              <p:cNvSpPr>
                <a:spLocks noChangeShapeType="1"/>
              </p:cNvSpPr>
              <p:nvPr/>
            </p:nvSpPr>
            <p:spPr bwMode="auto">
              <a:xfrm>
                <a:off x="3654" y="825"/>
                <a:ext cx="1281" cy="3671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17" name="Rectangle 9"/>
              <p:cNvSpPr>
                <a:spLocks noChangeArrowheads="1"/>
              </p:cNvSpPr>
              <p:nvPr/>
            </p:nvSpPr>
            <p:spPr bwMode="auto">
              <a:xfrm>
                <a:off x="2261" y="4543"/>
                <a:ext cx="2209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rgbClr val="FF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18" name="Line 10"/>
              <p:cNvSpPr>
                <a:spLocks noChangeShapeType="1"/>
              </p:cNvSpPr>
              <p:nvPr/>
            </p:nvSpPr>
            <p:spPr bwMode="auto">
              <a:xfrm flipH="1" flipV="1">
                <a:off x="1845" y="4147"/>
                <a:ext cx="368" cy="326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19" name="Rectangle 11"/>
              <p:cNvSpPr>
                <a:spLocks noChangeArrowheads="1"/>
              </p:cNvSpPr>
              <p:nvPr/>
            </p:nvSpPr>
            <p:spPr bwMode="auto">
              <a:xfrm>
                <a:off x="1247" y="3834"/>
                <a:ext cx="1427" cy="774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20" name="Line 12"/>
              <p:cNvSpPr>
                <a:spLocks noChangeShapeType="1"/>
              </p:cNvSpPr>
              <p:nvPr/>
            </p:nvSpPr>
            <p:spPr bwMode="auto">
              <a:xfrm flipH="1">
                <a:off x="2229" y="816"/>
                <a:ext cx="1418" cy="3672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21" name="Line 13"/>
              <p:cNvSpPr>
                <a:spLocks noChangeShapeType="1"/>
              </p:cNvSpPr>
              <p:nvPr/>
            </p:nvSpPr>
            <p:spPr bwMode="auto">
              <a:xfrm flipH="1">
                <a:off x="1869" y="844"/>
                <a:ext cx="1753" cy="3258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22" name="Line 14"/>
              <p:cNvSpPr>
                <a:spLocks noChangeShapeType="1"/>
              </p:cNvSpPr>
              <p:nvPr/>
            </p:nvSpPr>
            <p:spPr bwMode="auto">
              <a:xfrm flipH="1">
                <a:off x="2239" y="4472"/>
                <a:ext cx="2673" cy="17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23" name="Line 15"/>
              <p:cNvSpPr>
                <a:spLocks noChangeShapeType="1"/>
              </p:cNvSpPr>
              <p:nvPr/>
            </p:nvSpPr>
            <p:spPr bwMode="auto">
              <a:xfrm flipH="1" flipV="1">
                <a:off x="2765" y="3133"/>
                <a:ext cx="1701" cy="25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24" name="Line 16"/>
              <p:cNvSpPr>
                <a:spLocks noChangeShapeType="1"/>
              </p:cNvSpPr>
              <p:nvPr/>
            </p:nvSpPr>
            <p:spPr bwMode="auto">
              <a:xfrm flipH="1" flipV="1">
                <a:off x="3127" y="2189"/>
                <a:ext cx="986" cy="7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25" name="Line 17"/>
              <p:cNvSpPr>
                <a:spLocks noChangeShapeType="1"/>
              </p:cNvSpPr>
              <p:nvPr/>
            </p:nvSpPr>
            <p:spPr bwMode="auto">
              <a:xfrm flipH="1" flipV="1">
                <a:off x="1865" y="4099"/>
                <a:ext cx="367" cy="394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26" name="Line 18"/>
              <p:cNvSpPr>
                <a:spLocks noChangeShapeType="1"/>
              </p:cNvSpPr>
              <p:nvPr/>
            </p:nvSpPr>
            <p:spPr bwMode="auto">
              <a:xfrm flipH="1" flipV="1">
                <a:off x="2554" y="2880"/>
                <a:ext cx="185" cy="24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27" name="Line 19"/>
              <p:cNvSpPr>
                <a:spLocks noChangeShapeType="1"/>
              </p:cNvSpPr>
              <p:nvPr/>
            </p:nvSpPr>
            <p:spPr bwMode="auto">
              <a:xfrm flipH="1" flipV="1">
                <a:off x="2993" y="1975"/>
                <a:ext cx="125" cy="212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</p:grpSp>
        <p:grpSp>
          <p:nvGrpSpPr>
            <p:cNvPr id="245782" name="Group 20"/>
            <p:cNvGrpSpPr>
              <a:grpSpLocks/>
            </p:cNvGrpSpPr>
            <p:nvPr/>
          </p:nvGrpSpPr>
          <p:grpSpPr bwMode="auto">
            <a:xfrm>
              <a:off x="2789" y="1702"/>
              <a:ext cx="1239" cy="2464"/>
              <a:chOff x="2789" y="1702"/>
              <a:chExt cx="1239" cy="2464"/>
            </a:xfrm>
          </p:grpSpPr>
          <p:sp>
            <p:nvSpPr>
              <p:cNvPr id="3268629" name="Rectangle 21"/>
              <p:cNvSpPr>
                <a:spLocks noChangeArrowheads="1"/>
              </p:cNvSpPr>
              <p:nvPr/>
            </p:nvSpPr>
            <p:spPr bwMode="auto">
              <a:xfrm>
                <a:off x="3147" y="1702"/>
                <a:ext cx="567" cy="353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30" name="Rectangle 22"/>
              <p:cNvSpPr>
                <a:spLocks noChangeArrowheads="1"/>
              </p:cNvSpPr>
              <p:nvPr/>
            </p:nvSpPr>
            <p:spPr bwMode="auto">
              <a:xfrm>
                <a:off x="3011" y="2254"/>
                <a:ext cx="774" cy="68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  <p:sp>
            <p:nvSpPr>
              <p:cNvPr id="3268631" name="Rectangle 23"/>
              <p:cNvSpPr>
                <a:spLocks noChangeArrowheads="1"/>
              </p:cNvSpPr>
              <p:nvPr/>
            </p:nvSpPr>
            <p:spPr bwMode="auto">
              <a:xfrm>
                <a:off x="2789" y="3331"/>
                <a:ext cx="1239" cy="835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 b="1">
                  <a:solidFill>
                    <a:srgbClr val="A50021"/>
                  </a:solidFill>
                  <a:latin typeface="Tahoma" charset="0"/>
                  <a:cs typeface="ＭＳ Ｐゴシック" charset="0"/>
                </a:endParaRPr>
              </a:p>
            </p:txBody>
          </p:sp>
        </p:grpSp>
      </p:grpSp>
      <p:sp>
        <p:nvSpPr>
          <p:cNvPr id="3268632" name="Text Box 24"/>
          <p:cNvSpPr txBox="1">
            <a:spLocks noChangeArrowheads="1"/>
          </p:cNvSpPr>
          <p:nvPr/>
        </p:nvSpPr>
        <p:spPr bwMode="auto">
          <a:xfrm>
            <a:off x="4337050" y="3943350"/>
            <a:ext cx="2190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>
                <a:solidFill>
                  <a:srgbClr val="FF0066"/>
                </a:solidFill>
                <a:cs typeface="ＭＳ Ｐゴシック" charset="0"/>
              </a:rPr>
              <a:t>Dark</a:t>
            </a:r>
          </a:p>
          <a:p>
            <a:pPr algn="ctr">
              <a:defRPr/>
            </a:pPr>
            <a:r>
              <a:rPr lang="en-US" altLang="ja-JP" sz="2800" b="1">
                <a:solidFill>
                  <a:srgbClr val="FF0066"/>
                </a:solidFill>
                <a:cs typeface="ＭＳ Ｐゴシック" charset="0"/>
              </a:rPr>
              <a:t>Matter</a:t>
            </a:r>
          </a:p>
        </p:txBody>
      </p:sp>
      <p:sp>
        <p:nvSpPr>
          <p:cNvPr id="3268633" name="Text Box 25"/>
          <p:cNvSpPr txBox="1">
            <a:spLocks noChangeArrowheads="1"/>
          </p:cNvSpPr>
          <p:nvPr/>
        </p:nvSpPr>
        <p:spPr bwMode="auto">
          <a:xfrm>
            <a:off x="3889375" y="5888038"/>
            <a:ext cx="3036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>
                <a:solidFill>
                  <a:srgbClr val="FF00FF"/>
                </a:solidFill>
                <a:cs typeface="ＭＳ Ｐゴシック" charset="0"/>
              </a:rPr>
              <a:t>Dark Energy</a:t>
            </a:r>
          </a:p>
        </p:txBody>
      </p:sp>
      <p:sp>
        <p:nvSpPr>
          <p:cNvPr id="3268634" name="Text Box 26"/>
          <p:cNvSpPr txBox="1">
            <a:spLocks noChangeArrowheads="1"/>
          </p:cNvSpPr>
          <p:nvPr/>
        </p:nvSpPr>
        <p:spPr bwMode="auto">
          <a:xfrm>
            <a:off x="4343400" y="2438400"/>
            <a:ext cx="2209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0066FF"/>
                </a:solidFill>
                <a:cs typeface="ＭＳ Ｐゴシック" charset="0"/>
              </a:rPr>
              <a:t>Gas,</a:t>
            </a:r>
          </a:p>
          <a:p>
            <a:pPr algn="ctr">
              <a:defRPr/>
            </a:pPr>
            <a:r>
              <a:rPr lang="en-US" altLang="ja-JP" b="1" dirty="0">
                <a:solidFill>
                  <a:srgbClr val="0066FF"/>
                </a:solidFill>
                <a:cs typeface="ＭＳ Ｐゴシック" charset="0"/>
              </a:rPr>
              <a:t>Dust</a:t>
            </a:r>
          </a:p>
        </p:txBody>
      </p:sp>
      <p:sp>
        <p:nvSpPr>
          <p:cNvPr id="3268635" name="Text Box 27"/>
          <p:cNvSpPr txBox="1">
            <a:spLocks noChangeArrowheads="1"/>
          </p:cNvSpPr>
          <p:nvPr/>
        </p:nvSpPr>
        <p:spPr bwMode="auto">
          <a:xfrm>
            <a:off x="2981325" y="1847850"/>
            <a:ext cx="1412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>
                <a:solidFill>
                  <a:srgbClr val="FF6600"/>
                </a:solidFill>
                <a:cs typeface="ＭＳ Ｐゴシック" charset="0"/>
              </a:rPr>
              <a:t>Star</a:t>
            </a:r>
          </a:p>
        </p:txBody>
      </p:sp>
      <p:sp>
        <p:nvSpPr>
          <p:cNvPr id="3268636" name="Text Box 28"/>
          <p:cNvSpPr txBox="1">
            <a:spLocks noChangeArrowheads="1"/>
          </p:cNvSpPr>
          <p:nvPr/>
        </p:nvSpPr>
        <p:spPr bwMode="auto">
          <a:xfrm>
            <a:off x="2922588" y="1335088"/>
            <a:ext cx="13985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>
                <a:solidFill>
                  <a:srgbClr val="A50021"/>
                </a:solidFill>
                <a:cs typeface="ＭＳ Ｐゴシック" charset="0"/>
              </a:rPr>
              <a:t>Metal</a:t>
            </a:r>
          </a:p>
        </p:txBody>
      </p:sp>
      <p:sp>
        <p:nvSpPr>
          <p:cNvPr id="3268637" name="Text Box 29"/>
          <p:cNvSpPr txBox="1">
            <a:spLocks noChangeArrowheads="1"/>
          </p:cNvSpPr>
          <p:nvPr/>
        </p:nvSpPr>
        <p:spPr bwMode="auto">
          <a:xfrm>
            <a:off x="6705600" y="1260475"/>
            <a:ext cx="15081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>
                <a:solidFill>
                  <a:srgbClr val="A50021"/>
                </a:solidFill>
                <a:cs typeface="ＭＳ Ｐゴシック" charset="0"/>
              </a:rPr>
              <a:t>0.01%</a:t>
            </a:r>
          </a:p>
        </p:txBody>
      </p:sp>
      <p:sp>
        <p:nvSpPr>
          <p:cNvPr id="3268638" name="Text Box 30"/>
          <p:cNvSpPr txBox="1">
            <a:spLocks noChangeArrowheads="1"/>
          </p:cNvSpPr>
          <p:nvPr/>
        </p:nvSpPr>
        <p:spPr bwMode="auto">
          <a:xfrm>
            <a:off x="6750050" y="1849438"/>
            <a:ext cx="15081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>
                <a:solidFill>
                  <a:srgbClr val="FF0000"/>
                </a:solidFill>
                <a:cs typeface="ＭＳ Ｐゴシック" charset="0"/>
              </a:rPr>
              <a:t>0.5%</a:t>
            </a:r>
          </a:p>
        </p:txBody>
      </p:sp>
      <p:sp>
        <p:nvSpPr>
          <p:cNvPr id="3268639" name="Text Box 31"/>
          <p:cNvSpPr txBox="1">
            <a:spLocks noChangeArrowheads="1"/>
          </p:cNvSpPr>
          <p:nvPr/>
        </p:nvSpPr>
        <p:spPr bwMode="auto">
          <a:xfrm>
            <a:off x="6786563" y="1846263"/>
            <a:ext cx="15081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>
                <a:solidFill>
                  <a:srgbClr val="FF6600"/>
                </a:solidFill>
                <a:cs typeface="ＭＳ Ｐゴシック" charset="0"/>
              </a:rPr>
              <a:t>0.5%</a:t>
            </a:r>
          </a:p>
        </p:txBody>
      </p:sp>
      <p:sp>
        <p:nvSpPr>
          <p:cNvPr id="3268640" name="Text Box 32"/>
          <p:cNvSpPr txBox="1">
            <a:spLocks noChangeArrowheads="1"/>
          </p:cNvSpPr>
          <p:nvPr/>
        </p:nvSpPr>
        <p:spPr bwMode="auto">
          <a:xfrm>
            <a:off x="6854825" y="2878138"/>
            <a:ext cx="15081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>
                <a:solidFill>
                  <a:srgbClr val="0066FF"/>
                </a:solidFill>
                <a:cs typeface="ＭＳ Ｐゴシック" charset="0"/>
              </a:rPr>
              <a:t>5%</a:t>
            </a:r>
          </a:p>
        </p:txBody>
      </p:sp>
      <p:sp>
        <p:nvSpPr>
          <p:cNvPr id="3268641" name="Text Box 33"/>
          <p:cNvSpPr txBox="1">
            <a:spLocks noChangeArrowheads="1"/>
          </p:cNvSpPr>
          <p:nvPr/>
        </p:nvSpPr>
        <p:spPr bwMode="auto">
          <a:xfrm>
            <a:off x="6883400" y="3808413"/>
            <a:ext cx="150812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altLang="ja-JP" b="1">
              <a:solidFill>
                <a:srgbClr val="FF0066"/>
              </a:solidFill>
              <a:cs typeface="ＭＳ Ｐゴシック" charset="0"/>
            </a:endParaRPr>
          </a:p>
          <a:p>
            <a:pPr algn="ctr">
              <a:defRPr/>
            </a:pPr>
            <a:r>
              <a:rPr lang="en-US" altLang="ja-JP" b="1">
                <a:solidFill>
                  <a:srgbClr val="FF0066"/>
                </a:solidFill>
                <a:cs typeface="ＭＳ Ｐゴシック" charset="0"/>
              </a:rPr>
              <a:t>25%</a:t>
            </a:r>
          </a:p>
        </p:txBody>
      </p:sp>
      <p:sp>
        <p:nvSpPr>
          <p:cNvPr id="3268642" name="Rectangle 34"/>
          <p:cNvSpPr>
            <a:spLocks noChangeArrowheads="1"/>
          </p:cNvSpPr>
          <p:nvPr/>
        </p:nvSpPr>
        <p:spPr bwMode="auto">
          <a:xfrm>
            <a:off x="7150100" y="5405438"/>
            <a:ext cx="450850" cy="5461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3268643" name="Text Box 35"/>
          <p:cNvSpPr txBox="1">
            <a:spLocks noChangeArrowheads="1"/>
          </p:cNvSpPr>
          <p:nvPr/>
        </p:nvSpPr>
        <p:spPr bwMode="auto">
          <a:xfrm>
            <a:off x="7131050" y="5969000"/>
            <a:ext cx="111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>
                <a:solidFill>
                  <a:srgbClr val="EE00A4"/>
                </a:solidFill>
                <a:cs typeface="ＭＳ Ｐゴシック" charset="0"/>
              </a:rPr>
              <a:t>70%</a:t>
            </a:r>
          </a:p>
        </p:txBody>
      </p:sp>
      <p:sp>
        <p:nvSpPr>
          <p:cNvPr id="3268644" name="Text Box 36"/>
          <p:cNvSpPr txBox="1">
            <a:spLocks noChangeArrowheads="1"/>
          </p:cNvSpPr>
          <p:nvPr/>
        </p:nvSpPr>
        <p:spPr bwMode="auto">
          <a:xfrm>
            <a:off x="709613" y="1936750"/>
            <a:ext cx="2190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>
                <a:solidFill>
                  <a:srgbClr val="808080"/>
                </a:solidFill>
                <a:cs typeface="ＭＳ Ｐゴシック" charset="0"/>
              </a:rPr>
              <a:t>Baryonic Matter</a:t>
            </a:r>
          </a:p>
        </p:txBody>
      </p:sp>
      <p:sp>
        <p:nvSpPr>
          <p:cNvPr id="3268645" name="AutoShape 37"/>
          <p:cNvSpPr>
            <a:spLocks/>
          </p:cNvSpPr>
          <p:nvPr/>
        </p:nvSpPr>
        <p:spPr bwMode="auto">
          <a:xfrm>
            <a:off x="2781300" y="1419225"/>
            <a:ext cx="354013" cy="1843088"/>
          </a:xfrm>
          <a:prstGeom prst="leftBrace">
            <a:avLst>
              <a:gd name="adj1" fmla="val 43386"/>
              <a:gd name="adj2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3268646" name="Rectangle 38"/>
          <p:cNvSpPr>
            <a:spLocks noChangeArrowheads="1"/>
          </p:cNvSpPr>
          <p:nvPr/>
        </p:nvSpPr>
        <p:spPr bwMode="auto">
          <a:xfrm>
            <a:off x="3090863" y="1739900"/>
            <a:ext cx="1112837" cy="198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66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90A7-0EBC-AF4D-ACE7-8B18A4B94376}" type="datetime1">
              <a:rPr lang="en-US" smtClean="0"/>
              <a:t>11/14/12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75DE-85B9-9B4D-8011-13D35ACBDFDA}" type="slidenum">
              <a:rPr lang="en-US"/>
              <a:pPr/>
              <a:t>27</a:t>
            </a:fld>
            <a:endParaRPr lang="en-US"/>
          </a:p>
        </p:txBody>
      </p:sp>
      <p:sp>
        <p:nvSpPr>
          <p:cNvPr id="2863106" name="Text Box 2"/>
          <p:cNvSpPr txBox="1">
            <a:spLocks noChangeArrowheads="1"/>
          </p:cNvSpPr>
          <p:nvPr/>
        </p:nvSpPr>
        <p:spPr bwMode="auto">
          <a:xfrm>
            <a:off x="304800" y="0"/>
            <a:ext cx="8880475" cy="6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A50021"/>
                </a:solidFill>
                <a:latin typeface="Tahoma" charset="0"/>
              </a:rPr>
              <a:t>Dark Energy and Cosmology</a:t>
            </a:r>
          </a:p>
        </p:txBody>
      </p:sp>
      <p:pic>
        <p:nvPicPr>
          <p:cNvPr id="2863107" name="Picture 3" descr="26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6746875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3108" name="Text Box 4"/>
          <p:cNvSpPr txBox="1">
            <a:spLocks noChangeArrowheads="1"/>
          </p:cNvSpPr>
          <p:nvPr/>
        </p:nvSpPr>
        <p:spPr bwMode="auto">
          <a:xfrm>
            <a:off x="1371600" y="812800"/>
            <a:ext cx="806926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chemeClr val="accent2"/>
                </a:solidFill>
                <a:latin typeface="Arial Narrow" charset="0"/>
              </a:rPr>
              <a:t>This graph now includes the accelerating universe.</a:t>
            </a:r>
          </a:p>
        </p:txBody>
      </p:sp>
      <p:sp>
        <p:nvSpPr>
          <p:cNvPr id="2863109" name="Text Box 5"/>
          <p:cNvSpPr txBox="1">
            <a:spLocks noChangeArrowheads="1"/>
          </p:cNvSpPr>
          <p:nvPr/>
        </p:nvSpPr>
        <p:spPr bwMode="auto">
          <a:xfrm>
            <a:off x="4114800" y="1235075"/>
            <a:ext cx="5407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chemeClr val="accent2"/>
                </a:solidFill>
                <a:latin typeface="Arial Narrow" charset="0"/>
              </a:rPr>
              <a:t>Given what we now know, the age </a:t>
            </a:r>
          </a:p>
        </p:txBody>
      </p:sp>
      <p:sp>
        <p:nvSpPr>
          <p:cNvPr id="2863110" name="Text Box 6"/>
          <p:cNvSpPr txBox="1">
            <a:spLocks noChangeArrowheads="1"/>
          </p:cNvSpPr>
          <p:nvPr/>
        </p:nvSpPr>
        <p:spPr bwMode="auto">
          <a:xfrm>
            <a:off x="7162800" y="1706563"/>
            <a:ext cx="2438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chemeClr val="accent2"/>
                </a:solidFill>
                <a:latin typeface="Arial Narrow" charset="0"/>
              </a:rPr>
              <a:t>of the universe works out to be </a:t>
            </a:r>
            <a:r>
              <a:rPr lang="en-US" sz="3000">
                <a:latin typeface="Arial Narrow" charset="0"/>
              </a:rPr>
              <a:t>13.7</a:t>
            </a:r>
            <a:r>
              <a:rPr lang="en-US" sz="3000">
                <a:solidFill>
                  <a:schemeClr val="accent2"/>
                </a:solidFill>
                <a:latin typeface="Arial Narrow" charset="0"/>
              </a:rPr>
              <a:t> billion years.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3429000" y="1921710"/>
            <a:ext cx="13716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3C85000-4FEF-C844-8D36-632611C0E0D1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49D64C-D016-CC4F-A43A-BDE006537321}" type="slidenum">
              <a:rPr lang="en-US" sz="1500">
                <a:solidFill>
                  <a:srgbClr val="0000FF"/>
                </a:solidFill>
              </a:rPr>
              <a:pPr eaLnBrk="1" hangingPunct="1"/>
              <a:t>28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7045" name="Title 7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620000" cy="12954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4800" dirty="0" smtClean="0">
                <a:latin typeface="Tahoma" charset="0"/>
              </a:rPr>
              <a:t>Particle Physics</a:t>
            </a:r>
            <a:endParaRPr lang="en-US" sz="4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85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D856-9241-0746-8187-0BA1E9F527E5}" type="slidenum">
              <a:rPr lang="en-US"/>
              <a:pPr/>
              <a:t>29</a:t>
            </a:fld>
            <a:endParaRPr lang="en-US"/>
          </a:p>
        </p:txBody>
      </p:sp>
      <p:sp>
        <p:nvSpPr>
          <p:cNvPr id="34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8880475" cy="66516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27" tIns="48314" rIns="96627" bIns="48314"/>
          <a:lstStyle/>
          <a:p>
            <a:pPr defTabSz="914400"/>
            <a:r>
              <a:rPr lang="en-US" sz="3600"/>
              <a:t>Elementary Particles  (~1970)</a:t>
            </a:r>
          </a:p>
        </p:txBody>
      </p:sp>
      <p:pic>
        <p:nvPicPr>
          <p:cNvPr id="34222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3" y="974725"/>
            <a:ext cx="9558337" cy="6280150"/>
          </a:xfrm>
          <a:noFill/>
          <a:ln/>
        </p:spPr>
      </p:pic>
      <p:sp>
        <p:nvSpPr>
          <p:cNvPr id="3422212" name="Text Box 4"/>
          <p:cNvSpPr txBox="1">
            <a:spLocks noChangeArrowheads="1"/>
          </p:cNvSpPr>
          <p:nvPr/>
        </p:nvSpPr>
        <p:spPr bwMode="auto">
          <a:xfrm>
            <a:off x="762000" y="3505200"/>
            <a:ext cx="134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10</a:t>
            </a:r>
            <a:r>
              <a:rPr lang="en-US" sz="2800" baseline="30000">
                <a:latin typeface="Arial" charset="0"/>
              </a:rPr>
              <a:t>-10</a:t>
            </a:r>
            <a:r>
              <a:rPr lang="en-US" sz="2800">
                <a:latin typeface="Arial" charset="0"/>
              </a:rPr>
              <a:t> m</a:t>
            </a:r>
          </a:p>
        </p:txBody>
      </p:sp>
      <p:sp>
        <p:nvSpPr>
          <p:cNvPr id="3422213" name="Text Box 5"/>
          <p:cNvSpPr txBox="1">
            <a:spLocks noChangeArrowheads="1"/>
          </p:cNvSpPr>
          <p:nvPr/>
        </p:nvSpPr>
        <p:spPr bwMode="auto">
          <a:xfrm>
            <a:off x="2743200" y="4495800"/>
            <a:ext cx="134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10</a:t>
            </a:r>
            <a:r>
              <a:rPr lang="en-US" sz="2800" baseline="30000">
                <a:latin typeface="Arial" charset="0"/>
              </a:rPr>
              <a:t>-14</a:t>
            </a:r>
            <a:r>
              <a:rPr lang="en-US" sz="2800">
                <a:latin typeface="Arial" charset="0"/>
              </a:rPr>
              <a:t> m</a:t>
            </a:r>
          </a:p>
        </p:txBody>
      </p:sp>
      <p:sp>
        <p:nvSpPr>
          <p:cNvPr id="3422214" name="Text Box 6"/>
          <p:cNvSpPr txBox="1">
            <a:spLocks noChangeArrowheads="1"/>
          </p:cNvSpPr>
          <p:nvPr/>
        </p:nvSpPr>
        <p:spPr bwMode="auto">
          <a:xfrm>
            <a:off x="3886200" y="5638800"/>
            <a:ext cx="134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10</a:t>
            </a:r>
            <a:r>
              <a:rPr lang="en-US" sz="2800" baseline="30000">
                <a:latin typeface="Arial" charset="0"/>
              </a:rPr>
              <a:t>-15</a:t>
            </a:r>
            <a:r>
              <a:rPr lang="en-US" sz="2800">
                <a:latin typeface="Arial" charset="0"/>
              </a:rPr>
              <a:t> m</a:t>
            </a:r>
          </a:p>
        </p:txBody>
      </p:sp>
      <p:sp>
        <p:nvSpPr>
          <p:cNvPr id="3422215" name="Text Box 7"/>
          <p:cNvSpPr txBox="1">
            <a:spLocks noChangeArrowheads="1"/>
          </p:cNvSpPr>
          <p:nvPr/>
        </p:nvSpPr>
        <p:spPr bwMode="auto">
          <a:xfrm>
            <a:off x="4419600" y="6629400"/>
            <a:ext cx="165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&lt; 10</a:t>
            </a:r>
            <a:r>
              <a:rPr lang="en-US" sz="2800" baseline="30000">
                <a:latin typeface="Arial" charset="0"/>
              </a:rPr>
              <a:t>-18</a:t>
            </a:r>
            <a:r>
              <a:rPr lang="en-US" sz="2800">
                <a:latin typeface="Arial" charset="0"/>
              </a:rPr>
              <a:t> 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5A5436-0EEC-4D4D-8057-3B60E13411EC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cs typeface="Arial" charset="0"/>
              </a:rPr>
              <a:t>Katsushi Arisaka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33A8F9-3F8D-E149-96B6-2D3D539A0316}" type="slidenum">
              <a:rPr lang="en-US" sz="1500">
                <a:solidFill>
                  <a:srgbClr val="0000FF"/>
                </a:solidFill>
              </a:rPr>
              <a:pPr eaLnBrk="1" hangingPunct="1"/>
              <a:t>3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Expansion of Universe</a:t>
            </a:r>
          </a:p>
        </p:txBody>
      </p:sp>
      <p:sp>
        <p:nvSpPr>
          <p:cNvPr id="64518" name="Line 3"/>
          <p:cNvSpPr>
            <a:spLocks noChangeShapeType="1"/>
          </p:cNvSpPr>
          <p:nvPr/>
        </p:nvSpPr>
        <p:spPr bwMode="auto">
          <a:xfrm flipV="1">
            <a:off x="1976438" y="6232525"/>
            <a:ext cx="6826250" cy="36513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4"/>
          <p:cNvSpPr>
            <a:spLocks noChangeShapeType="1"/>
          </p:cNvSpPr>
          <p:nvPr/>
        </p:nvSpPr>
        <p:spPr bwMode="auto">
          <a:xfrm rot="5400000" flipV="1">
            <a:off x="-450849" y="3844925"/>
            <a:ext cx="4875212" cy="26987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Text Box 5"/>
          <p:cNvSpPr txBox="1">
            <a:spLocks noChangeArrowheads="1"/>
          </p:cNvSpPr>
          <p:nvPr/>
        </p:nvSpPr>
        <p:spPr bwMode="auto">
          <a:xfrm>
            <a:off x="8389938" y="6403975"/>
            <a:ext cx="1014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Time</a:t>
            </a:r>
          </a:p>
        </p:txBody>
      </p:sp>
      <p:sp>
        <p:nvSpPr>
          <p:cNvPr id="64521" name="Text Box 6"/>
          <p:cNvSpPr txBox="1">
            <a:spLocks noChangeArrowheads="1"/>
          </p:cNvSpPr>
          <p:nvPr/>
        </p:nvSpPr>
        <p:spPr bwMode="auto">
          <a:xfrm>
            <a:off x="806450" y="151447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Size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14538" y="1773238"/>
            <a:ext cx="6496050" cy="4468812"/>
            <a:chOff x="1269" y="1117"/>
            <a:chExt cx="4092" cy="2815"/>
          </a:xfrm>
        </p:grpSpPr>
        <p:sp>
          <p:nvSpPr>
            <p:cNvPr id="64529" name="Freeform 8"/>
            <p:cNvSpPr>
              <a:spLocks/>
            </p:cNvSpPr>
            <p:nvPr/>
          </p:nvSpPr>
          <p:spPr bwMode="auto">
            <a:xfrm>
              <a:off x="1269" y="1319"/>
              <a:ext cx="4092" cy="2613"/>
            </a:xfrm>
            <a:custGeom>
              <a:avLst/>
              <a:gdLst>
                <a:gd name="T0" fmla="*/ 0 w 3201"/>
                <a:gd name="T1" fmla="*/ 49424 h 2198"/>
                <a:gd name="T2" fmla="*/ 12404 w 3201"/>
                <a:gd name="T3" fmla="*/ 33681 h 2198"/>
                <a:gd name="T4" fmla="*/ 61729 w 3201"/>
                <a:gd name="T5" fmla="*/ 17895 h 2198"/>
                <a:gd name="T6" fmla="*/ 151519 w 3201"/>
                <a:gd name="T7" fmla="*/ 5889 h 2198"/>
                <a:gd name="T8" fmla="*/ 266049 w 3201"/>
                <a:gd name="T9" fmla="*/ 0 h 2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1"/>
                <a:gd name="T16" fmla="*/ 0 h 2198"/>
                <a:gd name="T17" fmla="*/ 3201 w 3201"/>
                <a:gd name="T18" fmla="*/ 2198 h 2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1" h="2198">
                  <a:moveTo>
                    <a:pt x="0" y="2198"/>
                  </a:moveTo>
                  <a:cubicBezTo>
                    <a:pt x="12" y="1964"/>
                    <a:pt x="25" y="1730"/>
                    <a:pt x="149" y="1497"/>
                  </a:cubicBezTo>
                  <a:cubicBezTo>
                    <a:pt x="273" y="1264"/>
                    <a:pt x="464" y="1002"/>
                    <a:pt x="743" y="796"/>
                  </a:cubicBezTo>
                  <a:cubicBezTo>
                    <a:pt x="1022" y="590"/>
                    <a:pt x="1414" y="395"/>
                    <a:pt x="1823" y="262"/>
                  </a:cubicBezTo>
                  <a:cubicBezTo>
                    <a:pt x="2232" y="129"/>
                    <a:pt x="2972" y="44"/>
                    <a:pt x="3201" y="0"/>
                  </a:cubicBezTo>
                </a:path>
              </a:pathLst>
            </a:custGeom>
            <a:noFill/>
            <a:ln w="50800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64530" name="Group 9"/>
            <p:cNvGrpSpPr>
              <a:grpSpLocks/>
            </p:cNvGrpSpPr>
            <p:nvPr/>
          </p:nvGrpSpPr>
          <p:grpSpPr bwMode="auto">
            <a:xfrm>
              <a:off x="2028" y="1117"/>
              <a:ext cx="1991" cy="518"/>
              <a:chOff x="2853" y="916"/>
              <a:chExt cx="1991" cy="518"/>
            </a:xfrm>
          </p:grpSpPr>
          <p:sp>
            <p:nvSpPr>
              <p:cNvPr id="64531" name="Text Box 10"/>
              <p:cNvSpPr txBox="1">
                <a:spLocks noChangeArrowheads="1"/>
              </p:cNvSpPr>
              <p:nvPr/>
            </p:nvSpPr>
            <p:spPr bwMode="auto">
              <a:xfrm>
                <a:off x="2853" y="916"/>
                <a:ext cx="121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b="1">
                    <a:solidFill>
                      <a:srgbClr val="FF6600"/>
                    </a:solidFill>
                  </a:rPr>
                  <a:t>Size of Universe</a:t>
                </a:r>
              </a:p>
            </p:txBody>
          </p:sp>
          <p:grpSp>
            <p:nvGrpSpPr>
              <p:cNvPr id="64532" name="Group 11"/>
              <p:cNvGrpSpPr>
                <a:grpSpLocks/>
              </p:cNvGrpSpPr>
              <p:nvPr/>
            </p:nvGrpSpPr>
            <p:grpSpPr bwMode="auto">
              <a:xfrm>
                <a:off x="3932" y="1006"/>
                <a:ext cx="912" cy="288"/>
                <a:chOff x="4142" y="952"/>
                <a:chExt cx="912" cy="288"/>
              </a:xfrm>
            </p:grpSpPr>
            <p:sp>
              <p:nvSpPr>
                <p:cNvPr id="6453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42" y="952"/>
                  <a:ext cx="9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08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 b="1">
                      <a:solidFill>
                        <a:srgbClr val="FF6600"/>
                      </a:solidFill>
                      <a:sym typeface="Symbol" charset="0"/>
                    </a:rPr>
                    <a:t>  Time</a:t>
                  </a:r>
                </a:p>
              </p:txBody>
            </p:sp>
            <p:sp>
              <p:nvSpPr>
                <p:cNvPr id="64534" name="Line 13"/>
                <p:cNvSpPr>
                  <a:spLocks noChangeShapeType="1"/>
                </p:cNvSpPr>
                <p:nvPr/>
              </p:nvSpPr>
              <p:spPr bwMode="auto">
                <a:xfrm>
                  <a:off x="4501" y="992"/>
                  <a:ext cx="452" cy="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027238" y="1620838"/>
            <a:ext cx="6221412" cy="4638675"/>
            <a:chOff x="1277" y="1021"/>
            <a:chExt cx="3919" cy="2922"/>
          </a:xfrm>
        </p:grpSpPr>
        <p:sp>
          <p:nvSpPr>
            <p:cNvPr id="64526" name="Line 15"/>
            <p:cNvSpPr>
              <a:spLocks noChangeShapeType="1"/>
            </p:cNvSpPr>
            <p:nvPr/>
          </p:nvSpPr>
          <p:spPr bwMode="auto">
            <a:xfrm flipV="1">
              <a:off x="1277" y="1021"/>
              <a:ext cx="3919" cy="292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Text Box 16"/>
            <p:cNvSpPr txBox="1">
              <a:spLocks noChangeArrowheads="1"/>
            </p:cNvSpPr>
            <p:nvPr/>
          </p:nvSpPr>
          <p:spPr bwMode="auto">
            <a:xfrm>
              <a:off x="3514" y="2347"/>
              <a:ext cx="12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0000"/>
                  </a:solidFill>
                </a:rPr>
                <a:t>Horizon </a:t>
              </a:r>
            </a:p>
          </p:txBody>
        </p:sp>
        <p:sp>
          <p:nvSpPr>
            <p:cNvPr id="64528" name="Text Box 17"/>
            <p:cNvSpPr txBox="1">
              <a:spLocks noChangeArrowheads="1"/>
            </p:cNvSpPr>
            <p:nvPr/>
          </p:nvSpPr>
          <p:spPr bwMode="auto">
            <a:xfrm>
              <a:off x="4495" y="2334"/>
              <a:ext cx="6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0000"/>
                  </a:solidFill>
                  <a:sym typeface="Symbol" charset="0"/>
                </a:rPr>
                <a:t> cT</a:t>
              </a:r>
            </a:p>
          </p:txBody>
        </p:sp>
      </p:grpSp>
      <p:sp>
        <p:nvSpPr>
          <p:cNvPr id="64524" name="Text Box 18"/>
          <p:cNvSpPr txBox="1">
            <a:spLocks noChangeArrowheads="1"/>
          </p:cNvSpPr>
          <p:nvPr/>
        </p:nvSpPr>
        <p:spPr bwMode="auto">
          <a:xfrm>
            <a:off x="6426200" y="6372225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2"/>
                </a:solidFill>
              </a:rPr>
              <a:t>Today</a:t>
            </a:r>
          </a:p>
        </p:txBody>
      </p:sp>
      <p:sp>
        <p:nvSpPr>
          <p:cNvPr id="64525" name="Text Box 19"/>
          <p:cNvSpPr txBox="1">
            <a:spLocks noChangeArrowheads="1"/>
          </p:cNvSpPr>
          <p:nvPr/>
        </p:nvSpPr>
        <p:spPr bwMode="auto">
          <a:xfrm>
            <a:off x="1293813" y="6373813"/>
            <a:ext cx="167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2"/>
                </a:solidFill>
              </a:rPr>
              <a:t>Beginning</a:t>
            </a:r>
          </a:p>
        </p:txBody>
      </p:sp>
    </p:spTree>
    <p:extLst>
      <p:ext uri="{BB962C8B-B14F-4D97-AF65-F5344CB8AC3E}">
        <p14:creationId xmlns:p14="http://schemas.microsoft.com/office/powerpoint/2010/main" val="1026724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E2DD3-CA76-2A41-BB40-3C3D838F970B}" type="datetime1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26D4F-781C-3A41-B293-C4D1AAEAE64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09800" y="2895600"/>
            <a:ext cx="2051993" cy="2051995"/>
          </a:xfrm>
          <a:prstGeom prst="ellipse">
            <a:avLst/>
          </a:prstGeom>
          <a:noFill/>
          <a:ln w="508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2912531" y="3276600"/>
            <a:ext cx="533400" cy="533401"/>
          </a:xfrm>
          <a:prstGeom prst="ellipse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7935" y="3200400"/>
            <a:ext cx="4353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590800" y="3886200"/>
            <a:ext cx="533400" cy="533401"/>
          </a:xfrm>
          <a:prstGeom prst="ellipse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276600" y="3886200"/>
            <a:ext cx="533400" cy="533401"/>
          </a:xfrm>
          <a:prstGeom prst="ellipse">
            <a:avLst/>
          </a:prstGeom>
          <a:noFill/>
          <a:ln w="508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8527" y="3817890"/>
            <a:ext cx="4353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5398" y="3809423"/>
            <a:ext cx="4353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d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5657" y="2057400"/>
            <a:ext cx="1672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Proton</a:t>
            </a:r>
            <a:endParaRPr lang="en-US" sz="36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6141733" y="3276600"/>
            <a:ext cx="533400" cy="533401"/>
          </a:xfrm>
          <a:prstGeom prst="ellipse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7137" y="3200400"/>
            <a:ext cx="4353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5820002" y="3886200"/>
            <a:ext cx="533400" cy="533401"/>
          </a:xfrm>
          <a:prstGeom prst="ellipse">
            <a:avLst/>
          </a:prstGeom>
          <a:noFill/>
          <a:ln w="508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6505802" y="3886200"/>
            <a:ext cx="533400" cy="533401"/>
          </a:xfrm>
          <a:prstGeom prst="ellipse">
            <a:avLst/>
          </a:prstGeom>
          <a:noFill/>
          <a:ln w="508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7729" y="3817890"/>
            <a:ext cx="4353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d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4600" y="3809423"/>
            <a:ext cx="4353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d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600" y="2057400"/>
            <a:ext cx="1954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Neutron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5638800"/>
            <a:ext cx="2829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+ 2/3 + 2/3 </a:t>
            </a:r>
            <a:r>
              <a:rPr lang="en-US" sz="2800" b="1" dirty="0" smtClean="0">
                <a:solidFill>
                  <a:srgbClr val="3366FF"/>
                </a:solidFill>
                <a:latin typeface="+mn-lt"/>
              </a:rPr>
              <a:t>– 1/3 </a:t>
            </a:r>
            <a:r>
              <a:rPr lang="en-US" sz="2800" b="1" dirty="0" smtClean="0">
                <a:latin typeface="+mn-lt"/>
              </a:rPr>
              <a:t>= 1</a:t>
            </a:r>
            <a:endParaRPr lang="en-US" sz="2800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5638800"/>
            <a:ext cx="282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+ 2/3 </a:t>
            </a:r>
            <a:r>
              <a:rPr lang="en-US" sz="2800" b="1" dirty="0" smtClean="0">
                <a:solidFill>
                  <a:srgbClr val="3366FF"/>
                </a:solidFill>
                <a:latin typeface="+mn-lt"/>
              </a:rPr>
              <a:t>– 1/3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  <a:latin typeface="+mn-lt"/>
              </a:rPr>
              <a:t>– 1/3 </a:t>
            </a:r>
            <a:r>
              <a:rPr lang="en-US" sz="2800" b="1" dirty="0" smtClean="0">
                <a:latin typeface="+mn-lt"/>
              </a:rPr>
              <a:t>= 0</a:t>
            </a:r>
            <a:endParaRPr lang="en-US" sz="2800" b="1" dirty="0">
              <a:latin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5410200" y="2901005"/>
            <a:ext cx="2051993" cy="2051995"/>
          </a:xfrm>
          <a:prstGeom prst="ellipse">
            <a:avLst/>
          </a:prstGeom>
          <a:noFill/>
          <a:ln w="508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10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F93A-8A95-C644-B9DF-024B420DA8F6}" type="slidenum">
              <a:rPr lang="en-US"/>
              <a:pPr/>
              <a:t>31</a:t>
            </a:fld>
            <a:endParaRPr lang="en-US"/>
          </a:p>
        </p:txBody>
      </p:sp>
      <p:sp>
        <p:nvSpPr>
          <p:cNvPr id="34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Fermions</a:t>
            </a:r>
          </a:p>
        </p:txBody>
      </p:sp>
      <p:sp>
        <p:nvSpPr>
          <p:cNvPr id="34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800" dirty="0"/>
              <a:t>1973</a:t>
            </a:r>
          </a:p>
          <a:p>
            <a:pPr lvl="1"/>
            <a:r>
              <a:rPr lang="en-US" sz="3400" dirty="0"/>
              <a:t>Elementary particles : </a:t>
            </a:r>
            <a:r>
              <a:rPr lang="ja-JP" altLang="en-US" sz="3400" dirty="0">
                <a:latin typeface="Arial"/>
              </a:rPr>
              <a:t>“</a:t>
            </a:r>
            <a:r>
              <a:rPr lang="en-US" sz="3400" dirty="0">
                <a:solidFill>
                  <a:srgbClr val="FF3300"/>
                </a:solidFill>
              </a:rPr>
              <a:t>Fermions</a:t>
            </a:r>
            <a:r>
              <a:rPr lang="ja-JP" altLang="en-US" sz="3400" dirty="0">
                <a:latin typeface="Arial"/>
              </a:rPr>
              <a:t>”</a:t>
            </a:r>
            <a:endParaRPr lang="en-US" sz="3400" dirty="0"/>
          </a:p>
          <a:p>
            <a:pPr lvl="1"/>
            <a:endParaRPr lang="en-US" sz="3400" dirty="0"/>
          </a:p>
          <a:p>
            <a:pPr lvl="1">
              <a:buFont typeface="Wingdings" charset="0"/>
              <a:buNone/>
            </a:pPr>
            <a:r>
              <a:rPr lang="en-US" sz="3400" dirty="0"/>
              <a:t>				Particle	      </a:t>
            </a:r>
            <a:r>
              <a:rPr lang="en-US" sz="3400" dirty="0">
                <a:solidFill>
                  <a:srgbClr val="008000"/>
                </a:solidFill>
              </a:rPr>
              <a:t>Anti-Particle</a:t>
            </a:r>
          </a:p>
          <a:p>
            <a:pPr lvl="1">
              <a:buFont typeface="Wingdings" charset="0"/>
              <a:buNone/>
            </a:pPr>
            <a:endParaRPr lang="en-US" sz="3400" dirty="0">
              <a:solidFill>
                <a:srgbClr val="008000"/>
              </a:solidFill>
            </a:endParaRPr>
          </a:p>
          <a:p>
            <a:pPr lvl="1">
              <a:buFont typeface="Wingdings" charset="0"/>
              <a:buNone/>
            </a:pPr>
            <a:r>
              <a:rPr lang="en-US" sz="3400" dirty="0">
                <a:solidFill>
                  <a:srgbClr val="FF00FF"/>
                </a:solidFill>
              </a:rPr>
              <a:t>Quarks</a:t>
            </a:r>
            <a:r>
              <a:rPr lang="en-US" sz="3400" dirty="0"/>
              <a:t>		u			u</a:t>
            </a:r>
          </a:p>
          <a:p>
            <a:pPr lvl="1">
              <a:buFont typeface="Wingdings" charset="0"/>
              <a:buNone/>
            </a:pPr>
            <a:r>
              <a:rPr lang="en-US" sz="3400" dirty="0"/>
              <a:t>				d	s		d	s</a:t>
            </a:r>
          </a:p>
          <a:p>
            <a:pPr lvl="1">
              <a:buFont typeface="Wingdings" charset="0"/>
              <a:buNone/>
            </a:pPr>
            <a:endParaRPr lang="en-US" sz="3400" dirty="0"/>
          </a:p>
          <a:p>
            <a:pPr lvl="1">
              <a:buFont typeface="Wingdings" charset="0"/>
              <a:buNone/>
            </a:pPr>
            <a:r>
              <a:rPr lang="en-US" sz="3400" dirty="0">
                <a:solidFill>
                  <a:srgbClr val="9933FF"/>
                </a:solidFill>
              </a:rPr>
              <a:t>Leptons</a:t>
            </a:r>
            <a:r>
              <a:rPr lang="en-US" sz="3400" dirty="0">
                <a:solidFill>
                  <a:srgbClr val="FF3300"/>
                </a:solidFill>
              </a:rPr>
              <a:t>	</a:t>
            </a:r>
            <a:r>
              <a:rPr lang="en-US" sz="3400" dirty="0"/>
              <a:t>	</a:t>
            </a:r>
            <a:r>
              <a:rPr lang="en-US" sz="3400" dirty="0">
                <a:sym typeface="Symbol" charset="0"/>
              </a:rPr>
              <a:t></a:t>
            </a:r>
            <a:r>
              <a:rPr lang="en-US" sz="3400" baseline="-25000" dirty="0">
                <a:sym typeface="Symbol" charset="0"/>
              </a:rPr>
              <a:t>e	 </a:t>
            </a:r>
            <a:r>
              <a:rPr lang="en-US" sz="3400" dirty="0">
                <a:sym typeface="Symbol" charset="0"/>
              </a:rPr>
              <a:t></a:t>
            </a:r>
            <a:r>
              <a:rPr lang="en-US" sz="3400" baseline="-25000" dirty="0">
                <a:sym typeface="Symbol" charset="0"/>
              </a:rPr>
              <a:t>µ		</a:t>
            </a:r>
            <a:r>
              <a:rPr lang="en-US" sz="3400" dirty="0">
                <a:sym typeface="Symbol" charset="0"/>
              </a:rPr>
              <a:t></a:t>
            </a:r>
            <a:r>
              <a:rPr lang="en-US" sz="3400" baseline="-25000" dirty="0">
                <a:sym typeface="Symbol" charset="0"/>
              </a:rPr>
              <a:t>e	 </a:t>
            </a:r>
            <a:r>
              <a:rPr lang="en-US" sz="3400" dirty="0">
                <a:sym typeface="Symbol" charset="0"/>
              </a:rPr>
              <a:t></a:t>
            </a:r>
            <a:r>
              <a:rPr lang="en-US" sz="3400" baseline="-25000" dirty="0">
                <a:sym typeface="Symbol" charset="0"/>
              </a:rPr>
              <a:t>µ</a:t>
            </a:r>
          </a:p>
          <a:p>
            <a:pPr lvl="1">
              <a:buFont typeface="Wingdings" charset="0"/>
              <a:buNone/>
            </a:pPr>
            <a:r>
              <a:rPr lang="en-US" sz="3400" baseline="-25000" dirty="0">
                <a:sym typeface="Symbol" charset="0"/>
              </a:rPr>
              <a:t>				</a:t>
            </a:r>
            <a:r>
              <a:rPr lang="en-US" sz="3400" baseline="-25000" dirty="0" smtClean="0">
                <a:sym typeface="Symbol" charset="0"/>
              </a:rPr>
              <a:t>			</a:t>
            </a:r>
            <a:r>
              <a:rPr lang="en-US" sz="3400" dirty="0" smtClean="0">
                <a:sym typeface="Symbol" charset="0"/>
              </a:rPr>
              <a:t>e</a:t>
            </a:r>
            <a:r>
              <a:rPr lang="en-US" sz="3400" baseline="30000" dirty="0">
                <a:sym typeface="Symbol" charset="0"/>
              </a:rPr>
              <a:t>-	</a:t>
            </a:r>
            <a:r>
              <a:rPr lang="en-US" sz="3400" dirty="0">
                <a:sym typeface="Symbol" charset="0"/>
              </a:rPr>
              <a:t>µ</a:t>
            </a:r>
            <a:r>
              <a:rPr lang="en-US" sz="3400" baseline="30000" dirty="0">
                <a:sym typeface="Symbol" charset="0"/>
              </a:rPr>
              <a:t>-</a:t>
            </a:r>
            <a:r>
              <a:rPr lang="en-US" sz="3400" baseline="-25000" dirty="0">
                <a:sym typeface="Symbol" charset="0"/>
              </a:rPr>
              <a:t>	</a:t>
            </a:r>
            <a:r>
              <a:rPr lang="en-US" sz="3400" baseline="-25000" dirty="0" smtClean="0">
                <a:sym typeface="Symbol" charset="0"/>
              </a:rPr>
              <a:t>	</a:t>
            </a:r>
            <a:r>
              <a:rPr lang="en-US" sz="3400" baseline="-25000" dirty="0">
                <a:sym typeface="Symbol" charset="0"/>
              </a:rPr>
              <a:t>	 </a:t>
            </a:r>
            <a:r>
              <a:rPr lang="en-US" sz="3400" dirty="0">
                <a:sym typeface="Symbol" charset="0"/>
              </a:rPr>
              <a:t>e</a:t>
            </a:r>
            <a:r>
              <a:rPr lang="en-US" sz="3400" baseline="30000" dirty="0">
                <a:sym typeface="Symbol" charset="0"/>
              </a:rPr>
              <a:t>+	</a:t>
            </a:r>
            <a:r>
              <a:rPr lang="en-US" sz="3400" dirty="0">
                <a:sym typeface="Symbol" charset="0"/>
              </a:rPr>
              <a:t>µ</a:t>
            </a:r>
            <a:r>
              <a:rPr lang="en-US" sz="3400" baseline="30000" dirty="0">
                <a:sym typeface="Symbol" charset="0"/>
              </a:rPr>
              <a:t>+</a:t>
            </a:r>
          </a:p>
        </p:txBody>
      </p:sp>
      <p:sp>
        <p:nvSpPr>
          <p:cNvPr id="3454980" name="Line 4"/>
          <p:cNvSpPr>
            <a:spLocks noChangeShapeType="1"/>
          </p:cNvSpPr>
          <p:nvPr/>
        </p:nvSpPr>
        <p:spPr bwMode="auto">
          <a:xfrm>
            <a:off x="609600" y="3124200"/>
            <a:ext cx="7924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54981" name="Line 5"/>
          <p:cNvSpPr>
            <a:spLocks noChangeShapeType="1"/>
          </p:cNvSpPr>
          <p:nvPr/>
        </p:nvSpPr>
        <p:spPr bwMode="auto">
          <a:xfrm>
            <a:off x="609600" y="4724400"/>
            <a:ext cx="7924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54982" name="Line 6"/>
          <p:cNvSpPr>
            <a:spLocks noChangeAspect="1" noChangeShapeType="1"/>
          </p:cNvSpPr>
          <p:nvPr/>
        </p:nvSpPr>
        <p:spPr bwMode="auto">
          <a:xfrm rot="-5400000">
            <a:off x="3238500" y="4457700"/>
            <a:ext cx="3886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54983" name="Line 7"/>
          <p:cNvSpPr>
            <a:spLocks noChangeAspect="1" noChangeShapeType="1"/>
          </p:cNvSpPr>
          <p:nvPr/>
        </p:nvSpPr>
        <p:spPr bwMode="auto">
          <a:xfrm rot="-5400000">
            <a:off x="571500" y="4457700"/>
            <a:ext cx="3886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54985" name="AutoShape 9"/>
          <p:cNvSpPr>
            <a:spLocks noChangeArrowheads="1"/>
          </p:cNvSpPr>
          <p:nvPr/>
        </p:nvSpPr>
        <p:spPr bwMode="auto">
          <a:xfrm>
            <a:off x="3886200" y="3581400"/>
            <a:ext cx="6858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4986" name="AutoShape 10"/>
          <p:cNvSpPr>
            <a:spLocks noChangeArrowheads="1"/>
          </p:cNvSpPr>
          <p:nvPr/>
        </p:nvSpPr>
        <p:spPr bwMode="auto">
          <a:xfrm>
            <a:off x="5791200" y="3581400"/>
            <a:ext cx="6858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4987" name="AutoShape 11"/>
          <p:cNvSpPr>
            <a:spLocks noChangeArrowheads="1"/>
          </p:cNvSpPr>
          <p:nvPr/>
        </p:nvSpPr>
        <p:spPr bwMode="auto">
          <a:xfrm>
            <a:off x="6781800" y="3581400"/>
            <a:ext cx="6858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4988" name="AutoShape 12"/>
          <p:cNvSpPr>
            <a:spLocks noChangeArrowheads="1"/>
          </p:cNvSpPr>
          <p:nvPr/>
        </p:nvSpPr>
        <p:spPr bwMode="auto">
          <a:xfrm>
            <a:off x="2919413" y="5168900"/>
            <a:ext cx="6858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4989" name="AutoShape 13"/>
          <p:cNvSpPr>
            <a:spLocks noChangeArrowheads="1"/>
          </p:cNvSpPr>
          <p:nvPr/>
        </p:nvSpPr>
        <p:spPr bwMode="auto">
          <a:xfrm>
            <a:off x="3962400" y="5181600"/>
            <a:ext cx="6858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4990" name="AutoShape 14"/>
          <p:cNvSpPr>
            <a:spLocks noChangeArrowheads="1"/>
          </p:cNvSpPr>
          <p:nvPr/>
        </p:nvSpPr>
        <p:spPr bwMode="auto">
          <a:xfrm>
            <a:off x="5867400" y="5141913"/>
            <a:ext cx="6858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4991" name="AutoShape 15"/>
          <p:cNvSpPr>
            <a:spLocks noChangeArrowheads="1"/>
          </p:cNvSpPr>
          <p:nvPr/>
        </p:nvSpPr>
        <p:spPr bwMode="auto">
          <a:xfrm>
            <a:off x="6881813" y="5157788"/>
            <a:ext cx="6858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4992" name="Line 16"/>
          <p:cNvSpPr>
            <a:spLocks noChangeShapeType="1"/>
          </p:cNvSpPr>
          <p:nvPr/>
        </p:nvSpPr>
        <p:spPr bwMode="auto">
          <a:xfrm>
            <a:off x="6035675" y="3592513"/>
            <a:ext cx="22860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54993" name="Line 17"/>
          <p:cNvSpPr>
            <a:spLocks noChangeShapeType="1"/>
          </p:cNvSpPr>
          <p:nvPr/>
        </p:nvSpPr>
        <p:spPr bwMode="auto">
          <a:xfrm>
            <a:off x="6064250" y="4033838"/>
            <a:ext cx="22860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54994" name="Line 18"/>
          <p:cNvSpPr>
            <a:spLocks noChangeShapeType="1"/>
          </p:cNvSpPr>
          <p:nvPr/>
        </p:nvSpPr>
        <p:spPr bwMode="auto">
          <a:xfrm>
            <a:off x="7010400" y="4098925"/>
            <a:ext cx="22860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54995" name="Line 19"/>
          <p:cNvSpPr>
            <a:spLocks noChangeShapeType="1"/>
          </p:cNvSpPr>
          <p:nvPr/>
        </p:nvSpPr>
        <p:spPr bwMode="auto">
          <a:xfrm>
            <a:off x="6088063" y="5176838"/>
            <a:ext cx="22860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54996" name="Line 20"/>
          <p:cNvSpPr>
            <a:spLocks noChangeShapeType="1"/>
          </p:cNvSpPr>
          <p:nvPr/>
        </p:nvSpPr>
        <p:spPr bwMode="auto">
          <a:xfrm>
            <a:off x="7102475" y="5181600"/>
            <a:ext cx="22860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54998" name="AutoShape 22"/>
          <p:cNvSpPr>
            <a:spLocks noChangeArrowheads="1"/>
          </p:cNvSpPr>
          <p:nvPr/>
        </p:nvSpPr>
        <p:spPr bwMode="auto">
          <a:xfrm>
            <a:off x="2895600" y="3581400"/>
            <a:ext cx="6858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CD15-D56C-B648-B306-C9D45C954B65}" type="slidenum">
              <a:rPr lang="en-US"/>
              <a:pPr/>
              <a:t>32</a:t>
            </a:fld>
            <a:endParaRPr lang="en-US"/>
          </a:p>
        </p:txBody>
      </p:sp>
      <p:pic>
        <p:nvPicPr>
          <p:cNvPr id="3463174" name="Picture 6" descr="slac-aerial-photo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601200" cy="730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3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3733800" cy="914400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</a:rPr>
              <a:t>SLAC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>
                <a:solidFill>
                  <a:srgbClr val="FFFF00"/>
                </a:solidFill>
              </a:rPr>
              <a:t>(Stanford Linear Accelerator Center)</a:t>
            </a:r>
          </a:p>
        </p:txBody>
      </p:sp>
      <p:sp>
        <p:nvSpPr>
          <p:cNvPr id="3463175" name="Rectangle 7"/>
          <p:cNvSpPr>
            <a:spLocks noChangeArrowheads="1"/>
          </p:cNvSpPr>
          <p:nvPr/>
        </p:nvSpPr>
        <p:spPr bwMode="auto">
          <a:xfrm>
            <a:off x="0" y="66294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40" tIns="48320" rIns="96640" bIns="48320" anchor="ctr"/>
          <a:lstStyle/>
          <a:p>
            <a:pPr defTabSz="966788">
              <a:lnSpc>
                <a:spcPct val="80000"/>
              </a:lnSpc>
            </a:pPr>
            <a:r>
              <a:rPr lang="en-US">
                <a:solidFill>
                  <a:srgbClr val="FF00FF"/>
                </a:solidFill>
                <a:latin typeface="Tahoma" charset="0"/>
              </a:rPr>
              <a:t>e</a:t>
            </a:r>
            <a:r>
              <a:rPr lang="en-US" baseline="30000">
                <a:solidFill>
                  <a:srgbClr val="FF00FF"/>
                </a:solidFill>
                <a:latin typeface="Tahoma" charset="0"/>
              </a:rPr>
              <a:t>+</a:t>
            </a:r>
            <a:r>
              <a:rPr lang="en-US">
                <a:solidFill>
                  <a:srgbClr val="FF00FF"/>
                </a:solidFill>
                <a:latin typeface="Tahoma" charset="0"/>
              </a:rPr>
              <a:t> + e</a:t>
            </a:r>
            <a:r>
              <a:rPr lang="en-US" baseline="30000">
                <a:solidFill>
                  <a:srgbClr val="FF00FF"/>
                </a:solidFill>
                <a:latin typeface="Tahoma" charset="0"/>
              </a:rPr>
              <a:t>-</a:t>
            </a:r>
          </a:p>
        </p:txBody>
      </p:sp>
      <p:sp>
        <p:nvSpPr>
          <p:cNvPr id="3463176" name="Rectangle 8"/>
          <p:cNvSpPr>
            <a:spLocks noChangeArrowheads="1"/>
          </p:cNvSpPr>
          <p:nvPr/>
        </p:nvSpPr>
        <p:spPr bwMode="auto">
          <a:xfrm>
            <a:off x="4191000" y="2057400"/>
            <a:ext cx="3687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Arial" charset="0"/>
              </a:rPr>
              <a:t>1 mile long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587-70E4-A44F-ADE7-F7F21AAD2D38}" type="slidenum">
              <a:rPr lang="en-US"/>
              <a:pPr/>
              <a:t>33</a:t>
            </a:fld>
            <a:endParaRPr lang="en-US"/>
          </a:p>
        </p:txBody>
      </p:sp>
      <p:pic>
        <p:nvPicPr>
          <p:cNvPr id="3428354" name="Picture 2" descr="96-1037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8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</a:rPr>
              <a:t>Fermi Lab near Chicago</a:t>
            </a:r>
          </a:p>
        </p:txBody>
      </p:sp>
      <p:sp>
        <p:nvSpPr>
          <p:cNvPr id="3428356" name="Rectangle 4"/>
          <p:cNvSpPr>
            <a:spLocks noChangeArrowheads="1"/>
          </p:cNvSpPr>
          <p:nvPr/>
        </p:nvSpPr>
        <p:spPr bwMode="auto">
          <a:xfrm>
            <a:off x="4295775" y="4768850"/>
            <a:ext cx="3687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Arial" charset="0"/>
              </a:rPr>
              <a:t>6km Circumference</a:t>
            </a:r>
          </a:p>
          <a:p>
            <a:r>
              <a:rPr lang="en-US" sz="2000">
                <a:solidFill>
                  <a:srgbClr val="FFFF00"/>
                </a:solidFill>
                <a:latin typeface="Arial" charset="0"/>
              </a:rPr>
              <a:t>1+1=2 TeV</a:t>
            </a:r>
          </a:p>
        </p:txBody>
      </p:sp>
      <p:sp>
        <p:nvSpPr>
          <p:cNvPr id="3428357" name="Rectangle 5"/>
          <p:cNvSpPr>
            <a:spLocks noChangeArrowheads="1"/>
          </p:cNvSpPr>
          <p:nvPr/>
        </p:nvSpPr>
        <p:spPr bwMode="auto">
          <a:xfrm>
            <a:off x="5334000" y="6477000"/>
            <a:ext cx="403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40" tIns="48320" rIns="96640" bIns="48320" anchor="ctr"/>
          <a:lstStyle/>
          <a:p>
            <a:pPr defTabSz="966788">
              <a:lnSpc>
                <a:spcPct val="80000"/>
              </a:lnSpc>
            </a:pPr>
            <a:r>
              <a:rPr lang="en-US" sz="2400">
                <a:solidFill>
                  <a:srgbClr val="FF00FF"/>
                </a:solidFill>
                <a:latin typeface="Tahoma" charset="0"/>
              </a:rPr>
              <a:t>Proton + Anti-proton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A7EA-DDFA-EF4B-9454-68FD973D50D2}" type="slidenum">
              <a:rPr lang="en-US"/>
              <a:pPr/>
              <a:t>34</a:t>
            </a:fld>
            <a:endParaRPr lang="en-US"/>
          </a:p>
        </p:txBody>
      </p:sp>
      <p:sp>
        <p:nvSpPr>
          <p:cNvPr id="34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Discovery of more quarks</a:t>
            </a:r>
          </a:p>
        </p:txBody>
      </p:sp>
      <p:sp>
        <p:nvSpPr>
          <p:cNvPr id="34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800" dirty="0"/>
              <a:t>1974 – 1994</a:t>
            </a:r>
          </a:p>
          <a:p>
            <a:pPr lvl="1"/>
            <a:r>
              <a:rPr lang="en-US" sz="3400" dirty="0"/>
              <a:t>More quarks and leptons were discovered.</a:t>
            </a:r>
          </a:p>
          <a:p>
            <a:pPr lvl="1"/>
            <a:endParaRPr lang="en-US" sz="3400" dirty="0"/>
          </a:p>
          <a:p>
            <a:pPr lvl="3"/>
            <a:endParaRPr lang="en-US" sz="2500" dirty="0"/>
          </a:p>
          <a:p>
            <a:pPr lvl="1"/>
            <a:r>
              <a:rPr lang="en-US" sz="3400" dirty="0"/>
              <a:t>1974	Ting (BNL) &amp; Richter (SLAC) </a:t>
            </a:r>
            <a:r>
              <a:rPr lang="en-US" sz="3400" dirty="0">
                <a:solidFill>
                  <a:srgbClr val="9933FF"/>
                </a:solidFill>
              </a:rPr>
              <a:t>J/</a:t>
            </a:r>
            <a:r>
              <a:rPr lang="en-US" sz="3400" dirty="0">
                <a:solidFill>
                  <a:srgbClr val="9933FF"/>
                </a:solidFill>
                <a:sym typeface="Symbol" charset="0"/>
              </a:rPr>
              <a:t></a:t>
            </a:r>
            <a:r>
              <a:rPr lang="en-US" sz="3400" dirty="0">
                <a:solidFill>
                  <a:srgbClr val="9933FF"/>
                </a:solidFill>
              </a:rPr>
              <a:t> = cc</a:t>
            </a:r>
          </a:p>
          <a:p>
            <a:pPr lvl="1"/>
            <a:r>
              <a:rPr lang="en-US" sz="3400" dirty="0"/>
              <a:t>1975	Perl (SLAC)			</a:t>
            </a:r>
            <a:r>
              <a:rPr lang="en-US" sz="3400" dirty="0">
                <a:solidFill>
                  <a:srgbClr val="FF00FF"/>
                </a:solidFill>
                <a:sym typeface="Symbol" charset="0"/>
              </a:rPr>
              <a:t>-lepton</a:t>
            </a:r>
          </a:p>
          <a:p>
            <a:pPr lvl="1"/>
            <a:r>
              <a:rPr lang="en-US" sz="3400" dirty="0">
                <a:sym typeface="Symbol" charset="0"/>
              </a:rPr>
              <a:t>1978	Lederman (FNAL)		</a:t>
            </a:r>
            <a:r>
              <a:rPr lang="en-US" sz="3400" dirty="0">
                <a:solidFill>
                  <a:srgbClr val="FF3300"/>
                </a:solidFill>
                <a:sym typeface="Symbol" charset="0"/>
              </a:rPr>
              <a:t> = bb</a:t>
            </a:r>
          </a:p>
          <a:p>
            <a:pPr lvl="1"/>
            <a:r>
              <a:rPr lang="en-US" sz="3400" dirty="0">
                <a:sym typeface="Symbol" charset="0"/>
              </a:rPr>
              <a:t>1994  CDF/D0 Group (FNAL)	</a:t>
            </a:r>
            <a:r>
              <a:rPr lang="en-US" sz="3400" dirty="0" smtClean="0">
                <a:solidFill>
                  <a:srgbClr val="008000"/>
                </a:solidFill>
                <a:sym typeface="Symbol" charset="0"/>
              </a:rPr>
              <a:t>t </a:t>
            </a:r>
            <a:r>
              <a:rPr lang="en-US" sz="3400" dirty="0">
                <a:solidFill>
                  <a:srgbClr val="008000"/>
                </a:solidFill>
                <a:sym typeface="Symbol" charset="0"/>
              </a:rPr>
              <a:t>(top quark)</a:t>
            </a:r>
          </a:p>
          <a:p>
            <a:pPr lvl="1"/>
            <a:endParaRPr lang="en-US" sz="3400" dirty="0">
              <a:solidFill>
                <a:srgbClr val="008000"/>
              </a:solidFill>
              <a:sym typeface="Symbol" charset="0"/>
            </a:endParaRPr>
          </a:p>
          <a:p>
            <a:pPr lvl="1"/>
            <a:endParaRPr lang="en-US" sz="3400" dirty="0">
              <a:solidFill>
                <a:srgbClr val="008000"/>
              </a:solidFill>
              <a:sym typeface="Symbol" charset="0"/>
            </a:endParaRPr>
          </a:p>
          <a:p>
            <a:pPr lvl="1">
              <a:buFont typeface="Wingdings" charset="0"/>
              <a:buNone/>
            </a:pPr>
            <a:r>
              <a:rPr lang="en-US" sz="3400" dirty="0">
                <a:sym typeface="Symbol" charset="0"/>
              </a:rPr>
              <a:t>All discovered at US National Labs (Many </a:t>
            </a:r>
            <a:r>
              <a:rPr lang="en-US" sz="3400" dirty="0" err="1">
                <a:sym typeface="Symbol" charset="0"/>
              </a:rPr>
              <a:t>Nobels</a:t>
            </a:r>
            <a:r>
              <a:rPr lang="en-US" sz="3400" dirty="0">
                <a:sym typeface="Symbol" charset="0"/>
              </a:rPr>
              <a:t>!)</a:t>
            </a:r>
          </a:p>
        </p:txBody>
      </p:sp>
      <p:sp>
        <p:nvSpPr>
          <p:cNvPr id="3457028" name="Line 4"/>
          <p:cNvSpPr>
            <a:spLocks noChangeShapeType="1"/>
          </p:cNvSpPr>
          <p:nvPr/>
        </p:nvSpPr>
        <p:spPr bwMode="auto">
          <a:xfrm>
            <a:off x="8269288" y="2935288"/>
            <a:ext cx="228600" cy="4762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57029" name="Line 5"/>
          <p:cNvSpPr>
            <a:spLocks noChangeShapeType="1"/>
          </p:cNvSpPr>
          <p:nvPr/>
        </p:nvSpPr>
        <p:spPr bwMode="auto">
          <a:xfrm>
            <a:off x="6934200" y="3886200"/>
            <a:ext cx="228600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57030" name="AutoShape 6"/>
          <p:cNvSpPr>
            <a:spLocks/>
          </p:cNvSpPr>
          <p:nvPr/>
        </p:nvSpPr>
        <p:spPr bwMode="auto">
          <a:xfrm>
            <a:off x="304800" y="2971800"/>
            <a:ext cx="304800" cy="1752600"/>
          </a:xfrm>
          <a:prstGeom prst="leftBrace">
            <a:avLst>
              <a:gd name="adj1" fmla="val 47917"/>
              <a:gd name="adj2" fmla="val 49093"/>
            </a:avLst>
          </a:prstGeom>
          <a:noFill/>
          <a:ln w="50800">
            <a:solidFill>
              <a:srgbClr val="FF99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AE7A-F514-784F-8878-3C3B750C777D}" type="slidenum">
              <a:rPr lang="en-US"/>
              <a:pPr/>
              <a:t>35</a:t>
            </a:fld>
            <a:endParaRPr lang="en-US"/>
          </a:p>
        </p:txBody>
      </p:sp>
      <p:sp>
        <p:nvSpPr>
          <p:cNvPr id="34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Elementary Particles</a:t>
            </a:r>
          </a:p>
        </p:txBody>
      </p:sp>
      <p:pic>
        <p:nvPicPr>
          <p:cNvPr id="3434499" name="Picture 3" descr="simplemod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/>
          <a:stretch>
            <a:fillRect/>
          </a:stretch>
        </p:blipFill>
        <p:spPr bwMode="auto">
          <a:xfrm>
            <a:off x="2362200" y="1914525"/>
            <a:ext cx="4648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4500" name="Text Box 4"/>
          <p:cNvSpPr txBox="1">
            <a:spLocks noChangeArrowheads="1"/>
          </p:cNvSpPr>
          <p:nvPr/>
        </p:nvSpPr>
        <p:spPr bwMode="auto">
          <a:xfrm>
            <a:off x="1219200" y="1228725"/>
            <a:ext cx="10461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Charge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+2/3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-1/3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3434501" name="Rectangle 5"/>
          <p:cNvSpPr>
            <a:spLocks noChangeArrowheads="1"/>
          </p:cNvSpPr>
          <p:nvPr/>
        </p:nvSpPr>
        <p:spPr bwMode="auto">
          <a:xfrm>
            <a:off x="3500438" y="1127125"/>
            <a:ext cx="3417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Fermion	    </a:t>
            </a:r>
            <a:r>
              <a:rPr lang="en-US">
                <a:solidFill>
                  <a:srgbClr val="008000"/>
                </a:solidFill>
              </a:rPr>
              <a:t>Boson</a:t>
            </a:r>
          </a:p>
        </p:txBody>
      </p:sp>
      <p:sp>
        <p:nvSpPr>
          <p:cNvPr id="3434502" name="Text Box 6"/>
          <p:cNvSpPr txBox="1">
            <a:spLocks noChangeArrowheads="1"/>
          </p:cNvSpPr>
          <p:nvPr/>
        </p:nvSpPr>
        <p:spPr bwMode="auto">
          <a:xfrm>
            <a:off x="7162800" y="1219200"/>
            <a:ext cx="10461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Charge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  <a:sym typeface="Symbol" charset="0"/>
              </a:rPr>
              <a:t></a:t>
            </a:r>
            <a:r>
              <a:rPr lang="en-US" sz="24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434503" name="Rectangle 7"/>
          <p:cNvSpPr>
            <a:spLocks noChangeArrowheads="1"/>
          </p:cNvSpPr>
          <p:nvPr/>
        </p:nvSpPr>
        <p:spPr bwMode="auto">
          <a:xfrm>
            <a:off x="6400800" y="6172200"/>
            <a:ext cx="2903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+ Anti-particles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3/6/2007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BE75-A3B9-C64E-A4C5-FC8F46A839BE}" type="slidenum">
              <a:rPr lang="en-US"/>
              <a:pPr/>
              <a:t>36</a:t>
            </a:fld>
            <a:endParaRPr lang="en-US"/>
          </a:p>
        </p:txBody>
      </p:sp>
      <p:sp>
        <p:nvSpPr>
          <p:cNvPr id="35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Elementary Particles</a:t>
            </a:r>
          </a:p>
        </p:txBody>
      </p:sp>
      <p:pic>
        <p:nvPicPr>
          <p:cNvPr id="3584003" name="Picture 3" descr="simplemod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/>
          <a:stretch>
            <a:fillRect/>
          </a:stretch>
        </p:blipFill>
        <p:spPr bwMode="auto">
          <a:xfrm>
            <a:off x="2362200" y="1914525"/>
            <a:ext cx="4648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004" name="Text Box 4"/>
          <p:cNvSpPr txBox="1">
            <a:spLocks noChangeArrowheads="1"/>
          </p:cNvSpPr>
          <p:nvPr/>
        </p:nvSpPr>
        <p:spPr bwMode="auto">
          <a:xfrm>
            <a:off x="1219200" y="1228725"/>
            <a:ext cx="10461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Charge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+2/3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-1/3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3584005" name="Rectangle 5"/>
          <p:cNvSpPr>
            <a:spLocks noChangeArrowheads="1"/>
          </p:cNvSpPr>
          <p:nvPr/>
        </p:nvSpPr>
        <p:spPr bwMode="auto">
          <a:xfrm>
            <a:off x="3500438" y="1127125"/>
            <a:ext cx="3417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Fermion	    </a:t>
            </a:r>
            <a:r>
              <a:rPr lang="en-US">
                <a:solidFill>
                  <a:srgbClr val="008000"/>
                </a:solidFill>
              </a:rPr>
              <a:t>Boson</a:t>
            </a:r>
          </a:p>
        </p:txBody>
      </p:sp>
      <p:sp>
        <p:nvSpPr>
          <p:cNvPr id="3584006" name="Text Box 6"/>
          <p:cNvSpPr txBox="1">
            <a:spLocks noChangeArrowheads="1"/>
          </p:cNvSpPr>
          <p:nvPr/>
        </p:nvSpPr>
        <p:spPr bwMode="auto">
          <a:xfrm>
            <a:off x="7162800" y="1219200"/>
            <a:ext cx="10461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Charge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  <a:sym typeface="Symbol" charset="0"/>
              </a:rPr>
              <a:t></a:t>
            </a:r>
            <a:r>
              <a:rPr lang="en-US" sz="24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584008" name="Rectangle 8"/>
          <p:cNvSpPr>
            <a:spLocks noChangeArrowheads="1"/>
          </p:cNvSpPr>
          <p:nvPr/>
        </p:nvSpPr>
        <p:spPr bwMode="auto">
          <a:xfrm>
            <a:off x="2971800" y="1828800"/>
            <a:ext cx="1219200" cy="3581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584009" name="Rectangle 9"/>
          <p:cNvSpPr>
            <a:spLocks noChangeArrowheads="1"/>
          </p:cNvSpPr>
          <p:nvPr/>
        </p:nvSpPr>
        <p:spPr bwMode="auto">
          <a:xfrm>
            <a:off x="304800" y="762000"/>
            <a:ext cx="2944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n-US" u="sng">
                <a:solidFill>
                  <a:srgbClr val="FF3300"/>
                </a:solidFill>
              </a:rPr>
              <a:t>Today</a:t>
            </a:r>
            <a:r>
              <a:rPr lang="ja-JP" altLang="en-US" u="sng">
                <a:solidFill>
                  <a:srgbClr val="FF3300"/>
                </a:solidFill>
                <a:latin typeface="Arial"/>
              </a:rPr>
              <a:t>’</a:t>
            </a:r>
            <a:r>
              <a:rPr lang="en-US" u="sng">
                <a:solidFill>
                  <a:srgbClr val="FF3300"/>
                </a:solidFill>
              </a:rPr>
              <a:t>s Universe</a:t>
            </a:r>
          </a:p>
        </p:txBody>
      </p:sp>
      <p:sp>
        <p:nvSpPr>
          <p:cNvPr id="3584010" name="Line 10"/>
          <p:cNvSpPr>
            <a:spLocks noChangeShapeType="1"/>
          </p:cNvSpPr>
          <p:nvPr/>
        </p:nvSpPr>
        <p:spPr bwMode="auto">
          <a:xfrm>
            <a:off x="2667000" y="1295400"/>
            <a:ext cx="457200" cy="457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12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99EE-34FD-A645-9290-03B46FFFA638}" type="slidenum">
              <a:rPr lang="en-US"/>
              <a:pPr/>
              <a:t>37</a:t>
            </a:fld>
            <a:endParaRPr lang="en-US"/>
          </a:p>
        </p:txBody>
      </p:sp>
      <p:sp>
        <p:nvSpPr>
          <p:cNvPr id="35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959850" cy="5791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4000" u="sng"/>
              <a:t>Fermions</a:t>
            </a:r>
            <a:r>
              <a:rPr lang="en-US" sz="4000"/>
              <a:t>:			</a:t>
            </a:r>
            <a:r>
              <a:rPr lang="en-US" sz="4000" u="sng"/>
              <a:t>Ratio (in numbers)</a:t>
            </a:r>
          </a:p>
          <a:p>
            <a:pPr lvl="1">
              <a:lnSpc>
                <a:spcPct val="70000"/>
              </a:lnSpc>
            </a:pPr>
            <a:r>
              <a:rPr lang="en-US" sz="3600"/>
              <a:t>Lepton:	</a:t>
            </a:r>
            <a:r>
              <a:rPr lang="en-US" sz="3600">
                <a:sym typeface="Symbol" charset="0"/>
              </a:rPr>
              <a:t></a:t>
            </a:r>
            <a:r>
              <a:rPr lang="en-US" sz="3600" baseline="-25000">
                <a:sym typeface="Symbol" charset="0"/>
              </a:rPr>
              <a:t>e		</a:t>
            </a:r>
            <a:r>
              <a:rPr lang="en-US" sz="3600">
                <a:sym typeface="Symbol" charset="0"/>
              </a:rPr>
              <a:t>~1</a:t>
            </a:r>
            <a:endParaRPr lang="en-US" sz="3600" baseline="-25000">
              <a:sym typeface="Symbol" charset="0"/>
            </a:endParaRP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sz="3600">
                <a:sym typeface="Symbol" charset="0"/>
              </a:rPr>
              <a:t>				e</a:t>
            </a:r>
            <a:r>
              <a:rPr lang="en-US" sz="3600" baseline="30000">
                <a:sym typeface="Symbol" charset="0"/>
              </a:rPr>
              <a:t>-		</a:t>
            </a:r>
            <a:r>
              <a:rPr lang="en-US" sz="3600">
                <a:sym typeface="Symbol" charset="0"/>
              </a:rPr>
              <a:t>~410</a:t>
            </a:r>
            <a:r>
              <a:rPr lang="en-US" sz="3600" baseline="30000">
                <a:sym typeface="Symbol" charset="0"/>
              </a:rPr>
              <a:t>-10</a:t>
            </a:r>
          </a:p>
          <a:p>
            <a:pPr lvl="1">
              <a:lnSpc>
                <a:spcPct val="70000"/>
              </a:lnSpc>
            </a:pPr>
            <a:r>
              <a:rPr lang="en-US" sz="3600"/>
              <a:t>Baryon:	p		~</a:t>
            </a:r>
            <a:r>
              <a:rPr lang="en-US" sz="3600">
                <a:sym typeface="Symbol" charset="0"/>
              </a:rPr>
              <a:t>410</a:t>
            </a:r>
            <a:r>
              <a:rPr lang="en-US" sz="3600" baseline="30000">
                <a:sym typeface="Symbol" charset="0"/>
              </a:rPr>
              <a:t>-10</a:t>
            </a:r>
            <a:endParaRPr lang="en-US" sz="3600"/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sz="3600"/>
              <a:t>				n		~</a:t>
            </a:r>
            <a:r>
              <a:rPr lang="en-US" sz="3600">
                <a:sym typeface="Symbol" charset="0"/>
              </a:rPr>
              <a:t>110</a:t>
            </a:r>
            <a:r>
              <a:rPr lang="en-US" sz="3600" baseline="30000">
                <a:sym typeface="Symbol" charset="0"/>
              </a:rPr>
              <a:t>-10</a:t>
            </a:r>
            <a:endParaRPr lang="en-US" sz="3600"/>
          </a:p>
          <a:p>
            <a:pPr>
              <a:lnSpc>
                <a:spcPct val="70000"/>
              </a:lnSpc>
            </a:pPr>
            <a:r>
              <a:rPr lang="en-US" sz="4000" u="sng"/>
              <a:t>Bosons</a:t>
            </a:r>
            <a:r>
              <a:rPr lang="en-US" sz="4000"/>
              <a:t>:</a:t>
            </a:r>
          </a:p>
          <a:p>
            <a:pPr lvl="1">
              <a:lnSpc>
                <a:spcPct val="70000"/>
              </a:lnSpc>
            </a:pPr>
            <a:r>
              <a:rPr lang="en-US" sz="3600"/>
              <a:t>Photon:	</a:t>
            </a:r>
            <a:r>
              <a:rPr lang="en-US" sz="3600">
                <a:sym typeface="Symbol" charset="0"/>
              </a:rPr>
              <a:t>		1</a:t>
            </a:r>
          </a:p>
          <a:p>
            <a:pPr lvl="1">
              <a:lnSpc>
                <a:spcPct val="70000"/>
              </a:lnSpc>
            </a:pPr>
            <a:endParaRPr lang="en-US" sz="3600">
              <a:sym typeface="Symbol" charset="0"/>
            </a:endParaRPr>
          </a:p>
          <a:p>
            <a:pPr lvl="1">
              <a:lnSpc>
                <a:spcPct val="70000"/>
              </a:lnSpc>
            </a:pPr>
            <a:endParaRPr lang="en-US" sz="3600">
              <a:sym typeface="Symbol" charset="0"/>
            </a:endParaRPr>
          </a:p>
          <a:p>
            <a:pPr lvl="1">
              <a:lnSpc>
                <a:spcPct val="70000"/>
              </a:lnSpc>
            </a:pPr>
            <a:r>
              <a:rPr lang="en-US" sz="3600">
                <a:sym typeface="Symbol" charset="0"/>
              </a:rPr>
              <a:t>No anti-particles</a:t>
            </a:r>
          </a:p>
          <a:p>
            <a:pPr lvl="1">
              <a:lnSpc>
                <a:spcPct val="70000"/>
              </a:lnSpc>
            </a:pPr>
            <a:r>
              <a:rPr lang="en-US" sz="3600">
                <a:sym typeface="Symbol" charset="0"/>
              </a:rPr>
              <a:t># Photon : # Baryon = 1 : </a:t>
            </a:r>
            <a:r>
              <a:rPr lang="en-US" sz="3600"/>
              <a:t>~</a:t>
            </a:r>
            <a:r>
              <a:rPr lang="en-US" sz="3600">
                <a:sym typeface="Symbol" charset="0"/>
              </a:rPr>
              <a:t>410</a:t>
            </a:r>
            <a:r>
              <a:rPr lang="en-US" sz="3600" baseline="30000">
                <a:sym typeface="Symbol" charset="0"/>
              </a:rPr>
              <a:t>-10</a:t>
            </a:r>
            <a:endParaRPr lang="en-US" sz="3600"/>
          </a:p>
          <a:p>
            <a:pPr lvl="1">
              <a:lnSpc>
                <a:spcPct val="70000"/>
              </a:lnSpc>
            </a:pPr>
            <a:r>
              <a:rPr lang="en-US" sz="3600">
                <a:sym typeface="Symbol" charset="0"/>
              </a:rPr>
              <a:t># p = # e</a:t>
            </a:r>
            <a:r>
              <a:rPr lang="en-US" sz="3600" baseline="30000">
                <a:sym typeface="Symbol" charset="0"/>
              </a:rPr>
              <a:t>-</a:t>
            </a:r>
          </a:p>
        </p:txBody>
      </p:sp>
      <p:sp>
        <p:nvSpPr>
          <p:cNvPr id="3522564" name="AutoShape 4"/>
          <p:cNvSpPr>
            <a:spLocks noChangeArrowheads="1"/>
          </p:cNvSpPr>
          <p:nvPr/>
        </p:nvSpPr>
        <p:spPr bwMode="auto">
          <a:xfrm>
            <a:off x="3268663" y="1616075"/>
            <a:ext cx="676275" cy="685800"/>
          </a:xfrm>
          <a:prstGeom prst="bracketPair">
            <a:avLst>
              <a:gd name="adj" fmla="val 16588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22565" name="AutoShape 5"/>
          <p:cNvSpPr>
            <a:spLocks noChangeArrowheads="1"/>
          </p:cNvSpPr>
          <p:nvPr/>
        </p:nvSpPr>
        <p:spPr bwMode="auto">
          <a:xfrm>
            <a:off x="3268663" y="2446338"/>
            <a:ext cx="676275" cy="693737"/>
          </a:xfrm>
          <a:prstGeom prst="bracketPair">
            <a:avLst>
              <a:gd name="adj" fmla="val 16588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22566" name="Rectangle 6"/>
          <p:cNvSpPr>
            <a:spLocks noChangeArrowheads="1"/>
          </p:cNvSpPr>
          <p:nvPr/>
        </p:nvSpPr>
        <p:spPr bwMode="auto">
          <a:xfrm>
            <a:off x="3048000" y="1371600"/>
            <a:ext cx="1219200" cy="2033588"/>
          </a:xfrm>
          <a:prstGeom prst="rect">
            <a:avLst/>
          </a:prstGeom>
          <a:noFill/>
          <a:ln w="28575" cap="rnd">
            <a:solidFill>
              <a:srgbClr val="FF9900"/>
            </a:solidFill>
            <a:prstDash val="sysDot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22567" name="Rectangle 7"/>
          <p:cNvSpPr>
            <a:spLocks noChangeArrowheads="1"/>
          </p:cNvSpPr>
          <p:nvPr/>
        </p:nvSpPr>
        <p:spPr bwMode="auto">
          <a:xfrm>
            <a:off x="3048000" y="3886200"/>
            <a:ext cx="1219200" cy="762000"/>
          </a:xfrm>
          <a:prstGeom prst="rect">
            <a:avLst/>
          </a:prstGeom>
          <a:noFill/>
          <a:ln w="28575" cap="rnd">
            <a:solidFill>
              <a:srgbClr val="FF9900"/>
            </a:solidFill>
            <a:prstDash val="sysDot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22569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685800"/>
          </a:xfrm>
        </p:spPr>
        <p:txBody>
          <a:bodyPr/>
          <a:lstStyle/>
          <a:p>
            <a:r>
              <a:rPr lang="en-US" sz="3000" u="sng">
                <a:solidFill>
                  <a:srgbClr val="FF3300"/>
                </a:solidFill>
              </a:rPr>
              <a:t>Now</a:t>
            </a:r>
            <a:r>
              <a:rPr lang="en-US" sz="3000">
                <a:solidFill>
                  <a:srgbClr val="FF00FF"/>
                </a:solidFill>
              </a:rPr>
              <a:t> Time = 14B yrs, Temp.= 2.7 </a:t>
            </a:r>
            <a:r>
              <a:rPr lang="en-US" sz="3000" baseline="30000">
                <a:solidFill>
                  <a:srgbClr val="FF00FF"/>
                </a:solidFill>
              </a:rPr>
              <a:t>o</a:t>
            </a:r>
            <a:r>
              <a:rPr lang="en-US" sz="3000">
                <a:solidFill>
                  <a:srgbClr val="FF00FF"/>
                </a:solidFill>
              </a:rPr>
              <a:t>K (3</a:t>
            </a:r>
            <a:r>
              <a:rPr lang="en-US" sz="3000">
                <a:solidFill>
                  <a:srgbClr val="FF00FF"/>
                </a:solidFill>
                <a:sym typeface="Symbol" charset="0"/>
              </a:rPr>
              <a:t></a:t>
            </a:r>
            <a:r>
              <a:rPr lang="en-US" sz="3000">
                <a:solidFill>
                  <a:srgbClr val="FF00FF"/>
                </a:solidFill>
              </a:rPr>
              <a:t>10</a:t>
            </a:r>
            <a:r>
              <a:rPr lang="en-US" sz="3000" baseline="30000">
                <a:solidFill>
                  <a:srgbClr val="FF00FF"/>
                </a:solidFill>
              </a:rPr>
              <a:t>-4</a:t>
            </a:r>
            <a:r>
              <a:rPr lang="en-US" sz="3000">
                <a:solidFill>
                  <a:srgbClr val="FF00FF"/>
                </a:solidFill>
              </a:rPr>
              <a:t> eV)</a:t>
            </a:r>
          </a:p>
        </p:txBody>
      </p:sp>
    </p:spTree>
    <p:extLst>
      <p:ext uri="{BB962C8B-B14F-4D97-AF65-F5344CB8AC3E}">
        <p14:creationId xmlns:p14="http://schemas.microsoft.com/office/powerpoint/2010/main" val="398701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5A5436-0EEC-4D4D-8057-3B60E13411EC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cs typeface="Arial" charset="0"/>
              </a:rPr>
              <a:t>Katsushi Arisaka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33A8F9-3F8D-E149-96B6-2D3D539A0316}" type="slidenum">
              <a:rPr lang="en-US" sz="1500">
                <a:solidFill>
                  <a:srgbClr val="0000FF"/>
                </a:solidFill>
              </a:rPr>
              <a:pPr eaLnBrk="1" hangingPunct="1"/>
              <a:t>38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Expansion of Universe</a:t>
            </a:r>
          </a:p>
        </p:txBody>
      </p:sp>
      <p:sp>
        <p:nvSpPr>
          <p:cNvPr id="64518" name="Line 3"/>
          <p:cNvSpPr>
            <a:spLocks noChangeShapeType="1"/>
          </p:cNvSpPr>
          <p:nvPr/>
        </p:nvSpPr>
        <p:spPr bwMode="auto">
          <a:xfrm flipV="1">
            <a:off x="1976438" y="6232525"/>
            <a:ext cx="6826250" cy="36513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4"/>
          <p:cNvSpPr>
            <a:spLocks noChangeShapeType="1"/>
          </p:cNvSpPr>
          <p:nvPr/>
        </p:nvSpPr>
        <p:spPr bwMode="auto">
          <a:xfrm rot="5400000" flipV="1">
            <a:off x="-450849" y="3844925"/>
            <a:ext cx="4875212" cy="26987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Text Box 5"/>
          <p:cNvSpPr txBox="1">
            <a:spLocks noChangeArrowheads="1"/>
          </p:cNvSpPr>
          <p:nvPr/>
        </p:nvSpPr>
        <p:spPr bwMode="auto">
          <a:xfrm>
            <a:off x="8389938" y="6403975"/>
            <a:ext cx="1014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Time</a:t>
            </a:r>
          </a:p>
        </p:txBody>
      </p:sp>
      <p:sp>
        <p:nvSpPr>
          <p:cNvPr id="64521" name="Text Box 6"/>
          <p:cNvSpPr txBox="1">
            <a:spLocks noChangeArrowheads="1"/>
          </p:cNvSpPr>
          <p:nvPr/>
        </p:nvSpPr>
        <p:spPr bwMode="auto">
          <a:xfrm>
            <a:off x="806450" y="151447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Size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14538" y="1773238"/>
            <a:ext cx="6496050" cy="4468812"/>
            <a:chOff x="1269" y="1117"/>
            <a:chExt cx="4092" cy="2815"/>
          </a:xfrm>
        </p:grpSpPr>
        <p:sp>
          <p:nvSpPr>
            <p:cNvPr id="64529" name="Freeform 8"/>
            <p:cNvSpPr>
              <a:spLocks/>
            </p:cNvSpPr>
            <p:nvPr/>
          </p:nvSpPr>
          <p:spPr bwMode="auto">
            <a:xfrm>
              <a:off x="1269" y="1319"/>
              <a:ext cx="4092" cy="2613"/>
            </a:xfrm>
            <a:custGeom>
              <a:avLst/>
              <a:gdLst>
                <a:gd name="T0" fmla="*/ 0 w 3201"/>
                <a:gd name="T1" fmla="*/ 49424 h 2198"/>
                <a:gd name="T2" fmla="*/ 12404 w 3201"/>
                <a:gd name="T3" fmla="*/ 33681 h 2198"/>
                <a:gd name="T4" fmla="*/ 61729 w 3201"/>
                <a:gd name="T5" fmla="*/ 17895 h 2198"/>
                <a:gd name="T6" fmla="*/ 151519 w 3201"/>
                <a:gd name="T7" fmla="*/ 5889 h 2198"/>
                <a:gd name="T8" fmla="*/ 266049 w 3201"/>
                <a:gd name="T9" fmla="*/ 0 h 2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1"/>
                <a:gd name="T16" fmla="*/ 0 h 2198"/>
                <a:gd name="T17" fmla="*/ 3201 w 3201"/>
                <a:gd name="T18" fmla="*/ 2198 h 2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1" h="2198">
                  <a:moveTo>
                    <a:pt x="0" y="2198"/>
                  </a:moveTo>
                  <a:cubicBezTo>
                    <a:pt x="12" y="1964"/>
                    <a:pt x="25" y="1730"/>
                    <a:pt x="149" y="1497"/>
                  </a:cubicBezTo>
                  <a:cubicBezTo>
                    <a:pt x="273" y="1264"/>
                    <a:pt x="464" y="1002"/>
                    <a:pt x="743" y="796"/>
                  </a:cubicBezTo>
                  <a:cubicBezTo>
                    <a:pt x="1022" y="590"/>
                    <a:pt x="1414" y="395"/>
                    <a:pt x="1823" y="262"/>
                  </a:cubicBezTo>
                  <a:cubicBezTo>
                    <a:pt x="2232" y="129"/>
                    <a:pt x="2972" y="44"/>
                    <a:pt x="3201" y="0"/>
                  </a:cubicBezTo>
                </a:path>
              </a:pathLst>
            </a:custGeom>
            <a:noFill/>
            <a:ln w="50800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64530" name="Group 9"/>
            <p:cNvGrpSpPr>
              <a:grpSpLocks/>
            </p:cNvGrpSpPr>
            <p:nvPr/>
          </p:nvGrpSpPr>
          <p:grpSpPr bwMode="auto">
            <a:xfrm>
              <a:off x="2028" y="1117"/>
              <a:ext cx="1991" cy="518"/>
              <a:chOff x="2853" y="916"/>
              <a:chExt cx="1991" cy="518"/>
            </a:xfrm>
          </p:grpSpPr>
          <p:sp>
            <p:nvSpPr>
              <p:cNvPr id="64531" name="Text Box 10"/>
              <p:cNvSpPr txBox="1">
                <a:spLocks noChangeArrowheads="1"/>
              </p:cNvSpPr>
              <p:nvPr/>
            </p:nvSpPr>
            <p:spPr bwMode="auto">
              <a:xfrm>
                <a:off x="2853" y="916"/>
                <a:ext cx="121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b="1">
                    <a:solidFill>
                      <a:srgbClr val="FF6600"/>
                    </a:solidFill>
                  </a:rPr>
                  <a:t>Size of Universe</a:t>
                </a:r>
              </a:p>
            </p:txBody>
          </p:sp>
          <p:grpSp>
            <p:nvGrpSpPr>
              <p:cNvPr id="64532" name="Group 11"/>
              <p:cNvGrpSpPr>
                <a:grpSpLocks/>
              </p:cNvGrpSpPr>
              <p:nvPr/>
            </p:nvGrpSpPr>
            <p:grpSpPr bwMode="auto">
              <a:xfrm>
                <a:off x="3932" y="1006"/>
                <a:ext cx="912" cy="288"/>
                <a:chOff x="4142" y="952"/>
                <a:chExt cx="912" cy="288"/>
              </a:xfrm>
            </p:grpSpPr>
            <p:sp>
              <p:nvSpPr>
                <p:cNvPr id="6453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42" y="952"/>
                  <a:ext cx="9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08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 b="1">
                      <a:solidFill>
                        <a:srgbClr val="FF6600"/>
                      </a:solidFill>
                      <a:sym typeface="Symbol" charset="0"/>
                    </a:rPr>
                    <a:t>  Time</a:t>
                  </a:r>
                </a:p>
              </p:txBody>
            </p:sp>
            <p:sp>
              <p:nvSpPr>
                <p:cNvPr id="64534" name="Line 13"/>
                <p:cNvSpPr>
                  <a:spLocks noChangeShapeType="1"/>
                </p:cNvSpPr>
                <p:nvPr/>
              </p:nvSpPr>
              <p:spPr bwMode="auto">
                <a:xfrm>
                  <a:off x="4501" y="992"/>
                  <a:ext cx="452" cy="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027238" y="1620838"/>
            <a:ext cx="6221412" cy="4638675"/>
            <a:chOff x="1277" y="1021"/>
            <a:chExt cx="3919" cy="2922"/>
          </a:xfrm>
        </p:grpSpPr>
        <p:sp>
          <p:nvSpPr>
            <p:cNvPr id="64526" name="Line 15"/>
            <p:cNvSpPr>
              <a:spLocks noChangeShapeType="1"/>
            </p:cNvSpPr>
            <p:nvPr/>
          </p:nvSpPr>
          <p:spPr bwMode="auto">
            <a:xfrm flipV="1">
              <a:off x="1277" y="1021"/>
              <a:ext cx="3919" cy="292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Text Box 16"/>
            <p:cNvSpPr txBox="1">
              <a:spLocks noChangeArrowheads="1"/>
            </p:cNvSpPr>
            <p:nvPr/>
          </p:nvSpPr>
          <p:spPr bwMode="auto">
            <a:xfrm>
              <a:off x="3514" y="2347"/>
              <a:ext cx="12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0000"/>
                  </a:solidFill>
                </a:rPr>
                <a:t>Horizon </a:t>
              </a:r>
            </a:p>
          </p:txBody>
        </p:sp>
        <p:sp>
          <p:nvSpPr>
            <p:cNvPr id="64528" name="Text Box 17"/>
            <p:cNvSpPr txBox="1">
              <a:spLocks noChangeArrowheads="1"/>
            </p:cNvSpPr>
            <p:nvPr/>
          </p:nvSpPr>
          <p:spPr bwMode="auto">
            <a:xfrm>
              <a:off x="4495" y="2334"/>
              <a:ext cx="6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0000"/>
                  </a:solidFill>
                  <a:sym typeface="Symbol" charset="0"/>
                </a:rPr>
                <a:t> cT</a:t>
              </a:r>
            </a:p>
          </p:txBody>
        </p:sp>
      </p:grpSp>
      <p:sp>
        <p:nvSpPr>
          <p:cNvPr id="64524" name="Text Box 18"/>
          <p:cNvSpPr txBox="1">
            <a:spLocks noChangeArrowheads="1"/>
          </p:cNvSpPr>
          <p:nvPr/>
        </p:nvSpPr>
        <p:spPr bwMode="auto">
          <a:xfrm>
            <a:off x="6426200" y="6372225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2"/>
                </a:solidFill>
              </a:rPr>
              <a:t>Today</a:t>
            </a:r>
          </a:p>
        </p:txBody>
      </p:sp>
      <p:sp>
        <p:nvSpPr>
          <p:cNvPr id="64525" name="Text Box 19"/>
          <p:cNvSpPr txBox="1">
            <a:spLocks noChangeArrowheads="1"/>
          </p:cNvSpPr>
          <p:nvPr/>
        </p:nvSpPr>
        <p:spPr bwMode="auto">
          <a:xfrm>
            <a:off x="1293813" y="6373813"/>
            <a:ext cx="167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2"/>
                </a:solidFill>
              </a:rPr>
              <a:t>Beginning</a:t>
            </a:r>
          </a:p>
        </p:txBody>
      </p:sp>
    </p:spTree>
    <p:extLst>
      <p:ext uri="{BB962C8B-B14F-4D97-AF65-F5344CB8AC3E}">
        <p14:creationId xmlns:p14="http://schemas.microsoft.com/office/powerpoint/2010/main" val="675918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1AF415-92D9-B847-BB1D-4BB1EC690D96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cs typeface="Arial" charset="0"/>
              </a:rPr>
              <a:t>Katsushi Arisaka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9F98D5-17E5-1C4C-AB42-EEC1FEE75DF5}" type="slidenum">
              <a:rPr lang="en-US" sz="1500">
                <a:solidFill>
                  <a:srgbClr val="0000FF"/>
                </a:solidFill>
              </a:rPr>
              <a:pPr eaLnBrk="1" hangingPunct="1"/>
              <a:t>39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Temperature of Universe</a:t>
            </a:r>
          </a:p>
        </p:txBody>
      </p:sp>
      <p:sp>
        <p:nvSpPr>
          <p:cNvPr id="66566" name="Line 3"/>
          <p:cNvSpPr>
            <a:spLocks noChangeShapeType="1"/>
          </p:cNvSpPr>
          <p:nvPr/>
        </p:nvSpPr>
        <p:spPr bwMode="auto">
          <a:xfrm flipV="1">
            <a:off x="1976438" y="6232525"/>
            <a:ext cx="6826250" cy="512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4"/>
          <p:cNvSpPr>
            <a:spLocks noChangeShapeType="1"/>
          </p:cNvSpPr>
          <p:nvPr/>
        </p:nvSpPr>
        <p:spPr bwMode="auto">
          <a:xfrm rot="-5400000" flipH="1" flipV="1">
            <a:off x="-255588" y="4033838"/>
            <a:ext cx="4518025" cy="635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Text Box 5"/>
          <p:cNvSpPr txBox="1">
            <a:spLocks noChangeArrowheads="1"/>
          </p:cNvSpPr>
          <p:nvPr/>
        </p:nvSpPr>
        <p:spPr bwMode="auto">
          <a:xfrm>
            <a:off x="8450263" y="640397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Size</a:t>
            </a:r>
          </a:p>
        </p:txBody>
      </p:sp>
      <p:sp>
        <p:nvSpPr>
          <p:cNvPr id="66569" name="Text Box 6"/>
          <p:cNvSpPr txBox="1">
            <a:spLocks noChangeArrowheads="1"/>
          </p:cNvSpPr>
          <p:nvPr/>
        </p:nvSpPr>
        <p:spPr bwMode="auto">
          <a:xfrm>
            <a:off x="414338" y="1046163"/>
            <a:ext cx="2341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Temperature</a:t>
            </a:r>
          </a:p>
        </p:txBody>
      </p:sp>
      <p:sp>
        <p:nvSpPr>
          <p:cNvPr id="66570" name="Text Box 7"/>
          <p:cNvSpPr txBox="1">
            <a:spLocks noChangeArrowheads="1"/>
          </p:cNvSpPr>
          <p:nvPr/>
        </p:nvSpPr>
        <p:spPr bwMode="auto">
          <a:xfrm>
            <a:off x="6477000" y="6248400"/>
            <a:ext cx="1031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2"/>
                </a:solidFill>
                <a:latin typeface="+mn-lt"/>
              </a:rPr>
              <a:t>Today</a:t>
            </a:r>
          </a:p>
        </p:txBody>
      </p:sp>
      <p:sp>
        <p:nvSpPr>
          <p:cNvPr id="66571" name="Text Box 8"/>
          <p:cNvSpPr txBox="1">
            <a:spLocks noChangeArrowheads="1"/>
          </p:cNvSpPr>
          <p:nvPr/>
        </p:nvSpPr>
        <p:spPr bwMode="auto">
          <a:xfrm>
            <a:off x="762000" y="6324600"/>
            <a:ext cx="1624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2"/>
                </a:solidFill>
                <a:latin typeface="+mn-lt"/>
              </a:rPr>
              <a:t>Beginning</a:t>
            </a:r>
          </a:p>
        </p:txBody>
      </p:sp>
      <p:sp>
        <p:nvSpPr>
          <p:cNvPr id="66572" name="Freeform 9"/>
          <p:cNvSpPr>
            <a:spLocks/>
          </p:cNvSpPr>
          <p:nvPr/>
        </p:nvSpPr>
        <p:spPr bwMode="auto">
          <a:xfrm>
            <a:off x="2309813" y="1962150"/>
            <a:ext cx="5986462" cy="4071938"/>
          </a:xfrm>
          <a:custGeom>
            <a:avLst/>
            <a:gdLst>
              <a:gd name="T0" fmla="*/ 0 w 3005"/>
              <a:gd name="T1" fmla="*/ 0 h 2393"/>
              <a:gd name="T2" fmla="*/ 2147483647 w 3005"/>
              <a:gd name="T3" fmla="*/ 2147483647 h 2393"/>
              <a:gd name="T4" fmla="*/ 2147483647 w 3005"/>
              <a:gd name="T5" fmla="*/ 2147483647 h 2393"/>
              <a:gd name="T6" fmla="*/ 2147483647 w 3005"/>
              <a:gd name="T7" fmla="*/ 2147483647 h 2393"/>
              <a:gd name="T8" fmla="*/ 2147483647 w 3005"/>
              <a:gd name="T9" fmla="*/ 2147483647 h 2393"/>
              <a:gd name="T10" fmla="*/ 2147483647 w 3005"/>
              <a:gd name="T11" fmla="*/ 2147483647 h 2393"/>
              <a:gd name="T12" fmla="*/ 2147483647 w 3005"/>
              <a:gd name="T13" fmla="*/ 2147483647 h 23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5"/>
              <a:gd name="T22" fmla="*/ 0 h 2393"/>
              <a:gd name="T23" fmla="*/ 3005 w 3005"/>
              <a:gd name="T24" fmla="*/ 2393 h 23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5" h="2393">
                <a:moveTo>
                  <a:pt x="0" y="0"/>
                </a:moveTo>
                <a:cubicBezTo>
                  <a:pt x="34" y="217"/>
                  <a:pt x="69" y="435"/>
                  <a:pt x="161" y="653"/>
                </a:cubicBezTo>
                <a:cubicBezTo>
                  <a:pt x="253" y="871"/>
                  <a:pt x="379" y="1107"/>
                  <a:pt x="552" y="1306"/>
                </a:cubicBezTo>
                <a:cubicBezTo>
                  <a:pt x="725" y="1505"/>
                  <a:pt x="980" y="1708"/>
                  <a:pt x="1200" y="1846"/>
                </a:cubicBezTo>
                <a:cubicBezTo>
                  <a:pt x="1420" y="1984"/>
                  <a:pt x="1657" y="2054"/>
                  <a:pt x="1871" y="2131"/>
                </a:cubicBezTo>
                <a:cubicBezTo>
                  <a:pt x="2085" y="2208"/>
                  <a:pt x="2293" y="2265"/>
                  <a:pt x="2482" y="2309"/>
                </a:cubicBezTo>
                <a:cubicBezTo>
                  <a:pt x="2671" y="2353"/>
                  <a:pt x="2838" y="2373"/>
                  <a:pt x="3005" y="2393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6573" name="Text Box 10"/>
          <p:cNvSpPr txBox="1">
            <a:spLocks noChangeArrowheads="1"/>
          </p:cNvSpPr>
          <p:nvPr/>
        </p:nvSpPr>
        <p:spPr bwMode="auto">
          <a:xfrm>
            <a:off x="2732088" y="2533650"/>
            <a:ext cx="324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Temperature = 1/Size</a:t>
            </a:r>
          </a:p>
        </p:txBody>
      </p:sp>
      <p:sp>
        <p:nvSpPr>
          <p:cNvPr id="66574" name="Text Box 11"/>
          <p:cNvSpPr txBox="1">
            <a:spLocks noChangeArrowheads="1"/>
          </p:cNvSpPr>
          <p:nvPr/>
        </p:nvSpPr>
        <p:spPr bwMode="auto">
          <a:xfrm>
            <a:off x="1066800" y="5562600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0000"/>
                </a:solidFill>
              </a:rPr>
              <a:t>2.7</a:t>
            </a:r>
            <a:r>
              <a:rPr lang="en-US" sz="2000" b="1" baseline="30000" dirty="0">
                <a:solidFill>
                  <a:srgbClr val="FF0000"/>
                </a:solidFill>
              </a:rPr>
              <a:t>o</a:t>
            </a:r>
            <a:r>
              <a:rPr lang="en-US" sz="2000" b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66575" name="Line 12"/>
          <p:cNvSpPr>
            <a:spLocks noChangeShapeType="1"/>
          </p:cNvSpPr>
          <p:nvPr/>
        </p:nvSpPr>
        <p:spPr bwMode="auto">
          <a:xfrm>
            <a:off x="2028825" y="5784850"/>
            <a:ext cx="4735513" cy="55563"/>
          </a:xfrm>
          <a:prstGeom prst="line">
            <a:avLst/>
          </a:prstGeom>
          <a:noFill/>
          <a:ln w="50800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19882" y="4572000"/>
            <a:ext cx="4152398" cy="2199620"/>
            <a:chOff x="919882" y="4572000"/>
            <a:chExt cx="4152398" cy="2199620"/>
          </a:xfrm>
        </p:grpSpPr>
        <p:grpSp>
          <p:nvGrpSpPr>
            <p:cNvPr id="3" name="Group 2"/>
            <p:cNvGrpSpPr/>
            <p:nvPr/>
          </p:nvGrpSpPr>
          <p:grpSpPr>
            <a:xfrm>
              <a:off x="919882" y="4572000"/>
              <a:ext cx="3118718" cy="1600200"/>
              <a:chOff x="919882" y="4572000"/>
              <a:chExt cx="3118718" cy="1600200"/>
            </a:xfrm>
          </p:grpSpPr>
          <p:sp>
            <p:nvSpPr>
              <p:cNvPr id="66576" name="Line 13"/>
              <p:cNvSpPr>
                <a:spLocks noChangeShapeType="1"/>
              </p:cNvSpPr>
              <p:nvPr/>
            </p:nvSpPr>
            <p:spPr bwMode="auto">
              <a:xfrm>
                <a:off x="4038600" y="4800600"/>
                <a:ext cx="0" cy="1371600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1981200" y="4724400"/>
                <a:ext cx="2057400" cy="0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919882" y="4572000"/>
                <a:ext cx="11161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000" b="1" dirty="0" smtClean="0">
                    <a:solidFill>
                      <a:srgbClr val="FF0000"/>
                    </a:solidFill>
                  </a:rPr>
                  <a:t>3,000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K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971800" y="6248400"/>
              <a:ext cx="21004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ＭＳ Ｐゴシック" charset="0"/>
                </a:rPr>
                <a:t>300,000 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ＭＳ Ｐゴシック" charset="0"/>
                </a:rPr>
                <a:t>years</a:t>
              </a:r>
            </a:p>
          </p:txBody>
        </p:sp>
      </p:grp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6858000" y="5791200"/>
            <a:ext cx="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2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1AF415-92D9-B847-BB1D-4BB1EC690D96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cs typeface="Arial" charset="0"/>
              </a:rPr>
              <a:t>Katsushi Arisaka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9F98D5-17E5-1C4C-AB42-EEC1FEE75DF5}" type="slidenum">
              <a:rPr lang="en-US" sz="1500">
                <a:solidFill>
                  <a:srgbClr val="0000FF"/>
                </a:solidFill>
              </a:rPr>
              <a:pPr eaLnBrk="1" hangingPunct="1"/>
              <a:t>4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Temperature of Universe</a:t>
            </a:r>
          </a:p>
        </p:txBody>
      </p:sp>
      <p:sp>
        <p:nvSpPr>
          <p:cNvPr id="66566" name="Line 3"/>
          <p:cNvSpPr>
            <a:spLocks noChangeShapeType="1"/>
          </p:cNvSpPr>
          <p:nvPr/>
        </p:nvSpPr>
        <p:spPr bwMode="auto">
          <a:xfrm flipV="1">
            <a:off x="1976438" y="6232525"/>
            <a:ext cx="6826250" cy="512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4"/>
          <p:cNvSpPr>
            <a:spLocks noChangeShapeType="1"/>
          </p:cNvSpPr>
          <p:nvPr/>
        </p:nvSpPr>
        <p:spPr bwMode="auto">
          <a:xfrm rot="-5400000" flipH="1" flipV="1">
            <a:off x="-255588" y="4033838"/>
            <a:ext cx="4518025" cy="635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Text Box 5"/>
          <p:cNvSpPr txBox="1">
            <a:spLocks noChangeArrowheads="1"/>
          </p:cNvSpPr>
          <p:nvPr/>
        </p:nvSpPr>
        <p:spPr bwMode="auto">
          <a:xfrm>
            <a:off x="8450263" y="640397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Size</a:t>
            </a:r>
          </a:p>
        </p:txBody>
      </p:sp>
      <p:sp>
        <p:nvSpPr>
          <p:cNvPr id="66569" name="Text Box 6"/>
          <p:cNvSpPr txBox="1">
            <a:spLocks noChangeArrowheads="1"/>
          </p:cNvSpPr>
          <p:nvPr/>
        </p:nvSpPr>
        <p:spPr bwMode="auto">
          <a:xfrm>
            <a:off x="414338" y="1046163"/>
            <a:ext cx="2341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Temperature</a:t>
            </a:r>
          </a:p>
        </p:txBody>
      </p:sp>
      <p:sp>
        <p:nvSpPr>
          <p:cNvPr id="66570" name="Text Box 7"/>
          <p:cNvSpPr txBox="1">
            <a:spLocks noChangeArrowheads="1"/>
          </p:cNvSpPr>
          <p:nvPr/>
        </p:nvSpPr>
        <p:spPr bwMode="auto">
          <a:xfrm>
            <a:off x="6477000" y="6248400"/>
            <a:ext cx="1031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2"/>
                </a:solidFill>
                <a:latin typeface="+mn-lt"/>
              </a:rPr>
              <a:t>Today</a:t>
            </a:r>
          </a:p>
        </p:txBody>
      </p:sp>
      <p:sp>
        <p:nvSpPr>
          <p:cNvPr id="66571" name="Text Box 8"/>
          <p:cNvSpPr txBox="1">
            <a:spLocks noChangeArrowheads="1"/>
          </p:cNvSpPr>
          <p:nvPr/>
        </p:nvSpPr>
        <p:spPr bwMode="auto">
          <a:xfrm>
            <a:off x="762000" y="6324600"/>
            <a:ext cx="1624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2"/>
                </a:solidFill>
                <a:latin typeface="+mn-lt"/>
              </a:rPr>
              <a:t>Beginning</a:t>
            </a:r>
          </a:p>
        </p:txBody>
      </p:sp>
      <p:sp>
        <p:nvSpPr>
          <p:cNvPr id="66572" name="Freeform 9"/>
          <p:cNvSpPr>
            <a:spLocks/>
          </p:cNvSpPr>
          <p:nvPr/>
        </p:nvSpPr>
        <p:spPr bwMode="auto">
          <a:xfrm>
            <a:off x="2309813" y="1962150"/>
            <a:ext cx="5986462" cy="4071938"/>
          </a:xfrm>
          <a:custGeom>
            <a:avLst/>
            <a:gdLst>
              <a:gd name="T0" fmla="*/ 0 w 3005"/>
              <a:gd name="T1" fmla="*/ 0 h 2393"/>
              <a:gd name="T2" fmla="*/ 2147483647 w 3005"/>
              <a:gd name="T3" fmla="*/ 2147483647 h 2393"/>
              <a:gd name="T4" fmla="*/ 2147483647 w 3005"/>
              <a:gd name="T5" fmla="*/ 2147483647 h 2393"/>
              <a:gd name="T6" fmla="*/ 2147483647 w 3005"/>
              <a:gd name="T7" fmla="*/ 2147483647 h 2393"/>
              <a:gd name="T8" fmla="*/ 2147483647 w 3005"/>
              <a:gd name="T9" fmla="*/ 2147483647 h 2393"/>
              <a:gd name="T10" fmla="*/ 2147483647 w 3005"/>
              <a:gd name="T11" fmla="*/ 2147483647 h 2393"/>
              <a:gd name="T12" fmla="*/ 2147483647 w 3005"/>
              <a:gd name="T13" fmla="*/ 2147483647 h 23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5"/>
              <a:gd name="T22" fmla="*/ 0 h 2393"/>
              <a:gd name="T23" fmla="*/ 3005 w 3005"/>
              <a:gd name="T24" fmla="*/ 2393 h 23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5" h="2393">
                <a:moveTo>
                  <a:pt x="0" y="0"/>
                </a:moveTo>
                <a:cubicBezTo>
                  <a:pt x="34" y="217"/>
                  <a:pt x="69" y="435"/>
                  <a:pt x="161" y="653"/>
                </a:cubicBezTo>
                <a:cubicBezTo>
                  <a:pt x="253" y="871"/>
                  <a:pt x="379" y="1107"/>
                  <a:pt x="552" y="1306"/>
                </a:cubicBezTo>
                <a:cubicBezTo>
                  <a:pt x="725" y="1505"/>
                  <a:pt x="980" y="1708"/>
                  <a:pt x="1200" y="1846"/>
                </a:cubicBezTo>
                <a:cubicBezTo>
                  <a:pt x="1420" y="1984"/>
                  <a:pt x="1657" y="2054"/>
                  <a:pt x="1871" y="2131"/>
                </a:cubicBezTo>
                <a:cubicBezTo>
                  <a:pt x="2085" y="2208"/>
                  <a:pt x="2293" y="2265"/>
                  <a:pt x="2482" y="2309"/>
                </a:cubicBezTo>
                <a:cubicBezTo>
                  <a:pt x="2671" y="2353"/>
                  <a:pt x="2838" y="2373"/>
                  <a:pt x="3005" y="2393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6573" name="Text Box 10"/>
          <p:cNvSpPr txBox="1">
            <a:spLocks noChangeArrowheads="1"/>
          </p:cNvSpPr>
          <p:nvPr/>
        </p:nvSpPr>
        <p:spPr bwMode="auto">
          <a:xfrm>
            <a:off x="2732088" y="2533650"/>
            <a:ext cx="324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Temperature = 1/Size</a:t>
            </a:r>
          </a:p>
        </p:txBody>
      </p:sp>
      <p:sp>
        <p:nvSpPr>
          <p:cNvPr id="66574" name="Text Box 11"/>
          <p:cNvSpPr txBox="1">
            <a:spLocks noChangeArrowheads="1"/>
          </p:cNvSpPr>
          <p:nvPr/>
        </p:nvSpPr>
        <p:spPr bwMode="auto">
          <a:xfrm>
            <a:off x="1066800" y="5562600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0000"/>
                </a:solidFill>
              </a:rPr>
              <a:t>2.7</a:t>
            </a:r>
            <a:r>
              <a:rPr lang="en-US" sz="2000" b="1" baseline="30000" dirty="0">
                <a:solidFill>
                  <a:srgbClr val="FF0000"/>
                </a:solidFill>
              </a:rPr>
              <a:t>o</a:t>
            </a:r>
            <a:r>
              <a:rPr lang="en-US" sz="2000" b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66575" name="Line 12"/>
          <p:cNvSpPr>
            <a:spLocks noChangeShapeType="1"/>
          </p:cNvSpPr>
          <p:nvPr/>
        </p:nvSpPr>
        <p:spPr bwMode="auto">
          <a:xfrm>
            <a:off x="2028825" y="5784850"/>
            <a:ext cx="4735513" cy="55563"/>
          </a:xfrm>
          <a:prstGeom prst="line">
            <a:avLst/>
          </a:prstGeom>
          <a:noFill/>
          <a:ln w="50800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19882" y="4572000"/>
            <a:ext cx="4152398" cy="2199620"/>
            <a:chOff x="919882" y="4572000"/>
            <a:chExt cx="4152398" cy="2199620"/>
          </a:xfrm>
        </p:grpSpPr>
        <p:grpSp>
          <p:nvGrpSpPr>
            <p:cNvPr id="3" name="Group 2"/>
            <p:cNvGrpSpPr/>
            <p:nvPr/>
          </p:nvGrpSpPr>
          <p:grpSpPr>
            <a:xfrm>
              <a:off x="919882" y="4572000"/>
              <a:ext cx="3118718" cy="1600200"/>
              <a:chOff x="919882" y="4572000"/>
              <a:chExt cx="3118718" cy="1600200"/>
            </a:xfrm>
          </p:grpSpPr>
          <p:sp>
            <p:nvSpPr>
              <p:cNvPr id="66576" name="Line 13"/>
              <p:cNvSpPr>
                <a:spLocks noChangeShapeType="1"/>
              </p:cNvSpPr>
              <p:nvPr/>
            </p:nvSpPr>
            <p:spPr bwMode="auto">
              <a:xfrm>
                <a:off x="4038600" y="4800600"/>
                <a:ext cx="0" cy="1371600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1981200" y="4724400"/>
                <a:ext cx="2057400" cy="0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919882" y="4572000"/>
                <a:ext cx="11161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000" b="1" dirty="0" smtClean="0">
                    <a:solidFill>
                      <a:srgbClr val="FF0000"/>
                    </a:solidFill>
                  </a:rPr>
                  <a:t>3,000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K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971800" y="6248400"/>
              <a:ext cx="21004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ＭＳ Ｐゴシック" charset="0"/>
                </a:rPr>
                <a:t>300,000 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ＭＳ Ｐゴシック" charset="0"/>
                </a:rPr>
                <a:t>years</a:t>
              </a:r>
            </a:p>
          </p:txBody>
        </p:sp>
      </p:grp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6858000" y="5791200"/>
            <a:ext cx="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14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207B-FCCC-F34D-B5B0-3D752CDE2DF5}" type="slidenum">
              <a:rPr lang="en-US"/>
              <a:pPr/>
              <a:t>40</a:t>
            </a:fld>
            <a:endParaRPr lang="en-US"/>
          </a:p>
        </p:txBody>
      </p:sp>
      <p:sp>
        <p:nvSpPr>
          <p:cNvPr id="35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Relation between Temperature and Time</a:t>
            </a:r>
          </a:p>
        </p:txBody>
      </p:sp>
      <p:sp>
        <p:nvSpPr>
          <p:cNvPr id="35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charset="0"/>
              <a:buNone/>
            </a:pPr>
            <a:r>
              <a:rPr lang="en-US" sz="3000"/>
              <a:t>					T: Temperature</a:t>
            </a:r>
          </a:p>
          <a:p>
            <a:pPr lvl="1">
              <a:buFont typeface="Wingdings" charset="0"/>
              <a:buNone/>
            </a:pPr>
            <a:r>
              <a:rPr lang="en-US" sz="3000"/>
              <a:t>					t :  time</a:t>
            </a:r>
          </a:p>
        </p:txBody>
      </p:sp>
      <p:graphicFrame>
        <p:nvGraphicFramePr>
          <p:cNvPr id="3528708" name="Object 4"/>
          <p:cNvGraphicFramePr>
            <a:graphicFrameLocks noChangeAspect="1"/>
          </p:cNvGraphicFramePr>
          <p:nvPr/>
        </p:nvGraphicFramePr>
        <p:xfrm>
          <a:off x="5715000" y="1828800"/>
          <a:ext cx="31242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391" name="Equation" r:id="rId4" imgW="1117440" imgH="914400" progId="Equation.3">
                  <p:embed/>
                </p:oleObj>
              </mc:Choice>
              <mc:Fallback>
                <p:oleObj name="Equation" r:id="rId4" imgW="1117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828800"/>
                        <a:ext cx="3124200" cy="25558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8709" name="Line 5"/>
          <p:cNvSpPr>
            <a:spLocks noChangeAspect="1" noChangeShapeType="1"/>
          </p:cNvSpPr>
          <p:nvPr/>
        </p:nvSpPr>
        <p:spPr bwMode="auto">
          <a:xfrm>
            <a:off x="2133600" y="6096000"/>
            <a:ext cx="46482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28710" name="Line 6"/>
          <p:cNvSpPr>
            <a:spLocks noChangeAspect="1" noChangeShapeType="1"/>
          </p:cNvSpPr>
          <p:nvPr/>
        </p:nvSpPr>
        <p:spPr bwMode="auto">
          <a:xfrm rot="-5400000">
            <a:off x="304800" y="4343400"/>
            <a:ext cx="36576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28711" name="Text Box 7"/>
          <p:cNvSpPr txBox="1">
            <a:spLocks noChangeArrowheads="1"/>
          </p:cNvSpPr>
          <p:nvPr/>
        </p:nvSpPr>
        <p:spPr bwMode="auto">
          <a:xfrm>
            <a:off x="6781800" y="6096000"/>
            <a:ext cx="1624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Time (sec)</a:t>
            </a:r>
          </a:p>
        </p:txBody>
      </p:sp>
      <p:sp>
        <p:nvSpPr>
          <p:cNvPr id="3528712" name="Text Box 8"/>
          <p:cNvSpPr txBox="1">
            <a:spLocks noChangeArrowheads="1"/>
          </p:cNvSpPr>
          <p:nvPr/>
        </p:nvSpPr>
        <p:spPr bwMode="auto">
          <a:xfrm>
            <a:off x="1166813" y="1933575"/>
            <a:ext cx="2205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Temperature</a:t>
            </a:r>
          </a:p>
        </p:txBody>
      </p:sp>
      <p:sp>
        <p:nvSpPr>
          <p:cNvPr id="3528713" name="Line 9"/>
          <p:cNvSpPr>
            <a:spLocks noChangeShapeType="1"/>
          </p:cNvSpPr>
          <p:nvPr/>
        </p:nvSpPr>
        <p:spPr bwMode="auto">
          <a:xfrm>
            <a:off x="2514600" y="2819400"/>
            <a:ext cx="3733800" cy="3048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28714" name="Line 10"/>
          <p:cNvSpPr>
            <a:spLocks noChangeAspect="1" noChangeShapeType="1"/>
          </p:cNvSpPr>
          <p:nvPr/>
        </p:nvSpPr>
        <p:spPr bwMode="auto">
          <a:xfrm>
            <a:off x="2133600" y="3505200"/>
            <a:ext cx="11430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28715" name="Line 11"/>
          <p:cNvSpPr>
            <a:spLocks noChangeAspect="1" noChangeShapeType="1"/>
          </p:cNvSpPr>
          <p:nvPr/>
        </p:nvSpPr>
        <p:spPr bwMode="auto">
          <a:xfrm>
            <a:off x="2133600" y="4343400"/>
            <a:ext cx="22098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28716" name="Line 12"/>
          <p:cNvSpPr>
            <a:spLocks noChangeAspect="1" noChangeShapeType="1"/>
          </p:cNvSpPr>
          <p:nvPr/>
        </p:nvSpPr>
        <p:spPr bwMode="auto">
          <a:xfrm>
            <a:off x="2133600" y="4953000"/>
            <a:ext cx="29718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28717" name="Line 13"/>
          <p:cNvSpPr>
            <a:spLocks noChangeAspect="1" noChangeShapeType="1"/>
          </p:cNvSpPr>
          <p:nvPr/>
        </p:nvSpPr>
        <p:spPr bwMode="auto">
          <a:xfrm>
            <a:off x="2133600" y="5334000"/>
            <a:ext cx="34290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28718" name="Line 14"/>
          <p:cNvSpPr>
            <a:spLocks noChangeAspect="1" noChangeShapeType="1"/>
          </p:cNvSpPr>
          <p:nvPr/>
        </p:nvSpPr>
        <p:spPr bwMode="auto">
          <a:xfrm rot="-5400000">
            <a:off x="1905000" y="4800600"/>
            <a:ext cx="27432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28719" name="Line 15"/>
          <p:cNvSpPr>
            <a:spLocks noChangeAspect="1" noChangeShapeType="1"/>
          </p:cNvSpPr>
          <p:nvPr/>
        </p:nvSpPr>
        <p:spPr bwMode="auto">
          <a:xfrm rot="-5400000">
            <a:off x="3495675" y="5259388"/>
            <a:ext cx="17526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28720" name="Line 16"/>
          <p:cNvSpPr>
            <a:spLocks noChangeAspect="1" noChangeShapeType="1"/>
          </p:cNvSpPr>
          <p:nvPr/>
        </p:nvSpPr>
        <p:spPr bwMode="auto">
          <a:xfrm rot="-5400000">
            <a:off x="4495800" y="5562600"/>
            <a:ext cx="12192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28721" name="Line 17"/>
          <p:cNvSpPr>
            <a:spLocks noChangeAspect="1" noChangeShapeType="1"/>
          </p:cNvSpPr>
          <p:nvPr/>
        </p:nvSpPr>
        <p:spPr bwMode="auto">
          <a:xfrm rot="-5400000">
            <a:off x="5143500" y="5753100"/>
            <a:ext cx="8382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28722" name="Text Box 18"/>
          <p:cNvSpPr txBox="1">
            <a:spLocks noChangeArrowheads="1"/>
          </p:cNvSpPr>
          <p:nvPr/>
        </p:nvSpPr>
        <p:spPr bwMode="auto">
          <a:xfrm>
            <a:off x="768350" y="3175000"/>
            <a:ext cx="1335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130 GeV</a:t>
            </a:r>
          </a:p>
        </p:txBody>
      </p:sp>
      <p:sp>
        <p:nvSpPr>
          <p:cNvPr id="3528723" name="Text Box 19"/>
          <p:cNvSpPr txBox="1">
            <a:spLocks noChangeArrowheads="1"/>
          </p:cNvSpPr>
          <p:nvPr/>
        </p:nvSpPr>
        <p:spPr bwMode="auto">
          <a:xfrm>
            <a:off x="762000" y="4073525"/>
            <a:ext cx="1350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130 MeV</a:t>
            </a:r>
          </a:p>
        </p:txBody>
      </p:sp>
      <p:sp>
        <p:nvSpPr>
          <p:cNvPr id="3528724" name="Text Box 20"/>
          <p:cNvSpPr txBox="1">
            <a:spLocks noChangeArrowheads="1"/>
          </p:cNvSpPr>
          <p:nvPr/>
        </p:nvSpPr>
        <p:spPr bwMode="auto">
          <a:xfrm>
            <a:off x="852488" y="4622800"/>
            <a:ext cx="127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1.3 MeV</a:t>
            </a:r>
          </a:p>
        </p:txBody>
      </p:sp>
      <p:sp>
        <p:nvSpPr>
          <p:cNvPr id="3528725" name="Text Box 21"/>
          <p:cNvSpPr txBox="1">
            <a:spLocks noChangeArrowheads="1"/>
          </p:cNvSpPr>
          <p:nvPr/>
        </p:nvSpPr>
        <p:spPr bwMode="auto">
          <a:xfrm>
            <a:off x="854075" y="5080000"/>
            <a:ext cx="127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130 keV</a:t>
            </a:r>
          </a:p>
        </p:txBody>
      </p:sp>
      <p:sp>
        <p:nvSpPr>
          <p:cNvPr id="3528726" name="Text Box 22"/>
          <p:cNvSpPr txBox="1">
            <a:spLocks noChangeArrowheads="1"/>
          </p:cNvSpPr>
          <p:nvPr/>
        </p:nvSpPr>
        <p:spPr bwMode="auto">
          <a:xfrm>
            <a:off x="2895600" y="60960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10</a:t>
            </a:r>
            <a:r>
              <a:rPr lang="en-US" sz="2800" baseline="30000">
                <a:solidFill>
                  <a:srgbClr val="0000FF"/>
                </a:solidFill>
              </a:rPr>
              <a:t>-10</a:t>
            </a:r>
          </a:p>
        </p:txBody>
      </p:sp>
      <p:sp>
        <p:nvSpPr>
          <p:cNvPr id="3528727" name="Text Box 23"/>
          <p:cNvSpPr txBox="1">
            <a:spLocks noChangeArrowheads="1"/>
          </p:cNvSpPr>
          <p:nvPr/>
        </p:nvSpPr>
        <p:spPr bwMode="auto">
          <a:xfrm>
            <a:off x="3886200" y="6096000"/>
            <a:ext cx="682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10</a:t>
            </a:r>
            <a:r>
              <a:rPr lang="en-US" sz="2800" baseline="30000">
                <a:solidFill>
                  <a:srgbClr val="0000FF"/>
                </a:solidFill>
              </a:rPr>
              <a:t>-4</a:t>
            </a:r>
          </a:p>
        </p:txBody>
      </p:sp>
      <p:sp>
        <p:nvSpPr>
          <p:cNvPr id="3528728" name="Text Box 24"/>
          <p:cNvSpPr txBox="1">
            <a:spLocks noChangeArrowheads="1"/>
          </p:cNvSpPr>
          <p:nvPr/>
        </p:nvSpPr>
        <p:spPr bwMode="auto">
          <a:xfrm>
            <a:off x="4892675" y="6096000"/>
            <a:ext cx="34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1</a:t>
            </a:r>
            <a:endParaRPr lang="en-US" sz="2800" baseline="30000">
              <a:solidFill>
                <a:srgbClr val="0000FF"/>
              </a:solidFill>
            </a:endParaRPr>
          </a:p>
        </p:txBody>
      </p:sp>
      <p:sp>
        <p:nvSpPr>
          <p:cNvPr id="3528729" name="Text Box 25"/>
          <p:cNvSpPr txBox="1">
            <a:spLocks noChangeArrowheads="1"/>
          </p:cNvSpPr>
          <p:nvPr/>
        </p:nvSpPr>
        <p:spPr bwMode="auto">
          <a:xfrm>
            <a:off x="5324475" y="6086475"/>
            <a:ext cx="669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100</a:t>
            </a:r>
            <a:endParaRPr lang="en-US" sz="2800" baseline="30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35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B190-7530-CD4B-97F8-AA6070AC4D33}" type="slidenum">
              <a:rPr lang="en-US"/>
              <a:pPr/>
              <a:t>41</a:t>
            </a:fld>
            <a:endParaRPr lang="en-US"/>
          </a:p>
        </p:txBody>
      </p:sp>
      <p:sp>
        <p:nvSpPr>
          <p:cNvPr id="35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Thermal Equilibrium</a:t>
            </a:r>
          </a:p>
        </p:txBody>
      </p:sp>
      <p:sp>
        <p:nvSpPr>
          <p:cNvPr id="35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001000" cy="5715000"/>
          </a:xfrm>
        </p:spPr>
        <p:txBody>
          <a:bodyPr/>
          <a:lstStyle/>
          <a:p>
            <a:pPr lvl="1"/>
            <a:r>
              <a:rPr lang="en-US" sz="3400"/>
              <a:t>If thermal energy is greater than twice the mass of particles,</a:t>
            </a:r>
          </a:p>
          <a:p>
            <a:pPr lvl="1">
              <a:buFont typeface="Wingdings" charset="0"/>
              <a:buNone/>
            </a:pPr>
            <a:r>
              <a:rPr lang="en-US" sz="3400"/>
              <a:t>				E &gt; 2</a:t>
            </a:r>
            <a:r>
              <a:rPr lang="en-US" sz="3400" baseline="-25000"/>
              <a:t> </a:t>
            </a:r>
            <a:r>
              <a:rPr lang="en-US" sz="3400"/>
              <a:t>mc</a:t>
            </a:r>
            <a:r>
              <a:rPr lang="en-US" sz="3400" baseline="30000"/>
              <a:t>2</a:t>
            </a:r>
          </a:p>
          <a:p>
            <a:pPr lvl="1">
              <a:buFont typeface="Wingdings" charset="0"/>
              <a:buNone/>
            </a:pPr>
            <a:r>
              <a:rPr lang="en-US" sz="3400"/>
              <a:t>  			</a:t>
            </a:r>
            <a:r>
              <a:rPr lang="en-US" sz="3400">
                <a:solidFill>
                  <a:srgbClr val="CC00FF"/>
                </a:solidFill>
              </a:rPr>
              <a:t>Photon </a:t>
            </a:r>
            <a:r>
              <a:rPr lang="en-US" sz="3400">
                <a:solidFill>
                  <a:srgbClr val="CC00FF"/>
                </a:solidFill>
                <a:sym typeface="Symbol" charset="0"/>
              </a:rPr>
              <a:t> Particle + Anti-particle</a:t>
            </a:r>
          </a:p>
          <a:p>
            <a:pPr lvl="1">
              <a:buFont typeface="Wingdings" charset="0"/>
              <a:buNone/>
            </a:pPr>
            <a:endParaRPr lang="en-US" sz="3400">
              <a:solidFill>
                <a:srgbClr val="CC00FF"/>
              </a:solidFill>
              <a:sym typeface="Symbol" charset="0"/>
            </a:endParaRPr>
          </a:p>
          <a:p>
            <a:pPr lvl="1">
              <a:buFont typeface="Wingdings" charset="0"/>
              <a:buNone/>
            </a:pPr>
            <a:r>
              <a:rPr lang="en-US" sz="3400">
                <a:solidFill>
                  <a:srgbClr val="CC00FF"/>
                </a:solidFill>
                <a:sym typeface="Symbol" charset="0"/>
              </a:rPr>
              <a:t> </a:t>
            </a:r>
            <a:r>
              <a:rPr lang="en-US" sz="3400">
                <a:sym typeface="Symbol" charset="0"/>
              </a:rPr>
              <a:t>Example:</a:t>
            </a:r>
          </a:p>
          <a:p>
            <a:pPr lvl="1">
              <a:buFont typeface="Wingdings" charset="0"/>
              <a:buNone/>
            </a:pPr>
            <a:r>
              <a:rPr lang="en-US" sz="3400">
                <a:sym typeface="Symbol" charset="0"/>
              </a:rPr>
              <a:t>			m</a:t>
            </a:r>
            <a:r>
              <a:rPr lang="en-US" sz="3400" baseline="-25000">
                <a:sym typeface="Symbol" charset="0"/>
              </a:rPr>
              <a:t>e</a:t>
            </a:r>
            <a:r>
              <a:rPr lang="en-US" sz="3400">
                <a:sym typeface="Symbol" charset="0"/>
              </a:rPr>
              <a:t> = 0.511 MeV</a:t>
            </a:r>
          </a:p>
          <a:p>
            <a:pPr lvl="1">
              <a:buFont typeface="Wingdings" charset="0"/>
              <a:buNone/>
            </a:pPr>
            <a:r>
              <a:rPr lang="en-US" sz="3400">
                <a:sym typeface="Symbol" charset="0"/>
              </a:rPr>
              <a:t>			if E &gt; 1.022 MeV</a:t>
            </a:r>
          </a:p>
          <a:p>
            <a:pPr lvl="1">
              <a:buFont typeface="Wingdings" charset="0"/>
              <a:buNone/>
            </a:pPr>
            <a:r>
              <a:rPr lang="en-US" sz="3400">
                <a:sym typeface="Symbol" charset="0"/>
              </a:rPr>
              <a:t>			</a:t>
            </a:r>
            <a:r>
              <a:rPr lang="en-US" sz="3400"/>
              <a:t> </a:t>
            </a:r>
            <a:r>
              <a:rPr lang="en-US" sz="3400">
                <a:solidFill>
                  <a:srgbClr val="FF3300"/>
                </a:solidFill>
                <a:sym typeface="Symbol" charset="0"/>
              </a:rPr>
              <a:t></a:t>
            </a:r>
            <a:r>
              <a:rPr lang="en-US" sz="3400">
                <a:solidFill>
                  <a:srgbClr val="FF00FF"/>
                </a:solidFill>
                <a:sym typeface="Symbol" charset="0"/>
              </a:rPr>
              <a:t>  e</a:t>
            </a:r>
            <a:r>
              <a:rPr lang="en-US" sz="3400" baseline="30000">
                <a:solidFill>
                  <a:srgbClr val="FF00FF"/>
                </a:solidFill>
                <a:sym typeface="Symbol" charset="0"/>
              </a:rPr>
              <a:t>-</a:t>
            </a:r>
            <a:r>
              <a:rPr lang="en-US" sz="3400">
                <a:solidFill>
                  <a:srgbClr val="FF00FF"/>
                </a:solidFill>
                <a:sym typeface="Symbol" charset="0"/>
              </a:rPr>
              <a:t> + </a:t>
            </a:r>
            <a:r>
              <a:rPr lang="en-US" sz="3400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sz="3400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32804" name="Oval 4"/>
          <p:cNvSpPr>
            <a:spLocks noChangeAspect="1" noChangeArrowheads="1"/>
          </p:cNvSpPr>
          <p:nvPr/>
        </p:nvSpPr>
        <p:spPr bwMode="auto">
          <a:xfrm>
            <a:off x="5791200" y="3505200"/>
            <a:ext cx="3113088" cy="3194050"/>
          </a:xfrm>
          <a:prstGeom prst="ellips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32805" name="Rectangle 5"/>
          <p:cNvSpPr>
            <a:spLocks noChangeArrowheads="1"/>
          </p:cNvSpPr>
          <p:nvPr/>
        </p:nvSpPr>
        <p:spPr bwMode="auto">
          <a:xfrm>
            <a:off x="7620000" y="5029200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32806" name="Rectangle 6"/>
          <p:cNvSpPr>
            <a:spLocks noChangeArrowheads="1"/>
          </p:cNvSpPr>
          <p:nvPr/>
        </p:nvSpPr>
        <p:spPr bwMode="auto">
          <a:xfrm>
            <a:off x="6934200" y="3886200"/>
            <a:ext cx="44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FF00FF"/>
                </a:solidFill>
                <a:sym typeface="Symbol" charset="0"/>
              </a:rPr>
              <a:t>-</a:t>
            </a:r>
          </a:p>
        </p:txBody>
      </p:sp>
      <p:sp>
        <p:nvSpPr>
          <p:cNvPr id="3532807" name="Rectangle 7"/>
          <p:cNvSpPr>
            <a:spLocks noChangeArrowheads="1"/>
          </p:cNvSpPr>
          <p:nvPr/>
        </p:nvSpPr>
        <p:spPr bwMode="auto">
          <a:xfrm>
            <a:off x="7467600" y="4495800"/>
            <a:ext cx="496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32808" name="Rectangle 8"/>
          <p:cNvSpPr>
            <a:spLocks noChangeArrowheads="1"/>
          </p:cNvSpPr>
          <p:nvPr/>
        </p:nvSpPr>
        <p:spPr bwMode="auto">
          <a:xfrm>
            <a:off x="7086600" y="5029200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32809" name="Rectangle 9"/>
          <p:cNvSpPr>
            <a:spLocks noChangeArrowheads="1"/>
          </p:cNvSpPr>
          <p:nvPr/>
        </p:nvSpPr>
        <p:spPr bwMode="auto">
          <a:xfrm>
            <a:off x="6781800" y="5715000"/>
            <a:ext cx="44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FF00FF"/>
                </a:solidFill>
                <a:sym typeface="Symbol" charset="0"/>
              </a:rPr>
              <a:t>-</a:t>
            </a:r>
          </a:p>
        </p:txBody>
      </p:sp>
      <p:sp>
        <p:nvSpPr>
          <p:cNvPr id="3532810" name="Rectangle 10"/>
          <p:cNvSpPr>
            <a:spLocks noChangeArrowheads="1"/>
          </p:cNvSpPr>
          <p:nvPr/>
        </p:nvSpPr>
        <p:spPr bwMode="auto">
          <a:xfrm>
            <a:off x="7620000" y="5638800"/>
            <a:ext cx="496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32811" name="Rectangle 11"/>
          <p:cNvSpPr>
            <a:spLocks noChangeArrowheads="1"/>
          </p:cNvSpPr>
          <p:nvPr/>
        </p:nvSpPr>
        <p:spPr bwMode="auto">
          <a:xfrm>
            <a:off x="6248400" y="4267200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32812" name="Rectangle 12"/>
          <p:cNvSpPr>
            <a:spLocks noChangeArrowheads="1"/>
          </p:cNvSpPr>
          <p:nvPr/>
        </p:nvSpPr>
        <p:spPr bwMode="auto">
          <a:xfrm>
            <a:off x="6132513" y="5181600"/>
            <a:ext cx="442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FF00FF"/>
                </a:solidFill>
                <a:sym typeface="Symbol" charset="0"/>
              </a:rPr>
              <a:t>-</a:t>
            </a:r>
          </a:p>
        </p:txBody>
      </p:sp>
      <p:sp>
        <p:nvSpPr>
          <p:cNvPr id="3532813" name="Rectangle 13"/>
          <p:cNvSpPr>
            <a:spLocks noChangeArrowheads="1"/>
          </p:cNvSpPr>
          <p:nvPr/>
        </p:nvSpPr>
        <p:spPr bwMode="auto">
          <a:xfrm>
            <a:off x="6553200" y="4800600"/>
            <a:ext cx="496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32814" name="Rectangle 14"/>
          <p:cNvSpPr>
            <a:spLocks noChangeArrowheads="1"/>
          </p:cNvSpPr>
          <p:nvPr/>
        </p:nvSpPr>
        <p:spPr bwMode="auto">
          <a:xfrm>
            <a:off x="7878763" y="3962400"/>
            <a:ext cx="350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32815" name="Rectangle 15"/>
          <p:cNvSpPr>
            <a:spLocks noChangeArrowheads="1"/>
          </p:cNvSpPr>
          <p:nvPr/>
        </p:nvSpPr>
        <p:spPr bwMode="auto">
          <a:xfrm>
            <a:off x="7924800" y="4953000"/>
            <a:ext cx="44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FF00FF"/>
                </a:solidFill>
                <a:sym typeface="Symbol" charset="0"/>
              </a:rPr>
              <a:t>-</a:t>
            </a:r>
          </a:p>
        </p:txBody>
      </p:sp>
      <p:sp>
        <p:nvSpPr>
          <p:cNvPr id="3532816" name="Rectangle 16"/>
          <p:cNvSpPr>
            <a:spLocks noChangeArrowheads="1"/>
          </p:cNvSpPr>
          <p:nvPr/>
        </p:nvSpPr>
        <p:spPr bwMode="auto">
          <a:xfrm>
            <a:off x="8266113" y="4419600"/>
            <a:ext cx="496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32817" name="Rectangle 17"/>
          <p:cNvSpPr>
            <a:spLocks noChangeArrowheads="1"/>
          </p:cNvSpPr>
          <p:nvPr/>
        </p:nvSpPr>
        <p:spPr bwMode="auto">
          <a:xfrm>
            <a:off x="457200" y="914400"/>
            <a:ext cx="8229600" cy="2133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84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0C9-96C5-AF49-A9B7-970BE49FF14A}" type="slidenum">
              <a:rPr lang="en-US"/>
              <a:pPr/>
              <a:t>42</a:t>
            </a:fld>
            <a:endParaRPr lang="en-US"/>
          </a:p>
        </p:txBody>
      </p:sp>
      <p:sp>
        <p:nvSpPr>
          <p:cNvPr id="35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59850" cy="5867400"/>
          </a:xfrm>
        </p:spPr>
        <p:txBody>
          <a:bodyPr/>
          <a:lstStyle/>
          <a:p>
            <a:r>
              <a:rPr lang="en-US" sz="3500" u="sng" dirty="0"/>
              <a:t>Fermions</a:t>
            </a:r>
            <a:r>
              <a:rPr lang="en-US" sz="3500" dirty="0"/>
              <a:t>:	     </a:t>
            </a:r>
            <a:r>
              <a:rPr lang="en-US" sz="3500" u="sng" dirty="0"/>
              <a:t>Ratio</a:t>
            </a:r>
          </a:p>
          <a:p>
            <a:pPr lvl="1"/>
            <a:r>
              <a:rPr lang="en-US" sz="3100" dirty="0"/>
              <a:t>Lepton:   </a:t>
            </a:r>
            <a:r>
              <a:rPr lang="en-US" sz="3100" dirty="0">
                <a:sym typeface="Symbol" charset="0"/>
              </a:rPr>
              <a:t></a:t>
            </a:r>
            <a:r>
              <a:rPr lang="en-US" sz="3100" baseline="-25000" dirty="0">
                <a:sym typeface="Symbol" charset="0"/>
              </a:rPr>
              <a:t>e		</a:t>
            </a:r>
            <a:r>
              <a:rPr lang="en-US" sz="3100" baseline="-25000" dirty="0" smtClean="0">
                <a:sym typeface="Symbol" charset="0"/>
              </a:rPr>
              <a:t>	</a:t>
            </a:r>
            <a:r>
              <a:rPr lang="en-US" sz="3100" dirty="0" smtClean="0">
                <a:sym typeface="Symbol" charset="0"/>
              </a:rPr>
              <a:t>1</a:t>
            </a:r>
            <a:endParaRPr lang="en-US" sz="3100" baseline="-25000" dirty="0">
              <a:sym typeface="Symbol" charset="0"/>
            </a:endParaRPr>
          </a:p>
          <a:p>
            <a:pPr lvl="1">
              <a:buFont typeface="Wingdings" charset="0"/>
              <a:buNone/>
            </a:pPr>
            <a:r>
              <a:rPr lang="en-US" sz="3100" dirty="0">
                <a:sym typeface="Symbol" charset="0"/>
              </a:rPr>
              <a:t>			    e</a:t>
            </a:r>
            <a:r>
              <a:rPr lang="en-US" sz="3100" baseline="30000" dirty="0">
                <a:sym typeface="Symbol" charset="0"/>
              </a:rPr>
              <a:t>-		</a:t>
            </a:r>
            <a:r>
              <a:rPr lang="en-US" sz="3100" baseline="30000" dirty="0" smtClean="0">
                <a:sym typeface="Symbol" charset="0"/>
              </a:rPr>
              <a:t>	</a:t>
            </a:r>
            <a:r>
              <a:rPr lang="en-US" sz="3100" dirty="0" smtClean="0">
                <a:sym typeface="Symbol" charset="0"/>
              </a:rPr>
              <a:t>1</a:t>
            </a:r>
            <a:endParaRPr lang="en-US" sz="3100" baseline="30000" dirty="0">
              <a:sym typeface="Symbol" charset="0"/>
            </a:endParaRPr>
          </a:p>
          <a:p>
            <a:pPr lvl="1">
              <a:buFont typeface="Wingdings" charset="0"/>
              <a:buNone/>
            </a:pPr>
            <a:r>
              <a:rPr lang="en-US" sz="3100" baseline="30000" dirty="0">
                <a:sym typeface="Symbol" charset="0"/>
              </a:rPr>
              <a:t>			     </a:t>
            </a:r>
            <a:r>
              <a:rPr lang="en-US" sz="3100" baseline="30000" dirty="0" smtClean="0">
                <a:sym typeface="Symbol" charset="0"/>
              </a:rPr>
              <a:t>		</a:t>
            </a:r>
            <a:r>
              <a:rPr lang="en-US" sz="3100" dirty="0" smtClean="0">
                <a:sym typeface="Symbol" charset="0"/>
              </a:rPr>
              <a:t>   </a:t>
            </a:r>
            <a:r>
              <a:rPr lang="en-US" sz="3100" baseline="-25000" dirty="0">
                <a:sym typeface="Symbol" charset="0"/>
              </a:rPr>
              <a:t>e		</a:t>
            </a:r>
            <a:r>
              <a:rPr lang="en-US" sz="3100" baseline="-25000" dirty="0" smtClean="0">
                <a:sym typeface="Symbol" charset="0"/>
              </a:rPr>
              <a:t>	</a:t>
            </a:r>
            <a:r>
              <a:rPr lang="en-US" sz="3100" dirty="0" smtClean="0">
                <a:solidFill>
                  <a:srgbClr val="FF3300"/>
                </a:solidFill>
                <a:sym typeface="Symbol" charset="0"/>
              </a:rPr>
              <a:t>1</a:t>
            </a:r>
            <a:endParaRPr lang="en-US" sz="3100" baseline="-25000" dirty="0">
              <a:solidFill>
                <a:srgbClr val="FF3300"/>
              </a:solidFill>
              <a:sym typeface="Symbol" charset="0"/>
            </a:endParaRPr>
          </a:p>
          <a:p>
            <a:pPr lvl="1">
              <a:buFont typeface="Wingdings" charset="0"/>
              <a:buNone/>
            </a:pPr>
            <a:r>
              <a:rPr lang="en-US" sz="3100" baseline="30000" dirty="0">
                <a:sym typeface="Symbol" charset="0"/>
              </a:rPr>
              <a:t>			     </a:t>
            </a:r>
            <a:r>
              <a:rPr lang="en-US" sz="3100" baseline="30000" dirty="0" smtClean="0">
                <a:sym typeface="Symbol" charset="0"/>
              </a:rPr>
              <a:t>		     </a:t>
            </a:r>
            <a:r>
              <a:rPr lang="en-US" sz="3100" dirty="0" smtClean="0">
                <a:sym typeface="Symbol" charset="0"/>
              </a:rPr>
              <a:t>e</a:t>
            </a:r>
            <a:r>
              <a:rPr lang="en-US" sz="3100" baseline="30000" dirty="0">
                <a:sym typeface="Symbol" charset="0"/>
              </a:rPr>
              <a:t>+		</a:t>
            </a:r>
            <a:r>
              <a:rPr lang="en-US" sz="3100" baseline="30000" dirty="0" smtClean="0">
                <a:sym typeface="Symbol" charset="0"/>
              </a:rPr>
              <a:t>	</a:t>
            </a:r>
            <a:r>
              <a:rPr lang="en-US" sz="3100" dirty="0" smtClean="0">
                <a:solidFill>
                  <a:srgbClr val="FF3300"/>
                </a:solidFill>
                <a:sym typeface="Symbol" charset="0"/>
              </a:rPr>
              <a:t>1</a:t>
            </a:r>
            <a:endParaRPr lang="en-US" sz="3100" baseline="30000" dirty="0">
              <a:solidFill>
                <a:srgbClr val="FF3300"/>
              </a:solidFill>
              <a:sym typeface="Symbol" charset="0"/>
            </a:endParaRPr>
          </a:p>
          <a:p>
            <a:pPr lvl="1"/>
            <a:r>
              <a:rPr lang="en-US" sz="3100" dirty="0"/>
              <a:t>Baryon:   p		~</a:t>
            </a:r>
            <a:r>
              <a:rPr lang="en-US" sz="3100" dirty="0">
                <a:sym typeface="Symbol" charset="0"/>
              </a:rPr>
              <a:t>410</a:t>
            </a:r>
            <a:r>
              <a:rPr lang="en-US" sz="3100" baseline="30000" dirty="0">
                <a:sym typeface="Symbol" charset="0"/>
              </a:rPr>
              <a:t>-10</a:t>
            </a:r>
            <a:endParaRPr lang="en-US" sz="3100" dirty="0"/>
          </a:p>
          <a:p>
            <a:pPr lvl="1">
              <a:buFont typeface="Wingdings" charset="0"/>
              <a:buNone/>
            </a:pPr>
            <a:r>
              <a:rPr lang="en-US" sz="3100" dirty="0"/>
              <a:t>			    n		~</a:t>
            </a:r>
            <a:r>
              <a:rPr lang="en-US" sz="3100" dirty="0">
                <a:sym typeface="Symbol" charset="0"/>
              </a:rPr>
              <a:t>110</a:t>
            </a:r>
            <a:r>
              <a:rPr lang="en-US" sz="3100" baseline="30000" dirty="0">
                <a:sym typeface="Symbol" charset="0"/>
              </a:rPr>
              <a:t>-10</a:t>
            </a:r>
            <a:endParaRPr lang="en-US" sz="3100" dirty="0"/>
          </a:p>
          <a:p>
            <a:r>
              <a:rPr lang="en-US" sz="3500" u="sng" dirty="0"/>
              <a:t>Bosons</a:t>
            </a:r>
            <a:r>
              <a:rPr lang="en-US" sz="3500" dirty="0"/>
              <a:t>:</a:t>
            </a:r>
          </a:p>
          <a:p>
            <a:pPr lvl="1"/>
            <a:r>
              <a:rPr lang="en-US" sz="3100" dirty="0"/>
              <a:t>Photon:  </a:t>
            </a:r>
            <a:r>
              <a:rPr lang="en-US" sz="3100" dirty="0">
                <a:sym typeface="Symbol" charset="0"/>
              </a:rPr>
              <a:t>  		1</a:t>
            </a:r>
          </a:p>
          <a:p>
            <a:pPr lvl="1"/>
            <a:endParaRPr lang="en-US" sz="3100" dirty="0">
              <a:sym typeface="Symbol" charset="0"/>
            </a:endParaRPr>
          </a:p>
        </p:txBody>
      </p:sp>
      <p:sp>
        <p:nvSpPr>
          <p:cNvPr id="3575812" name="AutoShape 4"/>
          <p:cNvSpPr>
            <a:spLocks noChangeArrowheads="1"/>
          </p:cNvSpPr>
          <p:nvPr/>
        </p:nvSpPr>
        <p:spPr bwMode="auto">
          <a:xfrm>
            <a:off x="2368550" y="1873250"/>
            <a:ext cx="676275" cy="762000"/>
          </a:xfrm>
          <a:prstGeom prst="bracketPair">
            <a:avLst>
              <a:gd name="adj" fmla="val 16588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75813" name="AutoShape 5"/>
          <p:cNvSpPr>
            <a:spLocks noChangeArrowheads="1"/>
          </p:cNvSpPr>
          <p:nvPr/>
        </p:nvSpPr>
        <p:spPr bwMode="auto">
          <a:xfrm>
            <a:off x="2370138" y="2803525"/>
            <a:ext cx="676275" cy="762000"/>
          </a:xfrm>
          <a:prstGeom prst="bracketPair">
            <a:avLst>
              <a:gd name="adj" fmla="val 16588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75814" name="AutoShape 6"/>
          <p:cNvSpPr>
            <a:spLocks noChangeArrowheads="1"/>
          </p:cNvSpPr>
          <p:nvPr/>
        </p:nvSpPr>
        <p:spPr bwMode="auto">
          <a:xfrm>
            <a:off x="2371725" y="3733800"/>
            <a:ext cx="676275" cy="762000"/>
          </a:xfrm>
          <a:prstGeom prst="bracketPair">
            <a:avLst>
              <a:gd name="adj" fmla="val 16588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75816" name="Line 8"/>
          <p:cNvSpPr>
            <a:spLocks noChangeShapeType="1"/>
          </p:cNvSpPr>
          <p:nvPr/>
        </p:nvSpPr>
        <p:spPr bwMode="auto">
          <a:xfrm>
            <a:off x="2514600" y="275907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75817" name="Rectangle 9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28575" cmpd="sng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400">
                <a:solidFill>
                  <a:srgbClr val="FF00FF"/>
                </a:solidFill>
              </a:rPr>
              <a:t>Time = 1 sec, Temp.= 10</a:t>
            </a:r>
            <a:r>
              <a:rPr lang="en-US" sz="3400" baseline="30000">
                <a:solidFill>
                  <a:srgbClr val="FF00FF"/>
                </a:solidFill>
              </a:rPr>
              <a:t>10</a:t>
            </a:r>
            <a:r>
              <a:rPr lang="en-US" sz="3400">
                <a:solidFill>
                  <a:srgbClr val="FF00FF"/>
                </a:solidFill>
              </a:rPr>
              <a:t> </a:t>
            </a:r>
            <a:r>
              <a:rPr lang="en-US" sz="3400" baseline="30000">
                <a:solidFill>
                  <a:srgbClr val="FF00FF"/>
                </a:solidFill>
              </a:rPr>
              <a:t>o</a:t>
            </a:r>
            <a:r>
              <a:rPr lang="en-US" sz="3400">
                <a:solidFill>
                  <a:srgbClr val="FF00FF"/>
                </a:solidFill>
              </a:rPr>
              <a:t>K (1.3 MeV)</a:t>
            </a:r>
          </a:p>
        </p:txBody>
      </p:sp>
      <p:sp>
        <p:nvSpPr>
          <p:cNvPr id="3575834" name="Oval 26"/>
          <p:cNvSpPr>
            <a:spLocks noChangeAspect="1" noChangeArrowheads="1"/>
          </p:cNvSpPr>
          <p:nvPr/>
        </p:nvSpPr>
        <p:spPr bwMode="auto">
          <a:xfrm>
            <a:off x="5954713" y="2819400"/>
            <a:ext cx="3113087" cy="3194050"/>
          </a:xfrm>
          <a:prstGeom prst="ellips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75835" name="Rectangle 27"/>
          <p:cNvSpPr>
            <a:spLocks noChangeArrowheads="1"/>
          </p:cNvSpPr>
          <p:nvPr/>
        </p:nvSpPr>
        <p:spPr bwMode="auto">
          <a:xfrm>
            <a:off x="7250113" y="3962400"/>
            <a:ext cx="350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75836" name="Rectangle 28"/>
          <p:cNvSpPr>
            <a:spLocks noChangeArrowheads="1"/>
          </p:cNvSpPr>
          <p:nvPr/>
        </p:nvSpPr>
        <p:spPr bwMode="auto">
          <a:xfrm>
            <a:off x="7097713" y="3200400"/>
            <a:ext cx="442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-</a:t>
            </a:r>
          </a:p>
        </p:txBody>
      </p:sp>
      <p:sp>
        <p:nvSpPr>
          <p:cNvPr id="3575837" name="Rectangle 29"/>
          <p:cNvSpPr>
            <a:spLocks noChangeArrowheads="1"/>
          </p:cNvSpPr>
          <p:nvPr/>
        </p:nvSpPr>
        <p:spPr bwMode="auto">
          <a:xfrm>
            <a:off x="7685088" y="3810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n</a:t>
            </a:r>
            <a:endParaRPr lang="en-US" baseline="30000">
              <a:sym typeface="Symbol" charset="0"/>
            </a:endParaRPr>
          </a:p>
        </p:txBody>
      </p:sp>
      <p:sp>
        <p:nvSpPr>
          <p:cNvPr id="3575838" name="Rectangle 30"/>
          <p:cNvSpPr>
            <a:spLocks noChangeArrowheads="1"/>
          </p:cNvSpPr>
          <p:nvPr/>
        </p:nvSpPr>
        <p:spPr bwMode="auto">
          <a:xfrm>
            <a:off x="7783513" y="4953000"/>
            <a:ext cx="496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75839" name="Rectangle 31"/>
          <p:cNvSpPr>
            <a:spLocks noChangeArrowheads="1"/>
          </p:cNvSpPr>
          <p:nvPr/>
        </p:nvSpPr>
        <p:spPr bwMode="auto">
          <a:xfrm>
            <a:off x="6329363" y="3581400"/>
            <a:ext cx="519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75840" name="Rectangle 32"/>
          <p:cNvSpPr>
            <a:spLocks noChangeArrowheads="1"/>
          </p:cNvSpPr>
          <p:nvPr/>
        </p:nvSpPr>
        <p:spPr bwMode="auto">
          <a:xfrm>
            <a:off x="6323013" y="4495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p</a:t>
            </a:r>
            <a:endParaRPr lang="en-US" baseline="30000">
              <a:sym typeface="Symbol" charset="0"/>
            </a:endParaRPr>
          </a:p>
        </p:txBody>
      </p:sp>
      <p:sp>
        <p:nvSpPr>
          <p:cNvPr id="3575841" name="Rectangle 33"/>
          <p:cNvSpPr>
            <a:spLocks noChangeArrowheads="1"/>
          </p:cNvSpPr>
          <p:nvPr/>
        </p:nvSpPr>
        <p:spPr bwMode="auto">
          <a:xfrm>
            <a:off x="6716713" y="4114800"/>
            <a:ext cx="496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75842" name="Rectangle 34"/>
          <p:cNvSpPr>
            <a:spLocks noChangeArrowheads="1"/>
          </p:cNvSpPr>
          <p:nvPr/>
        </p:nvSpPr>
        <p:spPr bwMode="auto">
          <a:xfrm>
            <a:off x="8042275" y="3276600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75843" name="Rectangle 35"/>
          <p:cNvSpPr>
            <a:spLocks noChangeArrowheads="1"/>
          </p:cNvSpPr>
          <p:nvPr/>
        </p:nvSpPr>
        <p:spPr bwMode="auto">
          <a:xfrm>
            <a:off x="8088313" y="4267200"/>
            <a:ext cx="442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-</a:t>
            </a:r>
          </a:p>
        </p:txBody>
      </p:sp>
      <p:sp>
        <p:nvSpPr>
          <p:cNvPr id="3575844" name="Rectangle 36"/>
          <p:cNvSpPr>
            <a:spLocks noChangeArrowheads="1"/>
          </p:cNvSpPr>
          <p:nvPr/>
        </p:nvSpPr>
        <p:spPr bwMode="auto">
          <a:xfrm>
            <a:off x="7631113" y="3048000"/>
            <a:ext cx="350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75845" name="Rectangle 37"/>
          <p:cNvSpPr>
            <a:spLocks noChangeArrowheads="1"/>
          </p:cNvSpPr>
          <p:nvPr/>
        </p:nvSpPr>
        <p:spPr bwMode="auto">
          <a:xfrm>
            <a:off x="6716713" y="4876800"/>
            <a:ext cx="519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75846" name="Rectangle 38"/>
          <p:cNvSpPr>
            <a:spLocks noChangeArrowheads="1"/>
          </p:cNvSpPr>
          <p:nvPr/>
        </p:nvSpPr>
        <p:spPr bwMode="auto">
          <a:xfrm>
            <a:off x="8393113" y="3810000"/>
            <a:ext cx="519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75847" name="Rectangle 39"/>
          <p:cNvSpPr>
            <a:spLocks noChangeArrowheads="1"/>
          </p:cNvSpPr>
          <p:nvPr/>
        </p:nvSpPr>
        <p:spPr bwMode="auto">
          <a:xfrm>
            <a:off x="7478713" y="4419600"/>
            <a:ext cx="519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75848" name="Rectangle 40"/>
          <p:cNvSpPr>
            <a:spLocks noChangeArrowheads="1"/>
          </p:cNvSpPr>
          <p:nvPr/>
        </p:nvSpPr>
        <p:spPr bwMode="auto">
          <a:xfrm>
            <a:off x="7402513" y="5181600"/>
            <a:ext cx="350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75849" name="Line 41"/>
          <p:cNvSpPr>
            <a:spLocks noChangeShapeType="1"/>
          </p:cNvSpPr>
          <p:nvPr/>
        </p:nvSpPr>
        <p:spPr bwMode="auto">
          <a:xfrm>
            <a:off x="6792913" y="5029200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75850" name="Line 42"/>
          <p:cNvSpPr>
            <a:spLocks noChangeShapeType="1"/>
          </p:cNvSpPr>
          <p:nvPr/>
        </p:nvSpPr>
        <p:spPr bwMode="auto">
          <a:xfrm>
            <a:off x="7591425" y="4632325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75851" name="Line 43"/>
          <p:cNvSpPr>
            <a:spLocks noChangeShapeType="1"/>
          </p:cNvSpPr>
          <p:nvPr/>
        </p:nvSpPr>
        <p:spPr bwMode="auto">
          <a:xfrm>
            <a:off x="5791200" y="6613525"/>
            <a:ext cx="3200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75852" name="Rectangle 44"/>
          <p:cNvSpPr>
            <a:spLocks noChangeArrowheads="1"/>
          </p:cNvSpPr>
          <p:nvPr/>
        </p:nvSpPr>
        <p:spPr bwMode="auto">
          <a:xfrm>
            <a:off x="6770688" y="6232525"/>
            <a:ext cx="1201737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Horizon</a:t>
            </a:r>
          </a:p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~ 3x10</a:t>
            </a:r>
            <a:r>
              <a:rPr lang="en-US" sz="2000" baseline="30000">
                <a:solidFill>
                  <a:srgbClr val="FF9900"/>
                </a:solidFill>
                <a:sym typeface="Symbol" charset="0"/>
              </a:rPr>
              <a:t>8</a:t>
            </a:r>
            <a:r>
              <a:rPr lang="en-US" sz="2000">
                <a:solidFill>
                  <a:srgbClr val="FF9900"/>
                </a:solidFill>
                <a:sym typeface="Symbol" charset="0"/>
              </a:rPr>
              <a:t>  m</a:t>
            </a:r>
          </a:p>
        </p:txBody>
      </p:sp>
    </p:spTree>
    <p:extLst>
      <p:ext uri="{BB962C8B-B14F-4D97-AF65-F5344CB8AC3E}">
        <p14:creationId xmlns:p14="http://schemas.microsoft.com/office/powerpoint/2010/main" val="2392996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80C2-8ED8-A545-B7FD-6838395B1991}" type="slidenum">
              <a:rPr lang="en-US"/>
              <a:pPr/>
              <a:t>43</a:t>
            </a:fld>
            <a:endParaRPr lang="en-US"/>
          </a:p>
        </p:txBody>
      </p:sp>
      <p:sp>
        <p:nvSpPr>
          <p:cNvPr id="35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685800"/>
          </a:xfrm>
        </p:spPr>
        <p:txBody>
          <a:bodyPr/>
          <a:lstStyle/>
          <a:p>
            <a:r>
              <a:rPr lang="en-US" sz="3000">
                <a:solidFill>
                  <a:srgbClr val="FF00FF"/>
                </a:solidFill>
              </a:rPr>
              <a:t>Time = 10</a:t>
            </a:r>
            <a:r>
              <a:rPr lang="en-US" sz="3000" baseline="30000">
                <a:solidFill>
                  <a:srgbClr val="FF00FF"/>
                </a:solidFill>
              </a:rPr>
              <a:t>-4</a:t>
            </a:r>
            <a:r>
              <a:rPr lang="en-US" sz="3000">
                <a:solidFill>
                  <a:srgbClr val="FF00FF"/>
                </a:solidFill>
              </a:rPr>
              <a:t>  sec, Temp.= 10</a:t>
            </a:r>
            <a:r>
              <a:rPr lang="en-US" sz="3000" baseline="30000">
                <a:solidFill>
                  <a:srgbClr val="FF00FF"/>
                </a:solidFill>
              </a:rPr>
              <a:t>12 o</a:t>
            </a:r>
            <a:r>
              <a:rPr lang="en-US" sz="3000">
                <a:solidFill>
                  <a:srgbClr val="FF00FF"/>
                </a:solidFill>
              </a:rPr>
              <a:t>K (~100 MeV) </a:t>
            </a:r>
            <a:endParaRPr lang="en-US" sz="3000" u="sng"/>
          </a:p>
        </p:txBody>
      </p:sp>
      <p:sp>
        <p:nvSpPr>
          <p:cNvPr id="35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959850" cy="6324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 u="sng" dirty="0">
                <a:solidFill>
                  <a:srgbClr val="FF3300"/>
                </a:solidFill>
              </a:rPr>
              <a:t>Thermal Equilibrium of Protons and Neutrons</a:t>
            </a:r>
            <a:endParaRPr lang="en-US" sz="3200" dirty="0"/>
          </a:p>
          <a:p>
            <a:pPr lvl="1">
              <a:lnSpc>
                <a:spcPct val="70000"/>
              </a:lnSpc>
            </a:pPr>
            <a:r>
              <a:rPr lang="en-US" sz="2800" dirty="0">
                <a:sym typeface="Symbol" charset="0"/>
              </a:rPr>
              <a:t>n  p + e</a:t>
            </a:r>
            <a:r>
              <a:rPr lang="en-US" sz="2800" baseline="30000" dirty="0">
                <a:sym typeface="Symbol" charset="0"/>
              </a:rPr>
              <a:t>-</a:t>
            </a:r>
            <a:r>
              <a:rPr lang="en-US" sz="2800" dirty="0">
                <a:sym typeface="Symbol" charset="0"/>
              </a:rPr>
              <a:t> + </a:t>
            </a:r>
            <a:r>
              <a:rPr lang="en-US" sz="2800" baseline="-25000" dirty="0">
                <a:sym typeface="Symbol" charset="0"/>
              </a:rPr>
              <a:t>e</a:t>
            </a:r>
          </a:p>
          <a:p>
            <a:pPr lvl="1">
              <a:lnSpc>
                <a:spcPct val="70000"/>
              </a:lnSpc>
            </a:pPr>
            <a:r>
              <a:rPr lang="en-US" sz="2800" dirty="0">
                <a:sym typeface="Symbol" charset="0"/>
              </a:rPr>
              <a:t>n + </a:t>
            </a:r>
            <a:r>
              <a:rPr lang="en-US" sz="2900" dirty="0">
                <a:sym typeface="Symbol" charset="0"/>
              </a:rPr>
              <a:t>e</a:t>
            </a:r>
            <a:r>
              <a:rPr lang="en-US" sz="2900" baseline="30000" dirty="0">
                <a:sym typeface="Symbol" charset="0"/>
              </a:rPr>
              <a:t>+</a:t>
            </a:r>
            <a:r>
              <a:rPr lang="en-US" sz="2900" dirty="0">
                <a:sym typeface="Symbol" charset="0"/>
              </a:rPr>
              <a:t>  p + </a:t>
            </a:r>
            <a:r>
              <a:rPr lang="en-US" sz="2800" dirty="0">
                <a:sym typeface="Symbol" charset="0"/>
              </a:rPr>
              <a:t></a:t>
            </a:r>
            <a:r>
              <a:rPr lang="en-US" sz="2800" baseline="-25000" dirty="0">
                <a:sym typeface="Symbol" charset="0"/>
              </a:rPr>
              <a:t>e</a:t>
            </a:r>
          </a:p>
          <a:p>
            <a:pPr lvl="1">
              <a:lnSpc>
                <a:spcPct val="70000"/>
              </a:lnSpc>
            </a:pPr>
            <a:r>
              <a:rPr lang="en-US" sz="2800" dirty="0">
                <a:sym typeface="Symbol" charset="0"/>
              </a:rPr>
              <a:t>n + </a:t>
            </a:r>
            <a:r>
              <a:rPr lang="en-US" sz="2800" baseline="-25000" dirty="0">
                <a:sym typeface="Symbol" charset="0"/>
              </a:rPr>
              <a:t>e  </a:t>
            </a:r>
            <a:r>
              <a:rPr lang="en-US" sz="2900" dirty="0">
                <a:sym typeface="Symbol" charset="0"/>
              </a:rPr>
              <a:t>  p + e</a:t>
            </a:r>
            <a:r>
              <a:rPr lang="en-US" sz="2900" baseline="30000" dirty="0">
                <a:sym typeface="Symbol" charset="0"/>
              </a:rPr>
              <a:t>-</a:t>
            </a:r>
          </a:p>
          <a:p>
            <a:pPr lvl="2">
              <a:lnSpc>
                <a:spcPct val="70000"/>
              </a:lnSpc>
            </a:pPr>
            <a:endParaRPr lang="en-US" sz="2300" baseline="30000" dirty="0">
              <a:sym typeface="Symbol" charset="0"/>
            </a:endParaRPr>
          </a:p>
          <a:p>
            <a:pPr>
              <a:lnSpc>
                <a:spcPct val="70000"/>
              </a:lnSpc>
            </a:pPr>
            <a:r>
              <a:rPr lang="en-US" sz="3200" u="sng" dirty="0">
                <a:solidFill>
                  <a:srgbClr val="FF00FF"/>
                </a:solidFill>
              </a:rPr>
              <a:t>Lepton Dominant Era</a:t>
            </a:r>
            <a:r>
              <a:rPr lang="en-US" sz="3200" u="sng" dirty="0"/>
              <a:t> </a:t>
            </a:r>
          </a:p>
          <a:p>
            <a:pPr lvl="3">
              <a:lnSpc>
                <a:spcPct val="70000"/>
              </a:lnSpc>
            </a:pPr>
            <a:endParaRPr lang="en-US" sz="2000" u="sng" dirty="0"/>
          </a:p>
          <a:p>
            <a:pPr>
              <a:lnSpc>
                <a:spcPct val="70000"/>
              </a:lnSpc>
            </a:pPr>
            <a:r>
              <a:rPr lang="en-US" sz="3200" u="sng" dirty="0"/>
              <a:t>Fermions</a:t>
            </a:r>
            <a:r>
              <a:rPr lang="en-US" sz="3200" dirty="0"/>
              <a:t>:	    </a:t>
            </a:r>
            <a:r>
              <a:rPr lang="en-US" sz="3200" u="sng" dirty="0"/>
              <a:t>Ratio</a:t>
            </a:r>
          </a:p>
          <a:p>
            <a:pPr lvl="1">
              <a:lnSpc>
                <a:spcPct val="70000"/>
              </a:lnSpc>
            </a:pPr>
            <a:r>
              <a:rPr lang="en-US" sz="2800" dirty="0"/>
              <a:t>Lepton:	  </a:t>
            </a:r>
            <a:r>
              <a:rPr lang="en-US" sz="2800" dirty="0">
                <a:sym typeface="Symbol" charset="0"/>
              </a:rPr>
              <a:t></a:t>
            </a:r>
            <a:r>
              <a:rPr lang="en-US" sz="2800" baseline="-25000" dirty="0">
                <a:sym typeface="Symbol" charset="0"/>
              </a:rPr>
              <a:t>e		 </a:t>
            </a:r>
            <a:r>
              <a:rPr lang="en-US" sz="2800" dirty="0" smtClean="0">
                <a:sym typeface="Symbol" charset="0"/>
              </a:rPr>
              <a:t>     1</a:t>
            </a:r>
            <a:endParaRPr lang="en-US" sz="2800" baseline="-25000" dirty="0">
              <a:sym typeface="Symbol" charset="0"/>
            </a:endParaRP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sz="2800" dirty="0">
                <a:sym typeface="Symbol" charset="0"/>
              </a:rPr>
              <a:t>			  e</a:t>
            </a:r>
            <a:r>
              <a:rPr lang="en-US" sz="2800" baseline="30000" dirty="0">
                <a:sym typeface="Symbol" charset="0"/>
              </a:rPr>
              <a:t>-		</a:t>
            </a:r>
            <a:r>
              <a:rPr lang="en-US" sz="2800" baseline="30000" dirty="0" smtClean="0">
                <a:sym typeface="Symbol" charset="0"/>
              </a:rPr>
              <a:t>        </a:t>
            </a:r>
            <a:r>
              <a:rPr lang="en-US" sz="2800" dirty="0" smtClean="0">
                <a:sym typeface="Symbol" charset="0"/>
              </a:rPr>
              <a:t>1</a:t>
            </a:r>
            <a:endParaRPr lang="en-US" sz="2800" baseline="30000" dirty="0">
              <a:sym typeface="Symbol" charset="0"/>
            </a:endParaRP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sz="2800" baseline="30000" dirty="0">
                <a:sym typeface="Symbol" charset="0"/>
              </a:rPr>
              <a:t>			  </a:t>
            </a:r>
            <a:r>
              <a:rPr lang="en-US" sz="2800" baseline="30000" dirty="0" smtClean="0">
                <a:sym typeface="Symbol" charset="0"/>
              </a:rPr>
              <a:t>	  </a:t>
            </a:r>
            <a:r>
              <a:rPr lang="en-US" sz="2800" dirty="0" smtClean="0">
                <a:sym typeface="Symbol" charset="0"/>
              </a:rPr>
              <a:t></a:t>
            </a:r>
            <a:r>
              <a:rPr lang="en-US" sz="2800" baseline="-25000" dirty="0">
                <a:sym typeface="Symbol" charset="0"/>
              </a:rPr>
              <a:t>e	</a:t>
            </a:r>
            <a:r>
              <a:rPr lang="en-US" sz="2800" baseline="-25000" dirty="0" smtClean="0">
                <a:sym typeface="Symbol" charset="0"/>
              </a:rPr>
              <a:t>     </a:t>
            </a:r>
            <a:r>
              <a:rPr lang="en-US" sz="2800" dirty="0" smtClean="0">
                <a:sym typeface="Symbol" charset="0"/>
              </a:rPr>
              <a:t>  1</a:t>
            </a:r>
            <a:endParaRPr lang="en-US" sz="2800" baseline="-25000" dirty="0">
              <a:sym typeface="Symbol" charset="0"/>
            </a:endParaRP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sz="2800" baseline="30000" dirty="0">
                <a:sym typeface="Symbol" charset="0"/>
              </a:rPr>
              <a:t>			  </a:t>
            </a:r>
            <a:r>
              <a:rPr lang="en-US" sz="2800" baseline="30000" dirty="0" smtClean="0">
                <a:sym typeface="Symbol" charset="0"/>
              </a:rPr>
              <a:t>	  </a:t>
            </a:r>
            <a:r>
              <a:rPr lang="en-US" sz="2800" dirty="0" smtClean="0">
                <a:sym typeface="Symbol" charset="0"/>
              </a:rPr>
              <a:t>e</a:t>
            </a:r>
            <a:r>
              <a:rPr lang="en-US" sz="2800" baseline="30000" dirty="0">
                <a:sym typeface="Symbol" charset="0"/>
              </a:rPr>
              <a:t>+		</a:t>
            </a:r>
            <a:r>
              <a:rPr lang="en-US" sz="2800" baseline="30000" dirty="0" smtClean="0">
                <a:sym typeface="Symbol" charset="0"/>
              </a:rPr>
              <a:t>        </a:t>
            </a:r>
            <a:r>
              <a:rPr lang="en-US" sz="2800" dirty="0" smtClean="0">
                <a:sym typeface="Symbol" charset="0"/>
              </a:rPr>
              <a:t>1</a:t>
            </a:r>
            <a:endParaRPr lang="en-US" sz="2800" baseline="30000" dirty="0">
              <a:sym typeface="Symbol" charset="0"/>
            </a:endParaRPr>
          </a:p>
          <a:p>
            <a:pPr lvl="1">
              <a:lnSpc>
                <a:spcPct val="70000"/>
              </a:lnSpc>
            </a:pPr>
            <a:r>
              <a:rPr lang="en-US" sz="2800" dirty="0"/>
              <a:t>Baryon:	  p	  </a:t>
            </a:r>
            <a:r>
              <a:rPr lang="en-US" sz="2800" dirty="0">
                <a:solidFill>
                  <a:srgbClr val="FF3300"/>
                </a:solidFill>
              </a:rPr>
              <a:t>~</a:t>
            </a:r>
            <a:r>
              <a:rPr lang="en-US" sz="2800" dirty="0">
                <a:solidFill>
                  <a:srgbClr val="FF3300"/>
                </a:solidFill>
                <a:sym typeface="Symbol" charset="0"/>
              </a:rPr>
              <a:t>210</a:t>
            </a:r>
            <a:r>
              <a:rPr lang="en-US" sz="2800" baseline="30000" dirty="0">
                <a:solidFill>
                  <a:srgbClr val="FF3300"/>
                </a:solidFill>
                <a:sym typeface="Symbol" charset="0"/>
              </a:rPr>
              <a:t>-10</a:t>
            </a:r>
            <a:endParaRPr lang="en-US" sz="2800" dirty="0">
              <a:solidFill>
                <a:srgbClr val="FF3300"/>
              </a:solidFill>
            </a:endParaRP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sz="2800" dirty="0"/>
              <a:t>			  n	  </a:t>
            </a:r>
            <a:r>
              <a:rPr lang="en-US" sz="2800" dirty="0">
                <a:solidFill>
                  <a:srgbClr val="FF3300"/>
                </a:solidFill>
              </a:rPr>
              <a:t>~</a:t>
            </a:r>
            <a:r>
              <a:rPr lang="en-US" sz="2800" dirty="0">
                <a:solidFill>
                  <a:srgbClr val="FF3300"/>
                </a:solidFill>
                <a:sym typeface="Symbol" charset="0"/>
              </a:rPr>
              <a:t>210</a:t>
            </a:r>
            <a:r>
              <a:rPr lang="en-US" sz="2800" baseline="30000" dirty="0">
                <a:solidFill>
                  <a:srgbClr val="FF3300"/>
                </a:solidFill>
                <a:sym typeface="Symbol" charset="0"/>
              </a:rPr>
              <a:t>-10</a:t>
            </a:r>
            <a:endParaRPr lang="en-US" sz="2800" dirty="0">
              <a:solidFill>
                <a:srgbClr val="FF33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3200" u="sng" dirty="0"/>
              <a:t>Bosons</a:t>
            </a:r>
            <a:r>
              <a:rPr lang="en-US" sz="3200" dirty="0"/>
              <a:t>:</a:t>
            </a:r>
          </a:p>
          <a:p>
            <a:pPr lvl="1">
              <a:lnSpc>
                <a:spcPct val="70000"/>
              </a:lnSpc>
            </a:pPr>
            <a:r>
              <a:rPr lang="en-US" sz="2800" dirty="0"/>
              <a:t>Photon:	  </a:t>
            </a:r>
            <a:r>
              <a:rPr lang="en-US" sz="2800" dirty="0">
                <a:sym typeface="Symbol" charset="0"/>
              </a:rPr>
              <a:t>	</a:t>
            </a:r>
            <a:r>
              <a:rPr lang="en-US" sz="2800" dirty="0" smtClean="0">
                <a:sym typeface="Symbol" charset="0"/>
              </a:rPr>
              <a:t>    1</a:t>
            </a:r>
            <a:endParaRPr lang="en-US" sz="2800" dirty="0">
              <a:sym typeface="Symbol" charset="0"/>
            </a:endParaRPr>
          </a:p>
          <a:p>
            <a:pPr lvl="1">
              <a:lnSpc>
                <a:spcPct val="70000"/>
              </a:lnSpc>
            </a:pPr>
            <a:endParaRPr lang="en-US" sz="2800" dirty="0">
              <a:sym typeface="Symbol" charset="0"/>
            </a:endParaRPr>
          </a:p>
        </p:txBody>
      </p:sp>
      <p:sp>
        <p:nvSpPr>
          <p:cNvPr id="3530756" name="AutoShape 4"/>
          <p:cNvSpPr>
            <a:spLocks noChangeArrowheads="1"/>
          </p:cNvSpPr>
          <p:nvPr/>
        </p:nvSpPr>
        <p:spPr bwMode="auto">
          <a:xfrm>
            <a:off x="2514600" y="3862388"/>
            <a:ext cx="600075" cy="609600"/>
          </a:xfrm>
          <a:prstGeom prst="bracketPair">
            <a:avLst>
              <a:gd name="adj" fmla="val 16588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30757" name="AutoShape 5"/>
          <p:cNvSpPr>
            <a:spLocks noChangeArrowheads="1"/>
          </p:cNvSpPr>
          <p:nvPr/>
        </p:nvSpPr>
        <p:spPr bwMode="auto">
          <a:xfrm>
            <a:off x="2514600" y="4573588"/>
            <a:ext cx="600075" cy="609600"/>
          </a:xfrm>
          <a:prstGeom prst="bracketPair">
            <a:avLst>
              <a:gd name="adj" fmla="val 16588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30758" name="AutoShape 6"/>
          <p:cNvSpPr>
            <a:spLocks noChangeArrowheads="1"/>
          </p:cNvSpPr>
          <p:nvPr/>
        </p:nvSpPr>
        <p:spPr bwMode="auto">
          <a:xfrm>
            <a:off x="2514600" y="5238750"/>
            <a:ext cx="600075" cy="609600"/>
          </a:xfrm>
          <a:prstGeom prst="bracketPair">
            <a:avLst>
              <a:gd name="adj" fmla="val 16588"/>
            </a:avLst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30760" name="Oval 8"/>
          <p:cNvSpPr>
            <a:spLocks noChangeAspect="1" noChangeArrowheads="1"/>
          </p:cNvSpPr>
          <p:nvPr/>
        </p:nvSpPr>
        <p:spPr bwMode="auto">
          <a:xfrm>
            <a:off x="5791200" y="2895600"/>
            <a:ext cx="3113088" cy="3194050"/>
          </a:xfrm>
          <a:prstGeom prst="ellips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30761" name="Rectangle 9"/>
          <p:cNvSpPr>
            <a:spLocks noChangeArrowheads="1"/>
          </p:cNvSpPr>
          <p:nvPr/>
        </p:nvSpPr>
        <p:spPr bwMode="auto">
          <a:xfrm>
            <a:off x="7086600" y="4038600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30762" name="Rectangle 10"/>
          <p:cNvSpPr>
            <a:spLocks noChangeArrowheads="1"/>
          </p:cNvSpPr>
          <p:nvPr/>
        </p:nvSpPr>
        <p:spPr bwMode="auto">
          <a:xfrm>
            <a:off x="6934200" y="3276600"/>
            <a:ext cx="44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-</a:t>
            </a:r>
          </a:p>
        </p:txBody>
      </p:sp>
      <p:sp>
        <p:nvSpPr>
          <p:cNvPr id="3530763" name="Rectangle 11"/>
          <p:cNvSpPr>
            <a:spLocks noChangeArrowheads="1"/>
          </p:cNvSpPr>
          <p:nvPr/>
        </p:nvSpPr>
        <p:spPr bwMode="auto">
          <a:xfrm>
            <a:off x="7521575" y="3886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n</a:t>
            </a:r>
            <a:endParaRPr lang="en-US" baseline="30000">
              <a:sym typeface="Symbol" charset="0"/>
            </a:endParaRPr>
          </a:p>
        </p:txBody>
      </p:sp>
      <p:sp>
        <p:nvSpPr>
          <p:cNvPr id="3530764" name="Rectangle 12"/>
          <p:cNvSpPr>
            <a:spLocks noChangeArrowheads="1"/>
          </p:cNvSpPr>
          <p:nvPr/>
        </p:nvSpPr>
        <p:spPr bwMode="auto">
          <a:xfrm>
            <a:off x="7620000" y="5029200"/>
            <a:ext cx="496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30765" name="Rectangle 13"/>
          <p:cNvSpPr>
            <a:spLocks noChangeArrowheads="1"/>
          </p:cNvSpPr>
          <p:nvPr/>
        </p:nvSpPr>
        <p:spPr bwMode="auto">
          <a:xfrm>
            <a:off x="6165850" y="3657600"/>
            <a:ext cx="51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30766" name="Rectangle 14"/>
          <p:cNvSpPr>
            <a:spLocks noChangeArrowheads="1"/>
          </p:cNvSpPr>
          <p:nvPr/>
        </p:nvSpPr>
        <p:spPr bwMode="auto">
          <a:xfrm>
            <a:off x="6159500" y="4572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p</a:t>
            </a:r>
            <a:endParaRPr lang="en-US" baseline="30000">
              <a:sym typeface="Symbol" charset="0"/>
            </a:endParaRPr>
          </a:p>
        </p:txBody>
      </p:sp>
      <p:sp>
        <p:nvSpPr>
          <p:cNvPr id="3530767" name="Rectangle 15"/>
          <p:cNvSpPr>
            <a:spLocks noChangeArrowheads="1"/>
          </p:cNvSpPr>
          <p:nvPr/>
        </p:nvSpPr>
        <p:spPr bwMode="auto">
          <a:xfrm>
            <a:off x="6553200" y="4191000"/>
            <a:ext cx="496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30768" name="Rectangle 16"/>
          <p:cNvSpPr>
            <a:spLocks noChangeArrowheads="1"/>
          </p:cNvSpPr>
          <p:nvPr/>
        </p:nvSpPr>
        <p:spPr bwMode="auto">
          <a:xfrm>
            <a:off x="7878763" y="3352800"/>
            <a:ext cx="350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30769" name="Rectangle 17"/>
          <p:cNvSpPr>
            <a:spLocks noChangeArrowheads="1"/>
          </p:cNvSpPr>
          <p:nvPr/>
        </p:nvSpPr>
        <p:spPr bwMode="auto">
          <a:xfrm>
            <a:off x="7924800" y="4343400"/>
            <a:ext cx="44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-</a:t>
            </a:r>
          </a:p>
        </p:txBody>
      </p:sp>
      <p:sp>
        <p:nvSpPr>
          <p:cNvPr id="3530770" name="Rectangle 18"/>
          <p:cNvSpPr>
            <a:spLocks noChangeArrowheads="1"/>
          </p:cNvSpPr>
          <p:nvPr/>
        </p:nvSpPr>
        <p:spPr bwMode="auto">
          <a:xfrm>
            <a:off x="7467600" y="3124200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30771" name="Rectangle 19"/>
          <p:cNvSpPr>
            <a:spLocks noChangeArrowheads="1"/>
          </p:cNvSpPr>
          <p:nvPr/>
        </p:nvSpPr>
        <p:spPr bwMode="auto">
          <a:xfrm>
            <a:off x="6553200" y="4953000"/>
            <a:ext cx="51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30772" name="Rectangle 20"/>
          <p:cNvSpPr>
            <a:spLocks noChangeArrowheads="1"/>
          </p:cNvSpPr>
          <p:nvPr/>
        </p:nvSpPr>
        <p:spPr bwMode="auto">
          <a:xfrm>
            <a:off x="8229600" y="3886200"/>
            <a:ext cx="51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30773" name="Rectangle 21"/>
          <p:cNvSpPr>
            <a:spLocks noChangeArrowheads="1"/>
          </p:cNvSpPr>
          <p:nvPr/>
        </p:nvSpPr>
        <p:spPr bwMode="auto">
          <a:xfrm>
            <a:off x="7315200" y="4495800"/>
            <a:ext cx="51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30774" name="Rectangle 22"/>
          <p:cNvSpPr>
            <a:spLocks noChangeArrowheads="1"/>
          </p:cNvSpPr>
          <p:nvPr/>
        </p:nvSpPr>
        <p:spPr bwMode="auto">
          <a:xfrm>
            <a:off x="7239000" y="5257800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30775" name="Line 23"/>
          <p:cNvSpPr>
            <a:spLocks noChangeShapeType="1"/>
          </p:cNvSpPr>
          <p:nvPr/>
        </p:nvSpPr>
        <p:spPr bwMode="auto">
          <a:xfrm>
            <a:off x="6629400" y="5105400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30776" name="Line 24"/>
          <p:cNvSpPr>
            <a:spLocks noChangeShapeType="1"/>
          </p:cNvSpPr>
          <p:nvPr/>
        </p:nvSpPr>
        <p:spPr bwMode="auto">
          <a:xfrm>
            <a:off x="3200400" y="1219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30777" name="Line 25"/>
          <p:cNvSpPr>
            <a:spLocks noChangeShapeType="1"/>
          </p:cNvSpPr>
          <p:nvPr/>
        </p:nvSpPr>
        <p:spPr bwMode="auto">
          <a:xfrm>
            <a:off x="3276600" y="1600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30778" name="Line 26"/>
          <p:cNvSpPr>
            <a:spLocks noChangeShapeType="1"/>
          </p:cNvSpPr>
          <p:nvPr/>
        </p:nvSpPr>
        <p:spPr bwMode="auto">
          <a:xfrm>
            <a:off x="2667000" y="456882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30779" name="Line 27"/>
          <p:cNvSpPr>
            <a:spLocks noChangeShapeType="1"/>
          </p:cNvSpPr>
          <p:nvPr/>
        </p:nvSpPr>
        <p:spPr bwMode="auto">
          <a:xfrm>
            <a:off x="7427913" y="4708525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30780" name="Line 28"/>
          <p:cNvSpPr>
            <a:spLocks noChangeShapeType="1"/>
          </p:cNvSpPr>
          <p:nvPr/>
        </p:nvSpPr>
        <p:spPr bwMode="auto">
          <a:xfrm>
            <a:off x="5791200" y="6613525"/>
            <a:ext cx="3200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30781" name="Rectangle 29"/>
          <p:cNvSpPr>
            <a:spLocks noChangeArrowheads="1"/>
          </p:cNvSpPr>
          <p:nvPr/>
        </p:nvSpPr>
        <p:spPr bwMode="auto">
          <a:xfrm>
            <a:off x="6864350" y="6232525"/>
            <a:ext cx="1011238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Horizon</a:t>
            </a:r>
          </a:p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~ 30  km</a:t>
            </a:r>
          </a:p>
        </p:txBody>
      </p:sp>
    </p:spTree>
    <p:extLst>
      <p:ext uri="{BB962C8B-B14F-4D97-AF65-F5344CB8AC3E}">
        <p14:creationId xmlns:p14="http://schemas.microsoft.com/office/powerpoint/2010/main" val="1040888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DFD8-190B-CC48-92CD-2B2046A44CFA}" type="slidenum">
              <a:rPr lang="en-US"/>
              <a:pPr/>
              <a:t>44</a:t>
            </a:fld>
            <a:endParaRPr lang="en-US"/>
          </a:p>
        </p:txBody>
      </p:sp>
      <p:sp>
        <p:nvSpPr>
          <p:cNvPr id="35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685800"/>
          </a:xfrm>
        </p:spPr>
        <p:txBody>
          <a:bodyPr/>
          <a:lstStyle/>
          <a:p>
            <a:r>
              <a:rPr lang="en-US" sz="3000">
                <a:solidFill>
                  <a:srgbClr val="FF00FF"/>
                </a:solidFill>
              </a:rPr>
              <a:t>Time = 10</a:t>
            </a:r>
            <a:r>
              <a:rPr lang="en-US" sz="3000" baseline="30000">
                <a:solidFill>
                  <a:srgbClr val="FF00FF"/>
                </a:solidFill>
              </a:rPr>
              <a:t>-5</a:t>
            </a:r>
            <a:r>
              <a:rPr lang="en-US" sz="3000">
                <a:solidFill>
                  <a:srgbClr val="FF00FF"/>
                </a:solidFill>
              </a:rPr>
              <a:t>  sec, Temp.= 3</a:t>
            </a:r>
            <a:r>
              <a:rPr lang="en-US" sz="3000">
                <a:solidFill>
                  <a:srgbClr val="FF00FF"/>
                </a:solidFill>
                <a:sym typeface="Symbol" charset="0"/>
              </a:rPr>
              <a:t></a:t>
            </a:r>
            <a:r>
              <a:rPr lang="en-US" sz="3000">
                <a:solidFill>
                  <a:srgbClr val="FF00FF"/>
                </a:solidFill>
              </a:rPr>
              <a:t>10</a:t>
            </a:r>
            <a:r>
              <a:rPr lang="en-US" sz="3000" baseline="30000">
                <a:solidFill>
                  <a:srgbClr val="FF00FF"/>
                </a:solidFill>
              </a:rPr>
              <a:t>12 o</a:t>
            </a:r>
            <a:r>
              <a:rPr lang="en-US" sz="3000">
                <a:solidFill>
                  <a:srgbClr val="FF00FF"/>
                </a:solidFill>
              </a:rPr>
              <a:t>K (300 MeV)</a:t>
            </a:r>
            <a:endParaRPr lang="en-US" sz="3000" u="sng"/>
          </a:p>
        </p:txBody>
      </p:sp>
      <p:sp>
        <p:nvSpPr>
          <p:cNvPr id="35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959850" cy="6096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 u="sng">
                <a:solidFill>
                  <a:srgbClr val="FF3300"/>
                </a:solidFill>
              </a:rPr>
              <a:t>Quark </a:t>
            </a:r>
            <a:r>
              <a:rPr lang="en-US" sz="3200" u="sng">
                <a:solidFill>
                  <a:srgbClr val="FF3300"/>
                </a:solidFill>
                <a:sym typeface="Symbol" charset="0"/>
              </a:rPr>
              <a:t> Hadron Phase Transition</a:t>
            </a:r>
          </a:p>
          <a:p>
            <a:pPr lvl="1">
              <a:lnSpc>
                <a:spcPct val="70000"/>
              </a:lnSpc>
            </a:pPr>
            <a:endParaRPr lang="en-US" sz="2800">
              <a:solidFill>
                <a:srgbClr val="FF3300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800"/>
              <a:t>u-quarks and d-quarks are bound together to form protons and neutrons.</a:t>
            </a:r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endParaRPr lang="en-US" sz="2800"/>
          </a:p>
          <a:p>
            <a:pPr lvl="1">
              <a:lnSpc>
                <a:spcPct val="70000"/>
              </a:lnSpc>
            </a:pPr>
            <a:r>
              <a:rPr lang="en-US" sz="2800"/>
              <a:t>No anti-quarks</a:t>
            </a:r>
            <a:r>
              <a:rPr lang="en-US" sz="2800">
                <a:solidFill>
                  <a:srgbClr val="FF3300"/>
                </a:solidFill>
              </a:rPr>
              <a:t>	</a:t>
            </a:r>
            <a:r>
              <a:rPr lang="en-US" sz="2800"/>
              <a:t>	</a:t>
            </a:r>
          </a:p>
          <a:p>
            <a:pPr lvl="1">
              <a:lnSpc>
                <a:spcPct val="70000"/>
              </a:lnSpc>
            </a:pPr>
            <a:endParaRPr lang="en-US" sz="2800">
              <a:sym typeface="Symbol" charset="0"/>
            </a:endParaRPr>
          </a:p>
        </p:txBody>
      </p:sp>
      <p:sp>
        <p:nvSpPr>
          <p:cNvPr id="3579911" name="Oval 7"/>
          <p:cNvSpPr>
            <a:spLocks noChangeAspect="1" noChangeArrowheads="1"/>
          </p:cNvSpPr>
          <p:nvPr/>
        </p:nvSpPr>
        <p:spPr bwMode="auto">
          <a:xfrm>
            <a:off x="5346700" y="2590800"/>
            <a:ext cx="3416300" cy="3505200"/>
          </a:xfrm>
          <a:prstGeom prst="ellips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79931" name="Oval 27"/>
          <p:cNvSpPr>
            <a:spLocks noChangeAspect="1" noChangeArrowheads="1"/>
          </p:cNvSpPr>
          <p:nvPr/>
        </p:nvSpPr>
        <p:spPr bwMode="auto">
          <a:xfrm>
            <a:off x="911225" y="2743200"/>
            <a:ext cx="2822575" cy="2895600"/>
          </a:xfrm>
          <a:prstGeom prst="ellips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79932" name="Rectangle 28"/>
          <p:cNvSpPr>
            <a:spLocks noChangeArrowheads="1"/>
          </p:cNvSpPr>
          <p:nvPr/>
        </p:nvSpPr>
        <p:spPr bwMode="auto">
          <a:xfrm>
            <a:off x="1620838" y="3581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34" name="Rectangle 30"/>
          <p:cNvSpPr>
            <a:spLocks noChangeArrowheads="1"/>
          </p:cNvSpPr>
          <p:nvPr/>
        </p:nvSpPr>
        <p:spPr bwMode="auto">
          <a:xfrm>
            <a:off x="2535238" y="3810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35" name="Rectangle 31"/>
          <p:cNvSpPr>
            <a:spLocks noChangeArrowheads="1"/>
          </p:cNvSpPr>
          <p:nvPr/>
        </p:nvSpPr>
        <p:spPr bwMode="auto">
          <a:xfrm>
            <a:off x="1773238" y="4800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36" name="Rectangle 32"/>
          <p:cNvSpPr>
            <a:spLocks noChangeArrowheads="1"/>
          </p:cNvSpPr>
          <p:nvPr/>
        </p:nvSpPr>
        <p:spPr bwMode="auto">
          <a:xfrm>
            <a:off x="1392238" y="4267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37" name="Rectangle 33"/>
          <p:cNvSpPr>
            <a:spLocks noChangeArrowheads="1"/>
          </p:cNvSpPr>
          <p:nvPr/>
        </p:nvSpPr>
        <p:spPr bwMode="auto">
          <a:xfrm>
            <a:off x="2078038" y="4038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38" name="Rectangle 34"/>
          <p:cNvSpPr>
            <a:spLocks noChangeArrowheads="1"/>
          </p:cNvSpPr>
          <p:nvPr/>
        </p:nvSpPr>
        <p:spPr bwMode="auto">
          <a:xfrm>
            <a:off x="2840038" y="4343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39" name="Rectangle 35"/>
          <p:cNvSpPr>
            <a:spLocks noChangeArrowheads="1"/>
          </p:cNvSpPr>
          <p:nvPr/>
        </p:nvSpPr>
        <p:spPr bwMode="auto">
          <a:xfrm>
            <a:off x="2382838" y="2971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40" name="Rectangle 36"/>
          <p:cNvSpPr>
            <a:spLocks noChangeArrowheads="1"/>
          </p:cNvSpPr>
          <p:nvPr/>
        </p:nvSpPr>
        <p:spPr bwMode="auto">
          <a:xfrm>
            <a:off x="2382838" y="4876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41" name="Rectangle 37"/>
          <p:cNvSpPr>
            <a:spLocks noChangeArrowheads="1"/>
          </p:cNvSpPr>
          <p:nvPr/>
        </p:nvSpPr>
        <p:spPr bwMode="auto">
          <a:xfrm>
            <a:off x="2001838" y="3429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42" name="Rectangle 38"/>
          <p:cNvSpPr>
            <a:spLocks noChangeArrowheads="1"/>
          </p:cNvSpPr>
          <p:nvPr/>
        </p:nvSpPr>
        <p:spPr bwMode="auto">
          <a:xfrm>
            <a:off x="3068638" y="3505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43" name="Rectangle 39"/>
          <p:cNvSpPr>
            <a:spLocks noChangeArrowheads="1"/>
          </p:cNvSpPr>
          <p:nvPr/>
        </p:nvSpPr>
        <p:spPr bwMode="auto">
          <a:xfrm>
            <a:off x="1087438" y="3962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44" name="Rectangle 40"/>
          <p:cNvSpPr>
            <a:spLocks noChangeArrowheads="1"/>
          </p:cNvSpPr>
          <p:nvPr/>
        </p:nvSpPr>
        <p:spPr bwMode="auto">
          <a:xfrm>
            <a:off x="1468438" y="3124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45" name="Oval 41"/>
          <p:cNvSpPr>
            <a:spLocks noChangeAspect="1" noChangeArrowheads="1"/>
          </p:cNvSpPr>
          <p:nvPr/>
        </p:nvSpPr>
        <p:spPr bwMode="auto">
          <a:xfrm>
            <a:off x="6007100" y="3565525"/>
            <a:ext cx="741363" cy="7620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79946" name="Rectangle 42"/>
          <p:cNvSpPr>
            <a:spLocks noChangeArrowheads="1"/>
          </p:cNvSpPr>
          <p:nvPr/>
        </p:nvSpPr>
        <p:spPr bwMode="auto">
          <a:xfrm>
            <a:off x="6172200" y="3429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47" name="Rectangle 43"/>
          <p:cNvSpPr>
            <a:spLocks noChangeArrowheads="1"/>
          </p:cNvSpPr>
          <p:nvPr/>
        </p:nvSpPr>
        <p:spPr bwMode="auto">
          <a:xfrm>
            <a:off x="6019800" y="3733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48" name="Rectangle 44"/>
          <p:cNvSpPr>
            <a:spLocks noChangeArrowheads="1"/>
          </p:cNvSpPr>
          <p:nvPr/>
        </p:nvSpPr>
        <p:spPr bwMode="auto">
          <a:xfrm>
            <a:off x="6324600" y="3733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49" name="Oval 45"/>
          <p:cNvSpPr>
            <a:spLocks noChangeAspect="1" noChangeArrowheads="1"/>
          </p:cNvSpPr>
          <p:nvPr/>
        </p:nvSpPr>
        <p:spPr bwMode="auto">
          <a:xfrm>
            <a:off x="7202488" y="4479925"/>
            <a:ext cx="741362" cy="7620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79950" name="Rectangle 46"/>
          <p:cNvSpPr>
            <a:spLocks noChangeArrowheads="1"/>
          </p:cNvSpPr>
          <p:nvPr/>
        </p:nvSpPr>
        <p:spPr bwMode="auto">
          <a:xfrm>
            <a:off x="7367588" y="4343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51" name="Rectangle 47"/>
          <p:cNvSpPr>
            <a:spLocks noChangeArrowheads="1"/>
          </p:cNvSpPr>
          <p:nvPr/>
        </p:nvSpPr>
        <p:spPr bwMode="auto">
          <a:xfrm>
            <a:off x="7215188" y="4648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52" name="Rectangle 48"/>
          <p:cNvSpPr>
            <a:spLocks noChangeArrowheads="1"/>
          </p:cNvSpPr>
          <p:nvPr/>
        </p:nvSpPr>
        <p:spPr bwMode="auto">
          <a:xfrm>
            <a:off x="7519988" y="4648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53" name="Oval 49"/>
          <p:cNvSpPr>
            <a:spLocks noChangeAspect="1" noChangeArrowheads="1"/>
          </p:cNvSpPr>
          <p:nvPr/>
        </p:nvSpPr>
        <p:spPr bwMode="auto">
          <a:xfrm>
            <a:off x="7486650" y="3489325"/>
            <a:ext cx="741363" cy="7620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79954" name="Rectangle 50"/>
          <p:cNvSpPr>
            <a:spLocks noChangeArrowheads="1"/>
          </p:cNvSpPr>
          <p:nvPr/>
        </p:nvSpPr>
        <p:spPr bwMode="auto">
          <a:xfrm>
            <a:off x="7651750" y="3352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55" name="Rectangle 51"/>
          <p:cNvSpPr>
            <a:spLocks noChangeArrowheads="1"/>
          </p:cNvSpPr>
          <p:nvPr/>
        </p:nvSpPr>
        <p:spPr bwMode="auto">
          <a:xfrm>
            <a:off x="7499350" y="3657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56" name="Rectangle 52"/>
          <p:cNvSpPr>
            <a:spLocks noChangeArrowheads="1"/>
          </p:cNvSpPr>
          <p:nvPr/>
        </p:nvSpPr>
        <p:spPr bwMode="auto">
          <a:xfrm>
            <a:off x="7804150" y="3657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57" name="Oval 53"/>
          <p:cNvSpPr>
            <a:spLocks noChangeAspect="1" noChangeArrowheads="1"/>
          </p:cNvSpPr>
          <p:nvPr/>
        </p:nvSpPr>
        <p:spPr bwMode="auto">
          <a:xfrm>
            <a:off x="6115050" y="4800600"/>
            <a:ext cx="741363" cy="7620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79958" name="Rectangle 54"/>
          <p:cNvSpPr>
            <a:spLocks noChangeArrowheads="1"/>
          </p:cNvSpPr>
          <p:nvPr/>
        </p:nvSpPr>
        <p:spPr bwMode="auto">
          <a:xfrm>
            <a:off x="6280150" y="4664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59" name="Rectangle 55"/>
          <p:cNvSpPr>
            <a:spLocks noChangeArrowheads="1"/>
          </p:cNvSpPr>
          <p:nvPr/>
        </p:nvSpPr>
        <p:spPr bwMode="auto">
          <a:xfrm>
            <a:off x="6127750" y="496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u</a:t>
            </a:r>
            <a:endParaRPr lang="en-US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3579960" name="Rectangle 56"/>
          <p:cNvSpPr>
            <a:spLocks noChangeArrowheads="1"/>
          </p:cNvSpPr>
          <p:nvPr/>
        </p:nvSpPr>
        <p:spPr bwMode="auto">
          <a:xfrm>
            <a:off x="6432550" y="496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  <a:sym typeface="Symbol" charset="0"/>
              </a:rPr>
              <a:t>d</a:t>
            </a:r>
            <a:endParaRPr lang="en-US" baseline="30000">
              <a:solidFill>
                <a:srgbClr val="9933FF"/>
              </a:solidFill>
              <a:sym typeface="Symbol" charset="0"/>
            </a:endParaRPr>
          </a:p>
        </p:txBody>
      </p:sp>
      <p:sp>
        <p:nvSpPr>
          <p:cNvPr id="3579961" name="AutoShape 57"/>
          <p:cNvSpPr>
            <a:spLocks noChangeArrowheads="1"/>
          </p:cNvSpPr>
          <p:nvPr/>
        </p:nvSpPr>
        <p:spPr bwMode="auto">
          <a:xfrm>
            <a:off x="4133850" y="4114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noFill/>
          <a:ln w="38100">
            <a:solidFill>
              <a:srgbClr val="FF99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9962" name="Rectangle 58"/>
          <p:cNvSpPr>
            <a:spLocks noChangeArrowheads="1"/>
          </p:cNvSpPr>
          <p:nvPr/>
        </p:nvSpPr>
        <p:spPr bwMode="auto">
          <a:xfrm>
            <a:off x="7562850" y="2895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ym typeface="Symbol" charset="0"/>
              </a:rPr>
              <a:t>p</a:t>
            </a:r>
            <a:endParaRPr lang="en-US" sz="3600" baseline="30000">
              <a:sym typeface="Symbol" charset="0"/>
            </a:endParaRPr>
          </a:p>
        </p:txBody>
      </p:sp>
      <p:sp>
        <p:nvSpPr>
          <p:cNvPr id="3579963" name="Rectangle 59"/>
          <p:cNvSpPr>
            <a:spLocks noChangeArrowheads="1"/>
          </p:cNvSpPr>
          <p:nvPr/>
        </p:nvSpPr>
        <p:spPr bwMode="auto">
          <a:xfrm>
            <a:off x="7607300" y="5105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ym typeface="Symbol" charset="0"/>
              </a:rPr>
              <a:t>n</a:t>
            </a:r>
            <a:endParaRPr lang="en-US" sz="3600" baseline="30000">
              <a:sym typeface="Symbol" charset="0"/>
            </a:endParaRPr>
          </a:p>
        </p:txBody>
      </p:sp>
      <p:sp>
        <p:nvSpPr>
          <p:cNvPr id="3579964" name="Rectangle 60"/>
          <p:cNvSpPr>
            <a:spLocks noChangeArrowheads="1"/>
          </p:cNvSpPr>
          <p:nvPr/>
        </p:nvSpPr>
        <p:spPr bwMode="auto">
          <a:xfrm>
            <a:off x="5810250" y="44958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ym typeface="Symbol" charset="0"/>
              </a:rPr>
              <a:t>p</a:t>
            </a:r>
            <a:endParaRPr lang="en-US" sz="3600" baseline="30000">
              <a:sym typeface="Symbol" charset="0"/>
            </a:endParaRPr>
          </a:p>
        </p:txBody>
      </p:sp>
      <p:sp>
        <p:nvSpPr>
          <p:cNvPr id="3579965" name="Rectangle 61"/>
          <p:cNvSpPr>
            <a:spLocks noChangeArrowheads="1"/>
          </p:cNvSpPr>
          <p:nvPr/>
        </p:nvSpPr>
        <p:spPr bwMode="auto">
          <a:xfrm>
            <a:off x="5810250" y="3048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ym typeface="Symbol" charset="0"/>
              </a:rPr>
              <a:t>n</a:t>
            </a:r>
            <a:endParaRPr lang="en-US" sz="3600" baseline="30000">
              <a:sym typeface="Symbol" charset="0"/>
            </a:endParaRPr>
          </a:p>
        </p:txBody>
      </p:sp>
      <p:sp>
        <p:nvSpPr>
          <p:cNvPr id="3579966" name="Rectangle 62"/>
          <p:cNvSpPr>
            <a:spLocks noChangeArrowheads="1"/>
          </p:cNvSpPr>
          <p:nvPr/>
        </p:nvSpPr>
        <p:spPr bwMode="auto">
          <a:xfrm>
            <a:off x="2209800" y="5562600"/>
            <a:ext cx="268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9900"/>
                </a:solidFill>
                <a:sym typeface="Symbol" charset="0"/>
              </a:rPr>
              <a:t>Quark-gluon Plasma </a:t>
            </a:r>
            <a:endParaRPr lang="en-US" sz="2400" baseline="30000">
              <a:solidFill>
                <a:srgbClr val="FF9900"/>
              </a:solidFill>
              <a:sym typeface="Symbol" charset="0"/>
            </a:endParaRPr>
          </a:p>
        </p:txBody>
      </p:sp>
      <p:sp>
        <p:nvSpPr>
          <p:cNvPr id="3579967" name="Line 63"/>
          <p:cNvSpPr>
            <a:spLocks noChangeShapeType="1"/>
          </p:cNvSpPr>
          <p:nvPr/>
        </p:nvSpPr>
        <p:spPr bwMode="auto">
          <a:xfrm>
            <a:off x="5410200" y="6613525"/>
            <a:ext cx="3200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79968" name="Rectangle 64"/>
          <p:cNvSpPr>
            <a:spLocks noChangeArrowheads="1"/>
          </p:cNvSpPr>
          <p:nvPr/>
        </p:nvSpPr>
        <p:spPr bwMode="auto">
          <a:xfrm>
            <a:off x="6508750" y="6232525"/>
            <a:ext cx="95885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Horizon</a:t>
            </a:r>
          </a:p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~ 3  km</a:t>
            </a:r>
          </a:p>
        </p:txBody>
      </p:sp>
    </p:spTree>
    <p:extLst>
      <p:ext uri="{BB962C8B-B14F-4D97-AF65-F5344CB8AC3E}">
        <p14:creationId xmlns:p14="http://schemas.microsoft.com/office/powerpoint/2010/main" val="4089612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F25F-7DD6-0845-A7C9-C6094F7AAB2D}" type="slidenum">
              <a:rPr lang="en-US"/>
              <a:pPr/>
              <a:t>45</a:t>
            </a:fld>
            <a:endParaRPr lang="en-US"/>
          </a:p>
        </p:txBody>
      </p:sp>
      <p:sp>
        <p:nvSpPr>
          <p:cNvPr id="35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685800"/>
          </a:xfrm>
        </p:spPr>
        <p:txBody>
          <a:bodyPr/>
          <a:lstStyle/>
          <a:p>
            <a:r>
              <a:rPr lang="en-US" sz="3000">
                <a:solidFill>
                  <a:srgbClr val="FF00FF"/>
                </a:solidFill>
              </a:rPr>
              <a:t>Time = 10</a:t>
            </a:r>
            <a:r>
              <a:rPr lang="en-US" sz="3000" baseline="30000">
                <a:solidFill>
                  <a:srgbClr val="FF00FF"/>
                </a:solidFill>
              </a:rPr>
              <a:t>-6</a:t>
            </a:r>
            <a:r>
              <a:rPr lang="en-US" sz="3000">
                <a:solidFill>
                  <a:srgbClr val="FF00FF"/>
                </a:solidFill>
              </a:rPr>
              <a:t>  sec, Temp.= 10</a:t>
            </a:r>
            <a:r>
              <a:rPr lang="en-US" sz="3000" baseline="30000">
                <a:solidFill>
                  <a:srgbClr val="FF00FF"/>
                </a:solidFill>
              </a:rPr>
              <a:t>13 o</a:t>
            </a:r>
            <a:r>
              <a:rPr lang="en-US" sz="3000">
                <a:solidFill>
                  <a:srgbClr val="FF00FF"/>
                </a:solidFill>
              </a:rPr>
              <a:t>K  (~1 GeV) </a:t>
            </a:r>
            <a:endParaRPr lang="en-US" sz="3000" u="sng"/>
          </a:p>
        </p:txBody>
      </p:sp>
      <p:sp>
        <p:nvSpPr>
          <p:cNvPr id="35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9296400" cy="6096000"/>
          </a:xfrm>
        </p:spPr>
        <p:txBody>
          <a:bodyPr/>
          <a:lstStyle/>
          <a:p>
            <a:r>
              <a:rPr lang="en-US" sz="3200" u="sng">
                <a:solidFill>
                  <a:srgbClr val="FF3300"/>
                </a:solidFill>
              </a:rPr>
              <a:t>Thermal Equilibrium of Photons, Leptons and Quarks</a:t>
            </a:r>
            <a:r>
              <a:rPr lang="en-US" sz="3200">
                <a:solidFill>
                  <a:srgbClr val="FF3300"/>
                </a:solidFill>
              </a:rPr>
              <a:t>	</a:t>
            </a:r>
            <a:r>
              <a:rPr lang="en-US" sz="3200"/>
              <a:t>	</a:t>
            </a:r>
          </a:p>
          <a:p>
            <a:pPr lvl="1"/>
            <a:r>
              <a:rPr lang="en-US" sz="2800">
                <a:sym typeface="Symbol" charset="0"/>
              </a:rPr>
              <a:t>Photon  Lepton + Anti-lepton</a:t>
            </a:r>
          </a:p>
          <a:p>
            <a:pPr lvl="2"/>
            <a:r>
              <a:rPr lang="en-US" sz="2400">
                <a:sym typeface="Symbol" charset="0"/>
              </a:rPr>
              <a:t>  e</a:t>
            </a:r>
            <a:r>
              <a:rPr lang="en-US" sz="2400" baseline="30000">
                <a:sym typeface="Symbol" charset="0"/>
              </a:rPr>
              <a:t>-</a:t>
            </a:r>
            <a:r>
              <a:rPr lang="en-US" sz="2400">
                <a:sym typeface="Symbol" charset="0"/>
              </a:rPr>
              <a:t> + e</a:t>
            </a:r>
            <a:r>
              <a:rPr lang="en-US" sz="2400" baseline="30000">
                <a:sym typeface="Symbol" charset="0"/>
              </a:rPr>
              <a:t>+</a:t>
            </a:r>
          </a:p>
          <a:p>
            <a:pPr lvl="2"/>
            <a:r>
              <a:rPr lang="en-US" sz="2400">
                <a:sym typeface="Symbol" charset="0"/>
              </a:rPr>
              <a:t>  µ</a:t>
            </a:r>
            <a:r>
              <a:rPr lang="en-US" sz="2400" baseline="30000">
                <a:sym typeface="Symbol" charset="0"/>
              </a:rPr>
              <a:t>-</a:t>
            </a:r>
            <a:r>
              <a:rPr lang="en-US" sz="2400">
                <a:sym typeface="Symbol" charset="0"/>
              </a:rPr>
              <a:t> + µ</a:t>
            </a:r>
            <a:r>
              <a:rPr lang="en-US" sz="2400" baseline="30000">
                <a:sym typeface="Symbol" charset="0"/>
              </a:rPr>
              <a:t>+</a:t>
            </a:r>
          </a:p>
          <a:p>
            <a:pPr lvl="2"/>
            <a:r>
              <a:rPr lang="en-US" sz="2400">
                <a:sym typeface="Symbol" charset="0"/>
              </a:rPr>
              <a:t>   +  </a:t>
            </a:r>
          </a:p>
          <a:p>
            <a:pPr lvl="1"/>
            <a:r>
              <a:rPr lang="en-US" sz="2800">
                <a:sym typeface="Symbol" charset="0"/>
              </a:rPr>
              <a:t>Photon  Quark+ Anti-quark</a:t>
            </a:r>
          </a:p>
          <a:p>
            <a:pPr lvl="2"/>
            <a:r>
              <a:rPr lang="en-US" sz="2400">
                <a:sym typeface="Symbol" charset="0"/>
              </a:rPr>
              <a:t>  u + u</a:t>
            </a:r>
            <a:endParaRPr lang="en-US" sz="2400" baseline="30000">
              <a:sym typeface="Symbol" charset="0"/>
            </a:endParaRPr>
          </a:p>
          <a:p>
            <a:pPr lvl="2"/>
            <a:r>
              <a:rPr lang="en-US" sz="2400">
                <a:sym typeface="Symbol" charset="0"/>
              </a:rPr>
              <a:t>  d + d</a:t>
            </a:r>
            <a:endParaRPr lang="en-US" sz="2400" baseline="30000">
              <a:sym typeface="Symbol" charset="0"/>
            </a:endParaRPr>
          </a:p>
          <a:p>
            <a:pPr lvl="2"/>
            <a:r>
              <a:rPr lang="en-US" sz="2400">
                <a:sym typeface="Symbol" charset="0"/>
              </a:rPr>
              <a:t>  s + s</a:t>
            </a:r>
          </a:p>
          <a:p>
            <a:pPr lvl="2"/>
            <a:endParaRPr lang="en-US" sz="2400">
              <a:sym typeface="Symbol" charset="0"/>
            </a:endParaRPr>
          </a:p>
          <a:p>
            <a:pPr lvl="2"/>
            <a:endParaRPr lang="en-US" sz="2400">
              <a:sym typeface="Symbol" charset="0"/>
            </a:endParaRPr>
          </a:p>
          <a:p>
            <a:pPr lvl="2"/>
            <a:endParaRPr lang="en-US" sz="2400">
              <a:sym typeface="Symbol" charset="0"/>
            </a:endParaRPr>
          </a:p>
          <a:p>
            <a:pPr lvl="1"/>
            <a:r>
              <a:rPr lang="en-US" sz="3000">
                <a:sym typeface="Symbol" charset="0"/>
              </a:rPr>
              <a:t>#photon ~ #lepton ~ #quark</a:t>
            </a:r>
          </a:p>
          <a:p>
            <a:pPr lvl="2"/>
            <a:endParaRPr lang="en-US" sz="2400" baseline="30000">
              <a:sym typeface="Symbol" charset="0"/>
            </a:endParaRPr>
          </a:p>
          <a:p>
            <a:endParaRPr lang="en-US" sz="3200">
              <a:sym typeface="Symbol" charset="0"/>
            </a:endParaRPr>
          </a:p>
          <a:p>
            <a:pPr lvl="1"/>
            <a:endParaRPr lang="en-US" sz="2800">
              <a:sym typeface="Symbol" charset="0"/>
            </a:endParaRPr>
          </a:p>
        </p:txBody>
      </p:sp>
      <p:sp>
        <p:nvSpPr>
          <p:cNvPr id="3590151" name="Oval 7"/>
          <p:cNvSpPr>
            <a:spLocks noChangeAspect="1" noChangeArrowheads="1"/>
          </p:cNvSpPr>
          <p:nvPr/>
        </p:nvSpPr>
        <p:spPr bwMode="auto">
          <a:xfrm>
            <a:off x="5943600" y="2667000"/>
            <a:ext cx="3113088" cy="3194050"/>
          </a:xfrm>
          <a:prstGeom prst="ellips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90152" name="Rectangle 8"/>
          <p:cNvSpPr>
            <a:spLocks noChangeArrowheads="1"/>
          </p:cNvSpPr>
          <p:nvPr/>
        </p:nvSpPr>
        <p:spPr bwMode="auto">
          <a:xfrm>
            <a:off x="7239000" y="3810000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90153" name="Rectangle 9"/>
          <p:cNvSpPr>
            <a:spLocks noChangeArrowheads="1"/>
          </p:cNvSpPr>
          <p:nvPr/>
        </p:nvSpPr>
        <p:spPr bwMode="auto">
          <a:xfrm>
            <a:off x="7062788" y="3048000"/>
            <a:ext cx="492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µ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-</a:t>
            </a:r>
          </a:p>
        </p:txBody>
      </p:sp>
      <p:sp>
        <p:nvSpPr>
          <p:cNvPr id="3590154" name="Rectangle 10"/>
          <p:cNvSpPr>
            <a:spLocks noChangeArrowheads="1"/>
          </p:cNvSpPr>
          <p:nvPr/>
        </p:nvSpPr>
        <p:spPr bwMode="auto">
          <a:xfrm>
            <a:off x="7673975" y="3657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d</a:t>
            </a:r>
            <a:endParaRPr lang="en-US" baseline="30000">
              <a:sym typeface="Symbol" charset="0"/>
            </a:endParaRPr>
          </a:p>
        </p:txBody>
      </p:sp>
      <p:sp>
        <p:nvSpPr>
          <p:cNvPr id="3590155" name="Rectangle 11"/>
          <p:cNvSpPr>
            <a:spLocks noChangeArrowheads="1"/>
          </p:cNvSpPr>
          <p:nvPr/>
        </p:nvSpPr>
        <p:spPr bwMode="auto">
          <a:xfrm>
            <a:off x="7748588" y="4800600"/>
            <a:ext cx="54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µ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90156" name="Rectangle 12"/>
          <p:cNvSpPr>
            <a:spLocks noChangeArrowheads="1"/>
          </p:cNvSpPr>
          <p:nvPr/>
        </p:nvSpPr>
        <p:spPr bwMode="auto">
          <a:xfrm>
            <a:off x="6318250" y="3429000"/>
            <a:ext cx="51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90157" name="Rectangle 13"/>
          <p:cNvSpPr>
            <a:spLocks noChangeArrowheads="1"/>
          </p:cNvSpPr>
          <p:nvPr/>
        </p:nvSpPr>
        <p:spPr bwMode="auto">
          <a:xfrm>
            <a:off x="6311900" y="4343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u</a:t>
            </a:r>
            <a:endParaRPr lang="en-US" baseline="30000">
              <a:sym typeface="Symbol" charset="0"/>
            </a:endParaRPr>
          </a:p>
        </p:txBody>
      </p:sp>
      <p:sp>
        <p:nvSpPr>
          <p:cNvPr id="3590158" name="Rectangle 14"/>
          <p:cNvSpPr>
            <a:spLocks noChangeArrowheads="1"/>
          </p:cNvSpPr>
          <p:nvPr/>
        </p:nvSpPr>
        <p:spPr bwMode="auto">
          <a:xfrm>
            <a:off x="6705600" y="3962400"/>
            <a:ext cx="496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90159" name="Rectangle 15"/>
          <p:cNvSpPr>
            <a:spLocks noChangeArrowheads="1"/>
          </p:cNvSpPr>
          <p:nvPr/>
        </p:nvSpPr>
        <p:spPr bwMode="auto">
          <a:xfrm>
            <a:off x="8031163" y="3124200"/>
            <a:ext cx="350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90160" name="Rectangle 16"/>
          <p:cNvSpPr>
            <a:spLocks noChangeArrowheads="1"/>
          </p:cNvSpPr>
          <p:nvPr/>
        </p:nvSpPr>
        <p:spPr bwMode="auto">
          <a:xfrm>
            <a:off x="8077200" y="4114800"/>
            <a:ext cx="44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-</a:t>
            </a:r>
          </a:p>
        </p:txBody>
      </p:sp>
      <p:sp>
        <p:nvSpPr>
          <p:cNvPr id="3590161" name="Rectangle 17"/>
          <p:cNvSpPr>
            <a:spLocks noChangeArrowheads="1"/>
          </p:cNvSpPr>
          <p:nvPr/>
        </p:nvSpPr>
        <p:spPr bwMode="auto">
          <a:xfrm>
            <a:off x="7620000" y="2895600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90162" name="Rectangle 18"/>
          <p:cNvSpPr>
            <a:spLocks noChangeArrowheads="1"/>
          </p:cNvSpPr>
          <p:nvPr/>
        </p:nvSpPr>
        <p:spPr bwMode="auto">
          <a:xfrm>
            <a:off x="6689725" y="4724400"/>
            <a:ext cx="55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µ</a:t>
            </a:r>
          </a:p>
        </p:txBody>
      </p:sp>
      <p:sp>
        <p:nvSpPr>
          <p:cNvPr id="3590163" name="Rectangle 19"/>
          <p:cNvSpPr>
            <a:spLocks noChangeArrowheads="1"/>
          </p:cNvSpPr>
          <p:nvPr/>
        </p:nvSpPr>
        <p:spPr bwMode="auto">
          <a:xfrm>
            <a:off x="8382000" y="3657600"/>
            <a:ext cx="51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90164" name="Rectangle 20"/>
          <p:cNvSpPr>
            <a:spLocks noChangeArrowheads="1"/>
          </p:cNvSpPr>
          <p:nvPr/>
        </p:nvSpPr>
        <p:spPr bwMode="auto">
          <a:xfrm>
            <a:off x="7543800" y="4267200"/>
            <a:ext cx="55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µ</a:t>
            </a:r>
          </a:p>
        </p:txBody>
      </p:sp>
      <p:sp>
        <p:nvSpPr>
          <p:cNvPr id="3590165" name="Rectangle 21"/>
          <p:cNvSpPr>
            <a:spLocks noChangeArrowheads="1"/>
          </p:cNvSpPr>
          <p:nvPr/>
        </p:nvSpPr>
        <p:spPr bwMode="auto">
          <a:xfrm>
            <a:off x="7391400" y="5029200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90166" name="Line 22"/>
          <p:cNvSpPr>
            <a:spLocks noChangeShapeType="1"/>
          </p:cNvSpPr>
          <p:nvPr/>
        </p:nvSpPr>
        <p:spPr bwMode="auto">
          <a:xfrm>
            <a:off x="6400800" y="3581400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0167" name="Line 23"/>
          <p:cNvSpPr>
            <a:spLocks noChangeShapeType="1"/>
          </p:cNvSpPr>
          <p:nvPr/>
        </p:nvSpPr>
        <p:spPr bwMode="auto">
          <a:xfrm>
            <a:off x="7772400" y="3733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0168" name="Line 24"/>
          <p:cNvSpPr>
            <a:spLocks noChangeShapeType="1"/>
          </p:cNvSpPr>
          <p:nvPr/>
        </p:nvSpPr>
        <p:spPr bwMode="auto">
          <a:xfrm>
            <a:off x="6781800" y="3124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0169" name="Line 25"/>
          <p:cNvSpPr>
            <a:spLocks noChangeShapeType="1"/>
          </p:cNvSpPr>
          <p:nvPr/>
        </p:nvSpPr>
        <p:spPr bwMode="auto">
          <a:xfrm>
            <a:off x="2478088" y="3886200"/>
            <a:ext cx="1524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0170" name="Line 26"/>
          <p:cNvSpPr>
            <a:spLocks noChangeShapeType="1"/>
          </p:cNvSpPr>
          <p:nvPr/>
        </p:nvSpPr>
        <p:spPr bwMode="auto">
          <a:xfrm>
            <a:off x="7580313" y="4479925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0171" name="Rectangle 27"/>
          <p:cNvSpPr>
            <a:spLocks noChangeArrowheads="1"/>
          </p:cNvSpPr>
          <p:nvPr/>
        </p:nvSpPr>
        <p:spPr bwMode="auto">
          <a:xfrm>
            <a:off x="6713538" y="2971800"/>
            <a:ext cx="369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s</a:t>
            </a:r>
            <a:endParaRPr lang="en-US" baseline="30000">
              <a:sym typeface="Symbol" charset="0"/>
            </a:endParaRPr>
          </a:p>
        </p:txBody>
      </p:sp>
      <p:sp>
        <p:nvSpPr>
          <p:cNvPr id="3590172" name="Rectangle 28"/>
          <p:cNvSpPr>
            <a:spLocks noChangeArrowheads="1"/>
          </p:cNvSpPr>
          <p:nvPr/>
        </p:nvSpPr>
        <p:spPr bwMode="auto">
          <a:xfrm>
            <a:off x="7086600" y="4419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u</a:t>
            </a:r>
            <a:endParaRPr lang="en-US" baseline="30000">
              <a:sym typeface="Symbol" charset="0"/>
            </a:endParaRPr>
          </a:p>
        </p:txBody>
      </p:sp>
      <p:sp>
        <p:nvSpPr>
          <p:cNvPr id="3590173" name="Rectangle 29"/>
          <p:cNvSpPr>
            <a:spLocks noChangeArrowheads="1"/>
          </p:cNvSpPr>
          <p:nvPr/>
        </p:nvSpPr>
        <p:spPr bwMode="auto">
          <a:xfrm flipV="1">
            <a:off x="8305800" y="4572000"/>
            <a:ext cx="369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charset="0"/>
              </a:rPr>
              <a:t>s</a:t>
            </a:r>
            <a:endParaRPr lang="en-US" baseline="30000">
              <a:sym typeface="Symbol" charset="0"/>
            </a:endParaRPr>
          </a:p>
        </p:txBody>
      </p:sp>
      <p:sp>
        <p:nvSpPr>
          <p:cNvPr id="3590174" name="Rectangle 30"/>
          <p:cNvSpPr>
            <a:spLocks noChangeArrowheads="1"/>
          </p:cNvSpPr>
          <p:nvPr/>
        </p:nvSpPr>
        <p:spPr bwMode="auto">
          <a:xfrm>
            <a:off x="6096000" y="3886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d</a:t>
            </a:r>
            <a:endParaRPr lang="en-US" baseline="30000">
              <a:sym typeface="Symbol" charset="0"/>
            </a:endParaRPr>
          </a:p>
        </p:txBody>
      </p:sp>
      <p:sp>
        <p:nvSpPr>
          <p:cNvPr id="3590175" name="Line 31"/>
          <p:cNvSpPr>
            <a:spLocks noChangeShapeType="1"/>
          </p:cNvSpPr>
          <p:nvPr/>
        </p:nvSpPr>
        <p:spPr bwMode="auto">
          <a:xfrm>
            <a:off x="6400800" y="4495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0176" name="Line 32"/>
          <p:cNvSpPr>
            <a:spLocks noChangeShapeType="1"/>
          </p:cNvSpPr>
          <p:nvPr/>
        </p:nvSpPr>
        <p:spPr bwMode="auto">
          <a:xfrm>
            <a:off x="2514600" y="4191000"/>
            <a:ext cx="1524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0177" name="Line 33"/>
          <p:cNvSpPr>
            <a:spLocks noChangeShapeType="1"/>
          </p:cNvSpPr>
          <p:nvPr/>
        </p:nvSpPr>
        <p:spPr bwMode="auto">
          <a:xfrm>
            <a:off x="2438400" y="4587875"/>
            <a:ext cx="1524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0178" name="Line 34"/>
          <p:cNvSpPr>
            <a:spLocks noChangeShapeType="1"/>
          </p:cNvSpPr>
          <p:nvPr/>
        </p:nvSpPr>
        <p:spPr bwMode="auto">
          <a:xfrm>
            <a:off x="5867400" y="6324600"/>
            <a:ext cx="3200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90180" name="Rectangle 36"/>
          <p:cNvSpPr>
            <a:spLocks noChangeArrowheads="1"/>
          </p:cNvSpPr>
          <p:nvPr/>
        </p:nvSpPr>
        <p:spPr bwMode="auto">
          <a:xfrm>
            <a:off x="6965950" y="5943600"/>
            <a:ext cx="95885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Horizon</a:t>
            </a:r>
          </a:p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~ 300 m</a:t>
            </a:r>
          </a:p>
        </p:txBody>
      </p:sp>
    </p:spTree>
    <p:extLst>
      <p:ext uri="{BB962C8B-B14F-4D97-AF65-F5344CB8AC3E}">
        <p14:creationId xmlns:p14="http://schemas.microsoft.com/office/powerpoint/2010/main" val="1230200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of Particles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8605-E706-2743-AD3D-F59FBFE42785}" type="datetime1">
              <a:rPr lang="en-US" smtClean="0"/>
              <a:pPr/>
              <a:t>11/14/12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64C-8C53-6242-8D04-0D618C734716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" y="838200"/>
            <a:ext cx="9601200" cy="57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2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95F-8409-B44F-854F-AEB3FE4B4487}" type="slidenum">
              <a:rPr lang="en-US"/>
              <a:pPr/>
              <a:t>47</a:t>
            </a:fld>
            <a:endParaRPr lang="en-US"/>
          </a:p>
        </p:txBody>
      </p:sp>
      <p:sp>
        <p:nvSpPr>
          <p:cNvPr id="35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Elementary Particles</a:t>
            </a:r>
          </a:p>
        </p:txBody>
      </p:sp>
      <p:pic>
        <p:nvPicPr>
          <p:cNvPr id="3592195" name="Picture 3" descr="simplemod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/>
          <a:stretch>
            <a:fillRect/>
          </a:stretch>
        </p:blipFill>
        <p:spPr bwMode="auto">
          <a:xfrm>
            <a:off x="2362200" y="1914525"/>
            <a:ext cx="4648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2196" name="Text Box 4"/>
          <p:cNvSpPr txBox="1">
            <a:spLocks noChangeArrowheads="1"/>
          </p:cNvSpPr>
          <p:nvPr/>
        </p:nvSpPr>
        <p:spPr bwMode="auto">
          <a:xfrm>
            <a:off x="1219200" y="1228725"/>
            <a:ext cx="10461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Charge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+2/3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-1/3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3592197" name="Rectangle 5"/>
          <p:cNvSpPr>
            <a:spLocks noChangeArrowheads="1"/>
          </p:cNvSpPr>
          <p:nvPr/>
        </p:nvSpPr>
        <p:spPr bwMode="auto">
          <a:xfrm>
            <a:off x="3500438" y="1127125"/>
            <a:ext cx="3417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Fermion	    </a:t>
            </a:r>
            <a:r>
              <a:rPr lang="en-US">
                <a:solidFill>
                  <a:srgbClr val="008000"/>
                </a:solidFill>
              </a:rPr>
              <a:t>Boson</a:t>
            </a:r>
          </a:p>
        </p:txBody>
      </p:sp>
      <p:sp>
        <p:nvSpPr>
          <p:cNvPr id="3592198" name="Text Box 6"/>
          <p:cNvSpPr txBox="1">
            <a:spLocks noChangeArrowheads="1"/>
          </p:cNvSpPr>
          <p:nvPr/>
        </p:nvSpPr>
        <p:spPr bwMode="auto">
          <a:xfrm>
            <a:off x="7162800" y="1219200"/>
            <a:ext cx="10461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Charge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  <a:sym typeface="Symbol" charset="0"/>
              </a:rPr>
              <a:t></a:t>
            </a:r>
            <a:r>
              <a:rPr lang="en-US" sz="24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592199" name="Rectangle 7"/>
          <p:cNvSpPr>
            <a:spLocks noChangeArrowheads="1"/>
          </p:cNvSpPr>
          <p:nvPr/>
        </p:nvSpPr>
        <p:spPr bwMode="auto">
          <a:xfrm>
            <a:off x="6400800" y="6172200"/>
            <a:ext cx="2903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+ Anti-particles</a:t>
            </a:r>
          </a:p>
        </p:txBody>
      </p:sp>
      <p:sp>
        <p:nvSpPr>
          <p:cNvPr id="3592200" name="Rectangle 8"/>
          <p:cNvSpPr>
            <a:spLocks noChangeArrowheads="1"/>
          </p:cNvSpPr>
          <p:nvPr/>
        </p:nvSpPr>
        <p:spPr bwMode="auto">
          <a:xfrm>
            <a:off x="3048000" y="2819400"/>
            <a:ext cx="1905000" cy="2438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92201" name="Rectangle 9"/>
          <p:cNvSpPr>
            <a:spLocks noChangeArrowheads="1"/>
          </p:cNvSpPr>
          <p:nvPr/>
        </p:nvSpPr>
        <p:spPr bwMode="auto">
          <a:xfrm>
            <a:off x="-36513" y="762000"/>
            <a:ext cx="363537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3300"/>
                </a:solidFill>
              </a:rPr>
              <a:t>Universe at t = 1 µsec</a:t>
            </a:r>
          </a:p>
        </p:txBody>
      </p:sp>
      <p:sp>
        <p:nvSpPr>
          <p:cNvPr id="3592202" name="Line 10"/>
          <p:cNvSpPr>
            <a:spLocks noChangeShapeType="1"/>
          </p:cNvSpPr>
          <p:nvPr/>
        </p:nvSpPr>
        <p:spPr bwMode="auto">
          <a:xfrm>
            <a:off x="2667000" y="1295400"/>
            <a:ext cx="457200" cy="457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92203" name="Rectangle 11"/>
          <p:cNvSpPr>
            <a:spLocks noChangeArrowheads="1"/>
          </p:cNvSpPr>
          <p:nvPr/>
        </p:nvSpPr>
        <p:spPr bwMode="auto">
          <a:xfrm>
            <a:off x="3048000" y="1905000"/>
            <a:ext cx="1066800" cy="914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92204" name="Line 12"/>
          <p:cNvSpPr>
            <a:spLocks noChangeShapeType="1"/>
          </p:cNvSpPr>
          <p:nvPr/>
        </p:nvSpPr>
        <p:spPr bwMode="auto">
          <a:xfrm>
            <a:off x="3092450" y="2827338"/>
            <a:ext cx="9906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9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DC06-BF0A-0146-9B25-037904CD6D27}" type="slidenum">
              <a:rPr lang="en-US"/>
              <a:pPr/>
              <a:t>48</a:t>
            </a:fld>
            <a:endParaRPr lang="en-US"/>
          </a:p>
        </p:txBody>
      </p:sp>
      <p:sp>
        <p:nvSpPr>
          <p:cNvPr id="36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Unification of Forces</a:t>
            </a:r>
            <a:endParaRPr lang="en-US"/>
          </a:p>
        </p:txBody>
      </p:sp>
      <p:pic>
        <p:nvPicPr>
          <p:cNvPr id="3647491" name="Picture 3" descr="bbtlf1904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448800" cy="59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7492" name="Text Box 4"/>
          <p:cNvSpPr txBox="1">
            <a:spLocks noChangeArrowheads="1"/>
          </p:cNvSpPr>
          <p:nvPr/>
        </p:nvSpPr>
        <p:spPr bwMode="auto">
          <a:xfrm>
            <a:off x="8001000" y="6111875"/>
            <a:ext cx="565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10</a:t>
            </a:r>
            <a:r>
              <a:rPr lang="en-US" sz="2000" baseline="30000"/>
              <a:t>32</a:t>
            </a:r>
          </a:p>
        </p:txBody>
      </p:sp>
      <p:sp>
        <p:nvSpPr>
          <p:cNvPr id="3647493" name="Text Box 5"/>
          <p:cNvSpPr txBox="1">
            <a:spLocks noChangeArrowheads="1"/>
          </p:cNvSpPr>
          <p:nvPr/>
        </p:nvSpPr>
        <p:spPr bwMode="auto">
          <a:xfrm>
            <a:off x="7775575" y="1660525"/>
            <a:ext cx="1825625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>
              <a:solidFill>
                <a:srgbClr val="FF00FF"/>
              </a:solidFill>
            </a:endParaRPr>
          </a:p>
          <a:p>
            <a:r>
              <a:rPr lang="en-US" sz="2400">
                <a:solidFill>
                  <a:srgbClr val="FF00FF"/>
                </a:solidFill>
              </a:rPr>
              <a:t>??</a:t>
            </a:r>
          </a:p>
        </p:txBody>
      </p:sp>
      <p:sp>
        <p:nvSpPr>
          <p:cNvPr id="3647494" name="Text Box 6"/>
          <p:cNvSpPr txBox="1">
            <a:spLocks noChangeArrowheads="1"/>
          </p:cNvSpPr>
          <p:nvPr/>
        </p:nvSpPr>
        <p:spPr bwMode="auto">
          <a:xfrm>
            <a:off x="6019800" y="6132513"/>
            <a:ext cx="565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10</a:t>
            </a:r>
            <a:r>
              <a:rPr lang="en-US" sz="2000" baseline="30000"/>
              <a:t>29</a:t>
            </a:r>
          </a:p>
        </p:txBody>
      </p:sp>
      <p:sp>
        <p:nvSpPr>
          <p:cNvPr id="3647495" name="Rectangle 7"/>
          <p:cNvSpPr>
            <a:spLocks noChangeArrowheads="1"/>
          </p:cNvSpPr>
          <p:nvPr/>
        </p:nvSpPr>
        <p:spPr bwMode="auto">
          <a:xfrm>
            <a:off x="2971800" y="990600"/>
            <a:ext cx="64008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47496" name="Text Box 8"/>
          <p:cNvSpPr txBox="1">
            <a:spLocks noChangeArrowheads="1"/>
          </p:cNvSpPr>
          <p:nvPr/>
        </p:nvSpPr>
        <p:spPr bwMode="auto">
          <a:xfrm>
            <a:off x="2895600" y="2133600"/>
            <a:ext cx="2133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FF"/>
                </a:solidFill>
              </a:rPr>
              <a:t>Electro-Weak Unification</a:t>
            </a:r>
          </a:p>
        </p:txBody>
      </p:sp>
      <p:sp>
        <p:nvSpPr>
          <p:cNvPr id="3647497" name="Text Box 9"/>
          <p:cNvSpPr txBox="1">
            <a:spLocks noChangeArrowheads="1"/>
          </p:cNvSpPr>
          <p:nvPr/>
        </p:nvSpPr>
        <p:spPr bwMode="auto">
          <a:xfrm>
            <a:off x="2057400" y="5562600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100 GeV</a:t>
            </a:r>
          </a:p>
        </p:txBody>
      </p:sp>
      <p:sp>
        <p:nvSpPr>
          <p:cNvPr id="3647498" name="Text Box 10"/>
          <p:cNvSpPr txBox="1">
            <a:spLocks noChangeArrowheads="1"/>
          </p:cNvSpPr>
          <p:nvPr/>
        </p:nvSpPr>
        <p:spPr bwMode="auto">
          <a:xfrm>
            <a:off x="5715000" y="5562600"/>
            <a:ext cx="103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</a:t>
            </a:r>
            <a:r>
              <a:rPr lang="en-US" sz="2000" baseline="30000">
                <a:solidFill>
                  <a:srgbClr val="FF3300"/>
                </a:solidFill>
              </a:rPr>
              <a:t>16</a:t>
            </a:r>
            <a:r>
              <a:rPr lang="en-US" sz="2000">
                <a:solidFill>
                  <a:srgbClr val="FF3300"/>
                </a:solidFill>
              </a:rPr>
              <a:t> GeV</a:t>
            </a:r>
          </a:p>
        </p:txBody>
      </p:sp>
      <p:sp>
        <p:nvSpPr>
          <p:cNvPr id="3647499" name="Text Box 11"/>
          <p:cNvSpPr txBox="1">
            <a:spLocks noChangeArrowheads="1"/>
          </p:cNvSpPr>
          <p:nvPr/>
        </p:nvSpPr>
        <p:spPr bwMode="auto">
          <a:xfrm>
            <a:off x="7620000" y="5562600"/>
            <a:ext cx="103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</a:t>
            </a:r>
            <a:r>
              <a:rPr lang="en-US" sz="2000" baseline="30000">
                <a:solidFill>
                  <a:srgbClr val="FF3300"/>
                </a:solidFill>
              </a:rPr>
              <a:t>19</a:t>
            </a:r>
            <a:r>
              <a:rPr lang="en-US" sz="2000">
                <a:solidFill>
                  <a:srgbClr val="FF3300"/>
                </a:solidFill>
              </a:rPr>
              <a:t> GeV</a:t>
            </a:r>
          </a:p>
        </p:txBody>
      </p:sp>
    </p:spTree>
    <p:extLst>
      <p:ext uri="{BB962C8B-B14F-4D97-AF65-F5344CB8AC3E}">
        <p14:creationId xmlns:p14="http://schemas.microsoft.com/office/powerpoint/2010/main" val="792864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A448-B8AF-D047-B89B-2F9092FD1F58}" type="slidenum">
              <a:rPr lang="en-US"/>
              <a:pPr/>
              <a:t>49</a:t>
            </a:fld>
            <a:endParaRPr lang="en-US"/>
          </a:p>
        </p:txBody>
      </p:sp>
      <p:sp>
        <p:nvSpPr>
          <p:cNvPr id="35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685800"/>
          </a:xfrm>
        </p:spPr>
        <p:txBody>
          <a:bodyPr/>
          <a:lstStyle/>
          <a:p>
            <a:r>
              <a:rPr lang="en-US" sz="3000">
                <a:solidFill>
                  <a:srgbClr val="FF00FF"/>
                </a:solidFill>
              </a:rPr>
              <a:t>Time = 10</a:t>
            </a:r>
            <a:r>
              <a:rPr lang="en-US" sz="3000" baseline="30000">
                <a:solidFill>
                  <a:srgbClr val="FF00FF"/>
                </a:solidFill>
              </a:rPr>
              <a:t>-10</a:t>
            </a:r>
            <a:r>
              <a:rPr lang="en-US" sz="3000">
                <a:solidFill>
                  <a:srgbClr val="FF00FF"/>
                </a:solidFill>
              </a:rPr>
              <a:t>  sec, Temp.= 10</a:t>
            </a:r>
            <a:r>
              <a:rPr lang="en-US" sz="3000" baseline="30000">
                <a:solidFill>
                  <a:srgbClr val="FF00FF"/>
                </a:solidFill>
              </a:rPr>
              <a:t>15 o</a:t>
            </a:r>
            <a:r>
              <a:rPr lang="en-US" sz="3000">
                <a:solidFill>
                  <a:srgbClr val="FF00FF"/>
                </a:solidFill>
              </a:rPr>
              <a:t>K  (~100 GeV) </a:t>
            </a:r>
            <a:endParaRPr lang="en-US" sz="3000" u="sng"/>
          </a:p>
        </p:txBody>
      </p:sp>
      <p:sp>
        <p:nvSpPr>
          <p:cNvPr id="35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9296400" cy="6096000"/>
          </a:xfrm>
        </p:spPr>
        <p:txBody>
          <a:bodyPr/>
          <a:lstStyle/>
          <a:p>
            <a:r>
              <a:rPr lang="en-US" sz="3200" u="sng">
                <a:solidFill>
                  <a:srgbClr val="FF3300"/>
                </a:solidFill>
              </a:rPr>
              <a:t>Electro-weak Unification</a:t>
            </a:r>
            <a:r>
              <a:rPr lang="en-US" sz="3200">
                <a:solidFill>
                  <a:srgbClr val="FF3300"/>
                </a:solidFill>
              </a:rPr>
              <a:t>	</a:t>
            </a:r>
          </a:p>
          <a:p>
            <a:pPr lvl="2">
              <a:buFontTx/>
              <a:buNone/>
            </a:pPr>
            <a:r>
              <a:rPr lang="en-US" sz="2300"/>
              <a:t>	</a:t>
            </a:r>
          </a:p>
          <a:p>
            <a:pPr lvl="1"/>
            <a:r>
              <a:rPr lang="en-US" sz="2800">
                <a:sym typeface="Symbol" charset="0"/>
              </a:rPr>
              <a:t>Electro-Magnetic force = Weak force</a:t>
            </a:r>
          </a:p>
          <a:p>
            <a:pPr lvl="1"/>
            <a:r>
              <a:rPr lang="en-US" sz="2800">
                <a:sym typeface="Symbol" charset="0"/>
              </a:rPr>
              <a:t>The highest energy we can study by the accelerators</a:t>
            </a:r>
          </a:p>
          <a:p>
            <a:pPr lvl="2"/>
            <a:endParaRPr lang="en-US" sz="2400">
              <a:sym typeface="Symbol" charset="0"/>
            </a:endParaRPr>
          </a:p>
          <a:p>
            <a:pPr lvl="2"/>
            <a:endParaRPr lang="en-US" sz="2400">
              <a:sym typeface="Symbol" charset="0"/>
            </a:endParaRPr>
          </a:p>
          <a:p>
            <a:pPr lvl="2"/>
            <a:endParaRPr lang="en-US" sz="2400">
              <a:sym typeface="Symbol" charset="0"/>
            </a:endParaRPr>
          </a:p>
          <a:p>
            <a:pPr lvl="2"/>
            <a:endParaRPr lang="en-US" sz="2400" baseline="30000">
              <a:sym typeface="Symbol" charset="0"/>
            </a:endParaRPr>
          </a:p>
          <a:p>
            <a:endParaRPr lang="en-US" sz="3200">
              <a:sym typeface="Symbol" charset="0"/>
            </a:endParaRPr>
          </a:p>
          <a:p>
            <a:pPr lvl="1"/>
            <a:endParaRPr lang="en-US" sz="2800">
              <a:sym typeface="Symbol" charset="0"/>
            </a:endParaRPr>
          </a:p>
        </p:txBody>
      </p:sp>
      <p:sp>
        <p:nvSpPr>
          <p:cNvPr id="3594244" name="Oval 4"/>
          <p:cNvSpPr>
            <a:spLocks noChangeAspect="1" noChangeArrowheads="1"/>
          </p:cNvSpPr>
          <p:nvPr/>
        </p:nvSpPr>
        <p:spPr bwMode="auto">
          <a:xfrm>
            <a:off x="3810000" y="2955925"/>
            <a:ext cx="3113088" cy="3194050"/>
          </a:xfrm>
          <a:prstGeom prst="ellips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94245" name="Rectangle 5"/>
          <p:cNvSpPr>
            <a:spLocks noChangeArrowheads="1"/>
          </p:cNvSpPr>
          <p:nvPr/>
        </p:nvSpPr>
        <p:spPr bwMode="auto">
          <a:xfrm>
            <a:off x="5040313" y="4149725"/>
            <a:ext cx="48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  <a:sym typeface="Symbol" charset="0"/>
              </a:rPr>
              <a:t>Z</a:t>
            </a:r>
            <a:r>
              <a:rPr lang="en-US" sz="2800" baseline="30000">
                <a:solidFill>
                  <a:srgbClr val="FF3300"/>
                </a:solidFill>
                <a:sym typeface="Symbol" charset="0"/>
              </a:rPr>
              <a:t>o</a:t>
            </a:r>
          </a:p>
        </p:txBody>
      </p:sp>
      <p:sp>
        <p:nvSpPr>
          <p:cNvPr id="3594246" name="Rectangle 6"/>
          <p:cNvSpPr>
            <a:spLocks noChangeArrowheads="1"/>
          </p:cNvSpPr>
          <p:nvPr/>
        </p:nvSpPr>
        <p:spPr bwMode="auto">
          <a:xfrm>
            <a:off x="4929188" y="3336925"/>
            <a:ext cx="492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µ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-</a:t>
            </a:r>
          </a:p>
        </p:txBody>
      </p:sp>
      <p:sp>
        <p:nvSpPr>
          <p:cNvPr id="3594247" name="Rectangle 7"/>
          <p:cNvSpPr>
            <a:spLocks noChangeArrowheads="1"/>
          </p:cNvSpPr>
          <p:nvPr/>
        </p:nvSpPr>
        <p:spPr bwMode="auto">
          <a:xfrm>
            <a:off x="5540375" y="39465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d</a:t>
            </a:r>
            <a:endParaRPr lang="en-US" baseline="30000">
              <a:sym typeface="Symbol" charset="0"/>
            </a:endParaRPr>
          </a:p>
        </p:txBody>
      </p:sp>
      <p:sp>
        <p:nvSpPr>
          <p:cNvPr id="3594248" name="Rectangle 8"/>
          <p:cNvSpPr>
            <a:spLocks noChangeArrowheads="1"/>
          </p:cNvSpPr>
          <p:nvPr/>
        </p:nvSpPr>
        <p:spPr bwMode="auto">
          <a:xfrm>
            <a:off x="5614988" y="5089525"/>
            <a:ext cx="54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µ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94249" name="Rectangle 9"/>
          <p:cNvSpPr>
            <a:spLocks noChangeArrowheads="1"/>
          </p:cNvSpPr>
          <p:nvPr/>
        </p:nvSpPr>
        <p:spPr bwMode="auto">
          <a:xfrm>
            <a:off x="4184650" y="3717925"/>
            <a:ext cx="51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94250" name="Rectangle 10"/>
          <p:cNvSpPr>
            <a:spLocks noChangeArrowheads="1"/>
          </p:cNvSpPr>
          <p:nvPr/>
        </p:nvSpPr>
        <p:spPr bwMode="auto">
          <a:xfrm>
            <a:off x="4178300" y="46323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u</a:t>
            </a:r>
            <a:endParaRPr lang="en-US" baseline="30000">
              <a:sym typeface="Symbol" charset="0"/>
            </a:endParaRPr>
          </a:p>
        </p:txBody>
      </p:sp>
      <p:sp>
        <p:nvSpPr>
          <p:cNvPr id="3594251" name="Rectangle 11"/>
          <p:cNvSpPr>
            <a:spLocks noChangeArrowheads="1"/>
          </p:cNvSpPr>
          <p:nvPr/>
        </p:nvSpPr>
        <p:spPr bwMode="auto">
          <a:xfrm>
            <a:off x="4572000" y="4251325"/>
            <a:ext cx="496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94252" name="Rectangle 12"/>
          <p:cNvSpPr>
            <a:spLocks noChangeArrowheads="1"/>
          </p:cNvSpPr>
          <p:nvPr/>
        </p:nvSpPr>
        <p:spPr bwMode="auto">
          <a:xfrm>
            <a:off x="5897563" y="3413125"/>
            <a:ext cx="350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Symbol" charset="0"/>
              </a:rPr>
              <a:t></a:t>
            </a:r>
          </a:p>
        </p:txBody>
      </p:sp>
      <p:sp>
        <p:nvSpPr>
          <p:cNvPr id="3594253" name="Rectangle 13"/>
          <p:cNvSpPr>
            <a:spLocks noChangeArrowheads="1"/>
          </p:cNvSpPr>
          <p:nvPr/>
        </p:nvSpPr>
        <p:spPr bwMode="auto">
          <a:xfrm>
            <a:off x="5943600" y="4403725"/>
            <a:ext cx="44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e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-</a:t>
            </a:r>
          </a:p>
        </p:txBody>
      </p:sp>
      <p:sp>
        <p:nvSpPr>
          <p:cNvPr id="3594254" name="Rectangle 14"/>
          <p:cNvSpPr>
            <a:spLocks noChangeArrowheads="1"/>
          </p:cNvSpPr>
          <p:nvPr/>
        </p:nvSpPr>
        <p:spPr bwMode="auto">
          <a:xfrm>
            <a:off x="5375275" y="3235325"/>
            <a:ext cx="57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  <a:sym typeface="Symbol" charset="0"/>
              </a:rPr>
              <a:t>W</a:t>
            </a:r>
            <a:r>
              <a:rPr lang="en-US" sz="2800" baseline="30000">
                <a:solidFill>
                  <a:srgbClr val="FF3300"/>
                </a:solidFill>
                <a:sym typeface="Symbol" charset="0"/>
              </a:rPr>
              <a:t>+</a:t>
            </a:r>
          </a:p>
        </p:txBody>
      </p:sp>
      <p:sp>
        <p:nvSpPr>
          <p:cNvPr id="3594255" name="Rectangle 15"/>
          <p:cNvSpPr>
            <a:spLocks noChangeArrowheads="1"/>
          </p:cNvSpPr>
          <p:nvPr/>
        </p:nvSpPr>
        <p:spPr bwMode="auto">
          <a:xfrm>
            <a:off x="4556125" y="5013325"/>
            <a:ext cx="55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µ</a:t>
            </a:r>
          </a:p>
        </p:txBody>
      </p:sp>
      <p:sp>
        <p:nvSpPr>
          <p:cNvPr id="3594256" name="Rectangle 16"/>
          <p:cNvSpPr>
            <a:spLocks noChangeArrowheads="1"/>
          </p:cNvSpPr>
          <p:nvPr/>
        </p:nvSpPr>
        <p:spPr bwMode="auto">
          <a:xfrm>
            <a:off x="6248400" y="3946525"/>
            <a:ext cx="51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e</a:t>
            </a:r>
          </a:p>
        </p:txBody>
      </p:sp>
      <p:sp>
        <p:nvSpPr>
          <p:cNvPr id="3594257" name="Rectangle 17"/>
          <p:cNvSpPr>
            <a:spLocks noChangeArrowheads="1"/>
          </p:cNvSpPr>
          <p:nvPr/>
        </p:nvSpPr>
        <p:spPr bwMode="auto">
          <a:xfrm>
            <a:off x="5410200" y="4556125"/>
            <a:ext cx="55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sym typeface="Symbol" charset="0"/>
              </a:rPr>
              <a:t></a:t>
            </a:r>
            <a:r>
              <a:rPr lang="en-US" baseline="-25000">
                <a:solidFill>
                  <a:srgbClr val="FF00FF"/>
                </a:solidFill>
                <a:sym typeface="Symbol" charset="0"/>
              </a:rPr>
              <a:t>µ</a:t>
            </a:r>
          </a:p>
        </p:txBody>
      </p:sp>
      <p:sp>
        <p:nvSpPr>
          <p:cNvPr id="3594258" name="Rectangle 18"/>
          <p:cNvSpPr>
            <a:spLocks noChangeArrowheads="1"/>
          </p:cNvSpPr>
          <p:nvPr/>
        </p:nvSpPr>
        <p:spPr bwMode="auto">
          <a:xfrm>
            <a:off x="5146675" y="5368925"/>
            <a:ext cx="57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  <a:sym typeface="Symbol" charset="0"/>
              </a:rPr>
              <a:t>W</a:t>
            </a:r>
            <a:r>
              <a:rPr lang="en-US" sz="2800" baseline="30000">
                <a:solidFill>
                  <a:srgbClr val="FF3300"/>
                </a:solidFill>
                <a:sym typeface="Symbol" charset="0"/>
              </a:rPr>
              <a:t>+</a:t>
            </a:r>
          </a:p>
        </p:txBody>
      </p:sp>
      <p:sp>
        <p:nvSpPr>
          <p:cNvPr id="3594259" name="Line 19"/>
          <p:cNvSpPr>
            <a:spLocks noChangeShapeType="1"/>
          </p:cNvSpPr>
          <p:nvPr/>
        </p:nvSpPr>
        <p:spPr bwMode="auto">
          <a:xfrm>
            <a:off x="4267200" y="3870325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4260" name="Line 20"/>
          <p:cNvSpPr>
            <a:spLocks noChangeShapeType="1"/>
          </p:cNvSpPr>
          <p:nvPr/>
        </p:nvSpPr>
        <p:spPr bwMode="auto">
          <a:xfrm>
            <a:off x="5638800" y="402272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4261" name="Line 21"/>
          <p:cNvSpPr>
            <a:spLocks noChangeShapeType="1"/>
          </p:cNvSpPr>
          <p:nvPr/>
        </p:nvSpPr>
        <p:spPr bwMode="auto">
          <a:xfrm>
            <a:off x="4648200" y="341312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4263" name="Line 23"/>
          <p:cNvSpPr>
            <a:spLocks noChangeShapeType="1"/>
          </p:cNvSpPr>
          <p:nvPr/>
        </p:nvSpPr>
        <p:spPr bwMode="auto">
          <a:xfrm>
            <a:off x="5446713" y="4768850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4264" name="Rectangle 24"/>
          <p:cNvSpPr>
            <a:spLocks noChangeArrowheads="1"/>
          </p:cNvSpPr>
          <p:nvPr/>
        </p:nvSpPr>
        <p:spPr bwMode="auto">
          <a:xfrm>
            <a:off x="4579938" y="3260725"/>
            <a:ext cx="369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s</a:t>
            </a:r>
            <a:endParaRPr lang="en-US" baseline="30000">
              <a:sym typeface="Symbol" charset="0"/>
            </a:endParaRPr>
          </a:p>
        </p:txBody>
      </p:sp>
      <p:sp>
        <p:nvSpPr>
          <p:cNvPr id="3594265" name="Rectangle 25"/>
          <p:cNvSpPr>
            <a:spLocks noChangeArrowheads="1"/>
          </p:cNvSpPr>
          <p:nvPr/>
        </p:nvSpPr>
        <p:spPr bwMode="auto">
          <a:xfrm>
            <a:off x="4953000" y="47085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u</a:t>
            </a:r>
            <a:endParaRPr lang="en-US" baseline="30000">
              <a:sym typeface="Symbol" charset="0"/>
            </a:endParaRPr>
          </a:p>
        </p:txBody>
      </p:sp>
      <p:sp>
        <p:nvSpPr>
          <p:cNvPr id="3594266" name="Rectangle 26"/>
          <p:cNvSpPr>
            <a:spLocks noChangeArrowheads="1"/>
          </p:cNvSpPr>
          <p:nvPr/>
        </p:nvSpPr>
        <p:spPr bwMode="auto">
          <a:xfrm flipV="1">
            <a:off x="6172200" y="4860925"/>
            <a:ext cx="369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charset="0"/>
              </a:rPr>
              <a:t>s</a:t>
            </a:r>
            <a:endParaRPr lang="en-US" baseline="30000">
              <a:sym typeface="Symbol" charset="0"/>
            </a:endParaRPr>
          </a:p>
        </p:txBody>
      </p:sp>
      <p:sp>
        <p:nvSpPr>
          <p:cNvPr id="3594267" name="Rectangle 27"/>
          <p:cNvSpPr>
            <a:spLocks noChangeArrowheads="1"/>
          </p:cNvSpPr>
          <p:nvPr/>
        </p:nvSpPr>
        <p:spPr bwMode="auto">
          <a:xfrm>
            <a:off x="3962400" y="4175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d</a:t>
            </a:r>
            <a:endParaRPr lang="en-US" baseline="30000">
              <a:sym typeface="Symbol" charset="0"/>
            </a:endParaRPr>
          </a:p>
        </p:txBody>
      </p:sp>
      <p:sp>
        <p:nvSpPr>
          <p:cNvPr id="3594268" name="Line 28"/>
          <p:cNvSpPr>
            <a:spLocks noChangeShapeType="1"/>
          </p:cNvSpPr>
          <p:nvPr/>
        </p:nvSpPr>
        <p:spPr bwMode="auto">
          <a:xfrm>
            <a:off x="4267200" y="478472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4271" name="Line 31"/>
          <p:cNvSpPr>
            <a:spLocks noChangeShapeType="1"/>
          </p:cNvSpPr>
          <p:nvPr/>
        </p:nvSpPr>
        <p:spPr bwMode="auto">
          <a:xfrm>
            <a:off x="3733800" y="6613525"/>
            <a:ext cx="3200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94272" name="Rectangle 32"/>
          <p:cNvSpPr>
            <a:spLocks noChangeArrowheads="1"/>
          </p:cNvSpPr>
          <p:nvPr/>
        </p:nvSpPr>
        <p:spPr bwMode="auto">
          <a:xfrm>
            <a:off x="4832350" y="6232525"/>
            <a:ext cx="95885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Horizon</a:t>
            </a:r>
          </a:p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~ 3  cm</a:t>
            </a:r>
          </a:p>
        </p:txBody>
      </p:sp>
      <p:sp>
        <p:nvSpPr>
          <p:cNvPr id="3594273" name="Rectangle 33"/>
          <p:cNvSpPr>
            <a:spLocks noChangeArrowheads="1"/>
          </p:cNvSpPr>
          <p:nvPr/>
        </p:nvSpPr>
        <p:spPr bwMode="auto">
          <a:xfrm>
            <a:off x="5867400" y="3962400"/>
            <a:ext cx="43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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-</a:t>
            </a:r>
          </a:p>
        </p:txBody>
      </p:sp>
      <p:sp>
        <p:nvSpPr>
          <p:cNvPr id="3594274" name="Rectangle 34"/>
          <p:cNvSpPr>
            <a:spLocks noChangeArrowheads="1"/>
          </p:cNvSpPr>
          <p:nvPr/>
        </p:nvSpPr>
        <p:spPr bwMode="auto">
          <a:xfrm>
            <a:off x="4621213" y="3810000"/>
            <a:ext cx="490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Symbol" charset="0"/>
              </a:rPr>
              <a:t></a:t>
            </a:r>
            <a:r>
              <a:rPr lang="en-US" baseline="30000">
                <a:solidFill>
                  <a:srgbClr val="0000FF"/>
                </a:solidFill>
                <a:sym typeface="Symbol" charset="0"/>
              </a:rPr>
              <a:t>+</a:t>
            </a:r>
          </a:p>
        </p:txBody>
      </p:sp>
      <p:sp>
        <p:nvSpPr>
          <p:cNvPr id="3594275" name="Rectangle 35"/>
          <p:cNvSpPr>
            <a:spLocks noChangeArrowheads="1"/>
          </p:cNvSpPr>
          <p:nvPr/>
        </p:nvSpPr>
        <p:spPr bwMode="auto">
          <a:xfrm>
            <a:off x="6180138" y="3505200"/>
            <a:ext cx="369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c</a:t>
            </a:r>
            <a:endParaRPr lang="en-US" baseline="30000">
              <a:sym typeface="Symbol" charset="0"/>
            </a:endParaRPr>
          </a:p>
        </p:txBody>
      </p:sp>
      <p:sp>
        <p:nvSpPr>
          <p:cNvPr id="3594276" name="Rectangle 36"/>
          <p:cNvSpPr>
            <a:spLocks noChangeArrowheads="1"/>
          </p:cNvSpPr>
          <p:nvPr/>
        </p:nvSpPr>
        <p:spPr bwMode="auto">
          <a:xfrm>
            <a:off x="4945063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b</a:t>
            </a:r>
            <a:endParaRPr lang="en-US" baseline="30000">
              <a:sym typeface="Symbol" charset="0"/>
            </a:endParaRPr>
          </a:p>
        </p:txBody>
      </p:sp>
      <p:sp>
        <p:nvSpPr>
          <p:cNvPr id="3594277" name="Rectangle 37"/>
          <p:cNvSpPr>
            <a:spLocks noChangeArrowheads="1"/>
          </p:cNvSpPr>
          <p:nvPr/>
        </p:nvSpPr>
        <p:spPr bwMode="auto">
          <a:xfrm>
            <a:off x="4191000" y="5105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b</a:t>
            </a:r>
            <a:endParaRPr lang="en-US" baseline="30000">
              <a:sym typeface="Symbol" charset="0"/>
            </a:endParaRPr>
          </a:p>
        </p:txBody>
      </p:sp>
      <p:sp>
        <p:nvSpPr>
          <p:cNvPr id="3594278" name="Line 38"/>
          <p:cNvSpPr>
            <a:spLocks noChangeShapeType="1"/>
          </p:cNvSpPr>
          <p:nvPr/>
        </p:nvSpPr>
        <p:spPr bwMode="auto">
          <a:xfrm>
            <a:off x="4267200" y="5181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94279" name="Rectangle 39"/>
          <p:cNvSpPr>
            <a:spLocks noChangeArrowheads="1"/>
          </p:cNvSpPr>
          <p:nvPr/>
        </p:nvSpPr>
        <p:spPr bwMode="auto">
          <a:xfrm>
            <a:off x="6019800" y="5257800"/>
            <a:ext cx="369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c</a:t>
            </a:r>
            <a:endParaRPr lang="en-US" baseline="30000">
              <a:sym typeface="Symbol" charset="0"/>
            </a:endParaRPr>
          </a:p>
        </p:txBody>
      </p:sp>
      <p:sp>
        <p:nvSpPr>
          <p:cNvPr id="3594280" name="Line 40"/>
          <p:cNvSpPr>
            <a:spLocks noChangeShapeType="1"/>
          </p:cNvSpPr>
          <p:nvPr/>
        </p:nvSpPr>
        <p:spPr bwMode="auto">
          <a:xfrm>
            <a:off x="6096000" y="542607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2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3C85000-4FEF-C844-8D36-632611C0E0D1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49D64C-D016-CC4F-A43A-BDE006537321}" type="slidenum">
              <a:rPr lang="en-US" sz="1500">
                <a:solidFill>
                  <a:srgbClr val="0000FF"/>
                </a:solidFill>
              </a:rPr>
              <a:pPr eaLnBrk="1" hangingPunct="1"/>
              <a:t>5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7045" name="Title 7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620000" cy="12954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4800" dirty="0" smtClean="0">
                <a:latin typeface="Tahoma" charset="0"/>
              </a:rPr>
              <a:t>Cosmology</a:t>
            </a:r>
            <a:endParaRPr lang="en-US" sz="4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13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5FF9-EF6E-EF44-BB74-B42A00DC892E}" type="slidenum">
              <a:rPr lang="en-US"/>
              <a:pPr/>
              <a:t>50</a:t>
            </a:fld>
            <a:endParaRPr lang="en-US"/>
          </a:p>
        </p:txBody>
      </p:sp>
      <p:sp>
        <p:nvSpPr>
          <p:cNvPr id="35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Elementary Particles</a:t>
            </a:r>
          </a:p>
        </p:txBody>
      </p:sp>
      <p:pic>
        <p:nvPicPr>
          <p:cNvPr id="3596291" name="Picture 3" descr="simplemod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/>
          <a:stretch>
            <a:fillRect/>
          </a:stretch>
        </p:blipFill>
        <p:spPr bwMode="auto">
          <a:xfrm>
            <a:off x="2362200" y="1914525"/>
            <a:ext cx="4648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6292" name="Text Box 4"/>
          <p:cNvSpPr txBox="1">
            <a:spLocks noChangeArrowheads="1"/>
          </p:cNvSpPr>
          <p:nvPr/>
        </p:nvSpPr>
        <p:spPr bwMode="auto">
          <a:xfrm>
            <a:off x="1219200" y="1228725"/>
            <a:ext cx="10461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Charge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+2/3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-1/3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3596293" name="Rectangle 5"/>
          <p:cNvSpPr>
            <a:spLocks noChangeArrowheads="1"/>
          </p:cNvSpPr>
          <p:nvPr/>
        </p:nvSpPr>
        <p:spPr bwMode="auto">
          <a:xfrm>
            <a:off x="3500438" y="1127125"/>
            <a:ext cx="3417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Fermion	    </a:t>
            </a:r>
            <a:r>
              <a:rPr lang="en-US">
                <a:solidFill>
                  <a:srgbClr val="008000"/>
                </a:solidFill>
              </a:rPr>
              <a:t>Boson</a:t>
            </a:r>
          </a:p>
        </p:txBody>
      </p:sp>
      <p:sp>
        <p:nvSpPr>
          <p:cNvPr id="3596294" name="Text Box 6"/>
          <p:cNvSpPr txBox="1">
            <a:spLocks noChangeArrowheads="1"/>
          </p:cNvSpPr>
          <p:nvPr/>
        </p:nvSpPr>
        <p:spPr bwMode="auto">
          <a:xfrm>
            <a:off x="7162800" y="1219200"/>
            <a:ext cx="10461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Charge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  <a:sym typeface="Symbol" charset="0"/>
              </a:rPr>
              <a:t></a:t>
            </a:r>
            <a:r>
              <a:rPr lang="en-US" sz="24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596295" name="Rectangle 7"/>
          <p:cNvSpPr>
            <a:spLocks noChangeArrowheads="1"/>
          </p:cNvSpPr>
          <p:nvPr/>
        </p:nvSpPr>
        <p:spPr bwMode="auto">
          <a:xfrm>
            <a:off x="6400800" y="6172200"/>
            <a:ext cx="2903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+ Anti-particles</a:t>
            </a:r>
          </a:p>
        </p:txBody>
      </p:sp>
      <p:sp>
        <p:nvSpPr>
          <p:cNvPr id="3596296" name="Rectangle 8"/>
          <p:cNvSpPr>
            <a:spLocks noChangeArrowheads="1"/>
          </p:cNvSpPr>
          <p:nvPr/>
        </p:nvSpPr>
        <p:spPr bwMode="auto">
          <a:xfrm>
            <a:off x="3048000" y="1828800"/>
            <a:ext cx="2590800" cy="3429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96297" name="Rectangle 9"/>
          <p:cNvSpPr>
            <a:spLocks noChangeArrowheads="1"/>
          </p:cNvSpPr>
          <p:nvPr/>
        </p:nvSpPr>
        <p:spPr bwMode="auto">
          <a:xfrm>
            <a:off x="131763" y="685800"/>
            <a:ext cx="3678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3300"/>
                </a:solidFill>
              </a:rPr>
              <a:t>Universe at = 0.1 nsec</a:t>
            </a:r>
          </a:p>
        </p:txBody>
      </p:sp>
      <p:sp>
        <p:nvSpPr>
          <p:cNvPr id="3596298" name="Line 10"/>
          <p:cNvSpPr>
            <a:spLocks noChangeShapeType="1"/>
          </p:cNvSpPr>
          <p:nvPr/>
        </p:nvSpPr>
        <p:spPr bwMode="auto">
          <a:xfrm>
            <a:off x="2667000" y="1295400"/>
            <a:ext cx="457200" cy="457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55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6A65-2EFD-304C-ACF4-9586DA557F60}" type="slidenum">
              <a:rPr lang="en-US"/>
              <a:pPr/>
              <a:t>51</a:t>
            </a:fld>
            <a:endParaRPr lang="en-US"/>
          </a:p>
        </p:txBody>
      </p:sp>
      <p:sp>
        <p:nvSpPr>
          <p:cNvPr id="36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Unification of Forces</a:t>
            </a:r>
            <a:endParaRPr lang="en-US"/>
          </a:p>
        </p:txBody>
      </p:sp>
      <p:sp>
        <p:nvSpPr>
          <p:cNvPr id="3649539" name="Text Box 3"/>
          <p:cNvSpPr txBox="1">
            <a:spLocks noChangeArrowheads="1"/>
          </p:cNvSpPr>
          <p:nvPr/>
        </p:nvSpPr>
        <p:spPr bwMode="auto">
          <a:xfrm>
            <a:off x="8001000" y="6111875"/>
            <a:ext cx="565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10</a:t>
            </a:r>
            <a:r>
              <a:rPr lang="en-US" sz="2000" baseline="30000"/>
              <a:t>32</a:t>
            </a:r>
          </a:p>
        </p:txBody>
      </p:sp>
      <p:sp>
        <p:nvSpPr>
          <p:cNvPr id="3649540" name="Text Box 4"/>
          <p:cNvSpPr txBox="1">
            <a:spLocks noChangeArrowheads="1"/>
          </p:cNvSpPr>
          <p:nvPr/>
        </p:nvSpPr>
        <p:spPr bwMode="auto">
          <a:xfrm>
            <a:off x="6019800" y="6132513"/>
            <a:ext cx="565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10</a:t>
            </a:r>
            <a:r>
              <a:rPr lang="en-US" sz="2000" baseline="30000"/>
              <a:t>29</a:t>
            </a:r>
          </a:p>
        </p:txBody>
      </p:sp>
      <p:pic>
        <p:nvPicPr>
          <p:cNvPr id="3649541" name="Picture 5" descr="bbtlf1904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448800" cy="59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9542" name="Rectangle 6"/>
          <p:cNvSpPr>
            <a:spLocks noChangeArrowheads="1"/>
          </p:cNvSpPr>
          <p:nvPr/>
        </p:nvSpPr>
        <p:spPr bwMode="auto">
          <a:xfrm>
            <a:off x="6248400" y="990600"/>
            <a:ext cx="31242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49543" name="Text Box 7"/>
          <p:cNvSpPr txBox="1">
            <a:spLocks noChangeArrowheads="1"/>
          </p:cNvSpPr>
          <p:nvPr/>
        </p:nvSpPr>
        <p:spPr bwMode="auto">
          <a:xfrm>
            <a:off x="5943600" y="1905000"/>
            <a:ext cx="1524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FF"/>
                </a:solidFill>
              </a:rPr>
              <a:t>Grand Unification</a:t>
            </a:r>
          </a:p>
        </p:txBody>
      </p:sp>
      <p:sp>
        <p:nvSpPr>
          <p:cNvPr id="3649544" name="Text Box 8"/>
          <p:cNvSpPr txBox="1">
            <a:spLocks noChangeArrowheads="1"/>
          </p:cNvSpPr>
          <p:nvPr/>
        </p:nvSpPr>
        <p:spPr bwMode="auto">
          <a:xfrm>
            <a:off x="2057400" y="5562600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100 GeV</a:t>
            </a:r>
          </a:p>
        </p:txBody>
      </p:sp>
      <p:sp>
        <p:nvSpPr>
          <p:cNvPr id="3649545" name="Text Box 9"/>
          <p:cNvSpPr txBox="1">
            <a:spLocks noChangeArrowheads="1"/>
          </p:cNvSpPr>
          <p:nvPr/>
        </p:nvSpPr>
        <p:spPr bwMode="auto">
          <a:xfrm>
            <a:off x="5715000" y="5562600"/>
            <a:ext cx="103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</a:t>
            </a:r>
            <a:r>
              <a:rPr lang="en-US" sz="2000" baseline="30000">
                <a:solidFill>
                  <a:srgbClr val="FF3300"/>
                </a:solidFill>
              </a:rPr>
              <a:t>16</a:t>
            </a:r>
            <a:r>
              <a:rPr lang="en-US" sz="2000">
                <a:solidFill>
                  <a:srgbClr val="FF3300"/>
                </a:solidFill>
              </a:rPr>
              <a:t> GeV</a:t>
            </a:r>
          </a:p>
        </p:txBody>
      </p:sp>
      <p:sp>
        <p:nvSpPr>
          <p:cNvPr id="3649546" name="Text Box 10"/>
          <p:cNvSpPr txBox="1">
            <a:spLocks noChangeArrowheads="1"/>
          </p:cNvSpPr>
          <p:nvPr/>
        </p:nvSpPr>
        <p:spPr bwMode="auto">
          <a:xfrm>
            <a:off x="7620000" y="5562600"/>
            <a:ext cx="103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</a:t>
            </a:r>
            <a:r>
              <a:rPr lang="en-US" sz="2000" baseline="30000">
                <a:solidFill>
                  <a:srgbClr val="FF3300"/>
                </a:solidFill>
              </a:rPr>
              <a:t>19</a:t>
            </a:r>
            <a:r>
              <a:rPr lang="en-US" sz="2000">
                <a:solidFill>
                  <a:srgbClr val="FF3300"/>
                </a:solidFill>
              </a:rPr>
              <a:t> GeV</a:t>
            </a:r>
          </a:p>
        </p:txBody>
      </p:sp>
    </p:spTree>
    <p:extLst>
      <p:ext uri="{BB962C8B-B14F-4D97-AF65-F5344CB8AC3E}">
        <p14:creationId xmlns:p14="http://schemas.microsoft.com/office/powerpoint/2010/main" val="88221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3816-6D00-0441-888F-65DBD25C73FF}" type="slidenum">
              <a:rPr lang="en-US"/>
              <a:pPr/>
              <a:t>52</a:t>
            </a:fld>
            <a:endParaRPr lang="en-US"/>
          </a:p>
        </p:txBody>
      </p:sp>
      <p:sp>
        <p:nvSpPr>
          <p:cNvPr id="36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685800"/>
          </a:xfrm>
        </p:spPr>
        <p:txBody>
          <a:bodyPr/>
          <a:lstStyle/>
          <a:p>
            <a:r>
              <a:rPr lang="en-US" sz="3000">
                <a:solidFill>
                  <a:srgbClr val="FF00FF"/>
                </a:solidFill>
              </a:rPr>
              <a:t>Time = 10</a:t>
            </a:r>
            <a:r>
              <a:rPr lang="en-US" sz="3000" baseline="30000">
                <a:solidFill>
                  <a:srgbClr val="FF00FF"/>
                </a:solidFill>
              </a:rPr>
              <a:t>-34</a:t>
            </a:r>
            <a:r>
              <a:rPr lang="en-US" sz="3000">
                <a:solidFill>
                  <a:srgbClr val="FF00FF"/>
                </a:solidFill>
              </a:rPr>
              <a:t>  sec, Temp.= 10</a:t>
            </a:r>
            <a:r>
              <a:rPr lang="en-US" sz="3000" baseline="30000">
                <a:solidFill>
                  <a:srgbClr val="FF00FF"/>
                </a:solidFill>
              </a:rPr>
              <a:t>29 o</a:t>
            </a:r>
            <a:r>
              <a:rPr lang="en-US" sz="3000">
                <a:solidFill>
                  <a:srgbClr val="FF00FF"/>
                </a:solidFill>
              </a:rPr>
              <a:t>K  (~10</a:t>
            </a:r>
            <a:r>
              <a:rPr lang="en-US" sz="3000" baseline="30000">
                <a:solidFill>
                  <a:srgbClr val="FF00FF"/>
                </a:solidFill>
              </a:rPr>
              <a:t>16</a:t>
            </a:r>
            <a:r>
              <a:rPr lang="en-US" sz="3000">
                <a:solidFill>
                  <a:srgbClr val="FF00FF"/>
                </a:solidFill>
              </a:rPr>
              <a:t> GeV) </a:t>
            </a:r>
            <a:endParaRPr lang="en-US" sz="3000" u="sng"/>
          </a:p>
        </p:txBody>
      </p:sp>
      <p:sp>
        <p:nvSpPr>
          <p:cNvPr id="36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9296400" cy="6096000"/>
          </a:xfrm>
        </p:spPr>
        <p:txBody>
          <a:bodyPr/>
          <a:lstStyle/>
          <a:p>
            <a:r>
              <a:rPr lang="en-US" sz="3200" u="sng">
                <a:solidFill>
                  <a:srgbClr val="FF3300"/>
                </a:solidFill>
              </a:rPr>
              <a:t>Grand Unification</a:t>
            </a:r>
            <a:r>
              <a:rPr lang="en-US" sz="3200">
                <a:solidFill>
                  <a:srgbClr val="FF3300"/>
                </a:solidFill>
              </a:rPr>
              <a:t>	</a:t>
            </a:r>
          </a:p>
          <a:p>
            <a:pPr lvl="2">
              <a:buFontTx/>
              <a:buNone/>
            </a:pPr>
            <a:r>
              <a:rPr lang="en-US" sz="2300"/>
              <a:t>	</a:t>
            </a:r>
          </a:p>
          <a:p>
            <a:pPr lvl="1"/>
            <a:r>
              <a:rPr lang="en-US" sz="2800">
                <a:sym typeface="Symbol" charset="0"/>
              </a:rPr>
              <a:t>Strong-Force = Electro-Magnetic force = Weak force</a:t>
            </a:r>
          </a:p>
          <a:p>
            <a:pPr lvl="1"/>
            <a:r>
              <a:rPr lang="en-US" sz="2800">
                <a:sym typeface="Symbol" charset="0"/>
              </a:rPr>
              <a:t>Quark = Leptons</a:t>
            </a:r>
          </a:p>
          <a:p>
            <a:pPr lvl="1"/>
            <a:endParaRPr lang="en-US" sz="2800">
              <a:sym typeface="Symbol" charset="0"/>
            </a:endParaRPr>
          </a:p>
          <a:p>
            <a:pPr lvl="1"/>
            <a:r>
              <a:rPr lang="en-US" sz="2800">
                <a:sym typeface="Symbol" charset="0"/>
              </a:rPr>
              <a:t>Everything (except gravity) is unified.</a:t>
            </a:r>
          </a:p>
          <a:p>
            <a:pPr lvl="1"/>
            <a:endParaRPr lang="en-US" sz="2800">
              <a:sym typeface="Symbol" charset="0"/>
            </a:endParaRPr>
          </a:p>
          <a:p>
            <a:pPr lvl="1"/>
            <a:r>
              <a:rPr lang="en-US" sz="2800">
                <a:sym typeface="Symbol" charset="0"/>
              </a:rPr>
              <a:t>Inflation might happen?</a:t>
            </a:r>
          </a:p>
          <a:p>
            <a:pPr lvl="1">
              <a:buFont typeface="Wingdings" charset="0"/>
              <a:buNone/>
            </a:pPr>
            <a:endParaRPr lang="en-US" sz="2800">
              <a:sym typeface="Symbol" charset="0"/>
            </a:endParaRPr>
          </a:p>
          <a:p>
            <a:pPr lvl="2"/>
            <a:endParaRPr lang="en-US" sz="2400">
              <a:sym typeface="Symbol" charset="0"/>
            </a:endParaRPr>
          </a:p>
          <a:p>
            <a:pPr lvl="2"/>
            <a:endParaRPr lang="en-US" sz="2400">
              <a:sym typeface="Symbol" charset="0"/>
            </a:endParaRPr>
          </a:p>
          <a:p>
            <a:pPr lvl="2"/>
            <a:endParaRPr lang="en-US" sz="2400">
              <a:sym typeface="Symbol" charset="0"/>
            </a:endParaRPr>
          </a:p>
          <a:p>
            <a:pPr lvl="2"/>
            <a:endParaRPr lang="en-US" sz="2400" baseline="30000">
              <a:sym typeface="Symbol" charset="0"/>
            </a:endParaRPr>
          </a:p>
          <a:p>
            <a:endParaRPr lang="en-US" sz="3200">
              <a:sym typeface="Symbol" charset="0"/>
            </a:endParaRPr>
          </a:p>
          <a:p>
            <a:pPr lvl="1"/>
            <a:endParaRPr lang="en-US" sz="2800">
              <a:sym typeface="Symbol" charset="0"/>
            </a:endParaRPr>
          </a:p>
        </p:txBody>
      </p:sp>
      <p:sp>
        <p:nvSpPr>
          <p:cNvPr id="3602436" name="Oval 4"/>
          <p:cNvSpPr>
            <a:spLocks noChangeAspect="1" noChangeArrowheads="1"/>
          </p:cNvSpPr>
          <p:nvPr/>
        </p:nvSpPr>
        <p:spPr bwMode="auto">
          <a:xfrm>
            <a:off x="5295900" y="4038600"/>
            <a:ext cx="2057400" cy="2111375"/>
          </a:xfrm>
          <a:prstGeom prst="ellips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02460" name="Line 28"/>
          <p:cNvSpPr>
            <a:spLocks noChangeShapeType="1"/>
          </p:cNvSpPr>
          <p:nvPr/>
        </p:nvSpPr>
        <p:spPr bwMode="auto">
          <a:xfrm>
            <a:off x="4762500" y="6613525"/>
            <a:ext cx="3200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02461" name="Rectangle 29"/>
          <p:cNvSpPr>
            <a:spLocks noChangeArrowheads="1"/>
          </p:cNvSpPr>
          <p:nvPr/>
        </p:nvSpPr>
        <p:spPr bwMode="auto">
          <a:xfrm>
            <a:off x="5613400" y="6232525"/>
            <a:ext cx="14605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Horizon</a:t>
            </a:r>
          </a:p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~ 310</a:t>
            </a:r>
            <a:r>
              <a:rPr lang="en-US" sz="2000" baseline="30000">
                <a:solidFill>
                  <a:srgbClr val="FF9900"/>
                </a:solidFill>
                <a:sym typeface="Symbol" charset="0"/>
              </a:rPr>
              <a:t>-24</a:t>
            </a:r>
            <a:r>
              <a:rPr lang="en-US" sz="2000">
                <a:solidFill>
                  <a:srgbClr val="FF9900"/>
                </a:solidFill>
                <a:sym typeface="Symbol" charset="0"/>
              </a:rPr>
              <a:t>  cm</a:t>
            </a:r>
          </a:p>
        </p:txBody>
      </p:sp>
      <p:sp>
        <p:nvSpPr>
          <p:cNvPr id="3602470" name="Rectangle 38"/>
          <p:cNvSpPr>
            <a:spLocks noChangeArrowheads="1"/>
          </p:cNvSpPr>
          <p:nvPr/>
        </p:nvSpPr>
        <p:spPr bwMode="auto">
          <a:xfrm>
            <a:off x="3505200" y="5029200"/>
            <a:ext cx="14859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Size ~ 30  cm</a:t>
            </a:r>
          </a:p>
        </p:txBody>
      </p:sp>
    </p:spTree>
    <p:extLst>
      <p:ext uri="{BB962C8B-B14F-4D97-AF65-F5344CB8AC3E}">
        <p14:creationId xmlns:p14="http://schemas.microsoft.com/office/powerpoint/2010/main" val="3691218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FAF7-DA39-4F42-B0A0-42B0A09B50F1}" type="slidenum">
              <a:rPr lang="en-US"/>
              <a:pPr/>
              <a:t>53</a:t>
            </a:fld>
            <a:endParaRPr lang="en-US"/>
          </a:p>
        </p:txBody>
      </p:sp>
      <p:sp>
        <p:nvSpPr>
          <p:cNvPr id="36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 in Early Universe</a:t>
            </a:r>
          </a:p>
        </p:txBody>
      </p:sp>
      <p:sp>
        <p:nvSpPr>
          <p:cNvPr id="3604483" name="Line 3"/>
          <p:cNvSpPr>
            <a:spLocks noChangeShapeType="1"/>
          </p:cNvSpPr>
          <p:nvPr/>
        </p:nvSpPr>
        <p:spPr bwMode="auto">
          <a:xfrm flipV="1">
            <a:off x="1976438" y="6232525"/>
            <a:ext cx="6826250" cy="36513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484" name="Line 4"/>
          <p:cNvSpPr>
            <a:spLocks noChangeShapeType="1"/>
          </p:cNvSpPr>
          <p:nvPr/>
        </p:nvSpPr>
        <p:spPr bwMode="auto">
          <a:xfrm rot="5400000" flipV="1">
            <a:off x="-450849" y="3844925"/>
            <a:ext cx="4875212" cy="26987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485" name="Text Box 5"/>
          <p:cNvSpPr txBox="1">
            <a:spLocks noChangeArrowheads="1"/>
          </p:cNvSpPr>
          <p:nvPr/>
        </p:nvSpPr>
        <p:spPr bwMode="auto">
          <a:xfrm>
            <a:off x="8389938" y="6403975"/>
            <a:ext cx="101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Time</a:t>
            </a:r>
          </a:p>
        </p:txBody>
      </p:sp>
      <p:sp>
        <p:nvSpPr>
          <p:cNvPr id="3604486" name="Text Box 6"/>
          <p:cNvSpPr txBox="1">
            <a:spLocks noChangeArrowheads="1"/>
          </p:cNvSpPr>
          <p:nvPr/>
        </p:nvSpPr>
        <p:spPr bwMode="auto">
          <a:xfrm>
            <a:off x="806450" y="15144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Size</a:t>
            </a:r>
          </a:p>
        </p:txBody>
      </p:sp>
      <p:sp>
        <p:nvSpPr>
          <p:cNvPr id="3604487" name="Freeform 7"/>
          <p:cNvSpPr>
            <a:spLocks/>
          </p:cNvSpPr>
          <p:nvPr/>
        </p:nvSpPr>
        <p:spPr bwMode="auto">
          <a:xfrm>
            <a:off x="2014538" y="2093913"/>
            <a:ext cx="6496050" cy="4148137"/>
          </a:xfrm>
          <a:custGeom>
            <a:avLst/>
            <a:gdLst>
              <a:gd name="T0" fmla="*/ 0 w 3201"/>
              <a:gd name="T1" fmla="*/ 2198 h 2198"/>
              <a:gd name="T2" fmla="*/ 149 w 3201"/>
              <a:gd name="T3" fmla="*/ 1497 h 2198"/>
              <a:gd name="T4" fmla="*/ 743 w 3201"/>
              <a:gd name="T5" fmla="*/ 796 h 2198"/>
              <a:gd name="T6" fmla="*/ 1823 w 3201"/>
              <a:gd name="T7" fmla="*/ 262 h 2198"/>
              <a:gd name="T8" fmla="*/ 3201 w 3201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01" h="2198">
                <a:moveTo>
                  <a:pt x="0" y="2198"/>
                </a:moveTo>
                <a:cubicBezTo>
                  <a:pt x="12" y="1964"/>
                  <a:pt x="25" y="1730"/>
                  <a:pt x="149" y="1497"/>
                </a:cubicBezTo>
                <a:cubicBezTo>
                  <a:pt x="273" y="1264"/>
                  <a:pt x="464" y="1002"/>
                  <a:pt x="743" y="796"/>
                </a:cubicBezTo>
                <a:cubicBezTo>
                  <a:pt x="1022" y="590"/>
                  <a:pt x="1414" y="395"/>
                  <a:pt x="1823" y="262"/>
                </a:cubicBezTo>
                <a:cubicBezTo>
                  <a:pt x="2232" y="129"/>
                  <a:pt x="2972" y="44"/>
                  <a:pt x="3201" y="0"/>
                </a:cubicBezTo>
              </a:path>
            </a:pathLst>
          </a:custGeom>
          <a:noFill/>
          <a:ln w="508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488" name="Line 8"/>
          <p:cNvSpPr>
            <a:spLocks noChangeShapeType="1"/>
          </p:cNvSpPr>
          <p:nvPr/>
        </p:nvSpPr>
        <p:spPr bwMode="auto">
          <a:xfrm flipV="1">
            <a:off x="2027238" y="1620838"/>
            <a:ext cx="6221412" cy="46386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04489" name="Group 9"/>
          <p:cNvGrpSpPr>
            <a:grpSpLocks/>
          </p:cNvGrpSpPr>
          <p:nvPr/>
        </p:nvGrpSpPr>
        <p:grpSpPr bwMode="auto">
          <a:xfrm>
            <a:off x="5478463" y="3494088"/>
            <a:ext cx="2509837" cy="519112"/>
            <a:chOff x="3514" y="2334"/>
            <a:chExt cx="1581" cy="327"/>
          </a:xfrm>
        </p:grpSpPr>
        <p:sp>
          <p:nvSpPr>
            <p:cNvPr id="3604490" name="Text Box 10"/>
            <p:cNvSpPr txBox="1">
              <a:spLocks noChangeArrowheads="1"/>
            </p:cNvSpPr>
            <p:nvPr/>
          </p:nvSpPr>
          <p:spPr bwMode="auto">
            <a:xfrm>
              <a:off x="3514" y="2347"/>
              <a:ext cx="12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cap="rnd">
                  <a:solidFill>
                    <a:srgbClr val="FFCC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Horizon </a:t>
              </a:r>
            </a:p>
          </p:txBody>
        </p:sp>
        <p:sp>
          <p:nvSpPr>
            <p:cNvPr id="3604491" name="Text Box 11"/>
            <p:cNvSpPr txBox="1">
              <a:spLocks noChangeArrowheads="1"/>
            </p:cNvSpPr>
            <p:nvPr/>
          </p:nvSpPr>
          <p:spPr bwMode="auto">
            <a:xfrm>
              <a:off x="4495" y="2334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charset="0"/>
                  <a:sym typeface="Symbol" charset="0"/>
                </a:rPr>
                <a:t> cT</a:t>
              </a:r>
            </a:p>
          </p:txBody>
        </p:sp>
      </p:grpSp>
      <p:sp>
        <p:nvSpPr>
          <p:cNvPr id="3604492" name="Text Box 12"/>
          <p:cNvSpPr txBox="1">
            <a:spLocks noChangeArrowheads="1"/>
          </p:cNvSpPr>
          <p:nvPr/>
        </p:nvSpPr>
        <p:spPr bwMode="auto">
          <a:xfrm>
            <a:off x="6426200" y="6372225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Arial" charset="0"/>
              </a:rPr>
              <a:t>Today</a:t>
            </a:r>
          </a:p>
        </p:txBody>
      </p:sp>
      <p:sp>
        <p:nvSpPr>
          <p:cNvPr id="3604493" name="Text Box 13"/>
          <p:cNvSpPr txBox="1">
            <a:spLocks noChangeArrowheads="1"/>
          </p:cNvSpPr>
          <p:nvPr/>
        </p:nvSpPr>
        <p:spPr bwMode="auto">
          <a:xfrm>
            <a:off x="1293813" y="6373813"/>
            <a:ext cx="167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Arial" charset="0"/>
              </a:rPr>
              <a:t>Beginning</a:t>
            </a:r>
          </a:p>
        </p:txBody>
      </p:sp>
      <p:grpSp>
        <p:nvGrpSpPr>
          <p:cNvPr id="3604494" name="Group 14"/>
          <p:cNvGrpSpPr>
            <a:grpSpLocks/>
          </p:cNvGrpSpPr>
          <p:nvPr/>
        </p:nvGrpSpPr>
        <p:grpSpPr bwMode="auto">
          <a:xfrm>
            <a:off x="2271713" y="4232275"/>
            <a:ext cx="1882775" cy="2027238"/>
            <a:chOff x="1431" y="2666"/>
            <a:chExt cx="1186" cy="1277"/>
          </a:xfrm>
        </p:grpSpPr>
        <p:sp>
          <p:nvSpPr>
            <p:cNvPr id="3604495" name="Freeform 15"/>
            <p:cNvSpPr>
              <a:spLocks/>
            </p:cNvSpPr>
            <p:nvPr/>
          </p:nvSpPr>
          <p:spPr bwMode="auto">
            <a:xfrm>
              <a:off x="1431" y="2749"/>
              <a:ext cx="303" cy="1194"/>
            </a:xfrm>
            <a:custGeom>
              <a:avLst/>
              <a:gdLst>
                <a:gd name="T0" fmla="*/ 0 w 160"/>
                <a:gd name="T1" fmla="*/ 1021 h 1021"/>
                <a:gd name="T2" fmla="*/ 83 w 160"/>
                <a:gd name="T3" fmla="*/ 908 h 1021"/>
                <a:gd name="T4" fmla="*/ 131 w 160"/>
                <a:gd name="T5" fmla="*/ 671 h 1021"/>
                <a:gd name="T6" fmla="*/ 154 w 160"/>
                <a:gd name="T7" fmla="*/ 338 h 1021"/>
                <a:gd name="T8" fmla="*/ 160 w 160"/>
                <a:gd name="T9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021">
                  <a:moveTo>
                    <a:pt x="0" y="1021"/>
                  </a:moveTo>
                  <a:cubicBezTo>
                    <a:pt x="30" y="993"/>
                    <a:pt x="61" y="966"/>
                    <a:pt x="83" y="908"/>
                  </a:cubicBezTo>
                  <a:cubicBezTo>
                    <a:pt x="105" y="850"/>
                    <a:pt x="119" y="766"/>
                    <a:pt x="131" y="671"/>
                  </a:cubicBezTo>
                  <a:cubicBezTo>
                    <a:pt x="143" y="576"/>
                    <a:pt x="149" y="450"/>
                    <a:pt x="154" y="338"/>
                  </a:cubicBezTo>
                  <a:cubicBezTo>
                    <a:pt x="159" y="226"/>
                    <a:pt x="159" y="113"/>
                    <a:pt x="160" y="0"/>
                  </a:cubicBezTo>
                </a:path>
              </a:pathLst>
            </a:custGeom>
            <a:noFill/>
            <a:ln w="76200" cap="flat" cmpd="sng">
              <a:solidFill>
                <a:srgbClr val="FF0066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496" name="Text Box 16"/>
            <p:cNvSpPr txBox="1">
              <a:spLocks noChangeArrowheads="1"/>
            </p:cNvSpPr>
            <p:nvPr/>
          </p:nvSpPr>
          <p:spPr bwMode="auto">
            <a:xfrm>
              <a:off x="1756" y="2666"/>
              <a:ext cx="8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66"/>
                  </a:solidFill>
                  <a:latin typeface="Arial" charset="0"/>
                </a:rPr>
                <a:t>Inflation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097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6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E276-EF67-4F4A-9BFE-8658F27EC965}" type="slidenum">
              <a:rPr lang="en-US"/>
              <a:pPr/>
              <a:t>54</a:t>
            </a:fld>
            <a:endParaRPr lang="en-US"/>
          </a:p>
        </p:txBody>
      </p:sp>
      <p:sp>
        <p:nvSpPr>
          <p:cNvPr id="36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Unification of Forces</a:t>
            </a:r>
            <a:endParaRPr lang="en-US"/>
          </a:p>
        </p:txBody>
      </p:sp>
      <p:pic>
        <p:nvPicPr>
          <p:cNvPr id="3622915" name="Picture 3" descr="bbtlf1904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448800" cy="59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2916" name="Text Box 4"/>
          <p:cNvSpPr txBox="1">
            <a:spLocks noChangeArrowheads="1"/>
          </p:cNvSpPr>
          <p:nvPr/>
        </p:nvSpPr>
        <p:spPr bwMode="auto">
          <a:xfrm>
            <a:off x="8001000" y="6111875"/>
            <a:ext cx="565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10</a:t>
            </a:r>
            <a:r>
              <a:rPr lang="en-US" sz="2000" baseline="30000"/>
              <a:t>32</a:t>
            </a:r>
          </a:p>
        </p:txBody>
      </p:sp>
      <p:sp>
        <p:nvSpPr>
          <p:cNvPr id="3622917" name="Text Box 5"/>
          <p:cNvSpPr txBox="1">
            <a:spLocks noChangeArrowheads="1"/>
          </p:cNvSpPr>
          <p:nvPr/>
        </p:nvSpPr>
        <p:spPr bwMode="auto">
          <a:xfrm>
            <a:off x="7775575" y="1660525"/>
            <a:ext cx="182562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>
              <a:solidFill>
                <a:srgbClr val="FF00FF"/>
              </a:solidFill>
            </a:endParaRPr>
          </a:p>
          <a:p>
            <a:r>
              <a:rPr lang="en-US" sz="2000">
                <a:solidFill>
                  <a:srgbClr val="FF00FF"/>
                </a:solidFill>
              </a:rPr>
              <a:t>Plank Epoch</a:t>
            </a:r>
          </a:p>
        </p:txBody>
      </p:sp>
      <p:sp>
        <p:nvSpPr>
          <p:cNvPr id="3622918" name="Text Box 6"/>
          <p:cNvSpPr txBox="1">
            <a:spLocks noChangeArrowheads="1"/>
          </p:cNvSpPr>
          <p:nvPr/>
        </p:nvSpPr>
        <p:spPr bwMode="auto">
          <a:xfrm>
            <a:off x="6019800" y="6132513"/>
            <a:ext cx="565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10</a:t>
            </a:r>
            <a:r>
              <a:rPr lang="en-US" sz="2000" baseline="30000"/>
              <a:t>29</a:t>
            </a:r>
          </a:p>
        </p:txBody>
      </p:sp>
      <p:sp>
        <p:nvSpPr>
          <p:cNvPr id="3622919" name="Text Box 7"/>
          <p:cNvSpPr txBox="1">
            <a:spLocks noChangeArrowheads="1"/>
          </p:cNvSpPr>
          <p:nvPr/>
        </p:nvSpPr>
        <p:spPr bwMode="auto">
          <a:xfrm>
            <a:off x="2057400" y="5562600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100 GeV</a:t>
            </a:r>
          </a:p>
        </p:txBody>
      </p:sp>
      <p:sp>
        <p:nvSpPr>
          <p:cNvPr id="3622920" name="Text Box 8"/>
          <p:cNvSpPr txBox="1">
            <a:spLocks noChangeArrowheads="1"/>
          </p:cNvSpPr>
          <p:nvPr/>
        </p:nvSpPr>
        <p:spPr bwMode="auto">
          <a:xfrm>
            <a:off x="5715000" y="5562600"/>
            <a:ext cx="103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</a:t>
            </a:r>
            <a:r>
              <a:rPr lang="en-US" sz="2000" baseline="30000">
                <a:solidFill>
                  <a:srgbClr val="FF3300"/>
                </a:solidFill>
              </a:rPr>
              <a:t>16</a:t>
            </a:r>
            <a:r>
              <a:rPr lang="en-US" sz="2000">
                <a:solidFill>
                  <a:srgbClr val="FF3300"/>
                </a:solidFill>
              </a:rPr>
              <a:t> GeV</a:t>
            </a:r>
          </a:p>
        </p:txBody>
      </p:sp>
      <p:sp>
        <p:nvSpPr>
          <p:cNvPr id="3622921" name="Text Box 9"/>
          <p:cNvSpPr txBox="1">
            <a:spLocks noChangeArrowheads="1"/>
          </p:cNvSpPr>
          <p:nvPr/>
        </p:nvSpPr>
        <p:spPr bwMode="auto">
          <a:xfrm>
            <a:off x="7620000" y="5562600"/>
            <a:ext cx="103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</a:t>
            </a:r>
            <a:r>
              <a:rPr lang="en-US" sz="2000" baseline="30000">
                <a:solidFill>
                  <a:srgbClr val="FF3300"/>
                </a:solidFill>
              </a:rPr>
              <a:t>19</a:t>
            </a:r>
            <a:r>
              <a:rPr lang="en-US" sz="2000">
                <a:solidFill>
                  <a:srgbClr val="FF3300"/>
                </a:solidFill>
              </a:rPr>
              <a:t> GeV</a:t>
            </a:r>
          </a:p>
        </p:txBody>
      </p:sp>
    </p:spTree>
    <p:extLst>
      <p:ext uri="{BB962C8B-B14F-4D97-AF65-F5344CB8AC3E}">
        <p14:creationId xmlns:p14="http://schemas.microsoft.com/office/powerpoint/2010/main" val="313073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6C5B-1547-CB42-8899-4F9734353E26}" type="slidenum">
              <a:rPr lang="en-US"/>
              <a:pPr/>
              <a:t>55</a:t>
            </a:fld>
            <a:endParaRPr lang="en-US"/>
          </a:p>
        </p:txBody>
      </p:sp>
      <p:sp>
        <p:nvSpPr>
          <p:cNvPr id="36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685800"/>
          </a:xfrm>
        </p:spPr>
        <p:txBody>
          <a:bodyPr/>
          <a:lstStyle/>
          <a:p>
            <a:r>
              <a:rPr lang="en-US" sz="3000">
                <a:solidFill>
                  <a:srgbClr val="FF00FF"/>
                </a:solidFill>
              </a:rPr>
              <a:t>Time = 10</a:t>
            </a:r>
            <a:r>
              <a:rPr lang="en-US" sz="3000" baseline="30000">
                <a:solidFill>
                  <a:srgbClr val="FF00FF"/>
                </a:solidFill>
              </a:rPr>
              <a:t>-44</a:t>
            </a:r>
            <a:r>
              <a:rPr lang="en-US" sz="3000">
                <a:solidFill>
                  <a:srgbClr val="FF00FF"/>
                </a:solidFill>
              </a:rPr>
              <a:t>  sec, Temp.= 10</a:t>
            </a:r>
            <a:r>
              <a:rPr lang="en-US" sz="3000" baseline="30000">
                <a:solidFill>
                  <a:srgbClr val="FF00FF"/>
                </a:solidFill>
              </a:rPr>
              <a:t>32 o</a:t>
            </a:r>
            <a:r>
              <a:rPr lang="en-US" sz="3000">
                <a:solidFill>
                  <a:srgbClr val="FF00FF"/>
                </a:solidFill>
              </a:rPr>
              <a:t>K  (~10</a:t>
            </a:r>
            <a:r>
              <a:rPr lang="en-US" sz="3000" baseline="30000">
                <a:solidFill>
                  <a:srgbClr val="FF00FF"/>
                </a:solidFill>
              </a:rPr>
              <a:t>19</a:t>
            </a:r>
            <a:r>
              <a:rPr lang="en-US" sz="3000">
                <a:solidFill>
                  <a:srgbClr val="FF00FF"/>
                </a:solidFill>
              </a:rPr>
              <a:t> GeV) </a:t>
            </a:r>
            <a:endParaRPr lang="en-US" sz="3000" u="sng"/>
          </a:p>
        </p:txBody>
      </p:sp>
      <p:sp>
        <p:nvSpPr>
          <p:cNvPr id="36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9296400" cy="6096000"/>
          </a:xfrm>
        </p:spPr>
        <p:txBody>
          <a:bodyPr/>
          <a:lstStyle/>
          <a:p>
            <a:r>
              <a:rPr lang="en-US" sz="3200" u="sng">
                <a:solidFill>
                  <a:srgbClr val="FF3300"/>
                </a:solidFill>
              </a:rPr>
              <a:t>Planck Epoch</a:t>
            </a:r>
            <a:r>
              <a:rPr lang="en-US" sz="3200">
                <a:solidFill>
                  <a:srgbClr val="FF3300"/>
                </a:solidFill>
              </a:rPr>
              <a:t>	</a:t>
            </a:r>
          </a:p>
          <a:p>
            <a:pPr lvl="2">
              <a:buFontTx/>
              <a:buNone/>
            </a:pPr>
            <a:r>
              <a:rPr lang="en-US" sz="2300"/>
              <a:t>	</a:t>
            </a:r>
          </a:p>
          <a:p>
            <a:pPr lvl="1"/>
            <a:r>
              <a:rPr lang="en-US" sz="2800">
                <a:sym typeface="Symbol" charset="0"/>
              </a:rPr>
              <a:t>Gravitational Effect (Curvature of the space)</a:t>
            </a:r>
          </a:p>
          <a:p>
            <a:pPr lvl="1"/>
            <a:endParaRPr lang="en-US" sz="2800">
              <a:sym typeface="Symbol" charset="0"/>
            </a:endParaRPr>
          </a:p>
          <a:p>
            <a:pPr lvl="1"/>
            <a:r>
              <a:rPr lang="en-US" sz="2800">
                <a:sym typeface="Symbol" charset="0"/>
              </a:rPr>
              <a:t>Quantum Mechanical effect</a:t>
            </a:r>
          </a:p>
          <a:p>
            <a:pPr lvl="1"/>
            <a:endParaRPr lang="en-US" sz="2800">
              <a:sym typeface="Symbol" charset="0"/>
            </a:endParaRPr>
          </a:p>
          <a:p>
            <a:pPr lvl="1"/>
            <a:r>
              <a:rPr lang="en-US" sz="2800">
                <a:sym typeface="Symbol" charset="0"/>
              </a:rPr>
              <a:t>We can not define space-time any more at earlier stage.</a:t>
            </a:r>
          </a:p>
          <a:p>
            <a:pPr lvl="1">
              <a:buFont typeface="Wingdings" charset="0"/>
              <a:buNone/>
            </a:pPr>
            <a:r>
              <a:rPr lang="en-US" sz="2800">
                <a:sym typeface="Symbol" charset="0"/>
              </a:rPr>
              <a:t>			</a:t>
            </a:r>
            <a:r>
              <a:rPr lang="en-US" sz="2800">
                <a:solidFill>
                  <a:srgbClr val="FF00FF"/>
                </a:solidFill>
                <a:sym typeface="Symbol" charset="0"/>
              </a:rPr>
              <a:t>&lt; Plank Scale&gt;</a:t>
            </a:r>
          </a:p>
          <a:p>
            <a:pPr lvl="1">
              <a:buFont typeface="Wingdings" charset="0"/>
              <a:buNone/>
            </a:pPr>
            <a:endParaRPr lang="en-US" sz="2800">
              <a:solidFill>
                <a:srgbClr val="FF00FF"/>
              </a:solidFill>
              <a:sym typeface="Symbol" charset="0"/>
            </a:endParaRPr>
          </a:p>
          <a:p>
            <a:pPr lvl="2"/>
            <a:endParaRPr lang="en-US" sz="2400">
              <a:sym typeface="Symbol" charset="0"/>
            </a:endParaRPr>
          </a:p>
          <a:p>
            <a:pPr lvl="2"/>
            <a:endParaRPr lang="en-US" sz="2400">
              <a:sym typeface="Symbol" charset="0"/>
            </a:endParaRPr>
          </a:p>
          <a:p>
            <a:pPr lvl="2"/>
            <a:endParaRPr lang="en-US" sz="2400">
              <a:sym typeface="Symbol" charset="0"/>
            </a:endParaRPr>
          </a:p>
          <a:p>
            <a:pPr lvl="2"/>
            <a:endParaRPr lang="en-US" sz="2400" baseline="30000">
              <a:sym typeface="Symbol" charset="0"/>
            </a:endParaRPr>
          </a:p>
          <a:p>
            <a:endParaRPr lang="en-US" sz="3200">
              <a:sym typeface="Symbol" charset="0"/>
            </a:endParaRPr>
          </a:p>
          <a:p>
            <a:pPr lvl="1"/>
            <a:endParaRPr lang="en-US" sz="2800">
              <a:sym typeface="Symbol" charset="0"/>
            </a:endParaRPr>
          </a:p>
        </p:txBody>
      </p:sp>
      <p:sp>
        <p:nvSpPr>
          <p:cNvPr id="3606532" name="Oval 4"/>
          <p:cNvSpPr>
            <a:spLocks noChangeAspect="1" noChangeArrowheads="1"/>
          </p:cNvSpPr>
          <p:nvPr/>
        </p:nvSpPr>
        <p:spPr bwMode="auto">
          <a:xfrm>
            <a:off x="5340350" y="4343400"/>
            <a:ext cx="1670050" cy="1714500"/>
          </a:xfrm>
          <a:prstGeom prst="ellips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06533" name="Line 5"/>
          <p:cNvSpPr>
            <a:spLocks noChangeShapeType="1"/>
          </p:cNvSpPr>
          <p:nvPr/>
        </p:nvSpPr>
        <p:spPr bwMode="auto">
          <a:xfrm flipV="1">
            <a:off x="5262563" y="6537325"/>
            <a:ext cx="19050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06534" name="Rectangle 6"/>
          <p:cNvSpPr>
            <a:spLocks noChangeArrowheads="1"/>
          </p:cNvSpPr>
          <p:nvPr/>
        </p:nvSpPr>
        <p:spPr bwMode="auto">
          <a:xfrm>
            <a:off x="5680075" y="6156325"/>
            <a:ext cx="1090613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Size</a:t>
            </a:r>
          </a:p>
          <a:p>
            <a:r>
              <a:rPr lang="en-US" sz="2000">
                <a:solidFill>
                  <a:srgbClr val="FF9900"/>
                </a:solidFill>
                <a:sym typeface="Symbol" charset="0"/>
              </a:rPr>
              <a:t>~10</a:t>
            </a:r>
            <a:r>
              <a:rPr lang="en-US" sz="2000" baseline="30000">
                <a:solidFill>
                  <a:srgbClr val="FF9900"/>
                </a:solidFill>
                <a:sym typeface="Symbol" charset="0"/>
              </a:rPr>
              <a:t>-33</a:t>
            </a:r>
            <a:r>
              <a:rPr lang="en-US" sz="2000">
                <a:solidFill>
                  <a:srgbClr val="FF9900"/>
                </a:solidFill>
                <a:sym typeface="Symbol" charset="0"/>
              </a:rPr>
              <a:t> cm</a:t>
            </a:r>
          </a:p>
        </p:txBody>
      </p:sp>
      <p:sp>
        <p:nvSpPr>
          <p:cNvPr id="3606536" name="Line 8"/>
          <p:cNvSpPr>
            <a:spLocks noChangeShapeType="1"/>
          </p:cNvSpPr>
          <p:nvPr/>
        </p:nvSpPr>
        <p:spPr bwMode="auto">
          <a:xfrm>
            <a:off x="2743200" y="2286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06537" name="Line 9"/>
          <p:cNvSpPr>
            <a:spLocks noChangeShapeType="1"/>
          </p:cNvSpPr>
          <p:nvPr/>
        </p:nvSpPr>
        <p:spPr bwMode="auto">
          <a:xfrm>
            <a:off x="2819400" y="2286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29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CD699D-8CF3-B640-B89E-FA1C6C0B0624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788">
              <a:defRPr/>
            </a:pPr>
            <a:r>
              <a:rPr lang="en-US"/>
              <a:t>Katsushi Arisaka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CFE95D-2D6D-7C44-A42C-3C33B30A9B22}" type="slidenum">
              <a:rPr lang="en-US" sz="1500">
                <a:solidFill>
                  <a:srgbClr val="0000FF"/>
                </a:solidFill>
              </a:rPr>
              <a:pPr eaLnBrk="1" hangingPunct="1"/>
              <a:t>56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685800"/>
          </a:xfrm>
        </p:spPr>
        <p:txBody>
          <a:bodyPr/>
          <a:lstStyle/>
          <a:p>
            <a:pPr eaLnBrk="1" hangingPunct="1"/>
            <a:r>
              <a:rPr lang="en-US" altLang="ja-JP">
                <a:solidFill>
                  <a:srgbClr val="00FFFF"/>
                </a:solidFill>
                <a:latin typeface="Arial" charset="0"/>
                <a:ea typeface="ＭＳ Ｐゴシック" charset="0"/>
                <a:cs typeface="ＭＳ Ｐゴシック" charset="0"/>
              </a:rPr>
              <a:t>Hubble Deep Field</a:t>
            </a: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0" y="0"/>
            <a:ext cx="9601200" cy="7315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0" tIns="48320" rIns="96640" bIns="48320" anchor="ctr"/>
          <a:lstStyle/>
          <a:p>
            <a:pPr>
              <a:lnSpc>
                <a:spcPct val="80000"/>
              </a:lnSpc>
            </a:pPr>
            <a:r>
              <a:rPr lang="en-US" altLang="ja-JP" sz="3600" b="1">
                <a:solidFill>
                  <a:srgbClr val="00FFFF"/>
                </a:solidFill>
              </a:rPr>
              <a:t>Physicists’ View of Early Universe</a:t>
            </a:r>
          </a:p>
        </p:txBody>
      </p:sp>
      <p:sp>
        <p:nvSpPr>
          <p:cNvPr id="4035589" name="Text Box 5"/>
          <p:cNvSpPr txBox="1">
            <a:spLocks noChangeArrowheads="1"/>
          </p:cNvSpPr>
          <p:nvPr/>
        </p:nvSpPr>
        <p:spPr bwMode="auto">
          <a:xfrm>
            <a:off x="3746500" y="5032375"/>
            <a:ext cx="50927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sz="4400" b="1">
                <a:solidFill>
                  <a:srgbClr val="FF9900"/>
                </a:solidFill>
              </a:rPr>
              <a:t>Fiat lux</a:t>
            </a:r>
          </a:p>
          <a:p>
            <a:pPr eaLnBrk="1" hangingPunct="1">
              <a:lnSpc>
                <a:spcPct val="135000"/>
              </a:lnSpc>
            </a:pPr>
            <a:r>
              <a:rPr lang="en-US" sz="4400" b="1">
                <a:solidFill>
                  <a:srgbClr val="FF9900"/>
                </a:solidFill>
              </a:rPr>
              <a:t>Let there be light </a:t>
            </a:r>
          </a:p>
        </p:txBody>
      </p:sp>
    </p:spTree>
    <p:extLst>
      <p:ext uri="{BB962C8B-B14F-4D97-AF65-F5344CB8AC3E}">
        <p14:creationId xmlns:p14="http://schemas.microsoft.com/office/powerpoint/2010/main" val="2095837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558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DC27B2-756C-7449-95D0-F8C2219E2A34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931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788">
              <a:defRPr/>
            </a:pPr>
            <a:r>
              <a:rPr lang="en-US"/>
              <a:t>Katsushi Arisaka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215023-EA8A-9D44-BC48-71A5E0E580DA}" type="slidenum">
              <a:rPr lang="en-US" sz="1500">
                <a:solidFill>
                  <a:srgbClr val="0000FF"/>
                </a:solidFill>
              </a:rPr>
              <a:pPr eaLnBrk="1" hangingPunct="1"/>
              <a:t>57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685800"/>
          </a:xfrm>
        </p:spPr>
        <p:txBody>
          <a:bodyPr/>
          <a:lstStyle/>
          <a:p>
            <a:pPr eaLnBrk="1" hangingPunct="1"/>
            <a:r>
              <a:rPr lang="en-US" altLang="ja-JP">
                <a:solidFill>
                  <a:srgbClr val="00FFFF"/>
                </a:solidFill>
                <a:latin typeface="Arial" charset="0"/>
                <a:ea typeface="ＭＳ Ｐゴシック" charset="0"/>
                <a:cs typeface="ＭＳ Ｐゴシック" charset="0"/>
              </a:rPr>
              <a:t>Hubble Deep Field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0" y="0"/>
            <a:ext cx="9601200" cy="7315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0" tIns="48320" rIns="96640" bIns="48320" anchor="ctr"/>
          <a:lstStyle/>
          <a:p>
            <a:pPr>
              <a:lnSpc>
                <a:spcPct val="80000"/>
              </a:lnSpc>
            </a:pPr>
            <a:r>
              <a:rPr lang="en-US" altLang="ja-JP" sz="3600" b="1">
                <a:solidFill>
                  <a:srgbClr val="00FFFF"/>
                </a:solidFill>
              </a:rPr>
              <a:t>Physicists’ View of Early Universe</a:t>
            </a:r>
          </a:p>
        </p:txBody>
      </p:sp>
      <p:sp>
        <p:nvSpPr>
          <p:cNvPr id="4037637" name="Text Box 5"/>
          <p:cNvSpPr txBox="1">
            <a:spLocks noChangeArrowheads="1"/>
          </p:cNvSpPr>
          <p:nvPr/>
        </p:nvSpPr>
        <p:spPr bwMode="auto">
          <a:xfrm>
            <a:off x="4114800" y="5427663"/>
            <a:ext cx="53673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600" b="1">
                <a:solidFill>
                  <a:srgbClr val="FFCC00"/>
                </a:solidFill>
              </a:rPr>
              <a:t>Lorentz Invariance</a:t>
            </a:r>
          </a:p>
          <a:p>
            <a:pPr eaLnBrk="1" hangingPunct="1">
              <a:lnSpc>
                <a:spcPct val="130000"/>
              </a:lnSpc>
            </a:pPr>
            <a:r>
              <a:rPr lang="en-US" sz="3600" b="1">
                <a:solidFill>
                  <a:srgbClr val="FFCC00"/>
                </a:solidFill>
              </a:rPr>
              <a:t>Local Gauge Invariance</a:t>
            </a:r>
          </a:p>
        </p:txBody>
      </p:sp>
    </p:spTree>
    <p:extLst>
      <p:ext uri="{BB962C8B-B14F-4D97-AF65-F5344CB8AC3E}">
        <p14:creationId xmlns:p14="http://schemas.microsoft.com/office/powerpoint/2010/main" val="802450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76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759896-7E82-E64E-830A-596AB92294F9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788">
              <a:defRPr/>
            </a:pPr>
            <a:r>
              <a:rPr lang="en-US"/>
              <a:t>Katsushi Arisaka, UCLA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439154-944E-2143-973B-49802F79D7A2}" type="slidenum">
              <a:rPr lang="en-US" sz="1500">
                <a:solidFill>
                  <a:srgbClr val="0000FF"/>
                </a:solidFill>
              </a:rPr>
              <a:pPr eaLnBrk="1" hangingPunct="1"/>
              <a:t>58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Structure of DNA</a:t>
            </a:r>
          </a:p>
        </p:txBody>
      </p:sp>
      <p:pic>
        <p:nvPicPr>
          <p:cNvPr id="71685" name="Picture 3" descr="DNA-backb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58674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" descr="d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0036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236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52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E0C590-722A-5B49-8370-AA4DD04FB541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52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Arisaka,UCLA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52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E8A82B-93E6-AF44-957F-5B26C2EBF867}" type="slidenum">
              <a:rPr lang="en-US" sz="1500">
                <a:solidFill>
                  <a:srgbClr val="0000FF"/>
                </a:solidFill>
              </a:rPr>
              <a:pPr eaLnBrk="1" hangingPunct="1"/>
              <a:t>59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Symmetry Breaking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505200" y="3036888"/>
            <a:ext cx="2436813" cy="2133600"/>
            <a:chOff x="3120" y="1962"/>
            <a:chExt cx="1535" cy="1344"/>
          </a:xfrm>
        </p:grpSpPr>
        <p:sp>
          <p:nvSpPr>
            <p:cNvPr id="85071" name="AutoShape 78"/>
            <p:cNvSpPr>
              <a:spLocks noChangeArrowheads="1"/>
            </p:cNvSpPr>
            <p:nvPr/>
          </p:nvSpPr>
          <p:spPr bwMode="auto">
            <a:xfrm>
              <a:off x="3120" y="1962"/>
              <a:ext cx="528" cy="1344"/>
            </a:xfrm>
            <a:prstGeom prst="downArrow">
              <a:avLst>
                <a:gd name="adj1" fmla="val 50000"/>
                <a:gd name="adj2" fmla="val 63636"/>
              </a:avLst>
            </a:prstGeom>
            <a:solidFill>
              <a:schemeClr val="bg1"/>
            </a:solidFill>
            <a:ln w="508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rial Narrow" charset="0"/>
              </a:endParaRPr>
            </a:p>
          </p:txBody>
        </p:sp>
        <p:sp>
          <p:nvSpPr>
            <p:cNvPr id="4043855" name="Text Box 79"/>
            <p:cNvSpPr txBox="1">
              <a:spLocks noChangeArrowheads="1"/>
            </p:cNvSpPr>
            <p:nvPr/>
          </p:nvSpPr>
          <p:spPr bwMode="auto">
            <a:xfrm>
              <a:off x="3608" y="2091"/>
              <a:ext cx="1047" cy="53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i="1" dirty="0">
                  <a:solidFill>
                    <a:srgbClr val="FF9900"/>
                  </a:solidFill>
                  <a:latin typeface="+mn-lt"/>
                  <a:ea typeface="+mn-ea"/>
                  <a:cs typeface="+mn-cs"/>
                </a:rPr>
                <a:t>Symmetry</a:t>
              </a:r>
            </a:p>
            <a:p>
              <a:pPr algn="ctr">
                <a:defRPr/>
              </a:pPr>
              <a:r>
                <a:rPr lang="en-US" b="1" i="1" dirty="0">
                  <a:solidFill>
                    <a:srgbClr val="FF9900"/>
                  </a:solidFill>
                  <a:latin typeface="+mn-lt"/>
                  <a:ea typeface="+mn-ea"/>
                  <a:cs typeface="+mn-cs"/>
                </a:rPr>
                <a:t>Break Down</a:t>
              </a:r>
            </a:p>
          </p:txBody>
        </p:sp>
      </p:grpSp>
      <p:sp>
        <p:nvSpPr>
          <p:cNvPr id="4043857" name="Text Box 81"/>
          <p:cNvSpPr txBox="1">
            <a:spLocks noChangeArrowheads="1"/>
          </p:cNvSpPr>
          <p:nvPr/>
        </p:nvSpPr>
        <p:spPr bwMode="auto">
          <a:xfrm>
            <a:off x="3276600" y="1211263"/>
            <a:ext cx="1704975" cy="7826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rgbClr val="CC00FF"/>
                </a:solidFill>
                <a:latin typeface="+mn-lt"/>
                <a:ea typeface="+mn-ea"/>
                <a:cs typeface="+mn-cs"/>
              </a:rPr>
              <a:t>Simple</a:t>
            </a:r>
          </a:p>
        </p:txBody>
      </p:sp>
      <p:sp>
        <p:nvSpPr>
          <p:cNvPr id="85000" name="Rectangle 82"/>
          <p:cNvSpPr>
            <a:spLocks noChangeArrowheads="1"/>
          </p:cNvSpPr>
          <p:nvPr/>
        </p:nvSpPr>
        <p:spPr bwMode="auto">
          <a:xfrm>
            <a:off x="6705600" y="838200"/>
            <a:ext cx="2133600" cy="1676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pPr algn="ctr"/>
            <a:endParaRPr lang="en-US" b="1">
              <a:latin typeface="Arial Narrow" charset="0"/>
            </a:endParaRPr>
          </a:p>
        </p:txBody>
      </p:sp>
      <p:sp>
        <p:nvSpPr>
          <p:cNvPr id="4043860" name="Text Box 84"/>
          <p:cNvSpPr txBox="1">
            <a:spLocks noChangeArrowheads="1"/>
          </p:cNvSpPr>
          <p:nvPr/>
        </p:nvSpPr>
        <p:spPr bwMode="auto">
          <a:xfrm>
            <a:off x="3200400" y="5791200"/>
            <a:ext cx="2141538" cy="7826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rgbClr val="CC00FF"/>
                </a:solidFill>
                <a:latin typeface="+mn-lt"/>
                <a:ea typeface="+mn-ea"/>
                <a:cs typeface="+mn-cs"/>
              </a:rPr>
              <a:t>Complex</a:t>
            </a:r>
          </a:p>
        </p:txBody>
      </p:sp>
      <p:grpSp>
        <p:nvGrpSpPr>
          <p:cNvPr id="85002" name="Group 88"/>
          <p:cNvGrpSpPr>
            <a:grpSpLocks/>
          </p:cNvGrpSpPr>
          <p:nvPr/>
        </p:nvGrpSpPr>
        <p:grpSpPr bwMode="auto">
          <a:xfrm>
            <a:off x="771525" y="854075"/>
            <a:ext cx="1154113" cy="6003925"/>
            <a:chOff x="771525" y="854075"/>
            <a:chExt cx="1154113" cy="6003925"/>
          </a:xfrm>
        </p:grpSpPr>
        <p:sp>
          <p:nvSpPr>
            <p:cNvPr id="90" name="Text Box 16"/>
            <p:cNvSpPr txBox="1">
              <a:spLocks noChangeArrowheads="1"/>
            </p:cNvSpPr>
            <p:nvPr/>
          </p:nvSpPr>
          <p:spPr bwMode="auto">
            <a:xfrm>
              <a:off x="782638" y="854075"/>
              <a:ext cx="876300" cy="41116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 type="none" w="lg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6600"/>
                  </a:solidFill>
                  <a:latin typeface="+mn-lt"/>
                  <a:ea typeface="+mn-ea"/>
                  <a:cs typeface="+mn-cs"/>
                </a:rPr>
                <a:t>Time </a:t>
              </a:r>
            </a:p>
          </p:txBody>
        </p:sp>
        <p:sp>
          <p:nvSpPr>
            <p:cNvPr id="91" name="Line 17"/>
            <p:cNvSpPr>
              <a:spLocks noChangeAspect="1" noChangeShapeType="1"/>
            </p:cNvSpPr>
            <p:nvPr/>
          </p:nvSpPr>
          <p:spPr bwMode="auto">
            <a:xfrm flipH="1">
              <a:off x="782638" y="1076325"/>
              <a:ext cx="0" cy="5781675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782638" y="1296988"/>
              <a:ext cx="203200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Line 19"/>
            <p:cNvSpPr>
              <a:spLocks noChangeShapeType="1"/>
            </p:cNvSpPr>
            <p:nvPr/>
          </p:nvSpPr>
          <p:spPr bwMode="auto">
            <a:xfrm>
              <a:off x="787400" y="1658938"/>
              <a:ext cx="201613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Line 20"/>
            <p:cNvSpPr>
              <a:spLocks noChangeShapeType="1"/>
            </p:cNvSpPr>
            <p:nvPr/>
          </p:nvSpPr>
          <p:spPr bwMode="auto">
            <a:xfrm>
              <a:off x="787400" y="2041525"/>
              <a:ext cx="201613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Line 21"/>
            <p:cNvSpPr>
              <a:spLocks noChangeShapeType="1"/>
            </p:cNvSpPr>
            <p:nvPr/>
          </p:nvSpPr>
          <p:spPr bwMode="auto">
            <a:xfrm>
              <a:off x="795338" y="2405063"/>
              <a:ext cx="203200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Line 22"/>
            <p:cNvSpPr>
              <a:spLocks noChangeShapeType="1"/>
            </p:cNvSpPr>
            <p:nvPr/>
          </p:nvSpPr>
          <p:spPr bwMode="auto">
            <a:xfrm>
              <a:off x="804863" y="2784475"/>
              <a:ext cx="201612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Line 23"/>
            <p:cNvSpPr>
              <a:spLocks noChangeShapeType="1"/>
            </p:cNvSpPr>
            <p:nvPr/>
          </p:nvSpPr>
          <p:spPr bwMode="auto">
            <a:xfrm>
              <a:off x="793750" y="3152775"/>
              <a:ext cx="201613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Line 24"/>
            <p:cNvSpPr>
              <a:spLocks noChangeShapeType="1"/>
            </p:cNvSpPr>
            <p:nvPr/>
          </p:nvSpPr>
          <p:spPr bwMode="auto">
            <a:xfrm>
              <a:off x="801688" y="3525838"/>
              <a:ext cx="203200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Line 25"/>
            <p:cNvSpPr>
              <a:spLocks noChangeShapeType="1"/>
            </p:cNvSpPr>
            <p:nvPr/>
          </p:nvSpPr>
          <p:spPr bwMode="auto">
            <a:xfrm>
              <a:off x="804863" y="3902075"/>
              <a:ext cx="201612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Line 26"/>
            <p:cNvSpPr>
              <a:spLocks noChangeShapeType="1"/>
            </p:cNvSpPr>
            <p:nvPr/>
          </p:nvSpPr>
          <p:spPr bwMode="auto">
            <a:xfrm>
              <a:off x="793750" y="4265613"/>
              <a:ext cx="201613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Line 27"/>
            <p:cNvSpPr>
              <a:spLocks noChangeShapeType="1"/>
            </p:cNvSpPr>
            <p:nvPr/>
          </p:nvSpPr>
          <p:spPr bwMode="auto">
            <a:xfrm>
              <a:off x="782638" y="4621213"/>
              <a:ext cx="203200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Line 28"/>
            <p:cNvSpPr>
              <a:spLocks noChangeShapeType="1"/>
            </p:cNvSpPr>
            <p:nvPr/>
          </p:nvSpPr>
          <p:spPr bwMode="auto">
            <a:xfrm>
              <a:off x="782638" y="5008563"/>
              <a:ext cx="203200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052" name="Text Box 30"/>
            <p:cNvSpPr txBox="1">
              <a:spLocks noChangeArrowheads="1"/>
            </p:cNvSpPr>
            <p:nvPr/>
          </p:nvSpPr>
          <p:spPr bwMode="auto">
            <a:xfrm>
              <a:off x="1011238" y="1906588"/>
              <a:ext cx="674687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2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53" name="Text Box 31"/>
            <p:cNvSpPr txBox="1">
              <a:spLocks noChangeArrowheads="1"/>
            </p:cNvSpPr>
            <p:nvPr/>
          </p:nvSpPr>
          <p:spPr bwMode="auto">
            <a:xfrm>
              <a:off x="1011238" y="2239963"/>
              <a:ext cx="7620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54" name="Text Box 32"/>
            <p:cNvSpPr txBox="1">
              <a:spLocks noChangeArrowheads="1"/>
            </p:cNvSpPr>
            <p:nvPr/>
          </p:nvSpPr>
          <p:spPr bwMode="auto">
            <a:xfrm>
              <a:off x="1163638" y="2346325"/>
              <a:ext cx="7620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106" name="Line 33"/>
            <p:cNvSpPr>
              <a:spLocks noChangeShapeType="1"/>
            </p:cNvSpPr>
            <p:nvPr/>
          </p:nvSpPr>
          <p:spPr bwMode="auto">
            <a:xfrm>
              <a:off x="771525" y="5397500"/>
              <a:ext cx="201613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Line 34"/>
            <p:cNvSpPr>
              <a:spLocks noChangeShapeType="1"/>
            </p:cNvSpPr>
            <p:nvPr/>
          </p:nvSpPr>
          <p:spPr bwMode="auto">
            <a:xfrm>
              <a:off x="779463" y="5770563"/>
              <a:ext cx="203200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Line 35"/>
            <p:cNvSpPr>
              <a:spLocks noChangeShapeType="1"/>
            </p:cNvSpPr>
            <p:nvPr/>
          </p:nvSpPr>
          <p:spPr bwMode="auto">
            <a:xfrm>
              <a:off x="782638" y="6146800"/>
              <a:ext cx="201612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Line 36"/>
            <p:cNvSpPr>
              <a:spLocks noChangeShapeType="1"/>
            </p:cNvSpPr>
            <p:nvPr/>
          </p:nvSpPr>
          <p:spPr bwMode="auto">
            <a:xfrm>
              <a:off x="771525" y="6508750"/>
              <a:ext cx="201613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059" name="Text Box 37"/>
            <p:cNvSpPr txBox="1">
              <a:spLocks noChangeArrowheads="1"/>
            </p:cNvSpPr>
            <p:nvPr/>
          </p:nvSpPr>
          <p:spPr bwMode="auto">
            <a:xfrm>
              <a:off x="1000125" y="2238375"/>
              <a:ext cx="674688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3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60" name="Text Box 38"/>
            <p:cNvSpPr txBox="1">
              <a:spLocks noChangeArrowheads="1"/>
            </p:cNvSpPr>
            <p:nvPr/>
          </p:nvSpPr>
          <p:spPr bwMode="auto">
            <a:xfrm>
              <a:off x="1000125" y="2625725"/>
              <a:ext cx="674688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4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61" name="Text Box 39"/>
            <p:cNvSpPr txBox="1">
              <a:spLocks noChangeArrowheads="1"/>
            </p:cNvSpPr>
            <p:nvPr/>
          </p:nvSpPr>
          <p:spPr bwMode="auto">
            <a:xfrm>
              <a:off x="1000125" y="3017838"/>
              <a:ext cx="674688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5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62" name="Text Box 40"/>
            <p:cNvSpPr txBox="1">
              <a:spLocks noChangeArrowheads="1"/>
            </p:cNvSpPr>
            <p:nvPr/>
          </p:nvSpPr>
          <p:spPr bwMode="auto">
            <a:xfrm>
              <a:off x="1000125" y="3402013"/>
              <a:ext cx="674688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6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63" name="Text Box 41"/>
            <p:cNvSpPr txBox="1">
              <a:spLocks noChangeArrowheads="1"/>
            </p:cNvSpPr>
            <p:nvPr/>
          </p:nvSpPr>
          <p:spPr bwMode="auto">
            <a:xfrm>
              <a:off x="1000125" y="3789363"/>
              <a:ext cx="674688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7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64" name="Text Box 42"/>
            <p:cNvSpPr txBox="1">
              <a:spLocks noChangeArrowheads="1"/>
            </p:cNvSpPr>
            <p:nvPr/>
          </p:nvSpPr>
          <p:spPr bwMode="auto">
            <a:xfrm>
              <a:off x="1000125" y="4122738"/>
              <a:ext cx="674688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8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65" name="Text Box 43"/>
            <p:cNvSpPr txBox="1">
              <a:spLocks noChangeArrowheads="1"/>
            </p:cNvSpPr>
            <p:nvPr/>
          </p:nvSpPr>
          <p:spPr bwMode="auto">
            <a:xfrm>
              <a:off x="1000125" y="4510088"/>
              <a:ext cx="674688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9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66" name="Text Box 44"/>
            <p:cNvSpPr txBox="1">
              <a:spLocks noChangeArrowheads="1"/>
            </p:cNvSpPr>
            <p:nvPr/>
          </p:nvSpPr>
          <p:spPr bwMode="auto">
            <a:xfrm>
              <a:off x="1000125" y="4897438"/>
              <a:ext cx="674688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10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67" name="Text Box 45"/>
            <p:cNvSpPr txBox="1">
              <a:spLocks noChangeArrowheads="1"/>
            </p:cNvSpPr>
            <p:nvPr/>
          </p:nvSpPr>
          <p:spPr bwMode="auto">
            <a:xfrm>
              <a:off x="1000125" y="5287963"/>
              <a:ext cx="674688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11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68" name="Text Box 46"/>
            <p:cNvSpPr txBox="1">
              <a:spLocks noChangeArrowheads="1"/>
            </p:cNvSpPr>
            <p:nvPr/>
          </p:nvSpPr>
          <p:spPr bwMode="auto">
            <a:xfrm>
              <a:off x="1000125" y="5616575"/>
              <a:ext cx="674688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12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69" name="Text Box 47"/>
            <p:cNvSpPr txBox="1">
              <a:spLocks noChangeArrowheads="1"/>
            </p:cNvSpPr>
            <p:nvPr/>
          </p:nvSpPr>
          <p:spPr bwMode="auto">
            <a:xfrm>
              <a:off x="1000125" y="6005513"/>
              <a:ext cx="674688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13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  <p:sp>
          <p:nvSpPr>
            <p:cNvPr id="85070" name="Text Box 48"/>
            <p:cNvSpPr txBox="1">
              <a:spLocks noChangeArrowheads="1"/>
            </p:cNvSpPr>
            <p:nvPr/>
          </p:nvSpPr>
          <p:spPr bwMode="auto">
            <a:xfrm>
              <a:off x="1000125" y="6396038"/>
              <a:ext cx="674688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600"/>
                  </a:solidFill>
                  <a:latin typeface="Arial Narrow" charset="0"/>
                </a:rPr>
                <a:t>14</a:t>
              </a:r>
              <a:endParaRPr lang="en-US" sz="2000" b="1" baseline="30000">
                <a:solidFill>
                  <a:srgbClr val="FF6600"/>
                </a:solidFill>
                <a:latin typeface="Arial Narrow" charset="0"/>
              </a:endParaRPr>
            </a:p>
          </p:txBody>
        </p:sp>
      </p:grpSp>
      <p:sp>
        <p:nvSpPr>
          <p:cNvPr id="122" name="Text Box 3"/>
          <p:cNvSpPr txBox="1">
            <a:spLocks noChangeArrowheads="1"/>
          </p:cNvSpPr>
          <p:nvPr/>
        </p:nvSpPr>
        <p:spPr bwMode="auto">
          <a:xfrm>
            <a:off x="1011238" y="1501775"/>
            <a:ext cx="1427162" cy="404813"/>
          </a:xfrm>
          <a:prstGeom prst="rect">
            <a:avLst/>
          </a:prstGeom>
          <a:noFill/>
          <a:ln w="31750">
            <a:noFill/>
            <a:miter lim="800000"/>
            <a:headEnd/>
            <a:tailEnd type="none" w="lg" len="med"/>
          </a:ln>
          <a:effectLst/>
        </p:spPr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1B years</a:t>
            </a:r>
          </a:p>
        </p:txBody>
      </p:sp>
      <p:sp>
        <p:nvSpPr>
          <p:cNvPr id="85004" name="Text Box 29"/>
          <p:cNvSpPr txBox="1">
            <a:spLocks noChangeArrowheads="1"/>
          </p:cNvSpPr>
          <p:nvPr/>
        </p:nvSpPr>
        <p:spPr bwMode="auto">
          <a:xfrm>
            <a:off x="1011238" y="1131888"/>
            <a:ext cx="741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6600"/>
                </a:solidFill>
                <a:latin typeface="Arial Narrow" charset="0"/>
              </a:rPr>
              <a:t>0</a:t>
            </a:r>
            <a:endParaRPr lang="en-US" sz="2000" b="1" baseline="30000">
              <a:solidFill>
                <a:srgbClr val="FF6600"/>
              </a:solidFill>
              <a:latin typeface="Arial Narrow" charset="0"/>
            </a:endParaRPr>
          </a:p>
        </p:txBody>
      </p:sp>
      <p:grpSp>
        <p:nvGrpSpPr>
          <p:cNvPr id="4" name="Group 85"/>
          <p:cNvGrpSpPr>
            <a:grpSpLocks noChangeAspect="1"/>
          </p:cNvGrpSpPr>
          <p:nvPr/>
        </p:nvGrpSpPr>
        <p:grpSpPr bwMode="auto">
          <a:xfrm>
            <a:off x="6781800" y="2667000"/>
            <a:ext cx="2005013" cy="2054225"/>
            <a:chOff x="2400" y="1886"/>
            <a:chExt cx="1961" cy="2008"/>
          </a:xfrm>
        </p:grpSpPr>
        <p:sp>
          <p:nvSpPr>
            <p:cNvPr id="85007" name="Oval 86"/>
            <p:cNvSpPr>
              <a:spLocks noChangeArrowheads="1"/>
            </p:cNvSpPr>
            <p:nvPr/>
          </p:nvSpPr>
          <p:spPr bwMode="auto">
            <a:xfrm>
              <a:off x="2400" y="1936"/>
              <a:ext cx="1961" cy="1958"/>
            </a:xfrm>
            <a:prstGeom prst="ellips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charset="0"/>
              </a:endParaRPr>
            </a:p>
          </p:txBody>
        </p:sp>
        <p:sp>
          <p:nvSpPr>
            <p:cNvPr id="36880" name="Rectangle 87"/>
            <p:cNvSpPr>
              <a:spLocks noChangeAspect="1" noChangeArrowheads="1"/>
            </p:cNvSpPr>
            <p:nvPr/>
          </p:nvSpPr>
          <p:spPr bwMode="auto">
            <a:xfrm>
              <a:off x="3169" y="2662"/>
              <a:ext cx="391" cy="40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type="none" w="lg" len="lg"/>
            </a:ln>
          </p:spPr>
          <p:txBody>
            <a:bodyPr wrap="none" lIns="91432" tIns="45716" rIns="91432" bIns="45716">
              <a:spAutoFit/>
            </a:bodyPr>
            <a:lstStyle/>
            <a:p>
              <a:pPr algn="ctr">
                <a:defRPr/>
              </a:pPr>
              <a:r>
                <a:rPr lang="en-US" sz="2100">
                  <a:solidFill>
                    <a:srgbClr val="FF3300"/>
                  </a:solidFill>
                  <a:latin typeface="+mn-lt"/>
                  <a:ea typeface="+mn-ea"/>
                  <a:cs typeface="+mn-cs"/>
                  <a:sym typeface="Symbol" pitchFamily="18" charset="2"/>
                </a:rPr>
                <a:t>Z</a:t>
              </a:r>
              <a:r>
                <a:rPr lang="en-US" sz="2100" baseline="30000">
                  <a:solidFill>
                    <a:srgbClr val="FF3300"/>
                  </a:solidFill>
                  <a:latin typeface="+mn-lt"/>
                  <a:ea typeface="+mn-ea"/>
                  <a:cs typeface="+mn-cs"/>
                  <a:sym typeface="Symbol" pitchFamily="18" charset="2"/>
                </a:rPr>
                <a:t>o</a:t>
              </a:r>
            </a:p>
          </p:txBody>
        </p:sp>
        <p:sp>
          <p:nvSpPr>
            <p:cNvPr id="85009" name="Rectangle 88"/>
            <p:cNvSpPr>
              <a:spLocks noChangeAspect="1" noChangeArrowheads="1"/>
            </p:cNvSpPr>
            <p:nvPr/>
          </p:nvSpPr>
          <p:spPr bwMode="auto">
            <a:xfrm>
              <a:off x="3099" y="2164"/>
              <a:ext cx="408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µ</a:t>
              </a:r>
              <a:r>
                <a:rPr lang="en-US" baseline="3000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-</a:t>
              </a:r>
            </a:p>
          </p:txBody>
        </p:sp>
        <p:sp>
          <p:nvSpPr>
            <p:cNvPr id="85010" name="Rectangle 89"/>
            <p:cNvSpPr>
              <a:spLocks noChangeAspect="1" noChangeArrowheads="1"/>
            </p:cNvSpPr>
            <p:nvPr/>
          </p:nvSpPr>
          <p:spPr bwMode="auto">
            <a:xfrm>
              <a:off x="3457" y="2539"/>
              <a:ext cx="318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latin typeface="Arial Narrow" charset="0"/>
                  <a:sym typeface="Symbol" charset="0"/>
                </a:rPr>
                <a:t>d</a:t>
              </a:r>
              <a:endParaRPr lang="en-US" baseline="30000">
                <a:latin typeface="Arial Narrow" charset="0"/>
                <a:sym typeface="Symbol" charset="0"/>
              </a:endParaRPr>
            </a:p>
          </p:txBody>
        </p:sp>
        <p:sp>
          <p:nvSpPr>
            <p:cNvPr id="85011" name="Rectangle 90"/>
            <p:cNvSpPr>
              <a:spLocks noChangeAspect="1" noChangeArrowheads="1"/>
            </p:cNvSpPr>
            <p:nvPr/>
          </p:nvSpPr>
          <p:spPr bwMode="auto">
            <a:xfrm>
              <a:off x="3530" y="3269"/>
              <a:ext cx="45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µ</a:t>
              </a:r>
              <a:r>
                <a:rPr lang="en-US" baseline="3000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+</a:t>
              </a:r>
            </a:p>
          </p:txBody>
        </p:sp>
        <p:sp>
          <p:nvSpPr>
            <p:cNvPr id="85012" name="Rectangle 91"/>
            <p:cNvSpPr>
              <a:spLocks noChangeAspect="1" noChangeArrowheads="1"/>
            </p:cNvSpPr>
            <p:nvPr/>
          </p:nvSpPr>
          <p:spPr bwMode="auto">
            <a:xfrm>
              <a:off x="2628" y="2404"/>
              <a:ext cx="429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solidFill>
                    <a:srgbClr val="FF00FF"/>
                  </a:solidFill>
                  <a:latin typeface="Arial Narrow" charset="0"/>
                  <a:sym typeface="Symbol" charset="0"/>
                </a:rPr>
                <a:t></a:t>
              </a:r>
              <a:r>
                <a:rPr lang="en-US" baseline="-25000">
                  <a:solidFill>
                    <a:srgbClr val="FF00FF"/>
                  </a:solidFill>
                  <a:latin typeface="Arial Narrow" charset="0"/>
                  <a:sym typeface="Symbol" charset="0"/>
                </a:rPr>
                <a:t>e</a:t>
              </a:r>
            </a:p>
          </p:txBody>
        </p:sp>
        <p:sp>
          <p:nvSpPr>
            <p:cNvPr id="85013" name="Rectangle 92"/>
            <p:cNvSpPr>
              <a:spLocks noChangeAspect="1" noChangeArrowheads="1"/>
            </p:cNvSpPr>
            <p:nvPr/>
          </p:nvSpPr>
          <p:spPr bwMode="auto">
            <a:xfrm>
              <a:off x="2624" y="2980"/>
              <a:ext cx="317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latin typeface="Arial Narrow" charset="0"/>
                  <a:sym typeface="Symbol" charset="0"/>
                </a:rPr>
                <a:t>u</a:t>
              </a:r>
              <a:endParaRPr lang="en-US" baseline="30000">
                <a:latin typeface="Arial Narrow" charset="0"/>
                <a:sym typeface="Symbol" charset="0"/>
              </a:endParaRPr>
            </a:p>
          </p:txBody>
        </p:sp>
        <p:sp>
          <p:nvSpPr>
            <p:cNvPr id="36886" name="Rectangle 93"/>
            <p:cNvSpPr>
              <a:spLocks noChangeAspect="1" noChangeArrowheads="1"/>
            </p:cNvSpPr>
            <p:nvPr/>
          </p:nvSpPr>
          <p:spPr bwMode="auto">
            <a:xfrm>
              <a:off x="2874" y="2739"/>
              <a:ext cx="413" cy="45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type="none" w="lg" len="lg"/>
            </a:ln>
          </p:spPr>
          <p:txBody>
            <a:bodyPr wrap="none" lIns="91432" tIns="45716" rIns="91432" bIns="45716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Symbol" pitchFamily="18" charset="2"/>
                </a:rPr>
                <a:t>e</a:t>
              </a:r>
              <a:r>
                <a:rPr lang="en-US" baseline="30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Symbol" pitchFamily="18" charset="2"/>
                </a:rPr>
                <a:t>+</a:t>
              </a:r>
            </a:p>
          </p:txBody>
        </p:sp>
        <p:sp>
          <p:nvSpPr>
            <p:cNvPr id="85015" name="Rectangle 94"/>
            <p:cNvSpPr>
              <a:spLocks noChangeAspect="1" noChangeArrowheads="1"/>
            </p:cNvSpPr>
            <p:nvPr/>
          </p:nvSpPr>
          <p:spPr bwMode="auto">
            <a:xfrm>
              <a:off x="3703" y="2213"/>
              <a:ext cx="315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solidFill>
                    <a:srgbClr val="FF3300"/>
                  </a:solidFill>
                  <a:latin typeface="Arial Narrow" charset="0"/>
                  <a:sym typeface="Symbol" charset="0"/>
                </a:rPr>
                <a:t></a:t>
              </a:r>
            </a:p>
          </p:txBody>
        </p:sp>
        <p:sp>
          <p:nvSpPr>
            <p:cNvPr id="36888" name="Rectangle 95"/>
            <p:cNvSpPr>
              <a:spLocks noChangeAspect="1" noChangeArrowheads="1"/>
            </p:cNvSpPr>
            <p:nvPr/>
          </p:nvSpPr>
          <p:spPr bwMode="auto">
            <a:xfrm>
              <a:off x="3737" y="2837"/>
              <a:ext cx="373" cy="45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type="none" w="lg" len="lg"/>
            </a:ln>
          </p:spPr>
          <p:txBody>
            <a:bodyPr wrap="none" lIns="91432" tIns="45716" rIns="91432" bIns="45716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Symbol" pitchFamily="18" charset="2"/>
                </a:rPr>
                <a:t>e</a:t>
              </a:r>
              <a:r>
                <a:rPr lang="en-US" baseline="30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Symbol" pitchFamily="18" charset="2"/>
                </a:rPr>
                <a:t>-</a:t>
              </a:r>
            </a:p>
          </p:txBody>
        </p:sp>
        <p:sp>
          <p:nvSpPr>
            <p:cNvPr id="36889" name="Rectangle 96"/>
            <p:cNvSpPr>
              <a:spLocks noChangeAspect="1" noChangeArrowheads="1"/>
            </p:cNvSpPr>
            <p:nvPr/>
          </p:nvSpPr>
          <p:spPr bwMode="auto">
            <a:xfrm>
              <a:off x="3380" y="2085"/>
              <a:ext cx="469" cy="40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type="none" w="lg" len="lg"/>
            </a:ln>
          </p:spPr>
          <p:txBody>
            <a:bodyPr wrap="none" lIns="91432" tIns="45716" rIns="91432" bIns="45716">
              <a:spAutoFit/>
            </a:bodyPr>
            <a:lstStyle/>
            <a:p>
              <a:pPr algn="ctr">
                <a:defRPr/>
              </a:pPr>
              <a:r>
                <a:rPr lang="en-US" sz="2100">
                  <a:solidFill>
                    <a:srgbClr val="FF3300"/>
                  </a:solidFill>
                  <a:latin typeface="+mn-lt"/>
                  <a:ea typeface="+mn-ea"/>
                  <a:cs typeface="+mn-cs"/>
                  <a:sym typeface="Symbol" pitchFamily="18" charset="2"/>
                </a:rPr>
                <a:t>W</a:t>
              </a:r>
              <a:r>
                <a:rPr lang="en-US" sz="2100" baseline="30000">
                  <a:solidFill>
                    <a:srgbClr val="FF3300"/>
                  </a:solidFill>
                  <a:latin typeface="+mn-lt"/>
                  <a:ea typeface="+mn-ea"/>
                  <a:cs typeface="+mn-cs"/>
                  <a:sym typeface="Symbol" pitchFamily="18" charset="2"/>
                </a:rPr>
                <a:t>+</a:t>
              </a:r>
            </a:p>
          </p:txBody>
        </p:sp>
        <p:sp>
          <p:nvSpPr>
            <p:cNvPr id="85018" name="Rectangle 97"/>
            <p:cNvSpPr>
              <a:spLocks noChangeAspect="1" noChangeArrowheads="1"/>
            </p:cNvSpPr>
            <p:nvPr/>
          </p:nvSpPr>
          <p:spPr bwMode="auto">
            <a:xfrm>
              <a:off x="2864" y="3221"/>
              <a:ext cx="464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solidFill>
                    <a:srgbClr val="FF00FF"/>
                  </a:solidFill>
                  <a:latin typeface="Arial Narrow" charset="0"/>
                  <a:sym typeface="Symbol" charset="0"/>
                </a:rPr>
                <a:t></a:t>
              </a:r>
              <a:r>
                <a:rPr lang="en-US" baseline="-25000">
                  <a:solidFill>
                    <a:srgbClr val="FF00FF"/>
                  </a:solidFill>
                  <a:latin typeface="Arial Narrow" charset="0"/>
                  <a:sym typeface="Symbol" charset="0"/>
                </a:rPr>
                <a:t>µ</a:t>
              </a:r>
            </a:p>
          </p:txBody>
        </p:sp>
        <p:sp>
          <p:nvSpPr>
            <p:cNvPr id="85019" name="Rectangle 98"/>
            <p:cNvSpPr>
              <a:spLocks noChangeAspect="1" noChangeArrowheads="1"/>
            </p:cNvSpPr>
            <p:nvPr/>
          </p:nvSpPr>
          <p:spPr bwMode="auto">
            <a:xfrm>
              <a:off x="3929" y="2549"/>
              <a:ext cx="429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solidFill>
                    <a:srgbClr val="FF00FF"/>
                  </a:solidFill>
                  <a:latin typeface="Arial Narrow" charset="0"/>
                  <a:sym typeface="Symbol" charset="0"/>
                </a:rPr>
                <a:t></a:t>
              </a:r>
              <a:r>
                <a:rPr lang="en-US" baseline="-25000">
                  <a:solidFill>
                    <a:srgbClr val="FF00FF"/>
                  </a:solidFill>
                  <a:latin typeface="Arial Narrow" charset="0"/>
                  <a:sym typeface="Symbol" charset="0"/>
                </a:rPr>
                <a:t>e</a:t>
              </a:r>
            </a:p>
          </p:txBody>
        </p:sp>
        <p:sp>
          <p:nvSpPr>
            <p:cNvPr id="85020" name="Rectangle 99"/>
            <p:cNvSpPr>
              <a:spLocks noChangeAspect="1" noChangeArrowheads="1"/>
            </p:cNvSpPr>
            <p:nvPr/>
          </p:nvSpPr>
          <p:spPr bwMode="auto">
            <a:xfrm>
              <a:off x="3401" y="2933"/>
              <a:ext cx="464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solidFill>
                    <a:srgbClr val="FF00FF"/>
                  </a:solidFill>
                  <a:latin typeface="Arial Narrow" charset="0"/>
                  <a:sym typeface="Symbol" charset="0"/>
                </a:rPr>
                <a:t></a:t>
              </a:r>
              <a:r>
                <a:rPr lang="en-US" baseline="-25000">
                  <a:solidFill>
                    <a:srgbClr val="FF00FF"/>
                  </a:solidFill>
                  <a:latin typeface="Arial Narrow" charset="0"/>
                  <a:sym typeface="Symbol" charset="0"/>
                </a:rPr>
                <a:t>µ</a:t>
              </a:r>
            </a:p>
          </p:txBody>
        </p:sp>
        <p:sp>
          <p:nvSpPr>
            <p:cNvPr id="36893" name="Rectangle 100"/>
            <p:cNvSpPr>
              <a:spLocks noChangeAspect="1" noChangeArrowheads="1"/>
            </p:cNvSpPr>
            <p:nvPr/>
          </p:nvSpPr>
          <p:spPr bwMode="auto">
            <a:xfrm>
              <a:off x="3237" y="3430"/>
              <a:ext cx="469" cy="40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type="none" w="lg" len="lg"/>
            </a:ln>
          </p:spPr>
          <p:txBody>
            <a:bodyPr wrap="none" lIns="91432" tIns="45716" rIns="91432" bIns="45716">
              <a:spAutoFit/>
            </a:bodyPr>
            <a:lstStyle/>
            <a:p>
              <a:pPr algn="ctr">
                <a:defRPr/>
              </a:pPr>
              <a:r>
                <a:rPr lang="en-US" sz="2100">
                  <a:solidFill>
                    <a:srgbClr val="FF3300"/>
                  </a:solidFill>
                  <a:latin typeface="+mn-lt"/>
                  <a:ea typeface="+mn-ea"/>
                  <a:cs typeface="+mn-cs"/>
                  <a:sym typeface="Symbol" pitchFamily="18" charset="2"/>
                </a:rPr>
                <a:t>W</a:t>
              </a:r>
              <a:r>
                <a:rPr lang="en-US" sz="2100" baseline="30000">
                  <a:solidFill>
                    <a:srgbClr val="FF3300"/>
                  </a:solidFill>
                  <a:latin typeface="+mn-lt"/>
                  <a:ea typeface="+mn-ea"/>
                  <a:cs typeface="+mn-cs"/>
                  <a:sym typeface="Symbol" pitchFamily="18" charset="2"/>
                </a:rPr>
                <a:t>+</a:t>
              </a:r>
            </a:p>
          </p:txBody>
        </p:sp>
        <p:sp>
          <p:nvSpPr>
            <p:cNvPr id="36894" name="Line 101"/>
            <p:cNvSpPr>
              <a:spLocks noChangeAspect="1" noChangeShapeType="1"/>
            </p:cNvSpPr>
            <p:nvPr/>
          </p:nvSpPr>
          <p:spPr bwMode="auto">
            <a:xfrm>
              <a:off x="2712" y="2566"/>
              <a:ext cx="14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95" name="Line 102"/>
            <p:cNvSpPr>
              <a:spLocks noChangeAspect="1" noChangeShapeType="1"/>
            </p:cNvSpPr>
            <p:nvPr/>
          </p:nvSpPr>
          <p:spPr bwMode="auto">
            <a:xfrm>
              <a:off x="3552" y="260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96" name="Line 103"/>
            <p:cNvSpPr>
              <a:spLocks noChangeAspect="1" noChangeShapeType="1"/>
            </p:cNvSpPr>
            <p:nvPr/>
          </p:nvSpPr>
          <p:spPr bwMode="auto">
            <a:xfrm>
              <a:off x="2928" y="215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97" name="Line 104"/>
            <p:cNvSpPr>
              <a:spLocks noChangeAspect="1" noChangeShapeType="1"/>
            </p:cNvSpPr>
            <p:nvPr/>
          </p:nvSpPr>
          <p:spPr bwMode="auto">
            <a:xfrm>
              <a:off x="3487" y="3106"/>
              <a:ext cx="14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026" name="Rectangle 105"/>
            <p:cNvSpPr>
              <a:spLocks noChangeAspect="1" noChangeArrowheads="1"/>
            </p:cNvSpPr>
            <p:nvPr/>
          </p:nvSpPr>
          <p:spPr bwMode="auto">
            <a:xfrm>
              <a:off x="2843" y="2044"/>
              <a:ext cx="30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latin typeface="Arial Narrow" charset="0"/>
                  <a:sym typeface="Symbol" charset="0"/>
                </a:rPr>
                <a:t>s</a:t>
              </a:r>
              <a:endParaRPr lang="en-US" baseline="30000">
                <a:latin typeface="Arial Narrow" charset="0"/>
                <a:sym typeface="Symbol" charset="0"/>
              </a:endParaRPr>
            </a:p>
          </p:txBody>
        </p:sp>
        <p:sp>
          <p:nvSpPr>
            <p:cNvPr id="85027" name="Rectangle 106"/>
            <p:cNvSpPr>
              <a:spLocks noChangeAspect="1" noChangeArrowheads="1"/>
            </p:cNvSpPr>
            <p:nvPr/>
          </p:nvSpPr>
          <p:spPr bwMode="auto">
            <a:xfrm>
              <a:off x="3111" y="3027"/>
              <a:ext cx="31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latin typeface="Arial Narrow" charset="0"/>
                  <a:sym typeface="Symbol" charset="0"/>
                </a:rPr>
                <a:t>u</a:t>
              </a:r>
              <a:endParaRPr lang="en-US" baseline="30000">
                <a:latin typeface="Arial Narrow" charset="0"/>
                <a:sym typeface="Symbol" charset="0"/>
              </a:endParaRPr>
            </a:p>
          </p:txBody>
        </p:sp>
        <p:sp>
          <p:nvSpPr>
            <p:cNvPr id="85028" name="Rectangle 107"/>
            <p:cNvSpPr>
              <a:spLocks noChangeAspect="1" noChangeArrowheads="1"/>
            </p:cNvSpPr>
            <p:nvPr/>
          </p:nvSpPr>
          <p:spPr bwMode="auto">
            <a:xfrm flipV="1">
              <a:off x="3956" y="3143"/>
              <a:ext cx="233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ctr"/>
              <a:r>
                <a:rPr lang="en-US">
                  <a:latin typeface="Arial Narrow" charset="0"/>
                  <a:sym typeface="Symbol" charset="0"/>
                </a:rPr>
                <a:t>s</a:t>
              </a:r>
              <a:endParaRPr lang="en-US" baseline="30000">
                <a:latin typeface="Arial Narrow" charset="0"/>
                <a:sym typeface="Symbol" charset="0"/>
              </a:endParaRPr>
            </a:p>
          </p:txBody>
        </p:sp>
        <p:sp>
          <p:nvSpPr>
            <p:cNvPr id="85029" name="Rectangle 108"/>
            <p:cNvSpPr>
              <a:spLocks noChangeAspect="1" noChangeArrowheads="1"/>
            </p:cNvSpPr>
            <p:nvPr/>
          </p:nvSpPr>
          <p:spPr bwMode="auto">
            <a:xfrm>
              <a:off x="2487" y="2691"/>
              <a:ext cx="318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latin typeface="Arial Narrow" charset="0"/>
                  <a:sym typeface="Symbol" charset="0"/>
                </a:rPr>
                <a:t>d</a:t>
              </a:r>
              <a:endParaRPr lang="en-US" baseline="30000">
                <a:latin typeface="Arial Narrow" charset="0"/>
                <a:sym typeface="Symbol" charset="0"/>
              </a:endParaRPr>
            </a:p>
          </p:txBody>
        </p:sp>
        <p:sp>
          <p:nvSpPr>
            <p:cNvPr id="36902" name="Line 109"/>
            <p:cNvSpPr>
              <a:spLocks noChangeAspect="1" noChangeShapeType="1"/>
            </p:cNvSpPr>
            <p:nvPr/>
          </p:nvSpPr>
          <p:spPr bwMode="auto">
            <a:xfrm>
              <a:off x="2687" y="3129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031" name="Rectangle 110"/>
            <p:cNvSpPr>
              <a:spLocks noChangeAspect="1" noChangeArrowheads="1"/>
            </p:cNvSpPr>
            <p:nvPr/>
          </p:nvSpPr>
          <p:spPr bwMode="auto">
            <a:xfrm>
              <a:off x="3689" y="2559"/>
              <a:ext cx="36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</a:t>
              </a:r>
              <a:r>
                <a:rPr lang="en-US" baseline="3000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-</a:t>
              </a:r>
            </a:p>
          </p:txBody>
        </p:sp>
        <p:sp>
          <p:nvSpPr>
            <p:cNvPr id="85032" name="Rectangle 111"/>
            <p:cNvSpPr>
              <a:spLocks noChangeAspect="1" noChangeArrowheads="1"/>
            </p:cNvSpPr>
            <p:nvPr/>
          </p:nvSpPr>
          <p:spPr bwMode="auto">
            <a:xfrm>
              <a:off x="2905" y="2463"/>
              <a:ext cx="408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</a:t>
              </a:r>
              <a:r>
                <a:rPr lang="en-US" baseline="3000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+</a:t>
              </a:r>
            </a:p>
          </p:txBody>
        </p:sp>
        <p:sp>
          <p:nvSpPr>
            <p:cNvPr id="85033" name="Rectangle 112"/>
            <p:cNvSpPr>
              <a:spLocks noChangeAspect="1" noChangeArrowheads="1"/>
            </p:cNvSpPr>
            <p:nvPr/>
          </p:nvSpPr>
          <p:spPr bwMode="auto">
            <a:xfrm>
              <a:off x="3883" y="2269"/>
              <a:ext cx="304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latin typeface="Arial Narrow" charset="0"/>
                  <a:sym typeface="Symbol" charset="0"/>
                </a:rPr>
                <a:t>c</a:t>
              </a:r>
              <a:endParaRPr lang="en-US" baseline="30000">
                <a:latin typeface="Arial Narrow" charset="0"/>
                <a:sym typeface="Symbol" charset="0"/>
              </a:endParaRPr>
            </a:p>
          </p:txBody>
        </p:sp>
        <p:sp>
          <p:nvSpPr>
            <p:cNvPr id="85034" name="Rectangle 113"/>
            <p:cNvSpPr>
              <a:spLocks noChangeAspect="1" noChangeArrowheads="1"/>
            </p:cNvSpPr>
            <p:nvPr/>
          </p:nvSpPr>
          <p:spPr bwMode="auto">
            <a:xfrm>
              <a:off x="3105" y="1886"/>
              <a:ext cx="318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latin typeface="Arial Narrow" charset="0"/>
                  <a:sym typeface="Symbol" charset="0"/>
                </a:rPr>
                <a:t>b</a:t>
              </a:r>
              <a:endParaRPr lang="en-US" baseline="30000">
                <a:latin typeface="Arial Narrow" charset="0"/>
                <a:sym typeface="Symbol" charset="0"/>
              </a:endParaRPr>
            </a:p>
          </p:txBody>
        </p:sp>
        <p:sp>
          <p:nvSpPr>
            <p:cNvPr id="85035" name="Rectangle 114"/>
            <p:cNvSpPr>
              <a:spLocks noChangeAspect="1" noChangeArrowheads="1"/>
            </p:cNvSpPr>
            <p:nvPr/>
          </p:nvSpPr>
          <p:spPr bwMode="auto">
            <a:xfrm>
              <a:off x="2630" y="3276"/>
              <a:ext cx="318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latin typeface="Arial Narrow" charset="0"/>
                  <a:sym typeface="Symbol" charset="0"/>
                </a:rPr>
                <a:t>b</a:t>
              </a:r>
              <a:endParaRPr lang="en-US" baseline="30000">
                <a:latin typeface="Arial Narrow" charset="0"/>
                <a:sym typeface="Symbol" charset="0"/>
              </a:endParaRPr>
            </a:p>
          </p:txBody>
        </p:sp>
        <p:sp>
          <p:nvSpPr>
            <p:cNvPr id="36908" name="Line 115"/>
            <p:cNvSpPr>
              <a:spLocks noChangeAspect="1" noChangeShapeType="1"/>
            </p:cNvSpPr>
            <p:nvPr/>
          </p:nvSpPr>
          <p:spPr bwMode="auto">
            <a:xfrm>
              <a:off x="2687" y="3419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037" name="Rectangle 116"/>
            <p:cNvSpPr>
              <a:spLocks noChangeAspect="1" noChangeArrowheads="1"/>
            </p:cNvSpPr>
            <p:nvPr/>
          </p:nvSpPr>
          <p:spPr bwMode="auto">
            <a:xfrm>
              <a:off x="3782" y="3374"/>
              <a:ext cx="304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>
                  <a:latin typeface="Arial Narrow" charset="0"/>
                  <a:sym typeface="Symbol" charset="0"/>
                </a:rPr>
                <a:t>c</a:t>
              </a:r>
              <a:endParaRPr lang="en-US" baseline="30000">
                <a:latin typeface="Arial Narrow" charset="0"/>
                <a:sym typeface="Symbol" charset="0"/>
              </a:endParaRPr>
            </a:p>
          </p:txBody>
        </p:sp>
        <p:sp>
          <p:nvSpPr>
            <p:cNvPr id="36910" name="Line 117"/>
            <p:cNvSpPr>
              <a:spLocks noChangeAspect="1" noChangeShapeType="1"/>
            </p:cNvSpPr>
            <p:nvPr/>
          </p:nvSpPr>
          <p:spPr bwMode="auto">
            <a:xfrm>
              <a:off x="3855" y="355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2" name="Picture 3" descr="DNA-backb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7"/>
          <a:stretch>
            <a:fillRect/>
          </a:stretch>
        </p:blipFill>
        <p:spPr bwMode="auto">
          <a:xfrm>
            <a:off x="6564313" y="4892675"/>
            <a:ext cx="23622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34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4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38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6/24/2011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4B6CE-B2AF-8D41-9FE6-B39DF16B042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192834" name="Text Box 2"/>
          <p:cNvSpPr txBox="1">
            <a:spLocks noChangeArrowheads="1"/>
          </p:cNvSpPr>
          <p:nvPr/>
        </p:nvSpPr>
        <p:spPr bwMode="auto">
          <a:xfrm>
            <a:off x="304800" y="0"/>
            <a:ext cx="888047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smtClean="0">
                <a:solidFill>
                  <a:srgbClr val="A50021"/>
                </a:solidFill>
                <a:latin typeface="Tahoma" charset="0"/>
                <a:cs typeface="+mn-cs"/>
              </a:rPr>
              <a:t>The Fate of the Cosmos</a:t>
            </a:r>
          </a:p>
        </p:txBody>
      </p:sp>
      <p:pic>
        <p:nvPicPr>
          <p:cNvPr id="161797" name="Picture 3" descr="26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5438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2836" name="Text Box 4"/>
          <p:cNvSpPr txBox="1">
            <a:spLocks noChangeArrowheads="1"/>
          </p:cNvSpPr>
          <p:nvPr/>
        </p:nvSpPr>
        <p:spPr bwMode="auto">
          <a:xfrm>
            <a:off x="7051675" y="715963"/>
            <a:ext cx="7016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dirty="0">
                <a:solidFill>
                  <a:srgbClr val="FF00FF"/>
                </a:solidFill>
                <a:cs typeface="+mn-cs"/>
              </a:rPr>
              <a:t>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74725" y="5029200"/>
            <a:ext cx="7016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dirty="0">
                <a:solidFill>
                  <a:srgbClr val="FF00FF"/>
                </a:solidFill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127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EE0C-2DF6-9A4A-96C3-496DA49E02E9}" type="slidenum">
              <a:rPr lang="en-US"/>
              <a:pPr/>
              <a:t>60</a:t>
            </a:fld>
            <a:endParaRPr lang="en-US"/>
          </a:p>
        </p:txBody>
      </p:sp>
      <p:pic>
        <p:nvPicPr>
          <p:cNvPr id="3624962" name="Picture 2" descr="timelin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01200" cy="731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264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DF73BE-8246-BF43-8373-F8E0D2666113}" type="datetime1">
              <a:rPr lang="en-US" sz="1500">
                <a:solidFill>
                  <a:srgbClr val="0000FF"/>
                </a:solidFill>
              </a:rPr>
              <a:pPr eaLnBrk="1" hangingPunct="1"/>
              <a:t>11/14/12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788">
              <a:defRPr/>
            </a:pPr>
            <a:r>
              <a:rPr lang="en-US"/>
              <a:t>Katsushi Arisaka</a:t>
            </a:r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8C1380-18D4-A44E-A336-6D442BD8C8E0}" type="slidenum">
              <a:rPr lang="en-US" sz="1500">
                <a:solidFill>
                  <a:srgbClr val="0000FF"/>
                </a:solidFill>
              </a:rPr>
              <a:pPr eaLnBrk="1" hangingPunct="1"/>
              <a:t>61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 Beginning</a:t>
            </a:r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9448800" cy="6076950"/>
          </a:xfrm>
        </p:spPr>
        <p:txBody>
          <a:bodyPr/>
          <a:lstStyle/>
          <a:p>
            <a:pPr eaLnBrk="1" hangingPunct="1"/>
            <a:r>
              <a:rPr lang="en-US" sz="3800">
                <a:latin typeface="Arial Narrow" charset="0"/>
                <a:ea typeface="ＭＳ Ｐゴシック" charset="0"/>
                <a:cs typeface="ＭＳ Ｐゴシック" charset="0"/>
              </a:rPr>
              <a:t>Everything was the same </a:t>
            </a:r>
            <a:r>
              <a:rPr lang="en-US" sz="3800">
                <a:latin typeface="Arial Narrow" charset="0"/>
                <a:ea typeface="ＭＳ Ｐゴシック" charset="0"/>
                <a:cs typeface="ＭＳ Ｐゴシック" charset="0"/>
                <a:sym typeface="Symbol" charset="0"/>
              </a:rPr>
              <a:t> Perfect symmetry.</a:t>
            </a:r>
          </a:p>
          <a:p>
            <a:pPr lvl="1" eaLnBrk="1" hangingPunct="1"/>
            <a:r>
              <a:rPr lang="en-US" sz="3400">
                <a:latin typeface="Arial Narrow" charset="0"/>
                <a:ea typeface="ＭＳ Ｐゴシック" charset="0"/>
                <a:sym typeface="Symbol" charset="0"/>
              </a:rPr>
              <a:t>All the particles are the same as photons.</a:t>
            </a:r>
          </a:p>
          <a:p>
            <a:pPr lvl="1" eaLnBrk="1" hangingPunct="1"/>
            <a:r>
              <a:rPr lang="en-US" sz="3400">
                <a:latin typeface="Arial Narrow" charset="0"/>
                <a:ea typeface="ＭＳ Ｐゴシック" charset="0"/>
                <a:sym typeface="Symbol" charset="0"/>
              </a:rPr>
              <a:t>All four forces are the same.</a:t>
            </a:r>
          </a:p>
          <a:p>
            <a:pPr lvl="4" eaLnBrk="1" hangingPunct="1"/>
            <a:endParaRPr lang="en-US" sz="2500">
              <a:latin typeface="Arial Narrow" charset="0"/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800">
                <a:latin typeface="Arial Narrow" charset="0"/>
                <a:ea typeface="ＭＳ Ｐゴシック" charset="0"/>
                <a:cs typeface="ＭＳ Ｐゴシック" charset="0"/>
                <a:sym typeface="Symbol" charset="0"/>
              </a:rPr>
              <a:t>The Universe was </a:t>
            </a:r>
            <a:r>
              <a:rPr lang="en-US" sz="3800" u="sng">
                <a:latin typeface="Arial Narrow" charset="0"/>
                <a:ea typeface="ＭＳ Ｐゴシック" charset="0"/>
                <a:cs typeface="ＭＳ Ｐゴシック" charset="0"/>
                <a:sym typeface="Symbol" charset="0"/>
              </a:rPr>
              <a:t>10 dimension</a:t>
            </a:r>
            <a:r>
              <a:rPr lang="en-US" sz="3800">
                <a:latin typeface="Arial Narrow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3" eaLnBrk="1" hangingPunct="1"/>
            <a:endParaRPr lang="en-US" sz="2500">
              <a:latin typeface="Arial Narrow" charset="0"/>
              <a:ea typeface="ＭＳ Ｐゴシック" charset="0"/>
              <a:sym typeface="Symbol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sz="3400">
                <a:latin typeface="Arial Narrow" charset="0"/>
                <a:ea typeface="ＭＳ Ｐゴシック" charset="0"/>
                <a:sym typeface="Symbol" charset="0"/>
              </a:rPr>
              <a:t>	3	</a:t>
            </a:r>
            <a:r>
              <a:rPr lang="en-US" sz="3400">
                <a:solidFill>
                  <a:srgbClr val="FF00FF"/>
                </a:solidFill>
                <a:latin typeface="Arial Narrow" charset="0"/>
                <a:ea typeface="ＭＳ Ｐゴシック" charset="0"/>
                <a:sym typeface="Symbol" charset="0"/>
              </a:rPr>
              <a:t>Space</a:t>
            </a:r>
            <a:r>
              <a:rPr lang="en-US" sz="3400">
                <a:latin typeface="Arial Narrow" charset="0"/>
                <a:ea typeface="ＭＳ Ｐゴシック" charset="0"/>
                <a:sym typeface="Symbol" charset="0"/>
              </a:rPr>
              <a:t>				</a:t>
            </a:r>
            <a:r>
              <a:rPr lang="en-US" sz="3400" i="1">
                <a:latin typeface="Arial Narrow" charset="0"/>
                <a:ea typeface="ＭＳ Ｐゴシック" charset="0"/>
                <a:sym typeface="Symbol" charset="0"/>
              </a:rPr>
              <a:t>Flattened</a:t>
            </a:r>
          </a:p>
          <a:p>
            <a:pPr lvl="1" eaLnBrk="1" hangingPunct="1">
              <a:buFont typeface="Wingdings" charset="0"/>
              <a:buNone/>
            </a:pPr>
            <a:r>
              <a:rPr lang="en-US" sz="3400">
                <a:latin typeface="Arial Narrow" charset="0"/>
                <a:ea typeface="ＭＳ Ｐゴシック" charset="0"/>
                <a:sym typeface="Symbol" charset="0"/>
              </a:rPr>
              <a:t>	1	</a:t>
            </a:r>
            <a:r>
              <a:rPr lang="en-US" sz="3400">
                <a:solidFill>
                  <a:srgbClr val="FF3300"/>
                </a:solidFill>
                <a:latin typeface="Arial Narrow" charset="0"/>
                <a:ea typeface="ＭＳ Ｐゴシック" charset="0"/>
                <a:sym typeface="Symbol" charset="0"/>
              </a:rPr>
              <a:t>Time</a:t>
            </a:r>
          </a:p>
          <a:p>
            <a:pPr lvl="1" eaLnBrk="1" hangingPunct="1">
              <a:buFont typeface="Wingdings" charset="0"/>
              <a:buNone/>
            </a:pPr>
            <a:r>
              <a:rPr lang="en-US" sz="3400">
                <a:latin typeface="Arial Narrow" charset="0"/>
                <a:ea typeface="ＭＳ Ｐゴシック" charset="0"/>
                <a:sym typeface="Symbol" charset="0"/>
              </a:rPr>
              <a:t>		   	3 	</a:t>
            </a:r>
            <a:r>
              <a:rPr lang="en-US" sz="3400">
                <a:solidFill>
                  <a:srgbClr val="008000"/>
                </a:solidFill>
                <a:latin typeface="Arial Narrow" charset="0"/>
                <a:ea typeface="ＭＳ Ｐゴシック" charset="0"/>
                <a:sym typeface="Symbol" charset="0"/>
              </a:rPr>
              <a:t>Strong Force</a:t>
            </a:r>
          </a:p>
          <a:p>
            <a:pPr lvl="1" eaLnBrk="1" hangingPunct="1">
              <a:buFont typeface="Wingdings" charset="0"/>
              <a:buNone/>
            </a:pPr>
            <a:r>
              <a:rPr lang="en-US" sz="3400">
                <a:latin typeface="Arial Narrow" charset="0"/>
                <a:ea typeface="ＭＳ Ｐゴシック" charset="0"/>
                <a:sym typeface="Symbol" charset="0"/>
              </a:rPr>
              <a:t>	6   	2	</a:t>
            </a:r>
            <a:r>
              <a:rPr lang="en-US" sz="3400">
                <a:solidFill>
                  <a:srgbClr val="0000FF"/>
                </a:solidFill>
                <a:latin typeface="Arial Narrow" charset="0"/>
                <a:ea typeface="ＭＳ Ｐゴシック" charset="0"/>
                <a:sym typeface="Symbol" charset="0"/>
              </a:rPr>
              <a:t>Weak	</a:t>
            </a:r>
            <a:r>
              <a:rPr lang="en-US" sz="3400">
                <a:latin typeface="Arial Narrow" charset="0"/>
                <a:ea typeface="ＭＳ Ｐゴシック" charset="0"/>
                <a:sym typeface="Symbol" charset="0"/>
              </a:rPr>
              <a:t>			</a:t>
            </a:r>
            <a:r>
              <a:rPr lang="en-US" sz="3400" i="1">
                <a:latin typeface="Arial Narrow" charset="0"/>
                <a:ea typeface="ＭＳ Ｐゴシック" charset="0"/>
                <a:sym typeface="Symbol" charset="0"/>
              </a:rPr>
              <a:t>Compacitified</a:t>
            </a:r>
          </a:p>
          <a:p>
            <a:pPr lvl="1" eaLnBrk="1" hangingPunct="1">
              <a:buFont typeface="Wingdings" charset="0"/>
              <a:buNone/>
            </a:pPr>
            <a:r>
              <a:rPr lang="en-US" sz="3400">
                <a:latin typeface="Arial Narrow" charset="0"/>
                <a:ea typeface="ＭＳ Ｐゴシック" charset="0"/>
                <a:sym typeface="Symbol" charset="0"/>
              </a:rPr>
              <a:t>		   	1	</a:t>
            </a:r>
            <a:r>
              <a:rPr lang="en-US" sz="3400">
                <a:solidFill>
                  <a:srgbClr val="9933FF"/>
                </a:solidFill>
                <a:latin typeface="Arial Narrow" charset="0"/>
                <a:ea typeface="ＭＳ Ｐゴシック" charset="0"/>
                <a:sym typeface="Symbol" charset="0"/>
              </a:rPr>
              <a:t>Electro-Magnetic</a:t>
            </a:r>
          </a:p>
          <a:p>
            <a:pPr lvl="1" eaLnBrk="1" hangingPunct="1">
              <a:buFont typeface="Wingdings" charset="0"/>
              <a:buNone/>
            </a:pPr>
            <a:endParaRPr lang="en-US" sz="3400">
              <a:latin typeface="Arial Narrow" charset="0"/>
              <a:ea typeface="ＭＳ Ｐゴシック" charset="0"/>
              <a:sym typeface="Symbol" charset="0"/>
            </a:endParaRPr>
          </a:p>
          <a:p>
            <a:pPr lvl="1" eaLnBrk="1" hangingPunct="1"/>
            <a:endParaRPr lang="en-US" sz="3400">
              <a:latin typeface="Arial Narrow" charset="0"/>
              <a:ea typeface="ＭＳ Ｐゴシック" charset="0"/>
              <a:sym typeface="Symbol" charset="0"/>
            </a:endParaRPr>
          </a:p>
        </p:txBody>
      </p:sp>
      <p:sp>
        <p:nvSpPr>
          <p:cNvPr id="87047" name="AutoShape 4"/>
          <p:cNvSpPr>
            <a:spLocks/>
          </p:cNvSpPr>
          <p:nvPr/>
        </p:nvSpPr>
        <p:spPr bwMode="auto">
          <a:xfrm>
            <a:off x="528638" y="4343400"/>
            <a:ext cx="457200" cy="1600200"/>
          </a:xfrm>
          <a:prstGeom prst="leftBrace">
            <a:avLst>
              <a:gd name="adj1" fmla="val 29167"/>
              <a:gd name="adj2" fmla="val 50000"/>
            </a:avLst>
          </a:prstGeom>
          <a:noFill/>
          <a:ln w="50800">
            <a:solidFill>
              <a:srgbClr val="FF99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48" name="AutoShape 5"/>
          <p:cNvSpPr>
            <a:spLocks/>
          </p:cNvSpPr>
          <p:nvPr/>
        </p:nvSpPr>
        <p:spPr bwMode="auto">
          <a:xfrm>
            <a:off x="1600200" y="5334000"/>
            <a:ext cx="381000" cy="1066800"/>
          </a:xfrm>
          <a:prstGeom prst="leftBrace">
            <a:avLst>
              <a:gd name="adj1" fmla="val 23333"/>
              <a:gd name="adj2" fmla="val 50000"/>
            </a:avLst>
          </a:prstGeom>
          <a:noFill/>
          <a:ln w="50800">
            <a:solidFill>
              <a:srgbClr val="FF99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049" name="AutoShape 6"/>
          <p:cNvSpPr>
            <a:spLocks/>
          </p:cNvSpPr>
          <p:nvPr/>
        </p:nvSpPr>
        <p:spPr bwMode="auto">
          <a:xfrm flipH="1">
            <a:off x="6324600" y="5257800"/>
            <a:ext cx="381000" cy="1066800"/>
          </a:xfrm>
          <a:prstGeom prst="leftBrace">
            <a:avLst>
              <a:gd name="adj1" fmla="val 23333"/>
              <a:gd name="adj2" fmla="val 50000"/>
            </a:avLst>
          </a:prstGeom>
          <a:noFill/>
          <a:ln w="50800">
            <a:solidFill>
              <a:srgbClr val="FF99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050" name="Line 7"/>
          <p:cNvSpPr>
            <a:spLocks noChangeShapeType="1"/>
          </p:cNvSpPr>
          <p:nvPr/>
        </p:nvSpPr>
        <p:spPr bwMode="auto">
          <a:xfrm>
            <a:off x="5943600" y="4419600"/>
            <a:ext cx="7620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7051" name="Rectangle 8"/>
          <p:cNvSpPr>
            <a:spLocks noChangeArrowheads="1"/>
          </p:cNvSpPr>
          <p:nvPr/>
        </p:nvSpPr>
        <p:spPr bwMode="auto">
          <a:xfrm>
            <a:off x="1905000" y="4114800"/>
            <a:ext cx="1524000" cy="1066800"/>
          </a:xfrm>
          <a:prstGeom prst="rect">
            <a:avLst/>
          </a:prstGeom>
          <a:noFill/>
          <a:ln w="38100" cap="rnd">
            <a:solidFill>
              <a:srgbClr val="FF9900"/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52" name="Rectangle 9"/>
          <p:cNvSpPr>
            <a:spLocks noChangeArrowheads="1"/>
          </p:cNvSpPr>
          <p:nvPr/>
        </p:nvSpPr>
        <p:spPr bwMode="auto">
          <a:xfrm>
            <a:off x="3048000" y="5181600"/>
            <a:ext cx="2971800" cy="1524000"/>
          </a:xfrm>
          <a:prstGeom prst="rect">
            <a:avLst/>
          </a:prstGeom>
          <a:noFill/>
          <a:ln w="38100" cap="rnd">
            <a:solidFill>
              <a:srgbClr val="FF9900"/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06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1B0D-4D8B-A94C-BAC8-6354429F5AB3}" type="datetime1">
              <a:rPr lang="en-US" smtClean="0"/>
              <a:t>11/14/12</a:t>
            </a:fld>
            <a:endParaRPr lang="en-US"/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Katsushi Arisaka</a:t>
            </a: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D495-0D17-0C4F-B623-B1D47598F0F4}" type="slidenum">
              <a:rPr lang="en-US"/>
              <a:pPr/>
              <a:t>62</a:t>
            </a:fld>
            <a:endParaRPr lang="en-US"/>
          </a:p>
        </p:txBody>
      </p:sp>
      <p:sp>
        <p:nvSpPr>
          <p:cNvPr id="37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Early Universe &amp; Unsolved Problems</a:t>
            </a:r>
          </a:p>
        </p:txBody>
      </p:sp>
      <p:grpSp>
        <p:nvGrpSpPr>
          <p:cNvPr id="3799043" name="Group 3"/>
          <p:cNvGrpSpPr>
            <a:grpSpLocks/>
          </p:cNvGrpSpPr>
          <p:nvPr/>
        </p:nvGrpSpPr>
        <p:grpSpPr bwMode="auto">
          <a:xfrm>
            <a:off x="0" y="914400"/>
            <a:ext cx="2362200" cy="6064250"/>
            <a:chOff x="0" y="576"/>
            <a:chExt cx="1488" cy="3820"/>
          </a:xfrm>
        </p:grpSpPr>
        <p:sp>
          <p:nvSpPr>
            <p:cNvPr id="3799044" name="Line 4"/>
            <p:cNvSpPr>
              <a:spLocks noChangeAspect="1" noChangeShapeType="1"/>
            </p:cNvSpPr>
            <p:nvPr/>
          </p:nvSpPr>
          <p:spPr bwMode="auto">
            <a:xfrm flipH="1">
              <a:off x="474" y="845"/>
              <a:ext cx="2" cy="3498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45" name="Line 5"/>
            <p:cNvSpPr>
              <a:spLocks noChangeAspect="1" noChangeShapeType="1"/>
            </p:cNvSpPr>
            <p:nvPr/>
          </p:nvSpPr>
          <p:spPr bwMode="auto">
            <a:xfrm>
              <a:off x="472" y="930"/>
              <a:ext cx="81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46" name="Line 6"/>
            <p:cNvSpPr>
              <a:spLocks noChangeAspect="1" noChangeShapeType="1"/>
            </p:cNvSpPr>
            <p:nvPr/>
          </p:nvSpPr>
          <p:spPr bwMode="auto">
            <a:xfrm>
              <a:off x="474" y="1190"/>
              <a:ext cx="80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47" name="Line 7"/>
            <p:cNvSpPr>
              <a:spLocks noChangeAspect="1" noChangeShapeType="1"/>
            </p:cNvSpPr>
            <p:nvPr/>
          </p:nvSpPr>
          <p:spPr bwMode="auto">
            <a:xfrm>
              <a:off x="474" y="1466"/>
              <a:ext cx="80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48" name="Line 8"/>
            <p:cNvSpPr>
              <a:spLocks noChangeAspect="1" noChangeShapeType="1"/>
            </p:cNvSpPr>
            <p:nvPr/>
          </p:nvSpPr>
          <p:spPr bwMode="auto">
            <a:xfrm>
              <a:off x="478" y="1727"/>
              <a:ext cx="81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49" name="Line 9"/>
            <p:cNvSpPr>
              <a:spLocks noChangeAspect="1" noChangeShapeType="1"/>
            </p:cNvSpPr>
            <p:nvPr/>
          </p:nvSpPr>
          <p:spPr bwMode="auto">
            <a:xfrm>
              <a:off x="481" y="2000"/>
              <a:ext cx="81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50" name="Line 10"/>
            <p:cNvSpPr>
              <a:spLocks noChangeAspect="1" noChangeShapeType="1"/>
            </p:cNvSpPr>
            <p:nvPr/>
          </p:nvSpPr>
          <p:spPr bwMode="auto">
            <a:xfrm>
              <a:off x="476" y="2263"/>
              <a:ext cx="82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51" name="Line 11"/>
            <p:cNvSpPr>
              <a:spLocks noChangeAspect="1" noChangeShapeType="1"/>
            </p:cNvSpPr>
            <p:nvPr/>
          </p:nvSpPr>
          <p:spPr bwMode="auto">
            <a:xfrm>
              <a:off x="481" y="2532"/>
              <a:ext cx="81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52" name="Line 12"/>
            <p:cNvSpPr>
              <a:spLocks noChangeAspect="1" noChangeShapeType="1"/>
            </p:cNvSpPr>
            <p:nvPr/>
          </p:nvSpPr>
          <p:spPr bwMode="auto">
            <a:xfrm>
              <a:off x="481" y="2802"/>
              <a:ext cx="81" cy="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53" name="Line 13"/>
            <p:cNvSpPr>
              <a:spLocks noChangeAspect="1" noChangeShapeType="1"/>
            </p:cNvSpPr>
            <p:nvPr/>
          </p:nvSpPr>
          <p:spPr bwMode="auto">
            <a:xfrm>
              <a:off x="476" y="3064"/>
              <a:ext cx="82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54" name="Line 14"/>
            <p:cNvSpPr>
              <a:spLocks noChangeAspect="1" noChangeShapeType="1"/>
            </p:cNvSpPr>
            <p:nvPr/>
          </p:nvSpPr>
          <p:spPr bwMode="auto">
            <a:xfrm>
              <a:off x="483" y="3320"/>
              <a:ext cx="80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55" name="Line 15"/>
            <p:cNvSpPr>
              <a:spLocks noChangeAspect="1" noChangeShapeType="1"/>
            </p:cNvSpPr>
            <p:nvPr/>
          </p:nvSpPr>
          <p:spPr bwMode="auto">
            <a:xfrm>
              <a:off x="479" y="3594"/>
              <a:ext cx="80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56" name="Line 16"/>
            <p:cNvSpPr>
              <a:spLocks noChangeAspect="1" noChangeShapeType="1"/>
            </p:cNvSpPr>
            <p:nvPr/>
          </p:nvSpPr>
          <p:spPr bwMode="auto">
            <a:xfrm>
              <a:off x="476" y="3710"/>
              <a:ext cx="82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57" name="Line 17"/>
            <p:cNvSpPr>
              <a:spLocks noChangeAspect="1" noChangeShapeType="1"/>
            </p:cNvSpPr>
            <p:nvPr/>
          </p:nvSpPr>
          <p:spPr bwMode="auto">
            <a:xfrm>
              <a:off x="490" y="3884"/>
              <a:ext cx="83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58" name="Line 18"/>
            <p:cNvSpPr>
              <a:spLocks noChangeAspect="1" noChangeShapeType="1"/>
            </p:cNvSpPr>
            <p:nvPr/>
          </p:nvSpPr>
          <p:spPr bwMode="auto">
            <a:xfrm>
              <a:off x="479" y="4064"/>
              <a:ext cx="80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59" name="Line 19"/>
            <p:cNvSpPr>
              <a:spLocks noChangeAspect="1" noChangeShapeType="1"/>
            </p:cNvSpPr>
            <p:nvPr/>
          </p:nvSpPr>
          <p:spPr bwMode="auto">
            <a:xfrm>
              <a:off x="483" y="4235"/>
              <a:ext cx="82" cy="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60" name="Text Box 20"/>
            <p:cNvSpPr txBox="1">
              <a:spLocks noChangeAspect="1" noChangeArrowheads="1"/>
            </p:cNvSpPr>
            <p:nvPr/>
          </p:nvSpPr>
          <p:spPr bwMode="auto">
            <a:xfrm>
              <a:off x="554" y="853"/>
              <a:ext cx="6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-45</a:t>
              </a:r>
              <a:r>
                <a:rPr lang="en-US" altLang="ja-JP" sz="1800" b="1" i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sec</a:t>
              </a:r>
            </a:p>
          </p:txBody>
        </p:sp>
        <p:sp>
          <p:nvSpPr>
            <p:cNvPr id="3799061" name="Text Box 21"/>
            <p:cNvSpPr txBox="1">
              <a:spLocks noChangeAspect="1" noChangeArrowheads="1"/>
            </p:cNvSpPr>
            <p:nvPr/>
          </p:nvSpPr>
          <p:spPr bwMode="auto">
            <a:xfrm>
              <a:off x="577" y="1114"/>
              <a:ext cx="4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-40</a:t>
              </a:r>
              <a:endParaRPr lang="en-US" altLang="ja-JP" sz="1800" b="1" i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62" name="Text Box 22"/>
            <p:cNvSpPr txBox="1">
              <a:spLocks noChangeAspect="1" noChangeArrowheads="1"/>
            </p:cNvSpPr>
            <p:nvPr/>
          </p:nvSpPr>
          <p:spPr bwMode="auto">
            <a:xfrm>
              <a:off x="562" y="1385"/>
              <a:ext cx="5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-35</a:t>
              </a:r>
              <a:endParaRPr lang="en-US" altLang="ja-JP" sz="1800" b="1" i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63" name="Text Box 23"/>
            <p:cNvSpPr txBox="1">
              <a:spLocks noChangeAspect="1" noChangeArrowheads="1"/>
            </p:cNvSpPr>
            <p:nvPr/>
          </p:nvSpPr>
          <p:spPr bwMode="auto">
            <a:xfrm>
              <a:off x="554" y="1648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-30</a:t>
              </a:r>
              <a:endParaRPr lang="en-US" altLang="ja-JP" sz="1800" b="1" i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64" name="Text Box 24"/>
            <p:cNvSpPr txBox="1">
              <a:spLocks noChangeAspect="1" noChangeArrowheads="1"/>
            </p:cNvSpPr>
            <p:nvPr/>
          </p:nvSpPr>
          <p:spPr bwMode="auto">
            <a:xfrm>
              <a:off x="554" y="1913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-25</a:t>
              </a:r>
              <a:endParaRPr lang="en-US" altLang="ja-JP" sz="1800" b="1" i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65" name="Text Box 25"/>
            <p:cNvSpPr txBox="1">
              <a:spLocks noChangeAspect="1" noChangeArrowheads="1"/>
            </p:cNvSpPr>
            <p:nvPr/>
          </p:nvSpPr>
          <p:spPr bwMode="auto">
            <a:xfrm>
              <a:off x="581" y="2187"/>
              <a:ext cx="5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-20</a:t>
              </a:r>
              <a:endParaRPr lang="en-US" altLang="ja-JP" sz="1800" b="1" i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66" name="Text Box 26"/>
            <p:cNvSpPr txBox="1">
              <a:spLocks noChangeAspect="1" noChangeArrowheads="1"/>
            </p:cNvSpPr>
            <p:nvPr/>
          </p:nvSpPr>
          <p:spPr bwMode="auto">
            <a:xfrm>
              <a:off x="575" y="2456"/>
              <a:ext cx="4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-15</a:t>
              </a:r>
              <a:endParaRPr lang="en-US" altLang="ja-JP" sz="1800" b="1" i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67" name="Text Box 27"/>
            <p:cNvSpPr txBox="1">
              <a:spLocks noChangeAspect="1" noChangeArrowheads="1"/>
            </p:cNvSpPr>
            <p:nvPr/>
          </p:nvSpPr>
          <p:spPr bwMode="auto">
            <a:xfrm>
              <a:off x="570" y="2725"/>
              <a:ext cx="5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-10</a:t>
              </a:r>
              <a:endParaRPr lang="en-US" altLang="ja-JP" sz="1800" b="1" i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68" name="Text Box 28"/>
            <p:cNvSpPr txBox="1">
              <a:spLocks noChangeAspect="1" noChangeArrowheads="1"/>
            </p:cNvSpPr>
            <p:nvPr/>
          </p:nvSpPr>
          <p:spPr bwMode="auto">
            <a:xfrm>
              <a:off x="569" y="2992"/>
              <a:ext cx="5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-5</a:t>
              </a:r>
              <a:endParaRPr lang="en-US" altLang="ja-JP" sz="1800" b="1" i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69" name="Text Box 29"/>
            <p:cNvSpPr txBox="1">
              <a:spLocks noChangeAspect="1" noChangeArrowheads="1"/>
            </p:cNvSpPr>
            <p:nvPr/>
          </p:nvSpPr>
          <p:spPr bwMode="auto">
            <a:xfrm>
              <a:off x="546" y="3516"/>
              <a:ext cx="6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5 </a:t>
              </a:r>
              <a:r>
                <a:rPr lang="en-US" altLang="ja-JP" sz="1800" b="1" i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sec</a:t>
              </a:r>
              <a:endParaRPr lang="en-US" altLang="ja-JP" sz="1800" b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70" name="Text Box 30"/>
            <p:cNvSpPr txBox="1">
              <a:spLocks noChangeAspect="1" noChangeArrowheads="1"/>
            </p:cNvSpPr>
            <p:nvPr/>
          </p:nvSpPr>
          <p:spPr bwMode="auto">
            <a:xfrm>
              <a:off x="586" y="3239"/>
              <a:ext cx="4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</a:t>
              </a:r>
              <a:endParaRPr lang="en-US" altLang="ja-JP" sz="1800" b="1" i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71" name="Text Box 31"/>
            <p:cNvSpPr txBox="1">
              <a:spLocks noChangeAspect="1" noChangeArrowheads="1"/>
            </p:cNvSpPr>
            <p:nvPr/>
          </p:nvSpPr>
          <p:spPr bwMode="auto">
            <a:xfrm>
              <a:off x="558" y="3647"/>
              <a:ext cx="6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 </a:t>
              </a:r>
              <a:r>
                <a:rPr lang="en-US" altLang="ja-JP" sz="1800" b="1" i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year</a:t>
              </a:r>
              <a:endParaRPr lang="en-US" altLang="ja-JP" sz="1800" b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72" name="Text Box 32"/>
            <p:cNvSpPr txBox="1">
              <a:spLocks noChangeAspect="1" noChangeArrowheads="1"/>
            </p:cNvSpPr>
            <p:nvPr/>
          </p:nvSpPr>
          <p:spPr bwMode="auto">
            <a:xfrm>
              <a:off x="571" y="3807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3</a:t>
              </a:r>
            </a:p>
          </p:txBody>
        </p:sp>
        <p:sp>
          <p:nvSpPr>
            <p:cNvPr id="3799073" name="Text Box 33"/>
            <p:cNvSpPr txBox="1">
              <a:spLocks noChangeAspect="1" noChangeArrowheads="1"/>
            </p:cNvSpPr>
            <p:nvPr/>
          </p:nvSpPr>
          <p:spPr bwMode="auto">
            <a:xfrm>
              <a:off x="553" y="3989"/>
              <a:ext cx="4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6</a:t>
              </a:r>
            </a:p>
          </p:txBody>
        </p:sp>
        <p:sp>
          <p:nvSpPr>
            <p:cNvPr id="3799074" name="Text Box 34"/>
            <p:cNvSpPr txBox="1">
              <a:spLocks noChangeAspect="1" noChangeArrowheads="1"/>
            </p:cNvSpPr>
            <p:nvPr/>
          </p:nvSpPr>
          <p:spPr bwMode="auto">
            <a:xfrm>
              <a:off x="577" y="4165"/>
              <a:ext cx="9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9 </a:t>
              </a:r>
              <a:r>
                <a:rPr lang="en-US" altLang="ja-JP" sz="1800" b="1" i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y</a:t>
              </a:r>
              <a:r>
                <a:rPr lang="en-US" sz="1800" b="1" i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ear</a:t>
              </a:r>
              <a:endParaRPr lang="en-US" altLang="ja-JP" sz="1800" b="1" i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75" name="Text Box 35"/>
            <p:cNvSpPr txBox="1">
              <a:spLocks noChangeAspect="1" noChangeArrowheads="1"/>
            </p:cNvSpPr>
            <p:nvPr/>
          </p:nvSpPr>
          <p:spPr bwMode="auto">
            <a:xfrm>
              <a:off x="0" y="576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Time </a:t>
              </a:r>
            </a:p>
            <a:p>
              <a:pPr algn="l" eaLnBrk="0" hangingPunct="0"/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(</a:t>
              </a:r>
              <a:r>
                <a:rPr lang="en-US" altLang="ja-JP" sz="1800" b="1" i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sec</a:t>
              </a:r>
              <a:r>
                <a:rPr lang="en-US" altLang="ja-JP" sz="1800" b="1" smtClean="0">
                  <a:solidFill>
                    <a:srgbClr val="FF0000"/>
                  </a:solidFill>
                  <a:latin typeface="+mn-lt"/>
                  <a:cs typeface="Times New Roman" charset="0"/>
                </a:rPr>
                <a:t>)</a:t>
              </a:r>
              <a:endParaRPr lang="en-US" altLang="ja-JP" sz="1800" b="1" i="1" smtClean="0">
                <a:solidFill>
                  <a:srgbClr val="FF0000"/>
                </a:solidFill>
                <a:latin typeface="+mn-lt"/>
                <a:cs typeface="Times New Roman" charset="0"/>
              </a:endParaRPr>
            </a:p>
          </p:txBody>
        </p:sp>
      </p:grpSp>
      <p:grpSp>
        <p:nvGrpSpPr>
          <p:cNvPr id="3799076" name="Group 36"/>
          <p:cNvGrpSpPr>
            <a:grpSpLocks/>
          </p:cNvGrpSpPr>
          <p:nvPr/>
        </p:nvGrpSpPr>
        <p:grpSpPr bwMode="auto">
          <a:xfrm>
            <a:off x="1581150" y="914400"/>
            <a:ext cx="2076450" cy="6169025"/>
            <a:chOff x="838" y="576"/>
            <a:chExt cx="1308" cy="3886"/>
          </a:xfrm>
        </p:grpSpPr>
        <p:sp>
          <p:nvSpPr>
            <p:cNvPr id="3799077" name="Text Box 37"/>
            <p:cNvSpPr txBox="1">
              <a:spLocks noChangeAspect="1" noChangeArrowheads="1"/>
            </p:cNvSpPr>
            <p:nvPr/>
          </p:nvSpPr>
          <p:spPr bwMode="auto">
            <a:xfrm>
              <a:off x="838" y="576"/>
              <a:ext cx="6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Temp.</a:t>
              </a:r>
            </a:p>
            <a:p>
              <a:pPr algn="l" eaLnBrk="0" hangingPunct="0"/>
              <a:r>
                <a:rPr lang="en-US" altLang="ja-JP" sz="1800" b="1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    (</a:t>
              </a:r>
              <a:r>
                <a:rPr lang="en-US" altLang="ja-JP" sz="1800" b="1" i="1" baseline="30000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o</a:t>
              </a:r>
              <a:r>
                <a:rPr lang="en-US" altLang="ja-JP" sz="1800" b="1" i="1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K</a:t>
              </a:r>
              <a:r>
                <a:rPr lang="en-US" altLang="ja-JP" sz="1800" b="1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)</a:t>
              </a:r>
              <a:endParaRPr lang="en-US" altLang="ja-JP" sz="1800" b="1" i="1" smtClean="0">
                <a:solidFill>
                  <a:srgbClr val="00FF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78" name="Line 38"/>
            <p:cNvSpPr>
              <a:spLocks noChangeAspect="1" noChangeShapeType="1"/>
            </p:cNvSpPr>
            <p:nvPr/>
          </p:nvSpPr>
          <p:spPr bwMode="auto">
            <a:xfrm flipH="1">
              <a:off x="1219" y="832"/>
              <a:ext cx="1" cy="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79" name="Line 39"/>
            <p:cNvSpPr>
              <a:spLocks noChangeAspect="1" noChangeShapeType="1"/>
            </p:cNvSpPr>
            <p:nvPr/>
          </p:nvSpPr>
          <p:spPr bwMode="auto">
            <a:xfrm>
              <a:off x="1344" y="1125"/>
              <a:ext cx="82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80" name="Line 40"/>
            <p:cNvSpPr>
              <a:spLocks noChangeAspect="1" noChangeShapeType="1"/>
            </p:cNvSpPr>
            <p:nvPr/>
          </p:nvSpPr>
          <p:spPr bwMode="auto">
            <a:xfrm>
              <a:off x="1341" y="838"/>
              <a:ext cx="4" cy="3518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81" name="Line 41"/>
            <p:cNvSpPr>
              <a:spLocks noChangeAspect="1" noChangeShapeType="1"/>
            </p:cNvSpPr>
            <p:nvPr/>
          </p:nvSpPr>
          <p:spPr bwMode="auto">
            <a:xfrm>
              <a:off x="1355" y="1437"/>
              <a:ext cx="83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82" name="Line 42"/>
            <p:cNvSpPr>
              <a:spLocks noChangeAspect="1" noChangeShapeType="1"/>
            </p:cNvSpPr>
            <p:nvPr/>
          </p:nvSpPr>
          <p:spPr bwMode="auto">
            <a:xfrm>
              <a:off x="1356" y="1748"/>
              <a:ext cx="82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83" name="Line 43"/>
            <p:cNvSpPr>
              <a:spLocks noChangeAspect="1" noChangeShapeType="1"/>
            </p:cNvSpPr>
            <p:nvPr/>
          </p:nvSpPr>
          <p:spPr bwMode="auto">
            <a:xfrm>
              <a:off x="1349" y="2062"/>
              <a:ext cx="83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84" name="Line 44"/>
            <p:cNvSpPr>
              <a:spLocks noChangeAspect="1" noChangeShapeType="1"/>
            </p:cNvSpPr>
            <p:nvPr/>
          </p:nvSpPr>
          <p:spPr bwMode="auto">
            <a:xfrm>
              <a:off x="1354" y="2379"/>
              <a:ext cx="81" cy="2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85" name="Line 45"/>
            <p:cNvSpPr>
              <a:spLocks noChangeAspect="1" noChangeShapeType="1"/>
            </p:cNvSpPr>
            <p:nvPr/>
          </p:nvSpPr>
          <p:spPr bwMode="auto">
            <a:xfrm>
              <a:off x="1349" y="2700"/>
              <a:ext cx="81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86" name="Line 46"/>
            <p:cNvSpPr>
              <a:spLocks noChangeAspect="1" noChangeShapeType="1"/>
            </p:cNvSpPr>
            <p:nvPr/>
          </p:nvSpPr>
          <p:spPr bwMode="auto">
            <a:xfrm>
              <a:off x="1355" y="3005"/>
              <a:ext cx="81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87" name="Line 47"/>
            <p:cNvSpPr>
              <a:spLocks noChangeAspect="1" noChangeShapeType="1"/>
            </p:cNvSpPr>
            <p:nvPr/>
          </p:nvSpPr>
          <p:spPr bwMode="auto">
            <a:xfrm>
              <a:off x="1355" y="3314"/>
              <a:ext cx="83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88" name="Line 48"/>
            <p:cNvSpPr>
              <a:spLocks noChangeAspect="1" noChangeShapeType="1"/>
            </p:cNvSpPr>
            <p:nvPr/>
          </p:nvSpPr>
          <p:spPr bwMode="auto">
            <a:xfrm>
              <a:off x="1349" y="3621"/>
              <a:ext cx="81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89" name="Line 49"/>
            <p:cNvSpPr>
              <a:spLocks noChangeAspect="1" noChangeShapeType="1"/>
            </p:cNvSpPr>
            <p:nvPr/>
          </p:nvSpPr>
          <p:spPr bwMode="auto">
            <a:xfrm>
              <a:off x="1351" y="3957"/>
              <a:ext cx="82" cy="2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90" name="Line 50"/>
            <p:cNvSpPr>
              <a:spLocks noChangeAspect="1" noChangeShapeType="1"/>
            </p:cNvSpPr>
            <p:nvPr/>
          </p:nvSpPr>
          <p:spPr bwMode="auto">
            <a:xfrm>
              <a:off x="1355" y="4255"/>
              <a:ext cx="83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91" name="Line 51"/>
            <p:cNvSpPr>
              <a:spLocks noChangeAspect="1" noChangeShapeType="1"/>
            </p:cNvSpPr>
            <p:nvPr/>
          </p:nvSpPr>
          <p:spPr bwMode="auto">
            <a:xfrm>
              <a:off x="1270" y="1177"/>
              <a:ext cx="81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92" name="Line 52"/>
            <p:cNvSpPr>
              <a:spLocks noChangeAspect="1" noChangeShapeType="1"/>
            </p:cNvSpPr>
            <p:nvPr/>
          </p:nvSpPr>
          <p:spPr bwMode="auto">
            <a:xfrm>
              <a:off x="1263" y="1701"/>
              <a:ext cx="81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93" name="Line 53"/>
            <p:cNvSpPr>
              <a:spLocks noChangeAspect="1" noChangeShapeType="1"/>
            </p:cNvSpPr>
            <p:nvPr/>
          </p:nvSpPr>
          <p:spPr bwMode="auto">
            <a:xfrm>
              <a:off x="1267" y="2225"/>
              <a:ext cx="82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94" name="Line 54"/>
            <p:cNvSpPr>
              <a:spLocks noChangeAspect="1" noChangeShapeType="1"/>
            </p:cNvSpPr>
            <p:nvPr/>
          </p:nvSpPr>
          <p:spPr bwMode="auto">
            <a:xfrm>
              <a:off x="1263" y="2744"/>
              <a:ext cx="81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95" name="Line 55"/>
            <p:cNvSpPr>
              <a:spLocks noChangeAspect="1" noChangeShapeType="1"/>
            </p:cNvSpPr>
            <p:nvPr/>
          </p:nvSpPr>
          <p:spPr bwMode="auto">
            <a:xfrm>
              <a:off x="1258" y="3265"/>
              <a:ext cx="82" cy="2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96" name="Line 56"/>
            <p:cNvSpPr>
              <a:spLocks noChangeAspect="1" noChangeShapeType="1"/>
            </p:cNvSpPr>
            <p:nvPr/>
          </p:nvSpPr>
          <p:spPr bwMode="auto">
            <a:xfrm>
              <a:off x="1260" y="3792"/>
              <a:ext cx="81" cy="2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97" name="Line 57"/>
            <p:cNvSpPr>
              <a:spLocks noChangeAspect="1" noChangeShapeType="1"/>
            </p:cNvSpPr>
            <p:nvPr/>
          </p:nvSpPr>
          <p:spPr bwMode="auto">
            <a:xfrm>
              <a:off x="1263" y="4321"/>
              <a:ext cx="81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098" name="Text Box 58"/>
            <p:cNvSpPr txBox="1">
              <a:spLocks noChangeAspect="1" noChangeArrowheads="1"/>
            </p:cNvSpPr>
            <p:nvPr/>
          </p:nvSpPr>
          <p:spPr bwMode="auto">
            <a:xfrm>
              <a:off x="1403" y="1048"/>
              <a:ext cx="7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18</a:t>
              </a:r>
              <a:endParaRPr lang="en-US" altLang="ja-JP" sz="1800" b="1" i="1" smtClean="0">
                <a:solidFill>
                  <a:srgbClr val="0000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099" name="Text Box 59"/>
            <p:cNvSpPr txBox="1">
              <a:spLocks noChangeAspect="1" noChangeArrowheads="1"/>
            </p:cNvSpPr>
            <p:nvPr/>
          </p:nvSpPr>
          <p:spPr bwMode="auto">
            <a:xfrm>
              <a:off x="1432" y="1352"/>
              <a:ext cx="4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15</a:t>
              </a:r>
              <a:endParaRPr lang="en-US" altLang="ja-JP" sz="1800" b="1" i="1" smtClean="0">
                <a:solidFill>
                  <a:srgbClr val="0000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100" name="Text Box 60"/>
            <p:cNvSpPr txBox="1">
              <a:spLocks noChangeAspect="1" noChangeArrowheads="1"/>
            </p:cNvSpPr>
            <p:nvPr/>
          </p:nvSpPr>
          <p:spPr bwMode="auto">
            <a:xfrm>
              <a:off x="1431" y="1667"/>
              <a:ext cx="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12</a:t>
              </a:r>
              <a:endParaRPr lang="en-US" altLang="ja-JP" sz="1800" b="1" i="1" smtClean="0">
                <a:solidFill>
                  <a:srgbClr val="0000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101" name="Text Box 61"/>
            <p:cNvSpPr txBox="1">
              <a:spLocks noChangeAspect="1" noChangeArrowheads="1"/>
            </p:cNvSpPr>
            <p:nvPr/>
          </p:nvSpPr>
          <p:spPr bwMode="auto">
            <a:xfrm>
              <a:off x="1432" y="1976"/>
              <a:ext cx="4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9</a:t>
              </a:r>
              <a:endParaRPr lang="en-US" altLang="ja-JP" sz="1800" b="1" i="1" smtClean="0">
                <a:solidFill>
                  <a:srgbClr val="0000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102" name="Text Box 62"/>
            <p:cNvSpPr txBox="1">
              <a:spLocks noChangeAspect="1" noChangeArrowheads="1"/>
            </p:cNvSpPr>
            <p:nvPr/>
          </p:nvSpPr>
          <p:spPr bwMode="auto">
            <a:xfrm>
              <a:off x="1431" y="2296"/>
              <a:ext cx="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</a:t>
              </a:r>
              <a:r>
                <a:rPr lang="en-US" altLang="ja-JP" sz="1800" b="1" i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PeV</a:t>
              </a:r>
            </a:p>
          </p:txBody>
        </p:sp>
        <p:sp>
          <p:nvSpPr>
            <p:cNvPr id="3799103" name="Text Box 63"/>
            <p:cNvSpPr txBox="1">
              <a:spLocks noChangeAspect="1" noChangeArrowheads="1"/>
            </p:cNvSpPr>
            <p:nvPr/>
          </p:nvSpPr>
          <p:spPr bwMode="auto">
            <a:xfrm>
              <a:off x="1443" y="2615"/>
              <a:ext cx="5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</a:t>
              </a:r>
              <a:r>
                <a:rPr lang="en-US" altLang="ja-JP" sz="1800" b="1" i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TeV</a:t>
              </a:r>
            </a:p>
          </p:txBody>
        </p:sp>
        <p:sp>
          <p:nvSpPr>
            <p:cNvPr id="3799104" name="Text Box 64"/>
            <p:cNvSpPr txBox="1">
              <a:spLocks noChangeAspect="1" noChangeArrowheads="1"/>
            </p:cNvSpPr>
            <p:nvPr/>
          </p:nvSpPr>
          <p:spPr bwMode="auto">
            <a:xfrm>
              <a:off x="1437" y="2927"/>
              <a:ext cx="6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</a:t>
              </a:r>
              <a:r>
                <a:rPr lang="en-US" altLang="ja-JP" sz="1800" b="1" i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GeV</a:t>
              </a:r>
            </a:p>
          </p:txBody>
        </p:sp>
        <p:sp>
          <p:nvSpPr>
            <p:cNvPr id="3799105" name="Text Box 65"/>
            <p:cNvSpPr txBox="1">
              <a:spLocks noChangeAspect="1" noChangeArrowheads="1"/>
            </p:cNvSpPr>
            <p:nvPr/>
          </p:nvSpPr>
          <p:spPr bwMode="auto">
            <a:xfrm>
              <a:off x="1443" y="3238"/>
              <a:ext cx="5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</a:t>
              </a:r>
              <a:r>
                <a:rPr lang="en-US" altLang="ja-JP" sz="1800" b="1" i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MeV</a:t>
              </a:r>
            </a:p>
          </p:txBody>
        </p:sp>
        <p:sp>
          <p:nvSpPr>
            <p:cNvPr id="3799106" name="Text Box 66"/>
            <p:cNvSpPr txBox="1">
              <a:spLocks noChangeAspect="1" noChangeArrowheads="1"/>
            </p:cNvSpPr>
            <p:nvPr/>
          </p:nvSpPr>
          <p:spPr bwMode="auto">
            <a:xfrm>
              <a:off x="1432" y="3550"/>
              <a:ext cx="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</a:t>
              </a:r>
              <a:r>
                <a:rPr lang="en-US" altLang="ja-JP" sz="1800" b="1" i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KeV</a:t>
              </a:r>
            </a:p>
          </p:txBody>
        </p:sp>
        <p:sp>
          <p:nvSpPr>
            <p:cNvPr id="3799107" name="Text Box 67"/>
            <p:cNvSpPr txBox="1">
              <a:spLocks noChangeAspect="1" noChangeArrowheads="1"/>
            </p:cNvSpPr>
            <p:nvPr/>
          </p:nvSpPr>
          <p:spPr bwMode="auto">
            <a:xfrm>
              <a:off x="1443" y="3896"/>
              <a:ext cx="5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</a:t>
              </a:r>
              <a:r>
                <a:rPr lang="en-US" altLang="ja-JP" sz="1800" b="1" i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eV</a:t>
              </a:r>
            </a:p>
          </p:txBody>
        </p:sp>
        <p:sp>
          <p:nvSpPr>
            <p:cNvPr id="3799108" name="Text Box 68"/>
            <p:cNvSpPr txBox="1">
              <a:spLocks noChangeAspect="1" noChangeArrowheads="1"/>
            </p:cNvSpPr>
            <p:nvPr/>
          </p:nvSpPr>
          <p:spPr bwMode="auto">
            <a:xfrm>
              <a:off x="936" y="1110"/>
              <a:ext cx="4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30</a:t>
              </a:r>
              <a:endParaRPr lang="en-US" altLang="ja-JP" sz="1800" b="1" i="1" smtClean="0">
                <a:solidFill>
                  <a:srgbClr val="00FF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109" name="Text Box 69"/>
            <p:cNvSpPr txBox="1">
              <a:spLocks noChangeAspect="1" noChangeArrowheads="1"/>
            </p:cNvSpPr>
            <p:nvPr/>
          </p:nvSpPr>
          <p:spPr bwMode="auto">
            <a:xfrm>
              <a:off x="945" y="1610"/>
              <a:ext cx="4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25</a:t>
              </a:r>
              <a:endParaRPr lang="en-US" altLang="ja-JP" sz="1800" b="1" i="1" smtClean="0">
                <a:solidFill>
                  <a:srgbClr val="00FF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110" name="Text Box 70"/>
            <p:cNvSpPr txBox="1">
              <a:spLocks noChangeAspect="1" noChangeArrowheads="1"/>
            </p:cNvSpPr>
            <p:nvPr/>
          </p:nvSpPr>
          <p:spPr bwMode="auto">
            <a:xfrm>
              <a:off x="945" y="2151"/>
              <a:ext cx="4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20</a:t>
              </a:r>
              <a:endParaRPr lang="en-US" altLang="ja-JP" sz="1800" b="1" i="1" smtClean="0">
                <a:solidFill>
                  <a:srgbClr val="00FF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111" name="Text Box 71"/>
            <p:cNvSpPr txBox="1">
              <a:spLocks noChangeAspect="1" noChangeArrowheads="1"/>
            </p:cNvSpPr>
            <p:nvPr/>
          </p:nvSpPr>
          <p:spPr bwMode="auto">
            <a:xfrm>
              <a:off x="955" y="2670"/>
              <a:ext cx="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15</a:t>
              </a:r>
              <a:endParaRPr lang="en-US" altLang="ja-JP" sz="1800" b="1" i="1" smtClean="0">
                <a:solidFill>
                  <a:srgbClr val="00FF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112" name="Text Box 72"/>
            <p:cNvSpPr txBox="1">
              <a:spLocks noChangeAspect="1" noChangeArrowheads="1"/>
            </p:cNvSpPr>
            <p:nvPr/>
          </p:nvSpPr>
          <p:spPr bwMode="auto">
            <a:xfrm>
              <a:off x="942" y="3188"/>
              <a:ext cx="3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10</a:t>
              </a:r>
              <a:endParaRPr lang="en-US" altLang="ja-JP" sz="1800" b="1" i="1" smtClean="0">
                <a:solidFill>
                  <a:srgbClr val="00FF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113" name="Text Box 73"/>
            <p:cNvSpPr txBox="1">
              <a:spLocks noChangeAspect="1" noChangeArrowheads="1"/>
            </p:cNvSpPr>
            <p:nvPr/>
          </p:nvSpPr>
          <p:spPr bwMode="auto">
            <a:xfrm>
              <a:off x="969" y="3707"/>
              <a:ext cx="3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5</a:t>
              </a:r>
              <a:endParaRPr lang="en-US" altLang="ja-JP" sz="1800" b="1" i="1" smtClean="0">
                <a:solidFill>
                  <a:srgbClr val="00FF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114" name="Text Box 74"/>
            <p:cNvSpPr txBox="1">
              <a:spLocks noChangeAspect="1" noChangeArrowheads="1"/>
            </p:cNvSpPr>
            <p:nvPr/>
          </p:nvSpPr>
          <p:spPr bwMode="auto">
            <a:xfrm>
              <a:off x="1075" y="4231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FFFF"/>
                  </a:solidFill>
                  <a:latin typeface="+mn-lt"/>
                  <a:cs typeface="Times New Roman" charset="0"/>
                </a:rPr>
                <a:t>1</a:t>
              </a:r>
              <a:endParaRPr lang="en-US" altLang="ja-JP" sz="1800" b="1" i="1" smtClean="0">
                <a:solidFill>
                  <a:srgbClr val="00FF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115" name="Text Box 75"/>
            <p:cNvSpPr txBox="1">
              <a:spLocks noChangeAspect="1" noChangeArrowheads="1"/>
            </p:cNvSpPr>
            <p:nvPr/>
          </p:nvSpPr>
          <p:spPr bwMode="auto">
            <a:xfrm>
              <a:off x="1389" y="577"/>
              <a:ext cx="6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Energy (G</a:t>
              </a:r>
              <a:r>
                <a:rPr lang="en-US" altLang="ja-JP" sz="1800" b="1" i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eV</a:t>
              </a:r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)</a:t>
              </a:r>
              <a:endParaRPr lang="en-US" altLang="ja-JP" sz="1800" b="1" i="1" smtClean="0">
                <a:solidFill>
                  <a:srgbClr val="0000FF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3799116" name="Text Box 76"/>
            <p:cNvSpPr txBox="1">
              <a:spLocks noChangeAspect="1" noChangeArrowheads="1"/>
            </p:cNvSpPr>
            <p:nvPr/>
          </p:nvSpPr>
          <p:spPr bwMode="auto">
            <a:xfrm>
              <a:off x="1426" y="4164"/>
              <a:ext cx="5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66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10</a:t>
              </a:r>
              <a:r>
                <a:rPr lang="en-US" altLang="ja-JP" sz="1800" b="1" baseline="30000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-3</a:t>
              </a:r>
              <a:r>
                <a:rPr lang="en-US" altLang="ja-JP" sz="1800" b="1" i="1" smtClean="0">
                  <a:solidFill>
                    <a:srgbClr val="0000FF"/>
                  </a:solidFill>
                  <a:latin typeface="+mn-lt"/>
                  <a:cs typeface="Times New Roman" charset="0"/>
                </a:rPr>
                <a:t>eV</a:t>
              </a:r>
            </a:p>
          </p:txBody>
        </p:sp>
      </p:grpSp>
      <p:grpSp>
        <p:nvGrpSpPr>
          <p:cNvPr id="3799117" name="Group 77"/>
          <p:cNvGrpSpPr>
            <a:grpSpLocks/>
          </p:cNvGrpSpPr>
          <p:nvPr/>
        </p:nvGrpSpPr>
        <p:grpSpPr bwMode="auto">
          <a:xfrm>
            <a:off x="3113088" y="1444625"/>
            <a:ext cx="1687512" cy="5457825"/>
            <a:chOff x="1793" y="910"/>
            <a:chExt cx="1063" cy="3438"/>
          </a:xfrm>
        </p:grpSpPr>
        <p:sp>
          <p:nvSpPr>
            <p:cNvPr id="3799118" name="Line 78"/>
            <p:cNvSpPr>
              <a:spLocks noChangeAspect="1" noChangeShapeType="1"/>
            </p:cNvSpPr>
            <p:nvPr/>
          </p:nvSpPr>
          <p:spPr bwMode="auto">
            <a:xfrm>
              <a:off x="1968" y="4275"/>
              <a:ext cx="368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prstDash val="sysDot"/>
              <a:round/>
              <a:headEnd type="stealth" w="sm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119" name="Line 79"/>
            <p:cNvSpPr>
              <a:spLocks noChangeAspect="1" noChangeShapeType="1"/>
            </p:cNvSpPr>
            <p:nvPr/>
          </p:nvSpPr>
          <p:spPr bwMode="auto">
            <a:xfrm>
              <a:off x="1824" y="1008"/>
              <a:ext cx="432" cy="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prstDash val="sysDot"/>
              <a:round/>
              <a:headEnd type="stealth" w="sm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120" name="Text Box 80"/>
            <p:cNvSpPr txBox="1">
              <a:spLocks noChangeAspect="1" noChangeArrowheads="1"/>
            </p:cNvSpPr>
            <p:nvPr/>
          </p:nvSpPr>
          <p:spPr bwMode="auto">
            <a:xfrm>
              <a:off x="2256" y="910"/>
              <a:ext cx="6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FF00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33CC33"/>
                  </a:solidFill>
                  <a:latin typeface="+mn-lt"/>
                  <a:cs typeface="Times New Roman" charset="0"/>
                </a:rPr>
                <a:t>Planck</a:t>
              </a:r>
            </a:p>
          </p:txBody>
        </p:sp>
        <p:sp>
          <p:nvSpPr>
            <p:cNvPr id="3799121" name="Line 81"/>
            <p:cNvSpPr>
              <a:spLocks noChangeAspect="1" noChangeShapeType="1"/>
            </p:cNvSpPr>
            <p:nvPr/>
          </p:nvSpPr>
          <p:spPr bwMode="auto">
            <a:xfrm>
              <a:off x="1872" y="2827"/>
              <a:ext cx="384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prstDash val="sysDot"/>
              <a:round/>
              <a:headEnd type="stealth" w="sm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122" name="Text Box 82"/>
            <p:cNvSpPr txBox="1">
              <a:spLocks noChangeAspect="1" noChangeArrowheads="1"/>
            </p:cNvSpPr>
            <p:nvPr/>
          </p:nvSpPr>
          <p:spPr bwMode="auto">
            <a:xfrm>
              <a:off x="2304" y="268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FF00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33CC33"/>
                  </a:solidFill>
                  <a:latin typeface="+mn-lt"/>
                  <a:cs typeface="Times New Roman" charset="0"/>
                </a:rPr>
                <a:t>EW</a:t>
              </a:r>
            </a:p>
          </p:txBody>
        </p:sp>
        <p:sp>
          <p:nvSpPr>
            <p:cNvPr id="3799123" name="Text Box 83"/>
            <p:cNvSpPr txBox="1">
              <a:spLocks noChangeAspect="1" noChangeArrowheads="1"/>
            </p:cNvSpPr>
            <p:nvPr/>
          </p:nvSpPr>
          <p:spPr bwMode="auto">
            <a:xfrm>
              <a:off x="2332" y="4117"/>
              <a:ext cx="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FF00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33CC33"/>
                  </a:solidFill>
                  <a:latin typeface="+mn-lt"/>
                  <a:cs typeface="Times New Roman" charset="0"/>
                </a:rPr>
                <a:t>Now</a:t>
              </a:r>
            </a:p>
          </p:txBody>
        </p:sp>
        <p:sp>
          <p:nvSpPr>
            <p:cNvPr id="3799124" name="Line 84"/>
            <p:cNvSpPr>
              <a:spLocks noChangeAspect="1" noChangeShapeType="1"/>
            </p:cNvSpPr>
            <p:nvPr/>
          </p:nvSpPr>
          <p:spPr bwMode="auto">
            <a:xfrm>
              <a:off x="1793" y="1371"/>
              <a:ext cx="463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prstDash val="sysDot"/>
              <a:round/>
              <a:headEnd type="stealth" w="sm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9125" name="Text Box 85"/>
            <p:cNvSpPr txBox="1">
              <a:spLocks noChangeAspect="1" noChangeArrowheads="1"/>
            </p:cNvSpPr>
            <p:nvPr/>
          </p:nvSpPr>
          <p:spPr bwMode="auto">
            <a:xfrm>
              <a:off x="2269" y="1248"/>
              <a:ext cx="5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FF00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1800" b="1" smtClean="0">
                  <a:solidFill>
                    <a:srgbClr val="33CC33"/>
                  </a:solidFill>
                  <a:latin typeface="+mn-lt"/>
                  <a:cs typeface="Times New Roman" charset="0"/>
                </a:rPr>
                <a:t>GUT</a:t>
              </a:r>
            </a:p>
          </p:txBody>
        </p:sp>
      </p:grpSp>
      <p:sp>
        <p:nvSpPr>
          <p:cNvPr id="3799127" name="Text Box 87"/>
          <p:cNvSpPr txBox="1">
            <a:spLocks noChangeAspect="1" noChangeArrowheads="1"/>
          </p:cNvSpPr>
          <p:nvPr/>
        </p:nvSpPr>
        <p:spPr bwMode="auto">
          <a:xfrm>
            <a:off x="4800600" y="1905000"/>
            <a:ext cx="2954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66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eaLnBrk="0" hangingPunct="0"/>
            <a:r>
              <a:rPr lang="en-US" altLang="ja-JP" sz="2400" b="1" i="1" smtClean="0">
                <a:solidFill>
                  <a:srgbClr val="FF0000"/>
                </a:solidFill>
                <a:latin typeface="+mn-lt"/>
                <a:cs typeface="Times New Roman" charset="0"/>
              </a:rPr>
              <a:t>Grand Unification</a:t>
            </a:r>
          </a:p>
        </p:txBody>
      </p:sp>
      <p:sp>
        <p:nvSpPr>
          <p:cNvPr id="3799129" name="Text Box 89"/>
          <p:cNvSpPr txBox="1">
            <a:spLocks noChangeAspect="1" noChangeArrowheads="1"/>
          </p:cNvSpPr>
          <p:nvPr/>
        </p:nvSpPr>
        <p:spPr bwMode="auto">
          <a:xfrm>
            <a:off x="4800600" y="1371600"/>
            <a:ext cx="2954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66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eaLnBrk="0" hangingPunct="0"/>
            <a:r>
              <a:rPr lang="en-US" altLang="ja-JP" sz="2400" b="1" i="1" smtClean="0">
                <a:solidFill>
                  <a:srgbClr val="FF0000"/>
                </a:solidFill>
                <a:latin typeface="+mn-lt"/>
                <a:cs typeface="Times New Roman" charset="0"/>
              </a:rPr>
              <a:t>Plank Epoch</a:t>
            </a:r>
          </a:p>
        </p:txBody>
      </p:sp>
      <p:sp>
        <p:nvSpPr>
          <p:cNvPr id="3799130" name="Text Box 90"/>
          <p:cNvSpPr txBox="1">
            <a:spLocks noChangeAspect="1" noChangeArrowheads="1"/>
          </p:cNvSpPr>
          <p:nvPr/>
        </p:nvSpPr>
        <p:spPr bwMode="auto">
          <a:xfrm>
            <a:off x="4648200" y="4191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66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eaLnBrk="0" hangingPunct="0"/>
            <a:r>
              <a:rPr lang="en-US" altLang="ja-JP" sz="2400" b="1" i="1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Electro-Weak Unification</a:t>
            </a:r>
          </a:p>
        </p:txBody>
      </p:sp>
      <p:grpSp>
        <p:nvGrpSpPr>
          <p:cNvPr id="3799131" name="Group 91"/>
          <p:cNvGrpSpPr>
            <a:grpSpLocks/>
          </p:cNvGrpSpPr>
          <p:nvPr/>
        </p:nvGrpSpPr>
        <p:grpSpPr bwMode="auto">
          <a:xfrm>
            <a:off x="7391400" y="990600"/>
            <a:ext cx="1981200" cy="5795963"/>
            <a:chOff x="4656" y="624"/>
            <a:chExt cx="1248" cy="3651"/>
          </a:xfrm>
        </p:grpSpPr>
        <p:sp>
          <p:nvSpPr>
            <p:cNvPr id="3799132" name="Text Box 92"/>
            <p:cNvSpPr txBox="1">
              <a:spLocks noChangeAspect="1" noChangeArrowheads="1"/>
            </p:cNvSpPr>
            <p:nvPr/>
          </p:nvSpPr>
          <p:spPr bwMode="auto">
            <a:xfrm>
              <a:off x="4752" y="1104"/>
              <a:ext cx="960" cy="291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2400" b="1" i="1" dirty="0" smtClean="0">
                  <a:solidFill>
                    <a:srgbClr val="FF00FF"/>
                  </a:solidFill>
                  <a:latin typeface="+mn-lt"/>
                  <a:cs typeface="Times New Roman" charset="0"/>
                </a:rPr>
                <a:t>Inflation</a:t>
              </a:r>
            </a:p>
          </p:txBody>
        </p:sp>
        <p:sp>
          <p:nvSpPr>
            <p:cNvPr id="3799133" name="Text Box 93"/>
            <p:cNvSpPr txBox="1">
              <a:spLocks noChangeAspect="1" noChangeArrowheads="1"/>
            </p:cNvSpPr>
            <p:nvPr/>
          </p:nvSpPr>
          <p:spPr bwMode="auto">
            <a:xfrm>
              <a:off x="4707" y="2304"/>
              <a:ext cx="1197" cy="291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2400" b="1" i="1" smtClean="0">
                  <a:solidFill>
                    <a:srgbClr val="FF00FF"/>
                  </a:solidFill>
                  <a:latin typeface="+mn-lt"/>
                  <a:cs typeface="Times New Roman" charset="0"/>
                </a:rPr>
                <a:t>Dark Matter</a:t>
              </a:r>
            </a:p>
          </p:txBody>
        </p:sp>
        <p:sp>
          <p:nvSpPr>
            <p:cNvPr id="3799134" name="Text Box 94"/>
            <p:cNvSpPr txBox="1">
              <a:spLocks noChangeAspect="1" noChangeArrowheads="1"/>
            </p:cNvSpPr>
            <p:nvPr/>
          </p:nvSpPr>
          <p:spPr bwMode="auto">
            <a:xfrm>
              <a:off x="4656" y="3984"/>
              <a:ext cx="1200" cy="291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2400" b="1" i="1" smtClean="0">
                  <a:solidFill>
                    <a:srgbClr val="FF00FF"/>
                  </a:solidFill>
                  <a:latin typeface="+mn-lt"/>
                  <a:cs typeface="Times New Roman" charset="0"/>
                </a:rPr>
                <a:t>Dark Energy</a:t>
              </a:r>
            </a:p>
          </p:txBody>
        </p:sp>
        <p:sp>
          <p:nvSpPr>
            <p:cNvPr id="3799135" name="Text Box 95"/>
            <p:cNvSpPr txBox="1">
              <a:spLocks noChangeAspect="1" noChangeArrowheads="1"/>
            </p:cNvSpPr>
            <p:nvPr/>
          </p:nvSpPr>
          <p:spPr bwMode="auto">
            <a:xfrm>
              <a:off x="4656" y="624"/>
              <a:ext cx="1245" cy="291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/>
              <a:r>
                <a:rPr lang="en-US" altLang="ja-JP" sz="2400" b="1" i="1" smtClean="0">
                  <a:solidFill>
                    <a:srgbClr val="FF00FF"/>
                  </a:solidFill>
                  <a:latin typeface="+mn-lt"/>
                  <a:cs typeface="Times New Roman" charset="0"/>
                </a:rPr>
                <a:t>The Beginning</a:t>
              </a:r>
            </a:p>
          </p:txBody>
        </p:sp>
      </p:grpSp>
      <p:sp>
        <p:nvSpPr>
          <p:cNvPr id="3799138" name="Text Box 98"/>
          <p:cNvSpPr txBox="1">
            <a:spLocks noChangeAspect="1" noChangeArrowheads="1"/>
          </p:cNvSpPr>
          <p:nvPr/>
        </p:nvSpPr>
        <p:spPr bwMode="auto">
          <a:xfrm>
            <a:off x="4648200" y="58674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66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eaLnBrk="0" hangingPunct="0"/>
            <a:r>
              <a:rPr lang="en-US" altLang="ja-JP" sz="2400" b="1" i="1" smtClean="0">
                <a:solidFill>
                  <a:srgbClr val="FF0000"/>
                </a:solidFill>
                <a:latin typeface="+mn-lt"/>
                <a:cs typeface="Times New Roman" charset="0"/>
              </a:rPr>
              <a:t>Matter-Radiation Decoupling</a:t>
            </a:r>
            <a:endParaRPr lang="en-US" altLang="ja-JP" sz="2400" b="1" i="1" smtClean="0">
              <a:solidFill>
                <a:srgbClr val="FF0000"/>
              </a:solidFill>
              <a:latin typeface="+mn-lt"/>
              <a:cs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57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6/24/2011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7AF3-F34C-8246-BB57-5E95E89B696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8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smtClean="0">
                <a:cs typeface="+mj-cs"/>
              </a:rPr>
              <a:t>Geometry of the Universe</a:t>
            </a:r>
          </a:p>
        </p:txBody>
      </p:sp>
      <p:pic>
        <p:nvPicPr>
          <p:cNvPr id="159749" name="Picture 3" descr="3geomt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009650"/>
            <a:ext cx="5781675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44" name="Text Box 4"/>
          <p:cNvSpPr txBox="1">
            <a:spLocks noChangeArrowheads="1"/>
          </p:cNvSpPr>
          <p:nvPr/>
        </p:nvSpPr>
        <p:spPr bwMode="auto">
          <a:xfrm>
            <a:off x="234950" y="1392238"/>
            <a:ext cx="3024188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370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Open 	</a:t>
            </a:r>
            <a:r>
              <a:rPr lang="en-US" sz="3700" smtClean="0">
                <a:solidFill>
                  <a:srgbClr val="00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  <a:sym typeface="Symbol" charset="0"/>
              </a:rPr>
              <a:t>&lt;1</a:t>
            </a:r>
          </a:p>
          <a:p>
            <a:pPr eaLnBrk="0" hangingPunct="0">
              <a:defRPr/>
            </a:pPr>
            <a:endParaRPr lang="en-US" sz="3700" smtClean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endParaRPr lang="en-US" sz="3700" smtClean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endParaRPr lang="en-US" sz="3700" smtClean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r>
              <a:rPr lang="en-US" sz="370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 Flat 	</a:t>
            </a:r>
            <a:r>
              <a:rPr lang="en-US" sz="3700" smtClean="0">
                <a:solidFill>
                  <a:srgbClr val="00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  <a:sym typeface="Symbol" charset="0"/>
              </a:rPr>
              <a:t>=1</a:t>
            </a:r>
          </a:p>
          <a:p>
            <a:pPr eaLnBrk="0" hangingPunct="0">
              <a:defRPr/>
            </a:pPr>
            <a:endParaRPr lang="en-US" sz="370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endParaRPr lang="en-US" sz="370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endParaRPr lang="en-US" sz="3700" smtClean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r>
              <a:rPr lang="en-US" sz="370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Closed 	</a:t>
            </a:r>
            <a:r>
              <a:rPr lang="en-US" sz="3700" smtClean="0">
                <a:solidFill>
                  <a:srgbClr val="00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  <a:sym typeface="Symbol" charset="0"/>
              </a:rPr>
              <a:t>&gt;1</a:t>
            </a:r>
          </a:p>
        </p:txBody>
      </p:sp>
    </p:spTree>
    <p:extLst>
      <p:ext uri="{BB962C8B-B14F-4D97-AF65-F5344CB8AC3E}">
        <p14:creationId xmlns:p14="http://schemas.microsoft.com/office/powerpoint/2010/main" val="4024443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6/24/2011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590EC-0D58-6046-AB13-0E5E8E84A57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947074" name="Rectangle 2"/>
          <p:cNvSpPr>
            <a:spLocks noChangeArrowheads="1"/>
          </p:cNvSpPr>
          <p:nvPr/>
        </p:nvSpPr>
        <p:spPr bwMode="auto">
          <a:xfrm>
            <a:off x="0" y="0"/>
            <a:ext cx="9601200" cy="7315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grpSp>
        <p:nvGrpSpPr>
          <p:cNvPr id="188421" name="Group 3"/>
          <p:cNvGrpSpPr>
            <a:grpSpLocks/>
          </p:cNvGrpSpPr>
          <p:nvPr/>
        </p:nvGrpSpPr>
        <p:grpSpPr bwMode="auto">
          <a:xfrm>
            <a:off x="2011363" y="161925"/>
            <a:ext cx="6310312" cy="6097588"/>
            <a:chOff x="1267" y="432"/>
            <a:chExt cx="3975" cy="3841"/>
          </a:xfrm>
        </p:grpSpPr>
        <p:pic>
          <p:nvPicPr>
            <p:cNvPr id="188422" name="Picture 4" descr="BG0PFG02"/>
            <p:cNvPicPr>
              <a:picLocks noChangeAspect="1" noChangeArrowheads="1"/>
            </p:cNvPicPr>
            <p:nvPr/>
          </p:nvPicPr>
          <p:blipFill>
            <a:blip r:embed="rId3">
              <a:lum bright="-10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" y="616"/>
              <a:ext cx="3402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7077" name="Rectangle 5"/>
            <p:cNvSpPr>
              <a:spLocks noChangeArrowheads="1"/>
            </p:cNvSpPr>
            <p:nvPr/>
          </p:nvSpPr>
          <p:spPr bwMode="auto">
            <a:xfrm>
              <a:off x="1267" y="432"/>
              <a:ext cx="3975" cy="7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FFFF"/>
                </a:solidFill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722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6/24/2011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Katsushi Arisaka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8DD23-2498-D34F-8A2E-911D41A67BA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90468" name="Rectangle 2"/>
          <p:cNvSpPr>
            <a:spLocks noChangeArrowheads="1"/>
          </p:cNvSpPr>
          <p:nvPr/>
        </p:nvSpPr>
        <p:spPr bwMode="auto">
          <a:xfrm>
            <a:off x="0" y="0"/>
            <a:ext cx="9601200" cy="7315200"/>
          </a:xfrm>
          <a:prstGeom prst="rect">
            <a:avLst/>
          </a:prstGeom>
          <a:solidFill>
            <a:srgbClr val="9B9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4000" b="1">
              <a:solidFill>
                <a:srgbClr val="A50021"/>
              </a:solidFill>
              <a:latin typeface="Tahoma" charset="0"/>
              <a:cs typeface="ＭＳ Ｐゴシック" charset="0"/>
            </a:endParaRPr>
          </a:p>
        </p:txBody>
      </p:sp>
      <p:pic>
        <p:nvPicPr>
          <p:cNvPr id="190469" name="Picture 3" descr="27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t="1204" r="1271" b="4214"/>
          <a:stretch>
            <a:fillRect/>
          </a:stretch>
        </p:blipFill>
        <p:spPr bwMode="auto">
          <a:xfrm>
            <a:off x="2092325" y="76200"/>
            <a:ext cx="63452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46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ahoma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11554</TotalTime>
  <Words>1992</Words>
  <Application>Microsoft Macintosh PowerPoint</Application>
  <PresentationFormat>Custom</PresentationFormat>
  <Paragraphs>922</Paragraphs>
  <Slides>62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blank</vt:lpstr>
      <vt:lpstr>Equation</vt:lpstr>
      <vt:lpstr>Origin of the Universe</vt:lpstr>
      <vt:lpstr>PowerPoint Presentation</vt:lpstr>
      <vt:lpstr>Expansion of Universe</vt:lpstr>
      <vt:lpstr>Temperature of Universe</vt:lpstr>
      <vt:lpstr>Cosmology</vt:lpstr>
      <vt:lpstr>PowerPoint Presentation</vt:lpstr>
      <vt:lpstr>Geometry of the Universe</vt:lpstr>
      <vt:lpstr>PowerPoint Presentation</vt:lpstr>
      <vt:lpstr>PowerPoint Presentation</vt:lpstr>
      <vt:lpstr>Cosmic Microwave Background (Discovered in 1964)</vt:lpstr>
      <vt:lpstr>Time = 300,000 years , Temp.= 3000 oK</vt:lpstr>
      <vt:lpstr>Two Fundamental Problem  of Big Bang Cosmology</vt:lpstr>
      <vt:lpstr>Expansion of Universe</vt:lpstr>
      <vt:lpstr>PowerPoint Presentation</vt:lpstr>
      <vt:lpstr>PowerPoint Presentation</vt:lpstr>
      <vt:lpstr>Inflation in Early Universe</vt:lpstr>
      <vt:lpstr>PowerPoint Presentation</vt:lpstr>
      <vt:lpstr>PowerPoint Presentation</vt:lpstr>
      <vt:lpstr>WMAP </vt:lpstr>
      <vt:lpstr>WMAP Power Spectrum</vt:lpstr>
      <vt:lpstr>Geometry of the Universe</vt:lpstr>
      <vt:lpstr>Supernova as a Standard Candle</vt:lpstr>
      <vt:lpstr>The Accelerating Universe  （1998）</vt:lpstr>
      <vt:lpstr>Density of Our Universe</vt:lpstr>
      <vt:lpstr>Density Fluctuations</vt:lpstr>
      <vt:lpstr>Cosmic Pyramid 　</vt:lpstr>
      <vt:lpstr>PowerPoint Presentation</vt:lpstr>
      <vt:lpstr>Particle Physics</vt:lpstr>
      <vt:lpstr>Elementary Particles  (~1970)</vt:lpstr>
      <vt:lpstr>Quark Model</vt:lpstr>
      <vt:lpstr>Fermions</vt:lpstr>
      <vt:lpstr>SLAC (Stanford Linear Accelerator Center)</vt:lpstr>
      <vt:lpstr>Fermi Lab near Chicago</vt:lpstr>
      <vt:lpstr>Discovery of more quarks</vt:lpstr>
      <vt:lpstr>Elementary Particles</vt:lpstr>
      <vt:lpstr>Elementary Particles</vt:lpstr>
      <vt:lpstr>Now Time = 14B yrs, Temp.= 2.7 oK (310-4 eV)</vt:lpstr>
      <vt:lpstr>Expansion of Universe</vt:lpstr>
      <vt:lpstr>Temperature of Universe</vt:lpstr>
      <vt:lpstr>Relation between Temperature and Time</vt:lpstr>
      <vt:lpstr>Thermal Equilibrium</vt:lpstr>
      <vt:lpstr>Time = 1 sec, Temp.= 1010 oK (1.3 MeV)</vt:lpstr>
      <vt:lpstr>Time = 10-4  sec, Temp.= 1012 oK (~100 MeV) </vt:lpstr>
      <vt:lpstr>Time = 10-5  sec, Temp.= 31012 oK (300 MeV)</vt:lpstr>
      <vt:lpstr>Time = 10-6  sec, Temp.= 1013 oK  (~1 GeV) </vt:lpstr>
      <vt:lpstr>Mass of Particles</vt:lpstr>
      <vt:lpstr>Elementary Particles</vt:lpstr>
      <vt:lpstr>Unification of Forces</vt:lpstr>
      <vt:lpstr>Time = 10-10  sec, Temp.= 1015 oK  (~100 GeV) </vt:lpstr>
      <vt:lpstr>Elementary Particles</vt:lpstr>
      <vt:lpstr>Unification of Forces</vt:lpstr>
      <vt:lpstr>Time = 10-34  sec, Temp.= 1029 oK  (~1016 GeV) </vt:lpstr>
      <vt:lpstr>Inflation in Early Universe</vt:lpstr>
      <vt:lpstr>Unification of Forces</vt:lpstr>
      <vt:lpstr>Time = 10-44  sec, Temp.= 1032 oK  (~1019 GeV) </vt:lpstr>
      <vt:lpstr>Hubble Deep Field</vt:lpstr>
      <vt:lpstr>Hubble Deep Field</vt:lpstr>
      <vt:lpstr>Structure of DNA</vt:lpstr>
      <vt:lpstr>Symmetry Breaking</vt:lpstr>
      <vt:lpstr>PowerPoint Presentation</vt:lpstr>
      <vt:lpstr>The Beginning</vt:lpstr>
      <vt:lpstr>Early Universe &amp; Unsolved Problems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of 21st Century: Origin of Universe and Ourselves</dc:title>
  <dc:creator>Katsushi Arisaka</dc:creator>
  <cp:lastModifiedBy>Katsushi Arisaka</cp:lastModifiedBy>
  <cp:revision>251</cp:revision>
  <dcterms:created xsi:type="dcterms:W3CDTF">2005-12-09T08:06:25Z</dcterms:created>
  <dcterms:modified xsi:type="dcterms:W3CDTF">2012-11-14T23:22:20Z</dcterms:modified>
</cp:coreProperties>
</file>