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Microsoft_Equation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Microsoft_Equation2.bin" ContentType="application/vnd.openxmlformats-officedocument.oleObject"/>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Microsoft_Equation3.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1.bin" ContentType="application/vnd.openxmlformats-officedocument.oleObject"/>
  <Override PartName="/ppt/embeddings/Microsoft_Equation4.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Microsoft_Equation5.bin" ContentType="application/vnd.openxmlformats-officedocument.oleObject"/>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embeddings/Microsoft_Equation6.bin" ContentType="application/vnd.openxmlformats-officedocument.oleObject"/>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embeddings/Microsoft_Equation7.bin" ContentType="application/vnd.openxmlformats-officedocument.oleObject"/>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handoutMasterIdLst>
    <p:handoutMasterId r:id="rId121"/>
  </p:handoutMasterIdLst>
  <p:sldIdLst>
    <p:sldId id="1983" r:id="rId2"/>
    <p:sldId id="2294" r:id="rId3"/>
    <p:sldId id="2295" r:id="rId4"/>
    <p:sldId id="2296" r:id="rId5"/>
    <p:sldId id="2297" r:id="rId6"/>
    <p:sldId id="1932" r:id="rId7"/>
    <p:sldId id="1933" r:id="rId8"/>
    <p:sldId id="2094" r:id="rId9"/>
    <p:sldId id="2095" r:id="rId10"/>
    <p:sldId id="2203" r:id="rId11"/>
    <p:sldId id="2298" r:id="rId12"/>
    <p:sldId id="2299" r:id="rId13"/>
    <p:sldId id="2300" r:id="rId14"/>
    <p:sldId id="2301" r:id="rId15"/>
    <p:sldId id="2302" r:id="rId16"/>
    <p:sldId id="2303" r:id="rId17"/>
    <p:sldId id="2245" r:id="rId18"/>
    <p:sldId id="2306" r:id="rId19"/>
    <p:sldId id="2304" r:id="rId20"/>
    <p:sldId id="2237" r:id="rId21"/>
    <p:sldId id="2305" r:id="rId22"/>
    <p:sldId id="2238" r:id="rId23"/>
    <p:sldId id="2239" r:id="rId24"/>
    <p:sldId id="2240" r:id="rId25"/>
    <p:sldId id="2241" r:id="rId26"/>
    <p:sldId id="2242" r:id="rId27"/>
    <p:sldId id="2243" r:id="rId28"/>
    <p:sldId id="2223" r:id="rId29"/>
    <p:sldId id="2204" r:id="rId30"/>
    <p:sldId id="2247" r:id="rId31"/>
    <p:sldId id="2248" r:id="rId32"/>
    <p:sldId id="2249" r:id="rId33"/>
    <p:sldId id="2250" r:id="rId34"/>
    <p:sldId id="2251" r:id="rId35"/>
    <p:sldId id="2307" r:id="rId36"/>
    <p:sldId id="2308" r:id="rId37"/>
    <p:sldId id="2233" r:id="rId38"/>
    <p:sldId id="2232" r:id="rId39"/>
    <p:sldId id="2254" r:id="rId40"/>
    <p:sldId id="2253" r:id="rId41"/>
    <p:sldId id="2207" r:id="rId42"/>
    <p:sldId id="2231" r:id="rId43"/>
    <p:sldId id="2309" r:id="rId44"/>
    <p:sldId id="2310" r:id="rId45"/>
    <p:sldId id="2311" r:id="rId46"/>
    <p:sldId id="2312" r:id="rId47"/>
    <p:sldId id="2313" r:id="rId48"/>
    <p:sldId id="2314" r:id="rId49"/>
    <p:sldId id="2315" r:id="rId50"/>
    <p:sldId id="2316" r:id="rId51"/>
    <p:sldId id="2317" r:id="rId52"/>
    <p:sldId id="2318" r:id="rId53"/>
    <p:sldId id="2319" r:id="rId54"/>
    <p:sldId id="2320" r:id="rId55"/>
    <p:sldId id="2321" r:id="rId56"/>
    <p:sldId id="2322" r:id="rId57"/>
    <p:sldId id="2323" r:id="rId58"/>
    <p:sldId id="2324" r:id="rId59"/>
    <p:sldId id="2325" r:id="rId60"/>
    <p:sldId id="2326" r:id="rId61"/>
    <p:sldId id="2327" r:id="rId62"/>
    <p:sldId id="2328" r:id="rId63"/>
    <p:sldId id="2282" r:id="rId64"/>
    <p:sldId id="2283" r:id="rId65"/>
    <p:sldId id="2284" r:id="rId66"/>
    <p:sldId id="2285" r:id="rId67"/>
    <p:sldId id="2286" r:id="rId68"/>
    <p:sldId id="2287" r:id="rId69"/>
    <p:sldId id="2288" r:id="rId70"/>
    <p:sldId id="2350" r:id="rId71"/>
    <p:sldId id="2351" r:id="rId72"/>
    <p:sldId id="2352" r:id="rId73"/>
    <p:sldId id="2353" r:id="rId74"/>
    <p:sldId id="2354" r:id="rId75"/>
    <p:sldId id="2355" r:id="rId76"/>
    <p:sldId id="2356" r:id="rId77"/>
    <p:sldId id="2357" r:id="rId78"/>
    <p:sldId id="2358" r:id="rId79"/>
    <p:sldId id="2359" r:id="rId80"/>
    <p:sldId id="2360" r:id="rId81"/>
    <p:sldId id="2361" r:id="rId82"/>
    <p:sldId id="2362" r:id="rId83"/>
    <p:sldId id="2256" r:id="rId84"/>
    <p:sldId id="2257" r:id="rId85"/>
    <p:sldId id="2364" r:id="rId86"/>
    <p:sldId id="2258" r:id="rId87"/>
    <p:sldId id="2259" r:id="rId88"/>
    <p:sldId id="2260" r:id="rId89"/>
    <p:sldId id="2363" r:id="rId90"/>
    <p:sldId id="2261" r:id="rId91"/>
    <p:sldId id="2262" r:id="rId92"/>
    <p:sldId id="2263" r:id="rId93"/>
    <p:sldId id="2264" r:id="rId94"/>
    <p:sldId id="2265" r:id="rId95"/>
    <p:sldId id="2266" r:id="rId96"/>
    <p:sldId id="2267" r:id="rId97"/>
    <p:sldId id="2268" r:id="rId98"/>
    <p:sldId id="2269" r:id="rId99"/>
    <p:sldId id="2270" r:id="rId100"/>
    <p:sldId id="2271" r:id="rId101"/>
    <p:sldId id="2272" r:id="rId102"/>
    <p:sldId id="2273" r:id="rId103"/>
    <p:sldId id="2274" r:id="rId104"/>
    <p:sldId id="2275" r:id="rId105"/>
    <p:sldId id="2276" r:id="rId106"/>
    <p:sldId id="2277" r:id="rId107"/>
    <p:sldId id="2278" r:id="rId108"/>
    <p:sldId id="2279" r:id="rId109"/>
    <p:sldId id="2280" r:id="rId110"/>
    <p:sldId id="2281" r:id="rId111"/>
    <p:sldId id="2342" r:id="rId112"/>
    <p:sldId id="2343" r:id="rId113"/>
    <p:sldId id="2344" r:id="rId114"/>
    <p:sldId id="2345" r:id="rId115"/>
    <p:sldId id="2346" r:id="rId116"/>
    <p:sldId id="2347" r:id="rId117"/>
    <p:sldId id="2348" r:id="rId118"/>
    <p:sldId id="2349" r:id="rId119"/>
  </p:sldIdLst>
  <p:sldSz cx="9601200" cy="7315200"/>
  <p:notesSz cx="7315200" cy="9601200"/>
  <p:defaultTextStyle>
    <a:defPPr>
      <a:defRPr lang="en-US"/>
    </a:defPPr>
    <a:lvl1pPr algn="ctr" rtl="0" fontAlgn="base">
      <a:spcBef>
        <a:spcPct val="0"/>
      </a:spcBef>
      <a:spcAft>
        <a:spcPct val="0"/>
      </a:spcAft>
      <a:defRPr sz="3200" b="1" kern="1200">
        <a:solidFill>
          <a:schemeClr val="tx1"/>
        </a:solidFill>
        <a:latin typeface="Arial Narrow" charset="0"/>
        <a:ea typeface="ＭＳ Ｐゴシック" charset="0"/>
        <a:cs typeface="+mn-cs"/>
      </a:defRPr>
    </a:lvl1pPr>
    <a:lvl2pPr marL="457200" algn="ctr" rtl="0" fontAlgn="base">
      <a:spcBef>
        <a:spcPct val="0"/>
      </a:spcBef>
      <a:spcAft>
        <a:spcPct val="0"/>
      </a:spcAft>
      <a:defRPr sz="3200" b="1" kern="1200">
        <a:solidFill>
          <a:schemeClr val="tx1"/>
        </a:solidFill>
        <a:latin typeface="Arial Narrow" charset="0"/>
        <a:ea typeface="ＭＳ Ｐゴシック" charset="0"/>
        <a:cs typeface="+mn-cs"/>
      </a:defRPr>
    </a:lvl2pPr>
    <a:lvl3pPr marL="914400" algn="ctr" rtl="0" fontAlgn="base">
      <a:spcBef>
        <a:spcPct val="0"/>
      </a:spcBef>
      <a:spcAft>
        <a:spcPct val="0"/>
      </a:spcAft>
      <a:defRPr sz="3200" b="1" kern="1200">
        <a:solidFill>
          <a:schemeClr val="tx1"/>
        </a:solidFill>
        <a:latin typeface="Arial Narrow" charset="0"/>
        <a:ea typeface="ＭＳ Ｐゴシック" charset="0"/>
        <a:cs typeface="+mn-cs"/>
      </a:defRPr>
    </a:lvl3pPr>
    <a:lvl4pPr marL="1371600" algn="ctr" rtl="0" fontAlgn="base">
      <a:spcBef>
        <a:spcPct val="0"/>
      </a:spcBef>
      <a:spcAft>
        <a:spcPct val="0"/>
      </a:spcAft>
      <a:defRPr sz="3200" b="1" kern="1200">
        <a:solidFill>
          <a:schemeClr val="tx1"/>
        </a:solidFill>
        <a:latin typeface="Arial Narrow" charset="0"/>
        <a:ea typeface="ＭＳ Ｐゴシック" charset="0"/>
        <a:cs typeface="+mn-cs"/>
      </a:defRPr>
    </a:lvl4pPr>
    <a:lvl5pPr marL="1828800" algn="ctr" rtl="0" fontAlgn="base">
      <a:spcBef>
        <a:spcPct val="0"/>
      </a:spcBef>
      <a:spcAft>
        <a:spcPct val="0"/>
      </a:spcAft>
      <a:defRPr sz="3200" b="1" kern="1200">
        <a:solidFill>
          <a:schemeClr val="tx1"/>
        </a:solidFill>
        <a:latin typeface="Arial Narrow" charset="0"/>
        <a:ea typeface="ＭＳ Ｐゴシック" charset="0"/>
        <a:cs typeface="+mn-cs"/>
      </a:defRPr>
    </a:lvl5pPr>
    <a:lvl6pPr marL="2286000" algn="l" defTabSz="457200" rtl="0" eaLnBrk="1" latinLnBrk="0" hangingPunct="1">
      <a:defRPr sz="3200" b="1" kern="1200">
        <a:solidFill>
          <a:schemeClr val="tx1"/>
        </a:solidFill>
        <a:latin typeface="Arial Narrow" charset="0"/>
        <a:ea typeface="ＭＳ Ｐゴシック" charset="0"/>
        <a:cs typeface="+mn-cs"/>
      </a:defRPr>
    </a:lvl6pPr>
    <a:lvl7pPr marL="2743200" algn="l" defTabSz="457200" rtl="0" eaLnBrk="1" latinLnBrk="0" hangingPunct="1">
      <a:defRPr sz="3200" b="1" kern="1200">
        <a:solidFill>
          <a:schemeClr val="tx1"/>
        </a:solidFill>
        <a:latin typeface="Arial Narrow" charset="0"/>
        <a:ea typeface="ＭＳ Ｐゴシック" charset="0"/>
        <a:cs typeface="+mn-cs"/>
      </a:defRPr>
    </a:lvl7pPr>
    <a:lvl8pPr marL="3200400" algn="l" defTabSz="457200" rtl="0" eaLnBrk="1" latinLnBrk="0" hangingPunct="1">
      <a:defRPr sz="3200" b="1" kern="1200">
        <a:solidFill>
          <a:schemeClr val="tx1"/>
        </a:solidFill>
        <a:latin typeface="Arial Narrow" charset="0"/>
        <a:ea typeface="ＭＳ Ｐゴシック" charset="0"/>
        <a:cs typeface="+mn-cs"/>
      </a:defRPr>
    </a:lvl8pPr>
    <a:lvl9pPr marL="3657600" algn="l" defTabSz="457200" rtl="0" eaLnBrk="1" latinLnBrk="0" hangingPunct="1">
      <a:defRPr sz="3200" b="1" kern="1200">
        <a:solidFill>
          <a:schemeClr val="tx1"/>
        </a:solidFill>
        <a:latin typeface="Arial Narrow" charset="0"/>
        <a:ea typeface="ＭＳ Ｐゴシック" charset="0"/>
        <a:cs typeface="+mn-cs"/>
      </a:defRPr>
    </a:lvl9pPr>
  </p:defaultTextStyle>
  <p:extLst>
    <p:ext uri="{521415D9-36F7-43E2-AB2F-B90AF26B5E84}">
      <p14:sectionLst xmlns:p14="http://schemas.microsoft.com/office/powerpoint/2010/main">
        <p14:section name="Default Section" id="{94DEE3FB-C12E-4B43-A79B-0AD40D456AC1}">
          <p14:sldIdLst>
            <p14:sldId id="1983"/>
            <p14:sldId id="2294"/>
            <p14:sldId id="2295"/>
            <p14:sldId id="2296"/>
            <p14:sldId id="2297"/>
            <p14:sldId id="1932"/>
            <p14:sldId id="1933"/>
            <p14:sldId id="2094"/>
            <p14:sldId id="2095"/>
            <p14:sldId id="2203"/>
            <p14:sldId id="2298"/>
            <p14:sldId id="2299"/>
            <p14:sldId id="2300"/>
            <p14:sldId id="2301"/>
            <p14:sldId id="2302"/>
          </p14:sldIdLst>
        </p14:section>
        <p14:section name="Early Universe" id="{0E72F442-4F5F-BB40-BC4F-74D5ED8FC1D3}">
          <p14:sldIdLst>
            <p14:sldId id="2303"/>
            <p14:sldId id="2245"/>
            <p14:sldId id="2306"/>
            <p14:sldId id="2304"/>
            <p14:sldId id="2237"/>
            <p14:sldId id="2305"/>
            <p14:sldId id="2238"/>
            <p14:sldId id="2239"/>
            <p14:sldId id="2240"/>
            <p14:sldId id="2241"/>
            <p14:sldId id="2242"/>
            <p14:sldId id="2243"/>
            <p14:sldId id="2223"/>
            <p14:sldId id="2204"/>
            <p14:sldId id="2247"/>
            <p14:sldId id="2248"/>
            <p14:sldId id="2249"/>
            <p14:sldId id="2250"/>
            <p14:sldId id="2251"/>
            <p14:sldId id="2307"/>
            <p14:sldId id="2308"/>
            <p14:sldId id="2233"/>
            <p14:sldId id="2232"/>
            <p14:sldId id="2254"/>
            <p14:sldId id="2253"/>
            <p14:sldId id="2207"/>
            <p14:sldId id="2231"/>
            <p14:sldId id="2309"/>
            <p14:sldId id="2310"/>
            <p14:sldId id="2311"/>
            <p14:sldId id="2312"/>
            <p14:sldId id="2313"/>
            <p14:sldId id="2314"/>
            <p14:sldId id="2315"/>
            <p14:sldId id="2316"/>
            <p14:sldId id="2317"/>
            <p14:sldId id="2318"/>
            <p14:sldId id="2319"/>
          </p14:sldIdLst>
        </p14:section>
        <p14:section name="The First 3 minutes" id="{D37ECD57-FACB-A24A-A67A-1F72DCA324EB}">
          <p14:sldIdLst>
            <p14:sldId id="2320"/>
            <p14:sldId id="2321"/>
            <p14:sldId id="2322"/>
            <p14:sldId id="2323"/>
            <p14:sldId id="2324"/>
            <p14:sldId id="2325"/>
            <p14:sldId id="2326"/>
            <p14:sldId id="2327"/>
            <p14:sldId id="2328"/>
            <p14:sldId id="2282"/>
            <p14:sldId id="2283"/>
            <p14:sldId id="2284"/>
            <p14:sldId id="2285"/>
            <p14:sldId id="2286"/>
            <p14:sldId id="2287"/>
            <p14:sldId id="2288"/>
          </p14:sldIdLst>
        </p14:section>
        <p14:section name="Evolution of the Universe" id="{B0C2CF3C-E695-934F-83C3-364926301AA9}">
          <p14:sldIdLst>
            <p14:sldId id="2350"/>
            <p14:sldId id="2351"/>
            <p14:sldId id="2352"/>
            <p14:sldId id="2353"/>
            <p14:sldId id="2354"/>
            <p14:sldId id="2355"/>
            <p14:sldId id="2356"/>
            <p14:sldId id="2357"/>
            <p14:sldId id="2358"/>
            <p14:sldId id="2359"/>
            <p14:sldId id="2360"/>
            <p14:sldId id="2361"/>
            <p14:sldId id="2362"/>
            <p14:sldId id="2256"/>
            <p14:sldId id="2257"/>
            <p14:sldId id="2364"/>
            <p14:sldId id="2258"/>
            <p14:sldId id="2259"/>
            <p14:sldId id="2260"/>
            <p14:sldId id="2363"/>
          </p14:sldIdLst>
        </p14:section>
        <p14:section name="Stelar Evolution" id="{A67B5404-3310-9A47-B79F-ED5A8C644155}">
          <p14:sldIdLst>
            <p14:sldId id="2261"/>
            <p14:sldId id="2262"/>
            <p14:sldId id="2263"/>
            <p14:sldId id="2264"/>
            <p14:sldId id="2265"/>
            <p14:sldId id="2266"/>
            <p14:sldId id="2267"/>
            <p14:sldId id="2268"/>
            <p14:sldId id="2269"/>
            <p14:sldId id="2270"/>
            <p14:sldId id="2271"/>
            <p14:sldId id="2272"/>
            <p14:sldId id="2273"/>
            <p14:sldId id="2274"/>
            <p14:sldId id="2275"/>
            <p14:sldId id="2276"/>
            <p14:sldId id="2277"/>
            <p14:sldId id="2278"/>
            <p14:sldId id="2279"/>
            <p14:sldId id="2280"/>
          </p14:sldIdLst>
        </p14:section>
        <p14:section name="Summary" id="{291A04A2-2569-DF42-A750-34F396454E6E}">
          <p14:sldIdLst>
            <p14:sldId id="2281"/>
            <p14:sldId id="2342"/>
            <p14:sldId id="2343"/>
            <p14:sldId id="2344"/>
            <p14:sldId id="2345"/>
            <p14:sldId id="2346"/>
            <p14:sldId id="2347"/>
            <p14:sldId id="2348"/>
            <p14:sldId id="234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1C50"/>
    <a:srgbClr val="9933FF"/>
    <a:srgbClr val="FF3300"/>
    <a:srgbClr val="008000"/>
    <a:srgbClr val="0000FF"/>
    <a:srgbClr val="FF9900"/>
    <a:srgbClr val="FF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448" autoAdjust="0"/>
    <p:restoredTop sz="99687" autoAdjust="0"/>
  </p:normalViewPr>
  <p:slideViewPr>
    <p:cSldViewPr>
      <p:cViewPr varScale="1">
        <p:scale>
          <a:sx n="147" d="100"/>
          <a:sy n="147" d="100"/>
        </p:scale>
        <p:origin x="-128" y="-256"/>
      </p:cViewPr>
      <p:guideLst>
        <p:guide orient="horz" pos="2304"/>
        <p:guide pos="3024"/>
      </p:guideLst>
    </p:cSldViewPr>
  </p:slideViewPr>
  <p:notesTextViewPr>
    <p:cViewPr>
      <p:scale>
        <a:sx n="100" d="100"/>
        <a:sy n="100" d="100"/>
      </p:scale>
      <p:origin x="0" y="0"/>
    </p:cViewPr>
  </p:notesTextViewPr>
  <p:sorterViewPr>
    <p:cViewPr>
      <p:scale>
        <a:sx n="93" d="100"/>
        <a:sy n="93"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notesMaster" Target="notesMasters/notesMaster1.xml"/><Relationship Id="rId121" Type="http://schemas.openxmlformats.org/officeDocument/2006/relationships/handoutMaster" Target="handoutMasters/handout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05" tIns="48301" rIns="96605" bIns="48301" numCol="1" anchor="t" anchorCtr="0" compatLnSpc="1">
            <a:prstTxWarp prst="textNoShape">
              <a:avLst/>
            </a:prstTxWarp>
          </a:bodyPr>
          <a:lstStyle>
            <a:lvl1pPr algn="l" defTabSz="966788">
              <a:defRPr sz="1300" b="0">
                <a:latin typeface="Times New Roman" charset="0"/>
              </a:defRPr>
            </a:lvl1pPr>
          </a:lstStyle>
          <a:p>
            <a:endParaRPr lang="en-US"/>
          </a:p>
        </p:txBody>
      </p:sp>
      <p:sp>
        <p:nvSpPr>
          <p:cNvPr id="7171" name="Rectangle 3"/>
          <p:cNvSpPr>
            <a:spLocks noGrp="1" noChangeArrowheads="1"/>
          </p:cNvSpPr>
          <p:nvPr>
            <p:ph type="dt" sz="quarter"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05" tIns="48301" rIns="96605" bIns="48301" numCol="1" anchor="t" anchorCtr="0" compatLnSpc="1">
            <a:prstTxWarp prst="textNoShape">
              <a:avLst/>
            </a:prstTxWarp>
          </a:bodyPr>
          <a:lstStyle>
            <a:lvl1pPr algn="r" defTabSz="966788">
              <a:defRPr sz="1300" b="0">
                <a:latin typeface="Times New Roman" charset="0"/>
              </a:defRPr>
            </a:lvl1pPr>
          </a:lstStyle>
          <a:p>
            <a:endParaRPr lang="en-US"/>
          </a:p>
        </p:txBody>
      </p:sp>
      <p:sp>
        <p:nvSpPr>
          <p:cNvPr id="7172" name="Rectangle 4"/>
          <p:cNvSpPr>
            <a:spLocks noGrp="1" noChangeArrowheads="1"/>
          </p:cNvSpPr>
          <p:nvPr>
            <p:ph type="ftr" sz="quarter" idx="2"/>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05" tIns="48301" rIns="96605" bIns="48301" numCol="1" anchor="b" anchorCtr="0" compatLnSpc="1">
            <a:prstTxWarp prst="textNoShape">
              <a:avLst/>
            </a:prstTxWarp>
          </a:bodyPr>
          <a:lstStyle>
            <a:lvl1pPr algn="l" defTabSz="966788">
              <a:defRPr sz="1300" b="0">
                <a:latin typeface="Times New Roman" charset="0"/>
              </a:defRPr>
            </a:lvl1pPr>
          </a:lstStyle>
          <a:p>
            <a:endParaRPr lang="en-US"/>
          </a:p>
        </p:txBody>
      </p:sp>
      <p:sp>
        <p:nvSpPr>
          <p:cNvPr id="7173" name="Rectangle 5"/>
          <p:cNvSpPr>
            <a:spLocks noGrp="1" noChangeArrowheads="1"/>
          </p:cNvSpPr>
          <p:nvPr>
            <p:ph type="sldNum" sz="quarter" idx="3"/>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05" tIns="48301" rIns="96605" bIns="48301" numCol="1" anchor="b" anchorCtr="0" compatLnSpc="1">
            <a:prstTxWarp prst="textNoShape">
              <a:avLst/>
            </a:prstTxWarp>
          </a:bodyPr>
          <a:lstStyle>
            <a:lvl1pPr algn="r" defTabSz="966788">
              <a:defRPr sz="1300" b="0">
                <a:latin typeface="Times New Roman" charset="0"/>
              </a:defRPr>
            </a:lvl1pPr>
          </a:lstStyle>
          <a:p>
            <a:fld id="{E7E9406B-8FC6-6B44-8C96-54F4530C5CE8}" type="slidenum">
              <a:rPr lang="en-US"/>
              <a:pPr/>
              <a:t>‹#›</a:t>
            </a:fld>
            <a:endParaRPr lang="en-US"/>
          </a:p>
        </p:txBody>
      </p:sp>
    </p:spTree>
    <p:extLst>
      <p:ext uri="{BB962C8B-B14F-4D97-AF65-F5344CB8AC3E}">
        <p14:creationId xmlns:p14="http://schemas.microsoft.com/office/powerpoint/2010/main" val="31882978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05" tIns="48301" rIns="96605" bIns="48301" numCol="1" anchor="t" anchorCtr="0" compatLnSpc="1">
            <a:prstTxWarp prst="textNoShape">
              <a:avLst/>
            </a:prstTxWarp>
          </a:bodyPr>
          <a:lstStyle>
            <a:lvl1pPr algn="l" defTabSz="966788">
              <a:defRPr sz="1300" b="0">
                <a:latin typeface="Times New Roman" charset="0"/>
              </a:defRPr>
            </a:lvl1pPr>
          </a:lstStyle>
          <a:p>
            <a:endParaRPr lang="en-US"/>
          </a:p>
        </p:txBody>
      </p:sp>
      <p:sp>
        <p:nvSpPr>
          <p:cNvPr id="3075" name="Rectangle 3"/>
          <p:cNvSpPr>
            <a:spLocks noGrp="1" noChangeArrowheads="1"/>
          </p:cNvSpPr>
          <p:nvPr>
            <p:ph type="dt"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05" tIns="48301" rIns="96605" bIns="48301" numCol="1" anchor="t" anchorCtr="0" compatLnSpc="1">
            <a:prstTxWarp prst="textNoShape">
              <a:avLst/>
            </a:prstTxWarp>
          </a:bodyPr>
          <a:lstStyle>
            <a:lvl1pPr algn="r" defTabSz="966788">
              <a:defRPr sz="1300" b="0">
                <a:latin typeface="Times New Roman" charset="0"/>
              </a:defRPr>
            </a:lvl1pPr>
          </a:lstStyle>
          <a:p>
            <a:endParaRPr lang="en-US"/>
          </a:p>
        </p:txBody>
      </p:sp>
      <p:sp>
        <p:nvSpPr>
          <p:cNvPr id="3076" name="Rectangle 4"/>
          <p:cNvSpPr>
            <a:spLocks noGrp="1" noRot="1" noChangeAspect="1" noChangeArrowheads="1" noTextEdit="1"/>
          </p:cNvSpPr>
          <p:nvPr>
            <p:ph type="sldImg" idx="2"/>
          </p:nvPr>
        </p:nvSpPr>
        <p:spPr bwMode="auto">
          <a:xfrm>
            <a:off x="1296988" y="720725"/>
            <a:ext cx="4725987"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74725" y="4560888"/>
            <a:ext cx="5365750"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05" tIns="48301" rIns="96605" bIns="483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05" tIns="48301" rIns="96605" bIns="48301" numCol="1" anchor="b" anchorCtr="0" compatLnSpc="1">
            <a:prstTxWarp prst="textNoShape">
              <a:avLst/>
            </a:prstTxWarp>
          </a:bodyPr>
          <a:lstStyle>
            <a:lvl1pPr algn="l" defTabSz="966788">
              <a:defRPr sz="1300" b="0">
                <a:latin typeface="Times New Roman" charset="0"/>
              </a:defRPr>
            </a:lvl1pPr>
          </a:lstStyle>
          <a:p>
            <a:endParaRPr lang="en-US"/>
          </a:p>
        </p:txBody>
      </p:sp>
      <p:sp>
        <p:nvSpPr>
          <p:cNvPr id="3079" name="Rectangle 7"/>
          <p:cNvSpPr>
            <a:spLocks noGrp="1" noChangeArrowheads="1"/>
          </p:cNvSpPr>
          <p:nvPr>
            <p:ph type="sldNum" sz="quarter" idx="5"/>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05" tIns="48301" rIns="96605" bIns="48301" numCol="1" anchor="b" anchorCtr="0" compatLnSpc="1">
            <a:prstTxWarp prst="textNoShape">
              <a:avLst/>
            </a:prstTxWarp>
          </a:bodyPr>
          <a:lstStyle>
            <a:lvl1pPr algn="r" defTabSz="966788">
              <a:defRPr sz="1300" b="0">
                <a:latin typeface="Times New Roman" charset="0"/>
              </a:defRPr>
            </a:lvl1pPr>
          </a:lstStyle>
          <a:p>
            <a:fld id="{5AB06696-871D-5344-A7C1-F3B56CBD87B8}" type="slidenum">
              <a:rPr lang="en-US"/>
              <a:pPr/>
              <a:t>‹#›</a:t>
            </a:fld>
            <a:endParaRPr lang="en-US"/>
          </a:p>
        </p:txBody>
      </p:sp>
    </p:spTree>
    <p:extLst>
      <p:ext uri="{BB962C8B-B14F-4D97-AF65-F5344CB8AC3E}">
        <p14:creationId xmlns:p14="http://schemas.microsoft.com/office/powerpoint/2010/main" val="2953585269"/>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627754-857B-BE40-85D1-17FE669D8E6E}" type="slidenum">
              <a:rPr lang="en-US"/>
              <a:pPr/>
              <a:t>1</a:t>
            </a:fld>
            <a:endParaRPr lang="en-US"/>
          </a:p>
        </p:txBody>
      </p:sp>
      <p:sp>
        <p:nvSpPr>
          <p:cNvPr id="3566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6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defTabSz="966697" eaLnBrk="0" hangingPunct="0">
              <a:defRPr sz="2800">
                <a:solidFill>
                  <a:schemeClr val="tx1"/>
                </a:solidFill>
                <a:latin typeface="Arial" charset="0"/>
                <a:ea typeface="ＭＳ Ｐゴシック" charset="0"/>
                <a:cs typeface="ＭＳ Ｐゴシック" charset="0"/>
              </a:defRPr>
            </a:lvl1pPr>
            <a:lvl2pPr marL="37928137" indent="-37470980" defTabSz="966697"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157" eaLnBrk="0" fontAlgn="base" hangingPunct="0">
              <a:spcBef>
                <a:spcPct val="0"/>
              </a:spcBef>
              <a:spcAft>
                <a:spcPct val="0"/>
              </a:spcAft>
              <a:defRPr sz="2800">
                <a:solidFill>
                  <a:schemeClr val="tx1"/>
                </a:solidFill>
                <a:latin typeface="Arial" charset="0"/>
                <a:ea typeface="ＭＳ Ｐゴシック" charset="0"/>
              </a:defRPr>
            </a:lvl6pPr>
            <a:lvl7pPr marL="914314" eaLnBrk="0" fontAlgn="base" hangingPunct="0">
              <a:spcBef>
                <a:spcPct val="0"/>
              </a:spcBef>
              <a:spcAft>
                <a:spcPct val="0"/>
              </a:spcAft>
              <a:defRPr sz="2800">
                <a:solidFill>
                  <a:schemeClr val="tx1"/>
                </a:solidFill>
                <a:latin typeface="Arial" charset="0"/>
                <a:ea typeface="ＭＳ Ｐゴシック" charset="0"/>
              </a:defRPr>
            </a:lvl7pPr>
            <a:lvl8pPr marL="1371470" eaLnBrk="0" fontAlgn="base" hangingPunct="0">
              <a:spcBef>
                <a:spcPct val="0"/>
              </a:spcBef>
              <a:spcAft>
                <a:spcPct val="0"/>
              </a:spcAft>
              <a:defRPr sz="2800">
                <a:solidFill>
                  <a:schemeClr val="tx1"/>
                </a:solidFill>
                <a:latin typeface="Arial" charset="0"/>
                <a:ea typeface="ＭＳ Ｐゴシック" charset="0"/>
              </a:defRPr>
            </a:lvl8pPr>
            <a:lvl9pPr marL="1828627"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D87C43EF-414B-B746-B06E-682DC969CAD1}" type="slidenum">
              <a:rPr lang="en-US" sz="1300">
                <a:latin typeface="Times New Roman" charset="0"/>
              </a:rPr>
              <a:pPr eaLnBrk="1" hangingPunct="1"/>
              <a:t>10</a:t>
            </a:fld>
            <a:endParaRPr lang="en-US" sz="1300">
              <a:latin typeface="Times New Roman"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F20267B-B763-764D-BD4B-E3404A868C91}" type="slidenum">
              <a:rPr lang="en-US">
                <a:solidFill>
                  <a:prstClr val="black"/>
                </a:solidFill>
              </a:rPr>
              <a:pPr/>
              <a:t>103</a:t>
            </a:fld>
            <a:endParaRPr lang="en-US">
              <a:solidFill>
                <a:prstClr val="black"/>
              </a:solidFill>
            </a:endParaRPr>
          </a:p>
        </p:txBody>
      </p:sp>
      <p:sp>
        <p:nvSpPr>
          <p:cNvPr id="397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7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8A601F0-3E11-F14A-B98B-E1EEF016DF73}" type="slidenum">
              <a:rPr lang="en-US">
                <a:solidFill>
                  <a:prstClr val="black"/>
                </a:solidFill>
              </a:rPr>
              <a:pPr/>
              <a:t>104</a:t>
            </a:fld>
            <a:endParaRPr lang="en-US">
              <a:solidFill>
                <a:prstClr val="black"/>
              </a:solidFill>
            </a:endParaRPr>
          </a:p>
        </p:txBody>
      </p:sp>
      <p:sp>
        <p:nvSpPr>
          <p:cNvPr id="3976194"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976195"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59BBCFB-9184-E144-B5B8-E380309AEE37}" type="slidenum">
              <a:rPr lang="en-US">
                <a:solidFill>
                  <a:prstClr val="black"/>
                </a:solidFill>
              </a:rPr>
              <a:pPr/>
              <a:t>105</a:t>
            </a:fld>
            <a:endParaRPr lang="en-US">
              <a:solidFill>
                <a:prstClr val="black"/>
              </a:solidFill>
            </a:endParaRPr>
          </a:p>
        </p:txBody>
      </p:sp>
      <p:sp>
        <p:nvSpPr>
          <p:cNvPr id="3961858"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961859"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0506C0A-19B9-4D4F-924D-709D744678EF}" type="slidenum">
              <a:rPr lang="en-US"/>
              <a:pPr/>
              <a:t>106</a:t>
            </a:fld>
            <a:endParaRPr lang="en-US"/>
          </a:p>
        </p:txBody>
      </p:sp>
      <p:sp>
        <p:nvSpPr>
          <p:cNvPr id="2286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BEC13F5-256E-344E-B41E-2B4DD377E8FF}" type="slidenum">
              <a:rPr lang="en-US"/>
              <a:pPr/>
              <a:t>107</a:t>
            </a:fld>
            <a:endParaRPr lang="en-US"/>
          </a:p>
        </p:txBody>
      </p:sp>
      <p:sp>
        <p:nvSpPr>
          <p:cNvPr id="34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3ECC412-F095-C245-8677-3C147F3800D0}" type="slidenum">
              <a:rPr lang="en-US">
                <a:solidFill>
                  <a:prstClr val="black"/>
                </a:solidFill>
              </a:rPr>
              <a:pPr/>
              <a:t>108</a:t>
            </a:fld>
            <a:endParaRPr lang="en-US">
              <a:solidFill>
                <a:prstClr val="black"/>
              </a:solidFill>
            </a:endParaRPr>
          </a:p>
        </p:txBody>
      </p:sp>
      <p:sp>
        <p:nvSpPr>
          <p:cNvPr id="3980290"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980291"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A7EB61C-54E7-2047-9B6C-5BE19E875055}" type="slidenum">
              <a:rPr lang="en-US">
                <a:solidFill>
                  <a:prstClr val="black"/>
                </a:solidFill>
              </a:rPr>
              <a:pPr/>
              <a:t>109</a:t>
            </a:fld>
            <a:endParaRPr lang="en-US">
              <a:solidFill>
                <a:prstClr val="black"/>
              </a:solidFill>
            </a:endParaRPr>
          </a:p>
        </p:txBody>
      </p:sp>
      <p:sp>
        <p:nvSpPr>
          <p:cNvPr id="393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3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33696F0-48FB-144E-A1E3-7A1F270C0641}" type="slidenum">
              <a:rPr lang="en-US">
                <a:solidFill>
                  <a:prstClr val="black"/>
                </a:solidFill>
              </a:rPr>
              <a:pPr/>
              <a:t>110</a:t>
            </a:fld>
            <a:endParaRPr lang="en-US">
              <a:solidFill>
                <a:prstClr val="black"/>
              </a:solidFill>
            </a:endParaRPr>
          </a:p>
        </p:txBody>
      </p:sp>
      <p:sp>
        <p:nvSpPr>
          <p:cNvPr id="407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7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E6A688A-9FD7-014B-A757-5ADC4968B66D}" type="slidenum">
              <a:rPr lang="en-US">
                <a:solidFill>
                  <a:prstClr val="black"/>
                </a:solidFill>
              </a:rPr>
              <a:pPr/>
              <a:t>111</a:t>
            </a:fld>
            <a:endParaRPr lang="en-US">
              <a:solidFill>
                <a:prstClr val="black"/>
              </a:solidFill>
            </a:endParaRPr>
          </a:p>
        </p:txBody>
      </p:sp>
      <p:sp>
        <p:nvSpPr>
          <p:cNvPr id="4063234"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4063235"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99C1A58-7A28-994E-A2DF-056342D7076A}" type="slidenum">
              <a:rPr lang="en-US">
                <a:solidFill>
                  <a:prstClr val="black"/>
                </a:solidFill>
              </a:rPr>
              <a:pPr/>
              <a:t>112</a:t>
            </a:fld>
            <a:endParaRPr lang="en-US">
              <a:solidFill>
                <a:prstClr val="black"/>
              </a:solidFill>
            </a:endParaRPr>
          </a:p>
        </p:txBody>
      </p:sp>
      <p:sp>
        <p:nvSpPr>
          <p:cNvPr id="4065282"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4065283"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530DAD2-97F2-7D4E-8802-5688DAEA16AB}" type="slidenum">
              <a:rPr lang="en-US"/>
              <a:pPr/>
              <a:t>11</a:t>
            </a:fld>
            <a:endParaRPr lang="en-US"/>
          </a:p>
        </p:txBody>
      </p:sp>
      <p:sp>
        <p:nvSpPr>
          <p:cNvPr id="368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5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67637F-B8C2-FD4A-AB07-E7B1A24B0B15}" type="slidenum">
              <a:rPr lang="en-US" sz="1300">
                <a:latin typeface="Times New Roman" charset="0"/>
              </a:rPr>
              <a:pPr eaLnBrk="1" hangingPunct="1"/>
              <a:t>113</a:t>
            </a:fld>
            <a:endParaRPr lang="en-US" sz="1300">
              <a:latin typeface="Times New Roman" charset="0"/>
            </a:endParaRPr>
          </a:p>
        </p:txBody>
      </p:sp>
      <p:sp>
        <p:nvSpPr>
          <p:cNvPr id="23554" name="Rectangle 2"/>
          <p:cNvSpPr>
            <a:spLocks noGrp="1" noRot="1" noChangeAspect="1" noChangeArrowheads="1" noTextEdit="1"/>
          </p:cNvSpPr>
          <p:nvPr>
            <p:ph type="sldImg"/>
          </p:nvPr>
        </p:nvSpPr>
        <p:spPr>
          <a:xfrm>
            <a:off x="1295400" y="717550"/>
            <a:ext cx="4727575" cy="3602038"/>
          </a:xfrm>
          <a:ln/>
        </p:spPr>
      </p:sp>
      <p:sp>
        <p:nvSpPr>
          <p:cNvPr id="23555" name="Rectangle 3"/>
          <p:cNvSpPr>
            <a:spLocks noGrp="1" noChangeArrowheads="1"/>
          </p:cNvSpPr>
          <p:nvPr>
            <p:ph type="body" idx="1"/>
          </p:nvPr>
        </p:nvSpPr>
        <p:spPr>
          <a:xfrm>
            <a:off x="974725" y="4560888"/>
            <a:ext cx="5365750"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F241939-B4B7-2E43-9E2E-9F806C50C8C9}" type="slidenum">
              <a:rPr lang="en-US">
                <a:solidFill>
                  <a:prstClr val="black"/>
                </a:solidFill>
              </a:rPr>
              <a:pPr/>
              <a:t>115</a:t>
            </a:fld>
            <a:endParaRPr lang="en-US">
              <a:solidFill>
                <a:prstClr val="black"/>
              </a:solidFill>
            </a:endParaRPr>
          </a:p>
        </p:txBody>
      </p:sp>
      <p:sp>
        <p:nvSpPr>
          <p:cNvPr id="4048898"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4048899"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2662336-5AA9-DB45-8195-FAB03044B5FC}" type="slidenum">
              <a:rPr lang="en-US">
                <a:solidFill>
                  <a:prstClr val="black"/>
                </a:solidFill>
              </a:rPr>
              <a:pPr/>
              <a:t>116</a:t>
            </a:fld>
            <a:endParaRPr lang="en-US">
              <a:solidFill>
                <a:prstClr val="black"/>
              </a:solidFill>
            </a:endParaRPr>
          </a:p>
        </p:txBody>
      </p:sp>
      <p:sp>
        <p:nvSpPr>
          <p:cNvPr id="4050946"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4050947"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28B463C-F1FC-BF40-B88D-238FDFE53A4A}" type="slidenum">
              <a:rPr lang="en-US">
                <a:solidFill>
                  <a:prstClr val="black"/>
                </a:solidFill>
              </a:rPr>
              <a:pPr/>
              <a:t>117</a:t>
            </a:fld>
            <a:endParaRPr lang="en-US">
              <a:solidFill>
                <a:prstClr val="black"/>
              </a:solidFill>
            </a:endParaRPr>
          </a:p>
        </p:txBody>
      </p:sp>
      <p:sp>
        <p:nvSpPr>
          <p:cNvPr id="4052994"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4052995"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9F3C390-21EC-AD42-9912-D4A45F2AC9D4}" type="slidenum">
              <a:rPr lang="en-US">
                <a:solidFill>
                  <a:prstClr val="black"/>
                </a:solidFill>
              </a:rPr>
              <a:pPr/>
              <a:t>118</a:t>
            </a:fld>
            <a:endParaRPr lang="en-US">
              <a:solidFill>
                <a:prstClr val="black"/>
              </a:solidFill>
            </a:endParaRPr>
          </a:p>
        </p:txBody>
      </p:sp>
      <p:sp>
        <p:nvSpPr>
          <p:cNvPr id="4055042"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4055043"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9A127DE-61C1-6E44-8EC2-68FD116A66EF}" type="slidenum">
              <a:rPr lang="en-US"/>
              <a:pPr/>
              <a:t>12</a:t>
            </a:fld>
            <a:endParaRPr lang="en-US"/>
          </a:p>
        </p:txBody>
      </p:sp>
      <p:sp>
        <p:nvSpPr>
          <p:cNvPr id="3752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52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E4D3208-641F-404D-8978-ABE7EC56FA4A}" type="slidenum">
              <a:rPr lang="en-US"/>
              <a:pPr/>
              <a:t>13</a:t>
            </a:fld>
            <a:endParaRPr lang="en-US"/>
          </a:p>
        </p:txBody>
      </p:sp>
      <p:sp>
        <p:nvSpPr>
          <p:cNvPr id="3755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55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9809BEC-F43F-7647-A88C-1B1AE3C5BECD}" type="slidenum">
              <a:rPr lang="en-US"/>
              <a:pPr/>
              <a:t>14</a:t>
            </a:fld>
            <a:endParaRPr lang="en-US"/>
          </a:p>
        </p:txBody>
      </p:sp>
      <p:sp>
        <p:nvSpPr>
          <p:cNvPr id="3757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57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DF3D87A-93BB-7440-A989-EFE913DDCC68}" type="slidenum">
              <a:rPr lang="en-US"/>
              <a:pPr/>
              <a:t>15</a:t>
            </a:fld>
            <a:endParaRPr lang="en-US"/>
          </a:p>
        </p:txBody>
      </p:sp>
      <p:sp>
        <p:nvSpPr>
          <p:cNvPr id="3759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59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8E38DF5-7AFD-AC45-9EF4-FFB210CDF978}" type="slidenum">
              <a:rPr lang="en-US"/>
              <a:pPr/>
              <a:t>16</a:t>
            </a:fld>
            <a:endParaRPr lang="en-US"/>
          </a:p>
        </p:txBody>
      </p:sp>
      <p:sp>
        <p:nvSpPr>
          <p:cNvPr id="3773442"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773443"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EB72F8E-DEF9-3445-8B17-C6810C238E05}" type="slidenum">
              <a:rPr lang="en-US"/>
              <a:pPr/>
              <a:t>17</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45668E6-69FC-624D-9C3E-AF696C8997BA}" type="slidenum">
              <a:rPr lang="en-US"/>
              <a:pPr/>
              <a:t>18</a:t>
            </a:fld>
            <a:endParaRPr lang="en-US"/>
          </a:p>
        </p:txBody>
      </p:sp>
      <p:sp>
        <p:nvSpPr>
          <p:cNvPr id="3769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69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CD41B0E-56FD-B747-B9DD-4A1B52569997}" type="slidenum">
              <a:rPr lang="en-US"/>
              <a:pPr/>
              <a:t>19</a:t>
            </a:fld>
            <a:endParaRPr lang="en-US"/>
          </a:p>
        </p:txBody>
      </p:sp>
      <p:sp>
        <p:nvSpPr>
          <p:cNvPr id="3763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63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5C6B83A-4F88-1248-9494-DE4E2AC58200}" type="slidenum">
              <a:rPr lang="en-US"/>
              <a:pPr/>
              <a:t>2</a:t>
            </a:fld>
            <a:endParaRPr lang="en-US"/>
          </a:p>
        </p:txBody>
      </p:sp>
      <p:sp>
        <p:nvSpPr>
          <p:cNvPr id="3525634"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525635"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3C02929-91C2-6441-8412-3E86315A3ADD}" type="slidenum">
              <a:rPr lang="en-US"/>
              <a:pPr/>
              <a:t>21</a:t>
            </a:fld>
            <a:endParaRPr lang="en-US"/>
          </a:p>
        </p:txBody>
      </p:sp>
      <p:sp>
        <p:nvSpPr>
          <p:cNvPr id="3761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61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8F9B16D-AC81-1740-96EF-B8F7CBD25C4C}" type="slidenum">
              <a:rPr lang="en-US"/>
              <a:pPr/>
              <a:t>23</a:t>
            </a:fld>
            <a:endParaRPr lang="en-US"/>
          </a:p>
        </p:txBody>
      </p:sp>
      <p:sp>
        <p:nvSpPr>
          <p:cNvPr id="3744770"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744771"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97474FA-B512-B34A-99D5-6CB2ACC0FD87}" type="slidenum">
              <a:rPr lang="en-US"/>
              <a:pPr/>
              <a:t>24</a:t>
            </a:fld>
            <a:endParaRPr lang="en-US"/>
          </a:p>
        </p:txBody>
      </p:sp>
      <p:sp>
        <p:nvSpPr>
          <p:cNvPr id="3740674"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740675"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B7BA4AE-2611-9E4F-ADEF-5EBE17025913}" type="slidenum">
              <a:rPr lang="en-US"/>
              <a:pPr/>
              <a:t>25</a:t>
            </a:fld>
            <a:endParaRPr lang="en-US"/>
          </a:p>
        </p:txBody>
      </p:sp>
      <p:sp>
        <p:nvSpPr>
          <p:cNvPr id="3742722"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742723"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97" eaLnBrk="0" hangingPunct="0">
              <a:defRPr sz="2800">
                <a:solidFill>
                  <a:schemeClr val="tx1"/>
                </a:solidFill>
                <a:latin typeface="Arial" charset="0"/>
                <a:ea typeface="ＭＳ Ｐゴシック" charset="0"/>
                <a:cs typeface="ＭＳ Ｐゴシック" charset="0"/>
              </a:defRPr>
            </a:lvl1pPr>
            <a:lvl2pPr marL="37928137" indent="-37470980" defTabSz="966697"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157" eaLnBrk="0" fontAlgn="base" hangingPunct="0">
              <a:spcBef>
                <a:spcPct val="0"/>
              </a:spcBef>
              <a:spcAft>
                <a:spcPct val="0"/>
              </a:spcAft>
              <a:defRPr sz="2800">
                <a:solidFill>
                  <a:schemeClr val="tx1"/>
                </a:solidFill>
                <a:latin typeface="Arial" charset="0"/>
                <a:ea typeface="ＭＳ Ｐゴシック" charset="0"/>
              </a:defRPr>
            </a:lvl6pPr>
            <a:lvl7pPr marL="914314" eaLnBrk="0" fontAlgn="base" hangingPunct="0">
              <a:spcBef>
                <a:spcPct val="0"/>
              </a:spcBef>
              <a:spcAft>
                <a:spcPct val="0"/>
              </a:spcAft>
              <a:defRPr sz="2800">
                <a:solidFill>
                  <a:schemeClr val="tx1"/>
                </a:solidFill>
                <a:latin typeface="Arial" charset="0"/>
                <a:ea typeface="ＭＳ Ｐゴシック" charset="0"/>
              </a:defRPr>
            </a:lvl7pPr>
            <a:lvl8pPr marL="1371470" eaLnBrk="0" fontAlgn="base" hangingPunct="0">
              <a:spcBef>
                <a:spcPct val="0"/>
              </a:spcBef>
              <a:spcAft>
                <a:spcPct val="0"/>
              </a:spcAft>
              <a:defRPr sz="2800">
                <a:solidFill>
                  <a:schemeClr val="tx1"/>
                </a:solidFill>
                <a:latin typeface="Arial" charset="0"/>
                <a:ea typeface="ＭＳ Ｐゴシック" charset="0"/>
              </a:defRPr>
            </a:lvl8pPr>
            <a:lvl9pPr marL="1828627"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FBF4FB98-AF6F-CC49-AB5B-0A1E5CCBAD29}" type="slidenum">
              <a:rPr lang="en-US" sz="1300">
                <a:latin typeface="Times New Roman" charset="0"/>
              </a:rPr>
              <a:pPr eaLnBrk="1" hangingPunct="1"/>
              <a:t>26</a:t>
            </a:fld>
            <a:endParaRPr lang="en-US" sz="1300">
              <a:latin typeface="Times New Roman" charset="0"/>
            </a:endParaRPr>
          </a:p>
        </p:txBody>
      </p:sp>
      <p:sp>
        <p:nvSpPr>
          <p:cNvPr id="94211" name="Rectangle 2"/>
          <p:cNvSpPr>
            <a:spLocks noGrp="1" noRot="1" noChangeAspect="1" noChangeArrowheads="1" noTextEdit="1"/>
          </p:cNvSpPr>
          <p:nvPr>
            <p:ph type="sldImg"/>
          </p:nvPr>
        </p:nvSpPr>
        <p:spPr>
          <a:xfrm>
            <a:off x="1296988" y="719138"/>
            <a:ext cx="4725987" cy="3600450"/>
          </a:xfrm>
          <a:ln/>
        </p:spPr>
      </p:sp>
      <p:sp>
        <p:nvSpPr>
          <p:cNvPr id="94212" name="Rectangle 3"/>
          <p:cNvSpPr>
            <a:spLocks noGrp="1" noChangeArrowheads="1"/>
          </p:cNvSpPr>
          <p:nvPr>
            <p:ph type="body" idx="1"/>
          </p:nvPr>
        </p:nvSpPr>
        <p:spPr>
          <a:xfrm>
            <a:off x="974726" y="4560889"/>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0BDCE75-CC12-E642-9BEA-7D812340C22C}" type="slidenum">
              <a:rPr lang="en-US"/>
              <a:pPr/>
              <a:t>28</a:t>
            </a:fld>
            <a:endParaRPr lang="en-US"/>
          </a:p>
        </p:txBody>
      </p:sp>
      <p:sp>
        <p:nvSpPr>
          <p:cNvPr id="3611650"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611651"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9FB6B49-6380-2549-BBA3-8ABC2A4A3F1E}" type="slidenum">
              <a:rPr lang="en-US">
                <a:solidFill>
                  <a:prstClr val="black"/>
                </a:solidFill>
              </a:rPr>
              <a:pPr/>
              <a:t>29</a:t>
            </a:fld>
            <a:endParaRPr lang="en-US">
              <a:solidFill>
                <a:prstClr val="black"/>
              </a:solidFill>
            </a:endParaRPr>
          </a:p>
        </p:txBody>
      </p:sp>
      <p:sp>
        <p:nvSpPr>
          <p:cNvPr id="380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0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EB72F8E-DEF9-3445-8B17-C6810C238E05}" type="slidenum">
              <a:rPr lang="en-US"/>
              <a:pPr/>
              <a:t>30</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F64BD9D-C0B2-B640-ACBF-DF25DDCC3B3B}" type="slidenum">
              <a:rPr lang="en-US">
                <a:solidFill>
                  <a:prstClr val="black"/>
                </a:solidFill>
              </a:rPr>
              <a:pPr/>
              <a:t>31</a:t>
            </a:fld>
            <a:endParaRPr lang="en-US">
              <a:solidFill>
                <a:prstClr val="black"/>
              </a:solidFill>
            </a:endParaRPr>
          </a:p>
        </p:txBody>
      </p:sp>
      <p:sp>
        <p:nvSpPr>
          <p:cNvPr id="3802114"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802115"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A10454F-4E2A-3E4A-B704-66852295D3E6}" type="slidenum">
              <a:rPr lang="en-US">
                <a:solidFill>
                  <a:prstClr val="black"/>
                </a:solidFill>
              </a:rPr>
              <a:pPr/>
              <a:t>32</a:t>
            </a:fld>
            <a:endParaRPr lang="en-US">
              <a:solidFill>
                <a:prstClr val="black"/>
              </a:solidFill>
            </a:endParaRPr>
          </a:p>
        </p:txBody>
      </p:sp>
      <p:sp>
        <p:nvSpPr>
          <p:cNvPr id="3804162"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804163"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4FC9E33-C9BB-B34F-A062-FF890CA87F41}" type="slidenum">
              <a:rPr lang="en-US"/>
              <a:pPr/>
              <a:t>3</a:t>
            </a:fld>
            <a:endParaRPr lang="en-US"/>
          </a:p>
        </p:txBody>
      </p:sp>
      <p:sp>
        <p:nvSpPr>
          <p:cNvPr id="3527682"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527683"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66D3742-38B7-2740-A5AF-0660DF2C1039}" type="slidenum">
              <a:rPr lang="en-US">
                <a:solidFill>
                  <a:prstClr val="black"/>
                </a:solidFill>
              </a:rPr>
              <a:pPr/>
              <a:t>33</a:t>
            </a:fld>
            <a:endParaRPr lang="en-US">
              <a:solidFill>
                <a:prstClr val="black"/>
              </a:solidFill>
            </a:endParaRPr>
          </a:p>
        </p:txBody>
      </p:sp>
      <p:sp>
        <p:nvSpPr>
          <p:cNvPr id="3970050" name="Rectangle 2"/>
          <p:cNvSpPr>
            <a:spLocks noGrp="1" noRot="1" noChangeAspect="1" noChangeArrowheads="1" noTextEdit="1"/>
          </p:cNvSpPr>
          <p:nvPr>
            <p:ph type="sldImg"/>
          </p:nvPr>
        </p:nvSpPr>
        <p:spPr>
          <a:xfrm>
            <a:off x="1295400" y="717550"/>
            <a:ext cx="4727575" cy="3602038"/>
          </a:xfrm>
          <a:ln/>
          <a:extLst>
            <a:ext uri="{FAA26D3D-D897-4be2-8F04-BA451C77F1D7}">
              <ma14:placeholderFlag xmlns:ma14="http://schemas.microsoft.com/office/mac/drawingml/2011/main" val="1"/>
            </a:ext>
          </a:extLst>
        </p:spPr>
      </p:sp>
      <p:sp>
        <p:nvSpPr>
          <p:cNvPr id="3970051" name="Rectangle 3"/>
          <p:cNvSpPr>
            <a:spLocks noGrp="1" noChangeArrowheads="1"/>
          </p:cNvSpPr>
          <p:nvPr>
            <p:ph type="body" idx="1"/>
          </p:nvPr>
        </p:nvSpPr>
        <p:spPr>
          <a:xfrm>
            <a:off x="974725" y="4560888"/>
            <a:ext cx="5365750" cy="4322762"/>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4C4F2D9-DD87-5F4B-920C-7E2BE7EC8909}" type="slidenum">
              <a:rPr lang="en-US">
                <a:solidFill>
                  <a:prstClr val="black"/>
                </a:solidFill>
              </a:rPr>
              <a:pPr/>
              <a:t>34</a:t>
            </a:fld>
            <a:endParaRPr lang="en-US">
              <a:solidFill>
                <a:prstClr val="black"/>
              </a:solidFill>
            </a:endParaRPr>
          </a:p>
        </p:txBody>
      </p:sp>
      <p:sp>
        <p:nvSpPr>
          <p:cNvPr id="3806210"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806211"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965AD26-59F4-2A47-BF4C-1429620070EB}" type="slidenum">
              <a:rPr lang="en-US"/>
              <a:pPr/>
              <a:t>35</a:t>
            </a:fld>
            <a:endParaRPr lang="en-US"/>
          </a:p>
        </p:txBody>
      </p:sp>
      <p:sp>
        <p:nvSpPr>
          <p:cNvPr id="3779586"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779587"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200FB6D-4D69-A346-B289-9E9CC13E1130}" type="slidenum">
              <a:rPr lang="en-US"/>
              <a:pPr/>
              <a:t>36</a:t>
            </a:fld>
            <a:endParaRPr lang="en-US"/>
          </a:p>
        </p:txBody>
      </p:sp>
      <p:sp>
        <p:nvSpPr>
          <p:cNvPr id="35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EB72F8E-DEF9-3445-8B17-C6810C238E05}" type="slidenum">
              <a:rPr lang="en-US"/>
              <a:pPr/>
              <a:t>37</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F9A3FF1-A9E6-844F-B998-3E3E3BC91D7B}" type="slidenum">
              <a:rPr lang="en-US"/>
              <a:pPr/>
              <a:t>38</a:t>
            </a:fld>
            <a:endParaRPr lang="en-US"/>
          </a:p>
        </p:txBody>
      </p:sp>
      <p:sp>
        <p:nvSpPr>
          <p:cNvPr id="3591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91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EB72F8E-DEF9-3445-8B17-C6810C238E05}" type="slidenum">
              <a:rPr lang="en-US"/>
              <a:pPr/>
              <a:t>39</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E1A0ED2-2ACC-5C46-A212-42EC532823CE}" type="slidenum">
              <a:rPr lang="en-US"/>
              <a:pPr/>
              <a:t>40</a:t>
            </a:fld>
            <a:endParaRPr lang="en-US"/>
          </a:p>
        </p:txBody>
      </p:sp>
      <p:sp>
        <p:nvSpPr>
          <p:cNvPr id="3580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0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EFB6C5C-7F4B-D946-AB58-EC7AEA84858A}" type="slidenum">
              <a:rPr lang="en-US">
                <a:solidFill>
                  <a:prstClr val="black"/>
                </a:solidFill>
              </a:rPr>
              <a:pPr/>
              <a:t>41</a:t>
            </a:fld>
            <a:endParaRPr lang="en-US">
              <a:solidFill>
                <a:prstClr val="black"/>
              </a:solidFill>
            </a:endParaRPr>
          </a:p>
        </p:txBody>
      </p:sp>
      <p:sp>
        <p:nvSpPr>
          <p:cNvPr id="381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10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7A8A856-E939-AD4F-A95A-2DABB792C17D}" type="slidenum">
              <a:rPr lang="en-US"/>
              <a:pPr/>
              <a:t>42</a:t>
            </a:fld>
            <a:endParaRPr lang="en-US"/>
          </a:p>
        </p:txBody>
      </p:sp>
      <p:sp>
        <p:nvSpPr>
          <p:cNvPr id="35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31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200FB6D-4D69-A346-B289-9E9CC13E1130}" type="slidenum">
              <a:rPr lang="en-US"/>
              <a:pPr/>
              <a:t>4</a:t>
            </a:fld>
            <a:endParaRPr lang="en-US"/>
          </a:p>
        </p:txBody>
      </p:sp>
      <p:sp>
        <p:nvSpPr>
          <p:cNvPr id="352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965AD26-59F4-2A47-BF4C-1429620070EB}" type="slidenum">
              <a:rPr lang="en-US"/>
              <a:pPr/>
              <a:t>43</a:t>
            </a:fld>
            <a:endParaRPr lang="en-US"/>
          </a:p>
        </p:txBody>
      </p:sp>
      <p:sp>
        <p:nvSpPr>
          <p:cNvPr id="3779586"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779587"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40086DA-6BFE-824C-8227-45A1A15B1C2B}" type="slidenum">
              <a:rPr lang="en-US"/>
              <a:pPr/>
              <a:t>44</a:t>
            </a:fld>
            <a:endParaRPr lang="en-US"/>
          </a:p>
        </p:txBody>
      </p:sp>
      <p:sp>
        <p:nvSpPr>
          <p:cNvPr id="3783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9CAEEF7-F8D1-714F-AAD6-5A305144C598}" type="slidenum">
              <a:rPr lang="en-US"/>
              <a:pPr/>
              <a:t>45</a:t>
            </a:fld>
            <a:endParaRPr lang="en-US"/>
          </a:p>
        </p:txBody>
      </p:sp>
      <p:sp>
        <p:nvSpPr>
          <p:cNvPr id="3785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5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3B24A58-94CC-904A-A8BD-0E1D744A7070}" type="slidenum">
              <a:rPr lang="en-US"/>
              <a:pPr/>
              <a:t>46</a:t>
            </a:fld>
            <a:endParaRPr lang="en-US"/>
          </a:p>
        </p:txBody>
      </p:sp>
      <p:sp>
        <p:nvSpPr>
          <p:cNvPr id="3793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93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3D1B369-7657-AA49-B4D2-AC2DAFFF542F}" type="slidenum">
              <a:rPr lang="en-US"/>
              <a:pPr/>
              <a:t>47</a:t>
            </a:fld>
            <a:endParaRPr lang="en-US"/>
          </a:p>
        </p:txBody>
      </p:sp>
      <p:sp>
        <p:nvSpPr>
          <p:cNvPr id="3795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95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E5773D6-F99D-854B-87B9-1B68E7A1AAAD}" type="slidenum">
              <a:rPr lang="en-US"/>
              <a:pPr/>
              <a:t>48</a:t>
            </a:fld>
            <a:endParaRPr lang="en-US"/>
          </a:p>
        </p:txBody>
      </p:sp>
      <p:sp>
        <p:nvSpPr>
          <p:cNvPr id="3791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91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3678059-449C-E944-AA22-92611124BA58}" type="slidenum">
              <a:rPr lang="en-US"/>
              <a:pPr/>
              <a:t>49</a:t>
            </a:fld>
            <a:endParaRPr lang="en-US"/>
          </a:p>
        </p:txBody>
      </p:sp>
      <p:sp>
        <p:nvSpPr>
          <p:cNvPr id="3830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30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A02778F-F9D6-BC41-8486-06CAE5A11A46}" type="slidenum">
              <a:rPr lang="en-US"/>
              <a:pPr/>
              <a:t>50</a:t>
            </a:fld>
            <a:endParaRPr lang="en-US"/>
          </a:p>
        </p:txBody>
      </p:sp>
      <p:sp>
        <p:nvSpPr>
          <p:cNvPr id="381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18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3AD0D2-FAB6-4E47-96F9-EF34077FCAF0}" type="slidenum">
              <a:rPr lang="en-US"/>
              <a:pPr/>
              <a:t>51</a:t>
            </a:fld>
            <a:endParaRPr lang="en-US"/>
          </a:p>
        </p:txBody>
      </p:sp>
      <p:sp>
        <p:nvSpPr>
          <p:cNvPr id="3787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7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CE5414E-2B8D-0B46-830C-5CDC46CDEEA5}" type="slidenum">
              <a:rPr lang="en-US"/>
              <a:pPr/>
              <a:t>52</a:t>
            </a:fld>
            <a:endParaRPr lang="en-US"/>
          </a:p>
        </p:txBody>
      </p:sp>
      <p:sp>
        <p:nvSpPr>
          <p:cNvPr id="3658754"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658755"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2F60AD3-0D90-A64E-99A8-FA605B244A1F}" type="slidenum">
              <a:rPr lang="en-US"/>
              <a:pPr/>
              <a:t>5</a:t>
            </a:fld>
            <a:endParaRPr lang="en-US"/>
          </a:p>
        </p:txBody>
      </p:sp>
      <p:sp>
        <p:nvSpPr>
          <p:cNvPr id="3623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8F03EFA-68A3-CF4C-AD97-F4C6BAAC92F4}" type="slidenum">
              <a:rPr lang="en-US"/>
              <a:pPr/>
              <a:t>53</a:t>
            </a:fld>
            <a:endParaRPr lang="en-US"/>
          </a:p>
        </p:txBody>
      </p:sp>
      <p:sp>
        <p:nvSpPr>
          <p:cNvPr id="385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53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22490DD-0973-674A-A622-EC6E46911FE9}" type="slidenum">
              <a:rPr lang="en-US"/>
              <a:pPr/>
              <a:t>54</a:t>
            </a:fld>
            <a:endParaRPr lang="en-US"/>
          </a:p>
        </p:txBody>
      </p:sp>
      <p:sp>
        <p:nvSpPr>
          <p:cNvPr id="3832834"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832835"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DDEEAF-1A3E-754C-8510-832A55C4DAFF}" type="slidenum">
              <a:rPr lang="en-US"/>
              <a:pPr/>
              <a:t>55</a:t>
            </a:fld>
            <a:endParaRPr lang="en-US"/>
          </a:p>
        </p:txBody>
      </p:sp>
      <p:sp>
        <p:nvSpPr>
          <p:cNvPr id="3836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36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E5336FE-B696-014D-8112-2F2536CC7B62}" type="slidenum">
              <a:rPr lang="en-US"/>
              <a:pPr/>
              <a:t>56</a:t>
            </a:fld>
            <a:endParaRPr lang="en-US"/>
          </a:p>
        </p:txBody>
      </p:sp>
      <p:sp>
        <p:nvSpPr>
          <p:cNvPr id="3838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38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3CC237C-7769-E846-BB91-87E50A9BB33F}" type="slidenum">
              <a:rPr lang="en-US"/>
              <a:pPr/>
              <a:t>57</a:t>
            </a:fld>
            <a:endParaRPr lang="en-US"/>
          </a:p>
        </p:txBody>
      </p:sp>
      <p:sp>
        <p:nvSpPr>
          <p:cNvPr id="385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5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A14E734-4FB2-5343-8092-E5FAE5DEB1B0}" type="slidenum">
              <a:rPr lang="en-US">
                <a:solidFill>
                  <a:prstClr val="black"/>
                </a:solidFill>
              </a:rPr>
              <a:pPr/>
              <a:t>58</a:t>
            </a:fld>
            <a:endParaRPr lang="en-US">
              <a:solidFill>
                <a:prstClr val="black"/>
              </a:solidFill>
            </a:endParaRPr>
          </a:p>
        </p:txBody>
      </p:sp>
      <p:sp>
        <p:nvSpPr>
          <p:cNvPr id="367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71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44A27FB-4303-E841-8345-40DC314B0C60}" type="slidenum">
              <a:rPr lang="en-US">
                <a:solidFill>
                  <a:prstClr val="black"/>
                </a:solidFill>
              </a:rPr>
              <a:pPr/>
              <a:t>59</a:t>
            </a:fld>
            <a:endParaRPr lang="en-US">
              <a:solidFill>
                <a:prstClr val="black"/>
              </a:solidFill>
            </a:endParaRPr>
          </a:p>
        </p:txBody>
      </p:sp>
      <p:sp>
        <p:nvSpPr>
          <p:cNvPr id="392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2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9D02A9B-26EF-E545-B35A-9B621E1622EB}" type="slidenum">
              <a:rPr lang="en-US">
                <a:solidFill>
                  <a:prstClr val="black"/>
                </a:solidFill>
              </a:rPr>
              <a:pPr/>
              <a:t>60</a:t>
            </a:fld>
            <a:endParaRPr lang="en-US">
              <a:solidFill>
                <a:prstClr val="black"/>
              </a:solidFill>
            </a:endParaRPr>
          </a:p>
        </p:txBody>
      </p:sp>
      <p:sp>
        <p:nvSpPr>
          <p:cNvPr id="3668994"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668995"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B503443-3937-0541-B085-815B8FE98E8E}" type="slidenum">
              <a:rPr lang="en-US">
                <a:solidFill>
                  <a:prstClr val="black"/>
                </a:solidFill>
              </a:rPr>
              <a:pPr/>
              <a:t>61</a:t>
            </a:fld>
            <a:endParaRPr lang="en-US">
              <a:solidFill>
                <a:prstClr val="black"/>
              </a:solidFill>
            </a:endParaRPr>
          </a:p>
        </p:txBody>
      </p:sp>
      <p:sp>
        <p:nvSpPr>
          <p:cNvPr id="367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73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F57428C-90C7-4E4C-8E47-4118FB6B8970}" type="slidenum">
              <a:rPr lang="en-US">
                <a:solidFill>
                  <a:prstClr val="black"/>
                </a:solidFill>
              </a:rPr>
              <a:pPr/>
              <a:t>62</a:t>
            </a:fld>
            <a:endParaRPr lang="en-US">
              <a:solidFill>
                <a:prstClr val="black"/>
              </a:solidFill>
            </a:endParaRPr>
          </a:p>
        </p:txBody>
      </p:sp>
      <p:sp>
        <p:nvSpPr>
          <p:cNvPr id="3963906"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963907"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E62214-DAE6-6E46-9810-B68DECEE7CF4}" type="slidenum">
              <a:rPr lang="en-US" sz="1300">
                <a:latin typeface="Times New Roman" charset="0"/>
              </a:rPr>
              <a:pPr eaLnBrk="1" hangingPunct="1"/>
              <a:t>6</a:t>
            </a:fld>
            <a:endParaRPr lang="en-US" sz="1300">
              <a:latin typeface="Times New Roman"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DDEEAF-1A3E-754C-8510-832A55C4DAFF}" type="slidenum">
              <a:rPr lang="en-US"/>
              <a:pPr/>
              <a:t>63</a:t>
            </a:fld>
            <a:endParaRPr lang="en-US"/>
          </a:p>
        </p:txBody>
      </p:sp>
      <p:sp>
        <p:nvSpPr>
          <p:cNvPr id="3836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36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E5336FE-B696-014D-8112-2F2536CC7B62}" type="slidenum">
              <a:rPr lang="en-US"/>
              <a:pPr/>
              <a:t>64</a:t>
            </a:fld>
            <a:endParaRPr lang="en-US"/>
          </a:p>
        </p:txBody>
      </p:sp>
      <p:sp>
        <p:nvSpPr>
          <p:cNvPr id="3838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38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3CC237C-7769-E846-BB91-87E50A9BB33F}" type="slidenum">
              <a:rPr lang="en-US"/>
              <a:pPr/>
              <a:t>65</a:t>
            </a:fld>
            <a:endParaRPr lang="en-US"/>
          </a:p>
        </p:txBody>
      </p:sp>
      <p:sp>
        <p:nvSpPr>
          <p:cNvPr id="385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55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A14E734-4FB2-5343-8092-E5FAE5DEB1B0}" type="slidenum">
              <a:rPr lang="en-US">
                <a:solidFill>
                  <a:prstClr val="black"/>
                </a:solidFill>
              </a:rPr>
              <a:pPr/>
              <a:t>66</a:t>
            </a:fld>
            <a:endParaRPr lang="en-US">
              <a:solidFill>
                <a:prstClr val="black"/>
              </a:solidFill>
            </a:endParaRPr>
          </a:p>
        </p:txBody>
      </p:sp>
      <p:sp>
        <p:nvSpPr>
          <p:cNvPr id="3671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71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44A27FB-4303-E841-8345-40DC314B0C60}" type="slidenum">
              <a:rPr lang="en-US">
                <a:solidFill>
                  <a:prstClr val="black"/>
                </a:solidFill>
              </a:rPr>
              <a:pPr/>
              <a:t>67</a:t>
            </a:fld>
            <a:endParaRPr lang="en-US">
              <a:solidFill>
                <a:prstClr val="black"/>
              </a:solidFill>
            </a:endParaRPr>
          </a:p>
        </p:txBody>
      </p:sp>
      <p:sp>
        <p:nvSpPr>
          <p:cNvPr id="392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2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B503443-3937-0541-B085-815B8FE98E8E}" type="slidenum">
              <a:rPr lang="en-US">
                <a:solidFill>
                  <a:prstClr val="black"/>
                </a:solidFill>
              </a:rPr>
              <a:pPr/>
              <a:t>68</a:t>
            </a:fld>
            <a:endParaRPr lang="en-US">
              <a:solidFill>
                <a:prstClr val="black"/>
              </a:solidFill>
            </a:endParaRPr>
          </a:p>
        </p:txBody>
      </p:sp>
      <p:sp>
        <p:nvSpPr>
          <p:cNvPr id="3673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73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3197A696-F65A-3E42-A78F-A185AB275C8E}" type="slidenum">
              <a:rPr lang="en-US"/>
              <a:pPr>
                <a:defRPr/>
              </a:pPr>
              <a:t>69</a:t>
            </a:fld>
            <a:endParaRPr lang="en-US"/>
          </a:p>
        </p:txBody>
      </p:sp>
      <p:sp>
        <p:nvSpPr>
          <p:cNvPr id="3269634"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269635" name="Rectangle 3"/>
          <p:cNvSpPr>
            <a:spLocks noGrp="1" noChangeArrowheads="1"/>
          </p:cNvSpPr>
          <p:nvPr>
            <p:ph type="body" idx="1"/>
          </p:nvPr>
        </p:nvSpPr>
        <p:spPr>
          <a:xfrm>
            <a:off x="974726" y="4560889"/>
            <a:ext cx="5365750" cy="4321175"/>
          </a:xfrm>
        </p:spPr>
        <p:txBody>
          <a:bodyPr/>
          <a:lstStyle/>
          <a:p>
            <a:pPr eaLnBrk="1" hangingPunct="1">
              <a:defRPr/>
            </a:pPr>
            <a:endParaRPr lang="en-US"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C20159A-E723-9D4C-A294-8CC52E721E86}" type="slidenum">
              <a:rPr lang="en-US">
                <a:solidFill>
                  <a:prstClr val="black"/>
                </a:solidFill>
              </a:rPr>
              <a:pPr/>
              <a:t>70</a:t>
            </a:fld>
            <a:endParaRPr lang="en-US">
              <a:solidFill>
                <a:prstClr val="black"/>
              </a:solidFill>
            </a:endParaRPr>
          </a:p>
        </p:txBody>
      </p:sp>
      <p:sp>
        <p:nvSpPr>
          <p:cNvPr id="3798018"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798019"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EB72F8E-DEF9-3445-8B17-C6810C238E05}" type="slidenum">
              <a:rPr lang="en-US"/>
              <a:pPr/>
              <a:t>71</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97AFF8E-BD26-C048-A5E8-928879CA3A41}" type="slidenum">
              <a:rPr lang="en-US">
                <a:solidFill>
                  <a:prstClr val="black"/>
                </a:solidFill>
              </a:rPr>
              <a:pPr/>
              <a:t>72</a:t>
            </a:fld>
            <a:endParaRPr lang="en-US">
              <a:solidFill>
                <a:prstClr val="black"/>
              </a:solidFill>
            </a:endParaRPr>
          </a:p>
        </p:txBody>
      </p:sp>
      <p:sp>
        <p:nvSpPr>
          <p:cNvPr id="393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3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183BDB-EE56-F943-9128-19187F44EE0E}" type="slidenum">
              <a:rPr lang="en-US" sz="1300">
                <a:latin typeface="Times New Roman" charset="0"/>
              </a:rPr>
              <a:pPr eaLnBrk="1" hangingPunct="1"/>
              <a:t>7</a:t>
            </a:fld>
            <a:endParaRPr lang="en-US" sz="1300">
              <a:latin typeface="Times New Roman"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87023CE-FCD4-7C4A-B780-690A2F2A6AF2}" type="slidenum">
              <a:rPr lang="en-US">
                <a:solidFill>
                  <a:prstClr val="black"/>
                </a:solidFill>
              </a:rPr>
              <a:pPr/>
              <a:t>73</a:t>
            </a:fld>
            <a:endParaRPr lang="en-US">
              <a:solidFill>
                <a:prstClr val="black"/>
              </a:solidFill>
            </a:endParaRPr>
          </a:p>
        </p:txBody>
      </p:sp>
      <p:sp>
        <p:nvSpPr>
          <p:cNvPr id="3994626"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994627"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B97424A-4231-664F-A022-2C0B022133FE}" type="slidenum">
              <a:rPr lang="en-US">
                <a:solidFill>
                  <a:prstClr val="black"/>
                </a:solidFill>
              </a:rPr>
              <a:pPr/>
              <a:t>74</a:t>
            </a:fld>
            <a:endParaRPr lang="en-US">
              <a:solidFill>
                <a:prstClr val="black"/>
              </a:solidFill>
            </a:endParaRPr>
          </a:p>
        </p:txBody>
      </p:sp>
      <p:sp>
        <p:nvSpPr>
          <p:cNvPr id="3947522" name="Rectangle 2"/>
          <p:cNvSpPr>
            <a:spLocks noGrp="1" noRot="1" noChangeAspect="1" noChangeArrowheads="1" noTextEdit="1"/>
          </p:cNvSpPr>
          <p:nvPr>
            <p:ph type="sldImg"/>
          </p:nvPr>
        </p:nvSpPr>
        <p:spPr>
          <a:xfrm>
            <a:off x="1295400" y="717550"/>
            <a:ext cx="4727575" cy="3602038"/>
          </a:xfrm>
          <a:ln/>
          <a:extLst>
            <a:ext uri="{FAA26D3D-D897-4be2-8F04-BA451C77F1D7}">
              <ma14:placeholderFlag xmlns:ma14="http://schemas.microsoft.com/office/mac/drawingml/2011/main" val="1"/>
            </a:ext>
          </a:extLst>
        </p:spPr>
      </p:sp>
      <p:sp>
        <p:nvSpPr>
          <p:cNvPr id="3947523" name="Rectangle 3"/>
          <p:cNvSpPr>
            <a:spLocks noGrp="1" noChangeArrowheads="1"/>
          </p:cNvSpPr>
          <p:nvPr>
            <p:ph type="body" idx="1"/>
          </p:nvPr>
        </p:nvSpPr>
        <p:spPr>
          <a:xfrm>
            <a:off x="974725" y="4560888"/>
            <a:ext cx="5365750" cy="4322762"/>
          </a:xfrm>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F7132469-AA18-984A-B7F0-797ABC2BC080}" type="slidenum">
              <a:rPr lang="en-US"/>
              <a:pPr>
                <a:defRPr/>
              </a:pPr>
              <a:t>75</a:t>
            </a:fld>
            <a:endParaRPr lang="en-US"/>
          </a:p>
        </p:txBody>
      </p:sp>
      <p:sp>
        <p:nvSpPr>
          <p:cNvPr id="2989058"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2989059" name="Rectangle 3"/>
          <p:cNvSpPr>
            <a:spLocks noGrp="1" noChangeArrowheads="1"/>
          </p:cNvSpPr>
          <p:nvPr>
            <p:ph type="body" idx="1"/>
          </p:nvPr>
        </p:nvSpPr>
        <p:spPr>
          <a:xfrm>
            <a:off x="731838" y="4560888"/>
            <a:ext cx="5851525" cy="4319587"/>
          </a:xfrm>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B78E4E8-A4C2-6444-A78D-3768792019C7}" type="slidenum">
              <a:rPr lang="en-US">
                <a:solidFill>
                  <a:prstClr val="black"/>
                </a:solidFill>
              </a:rPr>
              <a:pPr/>
              <a:t>76</a:t>
            </a:fld>
            <a:endParaRPr lang="en-US">
              <a:solidFill>
                <a:prstClr val="black"/>
              </a:solidFill>
            </a:endParaRPr>
          </a:p>
        </p:txBody>
      </p:sp>
      <p:sp>
        <p:nvSpPr>
          <p:cNvPr id="3955714" name="Rectangle 2"/>
          <p:cNvSpPr>
            <a:spLocks noGrp="1" noRot="1" noChangeAspect="1" noChangeArrowheads="1" noTextEdit="1"/>
          </p:cNvSpPr>
          <p:nvPr>
            <p:ph type="sldImg"/>
          </p:nvPr>
        </p:nvSpPr>
        <p:spPr>
          <a:xfrm>
            <a:off x="1295400" y="717550"/>
            <a:ext cx="4727575" cy="3602038"/>
          </a:xfrm>
          <a:ln/>
          <a:extLst>
            <a:ext uri="{FAA26D3D-D897-4be2-8F04-BA451C77F1D7}">
              <ma14:placeholderFlag xmlns:ma14="http://schemas.microsoft.com/office/mac/drawingml/2011/main" val="1"/>
            </a:ext>
          </a:extLst>
        </p:spPr>
      </p:sp>
      <p:sp>
        <p:nvSpPr>
          <p:cNvPr id="3955715" name="Rectangle 3"/>
          <p:cNvSpPr>
            <a:spLocks noGrp="1" noChangeArrowheads="1"/>
          </p:cNvSpPr>
          <p:nvPr>
            <p:ph type="body" idx="1"/>
          </p:nvPr>
        </p:nvSpPr>
        <p:spPr>
          <a:xfrm>
            <a:off x="974725" y="4560888"/>
            <a:ext cx="5365750" cy="4322762"/>
          </a:xfrm>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14FFBB2-134A-2E4E-9D0F-06A04D754ECC}" type="slidenum">
              <a:rPr lang="en-US"/>
              <a:pPr/>
              <a:t>77</a:t>
            </a:fld>
            <a:endParaRPr lang="en-US"/>
          </a:p>
        </p:txBody>
      </p:sp>
      <p:sp>
        <p:nvSpPr>
          <p:cNvPr id="2868226"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2868227"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B1E5D41-8F31-D940-8F15-404AC2EB89E6}" type="slidenum">
              <a:rPr lang="en-US"/>
              <a:pPr/>
              <a:t>78</a:t>
            </a:fld>
            <a:endParaRPr lang="en-US"/>
          </a:p>
        </p:txBody>
      </p:sp>
      <p:sp>
        <p:nvSpPr>
          <p:cNvPr id="325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BCD98E3-4FC8-D846-A47D-8F4FC8DE92C4}" type="slidenum">
              <a:rPr lang="en-US"/>
              <a:pPr/>
              <a:t>79</a:t>
            </a:fld>
            <a:endParaRPr lang="en-US"/>
          </a:p>
        </p:txBody>
      </p:sp>
      <p:sp>
        <p:nvSpPr>
          <p:cNvPr id="3273730"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273731"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CD17796-5693-3741-BC14-083ED7B04BAA}" type="slidenum">
              <a:rPr lang="en-US">
                <a:solidFill>
                  <a:prstClr val="black"/>
                </a:solidFill>
              </a:rPr>
              <a:pPr/>
              <a:t>80</a:t>
            </a:fld>
            <a:endParaRPr lang="en-US">
              <a:solidFill>
                <a:prstClr val="black"/>
              </a:solidFill>
            </a:endParaRPr>
          </a:p>
        </p:txBody>
      </p:sp>
      <p:sp>
        <p:nvSpPr>
          <p:cNvPr id="3945474"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3945475"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B6F12CE-342C-9047-8273-5AC8DB1525AC}" type="slidenum">
              <a:rPr lang="en-US">
                <a:solidFill>
                  <a:prstClr val="black"/>
                </a:solidFill>
              </a:rPr>
              <a:pPr/>
              <a:t>81</a:t>
            </a:fld>
            <a:endParaRPr lang="en-US">
              <a:solidFill>
                <a:prstClr val="black"/>
              </a:solidFill>
            </a:endParaRPr>
          </a:p>
        </p:txBody>
      </p:sp>
      <p:sp>
        <p:nvSpPr>
          <p:cNvPr id="3943426"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943427" name="Rectangle 3"/>
          <p:cNvSpPr>
            <a:spLocks noGrp="1" noChangeArrowheads="1"/>
          </p:cNvSpPr>
          <p:nvPr>
            <p:ph type="body" idx="1"/>
          </p:nvPr>
        </p:nvSpPr>
        <p:spPr>
          <a:xfrm>
            <a:off x="731838" y="4560888"/>
            <a:ext cx="5851525" cy="4319587"/>
          </a:xfrm>
        </p:spPr>
        <p:txBody>
          <a:bodyPr/>
          <a:lstStyle/>
          <a:p>
            <a:r>
              <a:rPr lang="en-US"/>
              <a:t>As the universe expands, photons of radiation are stretched in wavelength, giving rise to the cosmological redshift. In this case, as the baseline in the diagram stretches, the radiation shifts from the short-wavelength blue region of the spectrum to the longer wavelength red region. (Sec. 3.1)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02548E1-3485-E54C-A8C8-FB142FB4354B}" type="slidenum">
              <a:rPr lang="en-US">
                <a:solidFill>
                  <a:prstClr val="black"/>
                </a:solidFill>
              </a:rPr>
              <a:pPr/>
              <a:t>82</a:t>
            </a:fld>
            <a:endParaRPr lang="en-US">
              <a:solidFill>
                <a:prstClr val="black"/>
              </a:solidFill>
            </a:endParaRPr>
          </a:p>
        </p:txBody>
      </p:sp>
      <p:sp>
        <p:nvSpPr>
          <p:cNvPr id="395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5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D08A63-7B5E-1A43-BCC9-5559A962B15C}" type="slidenum">
              <a:rPr lang="en-US" sz="1300">
                <a:latin typeface="Times New Roman" charset="0"/>
              </a:rPr>
              <a:pPr eaLnBrk="1" hangingPunct="1"/>
              <a:t>8</a:t>
            </a:fld>
            <a:endParaRPr lang="en-US" sz="1300">
              <a:latin typeface="Times New Roman" charset="0"/>
            </a:endParaRPr>
          </a:p>
        </p:txBody>
      </p:sp>
      <p:sp>
        <p:nvSpPr>
          <p:cNvPr id="72706" name="Rectangle 2"/>
          <p:cNvSpPr>
            <a:spLocks noGrp="1" noRot="1" noChangeAspect="1" noChangeArrowheads="1" noTextEdit="1"/>
          </p:cNvSpPr>
          <p:nvPr>
            <p:ph type="sldImg"/>
          </p:nvPr>
        </p:nvSpPr>
        <p:spPr>
          <a:xfrm>
            <a:off x="1296988" y="719138"/>
            <a:ext cx="4725987" cy="3600450"/>
          </a:xfrm>
          <a:ln/>
        </p:spPr>
      </p:sp>
      <p:sp>
        <p:nvSpPr>
          <p:cNvPr id="72707" name="Rectangle 3"/>
          <p:cNvSpPr>
            <a:spLocks noGrp="1" noChangeArrowheads="1"/>
          </p:cNvSpPr>
          <p:nvPr>
            <p:ph type="body" idx="1"/>
          </p:nvPr>
        </p:nvSpPr>
        <p:spPr>
          <a:xfrm>
            <a:off x="974725" y="4560888"/>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C20159A-E723-9D4C-A294-8CC52E721E86}" type="slidenum">
              <a:rPr lang="en-US">
                <a:solidFill>
                  <a:prstClr val="black"/>
                </a:solidFill>
              </a:rPr>
              <a:pPr/>
              <a:t>83</a:t>
            </a:fld>
            <a:endParaRPr lang="en-US">
              <a:solidFill>
                <a:prstClr val="black"/>
              </a:solidFill>
            </a:endParaRPr>
          </a:p>
        </p:txBody>
      </p:sp>
      <p:sp>
        <p:nvSpPr>
          <p:cNvPr id="3798018"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798019"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845C356-4E56-B042-AD1C-2D8403F760AB}" type="slidenum">
              <a:rPr lang="en-US">
                <a:solidFill>
                  <a:prstClr val="black"/>
                </a:solidFill>
              </a:rPr>
              <a:pPr/>
              <a:t>84</a:t>
            </a:fld>
            <a:endParaRPr lang="en-US">
              <a:solidFill>
                <a:prstClr val="black"/>
              </a:solidFill>
            </a:endParaRPr>
          </a:p>
        </p:txBody>
      </p:sp>
      <p:sp>
        <p:nvSpPr>
          <p:cNvPr id="400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0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C135169-B256-3449-A62B-1835E39C95E3}" type="slidenum">
              <a:rPr lang="en-US">
                <a:solidFill>
                  <a:prstClr val="black"/>
                </a:solidFill>
              </a:rPr>
              <a:pPr/>
              <a:t>85</a:t>
            </a:fld>
            <a:endParaRPr lang="en-US">
              <a:solidFill>
                <a:prstClr val="black"/>
              </a:solidFill>
            </a:endParaRPr>
          </a:p>
        </p:txBody>
      </p:sp>
      <p:sp>
        <p:nvSpPr>
          <p:cNvPr id="4017154"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4017155"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3A92AD3-B361-D345-85CC-9226963C6DF9}" type="slidenum">
              <a:rPr lang="en-US">
                <a:solidFill>
                  <a:prstClr val="black"/>
                </a:solidFill>
              </a:rPr>
              <a:pPr/>
              <a:t>86</a:t>
            </a:fld>
            <a:endParaRPr lang="en-US">
              <a:solidFill>
                <a:prstClr val="black"/>
              </a:solidFill>
            </a:endParaRPr>
          </a:p>
        </p:txBody>
      </p:sp>
      <p:sp>
        <p:nvSpPr>
          <p:cNvPr id="3941378"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3941379"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97" eaLnBrk="0" hangingPunct="0">
              <a:defRPr sz="2400">
                <a:solidFill>
                  <a:schemeClr val="tx1"/>
                </a:solidFill>
                <a:latin typeface="Arial" charset="0"/>
                <a:ea typeface="ＭＳ Ｐゴシック" charset="0"/>
                <a:cs typeface="ＭＳ Ｐゴシック" charset="0"/>
              </a:defRPr>
            </a:lvl1pPr>
            <a:lvl2pPr marL="742880" indent="-285723" defTabSz="966697" eaLnBrk="0" hangingPunct="0">
              <a:defRPr sz="2400">
                <a:solidFill>
                  <a:schemeClr val="tx1"/>
                </a:solidFill>
                <a:latin typeface="Arial" charset="0"/>
                <a:ea typeface="ＭＳ Ｐゴシック" charset="0"/>
              </a:defRPr>
            </a:lvl2pPr>
            <a:lvl3pPr marL="1142892" indent="-228578" defTabSz="966697" eaLnBrk="0" hangingPunct="0">
              <a:defRPr sz="2400">
                <a:solidFill>
                  <a:schemeClr val="tx1"/>
                </a:solidFill>
                <a:latin typeface="Arial" charset="0"/>
                <a:ea typeface="ＭＳ Ｐゴシック" charset="0"/>
              </a:defRPr>
            </a:lvl3pPr>
            <a:lvl4pPr marL="1600049" indent="-228578" defTabSz="966697" eaLnBrk="0" hangingPunct="0">
              <a:defRPr sz="2400">
                <a:solidFill>
                  <a:schemeClr val="tx1"/>
                </a:solidFill>
                <a:latin typeface="Arial" charset="0"/>
                <a:ea typeface="ＭＳ Ｐゴシック" charset="0"/>
              </a:defRPr>
            </a:lvl4pPr>
            <a:lvl5pPr marL="2057205" indent="-228578" defTabSz="966697" eaLnBrk="0" hangingPunct="0">
              <a:defRPr sz="2400">
                <a:solidFill>
                  <a:schemeClr val="tx1"/>
                </a:solidFill>
                <a:latin typeface="Arial" charset="0"/>
                <a:ea typeface="ＭＳ Ｐゴシック" charset="0"/>
              </a:defRPr>
            </a:lvl5pPr>
            <a:lvl6pPr marL="2514362" indent="-228578" defTabSz="966697" eaLnBrk="0" fontAlgn="base" hangingPunct="0">
              <a:spcBef>
                <a:spcPct val="0"/>
              </a:spcBef>
              <a:spcAft>
                <a:spcPct val="0"/>
              </a:spcAft>
              <a:defRPr sz="2400">
                <a:solidFill>
                  <a:schemeClr val="tx1"/>
                </a:solidFill>
                <a:latin typeface="Arial" charset="0"/>
                <a:ea typeface="ＭＳ Ｐゴシック" charset="0"/>
              </a:defRPr>
            </a:lvl6pPr>
            <a:lvl7pPr marL="2971519" indent="-228578" defTabSz="966697" eaLnBrk="0" fontAlgn="base" hangingPunct="0">
              <a:spcBef>
                <a:spcPct val="0"/>
              </a:spcBef>
              <a:spcAft>
                <a:spcPct val="0"/>
              </a:spcAft>
              <a:defRPr sz="2400">
                <a:solidFill>
                  <a:schemeClr val="tx1"/>
                </a:solidFill>
                <a:latin typeface="Arial" charset="0"/>
                <a:ea typeface="ＭＳ Ｐゴシック" charset="0"/>
              </a:defRPr>
            </a:lvl7pPr>
            <a:lvl8pPr marL="3428676" indent="-228578" defTabSz="966697" eaLnBrk="0" fontAlgn="base" hangingPunct="0">
              <a:spcBef>
                <a:spcPct val="0"/>
              </a:spcBef>
              <a:spcAft>
                <a:spcPct val="0"/>
              </a:spcAft>
              <a:defRPr sz="2400">
                <a:solidFill>
                  <a:schemeClr val="tx1"/>
                </a:solidFill>
                <a:latin typeface="Arial" charset="0"/>
                <a:ea typeface="ＭＳ Ｐゴシック" charset="0"/>
              </a:defRPr>
            </a:lvl8pPr>
            <a:lvl9pPr marL="3885832" indent="-228578" defTabSz="96669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ED2D29-C711-584D-BD52-540E2B63252A}" type="slidenum">
              <a:rPr lang="en-US" sz="1300">
                <a:latin typeface="Times New Roman" charset="0"/>
              </a:rPr>
              <a:pPr eaLnBrk="1" hangingPunct="1"/>
              <a:t>87</a:t>
            </a:fld>
            <a:endParaRPr lang="en-US" sz="1300">
              <a:latin typeface="Times New Roman" charset="0"/>
            </a:endParaRPr>
          </a:p>
        </p:txBody>
      </p:sp>
      <p:sp>
        <p:nvSpPr>
          <p:cNvPr id="130050" name="Rectangle 2"/>
          <p:cNvSpPr>
            <a:spLocks noGrp="1" noRot="1" noChangeAspect="1" noChangeArrowheads="1" noTextEdit="1"/>
          </p:cNvSpPr>
          <p:nvPr>
            <p:ph type="sldImg"/>
          </p:nvPr>
        </p:nvSpPr>
        <p:spPr>
          <a:xfrm>
            <a:off x="1295400" y="720725"/>
            <a:ext cx="4724400" cy="3600450"/>
          </a:xfrm>
          <a:ln/>
        </p:spPr>
      </p:sp>
      <p:sp>
        <p:nvSpPr>
          <p:cNvPr id="130051"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97" eaLnBrk="0" hangingPunct="0">
              <a:defRPr sz="2400">
                <a:solidFill>
                  <a:schemeClr val="tx1"/>
                </a:solidFill>
                <a:latin typeface="Arial" charset="0"/>
                <a:ea typeface="ＭＳ Ｐゴシック" charset="0"/>
                <a:cs typeface="ＭＳ Ｐゴシック" charset="0"/>
              </a:defRPr>
            </a:lvl1pPr>
            <a:lvl2pPr marL="742880" indent="-285723" defTabSz="966697" eaLnBrk="0" hangingPunct="0">
              <a:defRPr sz="2400">
                <a:solidFill>
                  <a:schemeClr val="tx1"/>
                </a:solidFill>
                <a:latin typeface="Arial" charset="0"/>
                <a:ea typeface="ＭＳ Ｐゴシック" charset="0"/>
              </a:defRPr>
            </a:lvl2pPr>
            <a:lvl3pPr marL="1142892" indent="-228578" defTabSz="966697" eaLnBrk="0" hangingPunct="0">
              <a:defRPr sz="2400">
                <a:solidFill>
                  <a:schemeClr val="tx1"/>
                </a:solidFill>
                <a:latin typeface="Arial" charset="0"/>
                <a:ea typeface="ＭＳ Ｐゴシック" charset="0"/>
              </a:defRPr>
            </a:lvl3pPr>
            <a:lvl4pPr marL="1600049" indent="-228578" defTabSz="966697" eaLnBrk="0" hangingPunct="0">
              <a:defRPr sz="2400">
                <a:solidFill>
                  <a:schemeClr val="tx1"/>
                </a:solidFill>
                <a:latin typeface="Arial" charset="0"/>
                <a:ea typeface="ＭＳ Ｐゴシック" charset="0"/>
              </a:defRPr>
            </a:lvl4pPr>
            <a:lvl5pPr marL="2057205" indent="-228578" defTabSz="966697" eaLnBrk="0" hangingPunct="0">
              <a:defRPr sz="2400">
                <a:solidFill>
                  <a:schemeClr val="tx1"/>
                </a:solidFill>
                <a:latin typeface="Arial" charset="0"/>
                <a:ea typeface="ＭＳ Ｐゴシック" charset="0"/>
              </a:defRPr>
            </a:lvl5pPr>
            <a:lvl6pPr marL="2514362" indent="-228578" defTabSz="966697" eaLnBrk="0" fontAlgn="base" hangingPunct="0">
              <a:spcBef>
                <a:spcPct val="0"/>
              </a:spcBef>
              <a:spcAft>
                <a:spcPct val="0"/>
              </a:spcAft>
              <a:defRPr sz="2400">
                <a:solidFill>
                  <a:schemeClr val="tx1"/>
                </a:solidFill>
                <a:latin typeface="Arial" charset="0"/>
                <a:ea typeface="ＭＳ Ｐゴシック" charset="0"/>
              </a:defRPr>
            </a:lvl6pPr>
            <a:lvl7pPr marL="2971519" indent="-228578" defTabSz="966697" eaLnBrk="0" fontAlgn="base" hangingPunct="0">
              <a:spcBef>
                <a:spcPct val="0"/>
              </a:spcBef>
              <a:spcAft>
                <a:spcPct val="0"/>
              </a:spcAft>
              <a:defRPr sz="2400">
                <a:solidFill>
                  <a:schemeClr val="tx1"/>
                </a:solidFill>
                <a:latin typeface="Arial" charset="0"/>
                <a:ea typeface="ＭＳ Ｐゴシック" charset="0"/>
              </a:defRPr>
            </a:lvl7pPr>
            <a:lvl8pPr marL="3428676" indent="-228578" defTabSz="966697" eaLnBrk="0" fontAlgn="base" hangingPunct="0">
              <a:spcBef>
                <a:spcPct val="0"/>
              </a:spcBef>
              <a:spcAft>
                <a:spcPct val="0"/>
              </a:spcAft>
              <a:defRPr sz="2400">
                <a:solidFill>
                  <a:schemeClr val="tx1"/>
                </a:solidFill>
                <a:latin typeface="Arial" charset="0"/>
                <a:ea typeface="ＭＳ Ｐゴシック" charset="0"/>
              </a:defRPr>
            </a:lvl8pPr>
            <a:lvl9pPr marL="3885832" indent="-228578" defTabSz="966697"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95CB61-C1CF-8241-AFD2-DDA10B53425A}" type="slidenum">
              <a:rPr lang="en-US" sz="1300">
                <a:latin typeface="Times New Roman" charset="0"/>
              </a:rPr>
              <a:pPr eaLnBrk="1" hangingPunct="1"/>
              <a:t>88</a:t>
            </a:fld>
            <a:endParaRPr lang="en-US" sz="1300">
              <a:latin typeface="Times New Roman" charset="0"/>
            </a:endParaRPr>
          </a:p>
        </p:txBody>
      </p:sp>
      <p:sp>
        <p:nvSpPr>
          <p:cNvPr id="125954" name="Rectangle 2"/>
          <p:cNvSpPr>
            <a:spLocks noGrp="1" noRot="1" noChangeAspect="1" noChangeArrowheads="1" noTextEdit="1"/>
          </p:cNvSpPr>
          <p:nvPr>
            <p:ph type="sldImg"/>
          </p:nvPr>
        </p:nvSpPr>
        <p:spPr>
          <a:xfrm>
            <a:off x="1296988" y="719138"/>
            <a:ext cx="4725987" cy="3600450"/>
          </a:xfrm>
          <a:ln/>
        </p:spPr>
      </p:sp>
      <p:sp>
        <p:nvSpPr>
          <p:cNvPr id="125955" name="Rectangle 3"/>
          <p:cNvSpPr>
            <a:spLocks noGrp="1" noChangeArrowheads="1"/>
          </p:cNvSpPr>
          <p:nvPr>
            <p:ph type="body" idx="1"/>
          </p:nvPr>
        </p:nvSpPr>
        <p:spPr>
          <a:xfrm>
            <a:off x="974726" y="4560889"/>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EB72F8E-DEF9-3445-8B17-C6810C238E05}" type="slidenum">
              <a:rPr lang="en-US"/>
              <a:pPr/>
              <a:t>89</a:t>
            </a:fld>
            <a:endParaRPr lang="en-US"/>
          </a:p>
        </p:txBody>
      </p:sp>
      <p:sp>
        <p:nvSpPr>
          <p:cNvPr id="3625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25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48" eaLnBrk="0" hangingPunct="0">
              <a:defRPr sz="2400">
                <a:solidFill>
                  <a:schemeClr val="tx1"/>
                </a:solidFill>
                <a:latin typeface="Arial" charset="0"/>
                <a:ea typeface="ＭＳ Ｐゴシック" charset="0"/>
                <a:cs typeface="ＭＳ Ｐゴシック" charset="0"/>
              </a:defRPr>
            </a:lvl1pPr>
            <a:lvl2pPr marL="744064" indent="-286179" defTabSz="966648" eaLnBrk="0" hangingPunct="0">
              <a:defRPr sz="2400">
                <a:solidFill>
                  <a:schemeClr val="tx1"/>
                </a:solidFill>
                <a:latin typeface="Arial" charset="0"/>
                <a:ea typeface="ＭＳ Ｐゴシック" charset="0"/>
              </a:defRPr>
            </a:lvl2pPr>
            <a:lvl3pPr marL="1144715" indent="-228943" defTabSz="966648" eaLnBrk="0" hangingPunct="0">
              <a:defRPr sz="2400">
                <a:solidFill>
                  <a:schemeClr val="tx1"/>
                </a:solidFill>
                <a:latin typeface="Arial" charset="0"/>
                <a:ea typeface="ＭＳ Ｐゴシック" charset="0"/>
              </a:defRPr>
            </a:lvl3pPr>
            <a:lvl4pPr marL="1602600" indent="-228943" defTabSz="966648" eaLnBrk="0" hangingPunct="0">
              <a:defRPr sz="2400">
                <a:solidFill>
                  <a:schemeClr val="tx1"/>
                </a:solidFill>
                <a:latin typeface="Arial" charset="0"/>
                <a:ea typeface="ＭＳ Ｐゴシック" charset="0"/>
              </a:defRPr>
            </a:lvl4pPr>
            <a:lvl5pPr marL="2060486" indent="-228943" defTabSz="966648" eaLnBrk="0" hangingPunct="0">
              <a:defRPr sz="2400">
                <a:solidFill>
                  <a:schemeClr val="tx1"/>
                </a:solidFill>
                <a:latin typeface="Arial" charset="0"/>
                <a:ea typeface="ＭＳ Ｐゴシック" charset="0"/>
              </a:defRPr>
            </a:lvl5pPr>
            <a:lvl6pPr marL="2518372" indent="-228943" algn="ctr" defTabSz="966648" eaLnBrk="0" fontAlgn="base" hangingPunct="0">
              <a:spcBef>
                <a:spcPct val="0"/>
              </a:spcBef>
              <a:spcAft>
                <a:spcPct val="0"/>
              </a:spcAft>
              <a:defRPr sz="2400">
                <a:solidFill>
                  <a:schemeClr val="tx1"/>
                </a:solidFill>
                <a:latin typeface="Arial" charset="0"/>
                <a:ea typeface="ＭＳ Ｐゴシック" charset="0"/>
              </a:defRPr>
            </a:lvl6pPr>
            <a:lvl7pPr marL="2976258" indent="-228943" algn="ctr" defTabSz="966648" eaLnBrk="0" fontAlgn="base" hangingPunct="0">
              <a:spcBef>
                <a:spcPct val="0"/>
              </a:spcBef>
              <a:spcAft>
                <a:spcPct val="0"/>
              </a:spcAft>
              <a:defRPr sz="2400">
                <a:solidFill>
                  <a:schemeClr val="tx1"/>
                </a:solidFill>
                <a:latin typeface="Arial" charset="0"/>
                <a:ea typeface="ＭＳ Ｐゴシック" charset="0"/>
              </a:defRPr>
            </a:lvl7pPr>
            <a:lvl8pPr marL="3434144" indent="-228943" algn="ctr" defTabSz="966648" eaLnBrk="0" fontAlgn="base" hangingPunct="0">
              <a:spcBef>
                <a:spcPct val="0"/>
              </a:spcBef>
              <a:spcAft>
                <a:spcPct val="0"/>
              </a:spcAft>
              <a:defRPr sz="2400">
                <a:solidFill>
                  <a:schemeClr val="tx1"/>
                </a:solidFill>
                <a:latin typeface="Arial" charset="0"/>
                <a:ea typeface="ＭＳ Ｐゴシック" charset="0"/>
              </a:defRPr>
            </a:lvl8pPr>
            <a:lvl9pPr marL="3892029" indent="-228943" algn="ctr" defTabSz="96664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159BD2-C75C-1342-B568-BBB65AFC4C0E}" type="slidenum">
              <a:rPr lang="en-US" sz="1300">
                <a:latin typeface="Times New Roman" charset="0"/>
              </a:rPr>
              <a:pPr eaLnBrk="1" hangingPunct="1"/>
              <a:t>90</a:t>
            </a:fld>
            <a:endParaRPr lang="en-US" sz="1300">
              <a:latin typeface="Times New Roman" charset="0"/>
            </a:endParaRPr>
          </a:p>
        </p:txBody>
      </p:sp>
      <p:sp>
        <p:nvSpPr>
          <p:cNvPr id="37890" name="Rectangle 2"/>
          <p:cNvSpPr>
            <a:spLocks noGrp="1" noRot="1" noChangeAspect="1" noChangeArrowheads="1" noTextEdit="1"/>
          </p:cNvSpPr>
          <p:nvPr>
            <p:ph type="sldImg"/>
          </p:nvPr>
        </p:nvSpPr>
        <p:spPr>
          <a:xfrm>
            <a:off x="1295400" y="720725"/>
            <a:ext cx="4724400" cy="3600450"/>
          </a:xfrm>
          <a:ln/>
        </p:spPr>
      </p:sp>
      <p:sp>
        <p:nvSpPr>
          <p:cNvPr id="37891" name="Rectangle 3"/>
          <p:cNvSpPr>
            <a:spLocks noGrp="1" noChangeArrowheads="1"/>
          </p:cNvSpPr>
          <p:nvPr>
            <p:ph type="body" idx="1"/>
          </p:nvPr>
        </p:nvSpPr>
        <p:spPr>
          <a:xfrm>
            <a:off x="731520" y="4560571"/>
            <a:ext cx="5852160" cy="4320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48" eaLnBrk="0" hangingPunct="0">
              <a:defRPr sz="2400">
                <a:solidFill>
                  <a:schemeClr val="tx1"/>
                </a:solidFill>
                <a:latin typeface="Arial" charset="0"/>
                <a:ea typeface="ＭＳ Ｐゴシック" charset="0"/>
                <a:cs typeface="ＭＳ Ｐゴシック" charset="0"/>
              </a:defRPr>
            </a:lvl1pPr>
            <a:lvl2pPr marL="744064" indent="-286179" defTabSz="966648" eaLnBrk="0" hangingPunct="0">
              <a:defRPr sz="2400">
                <a:solidFill>
                  <a:schemeClr val="tx1"/>
                </a:solidFill>
                <a:latin typeface="Arial" charset="0"/>
                <a:ea typeface="ＭＳ Ｐゴシック" charset="0"/>
              </a:defRPr>
            </a:lvl2pPr>
            <a:lvl3pPr marL="1144715" indent="-228943" defTabSz="966648" eaLnBrk="0" hangingPunct="0">
              <a:defRPr sz="2400">
                <a:solidFill>
                  <a:schemeClr val="tx1"/>
                </a:solidFill>
                <a:latin typeface="Arial" charset="0"/>
                <a:ea typeface="ＭＳ Ｐゴシック" charset="0"/>
              </a:defRPr>
            </a:lvl3pPr>
            <a:lvl4pPr marL="1602600" indent="-228943" defTabSz="966648" eaLnBrk="0" hangingPunct="0">
              <a:defRPr sz="2400">
                <a:solidFill>
                  <a:schemeClr val="tx1"/>
                </a:solidFill>
                <a:latin typeface="Arial" charset="0"/>
                <a:ea typeface="ＭＳ Ｐゴシック" charset="0"/>
              </a:defRPr>
            </a:lvl4pPr>
            <a:lvl5pPr marL="2060486" indent="-228943" defTabSz="966648" eaLnBrk="0" hangingPunct="0">
              <a:defRPr sz="2400">
                <a:solidFill>
                  <a:schemeClr val="tx1"/>
                </a:solidFill>
                <a:latin typeface="Arial" charset="0"/>
                <a:ea typeface="ＭＳ Ｐゴシック" charset="0"/>
              </a:defRPr>
            </a:lvl5pPr>
            <a:lvl6pPr marL="2518372" indent="-228943" algn="ctr" defTabSz="966648" eaLnBrk="0" fontAlgn="base" hangingPunct="0">
              <a:spcBef>
                <a:spcPct val="0"/>
              </a:spcBef>
              <a:spcAft>
                <a:spcPct val="0"/>
              </a:spcAft>
              <a:defRPr sz="2400">
                <a:solidFill>
                  <a:schemeClr val="tx1"/>
                </a:solidFill>
                <a:latin typeface="Arial" charset="0"/>
                <a:ea typeface="ＭＳ Ｐゴシック" charset="0"/>
              </a:defRPr>
            </a:lvl6pPr>
            <a:lvl7pPr marL="2976258" indent="-228943" algn="ctr" defTabSz="966648" eaLnBrk="0" fontAlgn="base" hangingPunct="0">
              <a:spcBef>
                <a:spcPct val="0"/>
              </a:spcBef>
              <a:spcAft>
                <a:spcPct val="0"/>
              </a:spcAft>
              <a:defRPr sz="2400">
                <a:solidFill>
                  <a:schemeClr val="tx1"/>
                </a:solidFill>
                <a:latin typeface="Arial" charset="0"/>
                <a:ea typeface="ＭＳ Ｐゴシック" charset="0"/>
              </a:defRPr>
            </a:lvl7pPr>
            <a:lvl8pPr marL="3434144" indent="-228943" algn="ctr" defTabSz="966648" eaLnBrk="0" fontAlgn="base" hangingPunct="0">
              <a:spcBef>
                <a:spcPct val="0"/>
              </a:spcBef>
              <a:spcAft>
                <a:spcPct val="0"/>
              </a:spcAft>
              <a:defRPr sz="2400">
                <a:solidFill>
                  <a:schemeClr val="tx1"/>
                </a:solidFill>
                <a:latin typeface="Arial" charset="0"/>
                <a:ea typeface="ＭＳ Ｐゴシック" charset="0"/>
              </a:defRPr>
            </a:lvl8pPr>
            <a:lvl9pPr marL="3892029" indent="-228943" algn="ctr" defTabSz="96664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312930-B10F-654F-9469-BC307D33C4C7}" type="slidenum">
              <a:rPr lang="en-US" sz="1300">
                <a:latin typeface="Times New Roman" charset="0"/>
              </a:rPr>
              <a:pPr eaLnBrk="1" hangingPunct="1"/>
              <a:t>91</a:t>
            </a:fld>
            <a:endParaRPr lang="en-US" sz="1300">
              <a:latin typeface="Times New Roman"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8F5F862-CB31-054D-B5A3-7914662AC0FB}" type="slidenum">
              <a:rPr lang="en-US"/>
              <a:pPr/>
              <a:t>92</a:t>
            </a:fld>
            <a:endParaRPr lang="en-US"/>
          </a:p>
        </p:txBody>
      </p:sp>
      <p:sp>
        <p:nvSpPr>
          <p:cNvPr id="2081794"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2081795"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9963" eaLnBrk="0" hangingPunct="0">
              <a:defRPr sz="2800">
                <a:solidFill>
                  <a:schemeClr val="tx1"/>
                </a:solidFill>
                <a:latin typeface="Arial" charset="0"/>
                <a:ea typeface="ＭＳ Ｐゴシック" charset="0"/>
                <a:cs typeface="ＭＳ Ｐゴシック" charset="0"/>
              </a:defRPr>
            </a:lvl1pPr>
            <a:lvl2pPr marL="37931725" indent="-37474525" defTabSz="969963"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C77EC630-4F00-5D45-8876-2BED66D99D3C}" type="slidenum">
              <a:rPr lang="en-US" sz="1300">
                <a:latin typeface="Times New Roman" charset="0"/>
              </a:rPr>
              <a:pPr eaLnBrk="1" hangingPunct="1"/>
              <a:t>9</a:t>
            </a:fld>
            <a:endParaRPr lang="en-US" sz="1300">
              <a:latin typeface="Times New Roman"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889CFD3-4615-0E40-94FB-20256363AB81}" type="slidenum">
              <a:rPr lang="en-US"/>
              <a:pPr/>
              <a:t>93</a:t>
            </a:fld>
            <a:endParaRPr lang="en-US"/>
          </a:p>
        </p:txBody>
      </p:sp>
      <p:sp>
        <p:nvSpPr>
          <p:cNvPr id="2245634"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2245635"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48A4475-004D-D441-B500-A235A03484EA}" type="slidenum">
              <a:rPr lang="en-US">
                <a:solidFill>
                  <a:prstClr val="black"/>
                </a:solidFill>
              </a:rPr>
              <a:pPr/>
              <a:t>94</a:t>
            </a:fld>
            <a:endParaRPr lang="en-US">
              <a:solidFill>
                <a:prstClr val="black"/>
              </a:solidFill>
            </a:endParaRPr>
          </a:p>
        </p:txBody>
      </p:sp>
      <p:sp>
        <p:nvSpPr>
          <p:cNvPr id="396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6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5D7EA54-3F08-8248-A9AB-3766B2B6D9C3}" type="slidenum">
              <a:rPr lang="en-US"/>
              <a:pPr/>
              <a:t>95</a:t>
            </a:fld>
            <a:endParaRPr lang="en-US"/>
          </a:p>
        </p:txBody>
      </p:sp>
      <p:sp>
        <p:nvSpPr>
          <p:cNvPr id="2135042" name="Rectangle 2"/>
          <p:cNvSpPr>
            <a:spLocks noGrp="1" noRot="1" noChangeAspect="1" noChangeArrowheads="1" noTextEdit="1"/>
          </p:cNvSpPr>
          <p:nvPr>
            <p:ph type="sldImg"/>
          </p:nvPr>
        </p:nvSpPr>
        <p:spPr>
          <a:xfrm>
            <a:off x="1295400" y="720725"/>
            <a:ext cx="4724400" cy="3600450"/>
          </a:xfrm>
          <a:ln/>
          <a:extLst>
            <a:ext uri="{FAA26D3D-D897-4be2-8F04-BA451C77F1D7}">
              <ma14:placeholderFlag xmlns:ma14="http://schemas.microsoft.com/office/mac/drawingml/2011/main" val="1"/>
            </a:ext>
          </a:extLst>
        </p:spPr>
      </p:sp>
      <p:sp>
        <p:nvSpPr>
          <p:cNvPr id="2135043" name="Rectangle 3"/>
          <p:cNvSpPr>
            <a:spLocks noGrp="1" noChangeArrowheads="1"/>
          </p:cNvSpPr>
          <p:nvPr>
            <p:ph type="body" idx="1"/>
          </p:nvPr>
        </p:nvSpPr>
        <p:spPr>
          <a:xfrm>
            <a:off x="731838" y="4560888"/>
            <a:ext cx="5851525" cy="4319587"/>
          </a:xfrm>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AF9892E-4A2E-8345-9037-18DD48C9AE18}" type="slidenum">
              <a:rPr lang="en-US"/>
              <a:pPr/>
              <a:t>96</a:t>
            </a:fld>
            <a:endParaRPr lang="en-US"/>
          </a:p>
        </p:txBody>
      </p:sp>
      <p:sp>
        <p:nvSpPr>
          <p:cNvPr id="2288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5E3F286-4EBC-1948-ADF7-64A841483112}" type="slidenum">
              <a:rPr lang="en-US"/>
              <a:pPr/>
              <a:t>97</a:t>
            </a:fld>
            <a:endParaRPr lang="en-US"/>
          </a:p>
        </p:txBody>
      </p:sp>
      <p:sp>
        <p:nvSpPr>
          <p:cNvPr id="2188290"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2188291"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00194CA-EA21-2B4B-8568-6FBF4D6B8608}" type="slidenum">
              <a:rPr lang="en-US"/>
              <a:pPr/>
              <a:t>98</a:t>
            </a:fld>
            <a:endParaRPr lang="en-US"/>
          </a:p>
        </p:txBody>
      </p:sp>
      <p:sp>
        <p:nvSpPr>
          <p:cNvPr id="2227202"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2227203"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B41D6F4-BAB2-2F4D-A53C-EB4D48691E0F}" type="slidenum">
              <a:rPr lang="en-US"/>
              <a:pPr/>
              <a:t>99</a:t>
            </a:fld>
            <a:endParaRPr lang="en-US"/>
          </a:p>
        </p:txBody>
      </p:sp>
      <p:sp>
        <p:nvSpPr>
          <p:cNvPr id="2229250" name="Rectangle 2"/>
          <p:cNvSpPr>
            <a:spLocks noGrp="1" noRot="1" noChangeAspect="1" noChangeArrowheads="1" noTextEdit="1"/>
          </p:cNvSpPr>
          <p:nvPr>
            <p:ph type="sldImg"/>
          </p:nvPr>
        </p:nvSpPr>
        <p:spPr>
          <a:xfrm>
            <a:off x="1295400" y="719138"/>
            <a:ext cx="4727575" cy="3602037"/>
          </a:xfrm>
          <a:ln/>
          <a:extLst>
            <a:ext uri="{FAA26D3D-D897-4be2-8F04-BA451C77F1D7}">
              <ma14:placeholderFlag xmlns:ma14="http://schemas.microsoft.com/office/mac/drawingml/2011/main" val="1"/>
            </a:ext>
          </a:extLst>
        </p:spPr>
      </p:sp>
      <p:sp>
        <p:nvSpPr>
          <p:cNvPr id="2229251" name="Rectangle 3"/>
          <p:cNvSpPr>
            <a:spLocks noGrp="1" noChangeArrowheads="1"/>
          </p:cNvSpPr>
          <p:nvPr>
            <p:ph type="body" idx="1"/>
          </p:nvPr>
        </p:nvSpPr>
        <p:spPr>
          <a:xfrm>
            <a:off x="974725" y="4560888"/>
            <a:ext cx="5365750" cy="4321175"/>
          </a:xfrm>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BA609E3-B117-F446-9256-F05AB784D530}" type="slidenum">
              <a:rPr lang="en-US"/>
              <a:pPr/>
              <a:t>100</a:t>
            </a:fld>
            <a:endParaRPr lang="en-US"/>
          </a:p>
        </p:txBody>
      </p:sp>
      <p:sp>
        <p:nvSpPr>
          <p:cNvPr id="239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ABC43F5-A623-0C48-9B3E-D10666ABB4E2}" type="slidenum">
              <a:rPr lang="en-US"/>
              <a:pPr/>
              <a:t>101</a:t>
            </a:fld>
            <a:endParaRPr lang="en-US"/>
          </a:p>
        </p:txBody>
      </p:sp>
      <p:sp>
        <p:nvSpPr>
          <p:cNvPr id="2399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9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922AFD0-3CA4-D94C-8CDA-3199749E26B6}" type="slidenum">
              <a:rPr lang="en-US"/>
              <a:pPr/>
              <a:t>102</a:t>
            </a:fld>
            <a:endParaRPr lang="en-US"/>
          </a:p>
        </p:txBody>
      </p:sp>
      <p:sp>
        <p:nvSpPr>
          <p:cNvPr id="240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128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271713"/>
            <a:ext cx="8159750" cy="15684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39863" y="4144963"/>
            <a:ext cx="6721475" cy="1870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41D5B5E-B049-B248-A751-E5940CAB8738}" type="datetime1">
              <a:rPr lang="en-US" smtClean="0"/>
              <a:t>11/14/12</a:t>
            </a:fld>
            <a:endParaRPr lang="en-US"/>
          </a:p>
        </p:txBody>
      </p:sp>
      <p:sp>
        <p:nvSpPr>
          <p:cNvPr id="5" name="Footer Placeholder 4"/>
          <p:cNvSpPr>
            <a:spLocks noGrp="1"/>
          </p:cNvSpPr>
          <p:nvPr>
            <p:ph type="ftr" sz="quarter" idx="11"/>
          </p:nvPr>
        </p:nvSpPr>
        <p:spPr/>
        <p:txBody>
          <a:bodyPr/>
          <a:lstStyle>
            <a:lvl1pPr>
              <a:defRPr/>
            </a:lvl1pPr>
          </a:lstStyle>
          <a:p>
            <a:r>
              <a:rPr lang="en-US"/>
              <a:t>Katsushi Arisaka</a:t>
            </a:r>
          </a:p>
        </p:txBody>
      </p:sp>
      <p:sp>
        <p:nvSpPr>
          <p:cNvPr id="6" name="Slide Number Placeholder 5"/>
          <p:cNvSpPr>
            <a:spLocks noGrp="1"/>
          </p:cNvSpPr>
          <p:nvPr>
            <p:ph type="sldNum" sz="quarter" idx="12"/>
          </p:nvPr>
        </p:nvSpPr>
        <p:spPr/>
        <p:txBody>
          <a:bodyPr/>
          <a:lstStyle>
            <a:lvl1pPr>
              <a:defRPr/>
            </a:lvl1pPr>
          </a:lstStyle>
          <a:p>
            <a:fld id="{A2A1667D-38A7-FA45-A0CD-8552EB4FC77F}" type="slidenum">
              <a:rPr lang="en-US"/>
              <a:pPr/>
              <a:t>‹#›</a:t>
            </a:fld>
            <a:endParaRPr lang="en-US"/>
          </a:p>
        </p:txBody>
      </p:sp>
    </p:spTree>
    <p:extLst>
      <p:ext uri="{BB962C8B-B14F-4D97-AF65-F5344CB8AC3E}">
        <p14:creationId xmlns:p14="http://schemas.microsoft.com/office/powerpoint/2010/main" val="143126440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3CC4019-47CE-3C40-AA66-52B46926DA48}" type="datetime1">
              <a:rPr lang="en-US" smtClean="0"/>
              <a:t>11/14/12</a:t>
            </a:fld>
            <a:endParaRPr lang="en-US"/>
          </a:p>
        </p:txBody>
      </p:sp>
      <p:sp>
        <p:nvSpPr>
          <p:cNvPr id="5" name="Footer Placeholder 4"/>
          <p:cNvSpPr>
            <a:spLocks noGrp="1"/>
          </p:cNvSpPr>
          <p:nvPr>
            <p:ph type="ftr" sz="quarter" idx="11"/>
          </p:nvPr>
        </p:nvSpPr>
        <p:spPr/>
        <p:txBody>
          <a:bodyPr/>
          <a:lstStyle>
            <a:lvl1pPr>
              <a:defRPr/>
            </a:lvl1pPr>
          </a:lstStyle>
          <a:p>
            <a:r>
              <a:rPr lang="en-US"/>
              <a:t>Katsushi Arisaka</a:t>
            </a:r>
          </a:p>
        </p:txBody>
      </p:sp>
      <p:sp>
        <p:nvSpPr>
          <p:cNvPr id="6" name="Slide Number Placeholder 5"/>
          <p:cNvSpPr>
            <a:spLocks noGrp="1"/>
          </p:cNvSpPr>
          <p:nvPr>
            <p:ph type="sldNum" sz="quarter" idx="12"/>
          </p:nvPr>
        </p:nvSpPr>
        <p:spPr/>
        <p:txBody>
          <a:bodyPr/>
          <a:lstStyle>
            <a:lvl1pPr>
              <a:defRPr/>
            </a:lvl1pPr>
          </a:lstStyle>
          <a:p>
            <a:fld id="{8A858A1E-465C-1F46-86B4-096C12B39EBF}" type="slidenum">
              <a:rPr lang="en-US"/>
              <a:pPr/>
              <a:t>‹#›</a:t>
            </a:fld>
            <a:endParaRPr lang="en-US"/>
          </a:p>
        </p:txBody>
      </p:sp>
    </p:spTree>
    <p:extLst>
      <p:ext uri="{BB962C8B-B14F-4D97-AF65-F5344CB8AC3E}">
        <p14:creationId xmlns:p14="http://schemas.microsoft.com/office/powerpoint/2010/main" val="152980220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8038" y="0"/>
            <a:ext cx="2335212" cy="6915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0"/>
            <a:ext cx="6853238" cy="6915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FCF1441-881A-0741-AB26-14985400BB95}" type="datetime1">
              <a:rPr lang="en-US" smtClean="0"/>
              <a:t>11/14/12</a:t>
            </a:fld>
            <a:endParaRPr lang="en-US"/>
          </a:p>
        </p:txBody>
      </p:sp>
      <p:sp>
        <p:nvSpPr>
          <p:cNvPr id="5" name="Footer Placeholder 4"/>
          <p:cNvSpPr>
            <a:spLocks noGrp="1"/>
          </p:cNvSpPr>
          <p:nvPr>
            <p:ph type="ftr" sz="quarter" idx="11"/>
          </p:nvPr>
        </p:nvSpPr>
        <p:spPr/>
        <p:txBody>
          <a:bodyPr/>
          <a:lstStyle>
            <a:lvl1pPr>
              <a:defRPr/>
            </a:lvl1pPr>
          </a:lstStyle>
          <a:p>
            <a:r>
              <a:rPr lang="en-US"/>
              <a:t>Katsushi Arisaka</a:t>
            </a:r>
          </a:p>
        </p:txBody>
      </p:sp>
      <p:sp>
        <p:nvSpPr>
          <p:cNvPr id="6" name="Slide Number Placeholder 5"/>
          <p:cNvSpPr>
            <a:spLocks noGrp="1"/>
          </p:cNvSpPr>
          <p:nvPr>
            <p:ph type="sldNum" sz="quarter" idx="12"/>
          </p:nvPr>
        </p:nvSpPr>
        <p:spPr/>
        <p:txBody>
          <a:bodyPr/>
          <a:lstStyle>
            <a:lvl1pPr>
              <a:defRPr/>
            </a:lvl1pPr>
          </a:lstStyle>
          <a:p>
            <a:fld id="{F99A8FCC-97EF-ED48-97C7-DA75F20E927D}" type="slidenum">
              <a:rPr lang="en-US"/>
              <a:pPr/>
              <a:t>‹#›</a:t>
            </a:fld>
            <a:endParaRPr lang="en-US"/>
          </a:p>
        </p:txBody>
      </p:sp>
    </p:spTree>
    <p:extLst>
      <p:ext uri="{BB962C8B-B14F-4D97-AF65-F5344CB8AC3E}">
        <p14:creationId xmlns:p14="http://schemas.microsoft.com/office/powerpoint/2010/main" val="376431343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296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819150"/>
            <a:ext cx="4594225"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9025" y="819150"/>
            <a:ext cx="4594225"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2400" y="7018338"/>
            <a:ext cx="1905000" cy="296862"/>
          </a:xfrm>
        </p:spPr>
        <p:txBody>
          <a:bodyPr/>
          <a:lstStyle>
            <a:lvl1pPr>
              <a:defRPr/>
            </a:lvl1pPr>
          </a:lstStyle>
          <a:p>
            <a:fld id="{EFDC1EF9-ADA8-2842-B515-7521AD70FCCB}" type="datetime1">
              <a:rPr lang="en-US" smtClean="0"/>
              <a:t>11/14/12</a:t>
            </a:fld>
            <a:endParaRPr lang="en-US"/>
          </a:p>
        </p:txBody>
      </p:sp>
      <p:sp>
        <p:nvSpPr>
          <p:cNvPr id="6" name="Footer Placeholder 5"/>
          <p:cNvSpPr>
            <a:spLocks noGrp="1"/>
          </p:cNvSpPr>
          <p:nvPr>
            <p:ph type="ftr" sz="quarter" idx="11"/>
          </p:nvPr>
        </p:nvSpPr>
        <p:spPr>
          <a:xfrm>
            <a:off x="2133600" y="7018338"/>
            <a:ext cx="5562600" cy="296862"/>
          </a:xfrm>
        </p:spPr>
        <p:txBody>
          <a:bodyPr/>
          <a:lstStyle>
            <a:lvl1pPr>
              <a:defRPr/>
            </a:lvl1pPr>
          </a:lstStyle>
          <a:p>
            <a:r>
              <a:rPr lang="en-US"/>
              <a:t>Katsushi Arisaka</a:t>
            </a:r>
          </a:p>
        </p:txBody>
      </p:sp>
      <p:sp>
        <p:nvSpPr>
          <p:cNvPr id="7" name="Slide Number Placeholder 6"/>
          <p:cNvSpPr>
            <a:spLocks noGrp="1"/>
          </p:cNvSpPr>
          <p:nvPr>
            <p:ph type="sldNum" sz="quarter" idx="12"/>
          </p:nvPr>
        </p:nvSpPr>
        <p:spPr>
          <a:xfrm>
            <a:off x="7772400" y="7010400"/>
            <a:ext cx="1676400" cy="304800"/>
          </a:xfrm>
        </p:spPr>
        <p:txBody>
          <a:bodyPr/>
          <a:lstStyle>
            <a:lvl1pPr>
              <a:defRPr/>
            </a:lvl1pPr>
          </a:lstStyle>
          <a:p>
            <a:fld id="{0ACC3201-EB17-7B4B-B8BB-11EF8C52DD3F}" type="slidenum">
              <a:rPr lang="en-US"/>
              <a:pPr/>
              <a:t>‹#›</a:t>
            </a:fld>
            <a:endParaRPr lang="en-US"/>
          </a:p>
        </p:txBody>
      </p:sp>
    </p:spTree>
    <p:extLst>
      <p:ext uri="{BB962C8B-B14F-4D97-AF65-F5344CB8AC3E}">
        <p14:creationId xmlns:p14="http://schemas.microsoft.com/office/powerpoint/2010/main" val="321004003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0"/>
            <a:ext cx="9340850" cy="6915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52400" y="7018338"/>
            <a:ext cx="1905000" cy="296862"/>
          </a:xfrm>
        </p:spPr>
        <p:txBody>
          <a:bodyPr/>
          <a:lstStyle>
            <a:lvl1pPr>
              <a:defRPr/>
            </a:lvl1pPr>
          </a:lstStyle>
          <a:p>
            <a:fld id="{22EE5D10-FB61-4C48-9ACB-758CFD0BB665}" type="datetime1">
              <a:rPr lang="en-US" smtClean="0"/>
              <a:t>11/14/12</a:t>
            </a:fld>
            <a:endParaRPr lang="en-US"/>
          </a:p>
        </p:txBody>
      </p:sp>
      <p:sp>
        <p:nvSpPr>
          <p:cNvPr id="4" name="Footer Placeholder 3"/>
          <p:cNvSpPr>
            <a:spLocks noGrp="1"/>
          </p:cNvSpPr>
          <p:nvPr>
            <p:ph type="ftr" sz="quarter" idx="11"/>
          </p:nvPr>
        </p:nvSpPr>
        <p:spPr>
          <a:xfrm>
            <a:off x="2133600" y="7018338"/>
            <a:ext cx="5562600" cy="296862"/>
          </a:xfrm>
        </p:spPr>
        <p:txBody>
          <a:bodyPr/>
          <a:lstStyle>
            <a:lvl1pPr>
              <a:defRPr/>
            </a:lvl1pPr>
          </a:lstStyle>
          <a:p>
            <a:r>
              <a:rPr lang="en-US"/>
              <a:t>Katsushi Arisaka</a:t>
            </a:r>
          </a:p>
        </p:txBody>
      </p:sp>
      <p:sp>
        <p:nvSpPr>
          <p:cNvPr id="5" name="Slide Number Placeholder 4"/>
          <p:cNvSpPr>
            <a:spLocks noGrp="1"/>
          </p:cNvSpPr>
          <p:nvPr>
            <p:ph type="sldNum" sz="quarter" idx="12"/>
          </p:nvPr>
        </p:nvSpPr>
        <p:spPr>
          <a:xfrm>
            <a:off x="7772400" y="7010400"/>
            <a:ext cx="1676400" cy="304800"/>
          </a:xfrm>
        </p:spPr>
        <p:txBody>
          <a:bodyPr/>
          <a:lstStyle>
            <a:lvl1pPr>
              <a:defRPr/>
            </a:lvl1pPr>
          </a:lstStyle>
          <a:p>
            <a:fld id="{D3D467DE-AB13-0D4F-9F2F-87E416F363D5}" type="slidenum">
              <a:rPr lang="en-US"/>
              <a:pPr/>
              <a:t>‹#›</a:t>
            </a:fld>
            <a:endParaRPr lang="en-US"/>
          </a:p>
        </p:txBody>
      </p:sp>
    </p:spTree>
    <p:extLst>
      <p:ext uri="{BB962C8B-B14F-4D97-AF65-F5344CB8AC3E}">
        <p14:creationId xmlns:p14="http://schemas.microsoft.com/office/powerpoint/2010/main" val="376585019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296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819150"/>
            <a:ext cx="4594225"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99025" y="819150"/>
            <a:ext cx="4594225" cy="6096000"/>
          </a:xfrm>
        </p:spPr>
        <p:txBody>
          <a:bodyPr/>
          <a:lstStyle/>
          <a:p>
            <a:endParaRPr lang="en-US"/>
          </a:p>
        </p:txBody>
      </p:sp>
      <p:sp>
        <p:nvSpPr>
          <p:cNvPr id="5" name="Date Placeholder 4"/>
          <p:cNvSpPr>
            <a:spLocks noGrp="1"/>
          </p:cNvSpPr>
          <p:nvPr>
            <p:ph type="dt" sz="half" idx="10"/>
          </p:nvPr>
        </p:nvSpPr>
        <p:spPr>
          <a:xfrm>
            <a:off x="152400" y="7018338"/>
            <a:ext cx="1905000" cy="296862"/>
          </a:xfrm>
        </p:spPr>
        <p:txBody>
          <a:bodyPr/>
          <a:lstStyle>
            <a:lvl1pPr>
              <a:defRPr/>
            </a:lvl1pPr>
          </a:lstStyle>
          <a:p>
            <a:r>
              <a:rPr lang="en-US"/>
              <a:t>3/8/2007</a:t>
            </a:r>
          </a:p>
        </p:txBody>
      </p:sp>
      <p:sp>
        <p:nvSpPr>
          <p:cNvPr id="6" name="Footer Placeholder 5"/>
          <p:cNvSpPr>
            <a:spLocks noGrp="1"/>
          </p:cNvSpPr>
          <p:nvPr>
            <p:ph type="ftr" sz="quarter" idx="11"/>
          </p:nvPr>
        </p:nvSpPr>
        <p:spPr>
          <a:xfrm>
            <a:off x="2133600" y="7018338"/>
            <a:ext cx="5562600" cy="296862"/>
          </a:xfrm>
        </p:spPr>
        <p:txBody>
          <a:bodyPr/>
          <a:lstStyle>
            <a:lvl1pPr>
              <a:defRPr/>
            </a:lvl1pPr>
          </a:lstStyle>
          <a:p>
            <a:r>
              <a:rPr lang="en-US"/>
              <a:t>Katsushi Arisaka</a:t>
            </a:r>
          </a:p>
        </p:txBody>
      </p:sp>
      <p:sp>
        <p:nvSpPr>
          <p:cNvPr id="7" name="Slide Number Placeholder 6"/>
          <p:cNvSpPr>
            <a:spLocks noGrp="1"/>
          </p:cNvSpPr>
          <p:nvPr>
            <p:ph type="sldNum" sz="quarter" idx="12"/>
          </p:nvPr>
        </p:nvSpPr>
        <p:spPr>
          <a:xfrm>
            <a:off x="7772400" y="7010400"/>
            <a:ext cx="1676400" cy="304800"/>
          </a:xfrm>
        </p:spPr>
        <p:txBody>
          <a:bodyPr/>
          <a:lstStyle>
            <a:lvl1pPr>
              <a:defRPr/>
            </a:lvl1pPr>
          </a:lstStyle>
          <a:p>
            <a:fld id="{25EE826A-6384-AF4B-B273-E127D2AE5417}" type="slidenum">
              <a:rPr lang="en-US"/>
              <a:pPr/>
              <a:t>‹#›</a:t>
            </a:fld>
            <a:endParaRPr lang="en-US"/>
          </a:p>
        </p:txBody>
      </p:sp>
    </p:spTree>
    <p:extLst>
      <p:ext uri="{BB962C8B-B14F-4D97-AF65-F5344CB8AC3E}">
        <p14:creationId xmlns:p14="http://schemas.microsoft.com/office/powerpoint/2010/main" val="183936228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0BE5EE6-A6FD-E94E-B899-A28E7146CDC2}" type="datetime1">
              <a:rPr lang="en-US" smtClean="0"/>
              <a:t>11/14/12</a:t>
            </a:fld>
            <a:endParaRPr lang="en-US"/>
          </a:p>
        </p:txBody>
      </p:sp>
      <p:sp>
        <p:nvSpPr>
          <p:cNvPr id="5" name="Footer Placeholder 4"/>
          <p:cNvSpPr>
            <a:spLocks noGrp="1"/>
          </p:cNvSpPr>
          <p:nvPr>
            <p:ph type="ftr" sz="quarter" idx="11"/>
          </p:nvPr>
        </p:nvSpPr>
        <p:spPr/>
        <p:txBody>
          <a:bodyPr/>
          <a:lstStyle>
            <a:lvl1pPr>
              <a:defRPr/>
            </a:lvl1pPr>
          </a:lstStyle>
          <a:p>
            <a:r>
              <a:rPr lang="en-US"/>
              <a:t>Katsushi Arisaka</a:t>
            </a:r>
          </a:p>
        </p:txBody>
      </p:sp>
      <p:sp>
        <p:nvSpPr>
          <p:cNvPr id="6" name="Slide Number Placeholder 5"/>
          <p:cNvSpPr>
            <a:spLocks noGrp="1"/>
          </p:cNvSpPr>
          <p:nvPr>
            <p:ph type="sldNum" sz="quarter" idx="12"/>
          </p:nvPr>
        </p:nvSpPr>
        <p:spPr/>
        <p:txBody>
          <a:bodyPr/>
          <a:lstStyle>
            <a:lvl1pPr>
              <a:defRPr/>
            </a:lvl1pPr>
          </a:lstStyle>
          <a:p>
            <a:fld id="{F9FD4DB2-BD5A-5B49-8717-4830B35F9A4A}" type="slidenum">
              <a:rPr lang="en-US"/>
              <a:pPr/>
              <a:t>‹#›</a:t>
            </a:fld>
            <a:endParaRPr lang="en-US"/>
          </a:p>
        </p:txBody>
      </p:sp>
    </p:spTree>
    <p:extLst>
      <p:ext uri="{BB962C8B-B14F-4D97-AF65-F5344CB8AC3E}">
        <p14:creationId xmlns:p14="http://schemas.microsoft.com/office/powerpoint/2010/main" val="913147859"/>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700588"/>
            <a:ext cx="8161338" cy="145256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58825" y="3100388"/>
            <a:ext cx="8161338"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084CFCF-1D56-6148-AC87-6E9FE93625E9}" type="datetime1">
              <a:rPr lang="en-US" smtClean="0"/>
              <a:t>11/14/12</a:t>
            </a:fld>
            <a:endParaRPr lang="en-US"/>
          </a:p>
        </p:txBody>
      </p:sp>
      <p:sp>
        <p:nvSpPr>
          <p:cNvPr id="5" name="Footer Placeholder 4"/>
          <p:cNvSpPr>
            <a:spLocks noGrp="1"/>
          </p:cNvSpPr>
          <p:nvPr>
            <p:ph type="ftr" sz="quarter" idx="11"/>
          </p:nvPr>
        </p:nvSpPr>
        <p:spPr/>
        <p:txBody>
          <a:bodyPr/>
          <a:lstStyle>
            <a:lvl1pPr>
              <a:defRPr/>
            </a:lvl1pPr>
          </a:lstStyle>
          <a:p>
            <a:r>
              <a:rPr lang="en-US"/>
              <a:t>Katsushi Arisaka</a:t>
            </a:r>
          </a:p>
        </p:txBody>
      </p:sp>
      <p:sp>
        <p:nvSpPr>
          <p:cNvPr id="6" name="Slide Number Placeholder 5"/>
          <p:cNvSpPr>
            <a:spLocks noGrp="1"/>
          </p:cNvSpPr>
          <p:nvPr>
            <p:ph type="sldNum" sz="quarter" idx="12"/>
          </p:nvPr>
        </p:nvSpPr>
        <p:spPr/>
        <p:txBody>
          <a:bodyPr/>
          <a:lstStyle>
            <a:lvl1pPr>
              <a:defRPr/>
            </a:lvl1pPr>
          </a:lstStyle>
          <a:p>
            <a:fld id="{AE4072D0-A809-D649-8F48-F664F39EB138}" type="slidenum">
              <a:rPr lang="en-US"/>
              <a:pPr/>
              <a:t>‹#›</a:t>
            </a:fld>
            <a:endParaRPr lang="en-US"/>
          </a:p>
        </p:txBody>
      </p:sp>
    </p:spTree>
    <p:extLst>
      <p:ext uri="{BB962C8B-B14F-4D97-AF65-F5344CB8AC3E}">
        <p14:creationId xmlns:p14="http://schemas.microsoft.com/office/powerpoint/2010/main" val="56511738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819150"/>
            <a:ext cx="4594225"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99025" y="819150"/>
            <a:ext cx="4594225" cy="6096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B3322D28-10B0-D547-A73E-63D3B06188BD}" type="datetime1">
              <a:rPr lang="en-US" smtClean="0"/>
              <a:t>11/14/12</a:t>
            </a:fld>
            <a:endParaRPr lang="en-US"/>
          </a:p>
        </p:txBody>
      </p:sp>
      <p:sp>
        <p:nvSpPr>
          <p:cNvPr id="6" name="Footer Placeholder 5"/>
          <p:cNvSpPr>
            <a:spLocks noGrp="1"/>
          </p:cNvSpPr>
          <p:nvPr>
            <p:ph type="ftr" sz="quarter" idx="11"/>
          </p:nvPr>
        </p:nvSpPr>
        <p:spPr/>
        <p:txBody>
          <a:bodyPr/>
          <a:lstStyle>
            <a:lvl1pPr>
              <a:defRPr/>
            </a:lvl1pPr>
          </a:lstStyle>
          <a:p>
            <a:r>
              <a:rPr lang="en-US"/>
              <a:t>Katsushi Arisaka</a:t>
            </a:r>
          </a:p>
        </p:txBody>
      </p:sp>
      <p:sp>
        <p:nvSpPr>
          <p:cNvPr id="7" name="Slide Number Placeholder 6"/>
          <p:cNvSpPr>
            <a:spLocks noGrp="1"/>
          </p:cNvSpPr>
          <p:nvPr>
            <p:ph type="sldNum" sz="quarter" idx="12"/>
          </p:nvPr>
        </p:nvSpPr>
        <p:spPr/>
        <p:txBody>
          <a:bodyPr/>
          <a:lstStyle>
            <a:lvl1pPr>
              <a:defRPr/>
            </a:lvl1pPr>
          </a:lstStyle>
          <a:p>
            <a:fld id="{E6D82F3F-2ABF-F34A-BC97-A93828206A17}" type="slidenum">
              <a:rPr lang="en-US"/>
              <a:pPr/>
              <a:t>‹#›</a:t>
            </a:fld>
            <a:endParaRPr lang="en-US"/>
          </a:p>
        </p:txBody>
      </p:sp>
    </p:spTree>
    <p:extLst>
      <p:ext uri="{BB962C8B-B14F-4D97-AF65-F5344CB8AC3E}">
        <p14:creationId xmlns:p14="http://schemas.microsoft.com/office/powerpoint/2010/main" val="199433440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93688"/>
            <a:ext cx="8642350" cy="12192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9425" y="1636713"/>
            <a:ext cx="4243388"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9425" y="2319338"/>
            <a:ext cx="424338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0" y="1636713"/>
            <a:ext cx="4244975"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319338"/>
            <a:ext cx="4244975"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00519E1B-415A-4746-BD11-21707FC8726E}" type="datetime1">
              <a:rPr lang="en-US" smtClean="0"/>
              <a:t>11/14/12</a:t>
            </a:fld>
            <a:endParaRPr lang="en-US"/>
          </a:p>
        </p:txBody>
      </p:sp>
      <p:sp>
        <p:nvSpPr>
          <p:cNvPr id="8" name="Footer Placeholder 7"/>
          <p:cNvSpPr>
            <a:spLocks noGrp="1"/>
          </p:cNvSpPr>
          <p:nvPr>
            <p:ph type="ftr" sz="quarter" idx="11"/>
          </p:nvPr>
        </p:nvSpPr>
        <p:spPr/>
        <p:txBody>
          <a:bodyPr/>
          <a:lstStyle>
            <a:lvl1pPr>
              <a:defRPr/>
            </a:lvl1pPr>
          </a:lstStyle>
          <a:p>
            <a:r>
              <a:rPr lang="en-US"/>
              <a:t>Katsushi Arisaka</a:t>
            </a:r>
          </a:p>
        </p:txBody>
      </p:sp>
      <p:sp>
        <p:nvSpPr>
          <p:cNvPr id="9" name="Slide Number Placeholder 8"/>
          <p:cNvSpPr>
            <a:spLocks noGrp="1"/>
          </p:cNvSpPr>
          <p:nvPr>
            <p:ph type="sldNum" sz="quarter" idx="12"/>
          </p:nvPr>
        </p:nvSpPr>
        <p:spPr/>
        <p:txBody>
          <a:bodyPr/>
          <a:lstStyle>
            <a:lvl1pPr>
              <a:defRPr/>
            </a:lvl1pPr>
          </a:lstStyle>
          <a:p>
            <a:fld id="{8A9CCABB-BF64-4241-A181-FDE8FF47C61E}" type="slidenum">
              <a:rPr lang="en-US"/>
              <a:pPr/>
              <a:t>‹#›</a:t>
            </a:fld>
            <a:endParaRPr lang="en-US"/>
          </a:p>
        </p:txBody>
      </p:sp>
    </p:spTree>
    <p:extLst>
      <p:ext uri="{BB962C8B-B14F-4D97-AF65-F5344CB8AC3E}">
        <p14:creationId xmlns:p14="http://schemas.microsoft.com/office/powerpoint/2010/main" val="3906166901"/>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74D75365-8323-9845-9E51-1C8F81404C60}" type="datetime1">
              <a:rPr lang="en-US" smtClean="0"/>
              <a:t>11/14/12</a:t>
            </a:fld>
            <a:endParaRPr lang="en-US"/>
          </a:p>
        </p:txBody>
      </p:sp>
      <p:sp>
        <p:nvSpPr>
          <p:cNvPr id="4" name="Footer Placeholder 3"/>
          <p:cNvSpPr>
            <a:spLocks noGrp="1"/>
          </p:cNvSpPr>
          <p:nvPr>
            <p:ph type="ftr" sz="quarter" idx="11"/>
          </p:nvPr>
        </p:nvSpPr>
        <p:spPr/>
        <p:txBody>
          <a:bodyPr/>
          <a:lstStyle>
            <a:lvl1pPr>
              <a:defRPr/>
            </a:lvl1pPr>
          </a:lstStyle>
          <a:p>
            <a:r>
              <a:rPr lang="en-US"/>
              <a:t>Katsushi Arisaka</a:t>
            </a:r>
          </a:p>
        </p:txBody>
      </p:sp>
      <p:sp>
        <p:nvSpPr>
          <p:cNvPr id="5" name="Slide Number Placeholder 4"/>
          <p:cNvSpPr>
            <a:spLocks noGrp="1"/>
          </p:cNvSpPr>
          <p:nvPr>
            <p:ph type="sldNum" sz="quarter" idx="12"/>
          </p:nvPr>
        </p:nvSpPr>
        <p:spPr/>
        <p:txBody>
          <a:bodyPr/>
          <a:lstStyle>
            <a:lvl1pPr>
              <a:defRPr/>
            </a:lvl1pPr>
          </a:lstStyle>
          <a:p>
            <a:fld id="{86D1EEAD-149B-5243-80FB-B8A1C07F11F0}" type="slidenum">
              <a:rPr lang="en-US"/>
              <a:pPr/>
              <a:t>‹#›</a:t>
            </a:fld>
            <a:endParaRPr lang="en-US"/>
          </a:p>
        </p:txBody>
      </p:sp>
    </p:spTree>
    <p:extLst>
      <p:ext uri="{BB962C8B-B14F-4D97-AF65-F5344CB8AC3E}">
        <p14:creationId xmlns:p14="http://schemas.microsoft.com/office/powerpoint/2010/main" val="65728211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59BD095-2C15-C845-BD2E-31DC1DEDDB55}" type="datetime1">
              <a:rPr lang="en-US" smtClean="0"/>
              <a:t>11/14/12</a:t>
            </a:fld>
            <a:endParaRPr lang="en-US"/>
          </a:p>
        </p:txBody>
      </p:sp>
      <p:sp>
        <p:nvSpPr>
          <p:cNvPr id="3" name="Footer Placeholder 2"/>
          <p:cNvSpPr>
            <a:spLocks noGrp="1"/>
          </p:cNvSpPr>
          <p:nvPr>
            <p:ph type="ftr" sz="quarter" idx="11"/>
          </p:nvPr>
        </p:nvSpPr>
        <p:spPr/>
        <p:txBody>
          <a:bodyPr/>
          <a:lstStyle>
            <a:lvl1pPr>
              <a:defRPr/>
            </a:lvl1pPr>
          </a:lstStyle>
          <a:p>
            <a:r>
              <a:rPr lang="en-US"/>
              <a:t>Katsushi Arisaka</a:t>
            </a:r>
          </a:p>
        </p:txBody>
      </p:sp>
      <p:sp>
        <p:nvSpPr>
          <p:cNvPr id="4" name="Slide Number Placeholder 3"/>
          <p:cNvSpPr>
            <a:spLocks noGrp="1"/>
          </p:cNvSpPr>
          <p:nvPr>
            <p:ph type="sldNum" sz="quarter" idx="12"/>
          </p:nvPr>
        </p:nvSpPr>
        <p:spPr/>
        <p:txBody>
          <a:bodyPr/>
          <a:lstStyle>
            <a:lvl1pPr>
              <a:defRPr/>
            </a:lvl1pPr>
          </a:lstStyle>
          <a:p>
            <a:fld id="{A0C89AF7-409E-2D4C-A86A-D9D6B8BB3D05}" type="slidenum">
              <a:rPr lang="en-US"/>
              <a:pPr/>
              <a:t>‹#›</a:t>
            </a:fld>
            <a:endParaRPr lang="en-US"/>
          </a:p>
        </p:txBody>
      </p:sp>
    </p:spTree>
    <p:extLst>
      <p:ext uri="{BB962C8B-B14F-4D97-AF65-F5344CB8AC3E}">
        <p14:creationId xmlns:p14="http://schemas.microsoft.com/office/powerpoint/2010/main" val="78168625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90513"/>
            <a:ext cx="3159125" cy="12398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38" y="290513"/>
            <a:ext cx="5367337"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25" y="1530350"/>
            <a:ext cx="3159125"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E1B9842-D0F4-5F49-A293-8D63B461BD1D}" type="datetime1">
              <a:rPr lang="en-US" smtClean="0"/>
              <a:t>11/14/12</a:t>
            </a:fld>
            <a:endParaRPr lang="en-US"/>
          </a:p>
        </p:txBody>
      </p:sp>
      <p:sp>
        <p:nvSpPr>
          <p:cNvPr id="6" name="Footer Placeholder 5"/>
          <p:cNvSpPr>
            <a:spLocks noGrp="1"/>
          </p:cNvSpPr>
          <p:nvPr>
            <p:ph type="ftr" sz="quarter" idx="11"/>
          </p:nvPr>
        </p:nvSpPr>
        <p:spPr/>
        <p:txBody>
          <a:bodyPr/>
          <a:lstStyle>
            <a:lvl1pPr>
              <a:defRPr/>
            </a:lvl1pPr>
          </a:lstStyle>
          <a:p>
            <a:r>
              <a:rPr lang="en-US"/>
              <a:t>Katsushi Arisaka</a:t>
            </a:r>
          </a:p>
        </p:txBody>
      </p:sp>
      <p:sp>
        <p:nvSpPr>
          <p:cNvPr id="7" name="Slide Number Placeholder 6"/>
          <p:cNvSpPr>
            <a:spLocks noGrp="1"/>
          </p:cNvSpPr>
          <p:nvPr>
            <p:ph type="sldNum" sz="quarter" idx="12"/>
          </p:nvPr>
        </p:nvSpPr>
        <p:spPr/>
        <p:txBody>
          <a:bodyPr/>
          <a:lstStyle>
            <a:lvl1pPr>
              <a:defRPr/>
            </a:lvl1pPr>
          </a:lstStyle>
          <a:p>
            <a:fld id="{3970095B-897C-6B41-9FCA-407456A2A988}" type="slidenum">
              <a:rPr lang="en-US"/>
              <a:pPr/>
              <a:t>‹#›</a:t>
            </a:fld>
            <a:endParaRPr lang="en-US"/>
          </a:p>
        </p:txBody>
      </p:sp>
    </p:spTree>
    <p:extLst>
      <p:ext uri="{BB962C8B-B14F-4D97-AF65-F5344CB8AC3E}">
        <p14:creationId xmlns:p14="http://schemas.microsoft.com/office/powerpoint/2010/main" val="19753093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5121275"/>
            <a:ext cx="5761037" cy="6032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88" y="654050"/>
            <a:ext cx="5761037"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81188" y="5724525"/>
            <a:ext cx="5761037"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2EBBF07-D0D6-BC4A-A377-78C9D0B87C2A}" type="datetime1">
              <a:rPr lang="en-US" smtClean="0"/>
              <a:t>11/14/12</a:t>
            </a:fld>
            <a:endParaRPr lang="en-US"/>
          </a:p>
        </p:txBody>
      </p:sp>
      <p:sp>
        <p:nvSpPr>
          <p:cNvPr id="6" name="Footer Placeholder 5"/>
          <p:cNvSpPr>
            <a:spLocks noGrp="1"/>
          </p:cNvSpPr>
          <p:nvPr>
            <p:ph type="ftr" sz="quarter" idx="11"/>
          </p:nvPr>
        </p:nvSpPr>
        <p:spPr/>
        <p:txBody>
          <a:bodyPr/>
          <a:lstStyle>
            <a:lvl1pPr>
              <a:defRPr/>
            </a:lvl1pPr>
          </a:lstStyle>
          <a:p>
            <a:r>
              <a:rPr lang="en-US"/>
              <a:t>Katsushi Arisaka</a:t>
            </a:r>
          </a:p>
        </p:txBody>
      </p:sp>
      <p:sp>
        <p:nvSpPr>
          <p:cNvPr id="7" name="Slide Number Placeholder 6"/>
          <p:cNvSpPr>
            <a:spLocks noGrp="1"/>
          </p:cNvSpPr>
          <p:nvPr>
            <p:ph type="sldNum" sz="quarter" idx="12"/>
          </p:nvPr>
        </p:nvSpPr>
        <p:spPr/>
        <p:txBody>
          <a:bodyPr/>
          <a:lstStyle>
            <a:lvl1pPr>
              <a:defRPr/>
            </a:lvl1pPr>
          </a:lstStyle>
          <a:p>
            <a:fld id="{C8C9747C-CEF4-7342-A9E8-A93B7DC3F5A5}" type="slidenum">
              <a:rPr lang="en-US"/>
              <a:pPr/>
              <a:t>‹#›</a:t>
            </a:fld>
            <a:endParaRPr lang="en-US"/>
          </a:p>
        </p:txBody>
      </p:sp>
    </p:spTree>
    <p:extLst>
      <p:ext uri="{BB962C8B-B14F-4D97-AF65-F5344CB8AC3E}">
        <p14:creationId xmlns:p14="http://schemas.microsoft.com/office/powerpoint/2010/main" val="2392071659"/>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0"/>
            <a:ext cx="9296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40" tIns="48320" rIns="96640" bIns="483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400" y="819150"/>
            <a:ext cx="934085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40" tIns="48320" rIns="96640" bIns="483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152400" y="7018338"/>
            <a:ext cx="1905000"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40" tIns="48320" rIns="96640" bIns="48320" numCol="1" anchor="t" anchorCtr="0" compatLnSpc="1">
            <a:prstTxWarp prst="textNoShape">
              <a:avLst/>
            </a:prstTxWarp>
          </a:bodyPr>
          <a:lstStyle>
            <a:lvl1pPr algn="l" defTabSz="966788">
              <a:defRPr sz="1500" b="0" i="1">
                <a:solidFill>
                  <a:srgbClr val="0000FF"/>
                </a:solidFill>
                <a:latin typeface="Arial" charset="0"/>
              </a:defRPr>
            </a:lvl1pPr>
          </a:lstStyle>
          <a:p>
            <a:fld id="{D66059EB-11F4-654D-A26D-D839E12C2C7C}" type="datetime1">
              <a:rPr lang="en-US" smtClean="0"/>
              <a:t>11/14/12</a:t>
            </a:fld>
            <a:endParaRPr lang="en-US"/>
          </a:p>
        </p:txBody>
      </p:sp>
      <p:sp>
        <p:nvSpPr>
          <p:cNvPr id="1029" name="Rectangle 5"/>
          <p:cNvSpPr>
            <a:spLocks noGrp="1" noChangeArrowheads="1"/>
          </p:cNvSpPr>
          <p:nvPr>
            <p:ph type="ftr" sz="quarter" idx="3"/>
          </p:nvPr>
        </p:nvSpPr>
        <p:spPr bwMode="auto">
          <a:xfrm>
            <a:off x="2133600" y="7018338"/>
            <a:ext cx="5562600"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40" tIns="48320" rIns="96640" bIns="48320" numCol="1" anchor="t" anchorCtr="0" compatLnSpc="1">
            <a:prstTxWarp prst="textNoShape">
              <a:avLst/>
            </a:prstTxWarp>
          </a:bodyPr>
          <a:lstStyle>
            <a:lvl1pPr defTabSz="966788">
              <a:defRPr sz="1500" b="0" i="1">
                <a:solidFill>
                  <a:srgbClr val="0000FF"/>
                </a:solidFill>
                <a:latin typeface="Arial" charset="0"/>
              </a:defRPr>
            </a:lvl1pPr>
          </a:lstStyle>
          <a:p>
            <a:r>
              <a:rPr lang="en-US"/>
              <a:t>Katsushi Arisaka</a:t>
            </a:r>
          </a:p>
        </p:txBody>
      </p:sp>
      <p:sp>
        <p:nvSpPr>
          <p:cNvPr id="1030" name="Rectangle 6"/>
          <p:cNvSpPr>
            <a:spLocks noGrp="1" noChangeArrowheads="1"/>
          </p:cNvSpPr>
          <p:nvPr>
            <p:ph type="sldNum" sz="quarter" idx="4"/>
          </p:nvPr>
        </p:nvSpPr>
        <p:spPr bwMode="auto">
          <a:xfrm>
            <a:off x="7772400" y="70104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640" tIns="48320" rIns="96640" bIns="48320" numCol="1" anchor="t" anchorCtr="0" compatLnSpc="1">
            <a:prstTxWarp prst="textNoShape">
              <a:avLst/>
            </a:prstTxWarp>
          </a:bodyPr>
          <a:lstStyle>
            <a:lvl1pPr algn="r" defTabSz="966788">
              <a:defRPr sz="1500" b="0" i="1">
                <a:solidFill>
                  <a:srgbClr val="0000FF"/>
                </a:solidFill>
                <a:latin typeface="Arial" charset="0"/>
              </a:defRPr>
            </a:lvl1pPr>
          </a:lstStyle>
          <a:p>
            <a:fld id="{6E1D3BB6-7BCC-4F44-A521-24AD84974E76}" type="slidenum">
              <a:rPr lang="en-US"/>
              <a:pPr/>
              <a:t>‹#›</a:t>
            </a:fld>
            <a:endParaRPr lang="en-US"/>
          </a:p>
        </p:txBody>
      </p:sp>
      <p:sp>
        <p:nvSpPr>
          <p:cNvPr id="1031" name="Line 7"/>
          <p:cNvSpPr>
            <a:spLocks noChangeShapeType="1"/>
          </p:cNvSpPr>
          <p:nvPr/>
        </p:nvSpPr>
        <p:spPr bwMode="auto">
          <a:xfrm>
            <a:off x="0" y="685800"/>
            <a:ext cx="9601200" cy="0"/>
          </a:xfrm>
          <a:prstGeom prst="line">
            <a:avLst/>
          </a:prstGeom>
          <a:noFill/>
          <a:ln w="571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32" name="Line 8"/>
          <p:cNvSpPr>
            <a:spLocks noChangeShapeType="1"/>
          </p:cNvSpPr>
          <p:nvPr/>
        </p:nvSpPr>
        <p:spPr bwMode="auto">
          <a:xfrm>
            <a:off x="0" y="7010400"/>
            <a:ext cx="9601200" cy="0"/>
          </a:xfrm>
          <a:prstGeom prst="line">
            <a:avLst/>
          </a:prstGeom>
          <a:noFill/>
          <a:ln w="3810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xmlns:p14="http://schemas.microsoft.com/office/powerpoint/2010/main"/>
  <p:hf hdr="0"/>
  <p:txStyles>
    <p:titleStyle>
      <a:lvl1pPr algn="ctr" defTabSz="966788" rtl="0" fontAlgn="base">
        <a:lnSpc>
          <a:spcPct val="80000"/>
        </a:lnSpc>
        <a:spcBef>
          <a:spcPct val="0"/>
        </a:spcBef>
        <a:spcAft>
          <a:spcPct val="0"/>
        </a:spcAft>
        <a:defRPr sz="4000" b="1">
          <a:solidFill>
            <a:srgbClr val="A50021"/>
          </a:solidFill>
          <a:latin typeface="+mj-lt"/>
          <a:ea typeface="+mj-ea"/>
          <a:cs typeface="+mj-cs"/>
        </a:defRPr>
      </a:lvl1pPr>
      <a:lvl2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2pPr>
      <a:lvl3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3pPr>
      <a:lvl4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4pPr>
      <a:lvl5pPr algn="ctr" defTabSz="966788" rtl="0" fontAlgn="base">
        <a:lnSpc>
          <a:spcPct val="80000"/>
        </a:lnSpc>
        <a:spcBef>
          <a:spcPct val="0"/>
        </a:spcBef>
        <a:spcAft>
          <a:spcPct val="0"/>
        </a:spcAft>
        <a:defRPr sz="4000" b="1">
          <a:solidFill>
            <a:srgbClr val="A50021"/>
          </a:solidFill>
          <a:latin typeface="Tahoma" charset="0"/>
          <a:ea typeface="ＭＳ Ｐゴシック" charset="0"/>
        </a:defRPr>
      </a:lvl5pPr>
      <a:lvl6pPr marL="457200" algn="ctr" defTabSz="966788" rtl="0" fontAlgn="base">
        <a:lnSpc>
          <a:spcPct val="80000"/>
        </a:lnSpc>
        <a:spcBef>
          <a:spcPct val="0"/>
        </a:spcBef>
        <a:spcAft>
          <a:spcPct val="0"/>
        </a:spcAft>
        <a:defRPr sz="4000" b="1">
          <a:solidFill>
            <a:srgbClr val="A50021"/>
          </a:solidFill>
          <a:latin typeface="Tahoma" charset="0"/>
          <a:ea typeface="ＭＳ Ｐゴシック" charset="0"/>
        </a:defRPr>
      </a:lvl6pPr>
      <a:lvl7pPr marL="914400" algn="ctr" defTabSz="966788" rtl="0" fontAlgn="base">
        <a:lnSpc>
          <a:spcPct val="80000"/>
        </a:lnSpc>
        <a:spcBef>
          <a:spcPct val="0"/>
        </a:spcBef>
        <a:spcAft>
          <a:spcPct val="0"/>
        </a:spcAft>
        <a:defRPr sz="4000" b="1">
          <a:solidFill>
            <a:srgbClr val="A50021"/>
          </a:solidFill>
          <a:latin typeface="Tahoma" charset="0"/>
          <a:ea typeface="ＭＳ Ｐゴシック" charset="0"/>
        </a:defRPr>
      </a:lvl7pPr>
      <a:lvl8pPr marL="1371600" algn="ctr" defTabSz="966788" rtl="0" fontAlgn="base">
        <a:lnSpc>
          <a:spcPct val="80000"/>
        </a:lnSpc>
        <a:spcBef>
          <a:spcPct val="0"/>
        </a:spcBef>
        <a:spcAft>
          <a:spcPct val="0"/>
        </a:spcAft>
        <a:defRPr sz="4000" b="1">
          <a:solidFill>
            <a:srgbClr val="A50021"/>
          </a:solidFill>
          <a:latin typeface="Tahoma" charset="0"/>
          <a:ea typeface="ＭＳ Ｐゴシック" charset="0"/>
        </a:defRPr>
      </a:lvl8pPr>
      <a:lvl9pPr marL="1828800" algn="ctr" defTabSz="966788" rtl="0" fontAlgn="base">
        <a:lnSpc>
          <a:spcPct val="80000"/>
        </a:lnSpc>
        <a:spcBef>
          <a:spcPct val="0"/>
        </a:spcBef>
        <a:spcAft>
          <a:spcPct val="0"/>
        </a:spcAft>
        <a:defRPr sz="4000" b="1">
          <a:solidFill>
            <a:srgbClr val="A50021"/>
          </a:solidFill>
          <a:latin typeface="Tahoma" charset="0"/>
          <a:ea typeface="ＭＳ Ｐゴシック" charset="0"/>
        </a:defRPr>
      </a:lvl9pPr>
    </p:titleStyle>
    <p:bodyStyle>
      <a:lvl1pPr marL="360363" indent="-360363" algn="l" defTabSz="966788" rtl="0" fontAlgn="base">
        <a:lnSpc>
          <a:spcPct val="90000"/>
        </a:lnSpc>
        <a:spcBef>
          <a:spcPct val="50000"/>
        </a:spcBef>
        <a:spcAft>
          <a:spcPct val="0"/>
        </a:spcAft>
        <a:buSzPct val="80000"/>
        <a:buFont typeface="Wingdings" charset="0"/>
        <a:buChar char="Ø"/>
        <a:defRPr sz="4200" b="1">
          <a:solidFill>
            <a:schemeClr val="accent2">
              <a:lumMod val="75000"/>
            </a:schemeClr>
          </a:solidFill>
          <a:latin typeface="+mn-lt"/>
          <a:ea typeface="+mn-ea"/>
          <a:cs typeface="+mn-cs"/>
        </a:defRPr>
      </a:lvl1pPr>
      <a:lvl2pPr marL="785813" indent="-304800" algn="l" defTabSz="966788" rtl="0" fontAlgn="base">
        <a:lnSpc>
          <a:spcPct val="90000"/>
        </a:lnSpc>
        <a:spcBef>
          <a:spcPct val="10000"/>
        </a:spcBef>
        <a:spcAft>
          <a:spcPct val="0"/>
        </a:spcAft>
        <a:buFont typeface="Wingdings" charset="0"/>
        <a:buChar char="§"/>
        <a:defRPr sz="3800" b="1">
          <a:solidFill>
            <a:schemeClr val="tx1"/>
          </a:solidFill>
          <a:latin typeface="+mn-lt"/>
          <a:ea typeface="+mn-ea"/>
        </a:defRPr>
      </a:lvl2pPr>
      <a:lvl3pPr marL="1208088" indent="-241300" algn="l" defTabSz="966788" rtl="0" fontAlgn="base">
        <a:lnSpc>
          <a:spcPct val="90000"/>
        </a:lnSpc>
        <a:spcBef>
          <a:spcPct val="10000"/>
        </a:spcBef>
        <a:spcAft>
          <a:spcPct val="0"/>
        </a:spcAft>
        <a:buChar char="•"/>
        <a:defRPr sz="3200" b="1">
          <a:solidFill>
            <a:srgbClr val="008000"/>
          </a:solidFill>
          <a:latin typeface="+mn-lt"/>
          <a:ea typeface="+mn-ea"/>
        </a:defRPr>
      </a:lvl3pPr>
      <a:lvl4pPr marL="1693863" indent="-246063" algn="l" defTabSz="966788" rtl="0" fontAlgn="base">
        <a:lnSpc>
          <a:spcPct val="90000"/>
        </a:lnSpc>
        <a:spcBef>
          <a:spcPct val="10000"/>
        </a:spcBef>
        <a:spcAft>
          <a:spcPct val="0"/>
        </a:spcAft>
        <a:buFont typeface="Times New Roman" charset="0"/>
        <a:buChar char="–"/>
        <a:defRPr sz="2900" b="1">
          <a:solidFill>
            <a:srgbClr val="6600FF"/>
          </a:solidFill>
          <a:latin typeface="+mn-lt"/>
          <a:ea typeface="+mn-ea"/>
        </a:defRPr>
      </a:lvl4pPr>
      <a:lvl5pPr marL="2174875" indent="-241300" algn="l" defTabSz="966788" rtl="0" fontAlgn="base">
        <a:lnSpc>
          <a:spcPct val="90000"/>
        </a:lnSpc>
        <a:spcBef>
          <a:spcPct val="10000"/>
        </a:spcBef>
        <a:spcAft>
          <a:spcPct val="0"/>
        </a:spcAft>
        <a:buChar char="»"/>
        <a:defRPr sz="2900" b="1">
          <a:solidFill>
            <a:schemeClr val="tx1"/>
          </a:solidFill>
          <a:latin typeface="+mn-lt"/>
          <a:ea typeface="+mn-ea"/>
        </a:defRPr>
      </a:lvl5pPr>
      <a:lvl6pPr marL="2632075" indent="-241300" algn="l" defTabSz="966788" rtl="0" fontAlgn="base">
        <a:lnSpc>
          <a:spcPct val="90000"/>
        </a:lnSpc>
        <a:spcBef>
          <a:spcPct val="10000"/>
        </a:spcBef>
        <a:spcAft>
          <a:spcPct val="0"/>
        </a:spcAft>
        <a:buChar char="»"/>
        <a:defRPr sz="2900" b="1">
          <a:solidFill>
            <a:schemeClr val="tx1"/>
          </a:solidFill>
          <a:latin typeface="+mn-lt"/>
          <a:ea typeface="+mn-ea"/>
        </a:defRPr>
      </a:lvl6pPr>
      <a:lvl7pPr marL="3089275" indent="-241300" algn="l" defTabSz="966788" rtl="0" fontAlgn="base">
        <a:lnSpc>
          <a:spcPct val="90000"/>
        </a:lnSpc>
        <a:spcBef>
          <a:spcPct val="10000"/>
        </a:spcBef>
        <a:spcAft>
          <a:spcPct val="0"/>
        </a:spcAft>
        <a:buChar char="»"/>
        <a:defRPr sz="2900" b="1">
          <a:solidFill>
            <a:schemeClr val="tx1"/>
          </a:solidFill>
          <a:latin typeface="+mn-lt"/>
          <a:ea typeface="+mn-ea"/>
        </a:defRPr>
      </a:lvl7pPr>
      <a:lvl8pPr marL="3546475" indent="-241300" algn="l" defTabSz="966788" rtl="0" fontAlgn="base">
        <a:lnSpc>
          <a:spcPct val="90000"/>
        </a:lnSpc>
        <a:spcBef>
          <a:spcPct val="10000"/>
        </a:spcBef>
        <a:spcAft>
          <a:spcPct val="0"/>
        </a:spcAft>
        <a:buChar char="»"/>
        <a:defRPr sz="2900" b="1">
          <a:solidFill>
            <a:schemeClr val="tx1"/>
          </a:solidFill>
          <a:latin typeface="+mn-lt"/>
          <a:ea typeface="+mn-ea"/>
        </a:defRPr>
      </a:lvl8pPr>
      <a:lvl9pPr marL="4003675" indent="-241300" algn="l" defTabSz="966788" rtl="0" fontAlgn="base">
        <a:lnSpc>
          <a:spcPct val="90000"/>
        </a:lnSpc>
        <a:spcBef>
          <a:spcPct val="10000"/>
        </a:spcBef>
        <a:spcAft>
          <a:spcPct val="0"/>
        </a:spcAft>
        <a:buChar char="»"/>
        <a:defRPr sz="29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4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4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4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4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 Id="rId3" Type="http://schemas.openxmlformats.org/officeDocument/2006/relationships/image" Target="../media/image6.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4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9.xml"/><Relationship Id="rId4" Type="http://schemas.openxmlformats.org/officeDocument/2006/relationships/oleObject" Target="../embeddings/Microsoft_Equation7.bin"/><Relationship Id="rId5" Type="http://schemas.openxmlformats.org/officeDocument/2006/relationships/image" Target="../media/image49.wmf"/><Relationship Id="rId1" Type="http://schemas.openxmlformats.org/officeDocument/2006/relationships/vmlDrawing" Target="../drawings/vmlDrawing7.vml"/><Relationship Id="rId2"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5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51.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5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Microsoft_Equation2.bin"/><Relationship Id="rId5" Type="http://schemas.openxmlformats.org/officeDocument/2006/relationships/image" Target="../media/image1.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Microsoft_Equation1.bin"/><Relationship Id="rId5"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Microsoft_Equation3.bin"/><Relationship Id="rId5" Type="http://schemas.openxmlformats.org/officeDocument/2006/relationships/image" Target="../media/image1.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1.bin"/><Relationship Id="rId5" Type="http://schemas.openxmlformats.org/officeDocument/2006/relationships/image" Target="../media/image13.wmf"/><Relationship Id="rId6" Type="http://schemas.openxmlformats.org/officeDocument/2006/relationships/oleObject" Target="../embeddings/Microsoft_Equation4.bin"/><Relationship Id="rId7" Type="http://schemas.openxmlformats.org/officeDocument/2006/relationships/image" Target="../media/image14.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Microsoft_Equation5.bin"/><Relationship Id="rId5" Type="http://schemas.openxmlformats.org/officeDocument/2006/relationships/image" Target="../media/image18.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1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2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Microsoft_Equation6.bin"/><Relationship Id="rId5" Type="http://schemas.openxmlformats.org/officeDocument/2006/relationships/image" Target="../media/image18.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2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2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25.jpe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gif"/><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3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2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3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3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3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3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36.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3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3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3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4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4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5570" name="Rectangle 2"/>
          <p:cNvSpPr>
            <a:spLocks noChangeArrowheads="1"/>
          </p:cNvSpPr>
          <p:nvPr/>
        </p:nvSpPr>
        <p:spPr bwMode="auto">
          <a:xfrm>
            <a:off x="1524000" y="3641725"/>
            <a:ext cx="6705600" cy="701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6350">
                <a:solidFill>
                  <a:srgbClr val="000000"/>
                </a:solidFill>
                <a:miter lim="800000"/>
                <a:headEnd type="none" w="lg" len="lg"/>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4000">
                <a:solidFill>
                  <a:srgbClr val="0099FF"/>
                </a:solidFill>
                <a:effectLst>
                  <a:outerShdw blurRad="38100" dist="38100" dir="2700000" algn="tl">
                    <a:srgbClr val="DDDDDD"/>
                  </a:outerShdw>
                </a:effectLst>
                <a:latin typeface="Tahoma" charset="0"/>
              </a:rPr>
              <a:t>Katsushi Arisaka</a:t>
            </a:r>
          </a:p>
        </p:txBody>
      </p:sp>
      <p:sp>
        <p:nvSpPr>
          <p:cNvPr id="3565571" name="Rectangle 3"/>
          <p:cNvSpPr>
            <a:spLocks noGrp="1" noChangeArrowheads="1"/>
          </p:cNvSpPr>
          <p:nvPr>
            <p:ph type="ctrTitle"/>
          </p:nvPr>
        </p:nvSpPr>
        <p:spPr>
          <a:xfrm>
            <a:off x="142875" y="723900"/>
            <a:ext cx="9296400" cy="1736725"/>
          </a:xfrm>
        </p:spPr>
        <p:txBody>
          <a:bodyPr>
            <a:noAutofit/>
            <a:scene3d>
              <a:camera prst="orthographicFront"/>
              <a:lightRig rig="threePt" dir="t"/>
            </a:scene3d>
            <a:sp3d extrusionH="57150">
              <a:bevelT w="50800" h="38100" prst="riblet"/>
            </a:sp3d>
          </a:bodyPr>
          <a:lstStyle/>
          <a:p>
            <a:pPr>
              <a:lnSpc>
                <a:spcPct val="90000"/>
              </a:lnSpc>
            </a:pPr>
            <a:r>
              <a:rPr lang="en-US" altLang="ja-JP" sz="6000" dirty="0" smtClean="0">
                <a:effectLst>
                  <a:outerShdw blurRad="38100" dist="38100" dir="2700000" algn="tl">
                    <a:srgbClr val="DDDDDD"/>
                  </a:outerShdw>
                </a:effectLst>
                <a:ea typeface="MS Gothic" charset="0"/>
                <a:cs typeface="MS Gothic" charset="0"/>
              </a:rPr>
              <a:t>Evolution </a:t>
            </a:r>
            <a:br>
              <a:rPr lang="en-US" altLang="ja-JP" sz="6000" dirty="0" smtClean="0">
                <a:effectLst>
                  <a:outerShdw blurRad="38100" dist="38100" dir="2700000" algn="tl">
                    <a:srgbClr val="DDDDDD"/>
                  </a:outerShdw>
                </a:effectLst>
                <a:ea typeface="MS Gothic" charset="0"/>
                <a:cs typeface="MS Gothic" charset="0"/>
              </a:rPr>
            </a:br>
            <a:r>
              <a:rPr lang="en-US" altLang="ja-JP" sz="6000" dirty="0" smtClean="0">
                <a:effectLst>
                  <a:outerShdw blurRad="38100" dist="38100" dir="2700000" algn="tl">
                    <a:srgbClr val="DDDDDD"/>
                  </a:outerShdw>
                </a:effectLst>
                <a:ea typeface="MS Gothic" charset="0"/>
                <a:cs typeface="MS Gothic" charset="0"/>
              </a:rPr>
              <a:t>of the Early  </a:t>
            </a:r>
            <a:r>
              <a:rPr lang="en-US" altLang="ja-JP" sz="6000" dirty="0" smtClean="0">
                <a:effectLst>
                  <a:outerShdw blurRad="38100" dist="38100" dir="2700000" algn="tl">
                    <a:srgbClr val="DDDDDD"/>
                  </a:outerShdw>
                </a:effectLst>
                <a:ea typeface="MS Gothic" charset="0"/>
                <a:cs typeface="MS Gothic" charset="0"/>
              </a:rPr>
              <a:t>Universe</a:t>
            </a:r>
            <a:endParaRPr lang="en-US" sz="4400" dirty="0">
              <a:solidFill>
                <a:srgbClr val="FF00FF"/>
              </a:solidFill>
              <a:effectLst>
                <a:outerShdw blurRad="38100" dist="38100" dir="2700000" algn="tl">
                  <a:srgbClr val="DDDDDD"/>
                </a:outerShdw>
              </a:effectLst>
              <a:ea typeface="MS Gothic" charset="0"/>
              <a:cs typeface="MS Gothic" charset="0"/>
            </a:endParaRPr>
          </a:p>
        </p:txBody>
      </p:sp>
      <p:sp>
        <p:nvSpPr>
          <p:cNvPr id="3565572" name="Line 4"/>
          <p:cNvSpPr>
            <a:spLocks noChangeShapeType="1"/>
          </p:cNvSpPr>
          <p:nvPr/>
        </p:nvSpPr>
        <p:spPr bwMode="auto">
          <a:xfrm>
            <a:off x="0" y="2514600"/>
            <a:ext cx="9601200" cy="0"/>
          </a:xfrm>
          <a:prstGeom prst="line">
            <a:avLst/>
          </a:prstGeom>
          <a:noFill/>
          <a:ln w="571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65573" name="Line 5"/>
          <p:cNvSpPr>
            <a:spLocks noChangeShapeType="1"/>
          </p:cNvSpPr>
          <p:nvPr/>
        </p:nvSpPr>
        <p:spPr bwMode="auto">
          <a:xfrm>
            <a:off x="36513" y="685800"/>
            <a:ext cx="0" cy="1828800"/>
          </a:xfrm>
          <a:prstGeom prst="line">
            <a:avLst/>
          </a:prstGeom>
          <a:noFill/>
          <a:ln w="571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65574" name="Line 6"/>
          <p:cNvSpPr>
            <a:spLocks noChangeShapeType="1"/>
          </p:cNvSpPr>
          <p:nvPr/>
        </p:nvSpPr>
        <p:spPr bwMode="auto">
          <a:xfrm>
            <a:off x="9564688" y="685800"/>
            <a:ext cx="0" cy="1828800"/>
          </a:xfrm>
          <a:prstGeom prst="line">
            <a:avLst/>
          </a:prstGeom>
          <a:noFill/>
          <a:ln w="57150">
            <a:solidFill>
              <a:srgbClr val="CC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65575" name="Rectangle 7"/>
          <p:cNvSpPr>
            <a:spLocks noChangeArrowheads="1"/>
          </p:cNvSpPr>
          <p:nvPr/>
        </p:nvSpPr>
        <p:spPr bwMode="auto">
          <a:xfrm>
            <a:off x="1752600" y="5029200"/>
            <a:ext cx="6651625" cy="16192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0000"/>
                </a:solidFill>
                <a:miter lim="800000"/>
                <a:headEnd type="none" w="med" len="lg"/>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5344" tIns="47672" rIns="95344" bIns="47672">
            <a:spAutoFit/>
          </a:bodyPr>
          <a:lstStyle/>
          <a:p>
            <a:pPr defTabSz="954088" eaLnBrk="0" hangingPunct="0"/>
            <a:r>
              <a:rPr lang="en-US" altLang="ja-JP" sz="2500" i="1">
                <a:solidFill>
                  <a:srgbClr val="0000FF"/>
                </a:solidFill>
                <a:latin typeface="Tahoma" charset="0"/>
                <a:ea typeface="MS Mincho" charset="0"/>
                <a:cs typeface="MS Mincho" charset="0"/>
              </a:rPr>
              <a:t>University of California, Los Angeles</a:t>
            </a:r>
            <a:endParaRPr lang="en-US" altLang="ja-JP" sz="2500" b="0">
              <a:solidFill>
                <a:srgbClr val="0000FF"/>
              </a:solidFill>
              <a:latin typeface="Times New Roman" charset="0"/>
              <a:ea typeface="MS Mincho" charset="0"/>
              <a:cs typeface="MS Mincho" charset="0"/>
            </a:endParaRPr>
          </a:p>
          <a:p>
            <a:pPr defTabSz="954088" eaLnBrk="0" hangingPunct="0"/>
            <a:r>
              <a:rPr lang="en-US" altLang="ja-JP" sz="2500" i="1">
                <a:solidFill>
                  <a:srgbClr val="0000FF"/>
                </a:solidFill>
                <a:latin typeface="Tahoma" charset="0"/>
                <a:ea typeface="MS Mincho" charset="0"/>
                <a:cs typeface="MS Mincho" charset="0"/>
              </a:rPr>
              <a:t>Department of Physics and Astronomy</a:t>
            </a:r>
            <a:endParaRPr lang="en-US" altLang="ja-JP" sz="2500" b="0">
              <a:solidFill>
                <a:srgbClr val="0000FF"/>
              </a:solidFill>
              <a:latin typeface="Times New Roman" charset="0"/>
              <a:ea typeface="MS Mincho" charset="0"/>
              <a:cs typeface="MS Mincho" charset="0"/>
            </a:endParaRPr>
          </a:p>
          <a:p>
            <a:pPr defTabSz="954088" eaLnBrk="0" hangingPunct="0"/>
            <a:endParaRPr lang="en-US" altLang="ja-JP" sz="2500" b="0">
              <a:solidFill>
                <a:srgbClr val="0099FF"/>
              </a:solidFill>
              <a:latin typeface="Tahoma" charset="0"/>
              <a:ea typeface="MS Mincho" charset="0"/>
              <a:cs typeface="MS Mincho" charset="0"/>
            </a:endParaRPr>
          </a:p>
          <a:p>
            <a:pPr defTabSz="954088" eaLnBrk="0" hangingPunct="0"/>
            <a:r>
              <a:rPr lang="en-US" altLang="ja-JP" sz="2500" b="0">
                <a:solidFill>
                  <a:srgbClr val="0099FF"/>
                </a:solidFill>
                <a:latin typeface="Tahoma" charset="0"/>
                <a:ea typeface="MS Mincho" charset="0"/>
                <a:cs typeface="MS Mincho" charset="0"/>
              </a:rPr>
              <a:t>arisaka@physics.ucla.edu</a:t>
            </a:r>
            <a:endParaRPr lang="en-US" altLang="ja-JP" sz="2500" b="0">
              <a:latin typeface="Times New Roman" charset="0"/>
              <a:cs typeface="ＭＳ Ｐゴシック" charset="0"/>
            </a:endParaRPr>
          </a:p>
        </p:txBody>
      </p:sp>
      <p:sp>
        <p:nvSpPr>
          <p:cNvPr id="11"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0F19D091-F1E9-D94E-A76A-7DE2F9549AF1}" type="datetime1">
              <a:rPr lang="en-US" sz="1500" smtClean="0">
                <a:solidFill>
                  <a:srgbClr val="0000FF"/>
                </a:solidFill>
              </a:rPr>
              <a:t>11/14/12</a:t>
            </a:fld>
            <a:endParaRPr lang="en-US" sz="1500">
              <a:solidFill>
                <a:srgbClr val="0000FF"/>
              </a:solidFill>
            </a:endParaRPr>
          </a:p>
        </p:txBody>
      </p:sp>
      <p:sp>
        <p:nvSpPr>
          <p:cNvPr id="12"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cs typeface="Arial" charset="0"/>
              </a:rPr>
              <a:t>Katsushi Arisaka</a:t>
            </a:r>
          </a:p>
        </p:txBody>
      </p:sp>
      <p:sp>
        <p:nvSpPr>
          <p:cNvPr id="13"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CF33A8F9-3F8D-E149-96B6-2D3D539A0316}" type="slidenum">
              <a:rPr lang="en-US" sz="1500">
                <a:solidFill>
                  <a:srgbClr val="0000FF"/>
                </a:solidFill>
              </a:rPr>
              <a:pPr eaLnBrk="1" hangingPunct="1"/>
              <a:t>1</a:t>
            </a:fld>
            <a:endParaRPr lang="en-US" sz="1500">
              <a:solidFill>
                <a:srgbClr val="0000FF"/>
              </a:solidFill>
            </a:endParaRPr>
          </a:p>
        </p:txBody>
      </p:sp>
    </p:spTree>
    <p:extLst>
      <p:ext uri="{BB962C8B-B14F-4D97-AF65-F5344CB8AC3E}">
        <p14:creationId xmlns:p14="http://schemas.microsoft.com/office/powerpoint/2010/main" val="2561606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Date Placeholder 3"/>
          <p:cNvSpPr>
            <a:spLocks noGrp="1"/>
          </p:cNvSpPr>
          <p:nvPr>
            <p:ph type="dt" sz="quarter" idx="10"/>
          </p:nvPr>
        </p:nvSpPr>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39663A11-CA4D-714F-A3F6-CCB3F336BBBE}" type="datetime1">
              <a:rPr lang="en-US" sz="1500" smtClean="0">
                <a:solidFill>
                  <a:srgbClr val="0000FF"/>
                </a:solidFill>
              </a:rPr>
              <a:t>11/14/12</a:t>
            </a:fld>
            <a:endParaRPr lang="en-US" sz="1500">
              <a:solidFill>
                <a:srgbClr val="0000FF"/>
              </a:solidFill>
            </a:endParaRPr>
          </a:p>
        </p:txBody>
      </p:sp>
      <p:sp>
        <p:nvSpPr>
          <p:cNvPr id="102403" name="Footer Placeholder 4"/>
          <p:cNvSpPr>
            <a:spLocks noGrp="1"/>
          </p:cNvSpPr>
          <p:nvPr>
            <p:ph type="ftr" sz="quarter" idx="11"/>
          </p:nvPr>
        </p:nvSpPr>
        <p:spPr/>
        <p:txBody>
          <a:bodyPr/>
          <a:lstStyle/>
          <a:p>
            <a:pPr defTabSz="966788">
              <a:defRPr/>
            </a:pPr>
            <a:r>
              <a:rPr lang="en-US"/>
              <a:t>Katsushi Arisaka</a:t>
            </a:r>
          </a:p>
        </p:txBody>
      </p:sp>
      <p:sp>
        <p:nvSpPr>
          <p:cNvPr id="102404" name="Slide Number Placeholder 5"/>
          <p:cNvSpPr>
            <a:spLocks noGrp="1"/>
          </p:cNvSpPr>
          <p:nvPr>
            <p:ph type="sldNum" sz="quarter" idx="12"/>
          </p:nvPr>
        </p:nvSpPr>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D68C1380-18D4-A44E-A336-6D442BD8C8E0}" type="slidenum">
              <a:rPr lang="en-US" sz="1500">
                <a:solidFill>
                  <a:srgbClr val="0000FF"/>
                </a:solidFill>
              </a:rPr>
              <a:pPr eaLnBrk="1" hangingPunct="1"/>
              <a:t>10</a:t>
            </a:fld>
            <a:endParaRPr lang="en-US" sz="1500">
              <a:solidFill>
                <a:srgbClr val="0000FF"/>
              </a:solidFill>
            </a:endParaRPr>
          </a:p>
        </p:txBody>
      </p:sp>
      <p:sp>
        <p:nvSpPr>
          <p:cNvPr id="87045"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The Beginning</a:t>
            </a:r>
          </a:p>
        </p:txBody>
      </p:sp>
      <p:sp>
        <p:nvSpPr>
          <p:cNvPr id="87046" name="Rectangle 3"/>
          <p:cNvSpPr>
            <a:spLocks noGrp="1" noChangeArrowheads="1"/>
          </p:cNvSpPr>
          <p:nvPr>
            <p:ph type="body" idx="1"/>
          </p:nvPr>
        </p:nvSpPr>
        <p:spPr>
          <a:xfrm>
            <a:off x="152400" y="914400"/>
            <a:ext cx="9448800" cy="6076950"/>
          </a:xfrm>
        </p:spPr>
        <p:txBody>
          <a:bodyPr/>
          <a:lstStyle/>
          <a:p>
            <a:pPr eaLnBrk="1" hangingPunct="1"/>
            <a:r>
              <a:rPr lang="en-US" sz="3800" dirty="0">
                <a:latin typeface="Arial Narrow" charset="0"/>
                <a:ea typeface="ＭＳ Ｐゴシック" charset="0"/>
                <a:cs typeface="ＭＳ Ｐゴシック" charset="0"/>
              </a:rPr>
              <a:t>Everything was the same </a:t>
            </a:r>
            <a:r>
              <a:rPr lang="en-US" sz="3800" dirty="0">
                <a:latin typeface="Arial Narrow" charset="0"/>
                <a:ea typeface="ＭＳ Ｐゴシック" charset="0"/>
                <a:cs typeface="ＭＳ Ｐゴシック" charset="0"/>
                <a:sym typeface="Symbol" charset="0"/>
              </a:rPr>
              <a:t> Perfect symmetry.</a:t>
            </a:r>
          </a:p>
          <a:p>
            <a:pPr lvl="1" eaLnBrk="1" hangingPunct="1"/>
            <a:r>
              <a:rPr lang="en-US" sz="3400" dirty="0">
                <a:latin typeface="Arial Narrow" charset="0"/>
                <a:ea typeface="ＭＳ Ｐゴシック" charset="0"/>
                <a:sym typeface="Symbol" charset="0"/>
              </a:rPr>
              <a:t>All the particles are the same as photons.</a:t>
            </a:r>
          </a:p>
          <a:p>
            <a:pPr lvl="1" eaLnBrk="1" hangingPunct="1"/>
            <a:r>
              <a:rPr lang="en-US" sz="3400" dirty="0">
                <a:latin typeface="Arial Narrow" charset="0"/>
                <a:ea typeface="ＭＳ Ｐゴシック" charset="0"/>
                <a:sym typeface="Symbol" charset="0"/>
              </a:rPr>
              <a:t>All four forces are the same.</a:t>
            </a:r>
          </a:p>
          <a:p>
            <a:pPr lvl="4" eaLnBrk="1" hangingPunct="1"/>
            <a:endParaRPr lang="en-US" sz="2500" dirty="0">
              <a:latin typeface="Arial Narrow" charset="0"/>
              <a:ea typeface="ＭＳ Ｐゴシック" charset="0"/>
              <a:sym typeface="Symbol" charset="0"/>
            </a:endParaRPr>
          </a:p>
          <a:p>
            <a:pPr eaLnBrk="1" hangingPunct="1"/>
            <a:r>
              <a:rPr lang="en-US" sz="3800" dirty="0">
                <a:latin typeface="Arial Narrow" charset="0"/>
                <a:ea typeface="ＭＳ Ｐゴシック" charset="0"/>
                <a:cs typeface="ＭＳ Ｐゴシック" charset="0"/>
                <a:sym typeface="Symbol" charset="0"/>
              </a:rPr>
              <a:t>The Universe was </a:t>
            </a:r>
            <a:r>
              <a:rPr lang="en-US" sz="3800" u="sng" dirty="0">
                <a:latin typeface="Arial Narrow" charset="0"/>
                <a:ea typeface="ＭＳ Ｐゴシック" charset="0"/>
                <a:cs typeface="ＭＳ Ｐゴシック" charset="0"/>
                <a:sym typeface="Symbol" charset="0"/>
              </a:rPr>
              <a:t>10 dimension</a:t>
            </a:r>
            <a:r>
              <a:rPr lang="en-US" sz="3800" dirty="0">
                <a:latin typeface="Arial Narrow" charset="0"/>
                <a:ea typeface="ＭＳ Ｐゴシック" charset="0"/>
                <a:cs typeface="ＭＳ Ｐゴシック" charset="0"/>
                <a:sym typeface="Symbol" charset="0"/>
              </a:rPr>
              <a:t>.</a:t>
            </a:r>
          </a:p>
          <a:p>
            <a:pPr lvl="3" eaLnBrk="1" hangingPunct="1"/>
            <a:endParaRPr lang="en-US" sz="2500" dirty="0">
              <a:latin typeface="Arial Narrow" charset="0"/>
              <a:ea typeface="ＭＳ Ｐゴシック" charset="0"/>
              <a:sym typeface="Symbol" charset="0"/>
            </a:endParaRPr>
          </a:p>
          <a:p>
            <a:pPr lvl="1" eaLnBrk="1" hangingPunct="1">
              <a:buFont typeface="Wingdings" charset="0"/>
              <a:buNone/>
            </a:pPr>
            <a:r>
              <a:rPr lang="en-US" sz="3400" dirty="0">
                <a:latin typeface="Arial Narrow" charset="0"/>
                <a:ea typeface="ＭＳ Ｐゴシック" charset="0"/>
                <a:sym typeface="Symbol" charset="0"/>
              </a:rPr>
              <a:t>	3	</a:t>
            </a:r>
            <a:r>
              <a:rPr lang="en-US" sz="3400" dirty="0">
                <a:solidFill>
                  <a:srgbClr val="FF00FF"/>
                </a:solidFill>
                <a:latin typeface="Arial Narrow" charset="0"/>
                <a:ea typeface="ＭＳ Ｐゴシック" charset="0"/>
                <a:sym typeface="Symbol" charset="0"/>
              </a:rPr>
              <a:t>Space</a:t>
            </a:r>
            <a:r>
              <a:rPr lang="en-US" sz="3400" dirty="0">
                <a:latin typeface="Arial Narrow" charset="0"/>
                <a:ea typeface="ＭＳ Ｐゴシック" charset="0"/>
                <a:sym typeface="Symbol" charset="0"/>
              </a:rPr>
              <a:t>				</a:t>
            </a:r>
            <a:r>
              <a:rPr lang="en-US" sz="3400" i="1" dirty="0">
                <a:latin typeface="Arial Narrow" charset="0"/>
                <a:ea typeface="ＭＳ Ｐゴシック" charset="0"/>
                <a:sym typeface="Symbol" charset="0"/>
              </a:rPr>
              <a:t>Flattened</a:t>
            </a:r>
          </a:p>
          <a:p>
            <a:pPr lvl="1" eaLnBrk="1" hangingPunct="1">
              <a:buFont typeface="Wingdings" charset="0"/>
              <a:buNone/>
            </a:pPr>
            <a:r>
              <a:rPr lang="en-US" sz="3400" dirty="0">
                <a:latin typeface="Arial Narrow" charset="0"/>
                <a:ea typeface="ＭＳ Ｐゴシック" charset="0"/>
                <a:sym typeface="Symbol" charset="0"/>
              </a:rPr>
              <a:t>	1	</a:t>
            </a:r>
            <a:r>
              <a:rPr lang="en-US" sz="3400" dirty="0">
                <a:solidFill>
                  <a:srgbClr val="FF3300"/>
                </a:solidFill>
                <a:latin typeface="Arial Narrow" charset="0"/>
                <a:ea typeface="ＭＳ Ｐゴシック" charset="0"/>
                <a:sym typeface="Symbol" charset="0"/>
              </a:rPr>
              <a:t>Time</a:t>
            </a:r>
          </a:p>
          <a:p>
            <a:pPr lvl="1" eaLnBrk="1" hangingPunct="1">
              <a:buFont typeface="Wingdings" charset="0"/>
              <a:buNone/>
            </a:pPr>
            <a:r>
              <a:rPr lang="en-US" sz="3400" dirty="0">
                <a:latin typeface="Arial Narrow" charset="0"/>
                <a:ea typeface="ＭＳ Ｐゴシック" charset="0"/>
                <a:sym typeface="Symbol" charset="0"/>
              </a:rPr>
              <a:t>		   	3 	</a:t>
            </a:r>
            <a:r>
              <a:rPr lang="en-US" sz="3400" dirty="0">
                <a:solidFill>
                  <a:srgbClr val="008000"/>
                </a:solidFill>
                <a:latin typeface="Arial Narrow" charset="0"/>
                <a:ea typeface="ＭＳ Ｐゴシック" charset="0"/>
                <a:sym typeface="Symbol" charset="0"/>
              </a:rPr>
              <a:t>Strong Force</a:t>
            </a:r>
          </a:p>
          <a:p>
            <a:pPr lvl="1" eaLnBrk="1" hangingPunct="1">
              <a:buFont typeface="Wingdings" charset="0"/>
              <a:buNone/>
            </a:pPr>
            <a:r>
              <a:rPr lang="en-US" sz="3400" dirty="0">
                <a:latin typeface="Arial Narrow" charset="0"/>
                <a:ea typeface="ＭＳ Ｐゴシック" charset="0"/>
                <a:sym typeface="Symbol" charset="0"/>
              </a:rPr>
              <a:t>	6   	2	</a:t>
            </a:r>
            <a:r>
              <a:rPr lang="en-US" sz="3400" dirty="0">
                <a:solidFill>
                  <a:srgbClr val="0000FF"/>
                </a:solidFill>
                <a:latin typeface="Arial Narrow" charset="0"/>
                <a:ea typeface="ＭＳ Ｐゴシック" charset="0"/>
                <a:sym typeface="Symbol" charset="0"/>
              </a:rPr>
              <a:t>Weak	</a:t>
            </a:r>
            <a:r>
              <a:rPr lang="en-US" sz="3400" dirty="0">
                <a:latin typeface="Arial Narrow" charset="0"/>
                <a:ea typeface="ＭＳ Ｐゴシック" charset="0"/>
                <a:sym typeface="Symbol" charset="0"/>
              </a:rPr>
              <a:t>			</a:t>
            </a:r>
            <a:r>
              <a:rPr lang="en-US" sz="3400" i="1" dirty="0" err="1">
                <a:latin typeface="Arial Narrow" charset="0"/>
                <a:ea typeface="ＭＳ Ｐゴシック" charset="0"/>
                <a:sym typeface="Symbol" charset="0"/>
              </a:rPr>
              <a:t>Compacitified</a:t>
            </a:r>
            <a:endParaRPr lang="en-US" sz="3400" i="1" dirty="0">
              <a:latin typeface="Arial Narrow" charset="0"/>
              <a:ea typeface="ＭＳ Ｐゴシック" charset="0"/>
              <a:sym typeface="Symbol" charset="0"/>
            </a:endParaRPr>
          </a:p>
          <a:p>
            <a:pPr lvl="1" eaLnBrk="1" hangingPunct="1">
              <a:buFont typeface="Wingdings" charset="0"/>
              <a:buNone/>
            </a:pPr>
            <a:r>
              <a:rPr lang="en-US" sz="3400" dirty="0">
                <a:latin typeface="Arial Narrow" charset="0"/>
                <a:ea typeface="ＭＳ Ｐゴシック" charset="0"/>
                <a:sym typeface="Symbol" charset="0"/>
              </a:rPr>
              <a:t>		   	1	</a:t>
            </a:r>
            <a:r>
              <a:rPr lang="en-US" sz="3400" dirty="0">
                <a:solidFill>
                  <a:srgbClr val="9933FF"/>
                </a:solidFill>
                <a:latin typeface="Arial Narrow" charset="0"/>
                <a:ea typeface="ＭＳ Ｐゴシック" charset="0"/>
                <a:sym typeface="Symbol" charset="0"/>
              </a:rPr>
              <a:t>Electro-Magnetic</a:t>
            </a:r>
          </a:p>
          <a:p>
            <a:pPr lvl="1" eaLnBrk="1" hangingPunct="1">
              <a:buFont typeface="Wingdings" charset="0"/>
              <a:buNone/>
            </a:pPr>
            <a:endParaRPr lang="en-US" sz="3400" dirty="0">
              <a:latin typeface="Arial Narrow" charset="0"/>
              <a:ea typeface="ＭＳ Ｐゴシック" charset="0"/>
              <a:sym typeface="Symbol" charset="0"/>
            </a:endParaRPr>
          </a:p>
          <a:p>
            <a:pPr lvl="1" eaLnBrk="1" hangingPunct="1"/>
            <a:endParaRPr lang="en-US" sz="3400" dirty="0">
              <a:latin typeface="Arial Narrow" charset="0"/>
              <a:ea typeface="ＭＳ Ｐゴシック" charset="0"/>
              <a:sym typeface="Symbol" charset="0"/>
            </a:endParaRPr>
          </a:p>
        </p:txBody>
      </p:sp>
      <p:sp>
        <p:nvSpPr>
          <p:cNvPr id="87047" name="AutoShape 4"/>
          <p:cNvSpPr>
            <a:spLocks/>
          </p:cNvSpPr>
          <p:nvPr/>
        </p:nvSpPr>
        <p:spPr bwMode="auto">
          <a:xfrm>
            <a:off x="528638" y="4343400"/>
            <a:ext cx="457200" cy="1600200"/>
          </a:xfrm>
          <a:prstGeom prst="leftBrace">
            <a:avLst>
              <a:gd name="adj1" fmla="val 29167"/>
              <a:gd name="adj2" fmla="val 50000"/>
            </a:avLst>
          </a:prstGeom>
          <a:noFill/>
          <a:ln w="50800">
            <a:solidFill>
              <a:srgbClr val="FF99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48" name="AutoShape 5"/>
          <p:cNvSpPr>
            <a:spLocks/>
          </p:cNvSpPr>
          <p:nvPr/>
        </p:nvSpPr>
        <p:spPr bwMode="auto">
          <a:xfrm>
            <a:off x="1600200" y="5334000"/>
            <a:ext cx="381000" cy="1066800"/>
          </a:xfrm>
          <a:prstGeom prst="leftBrace">
            <a:avLst>
              <a:gd name="adj1" fmla="val 23333"/>
              <a:gd name="adj2" fmla="val 50000"/>
            </a:avLst>
          </a:prstGeom>
          <a:noFill/>
          <a:ln w="50800">
            <a:solidFill>
              <a:srgbClr val="FF9900"/>
            </a:solidFill>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7049" name="AutoShape 6"/>
          <p:cNvSpPr>
            <a:spLocks/>
          </p:cNvSpPr>
          <p:nvPr/>
        </p:nvSpPr>
        <p:spPr bwMode="auto">
          <a:xfrm flipH="1">
            <a:off x="6324600" y="5257800"/>
            <a:ext cx="381000" cy="1066800"/>
          </a:xfrm>
          <a:prstGeom prst="leftBrace">
            <a:avLst>
              <a:gd name="adj1" fmla="val 23333"/>
              <a:gd name="adj2" fmla="val 50000"/>
            </a:avLst>
          </a:prstGeom>
          <a:noFill/>
          <a:ln w="50800">
            <a:solidFill>
              <a:srgbClr val="FF9900"/>
            </a:solidFill>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87050" name="Line 7"/>
          <p:cNvSpPr>
            <a:spLocks noChangeShapeType="1"/>
          </p:cNvSpPr>
          <p:nvPr/>
        </p:nvSpPr>
        <p:spPr bwMode="auto">
          <a:xfrm>
            <a:off x="5943600" y="4419600"/>
            <a:ext cx="762000" cy="0"/>
          </a:xfrm>
          <a:prstGeom prst="line">
            <a:avLst/>
          </a:prstGeom>
          <a:noFill/>
          <a:ln w="57150">
            <a:solidFill>
              <a:srgbClr val="FF9900"/>
            </a:solidFill>
            <a:round/>
            <a:headEnd/>
            <a:tailEnd type="stealth" w="lg" len="lg"/>
          </a:ln>
          <a:extLst>
            <a:ext uri="{909E8E84-426E-40dd-AFC4-6F175D3DCCD1}">
              <a14:hiddenFill xmlns:a14="http://schemas.microsoft.com/office/drawing/2010/main">
                <a:noFill/>
              </a14:hiddenFill>
            </a:ext>
          </a:extLst>
        </p:spPr>
        <p:txBody>
          <a:bodyPr wrap="none">
            <a:spAutoFit/>
          </a:bodyPr>
          <a:lstStyle/>
          <a:p>
            <a:endParaRPr lang="en-US"/>
          </a:p>
        </p:txBody>
      </p:sp>
      <p:sp>
        <p:nvSpPr>
          <p:cNvPr id="87051" name="Rectangle 8"/>
          <p:cNvSpPr>
            <a:spLocks noChangeArrowheads="1"/>
          </p:cNvSpPr>
          <p:nvPr/>
        </p:nvSpPr>
        <p:spPr bwMode="auto">
          <a:xfrm>
            <a:off x="1905000" y="4114800"/>
            <a:ext cx="1524000" cy="1066800"/>
          </a:xfrm>
          <a:prstGeom prst="rect">
            <a:avLst/>
          </a:prstGeom>
          <a:noFill/>
          <a:ln w="38100" cap="rnd">
            <a:solidFill>
              <a:srgbClr val="FF9900"/>
            </a:solidFill>
            <a:prstDash val="sysDot"/>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52" name="Rectangle 9"/>
          <p:cNvSpPr>
            <a:spLocks noChangeArrowheads="1"/>
          </p:cNvSpPr>
          <p:nvPr/>
        </p:nvSpPr>
        <p:spPr bwMode="auto">
          <a:xfrm>
            <a:off x="3048000" y="5181600"/>
            <a:ext cx="2971800" cy="1524000"/>
          </a:xfrm>
          <a:prstGeom prst="rect">
            <a:avLst/>
          </a:prstGeom>
          <a:noFill/>
          <a:ln w="38100" cap="rnd">
            <a:solidFill>
              <a:srgbClr val="FF9900"/>
            </a:solidFill>
            <a:prstDash val="sysDot"/>
            <a:miter lim="800000"/>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extLst>
      <p:ext uri="{BB962C8B-B14F-4D97-AF65-F5344CB8AC3E}">
        <p14:creationId xmlns:p14="http://schemas.microsoft.com/office/powerpoint/2010/main" val="35474458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r>
              <a:rPr lang="en-US"/>
              <a:t>2/8/2007</a:t>
            </a:r>
          </a:p>
        </p:txBody>
      </p:sp>
      <p:sp>
        <p:nvSpPr>
          <p:cNvPr id="28" name="Footer Placeholder 4"/>
          <p:cNvSpPr>
            <a:spLocks noGrp="1"/>
          </p:cNvSpPr>
          <p:nvPr>
            <p:ph type="ftr" sz="quarter" idx="11"/>
          </p:nvPr>
        </p:nvSpPr>
        <p:spPr/>
        <p:txBody>
          <a:bodyPr/>
          <a:lstStyle/>
          <a:p>
            <a:r>
              <a:rPr lang="en-US"/>
              <a:t>Katsushi Arisaka</a:t>
            </a:r>
          </a:p>
        </p:txBody>
      </p:sp>
      <p:sp>
        <p:nvSpPr>
          <p:cNvPr id="29" name="Slide Number Placeholder 5"/>
          <p:cNvSpPr>
            <a:spLocks noGrp="1"/>
          </p:cNvSpPr>
          <p:nvPr>
            <p:ph type="sldNum" sz="quarter" idx="12"/>
          </p:nvPr>
        </p:nvSpPr>
        <p:spPr/>
        <p:txBody>
          <a:bodyPr/>
          <a:lstStyle/>
          <a:p>
            <a:fld id="{CDE7659A-ABC4-2E46-9ED3-20722BEF5A3A}" type="slidenum">
              <a:rPr lang="en-US"/>
              <a:pPr/>
              <a:t>100</a:t>
            </a:fld>
            <a:endParaRPr lang="en-US"/>
          </a:p>
        </p:txBody>
      </p:sp>
      <p:sp>
        <p:nvSpPr>
          <p:cNvPr id="2396162" name="Rectangle 2"/>
          <p:cNvSpPr>
            <a:spLocks noGrp="1" noChangeArrowheads="1"/>
          </p:cNvSpPr>
          <p:nvPr>
            <p:ph type="title"/>
          </p:nvPr>
        </p:nvSpPr>
        <p:spPr/>
        <p:txBody>
          <a:bodyPr/>
          <a:lstStyle/>
          <a:p>
            <a:r>
              <a:rPr lang="en-US"/>
              <a:t>End Results of Stars</a:t>
            </a:r>
          </a:p>
        </p:txBody>
      </p:sp>
      <p:graphicFrame>
        <p:nvGraphicFramePr>
          <p:cNvPr id="2396280" name="Group 120"/>
          <p:cNvGraphicFramePr>
            <a:graphicFrameLocks noGrp="1"/>
          </p:cNvGraphicFramePr>
          <p:nvPr/>
        </p:nvGraphicFramePr>
        <p:xfrm>
          <a:off x="152400" y="1600200"/>
          <a:ext cx="9220200" cy="4267200"/>
        </p:xfrm>
        <a:graphic>
          <a:graphicData uri="http://schemas.openxmlformats.org/drawingml/2006/table">
            <a:tbl>
              <a:tblPr/>
              <a:tblGrid>
                <a:gridCol w="2286000"/>
                <a:gridCol w="2286000"/>
                <a:gridCol w="2362200"/>
                <a:gridCol w="2286000"/>
              </a:tblGrid>
              <a:tr h="1066800">
                <a:tc>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chemeClr val="tx1"/>
                          </a:solidFill>
                          <a:effectLst/>
                          <a:latin typeface="Arial Narrow" charset="0"/>
                          <a:ea typeface="ＭＳ Ｐゴシック" charset="0"/>
                        </a:rPr>
                        <a:t>Initial</a:t>
                      </a:r>
                    </a:p>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chemeClr val="tx1"/>
                          </a:solidFill>
                          <a:effectLst/>
                          <a:latin typeface="Arial Narrow" charset="0"/>
                          <a:ea typeface="ＭＳ Ｐゴシック" charset="0"/>
                        </a:rPr>
                        <a:t>Mass</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chemeClr val="tx1"/>
                          </a:solidFill>
                          <a:effectLst/>
                          <a:latin typeface="Arial Narrow" charset="0"/>
                          <a:ea typeface="ＭＳ Ｐゴシック" charset="0"/>
                        </a:rPr>
                        <a:t>End Results</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66800">
                <a:tc>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chemeClr val="tx1"/>
                          </a:solidFill>
                          <a:effectLst/>
                          <a:latin typeface="Arial Narrow" charset="0"/>
                          <a:ea typeface="ＭＳ Ｐゴシック" charset="0"/>
                        </a:rPr>
                        <a:t>&lt; 8 M</a:t>
                      </a:r>
                      <a:r>
                        <a:rPr kumimoji="0" lang="en-US" sz="3400" b="1" i="0" u="none" strike="noStrike" cap="none" normalizeH="0" baseline="-25000">
                          <a:ln>
                            <a:noFill/>
                          </a:ln>
                          <a:solidFill>
                            <a:schemeClr val="tx1"/>
                          </a:solidFill>
                          <a:effectLst/>
                          <a:latin typeface="Arial Narrow" charset="0"/>
                          <a:ea typeface="ＭＳ Ｐゴシック" charset="0"/>
                        </a:rPr>
                        <a:t>☺</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rgbClr val="008000"/>
                          </a:solidFill>
                          <a:effectLst/>
                          <a:latin typeface="Arial Narrow" charset="0"/>
                          <a:ea typeface="ＭＳ Ｐゴシック" charset="0"/>
                        </a:rPr>
                        <a:t>White Dwarf</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rgbClr val="CC3300"/>
                          </a:solidFill>
                          <a:effectLst/>
                          <a:latin typeface="Arial Narrow" charset="0"/>
                          <a:ea typeface="ＭＳ Ｐゴシック" charset="0"/>
                        </a:rPr>
                        <a:t>&lt; 1.4 M</a:t>
                      </a:r>
                      <a:r>
                        <a:rPr kumimoji="0" lang="en-US" sz="3400" b="1" i="0" u="none" strike="noStrike" cap="none" normalizeH="0" baseline="-25000">
                          <a:ln>
                            <a:noFill/>
                          </a:ln>
                          <a:solidFill>
                            <a:srgbClr val="CC3300"/>
                          </a:solidFill>
                          <a:effectLst/>
                          <a:latin typeface="Arial Narrow" charset="0"/>
                          <a:ea typeface="ＭＳ Ｐゴシック" charset="0"/>
                        </a:rPr>
                        <a: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800">
                <a:tc>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chemeClr val="tx1"/>
                          </a:solidFill>
                          <a:effectLst/>
                          <a:latin typeface="Arial Narrow" charset="0"/>
                          <a:ea typeface="ＭＳ Ｐゴシック" charset="0"/>
                        </a:rPr>
                        <a:t>8 – 20 M</a:t>
                      </a:r>
                      <a:r>
                        <a:rPr kumimoji="0" lang="en-US" sz="3400" b="1" i="0" u="none" strike="noStrike" cap="none" normalizeH="0" baseline="-25000">
                          <a:ln>
                            <a:noFill/>
                          </a:ln>
                          <a:solidFill>
                            <a:schemeClr val="tx1"/>
                          </a:solidFill>
                          <a:effectLst/>
                          <a:latin typeface="Arial Narrow" charset="0"/>
                          <a:ea typeface="ＭＳ Ｐゴシック" charset="0"/>
                        </a:rPr>
                        <a:t>☺</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rgbClr val="0000CC"/>
                          </a:solidFill>
                          <a:effectLst/>
                          <a:latin typeface="Arial Narrow" charset="0"/>
                          <a:ea typeface="ＭＳ Ｐゴシック" charset="0"/>
                        </a:rPr>
                        <a:t>Type II Supernova</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rgbClr val="FF00FF"/>
                          </a:solidFill>
                          <a:effectLst/>
                          <a:latin typeface="Arial Narrow" charset="0"/>
                          <a:ea typeface="ＭＳ Ｐゴシック" charset="0"/>
                        </a:rPr>
                        <a:t>Neutron Star</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rgbClr val="CC3300"/>
                          </a:solidFill>
                          <a:effectLst/>
                          <a:latin typeface="Arial Narrow" charset="0"/>
                          <a:ea typeface="ＭＳ Ｐゴシック" charset="0"/>
                        </a:rPr>
                        <a:t>1.4 – 3 M</a:t>
                      </a:r>
                      <a:r>
                        <a:rPr kumimoji="0" lang="en-US" sz="3400" b="1" i="0" u="none" strike="noStrike" cap="none" normalizeH="0" baseline="-25000">
                          <a:ln>
                            <a:noFill/>
                          </a:ln>
                          <a:solidFill>
                            <a:srgbClr val="CC3300"/>
                          </a:solidFill>
                          <a:effectLst/>
                          <a:latin typeface="Arial Narrow" charset="0"/>
                          <a:ea typeface="ＭＳ Ｐゴシック" charset="0"/>
                        </a:rPr>
                        <a: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800">
                <a:tc>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chemeClr val="tx1"/>
                          </a:solidFill>
                          <a:effectLst/>
                          <a:latin typeface="Arial Narrow" charset="0"/>
                          <a:ea typeface="ＭＳ Ｐゴシック" charset="0"/>
                        </a:rPr>
                        <a:t>&gt; 20 M</a:t>
                      </a:r>
                      <a:r>
                        <a:rPr kumimoji="0" lang="en-US" sz="3400" b="1" i="0" u="none" strike="noStrike" cap="none" normalizeH="0" baseline="-25000">
                          <a:ln>
                            <a:noFill/>
                          </a:ln>
                          <a:solidFill>
                            <a:schemeClr val="tx1"/>
                          </a:solidFill>
                          <a:effectLst/>
                          <a:latin typeface="Arial Narrow" charset="0"/>
                          <a:ea typeface="ＭＳ Ｐゴシック" charset="0"/>
                        </a:rPr>
                        <a:t>☺</a:t>
                      </a:r>
                    </a:p>
                  </a:txBody>
                  <a:tcPr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rgbClr val="FF0000"/>
                          </a:solidFill>
                          <a:effectLst/>
                          <a:latin typeface="Arial Narrow" charset="0"/>
                          <a:ea typeface="ＭＳ Ｐゴシック" charset="0"/>
                        </a:rPr>
                        <a:t>Black Hole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66788" rtl="0" eaLnBrk="1" fontAlgn="base" latinLnBrk="0" hangingPunct="1">
                        <a:lnSpc>
                          <a:spcPct val="85000"/>
                        </a:lnSpc>
                        <a:spcBef>
                          <a:spcPct val="0"/>
                        </a:spcBef>
                        <a:spcAft>
                          <a:spcPct val="0"/>
                        </a:spcAft>
                        <a:buClrTx/>
                        <a:buSzPct val="80000"/>
                        <a:buFont typeface="Wingdings" charset="0"/>
                        <a:buNone/>
                        <a:tabLst/>
                      </a:pPr>
                      <a:r>
                        <a:rPr kumimoji="0" lang="en-US" sz="3400" b="1" i="0" u="none" strike="noStrike" cap="none" normalizeH="0" baseline="0">
                          <a:ln>
                            <a:noFill/>
                          </a:ln>
                          <a:solidFill>
                            <a:srgbClr val="CC3300"/>
                          </a:solidFill>
                          <a:effectLst/>
                          <a:latin typeface="Arial Narrow" charset="0"/>
                          <a:ea typeface="ＭＳ Ｐゴシック" charset="0"/>
                        </a:rPr>
                        <a:t>&gt; 3 M</a:t>
                      </a:r>
                      <a:r>
                        <a:rPr kumimoji="0" lang="en-US" sz="3400" b="1" i="0" u="none" strike="noStrike" cap="none" normalizeH="0" baseline="-25000">
                          <a:ln>
                            <a:noFill/>
                          </a:ln>
                          <a:solidFill>
                            <a:srgbClr val="CC3300"/>
                          </a:solidFill>
                          <a:effectLst/>
                          <a:latin typeface="Arial Narrow" charset="0"/>
                          <a:ea typeface="ＭＳ Ｐゴシック" charset="0"/>
                        </a:rPr>
                        <a: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0148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2/8/2007</a:t>
            </a:r>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7612301A-2C8E-3443-8432-09715ECBF7FF}" type="slidenum">
              <a:rPr lang="en-US"/>
              <a:pPr/>
              <a:t>101</a:t>
            </a:fld>
            <a:endParaRPr lang="en-US"/>
          </a:p>
        </p:txBody>
      </p:sp>
      <p:sp>
        <p:nvSpPr>
          <p:cNvPr id="2398210" name="Rectangle 2"/>
          <p:cNvSpPr>
            <a:spLocks noGrp="1" noChangeArrowheads="1"/>
          </p:cNvSpPr>
          <p:nvPr>
            <p:ph type="title"/>
          </p:nvPr>
        </p:nvSpPr>
        <p:spPr/>
        <p:txBody>
          <a:bodyPr/>
          <a:lstStyle/>
          <a:p>
            <a:r>
              <a:rPr lang="en-US"/>
              <a:t>Pauli</a:t>
            </a:r>
            <a:r>
              <a:rPr lang="ja-JP" altLang="en-US">
                <a:latin typeface="Arial"/>
              </a:rPr>
              <a:t>’</a:t>
            </a:r>
            <a:r>
              <a:rPr lang="en-US"/>
              <a:t>s Exclusion Principle</a:t>
            </a:r>
          </a:p>
        </p:txBody>
      </p:sp>
      <p:sp>
        <p:nvSpPr>
          <p:cNvPr id="2398211" name="Rectangle 3"/>
          <p:cNvSpPr>
            <a:spLocks noGrp="1" noChangeArrowheads="1"/>
          </p:cNvSpPr>
          <p:nvPr>
            <p:ph type="body" idx="1"/>
          </p:nvPr>
        </p:nvSpPr>
        <p:spPr>
          <a:xfrm>
            <a:off x="152400" y="1295400"/>
            <a:ext cx="9340850" cy="5619750"/>
          </a:xfrm>
        </p:spPr>
        <p:txBody>
          <a:bodyPr/>
          <a:lstStyle/>
          <a:p>
            <a:r>
              <a:rPr lang="en-US"/>
              <a:t>Fermi Statistics:</a:t>
            </a:r>
          </a:p>
          <a:p>
            <a:pPr lvl="1"/>
            <a:r>
              <a:rPr lang="en-US"/>
              <a:t>According to quantum mechanics, each state is occupied by one particle (Fermion).  Another particle can not stay in the same state.</a:t>
            </a:r>
          </a:p>
          <a:p>
            <a:pPr lvl="1"/>
            <a:endParaRPr lang="en-US"/>
          </a:p>
          <a:p>
            <a:r>
              <a:rPr lang="en-US"/>
              <a:t>Degenerate matter:</a:t>
            </a:r>
          </a:p>
          <a:p>
            <a:pPr lvl="1"/>
            <a:r>
              <a:rPr lang="en-US"/>
              <a:t>All possible states are occupied.</a:t>
            </a:r>
          </a:p>
          <a:p>
            <a:endParaRPr lang="en-US"/>
          </a:p>
        </p:txBody>
      </p:sp>
      <p:sp>
        <p:nvSpPr>
          <p:cNvPr id="2398212" name="AutoShape 4"/>
          <p:cNvSpPr>
            <a:spLocks noChangeArrowheads="1"/>
          </p:cNvSpPr>
          <p:nvPr/>
        </p:nvSpPr>
        <p:spPr bwMode="auto">
          <a:xfrm>
            <a:off x="3505200" y="4114800"/>
            <a:ext cx="533400" cy="685800"/>
          </a:xfrm>
          <a:prstGeom prst="downArrow">
            <a:avLst>
              <a:gd name="adj1" fmla="val 50000"/>
              <a:gd name="adj2" fmla="val 32143"/>
            </a:avLst>
          </a:prstGeom>
          <a:noFill/>
          <a:ln w="508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5804541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a:t>2/8/2007</a:t>
            </a:r>
          </a:p>
        </p:txBody>
      </p:sp>
      <p:sp>
        <p:nvSpPr>
          <p:cNvPr id="25" name="Footer Placeholder 4"/>
          <p:cNvSpPr>
            <a:spLocks noGrp="1"/>
          </p:cNvSpPr>
          <p:nvPr>
            <p:ph type="ftr" sz="quarter" idx="11"/>
          </p:nvPr>
        </p:nvSpPr>
        <p:spPr/>
        <p:txBody>
          <a:bodyPr/>
          <a:lstStyle/>
          <a:p>
            <a:r>
              <a:rPr lang="en-US"/>
              <a:t>Katsushi Arisaka</a:t>
            </a:r>
          </a:p>
        </p:txBody>
      </p:sp>
      <p:sp>
        <p:nvSpPr>
          <p:cNvPr id="26" name="Slide Number Placeholder 5"/>
          <p:cNvSpPr>
            <a:spLocks noGrp="1"/>
          </p:cNvSpPr>
          <p:nvPr>
            <p:ph type="sldNum" sz="quarter" idx="12"/>
          </p:nvPr>
        </p:nvSpPr>
        <p:spPr/>
        <p:txBody>
          <a:bodyPr/>
          <a:lstStyle/>
          <a:p>
            <a:fld id="{50061FF7-4D54-F847-B295-E6569092E756}" type="slidenum">
              <a:rPr lang="en-US"/>
              <a:pPr/>
              <a:t>102</a:t>
            </a:fld>
            <a:endParaRPr lang="en-US"/>
          </a:p>
        </p:txBody>
      </p:sp>
      <p:sp>
        <p:nvSpPr>
          <p:cNvPr id="2400258" name="Rectangle 2"/>
          <p:cNvSpPr>
            <a:spLocks noGrp="1" noChangeArrowheads="1"/>
          </p:cNvSpPr>
          <p:nvPr>
            <p:ph type="title"/>
          </p:nvPr>
        </p:nvSpPr>
        <p:spPr/>
        <p:txBody>
          <a:bodyPr/>
          <a:lstStyle/>
          <a:p>
            <a:r>
              <a:rPr lang="en-US"/>
              <a:t>Degenerate Matter</a:t>
            </a:r>
          </a:p>
        </p:txBody>
      </p:sp>
      <p:sp>
        <p:nvSpPr>
          <p:cNvPr id="2400259" name="Rectangle 3"/>
          <p:cNvSpPr>
            <a:spLocks noGrp="1" noChangeArrowheads="1"/>
          </p:cNvSpPr>
          <p:nvPr>
            <p:ph type="body" idx="1"/>
          </p:nvPr>
        </p:nvSpPr>
        <p:spPr>
          <a:xfrm>
            <a:off x="457200" y="990600"/>
            <a:ext cx="9036050" cy="5924550"/>
          </a:xfrm>
        </p:spPr>
        <p:txBody>
          <a:bodyPr/>
          <a:lstStyle/>
          <a:p>
            <a:pPr>
              <a:lnSpc>
                <a:spcPct val="80000"/>
              </a:lnSpc>
            </a:pPr>
            <a:r>
              <a:rPr lang="en-US" sz="3800"/>
              <a:t>White Dwarf  ( &lt; 1.4 M</a:t>
            </a:r>
            <a:r>
              <a:rPr lang="en-US" sz="3800" baseline="-25000"/>
              <a:t>☺</a:t>
            </a:r>
            <a:r>
              <a:rPr lang="en-US" sz="3800"/>
              <a:t>)</a:t>
            </a:r>
          </a:p>
          <a:p>
            <a:pPr lvl="1">
              <a:lnSpc>
                <a:spcPct val="80000"/>
              </a:lnSpc>
            </a:pPr>
            <a:r>
              <a:rPr lang="en-US" sz="3400"/>
              <a:t>Carbon Core</a:t>
            </a:r>
          </a:p>
          <a:p>
            <a:pPr lvl="1">
              <a:lnSpc>
                <a:spcPct val="80000"/>
              </a:lnSpc>
            </a:pPr>
            <a:r>
              <a:rPr lang="en-US" sz="3400"/>
              <a:t>Electrons are tightly packed</a:t>
            </a:r>
          </a:p>
          <a:p>
            <a:pPr lvl="1">
              <a:lnSpc>
                <a:spcPct val="80000"/>
              </a:lnSpc>
            </a:pPr>
            <a:endParaRPr lang="en-US" sz="3400"/>
          </a:p>
          <a:p>
            <a:pPr lvl="1">
              <a:lnSpc>
                <a:spcPct val="80000"/>
              </a:lnSpc>
            </a:pPr>
            <a:endParaRPr lang="en-US" sz="3400"/>
          </a:p>
          <a:p>
            <a:pPr>
              <a:lnSpc>
                <a:spcPct val="80000"/>
              </a:lnSpc>
            </a:pPr>
            <a:r>
              <a:rPr lang="en-US" sz="3800"/>
              <a:t>Neutron Star (1.4 M</a:t>
            </a:r>
            <a:r>
              <a:rPr lang="en-US" sz="3800" baseline="-25000"/>
              <a:t>☺</a:t>
            </a:r>
            <a:r>
              <a:rPr lang="en-US" sz="3800"/>
              <a:t>– 3</a:t>
            </a:r>
            <a:r>
              <a:rPr lang="en-US" sz="3800" baseline="-25000"/>
              <a:t> </a:t>
            </a:r>
            <a:r>
              <a:rPr lang="en-US" sz="3800"/>
              <a:t>M</a:t>
            </a:r>
            <a:r>
              <a:rPr lang="en-US" sz="3800" baseline="-25000"/>
              <a:t>☺</a:t>
            </a:r>
            <a:r>
              <a:rPr lang="en-US" sz="3800"/>
              <a:t>)</a:t>
            </a:r>
          </a:p>
          <a:p>
            <a:pPr lvl="1">
              <a:lnSpc>
                <a:spcPct val="80000"/>
              </a:lnSpc>
            </a:pPr>
            <a:r>
              <a:rPr lang="en-US" sz="3400"/>
              <a:t>Neutrons are tightly packed</a:t>
            </a:r>
          </a:p>
          <a:p>
            <a:pPr lvl="1">
              <a:lnSpc>
                <a:spcPct val="80000"/>
              </a:lnSpc>
            </a:pPr>
            <a:endParaRPr lang="en-US" sz="3400"/>
          </a:p>
          <a:p>
            <a:pPr lvl="1">
              <a:lnSpc>
                <a:spcPct val="80000"/>
              </a:lnSpc>
            </a:pPr>
            <a:endParaRPr lang="en-US" sz="3400"/>
          </a:p>
          <a:p>
            <a:pPr>
              <a:lnSpc>
                <a:spcPct val="80000"/>
              </a:lnSpc>
            </a:pPr>
            <a:r>
              <a:rPr lang="en-US" sz="3800"/>
              <a:t>Black Hole ( &gt; 3</a:t>
            </a:r>
            <a:r>
              <a:rPr lang="en-US" sz="3800" baseline="-25000"/>
              <a:t> </a:t>
            </a:r>
            <a:r>
              <a:rPr lang="en-US" sz="3800"/>
              <a:t>M</a:t>
            </a:r>
            <a:r>
              <a:rPr lang="en-US" sz="3800" baseline="-25000"/>
              <a:t>☺</a:t>
            </a:r>
            <a:r>
              <a:rPr lang="en-US" sz="3800"/>
              <a:t>)</a:t>
            </a:r>
          </a:p>
          <a:p>
            <a:pPr lvl="1">
              <a:lnSpc>
                <a:spcPct val="80000"/>
              </a:lnSpc>
            </a:pPr>
            <a:r>
              <a:rPr lang="en-US" sz="3400"/>
              <a:t>Gravity wins</a:t>
            </a:r>
          </a:p>
        </p:txBody>
      </p:sp>
      <p:grpSp>
        <p:nvGrpSpPr>
          <p:cNvPr id="2400268" name="Group 12"/>
          <p:cNvGrpSpPr>
            <a:grpSpLocks noChangeAspect="1"/>
          </p:cNvGrpSpPr>
          <p:nvPr/>
        </p:nvGrpSpPr>
        <p:grpSpPr bwMode="auto">
          <a:xfrm>
            <a:off x="7086600" y="1341438"/>
            <a:ext cx="1782763" cy="1782762"/>
            <a:chOff x="1296" y="1017"/>
            <a:chExt cx="864" cy="858"/>
          </a:xfrm>
        </p:grpSpPr>
        <p:sp>
          <p:nvSpPr>
            <p:cNvPr id="2400263" name="Text Box 7"/>
            <p:cNvSpPr txBox="1">
              <a:spLocks noChangeAspect="1" noChangeArrowheads="1"/>
            </p:cNvSpPr>
            <p:nvPr/>
          </p:nvSpPr>
          <p:spPr bwMode="auto">
            <a:xfrm>
              <a:off x="1451" y="1257"/>
              <a:ext cx="1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00FF"/>
                  </a:solidFill>
                  <a:latin typeface="Arial Narrow" charset="0"/>
                </a:rPr>
                <a:t>e</a:t>
              </a:r>
              <a:r>
                <a:rPr lang="en-US" sz="2800" baseline="30000">
                  <a:solidFill>
                    <a:srgbClr val="FF00FF"/>
                  </a:solidFill>
                  <a:latin typeface="Arial Narrow" charset="0"/>
                </a:rPr>
                <a:t>-</a:t>
              </a:r>
            </a:p>
          </p:txBody>
        </p:sp>
        <p:sp>
          <p:nvSpPr>
            <p:cNvPr id="2400262" name="Text Box 6"/>
            <p:cNvSpPr txBox="1">
              <a:spLocks noChangeAspect="1" noChangeArrowheads="1"/>
            </p:cNvSpPr>
            <p:nvPr/>
          </p:nvSpPr>
          <p:spPr bwMode="auto">
            <a:xfrm>
              <a:off x="1661" y="1200"/>
              <a:ext cx="20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00FF"/>
                  </a:solidFill>
                  <a:latin typeface="Arial Narrow" charset="0"/>
                </a:rPr>
                <a:t>e</a:t>
              </a:r>
              <a:r>
                <a:rPr lang="en-US" sz="2800" baseline="30000">
                  <a:solidFill>
                    <a:srgbClr val="FF00FF"/>
                  </a:solidFill>
                  <a:latin typeface="Arial Narrow" charset="0"/>
                </a:rPr>
                <a:t>-</a:t>
              </a:r>
            </a:p>
          </p:txBody>
        </p:sp>
        <p:sp>
          <p:nvSpPr>
            <p:cNvPr id="2400260" name="Oval 4"/>
            <p:cNvSpPr>
              <a:spLocks noChangeAspect="1" noChangeArrowheads="1"/>
            </p:cNvSpPr>
            <p:nvPr/>
          </p:nvSpPr>
          <p:spPr bwMode="auto">
            <a:xfrm>
              <a:off x="1296" y="1056"/>
              <a:ext cx="864" cy="819"/>
            </a:xfrm>
            <a:prstGeom prst="ellipse">
              <a:avLst/>
            </a:prstGeom>
            <a:noFill/>
            <a:ln w="508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0261" name="Text Box 5"/>
            <p:cNvSpPr txBox="1">
              <a:spLocks noChangeAspect="1" noChangeArrowheads="1"/>
            </p:cNvSpPr>
            <p:nvPr/>
          </p:nvSpPr>
          <p:spPr bwMode="auto">
            <a:xfrm>
              <a:off x="1518" y="1017"/>
              <a:ext cx="1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00FF"/>
                  </a:solidFill>
                  <a:latin typeface="Arial Narrow" charset="0"/>
                </a:rPr>
                <a:t>e</a:t>
              </a:r>
              <a:r>
                <a:rPr lang="en-US" sz="2800" baseline="30000">
                  <a:solidFill>
                    <a:srgbClr val="FF00FF"/>
                  </a:solidFill>
                  <a:latin typeface="Arial Narrow" charset="0"/>
                </a:rPr>
                <a:t>-</a:t>
              </a:r>
            </a:p>
          </p:txBody>
        </p:sp>
        <p:sp>
          <p:nvSpPr>
            <p:cNvPr id="2400264" name="Text Box 8"/>
            <p:cNvSpPr txBox="1">
              <a:spLocks noChangeAspect="1" noChangeArrowheads="1"/>
            </p:cNvSpPr>
            <p:nvPr/>
          </p:nvSpPr>
          <p:spPr bwMode="auto">
            <a:xfrm>
              <a:off x="1710" y="1488"/>
              <a:ext cx="199"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00FF"/>
                  </a:solidFill>
                  <a:latin typeface="Arial Narrow" charset="0"/>
                </a:rPr>
                <a:t>e</a:t>
              </a:r>
              <a:r>
                <a:rPr lang="en-US" sz="2800" baseline="30000">
                  <a:solidFill>
                    <a:srgbClr val="FF00FF"/>
                  </a:solidFill>
                  <a:latin typeface="Arial Narrow" charset="0"/>
                </a:rPr>
                <a:t>-</a:t>
              </a:r>
            </a:p>
          </p:txBody>
        </p:sp>
        <p:sp>
          <p:nvSpPr>
            <p:cNvPr id="2400265" name="Text Box 9"/>
            <p:cNvSpPr txBox="1">
              <a:spLocks noChangeAspect="1" noChangeArrowheads="1"/>
            </p:cNvSpPr>
            <p:nvPr/>
          </p:nvSpPr>
          <p:spPr bwMode="auto">
            <a:xfrm>
              <a:off x="1901" y="1152"/>
              <a:ext cx="20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00FF"/>
                  </a:solidFill>
                  <a:latin typeface="Arial Narrow" charset="0"/>
                </a:rPr>
                <a:t>e</a:t>
              </a:r>
              <a:r>
                <a:rPr lang="en-US" sz="2800" baseline="30000">
                  <a:solidFill>
                    <a:srgbClr val="FF00FF"/>
                  </a:solidFill>
                  <a:latin typeface="Arial Narrow" charset="0"/>
                </a:rPr>
                <a:t>-</a:t>
              </a:r>
            </a:p>
          </p:txBody>
        </p:sp>
        <p:sp>
          <p:nvSpPr>
            <p:cNvPr id="2400266" name="Text Box 10"/>
            <p:cNvSpPr txBox="1">
              <a:spLocks noChangeAspect="1" noChangeArrowheads="1"/>
            </p:cNvSpPr>
            <p:nvPr/>
          </p:nvSpPr>
          <p:spPr bwMode="auto">
            <a:xfrm>
              <a:off x="1854" y="1392"/>
              <a:ext cx="1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00FF"/>
                  </a:solidFill>
                  <a:latin typeface="Arial Narrow" charset="0"/>
                </a:rPr>
                <a:t>e</a:t>
              </a:r>
              <a:r>
                <a:rPr lang="en-US" sz="2800" baseline="30000">
                  <a:solidFill>
                    <a:srgbClr val="FF00FF"/>
                  </a:solidFill>
                  <a:latin typeface="Arial Narrow" charset="0"/>
                </a:rPr>
                <a:t>-</a:t>
              </a:r>
            </a:p>
          </p:txBody>
        </p:sp>
        <p:sp>
          <p:nvSpPr>
            <p:cNvPr id="2400267" name="Text Box 11"/>
            <p:cNvSpPr txBox="1">
              <a:spLocks noChangeAspect="1" noChangeArrowheads="1"/>
            </p:cNvSpPr>
            <p:nvPr/>
          </p:nvSpPr>
          <p:spPr bwMode="auto">
            <a:xfrm>
              <a:off x="1470" y="1536"/>
              <a:ext cx="19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00FF"/>
                  </a:solidFill>
                  <a:latin typeface="Arial Narrow" charset="0"/>
                </a:rPr>
                <a:t>e</a:t>
              </a:r>
              <a:r>
                <a:rPr lang="en-US" sz="2800" baseline="30000">
                  <a:solidFill>
                    <a:srgbClr val="FF00FF"/>
                  </a:solidFill>
                  <a:latin typeface="Arial Narrow" charset="0"/>
                </a:rPr>
                <a:t>-</a:t>
              </a:r>
            </a:p>
          </p:txBody>
        </p:sp>
      </p:grpSp>
      <p:grpSp>
        <p:nvGrpSpPr>
          <p:cNvPr id="2400278" name="Group 22"/>
          <p:cNvGrpSpPr>
            <a:grpSpLocks/>
          </p:cNvGrpSpPr>
          <p:nvPr/>
        </p:nvGrpSpPr>
        <p:grpSpPr bwMode="auto">
          <a:xfrm>
            <a:off x="7337425" y="3756025"/>
            <a:ext cx="1425575" cy="1425575"/>
            <a:chOff x="4464" y="2237"/>
            <a:chExt cx="898" cy="898"/>
          </a:xfrm>
        </p:grpSpPr>
        <p:sp>
          <p:nvSpPr>
            <p:cNvPr id="2400270" name="Text Box 14"/>
            <p:cNvSpPr txBox="1">
              <a:spLocks noChangeAspect="1" noChangeArrowheads="1"/>
            </p:cNvSpPr>
            <p:nvPr/>
          </p:nvSpPr>
          <p:spPr bwMode="auto">
            <a:xfrm>
              <a:off x="4614" y="2488"/>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latin typeface="Arial Narrow" charset="0"/>
                </a:rPr>
                <a:t>n</a:t>
              </a:r>
              <a:endParaRPr lang="en-US" sz="2800" baseline="30000">
                <a:solidFill>
                  <a:srgbClr val="FF3300"/>
                </a:solidFill>
                <a:latin typeface="Arial Narrow" charset="0"/>
              </a:endParaRPr>
            </a:p>
          </p:txBody>
        </p:sp>
        <p:sp>
          <p:nvSpPr>
            <p:cNvPr id="2400271" name="Text Box 15"/>
            <p:cNvSpPr txBox="1">
              <a:spLocks noChangeAspect="1" noChangeArrowheads="1"/>
            </p:cNvSpPr>
            <p:nvPr/>
          </p:nvSpPr>
          <p:spPr bwMode="auto">
            <a:xfrm>
              <a:off x="4833" y="2429"/>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latin typeface="Arial Narrow" charset="0"/>
                </a:rPr>
                <a:t>n</a:t>
              </a:r>
              <a:endParaRPr lang="en-US" sz="2800" baseline="30000">
                <a:solidFill>
                  <a:srgbClr val="FF3300"/>
                </a:solidFill>
                <a:latin typeface="Arial Narrow" charset="0"/>
              </a:endParaRPr>
            </a:p>
          </p:txBody>
        </p:sp>
        <p:sp>
          <p:nvSpPr>
            <p:cNvPr id="2400272" name="Oval 16"/>
            <p:cNvSpPr>
              <a:spLocks noChangeAspect="1" noChangeArrowheads="1"/>
            </p:cNvSpPr>
            <p:nvPr/>
          </p:nvSpPr>
          <p:spPr bwMode="auto">
            <a:xfrm>
              <a:off x="4464" y="2278"/>
              <a:ext cx="898" cy="857"/>
            </a:xfrm>
            <a:prstGeom prst="ellipse">
              <a:avLst/>
            </a:prstGeom>
            <a:noFill/>
            <a:ln w="508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0273" name="Text Box 17"/>
            <p:cNvSpPr txBox="1">
              <a:spLocks noChangeAspect="1" noChangeArrowheads="1"/>
            </p:cNvSpPr>
            <p:nvPr/>
          </p:nvSpPr>
          <p:spPr bwMode="auto">
            <a:xfrm>
              <a:off x="4684" y="2237"/>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latin typeface="Arial Narrow" charset="0"/>
                </a:rPr>
                <a:t>n</a:t>
              </a:r>
              <a:endParaRPr lang="en-US" sz="2800" baseline="30000">
                <a:solidFill>
                  <a:srgbClr val="FF3300"/>
                </a:solidFill>
                <a:latin typeface="Arial Narrow" charset="0"/>
              </a:endParaRPr>
            </a:p>
          </p:txBody>
        </p:sp>
        <p:sp>
          <p:nvSpPr>
            <p:cNvPr id="2400274" name="Text Box 18"/>
            <p:cNvSpPr txBox="1">
              <a:spLocks noChangeAspect="1" noChangeArrowheads="1"/>
            </p:cNvSpPr>
            <p:nvPr/>
          </p:nvSpPr>
          <p:spPr bwMode="auto">
            <a:xfrm>
              <a:off x="4883" y="2730"/>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latin typeface="Arial Narrow" charset="0"/>
                </a:rPr>
                <a:t>n</a:t>
              </a:r>
              <a:endParaRPr lang="en-US" sz="2800" baseline="30000">
                <a:solidFill>
                  <a:srgbClr val="FF3300"/>
                </a:solidFill>
                <a:latin typeface="Arial Narrow" charset="0"/>
              </a:endParaRPr>
            </a:p>
          </p:txBody>
        </p:sp>
        <p:sp>
          <p:nvSpPr>
            <p:cNvPr id="2400275" name="Text Box 19"/>
            <p:cNvSpPr txBox="1">
              <a:spLocks noChangeAspect="1" noChangeArrowheads="1"/>
            </p:cNvSpPr>
            <p:nvPr/>
          </p:nvSpPr>
          <p:spPr bwMode="auto">
            <a:xfrm>
              <a:off x="5083" y="2378"/>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latin typeface="Arial Narrow" charset="0"/>
                </a:rPr>
                <a:t>n</a:t>
              </a:r>
              <a:endParaRPr lang="en-US" sz="2800" baseline="30000">
                <a:solidFill>
                  <a:srgbClr val="FF3300"/>
                </a:solidFill>
                <a:latin typeface="Arial Narrow" charset="0"/>
              </a:endParaRPr>
            </a:p>
          </p:txBody>
        </p:sp>
        <p:sp>
          <p:nvSpPr>
            <p:cNvPr id="2400276" name="Text Box 20"/>
            <p:cNvSpPr txBox="1">
              <a:spLocks noChangeAspect="1" noChangeArrowheads="1"/>
            </p:cNvSpPr>
            <p:nvPr/>
          </p:nvSpPr>
          <p:spPr bwMode="auto">
            <a:xfrm>
              <a:off x="5033" y="2629"/>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latin typeface="Arial Narrow" charset="0"/>
                </a:rPr>
                <a:t>n</a:t>
              </a:r>
              <a:endParaRPr lang="en-US" sz="2800" baseline="30000">
                <a:solidFill>
                  <a:srgbClr val="FF3300"/>
                </a:solidFill>
                <a:latin typeface="Arial Narrow" charset="0"/>
              </a:endParaRPr>
            </a:p>
          </p:txBody>
        </p:sp>
        <p:sp>
          <p:nvSpPr>
            <p:cNvPr id="2400277" name="Text Box 21"/>
            <p:cNvSpPr txBox="1">
              <a:spLocks noChangeAspect="1" noChangeArrowheads="1"/>
            </p:cNvSpPr>
            <p:nvPr/>
          </p:nvSpPr>
          <p:spPr bwMode="auto">
            <a:xfrm>
              <a:off x="4634" y="2780"/>
              <a:ext cx="2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latin typeface="Arial Narrow" charset="0"/>
                </a:rPr>
                <a:t>n</a:t>
              </a:r>
              <a:endParaRPr lang="en-US" sz="2800" baseline="30000">
                <a:solidFill>
                  <a:srgbClr val="FF3300"/>
                </a:solidFill>
                <a:latin typeface="Arial Narrow" charset="0"/>
              </a:endParaRPr>
            </a:p>
          </p:txBody>
        </p:sp>
      </p:grpSp>
      <p:sp>
        <p:nvSpPr>
          <p:cNvPr id="2400279" name="AutoShape 23"/>
          <p:cNvSpPr>
            <a:spLocks noChangeArrowheads="1"/>
          </p:cNvSpPr>
          <p:nvPr/>
        </p:nvSpPr>
        <p:spPr bwMode="auto">
          <a:xfrm>
            <a:off x="3048000" y="2667000"/>
            <a:ext cx="457200" cy="685800"/>
          </a:xfrm>
          <a:prstGeom prst="downArrow">
            <a:avLst>
              <a:gd name="adj1" fmla="val 50000"/>
              <a:gd name="adj2" fmla="val 37500"/>
            </a:avLst>
          </a:prstGeom>
          <a:noFill/>
          <a:ln w="381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00280" name="AutoShape 24"/>
          <p:cNvSpPr>
            <a:spLocks noChangeArrowheads="1"/>
          </p:cNvSpPr>
          <p:nvPr/>
        </p:nvSpPr>
        <p:spPr bwMode="auto">
          <a:xfrm>
            <a:off x="3048000" y="4724400"/>
            <a:ext cx="457200" cy="685800"/>
          </a:xfrm>
          <a:prstGeom prst="downArrow">
            <a:avLst>
              <a:gd name="adj1" fmla="val 50000"/>
              <a:gd name="adj2" fmla="val 37500"/>
            </a:avLst>
          </a:prstGeom>
          <a:noFill/>
          <a:ln w="38100">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934951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3/8/2007</a:t>
            </a:r>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446C69CE-B011-D549-B76D-0FCF2A4837F7}" type="slidenum">
              <a:rPr lang="en-US"/>
              <a:pPr/>
              <a:t>103</a:t>
            </a:fld>
            <a:endParaRPr lang="en-US"/>
          </a:p>
        </p:txBody>
      </p:sp>
      <p:sp>
        <p:nvSpPr>
          <p:cNvPr id="3973122" name="Rectangle 2"/>
          <p:cNvSpPr>
            <a:spLocks noGrp="1" noChangeArrowheads="1"/>
          </p:cNvSpPr>
          <p:nvPr>
            <p:ph type="title"/>
          </p:nvPr>
        </p:nvSpPr>
        <p:spPr/>
        <p:txBody>
          <a:bodyPr/>
          <a:lstStyle/>
          <a:p>
            <a:r>
              <a:rPr lang="en-US"/>
              <a:t>Origin of Elements</a:t>
            </a:r>
          </a:p>
        </p:txBody>
      </p:sp>
      <p:sp>
        <p:nvSpPr>
          <p:cNvPr id="3973123" name="Rectangle 3"/>
          <p:cNvSpPr>
            <a:spLocks noGrp="1" noChangeArrowheads="1"/>
          </p:cNvSpPr>
          <p:nvPr>
            <p:ph type="body" idx="1"/>
          </p:nvPr>
        </p:nvSpPr>
        <p:spPr>
          <a:xfrm>
            <a:off x="685800" y="1066800"/>
            <a:ext cx="8763000" cy="5695950"/>
          </a:xfrm>
        </p:spPr>
        <p:txBody>
          <a:bodyPr/>
          <a:lstStyle/>
          <a:p>
            <a:r>
              <a:rPr lang="en-US" u="sng"/>
              <a:t>Hydrogen, Helium</a:t>
            </a:r>
          </a:p>
          <a:p>
            <a:pPr lvl="1"/>
            <a:r>
              <a:rPr lang="en-US"/>
              <a:t>From </a:t>
            </a:r>
            <a:r>
              <a:rPr lang="ja-JP" altLang="en-US">
                <a:latin typeface="Arial"/>
              </a:rPr>
              <a:t>“</a:t>
            </a:r>
            <a:r>
              <a:rPr lang="en-US">
                <a:solidFill>
                  <a:srgbClr val="FF00FF"/>
                </a:solidFill>
              </a:rPr>
              <a:t>Big Bang</a:t>
            </a:r>
            <a:r>
              <a:rPr lang="ja-JP" altLang="en-US">
                <a:latin typeface="Arial"/>
              </a:rPr>
              <a:t>”</a:t>
            </a:r>
            <a:endParaRPr lang="en-US"/>
          </a:p>
          <a:p>
            <a:r>
              <a:rPr lang="en-US" u="sng"/>
              <a:t>Carbon – Oxygen – Iron</a:t>
            </a:r>
          </a:p>
          <a:p>
            <a:pPr lvl="1"/>
            <a:r>
              <a:rPr lang="en-US"/>
              <a:t>From </a:t>
            </a:r>
            <a:r>
              <a:rPr lang="ja-JP" altLang="en-US">
                <a:latin typeface="Arial"/>
              </a:rPr>
              <a:t>“</a:t>
            </a:r>
            <a:r>
              <a:rPr lang="en-US">
                <a:solidFill>
                  <a:srgbClr val="FF6600"/>
                </a:solidFill>
              </a:rPr>
              <a:t>Nuclear fusion</a:t>
            </a:r>
            <a:r>
              <a:rPr lang="ja-JP" altLang="en-US">
                <a:latin typeface="Arial"/>
              </a:rPr>
              <a:t>”</a:t>
            </a:r>
            <a:r>
              <a:rPr lang="en-US"/>
              <a:t> at massive stars (&gt; 8 M</a:t>
            </a:r>
            <a:r>
              <a:rPr lang="en-US" baseline="-25000"/>
              <a:t>sun</a:t>
            </a:r>
            <a:r>
              <a:rPr lang="en-US"/>
              <a:t> )</a:t>
            </a:r>
          </a:p>
          <a:p>
            <a:r>
              <a:rPr lang="en-US" u="sng"/>
              <a:t>Heavier than Iron (Cu, Au, Pt, Pb…)</a:t>
            </a:r>
          </a:p>
          <a:p>
            <a:pPr lvl="1"/>
            <a:r>
              <a:rPr lang="en-US"/>
              <a:t>From </a:t>
            </a:r>
            <a:r>
              <a:rPr lang="ja-JP" altLang="en-US">
                <a:latin typeface="Arial"/>
              </a:rPr>
              <a:t>“</a:t>
            </a:r>
            <a:r>
              <a:rPr lang="en-US">
                <a:solidFill>
                  <a:srgbClr val="FF3300"/>
                </a:solidFill>
              </a:rPr>
              <a:t>Supernovae</a:t>
            </a:r>
            <a:r>
              <a:rPr lang="ja-JP" altLang="en-US">
                <a:latin typeface="Arial"/>
              </a:rPr>
              <a:t>”</a:t>
            </a:r>
            <a:endParaRPr lang="en-US"/>
          </a:p>
        </p:txBody>
      </p:sp>
    </p:spTree>
    <p:extLst>
      <p:ext uri="{BB962C8B-B14F-4D97-AF65-F5344CB8AC3E}">
        <p14:creationId xmlns:p14="http://schemas.microsoft.com/office/powerpoint/2010/main" val="14412897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3/8/2007</a:t>
            </a:r>
          </a:p>
        </p:txBody>
      </p:sp>
      <p:sp>
        <p:nvSpPr>
          <p:cNvPr id="5" name="Footer Placeholder 2"/>
          <p:cNvSpPr>
            <a:spLocks noGrp="1"/>
          </p:cNvSpPr>
          <p:nvPr>
            <p:ph type="ftr" sz="quarter" idx="11"/>
          </p:nvPr>
        </p:nvSpPr>
        <p:spPr/>
        <p:txBody>
          <a:bodyPr/>
          <a:lstStyle/>
          <a:p>
            <a:r>
              <a:rPr lang="en-US"/>
              <a:t>Katsushi Arisaka</a:t>
            </a:r>
          </a:p>
        </p:txBody>
      </p:sp>
      <p:sp>
        <p:nvSpPr>
          <p:cNvPr id="6" name="Slide Number Placeholder 3"/>
          <p:cNvSpPr>
            <a:spLocks noGrp="1"/>
          </p:cNvSpPr>
          <p:nvPr>
            <p:ph type="sldNum" sz="quarter" idx="12"/>
          </p:nvPr>
        </p:nvSpPr>
        <p:spPr/>
        <p:txBody>
          <a:bodyPr/>
          <a:lstStyle/>
          <a:p>
            <a:fld id="{21129224-48CB-9447-865F-68CC5AEE259F}" type="slidenum">
              <a:rPr lang="en-US"/>
              <a:pPr/>
              <a:t>104</a:t>
            </a:fld>
            <a:endParaRPr lang="en-US"/>
          </a:p>
        </p:txBody>
      </p:sp>
      <p:sp>
        <p:nvSpPr>
          <p:cNvPr id="3975170" name="Rectangle 2"/>
          <p:cNvSpPr>
            <a:spLocks noChangeArrowheads="1"/>
          </p:cNvSpPr>
          <p:nvPr/>
        </p:nvSpPr>
        <p:spPr bwMode="auto">
          <a:xfrm>
            <a:off x="990600" y="2743200"/>
            <a:ext cx="7620000" cy="175260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40" tIns="48320" rIns="96640" bIns="48320" anchor="ctr"/>
          <a:lstStyle/>
          <a:p>
            <a:pPr defTabSz="966788">
              <a:lnSpc>
                <a:spcPct val="105000"/>
              </a:lnSpc>
            </a:pPr>
            <a:r>
              <a:rPr lang="en-US" sz="6400" smtClean="0">
                <a:solidFill>
                  <a:srgbClr val="CC6600"/>
                </a:solidFill>
                <a:latin typeface="Tahoma" charset="0"/>
              </a:rPr>
              <a:t>We are made from </a:t>
            </a:r>
            <a:r>
              <a:rPr lang="ja-JP" altLang="en-US" sz="6400" smtClean="0">
                <a:solidFill>
                  <a:srgbClr val="CC6600"/>
                </a:solidFill>
                <a:latin typeface="Arial"/>
              </a:rPr>
              <a:t>“</a:t>
            </a:r>
            <a:r>
              <a:rPr lang="en-US" sz="6400" smtClean="0">
                <a:solidFill>
                  <a:srgbClr val="CC6600"/>
                </a:solidFill>
                <a:latin typeface="Tahoma" charset="0"/>
              </a:rPr>
              <a:t>stardust</a:t>
            </a:r>
            <a:r>
              <a:rPr lang="ja-JP" altLang="en-US" sz="6400" smtClean="0">
                <a:solidFill>
                  <a:srgbClr val="CC6600"/>
                </a:solidFill>
                <a:latin typeface="Arial"/>
              </a:rPr>
              <a:t>”</a:t>
            </a:r>
            <a:endParaRPr lang="en-US" sz="6400" smtClean="0">
              <a:solidFill>
                <a:srgbClr val="CC6600"/>
              </a:solidFill>
              <a:latin typeface="Tahoma" charset="0"/>
            </a:endParaRPr>
          </a:p>
        </p:txBody>
      </p:sp>
      <p:sp>
        <p:nvSpPr>
          <p:cNvPr id="3975171" name="Text Box 3"/>
          <p:cNvSpPr txBox="1">
            <a:spLocks noChangeArrowheads="1"/>
          </p:cNvSpPr>
          <p:nvPr/>
        </p:nvSpPr>
        <p:spPr bwMode="auto">
          <a:xfrm>
            <a:off x="320675" y="0"/>
            <a:ext cx="88011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smtClean="0">
                <a:solidFill>
                  <a:srgbClr val="A50021"/>
                </a:solidFill>
                <a:latin typeface="Tahoma" charset="0"/>
              </a:rPr>
              <a:t>Origin of Life</a:t>
            </a:r>
          </a:p>
        </p:txBody>
      </p:sp>
    </p:spTree>
    <p:extLst>
      <p:ext uri="{BB962C8B-B14F-4D97-AF65-F5344CB8AC3E}">
        <p14:creationId xmlns:p14="http://schemas.microsoft.com/office/powerpoint/2010/main" val="284096617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3/8/2007</a:t>
            </a:r>
          </a:p>
        </p:txBody>
      </p:sp>
      <p:sp>
        <p:nvSpPr>
          <p:cNvPr id="8" name="Footer Placeholder 4"/>
          <p:cNvSpPr>
            <a:spLocks noGrp="1"/>
          </p:cNvSpPr>
          <p:nvPr>
            <p:ph type="ftr" sz="quarter" idx="11"/>
          </p:nvPr>
        </p:nvSpPr>
        <p:spPr/>
        <p:txBody>
          <a:bodyPr/>
          <a:lstStyle/>
          <a:p>
            <a:r>
              <a:rPr lang="en-US"/>
              <a:t>Katsushi Arisaka</a:t>
            </a:r>
          </a:p>
        </p:txBody>
      </p:sp>
      <p:sp>
        <p:nvSpPr>
          <p:cNvPr id="9" name="Slide Number Placeholder 5"/>
          <p:cNvSpPr>
            <a:spLocks noGrp="1"/>
          </p:cNvSpPr>
          <p:nvPr>
            <p:ph type="sldNum" sz="quarter" idx="12"/>
          </p:nvPr>
        </p:nvSpPr>
        <p:spPr/>
        <p:txBody>
          <a:bodyPr/>
          <a:lstStyle/>
          <a:p>
            <a:fld id="{B9872EA2-74B9-0141-B93F-436BD458F85D}" type="slidenum">
              <a:rPr lang="en-US"/>
              <a:pPr/>
              <a:t>105</a:t>
            </a:fld>
            <a:endParaRPr lang="en-US"/>
          </a:p>
        </p:txBody>
      </p:sp>
      <p:sp>
        <p:nvSpPr>
          <p:cNvPr id="3960834" name="Rectangle 2"/>
          <p:cNvSpPr>
            <a:spLocks noGrp="1" noChangeArrowheads="1"/>
          </p:cNvSpPr>
          <p:nvPr>
            <p:ph type="title"/>
          </p:nvPr>
        </p:nvSpPr>
        <p:spPr/>
        <p:txBody>
          <a:bodyPr/>
          <a:lstStyle/>
          <a:p>
            <a:r>
              <a:rPr lang="en-US"/>
              <a:t>Star</a:t>
            </a:r>
            <a:r>
              <a:rPr lang="ja-JP" altLang="en-US">
                <a:latin typeface="Arial"/>
              </a:rPr>
              <a:t>’</a:t>
            </a:r>
            <a:r>
              <a:rPr lang="en-US"/>
              <a:t>s Life Cycle</a:t>
            </a:r>
          </a:p>
        </p:txBody>
      </p:sp>
      <p:pic>
        <p:nvPicPr>
          <p:cNvPr id="3960835" name="Picture 3" descr="gce"/>
          <p:cNvPicPr>
            <a:picLocks noChangeAspect="1" noChangeArrowheads="1"/>
          </p:cNvPicPr>
          <p:nvPr/>
        </p:nvPicPr>
        <p:blipFill>
          <a:blip r:embed="rId3">
            <a:extLst>
              <a:ext uri="{28A0092B-C50C-407E-A947-70E740481C1C}">
                <a14:useLocalDpi xmlns:a14="http://schemas.microsoft.com/office/drawing/2010/main" val="0"/>
              </a:ext>
            </a:extLst>
          </a:blip>
          <a:srcRect t="3625"/>
          <a:stretch>
            <a:fillRect/>
          </a:stretch>
        </p:blipFill>
        <p:spPr bwMode="auto">
          <a:xfrm>
            <a:off x="914400" y="1905000"/>
            <a:ext cx="6172200"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0836" name="Text Box 4"/>
          <p:cNvSpPr txBox="1">
            <a:spLocks noChangeArrowheads="1"/>
          </p:cNvSpPr>
          <p:nvPr/>
        </p:nvSpPr>
        <p:spPr bwMode="auto">
          <a:xfrm>
            <a:off x="457200" y="990600"/>
            <a:ext cx="38909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smtClean="0">
                <a:solidFill>
                  <a:srgbClr val="FF00FF"/>
                </a:solidFill>
              </a:rPr>
              <a:t>Big Bang! (14 B years ago)</a:t>
            </a:r>
          </a:p>
        </p:txBody>
      </p:sp>
      <p:sp>
        <p:nvSpPr>
          <p:cNvPr id="3960837" name="AutoShape 5"/>
          <p:cNvSpPr>
            <a:spLocks noChangeAspect="1" noChangeArrowheads="1"/>
          </p:cNvSpPr>
          <p:nvPr/>
        </p:nvSpPr>
        <p:spPr bwMode="auto">
          <a:xfrm>
            <a:off x="6096000" y="3886200"/>
            <a:ext cx="685800" cy="685800"/>
          </a:xfrm>
          <a:prstGeom prst="sun">
            <a:avLst>
              <a:gd name="adj" fmla="val 25000"/>
            </a:avLst>
          </a:prstGeom>
          <a:solidFill>
            <a:srgbClr val="FF0000"/>
          </a:solidFill>
          <a:ln w="28575">
            <a:solidFill>
              <a:srgbClr val="FF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60838" name="Rectangle 6"/>
          <p:cNvSpPr>
            <a:spLocks noChangeArrowheads="1"/>
          </p:cNvSpPr>
          <p:nvPr/>
        </p:nvSpPr>
        <p:spPr bwMode="auto">
          <a:xfrm>
            <a:off x="6477000" y="4800600"/>
            <a:ext cx="29352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600" smtClean="0">
                <a:solidFill>
                  <a:srgbClr val="FF0000"/>
                </a:solidFill>
              </a:rPr>
              <a:t>Sun (4.6 B years ago)</a:t>
            </a:r>
          </a:p>
        </p:txBody>
      </p:sp>
    </p:spTree>
    <p:extLst>
      <p:ext uri="{BB962C8B-B14F-4D97-AF65-F5344CB8AC3E}">
        <p14:creationId xmlns:p14="http://schemas.microsoft.com/office/powerpoint/2010/main" val="37612879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2/6/2007</a:t>
            </a:r>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00CFADCE-151A-A240-B39F-6194F03A9207}" type="slidenum">
              <a:rPr lang="en-US"/>
              <a:pPr/>
              <a:t>106</a:t>
            </a:fld>
            <a:endParaRPr lang="en-US"/>
          </a:p>
        </p:txBody>
      </p:sp>
      <p:sp>
        <p:nvSpPr>
          <p:cNvPr id="2285570" name="Rectangle 2"/>
          <p:cNvSpPr>
            <a:spLocks noGrp="1" noChangeArrowheads="1"/>
          </p:cNvSpPr>
          <p:nvPr>
            <p:ph type="title"/>
          </p:nvPr>
        </p:nvSpPr>
        <p:spPr/>
        <p:txBody>
          <a:bodyPr/>
          <a:lstStyle/>
          <a:p>
            <a:endParaRPr lang="en-US"/>
          </a:p>
        </p:txBody>
      </p:sp>
      <p:sp>
        <p:nvSpPr>
          <p:cNvPr id="2285571" name="Rectangle 3"/>
          <p:cNvSpPr>
            <a:spLocks noGrp="1" noChangeArrowheads="1"/>
          </p:cNvSpPr>
          <p:nvPr>
            <p:ph type="body" idx="1"/>
          </p:nvPr>
        </p:nvSpPr>
        <p:spPr/>
        <p:txBody>
          <a:bodyPr/>
          <a:lstStyle/>
          <a:p>
            <a:endParaRPr lang="en-US"/>
          </a:p>
        </p:txBody>
      </p:sp>
      <p:pic>
        <p:nvPicPr>
          <p:cNvPr id="2285572" name="Picture 4" descr="star-formation-scha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63125" cy="732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3803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6/23/2011</a:t>
            </a:r>
            <a:endParaRPr lang="en-US"/>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9EB4FADC-7B99-E742-9F37-48E7166C12E5}" type="slidenum">
              <a:rPr lang="en-US"/>
              <a:pPr/>
              <a:t>107</a:t>
            </a:fld>
            <a:endParaRPr lang="en-US"/>
          </a:p>
        </p:txBody>
      </p:sp>
      <p:sp>
        <p:nvSpPr>
          <p:cNvPr id="3416066" name="Rectangle 2"/>
          <p:cNvSpPr>
            <a:spLocks noGrp="1" noChangeArrowheads="1"/>
          </p:cNvSpPr>
          <p:nvPr>
            <p:ph type="title"/>
          </p:nvPr>
        </p:nvSpPr>
        <p:spPr/>
        <p:txBody>
          <a:bodyPr/>
          <a:lstStyle/>
          <a:p>
            <a:r>
              <a:rPr lang="en-US" sz="3600" dirty="0"/>
              <a:t>Periodic Table of </a:t>
            </a:r>
            <a:r>
              <a:rPr lang="en-US" sz="3600" dirty="0" smtClean="0"/>
              <a:t>Elements</a:t>
            </a:r>
            <a:endParaRPr lang="en-US" sz="3600" dirty="0"/>
          </a:p>
        </p:txBody>
      </p:sp>
      <p:sp>
        <p:nvSpPr>
          <p:cNvPr id="3416068" name="Rectangle 4"/>
          <p:cNvSpPr>
            <a:spLocks noChangeArrowheads="1"/>
          </p:cNvSpPr>
          <p:nvPr/>
        </p:nvSpPr>
        <p:spPr bwMode="auto">
          <a:xfrm>
            <a:off x="3352800" y="5638800"/>
            <a:ext cx="3124200" cy="3810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 name="Picture 7"/>
          <p:cNvPicPr>
            <a:picLocks noChangeAspect="1"/>
          </p:cNvPicPr>
          <p:nvPr/>
        </p:nvPicPr>
        <p:blipFill>
          <a:blip r:embed="rId3"/>
          <a:stretch>
            <a:fillRect/>
          </a:stretch>
        </p:blipFill>
        <p:spPr>
          <a:xfrm>
            <a:off x="12700" y="696295"/>
            <a:ext cx="9588500" cy="6286500"/>
          </a:xfrm>
          <a:prstGeom prst="rect">
            <a:avLst/>
          </a:prstGeom>
        </p:spPr>
      </p:pic>
    </p:spTree>
    <p:extLst>
      <p:ext uri="{BB962C8B-B14F-4D97-AF65-F5344CB8AC3E}">
        <p14:creationId xmlns:p14="http://schemas.microsoft.com/office/powerpoint/2010/main" val="2875292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3/8/2007</a:t>
            </a:r>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0551FECF-C16A-A541-9738-D75D2C0E08B3}" type="slidenum">
              <a:rPr lang="en-US"/>
              <a:pPr/>
              <a:t>108</a:t>
            </a:fld>
            <a:endParaRPr lang="en-US"/>
          </a:p>
        </p:txBody>
      </p:sp>
      <p:sp>
        <p:nvSpPr>
          <p:cNvPr id="3979266" name="Rectangle 2"/>
          <p:cNvSpPr>
            <a:spLocks noGrp="1" noChangeArrowheads="1"/>
          </p:cNvSpPr>
          <p:nvPr>
            <p:ph type="title"/>
          </p:nvPr>
        </p:nvSpPr>
        <p:spPr/>
        <p:txBody>
          <a:bodyPr/>
          <a:lstStyle/>
          <a:p>
            <a:r>
              <a:rPr lang="en-US"/>
              <a:t>Abundance of Elements</a:t>
            </a:r>
          </a:p>
        </p:txBody>
      </p:sp>
      <p:pic>
        <p:nvPicPr>
          <p:cNvPr id="3979267" name="Picture 3" descr="Relative_abundance_of_ele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2475"/>
            <a:ext cx="93726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526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3/8/2007</a:t>
            </a:r>
          </a:p>
        </p:txBody>
      </p:sp>
      <p:sp>
        <p:nvSpPr>
          <p:cNvPr id="9" name="Footer Placeholder 4"/>
          <p:cNvSpPr>
            <a:spLocks noGrp="1"/>
          </p:cNvSpPr>
          <p:nvPr>
            <p:ph type="ftr" sz="quarter" idx="11"/>
          </p:nvPr>
        </p:nvSpPr>
        <p:spPr/>
        <p:txBody>
          <a:bodyPr/>
          <a:lstStyle/>
          <a:p>
            <a:r>
              <a:rPr lang="en-US"/>
              <a:t>Katsushi Arisaka</a:t>
            </a:r>
          </a:p>
        </p:txBody>
      </p:sp>
      <p:sp>
        <p:nvSpPr>
          <p:cNvPr id="10" name="Slide Number Placeholder 5"/>
          <p:cNvSpPr>
            <a:spLocks noGrp="1"/>
          </p:cNvSpPr>
          <p:nvPr>
            <p:ph type="sldNum" sz="quarter" idx="12"/>
          </p:nvPr>
        </p:nvSpPr>
        <p:spPr/>
        <p:txBody>
          <a:bodyPr/>
          <a:lstStyle/>
          <a:p>
            <a:fld id="{8F94CBC8-07B5-7B4A-A777-C2396D0F6E81}" type="slidenum">
              <a:rPr lang="en-US"/>
              <a:pPr/>
              <a:t>109</a:t>
            </a:fld>
            <a:endParaRPr lang="en-US"/>
          </a:p>
        </p:txBody>
      </p:sp>
      <p:sp>
        <p:nvSpPr>
          <p:cNvPr id="3934210" name="Rectangle 2"/>
          <p:cNvSpPr>
            <a:spLocks noGrp="1" noChangeArrowheads="1"/>
          </p:cNvSpPr>
          <p:nvPr>
            <p:ph type="body" idx="1"/>
          </p:nvPr>
        </p:nvSpPr>
        <p:spPr>
          <a:xfrm>
            <a:off x="457200" y="990600"/>
            <a:ext cx="8959850" cy="5791200"/>
          </a:xfrm>
        </p:spPr>
        <p:txBody>
          <a:bodyPr/>
          <a:lstStyle/>
          <a:p>
            <a:pPr>
              <a:lnSpc>
                <a:spcPct val="70000"/>
              </a:lnSpc>
            </a:pPr>
            <a:r>
              <a:rPr lang="en-US" sz="4000" u="sng"/>
              <a:t>Fermions</a:t>
            </a:r>
            <a:r>
              <a:rPr lang="en-US" sz="4000"/>
              <a:t>:			</a:t>
            </a:r>
            <a:r>
              <a:rPr lang="en-US" sz="4000" u="sng"/>
              <a:t>Ratio (in numbers)</a:t>
            </a:r>
          </a:p>
          <a:p>
            <a:pPr lvl="1">
              <a:lnSpc>
                <a:spcPct val="70000"/>
              </a:lnSpc>
            </a:pPr>
            <a:r>
              <a:rPr lang="en-US" sz="3600"/>
              <a:t>Lepton:	</a:t>
            </a:r>
            <a:r>
              <a:rPr lang="en-US" sz="3600">
                <a:sym typeface="Symbol" charset="0"/>
              </a:rPr>
              <a:t></a:t>
            </a:r>
            <a:r>
              <a:rPr lang="en-US" sz="3600" baseline="-25000">
                <a:sym typeface="Symbol" charset="0"/>
              </a:rPr>
              <a:t>e		</a:t>
            </a:r>
            <a:r>
              <a:rPr lang="en-US" sz="3600">
                <a:sym typeface="Symbol" charset="0"/>
              </a:rPr>
              <a:t>~1</a:t>
            </a:r>
            <a:endParaRPr lang="en-US" sz="3600" baseline="-25000">
              <a:sym typeface="Symbol" charset="0"/>
            </a:endParaRPr>
          </a:p>
          <a:p>
            <a:pPr lvl="1">
              <a:lnSpc>
                <a:spcPct val="70000"/>
              </a:lnSpc>
              <a:buFont typeface="Wingdings" charset="0"/>
              <a:buNone/>
            </a:pPr>
            <a:r>
              <a:rPr lang="en-US" sz="3600">
                <a:sym typeface="Symbol" charset="0"/>
              </a:rPr>
              <a:t>				e</a:t>
            </a:r>
            <a:r>
              <a:rPr lang="en-US" sz="3600" baseline="30000">
                <a:sym typeface="Symbol" charset="0"/>
              </a:rPr>
              <a:t>-		</a:t>
            </a:r>
            <a:r>
              <a:rPr lang="en-US" sz="3600">
                <a:sym typeface="Symbol" charset="0"/>
              </a:rPr>
              <a:t>~410</a:t>
            </a:r>
            <a:r>
              <a:rPr lang="en-US" sz="3600" baseline="30000">
                <a:sym typeface="Symbol" charset="0"/>
              </a:rPr>
              <a:t>-10</a:t>
            </a:r>
          </a:p>
          <a:p>
            <a:pPr lvl="1">
              <a:lnSpc>
                <a:spcPct val="70000"/>
              </a:lnSpc>
            </a:pPr>
            <a:r>
              <a:rPr lang="en-US" sz="3600"/>
              <a:t>Baryon:	p		~</a:t>
            </a:r>
            <a:r>
              <a:rPr lang="en-US" sz="3600">
                <a:sym typeface="Symbol" charset="0"/>
              </a:rPr>
              <a:t>410</a:t>
            </a:r>
            <a:r>
              <a:rPr lang="en-US" sz="3600" baseline="30000">
                <a:sym typeface="Symbol" charset="0"/>
              </a:rPr>
              <a:t>-10</a:t>
            </a:r>
            <a:endParaRPr lang="en-US" sz="3600"/>
          </a:p>
          <a:p>
            <a:pPr lvl="1">
              <a:lnSpc>
                <a:spcPct val="70000"/>
              </a:lnSpc>
              <a:buFont typeface="Wingdings" charset="0"/>
              <a:buNone/>
            </a:pPr>
            <a:r>
              <a:rPr lang="en-US" sz="3600"/>
              <a:t>				n		~</a:t>
            </a:r>
            <a:r>
              <a:rPr lang="en-US" sz="3600">
                <a:sym typeface="Symbol" charset="0"/>
              </a:rPr>
              <a:t>0.510</a:t>
            </a:r>
            <a:r>
              <a:rPr lang="en-US" sz="3600" baseline="30000">
                <a:sym typeface="Symbol" charset="0"/>
              </a:rPr>
              <a:t>-10</a:t>
            </a:r>
            <a:endParaRPr lang="en-US" sz="3600"/>
          </a:p>
          <a:p>
            <a:pPr>
              <a:lnSpc>
                <a:spcPct val="70000"/>
              </a:lnSpc>
            </a:pPr>
            <a:r>
              <a:rPr lang="en-US" sz="4000" u="sng"/>
              <a:t>Bosons</a:t>
            </a:r>
            <a:r>
              <a:rPr lang="en-US" sz="4000"/>
              <a:t>:</a:t>
            </a:r>
          </a:p>
          <a:p>
            <a:pPr lvl="1">
              <a:lnSpc>
                <a:spcPct val="70000"/>
              </a:lnSpc>
            </a:pPr>
            <a:r>
              <a:rPr lang="en-US" sz="3600"/>
              <a:t>Photon:	</a:t>
            </a:r>
            <a:r>
              <a:rPr lang="en-US" sz="3600">
                <a:sym typeface="Symbol" charset="0"/>
              </a:rPr>
              <a:t>		1</a:t>
            </a:r>
          </a:p>
          <a:p>
            <a:pPr lvl="1">
              <a:lnSpc>
                <a:spcPct val="70000"/>
              </a:lnSpc>
            </a:pPr>
            <a:endParaRPr lang="en-US" sz="3600">
              <a:sym typeface="Symbol" charset="0"/>
            </a:endParaRPr>
          </a:p>
          <a:p>
            <a:pPr lvl="1">
              <a:lnSpc>
                <a:spcPct val="70000"/>
              </a:lnSpc>
            </a:pPr>
            <a:endParaRPr lang="en-US" sz="3600">
              <a:sym typeface="Symbol" charset="0"/>
            </a:endParaRPr>
          </a:p>
          <a:p>
            <a:pPr lvl="1">
              <a:lnSpc>
                <a:spcPct val="70000"/>
              </a:lnSpc>
            </a:pPr>
            <a:r>
              <a:rPr lang="en-US" sz="3600">
                <a:sym typeface="Symbol" charset="0"/>
              </a:rPr>
              <a:t>No anti-particles</a:t>
            </a:r>
          </a:p>
          <a:p>
            <a:pPr lvl="1">
              <a:lnSpc>
                <a:spcPct val="70000"/>
              </a:lnSpc>
            </a:pPr>
            <a:r>
              <a:rPr lang="en-US" sz="3600">
                <a:sym typeface="Symbol" charset="0"/>
              </a:rPr>
              <a:t># Photon : # Baryon = 1 : </a:t>
            </a:r>
            <a:r>
              <a:rPr lang="en-US" sz="3600"/>
              <a:t>~</a:t>
            </a:r>
            <a:r>
              <a:rPr lang="en-US" sz="3600">
                <a:sym typeface="Symbol" charset="0"/>
              </a:rPr>
              <a:t>410</a:t>
            </a:r>
            <a:r>
              <a:rPr lang="en-US" sz="3600" baseline="30000">
                <a:sym typeface="Symbol" charset="0"/>
              </a:rPr>
              <a:t>-10</a:t>
            </a:r>
            <a:endParaRPr lang="en-US" sz="3600"/>
          </a:p>
          <a:p>
            <a:pPr lvl="1">
              <a:lnSpc>
                <a:spcPct val="70000"/>
              </a:lnSpc>
            </a:pPr>
            <a:r>
              <a:rPr lang="en-US" sz="3600">
                <a:sym typeface="Symbol" charset="0"/>
              </a:rPr>
              <a:t># p = # e</a:t>
            </a:r>
            <a:r>
              <a:rPr lang="en-US" sz="3600" baseline="30000">
                <a:sym typeface="Symbol" charset="0"/>
              </a:rPr>
              <a:t>-</a:t>
            </a:r>
          </a:p>
        </p:txBody>
      </p:sp>
      <p:sp>
        <p:nvSpPr>
          <p:cNvPr id="3934211" name="AutoShape 3"/>
          <p:cNvSpPr>
            <a:spLocks noChangeArrowheads="1"/>
          </p:cNvSpPr>
          <p:nvPr/>
        </p:nvSpPr>
        <p:spPr bwMode="auto">
          <a:xfrm>
            <a:off x="3268663" y="1616075"/>
            <a:ext cx="676275" cy="6858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smtClean="0">
              <a:solidFill>
                <a:srgbClr val="000000"/>
              </a:solidFill>
            </a:endParaRPr>
          </a:p>
        </p:txBody>
      </p:sp>
      <p:sp>
        <p:nvSpPr>
          <p:cNvPr id="3934212" name="AutoShape 4"/>
          <p:cNvSpPr>
            <a:spLocks noChangeArrowheads="1"/>
          </p:cNvSpPr>
          <p:nvPr/>
        </p:nvSpPr>
        <p:spPr bwMode="auto">
          <a:xfrm>
            <a:off x="3268663" y="2446338"/>
            <a:ext cx="676275" cy="693737"/>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smtClean="0">
              <a:solidFill>
                <a:srgbClr val="000000"/>
              </a:solidFill>
            </a:endParaRPr>
          </a:p>
        </p:txBody>
      </p:sp>
      <p:sp>
        <p:nvSpPr>
          <p:cNvPr id="3934213" name="Rectangle 5"/>
          <p:cNvSpPr>
            <a:spLocks noChangeArrowheads="1"/>
          </p:cNvSpPr>
          <p:nvPr/>
        </p:nvSpPr>
        <p:spPr bwMode="auto">
          <a:xfrm>
            <a:off x="3048000" y="1371600"/>
            <a:ext cx="1219200" cy="2033588"/>
          </a:xfrm>
          <a:prstGeom prst="rect">
            <a:avLst/>
          </a:prstGeom>
          <a:noFill/>
          <a:ln w="28575" cap="rnd">
            <a:solidFill>
              <a:srgbClr val="FF9900"/>
            </a:solidFill>
            <a:prstDash val="sysDot"/>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mtClean="0">
              <a:solidFill>
                <a:srgbClr val="000000"/>
              </a:solidFill>
            </a:endParaRPr>
          </a:p>
        </p:txBody>
      </p:sp>
      <p:sp>
        <p:nvSpPr>
          <p:cNvPr id="3934214" name="Rectangle 6"/>
          <p:cNvSpPr>
            <a:spLocks noChangeArrowheads="1"/>
          </p:cNvSpPr>
          <p:nvPr/>
        </p:nvSpPr>
        <p:spPr bwMode="auto">
          <a:xfrm>
            <a:off x="3048000" y="3886200"/>
            <a:ext cx="1219200" cy="762000"/>
          </a:xfrm>
          <a:prstGeom prst="rect">
            <a:avLst/>
          </a:prstGeom>
          <a:noFill/>
          <a:ln w="28575" cap="rnd">
            <a:solidFill>
              <a:srgbClr val="FF9900"/>
            </a:solidFill>
            <a:prstDash val="sysDot"/>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mtClean="0">
              <a:solidFill>
                <a:srgbClr val="000000"/>
              </a:solidFill>
            </a:endParaRPr>
          </a:p>
        </p:txBody>
      </p:sp>
      <p:sp>
        <p:nvSpPr>
          <p:cNvPr id="3934215" name="Rectangle 7"/>
          <p:cNvSpPr>
            <a:spLocks noGrp="1" noChangeArrowheads="1"/>
          </p:cNvSpPr>
          <p:nvPr>
            <p:ph type="title"/>
          </p:nvPr>
        </p:nvSpPr>
        <p:spPr>
          <a:xfrm>
            <a:off x="0" y="0"/>
            <a:ext cx="9601200" cy="685800"/>
          </a:xfrm>
        </p:spPr>
        <p:txBody>
          <a:bodyPr/>
          <a:lstStyle/>
          <a:p>
            <a:r>
              <a:rPr lang="en-US" sz="3000" u="sng">
                <a:solidFill>
                  <a:srgbClr val="FF3300"/>
                </a:solidFill>
              </a:rPr>
              <a:t>Now</a:t>
            </a:r>
            <a:r>
              <a:rPr lang="en-US" sz="3000">
                <a:solidFill>
                  <a:srgbClr val="FF00FF"/>
                </a:solidFill>
              </a:rPr>
              <a:t> Time = 14B yrs, Temp.= 2.7 </a:t>
            </a:r>
            <a:r>
              <a:rPr lang="en-US" sz="3000" baseline="30000">
                <a:solidFill>
                  <a:srgbClr val="FF00FF"/>
                </a:solidFill>
              </a:rPr>
              <a:t>o</a:t>
            </a:r>
            <a:r>
              <a:rPr lang="en-US" sz="3000">
                <a:solidFill>
                  <a:srgbClr val="FF00FF"/>
                </a:solidFill>
              </a:rPr>
              <a:t>K (3</a:t>
            </a:r>
            <a:r>
              <a:rPr lang="en-US" sz="3000">
                <a:solidFill>
                  <a:srgbClr val="FF00FF"/>
                </a:solidFill>
                <a:sym typeface="Symbol" charset="0"/>
              </a:rPr>
              <a:t></a:t>
            </a:r>
            <a:r>
              <a:rPr lang="en-US" sz="3000">
                <a:solidFill>
                  <a:srgbClr val="FF00FF"/>
                </a:solidFill>
              </a:rPr>
              <a:t>10</a:t>
            </a:r>
            <a:r>
              <a:rPr lang="en-US" sz="3000" baseline="30000">
                <a:solidFill>
                  <a:srgbClr val="FF00FF"/>
                </a:solidFill>
              </a:rPr>
              <a:t>-4</a:t>
            </a:r>
            <a:r>
              <a:rPr lang="en-US" sz="3000">
                <a:solidFill>
                  <a:srgbClr val="FF00FF"/>
                </a:solidFill>
              </a:rPr>
              <a:t> eV)</a:t>
            </a:r>
          </a:p>
        </p:txBody>
      </p:sp>
    </p:spTree>
    <p:extLst>
      <p:ext uri="{BB962C8B-B14F-4D97-AF65-F5344CB8AC3E}">
        <p14:creationId xmlns:p14="http://schemas.microsoft.com/office/powerpoint/2010/main" val="891537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a:t>3/6/2007</a:t>
            </a:r>
          </a:p>
        </p:txBody>
      </p:sp>
      <p:sp>
        <p:nvSpPr>
          <p:cNvPr id="27" name="Footer Placeholder 4"/>
          <p:cNvSpPr>
            <a:spLocks noGrp="1"/>
          </p:cNvSpPr>
          <p:nvPr>
            <p:ph type="ftr" sz="quarter" idx="11"/>
          </p:nvPr>
        </p:nvSpPr>
        <p:spPr/>
        <p:txBody>
          <a:bodyPr/>
          <a:lstStyle/>
          <a:p>
            <a:r>
              <a:rPr lang="en-US"/>
              <a:t>Katsushi Arisaka</a:t>
            </a:r>
          </a:p>
        </p:txBody>
      </p:sp>
      <p:sp>
        <p:nvSpPr>
          <p:cNvPr id="28" name="Slide Number Placeholder 5"/>
          <p:cNvSpPr>
            <a:spLocks noGrp="1"/>
          </p:cNvSpPr>
          <p:nvPr>
            <p:ph type="sldNum" sz="quarter" idx="12"/>
          </p:nvPr>
        </p:nvSpPr>
        <p:spPr/>
        <p:txBody>
          <a:bodyPr/>
          <a:lstStyle/>
          <a:p>
            <a:fld id="{FDF7C172-8802-9B48-B8CC-5CA48652614E}" type="slidenum">
              <a:rPr lang="en-US"/>
              <a:pPr/>
              <a:t>11</a:t>
            </a:fld>
            <a:endParaRPr lang="en-US"/>
          </a:p>
        </p:txBody>
      </p:sp>
      <p:sp>
        <p:nvSpPr>
          <p:cNvPr id="3684354" name="Rectangle 2"/>
          <p:cNvSpPr>
            <a:spLocks noGrp="1" noChangeArrowheads="1"/>
          </p:cNvSpPr>
          <p:nvPr>
            <p:ph type="title"/>
          </p:nvPr>
        </p:nvSpPr>
        <p:spPr/>
        <p:txBody>
          <a:bodyPr/>
          <a:lstStyle/>
          <a:p>
            <a:r>
              <a:rPr lang="en-US"/>
              <a:t>Superstring?</a:t>
            </a:r>
          </a:p>
        </p:txBody>
      </p:sp>
      <p:sp>
        <p:nvSpPr>
          <p:cNvPr id="3684355" name="Rectangle 3"/>
          <p:cNvSpPr>
            <a:spLocks noGrp="1" noChangeArrowheads="1"/>
          </p:cNvSpPr>
          <p:nvPr>
            <p:ph type="body" idx="1"/>
          </p:nvPr>
        </p:nvSpPr>
        <p:spPr/>
        <p:txBody>
          <a:bodyPr/>
          <a:lstStyle/>
          <a:p>
            <a:r>
              <a:rPr lang="en-US" sz="3400"/>
              <a:t>In the </a:t>
            </a:r>
            <a:r>
              <a:rPr lang="ja-JP" altLang="en-US" sz="3400">
                <a:latin typeface="Arial"/>
              </a:rPr>
              <a:t>“</a:t>
            </a:r>
            <a:r>
              <a:rPr lang="en-US" sz="3400"/>
              <a:t>standard model</a:t>
            </a:r>
            <a:r>
              <a:rPr lang="ja-JP" altLang="en-US" sz="3400">
                <a:latin typeface="Arial"/>
              </a:rPr>
              <a:t>”</a:t>
            </a:r>
            <a:endParaRPr lang="en-US" sz="3400"/>
          </a:p>
          <a:p>
            <a:pPr lvl="1"/>
            <a:r>
              <a:rPr lang="en-US" sz="3000"/>
              <a:t>fundamental particles = point-like </a:t>
            </a:r>
          </a:p>
          <a:p>
            <a:pPr lvl="1">
              <a:buFont typeface="Wingdings" charset="0"/>
              <a:buNone/>
            </a:pPr>
            <a:r>
              <a:rPr lang="en-US" sz="3000"/>
              <a:t>   (No internal structure)</a:t>
            </a:r>
          </a:p>
          <a:p>
            <a:pPr lvl="1"/>
            <a:endParaRPr lang="en-US" sz="3000"/>
          </a:p>
          <a:p>
            <a:pPr lvl="2"/>
            <a:endParaRPr lang="en-US" sz="2400"/>
          </a:p>
          <a:p>
            <a:r>
              <a:rPr lang="en-US" sz="3400"/>
              <a:t>In the </a:t>
            </a:r>
            <a:r>
              <a:rPr lang="ja-JP" altLang="en-US" sz="3400">
                <a:latin typeface="Arial"/>
              </a:rPr>
              <a:t>“</a:t>
            </a:r>
            <a:r>
              <a:rPr lang="en-US" sz="3400"/>
              <a:t>Superstring model</a:t>
            </a:r>
            <a:r>
              <a:rPr lang="ja-JP" altLang="en-US" sz="3400">
                <a:latin typeface="Arial"/>
              </a:rPr>
              <a:t>”</a:t>
            </a:r>
            <a:endParaRPr lang="en-US" sz="3400"/>
          </a:p>
          <a:p>
            <a:pPr lvl="1"/>
            <a:r>
              <a:rPr lang="en-US" sz="3000"/>
              <a:t>Fundamental particles = loop of string</a:t>
            </a:r>
          </a:p>
          <a:p>
            <a:pPr lvl="1">
              <a:buFont typeface="Wingdings" charset="0"/>
              <a:buNone/>
            </a:pPr>
            <a:r>
              <a:rPr lang="en-US" sz="3000"/>
              <a:t>   (Size &lt; Planck scale)</a:t>
            </a:r>
          </a:p>
        </p:txBody>
      </p:sp>
      <p:sp>
        <p:nvSpPr>
          <p:cNvPr id="3684359" name="Line 7"/>
          <p:cNvSpPr>
            <a:spLocks noChangeShapeType="1"/>
          </p:cNvSpPr>
          <p:nvPr/>
        </p:nvSpPr>
        <p:spPr bwMode="auto">
          <a:xfrm rot="5400000" flipV="1">
            <a:off x="8267700" y="2095500"/>
            <a:ext cx="762000" cy="838200"/>
          </a:xfrm>
          <a:prstGeom prst="line">
            <a:avLst/>
          </a:prstGeom>
          <a:noFill/>
          <a:ln w="50800">
            <a:solidFill>
              <a:srgbClr val="0066FF"/>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684360" name="Line 8"/>
          <p:cNvSpPr>
            <a:spLocks noChangeShapeType="1"/>
          </p:cNvSpPr>
          <p:nvPr/>
        </p:nvSpPr>
        <p:spPr bwMode="auto">
          <a:xfrm rot="5400000">
            <a:off x="8325644" y="1404144"/>
            <a:ext cx="647700" cy="798512"/>
          </a:xfrm>
          <a:prstGeom prst="line">
            <a:avLst/>
          </a:prstGeom>
          <a:noFill/>
          <a:ln w="50800">
            <a:solidFill>
              <a:srgbClr val="0066FF"/>
            </a:solidFill>
            <a:round/>
            <a:headEnd type="stealth"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684361" name="Freeform 9"/>
          <p:cNvSpPr>
            <a:spLocks/>
          </p:cNvSpPr>
          <p:nvPr/>
        </p:nvSpPr>
        <p:spPr bwMode="auto">
          <a:xfrm rot="5400000">
            <a:off x="7703344" y="1747044"/>
            <a:ext cx="163512" cy="914400"/>
          </a:xfrm>
          <a:custGeom>
            <a:avLst/>
            <a:gdLst>
              <a:gd name="T0" fmla="*/ 0 w 104"/>
              <a:gd name="T1" fmla="*/ 0 h 576"/>
              <a:gd name="T2" fmla="*/ 96 w 104"/>
              <a:gd name="T3" fmla="*/ 96 h 576"/>
              <a:gd name="T4" fmla="*/ 0 w 104"/>
              <a:gd name="T5" fmla="*/ 144 h 576"/>
              <a:gd name="T6" fmla="*/ 96 w 104"/>
              <a:gd name="T7" fmla="*/ 240 h 576"/>
              <a:gd name="T8" fmla="*/ 0 w 104"/>
              <a:gd name="T9" fmla="*/ 288 h 576"/>
              <a:gd name="T10" fmla="*/ 96 w 104"/>
              <a:gd name="T11" fmla="*/ 384 h 576"/>
              <a:gd name="T12" fmla="*/ 0 w 104"/>
              <a:gd name="T13" fmla="*/ 432 h 576"/>
              <a:gd name="T14" fmla="*/ 96 w 104"/>
              <a:gd name="T15" fmla="*/ 528 h 576"/>
              <a:gd name="T16" fmla="*/ 48 w 104"/>
              <a:gd name="T1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576">
                <a:moveTo>
                  <a:pt x="0" y="0"/>
                </a:moveTo>
                <a:cubicBezTo>
                  <a:pt x="48" y="36"/>
                  <a:pt x="96" y="72"/>
                  <a:pt x="96" y="96"/>
                </a:cubicBezTo>
                <a:cubicBezTo>
                  <a:pt x="96" y="120"/>
                  <a:pt x="0" y="120"/>
                  <a:pt x="0" y="144"/>
                </a:cubicBezTo>
                <a:cubicBezTo>
                  <a:pt x="0" y="168"/>
                  <a:pt x="96" y="216"/>
                  <a:pt x="96" y="240"/>
                </a:cubicBezTo>
                <a:cubicBezTo>
                  <a:pt x="96" y="264"/>
                  <a:pt x="0" y="264"/>
                  <a:pt x="0" y="288"/>
                </a:cubicBezTo>
                <a:cubicBezTo>
                  <a:pt x="0" y="312"/>
                  <a:pt x="96" y="360"/>
                  <a:pt x="96" y="384"/>
                </a:cubicBezTo>
                <a:cubicBezTo>
                  <a:pt x="96" y="408"/>
                  <a:pt x="0" y="408"/>
                  <a:pt x="0" y="432"/>
                </a:cubicBezTo>
                <a:cubicBezTo>
                  <a:pt x="0" y="456"/>
                  <a:pt x="88" y="504"/>
                  <a:pt x="96" y="528"/>
                </a:cubicBezTo>
                <a:cubicBezTo>
                  <a:pt x="104" y="552"/>
                  <a:pt x="56" y="568"/>
                  <a:pt x="48" y="576"/>
                </a:cubicBezTo>
              </a:path>
            </a:pathLst>
          </a:custGeom>
          <a:noFill/>
          <a:ln w="50800" cap="flat" cmpd="sng">
            <a:solidFill>
              <a:srgbClr val="0066FF"/>
            </a:solidFill>
            <a:prstDash val="solid"/>
            <a:round/>
            <a:headEnd type="none" w="med" len="med"/>
            <a:tailEnd type="none" w="lg" len="lg"/>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endParaRPr lang="en-US"/>
          </a:p>
        </p:txBody>
      </p:sp>
      <p:sp>
        <p:nvSpPr>
          <p:cNvPr id="3684362" name="Rectangle 10"/>
          <p:cNvSpPr>
            <a:spLocks noChangeArrowheads="1"/>
          </p:cNvSpPr>
          <p:nvPr/>
        </p:nvSpPr>
        <p:spPr bwMode="auto">
          <a:xfrm>
            <a:off x="6172200" y="1447800"/>
            <a:ext cx="460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3400" i="1">
                <a:solidFill>
                  <a:srgbClr val="CC00FF"/>
                </a:solidFill>
              </a:rPr>
              <a:t>e</a:t>
            </a:r>
            <a:r>
              <a:rPr lang="en-US" sz="3400" i="1" baseline="30000">
                <a:solidFill>
                  <a:srgbClr val="CC00FF"/>
                </a:solidFill>
              </a:rPr>
              <a:t>-</a:t>
            </a:r>
          </a:p>
        </p:txBody>
      </p:sp>
      <p:sp>
        <p:nvSpPr>
          <p:cNvPr id="3684363" name="Rectangle 11"/>
          <p:cNvSpPr>
            <a:spLocks noChangeArrowheads="1"/>
          </p:cNvSpPr>
          <p:nvPr/>
        </p:nvSpPr>
        <p:spPr bwMode="auto">
          <a:xfrm>
            <a:off x="6096000" y="2362200"/>
            <a:ext cx="5207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3400" i="1">
                <a:solidFill>
                  <a:srgbClr val="CC00FF"/>
                </a:solidFill>
              </a:rPr>
              <a:t>e</a:t>
            </a:r>
            <a:r>
              <a:rPr lang="en-US" sz="3400" i="1" baseline="30000">
                <a:solidFill>
                  <a:srgbClr val="CC00FF"/>
                </a:solidFill>
              </a:rPr>
              <a:t>+</a:t>
            </a:r>
          </a:p>
        </p:txBody>
      </p:sp>
      <p:sp>
        <p:nvSpPr>
          <p:cNvPr id="3684364" name="Rectangle 12"/>
          <p:cNvSpPr>
            <a:spLocks noChangeArrowheads="1"/>
          </p:cNvSpPr>
          <p:nvPr/>
        </p:nvSpPr>
        <p:spPr bwMode="auto">
          <a:xfrm>
            <a:off x="7480300" y="1447800"/>
            <a:ext cx="5207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3400" i="1">
                <a:solidFill>
                  <a:srgbClr val="CC00FF"/>
                </a:solidFill>
                <a:sym typeface="Symbol" charset="0"/>
              </a:rPr>
              <a:t></a:t>
            </a:r>
            <a:endParaRPr lang="en-US" sz="3400" i="1" baseline="30000">
              <a:solidFill>
                <a:srgbClr val="CC00FF"/>
              </a:solidFill>
              <a:sym typeface="Symbol" charset="0"/>
            </a:endParaRPr>
          </a:p>
        </p:txBody>
      </p:sp>
      <p:sp>
        <p:nvSpPr>
          <p:cNvPr id="3684366" name="Line 14"/>
          <p:cNvSpPr>
            <a:spLocks noChangeShapeType="1"/>
          </p:cNvSpPr>
          <p:nvPr/>
        </p:nvSpPr>
        <p:spPr bwMode="auto">
          <a:xfrm rot="5400000" flipV="1">
            <a:off x="6591300" y="1485900"/>
            <a:ext cx="762000" cy="838200"/>
          </a:xfrm>
          <a:prstGeom prst="line">
            <a:avLst/>
          </a:prstGeom>
          <a:noFill/>
          <a:ln w="50800">
            <a:solidFill>
              <a:srgbClr val="0066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684367" name="Line 15"/>
          <p:cNvSpPr>
            <a:spLocks noChangeShapeType="1"/>
          </p:cNvSpPr>
          <p:nvPr/>
        </p:nvSpPr>
        <p:spPr bwMode="auto">
          <a:xfrm rot="5400000">
            <a:off x="6628606" y="2210594"/>
            <a:ext cx="649288" cy="800100"/>
          </a:xfrm>
          <a:prstGeom prst="line">
            <a:avLst/>
          </a:prstGeom>
          <a:noFill/>
          <a:ln w="50800">
            <a:solidFill>
              <a:srgbClr val="0066FF"/>
            </a:solidFill>
            <a:round/>
            <a:headEnd type="none"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3684381" name="Group 29"/>
          <p:cNvGrpSpPr>
            <a:grpSpLocks/>
          </p:cNvGrpSpPr>
          <p:nvPr/>
        </p:nvGrpSpPr>
        <p:grpSpPr bwMode="auto">
          <a:xfrm>
            <a:off x="5029200" y="4267200"/>
            <a:ext cx="4219575" cy="2590800"/>
            <a:chOff x="3408" y="2935"/>
            <a:chExt cx="2418" cy="1385"/>
          </a:xfrm>
        </p:grpSpPr>
        <p:pic>
          <p:nvPicPr>
            <p:cNvPr id="3684375" name="Picture 23" descr="27_18-01MP0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2935"/>
              <a:ext cx="2418" cy="1363"/>
            </a:xfrm>
            <a:prstGeom prst="rect">
              <a:avLst/>
            </a:prstGeom>
            <a:noFill/>
            <a:extLst>
              <a:ext uri="{909E8E84-426E-40dd-AFC4-6F175D3DCCD1}">
                <a14:hiddenFill xmlns:a14="http://schemas.microsoft.com/office/drawing/2010/main">
                  <a:solidFill>
                    <a:srgbClr val="FFFFFF"/>
                  </a:solidFill>
                </a14:hiddenFill>
              </a:ext>
            </a:extLst>
          </p:spPr>
        </p:pic>
        <p:sp>
          <p:nvSpPr>
            <p:cNvPr id="3684376" name="Rectangle 24"/>
            <p:cNvSpPr>
              <a:spLocks noChangeArrowheads="1"/>
            </p:cNvSpPr>
            <p:nvPr/>
          </p:nvSpPr>
          <p:spPr bwMode="auto">
            <a:xfrm>
              <a:off x="4944" y="3120"/>
              <a:ext cx="384" cy="96"/>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684377" name="Rectangle 25"/>
            <p:cNvSpPr>
              <a:spLocks noChangeArrowheads="1"/>
            </p:cNvSpPr>
            <p:nvPr/>
          </p:nvSpPr>
          <p:spPr bwMode="auto">
            <a:xfrm>
              <a:off x="4992" y="3984"/>
              <a:ext cx="384" cy="96"/>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684378" name="Rectangle 26"/>
            <p:cNvSpPr>
              <a:spLocks noChangeArrowheads="1"/>
            </p:cNvSpPr>
            <p:nvPr/>
          </p:nvSpPr>
          <p:spPr bwMode="auto">
            <a:xfrm>
              <a:off x="3911" y="3984"/>
              <a:ext cx="384" cy="96"/>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684379" name="Rectangle 27"/>
            <p:cNvSpPr>
              <a:spLocks noChangeArrowheads="1"/>
            </p:cNvSpPr>
            <p:nvPr/>
          </p:nvSpPr>
          <p:spPr bwMode="auto">
            <a:xfrm>
              <a:off x="3911" y="3097"/>
              <a:ext cx="384" cy="96"/>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684380" name="Rectangle 28"/>
            <p:cNvSpPr>
              <a:spLocks noChangeArrowheads="1"/>
            </p:cNvSpPr>
            <p:nvPr/>
          </p:nvSpPr>
          <p:spPr bwMode="auto">
            <a:xfrm>
              <a:off x="4032" y="4224"/>
              <a:ext cx="1056" cy="96"/>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grpSp>
      <p:sp>
        <p:nvSpPr>
          <p:cNvPr id="3684382" name="Rectangle 30"/>
          <p:cNvSpPr>
            <a:spLocks noChangeArrowheads="1"/>
          </p:cNvSpPr>
          <p:nvPr/>
        </p:nvSpPr>
        <p:spPr bwMode="auto">
          <a:xfrm>
            <a:off x="5233988" y="4921250"/>
            <a:ext cx="460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3400" i="1">
                <a:solidFill>
                  <a:srgbClr val="CC00FF"/>
                </a:solidFill>
              </a:rPr>
              <a:t>e</a:t>
            </a:r>
            <a:r>
              <a:rPr lang="en-US" sz="3400" i="1" baseline="30000">
                <a:solidFill>
                  <a:srgbClr val="CC00FF"/>
                </a:solidFill>
              </a:rPr>
              <a:t>-</a:t>
            </a:r>
          </a:p>
        </p:txBody>
      </p:sp>
      <p:sp>
        <p:nvSpPr>
          <p:cNvPr id="3684383" name="Rectangle 31"/>
          <p:cNvSpPr>
            <a:spLocks noChangeArrowheads="1"/>
          </p:cNvSpPr>
          <p:nvPr/>
        </p:nvSpPr>
        <p:spPr bwMode="auto">
          <a:xfrm>
            <a:off x="5129213" y="5683250"/>
            <a:ext cx="57308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3400" i="1">
                <a:solidFill>
                  <a:srgbClr val="CC00FF"/>
                </a:solidFill>
              </a:rPr>
              <a:t>e</a:t>
            </a:r>
            <a:r>
              <a:rPr lang="en-US" sz="3400" i="1" baseline="30000">
                <a:solidFill>
                  <a:srgbClr val="CC00FF"/>
                </a:solidFill>
              </a:rPr>
              <a:t>+</a:t>
            </a:r>
          </a:p>
        </p:txBody>
      </p:sp>
      <p:sp>
        <p:nvSpPr>
          <p:cNvPr id="3684384" name="Rectangle 32"/>
          <p:cNvSpPr>
            <a:spLocks noChangeArrowheads="1"/>
          </p:cNvSpPr>
          <p:nvPr/>
        </p:nvSpPr>
        <p:spPr bwMode="auto">
          <a:xfrm>
            <a:off x="6818313" y="4692650"/>
            <a:ext cx="57308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3400" i="1">
                <a:solidFill>
                  <a:srgbClr val="CC00FF"/>
                </a:solidFill>
                <a:sym typeface="Symbol" charset="0"/>
              </a:rPr>
              <a:t></a:t>
            </a:r>
            <a:endParaRPr lang="en-US" sz="3400" i="1" baseline="30000">
              <a:solidFill>
                <a:srgbClr val="CC00FF"/>
              </a:solidFill>
              <a:sym typeface="Symbol" charset="0"/>
            </a:endParaRPr>
          </a:p>
        </p:txBody>
      </p:sp>
      <p:sp>
        <p:nvSpPr>
          <p:cNvPr id="3684385" name="Line 33"/>
          <p:cNvSpPr>
            <a:spLocks noChangeShapeType="1"/>
          </p:cNvSpPr>
          <p:nvPr/>
        </p:nvSpPr>
        <p:spPr bwMode="auto">
          <a:xfrm>
            <a:off x="6629400" y="3276600"/>
            <a:ext cx="2514600" cy="0"/>
          </a:xfrm>
          <a:prstGeom prst="line">
            <a:avLst/>
          </a:prstGeom>
          <a:noFill/>
          <a:ln w="38100">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684386" name="Text Box 34"/>
          <p:cNvSpPr txBox="1">
            <a:spLocks noChangeArrowheads="1"/>
          </p:cNvSpPr>
          <p:nvPr/>
        </p:nvSpPr>
        <p:spPr bwMode="auto">
          <a:xfrm>
            <a:off x="8382000" y="3260725"/>
            <a:ext cx="612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a:solidFill>
                  <a:srgbClr val="FF9900"/>
                </a:solidFill>
              </a:rPr>
              <a:t>time</a:t>
            </a:r>
          </a:p>
        </p:txBody>
      </p:sp>
      <p:sp>
        <p:nvSpPr>
          <p:cNvPr id="3684387" name="Line 35"/>
          <p:cNvSpPr>
            <a:spLocks noChangeShapeType="1"/>
          </p:cNvSpPr>
          <p:nvPr/>
        </p:nvSpPr>
        <p:spPr bwMode="auto">
          <a:xfrm>
            <a:off x="6172200" y="6645275"/>
            <a:ext cx="2514600" cy="0"/>
          </a:xfrm>
          <a:prstGeom prst="line">
            <a:avLst/>
          </a:prstGeom>
          <a:noFill/>
          <a:ln w="38100">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684388" name="Text Box 36"/>
          <p:cNvSpPr txBox="1">
            <a:spLocks noChangeArrowheads="1"/>
          </p:cNvSpPr>
          <p:nvPr/>
        </p:nvSpPr>
        <p:spPr bwMode="auto">
          <a:xfrm>
            <a:off x="7924800" y="6629400"/>
            <a:ext cx="612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a:solidFill>
                  <a:srgbClr val="FF9900"/>
                </a:solidFill>
              </a:rPr>
              <a:t>time</a:t>
            </a:r>
          </a:p>
        </p:txBody>
      </p:sp>
    </p:spTree>
    <p:extLst>
      <p:ext uri="{BB962C8B-B14F-4D97-AF65-F5344CB8AC3E}">
        <p14:creationId xmlns:p14="http://schemas.microsoft.com/office/powerpoint/2010/main" val="25923769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3/8/2007</a:t>
            </a:r>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98AA542E-9C32-434F-AA8F-A801615FDC36}" type="slidenum">
              <a:rPr lang="en-US"/>
              <a:pPr/>
              <a:t>110</a:t>
            </a:fld>
            <a:endParaRPr lang="en-US"/>
          </a:p>
        </p:txBody>
      </p:sp>
      <p:pic>
        <p:nvPicPr>
          <p:cNvPr id="4072450"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799555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3/8/2007</a:t>
            </a:r>
          </a:p>
        </p:txBody>
      </p:sp>
      <p:sp>
        <p:nvSpPr>
          <p:cNvPr id="9" name="Footer Placeholder 4"/>
          <p:cNvSpPr>
            <a:spLocks noGrp="1"/>
          </p:cNvSpPr>
          <p:nvPr>
            <p:ph type="ftr" sz="quarter" idx="11"/>
          </p:nvPr>
        </p:nvSpPr>
        <p:spPr/>
        <p:txBody>
          <a:bodyPr/>
          <a:lstStyle/>
          <a:p>
            <a:r>
              <a:rPr lang="en-US"/>
              <a:t>Katsushi Arisaka</a:t>
            </a:r>
          </a:p>
        </p:txBody>
      </p:sp>
      <p:sp>
        <p:nvSpPr>
          <p:cNvPr id="10" name="Slide Number Placeholder 5"/>
          <p:cNvSpPr>
            <a:spLocks noGrp="1"/>
          </p:cNvSpPr>
          <p:nvPr>
            <p:ph type="sldNum" sz="quarter" idx="12"/>
          </p:nvPr>
        </p:nvSpPr>
        <p:spPr/>
        <p:txBody>
          <a:bodyPr/>
          <a:lstStyle/>
          <a:p>
            <a:fld id="{6B82C6F3-96ED-C244-B27C-8459232E07E1}" type="slidenum">
              <a:rPr lang="en-US"/>
              <a:pPr/>
              <a:t>111</a:t>
            </a:fld>
            <a:endParaRPr lang="en-US"/>
          </a:p>
        </p:txBody>
      </p:sp>
      <p:sp>
        <p:nvSpPr>
          <p:cNvPr id="4062210" name="Rectangle 2"/>
          <p:cNvSpPr>
            <a:spLocks noGrp="1" noChangeArrowheads="1"/>
          </p:cNvSpPr>
          <p:nvPr>
            <p:ph type="title"/>
          </p:nvPr>
        </p:nvSpPr>
        <p:spPr/>
        <p:txBody>
          <a:bodyPr/>
          <a:lstStyle/>
          <a:p>
            <a:r>
              <a:rPr lang="en-US"/>
              <a:t>Cosmic Triple Coincidence</a:t>
            </a:r>
          </a:p>
        </p:txBody>
      </p:sp>
      <p:pic>
        <p:nvPicPr>
          <p:cNvPr id="4062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919163"/>
            <a:ext cx="8399463" cy="607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62212" name="Text Box 4"/>
          <p:cNvSpPr txBox="1">
            <a:spLocks noChangeArrowheads="1"/>
          </p:cNvSpPr>
          <p:nvPr/>
        </p:nvSpPr>
        <p:spPr bwMode="auto">
          <a:xfrm>
            <a:off x="815975" y="6475413"/>
            <a:ext cx="2117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smtClean="0">
                <a:solidFill>
                  <a:srgbClr val="FF00FF"/>
                </a:solidFill>
                <a:latin typeface="Arial" charset="0"/>
              </a:rPr>
              <a:t>astro-ph/000511</a:t>
            </a:r>
          </a:p>
        </p:txBody>
      </p:sp>
      <p:grpSp>
        <p:nvGrpSpPr>
          <p:cNvPr id="4062213" name="Group 5"/>
          <p:cNvGrpSpPr>
            <a:grpSpLocks/>
          </p:cNvGrpSpPr>
          <p:nvPr/>
        </p:nvGrpSpPr>
        <p:grpSpPr bwMode="auto">
          <a:xfrm>
            <a:off x="6324600" y="3748088"/>
            <a:ext cx="1739900" cy="1047750"/>
            <a:chOff x="3956" y="2368"/>
            <a:chExt cx="1096" cy="660"/>
          </a:xfrm>
        </p:grpSpPr>
        <p:sp>
          <p:nvSpPr>
            <p:cNvPr id="4062214" name="Text Box 6"/>
            <p:cNvSpPr txBox="1">
              <a:spLocks noChangeArrowheads="1"/>
            </p:cNvSpPr>
            <p:nvPr/>
          </p:nvSpPr>
          <p:spPr bwMode="auto">
            <a:xfrm>
              <a:off x="3956" y="2368"/>
              <a:ext cx="10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FF0000"/>
                  </a:solidFill>
                  <a:latin typeface="Arial" charset="0"/>
                </a:rPr>
                <a:t>Why Now?</a:t>
              </a:r>
            </a:p>
          </p:txBody>
        </p:sp>
        <p:sp>
          <p:nvSpPr>
            <p:cNvPr id="4062215" name="Oval 7"/>
            <p:cNvSpPr>
              <a:spLocks noChangeArrowheads="1"/>
            </p:cNvSpPr>
            <p:nvPr/>
          </p:nvSpPr>
          <p:spPr bwMode="auto">
            <a:xfrm>
              <a:off x="4180" y="2698"/>
              <a:ext cx="316" cy="330"/>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spTree>
    <p:extLst>
      <p:ext uri="{BB962C8B-B14F-4D97-AF65-F5344CB8AC3E}">
        <p14:creationId xmlns:p14="http://schemas.microsoft.com/office/powerpoint/2010/main" val="39895613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062213"/>
                                        </p:tgtEl>
                                        <p:attrNameLst>
                                          <p:attrName>style.visibility</p:attrName>
                                        </p:attrNameLst>
                                      </p:cBhvr>
                                      <p:to>
                                        <p:strVal val="visible"/>
                                      </p:to>
                                    </p:set>
                                    <p:animEffect transition="in" filter="dissolve">
                                      <p:cBhvr>
                                        <p:cTn id="7" dur="1000"/>
                                        <p:tgtEl>
                                          <p:spTgt spid="4062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Date Placeholder 4"/>
          <p:cNvSpPr>
            <a:spLocks noGrp="1"/>
          </p:cNvSpPr>
          <p:nvPr>
            <p:ph type="dt" sz="half" idx="10"/>
          </p:nvPr>
        </p:nvSpPr>
        <p:spPr/>
        <p:txBody>
          <a:bodyPr/>
          <a:lstStyle/>
          <a:p>
            <a:r>
              <a:rPr lang="en-US"/>
              <a:t>3/8/2007</a:t>
            </a:r>
          </a:p>
        </p:txBody>
      </p:sp>
      <p:sp>
        <p:nvSpPr>
          <p:cNvPr id="92" name="Footer Placeholder 5"/>
          <p:cNvSpPr>
            <a:spLocks noGrp="1"/>
          </p:cNvSpPr>
          <p:nvPr>
            <p:ph type="ftr" sz="quarter" idx="11"/>
          </p:nvPr>
        </p:nvSpPr>
        <p:spPr/>
        <p:txBody>
          <a:bodyPr/>
          <a:lstStyle/>
          <a:p>
            <a:r>
              <a:rPr lang="en-US"/>
              <a:t>Katsushi Arisaka</a:t>
            </a:r>
          </a:p>
        </p:txBody>
      </p:sp>
      <p:sp>
        <p:nvSpPr>
          <p:cNvPr id="93" name="Slide Number Placeholder 6"/>
          <p:cNvSpPr>
            <a:spLocks noGrp="1"/>
          </p:cNvSpPr>
          <p:nvPr>
            <p:ph type="sldNum" sz="quarter" idx="12"/>
          </p:nvPr>
        </p:nvSpPr>
        <p:spPr/>
        <p:txBody>
          <a:bodyPr/>
          <a:lstStyle/>
          <a:p>
            <a:fld id="{05BA7046-B533-0A4D-99D6-D36C8BE2989A}" type="slidenum">
              <a:rPr lang="en-US"/>
              <a:pPr/>
              <a:t>112</a:t>
            </a:fld>
            <a:endParaRPr lang="en-US"/>
          </a:p>
        </p:txBody>
      </p:sp>
      <p:sp>
        <p:nvSpPr>
          <p:cNvPr id="4064258" name="Rectangle 2"/>
          <p:cNvSpPr>
            <a:spLocks noGrp="1" noChangeArrowheads="1"/>
          </p:cNvSpPr>
          <p:nvPr>
            <p:ph type="title"/>
          </p:nvPr>
        </p:nvSpPr>
        <p:spPr/>
        <p:txBody>
          <a:bodyPr/>
          <a:lstStyle/>
          <a:p>
            <a:r>
              <a:rPr lang="en-US"/>
              <a:t>Cosmic Coincidence</a:t>
            </a:r>
          </a:p>
        </p:txBody>
      </p:sp>
      <p:grpSp>
        <p:nvGrpSpPr>
          <p:cNvPr id="4064259" name="Group 3"/>
          <p:cNvGrpSpPr>
            <a:grpSpLocks/>
          </p:cNvGrpSpPr>
          <p:nvPr/>
        </p:nvGrpSpPr>
        <p:grpSpPr bwMode="auto">
          <a:xfrm>
            <a:off x="0" y="914400"/>
            <a:ext cx="2362200" cy="6064250"/>
            <a:chOff x="0" y="576"/>
            <a:chExt cx="1488" cy="3820"/>
          </a:xfrm>
        </p:grpSpPr>
        <p:sp>
          <p:nvSpPr>
            <p:cNvPr id="4064260" name="Line 4"/>
            <p:cNvSpPr>
              <a:spLocks noChangeAspect="1" noChangeShapeType="1"/>
            </p:cNvSpPr>
            <p:nvPr/>
          </p:nvSpPr>
          <p:spPr bwMode="auto">
            <a:xfrm flipH="1">
              <a:off x="474" y="845"/>
              <a:ext cx="2" cy="3498"/>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61" name="Line 5"/>
            <p:cNvSpPr>
              <a:spLocks noChangeAspect="1" noChangeShapeType="1"/>
            </p:cNvSpPr>
            <p:nvPr/>
          </p:nvSpPr>
          <p:spPr bwMode="auto">
            <a:xfrm>
              <a:off x="472" y="93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62" name="Line 6"/>
            <p:cNvSpPr>
              <a:spLocks noChangeAspect="1" noChangeShapeType="1"/>
            </p:cNvSpPr>
            <p:nvPr/>
          </p:nvSpPr>
          <p:spPr bwMode="auto">
            <a:xfrm>
              <a:off x="474" y="119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63" name="Line 7"/>
            <p:cNvSpPr>
              <a:spLocks noChangeAspect="1" noChangeShapeType="1"/>
            </p:cNvSpPr>
            <p:nvPr/>
          </p:nvSpPr>
          <p:spPr bwMode="auto">
            <a:xfrm>
              <a:off x="474" y="1466"/>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64" name="Line 8"/>
            <p:cNvSpPr>
              <a:spLocks noChangeAspect="1" noChangeShapeType="1"/>
            </p:cNvSpPr>
            <p:nvPr/>
          </p:nvSpPr>
          <p:spPr bwMode="auto">
            <a:xfrm>
              <a:off x="478" y="1727"/>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65" name="Line 9"/>
            <p:cNvSpPr>
              <a:spLocks noChangeAspect="1" noChangeShapeType="1"/>
            </p:cNvSpPr>
            <p:nvPr/>
          </p:nvSpPr>
          <p:spPr bwMode="auto">
            <a:xfrm>
              <a:off x="481" y="200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66" name="Line 10"/>
            <p:cNvSpPr>
              <a:spLocks noChangeAspect="1" noChangeShapeType="1"/>
            </p:cNvSpPr>
            <p:nvPr/>
          </p:nvSpPr>
          <p:spPr bwMode="auto">
            <a:xfrm>
              <a:off x="476" y="2263"/>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67" name="Line 11"/>
            <p:cNvSpPr>
              <a:spLocks noChangeAspect="1" noChangeShapeType="1"/>
            </p:cNvSpPr>
            <p:nvPr/>
          </p:nvSpPr>
          <p:spPr bwMode="auto">
            <a:xfrm>
              <a:off x="481" y="2532"/>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68" name="Line 12"/>
            <p:cNvSpPr>
              <a:spLocks noChangeAspect="1" noChangeShapeType="1"/>
            </p:cNvSpPr>
            <p:nvPr/>
          </p:nvSpPr>
          <p:spPr bwMode="auto">
            <a:xfrm>
              <a:off x="481" y="2802"/>
              <a:ext cx="81"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69" name="Line 13"/>
            <p:cNvSpPr>
              <a:spLocks noChangeAspect="1" noChangeShapeType="1"/>
            </p:cNvSpPr>
            <p:nvPr/>
          </p:nvSpPr>
          <p:spPr bwMode="auto">
            <a:xfrm>
              <a:off x="476" y="3064"/>
              <a:ext cx="8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70" name="Line 14"/>
            <p:cNvSpPr>
              <a:spLocks noChangeAspect="1" noChangeShapeType="1"/>
            </p:cNvSpPr>
            <p:nvPr/>
          </p:nvSpPr>
          <p:spPr bwMode="auto">
            <a:xfrm>
              <a:off x="483" y="332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71" name="Line 15"/>
            <p:cNvSpPr>
              <a:spLocks noChangeAspect="1" noChangeShapeType="1"/>
            </p:cNvSpPr>
            <p:nvPr/>
          </p:nvSpPr>
          <p:spPr bwMode="auto">
            <a:xfrm>
              <a:off x="479" y="3594"/>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72" name="Line 16"/>
            <p:cNvSpPr>
              <a:spLocks noChangeAspect="1" noChangeShapeType="1"/>
            </p:cNvSpPr>
            <p:nvPr/>
          </p:nvSpPr>
          <p:spPr bwMode="auto">
            <a:xfrm>
              <a:off x="476" y="3710"/>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73" name="Line 17"/>
            <p:cNvSpPr>
              <a:spLocks noChangeAspect="1" noChangeShapeType="1"/>
            </p:cNvSpPr>
            <p:nvPr/>
          </p:nvSpPr>
          <p:spPr bwMode="auto">
            <a:xfrm>
              <a:off x="490" y="3884"/>
              <a:ext cx="83"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74" name="Line 18"/>
            <p:cNvSpPr>
              <a:spLocks noChangeAspect="1" noChangeShapeType="1"/>
            </p:cNvSpPr>
            <p:nvPr/>
          </p:nvSpPr>
          <p:spPr bwMode="auto">
            <a:xfrm>
              <a:off x="479" y="4064"/>
              <a:ext cx="8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75" name="Line 19"/>
            <p:cNvSpPr>
              <a:spLocks noChangeAspect="1" noChangeShapeType="1"/>
            </p:cNvSpPr>
            <p:nvPr/>
          </p:nvSpPr>
          <p:spPr bwMode="auto">
            <a:xfrm>
              <a:off x="483" y="4235"/>
              <a:ext cx="82"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76" name="Text Box 20"/>
            <p:cNvSpPr txBox="1">
              <a:spLocks noChangeAspect="1" noChangeArrowheads="1"/>
            </p:cNvSpPr>
            <p:nvPr/>
          </p:nvSpPr>
          <p:spPr bwMode="auto">
            <a:xfrm>
              <a:off x="554" y="853"/>
              <a:ext cx="69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-45</a:t>
              </a:r>
              <a:r>
                <a:rPr lang="en-US" altLang="ja-JP" sz="1800" i="1" smtClean="0">
                  <a:solidFill>
                    <a:srgbClr val="FF0000"/>
                  </a:solidFill>
                  <a:latin typeface="Arial" charset="0"/>
                  <a:cs typeface="Times New Roman" charset="0"/>
                </a:rPr>
                <a:t>sec</a:t>
              </a:r>
            </a:p>
          </p:txBody>
        </p:sp>
        <p:sp>
          <p:nvSpPr>
            <p:cNvPr id="4064277" name="Text Box 21"/>
            <p:cNvSpPr txBox="1">
              <a:spLocks noChangeAspect="1" noChangeArrowheads="1"/>
            </p:cNvSpPr>
            <p:nvPr/>
          </p:nvSpPr>
          <p:spPr bwMode="auto">
            <a:xfrm>
              <a:off x="577" y="1114"/>
              <a:ext cx="46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-40</a:t>
              </a:r>
              <a:endParaRPr lang="en-US" altLang="ja-JP" sz="1800" i="1" smtClean="0">
                <a:solidFill>
                  <a:srgbClr val="FF0000"/>
                </a:solidFill>
                <a:latin typeface="Arial" charset="0"/>
                <a:cs typeface="Times New Roman" charset="0"/>
              </a:endParaRPr>
            </a:p>
          </p:txBody>
        </p:sp>
        <p:sp>
          <p:nvSpPr>
            <p:cNvPr id="4064278" name="Text Box 22"/>
            <p:cNvSpPr txBox="1">
              <a:spLocks noChangeAspect="1" noChangeArrowheads="1"/>
            </p:cNvSpPr>
            <p:nvPr/>
          </p:nvSpPr>
          <p:spPr bwMode="auto">
            <a:xfrm>
              <a:off x="562" y="1385"/>
              <a:ext cx="54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-35</a:t>
              </a:r>
              <a:endParaRPr lang="en-US" altLang="ja-JP" sz="1800" i="1" smtClean="0">
                <a:solidFill>
                  <a:srgbClr val="FF0000"/>
                </a:solidFill>
                <a:latin typeface="Arial" charset="0"/>
                <a:cs typeface="Times New Roman" charset="0"/>
              </a:endParaRPr>
            </a:p>
          </p:txBody>
        </p:sp>
        <p:sp>
          <p:nvSpPr>
            <p:cNvPr id="4064279" name="Text Box 23"/>
            <p:cNvSpPr txBox="1">
              <a:spLocks noChangeAspect="1" noChangeArrowheads="1"/>
            </p:cNvSpPr>
            <p:nvPr/>
          </p:nvSpPr>
          <p:spPr bwMode="auto">
            <a:xfrm>
              <a:off x="554" y="1648"/>
              <a:ext cx="48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-30</a:t>
              </a:r>
              <a:endParaRPr lang="en-US" altLang="ja-JP" sz="1800" i="1" smtClean="0">
                <a:solidFill>
                  <a:srgbClr val="FF0000"/>
                </a:solidFill>
                <a:latin typeface="Arial" charset="0"/>
                <a:cs typeface="Times New Roman" charset="0"/>
              </a:endParaRPr>
            </a:p>
          </p:txBody>
        </p:sp>
        <p:sp>
          <p:nvSpPr>
            <p:cNvPr id="4064280" name="Text Box 24"/>
            <p:cNvSpPr txBox="1">
              <a:spLocks noChangeAspect="1" noChangeArrowheads="1"/>
            </p:cNvSpPr>
            <p:nvPr/>
          </p:nvSpPr>
          <p:spPr bwMode="auto">
            <a:xfrm>
              <a:off x="554" y="1913"/>
              <a:ext cx="55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-25</a:t>
              </a:r>
              <a:endParaRPr lang="en-US" altLang="ja-JP" sz="1800" i="1" smtClean="0">
                <a:solidFill>
                  <a:srgbClr val="FF0000"/>
                </a:solidFill>
                <a:latin typeface="Arial" charset="0"/>
                <a:cs typeface="Times New Roman" charset="0"/>
              </a:endParaRPr>
            </a:p>
          </p:txBody>
        </p:sp>
        <p:sp>
          <p:nvSpPr>
            <p:cNvPr id="4064281" name="Text Box 25"/>
            <p:cNvSpPr txBox="1">
              <a:spLocks noChangeAspect="1" noChangeArrowheads="1"/>
            </p:cNvSpPr>
            <p:nvPr/>
          </p:nvSpPr>
          <p:spPr bwMode="auto">
            <a:xfrm>
              <a:off x="581" y="2187"/>
              <a:ext cx="52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-20</a:t>
              </a:r>
              <a:endParaRPr lang="en-US" altLang="ja-JP" sz="1800" i="1" smtClean="0">
                <a:solidFill>
                  <a:srgbClr val="FF0000"/>
                </a:solidFill>
                <a:latin typeface="Arial" charset="0"/>
                <a:cs typeface="Times New Roman" charset="0"/>
              </a:endParaRPr>
            </a:p>
          </p:txBody>
        </p:sp>
        <p:sp>
          <p:nvSpPr>
            <p:cNvPr id="4064282" name="Text Box 26"/>
            <p:cNvSpPr txBox="1">
              <a:spLocks noChangeAspect="1" noChangeArrowheads="1"/>
            </p:cNvSpPr>
            <p:nvPr/>
          </p:nvSpPr>
          <p:spPr bwMode="auto">
            <a:xfrm>
              <a:off x="575" y="2456"/>
              <a:ext cx="46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-15</a:t>
              </a:r>
              <a:endParaRPr lang="en-US" altLang="ja-JP" sz="1800" i="1" smtClean="0">
                <a:solidFill>
                  <a:srgbClr val="FF0000"/>
                </a:solidFill>
                <a:latin typeface="Arial" charset="0"/>
                <a:cs typeface="Times New Roman" charset="0"/>
              </a:endParaRPr>
            </a:p>
          </p:txBody>
        </p:sp>
        <p:sp>
          <p:nvSpPr>
            <p:cNvPr id="4064283" name="Text Box 27"/>
            <p:cNvSpPr txBox="1">
              <a:spLocks noChangeAspect="1" noChangeArrowheads="1"/>
            </p:cNvSpPr>
            <p:nvPr/>
          </p:nvSpPr>
          <p:spPr bwMode="auto">
            <a:xfrm>
              <a:off x="570" y="2725"/>
              <a:ext cx="53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-10</a:t>
              </a:r>
              <a:endParaRPr lang="en-US" altLang="ja-JP" sz="1800" i="1" smtClean="0">
                <a:solidFill>
                  <a:srgbClr val="FF0000"/>
                </a:solidFill>
                <a:latin typeface="Arial" charset="0"/>
                <a:cs typeface="Times New Roman" charset="0"/>
              </a:endParaRPr>
            </a:p>
          </p:txBody>
        </p:sp>
        <p:sp>
          <p:nvSpPr>
            <p:cNvPr id="4064284" name="Text Box 28"/>
            <p:cNvSpPr txBox="1">
              <a:spLocks noChangeAspect="1" noChangeArrowheads="1"/>
            </p:cNvSpPr>
            <p:nvPr/>
          </p:nvSpPr>
          <p:spPr bwMode="auto">
            <a:xfrm>
              <a:off x="569" y="2992"/>
              <a:ext cx="53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-5</a:t>
              </a:r>
              <a:endParaRPr lang="en-US" altLang="ja-JP" sz="1800" i="1" smtClean="0">
                <a:solidFill>
                  <a:srgbClr val="FF0000"/>
                </a:solidFill>
                <a:latin typeface="Arial" charset="0"/>
                <a:cs typeface="Times New Roman" charset="0"/>
              </a:endParaRPr>
            </a:p>
          </p:txBody>
        </p:sp>
        <p:sp>
          <p:nvSpPr>
            <p:cNvPr id="4064285" name="Text Box 29"/>
            <p:cNvSpPr txBox="1">
              <a:spLocks noChangeAspect="1" noChangeArrowheads="1"/>
            </p:cNvSpPr>
            <p:nvPr/>
          </p:nvSpPr>
          <p:spPr bwMode="auto">
            <a:xfrm>
              <a:off x="546" y="3516"/>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5 </a:t>
              </a:r>
              <a:r>
                <a:rPr lang="en-US" altLang="ja-JP" sz="1800" i="1" smtClean="0">
                  <a:solidFill>
                    <a:srgbClr val="FF0000"/>
                  </a:solidFill>
                  <a:latin typeface="Arial" charset="0"/>
                  <a:cs typeface="Times New Roman" charset="0"/>
                </a:rPr>
                <a:t>sec</a:t>
              </a:r>
              <a:endParaRPr lang="en-US" altLang="ja-JP" sz="1800" smtClean="0">
                <a:solidFill>
                  <a:srgbClr val="FF0000"/>
                </a:solidFill>
                <a:latin typeface="Arial" charset="0"/>
                <a:cs typeface="Times New Roman" charset="0"/>
              </a:endParaRPr>
            </a:p>
          </p:txBody>
        </p:sp>
        <p:sp>
          <p:nvSpPr>
            <p:cNvPr id="4064286" name="Text Box 30"/>
            <p:cNvSpPr txBox="1">
              <a:spLocks noChangeAspect="1" noChangeArrowheads="1"/>
            </p:cNvSpPr>
            <p:nvPr/>
          </p:nvSpPr>
          <p:spPr bwMode="auto">
            <a:xfrm>
              <a:off x="586" y="3239"/>
              <a:ext cx="40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a:t>
              </a:r>
              <a:endParaRPr lang="en-US" altLang="ja-JP" sz="1800" i="1" smtClean="0">
                <a:solidFill>
                  <a:srgbClr val="FF0000"/>
                </a:solidFill>
                <a:latin typeface="Arial" charset="0"/>
                <a:cs typeface="Times New Roman" charset="0"/>
              </a:endParaRPr>
            </a:p>
          </p:txBody>
        </p:sp>
        <p:sp>
          <p:nvSpPr>
            <p:cNvPr id="4064287" name="Text Box 31"/>
            <p:cNvSpPr txBox="1">
              <a:spLocks noChangeAspect="1" noChangeArrowheads="1"/>
            </p:cNvSpPr>
            <p:nvPr/>
          </p:nvSpPr>
          <p:spPr bwMode="auto">
            <a:xfrm>
              <a:off x="558" y="3647"/>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 </a:t>
              </a:r>
              <a:r>
                <a:rPr lang="en-US" altLang="ja-JP" sz="1800" i="1" smtClean="0">
                  <a:solidFill>
                    <a:srgbClr val="FF0000"/>
                  </a:solidFill>
                  <a:latin typeface="Arial" charset="0"/>
                  <a:cs typeface="Times New Roman" charset="0"/>
                </a:rPr>
                <a:t>year</a:t>
              </a:r>
              <a:endParaRPr lang="en-US" altLang="ja-JP" sz="1800" smtClean="0">
                <a:solidFill>
                  <a:srgbClr val="FF0000"/>
                </a:solidFill>
                <a:latin typeface="Arial" charset="0"/>
                <a:cs typeface="Times New Roman" charset="0"/>
              </a:endParaRPr>
            </a:p>
          </p:txBody>
        </p:sp>
        <p:sp>
          <p:nvSpPr>
            <p:cNvPr id="4064288" name="Text Box 32"/>
            <p:cNvSpPr txBox="1">
              <a:spLocks noChangeAspect="1" noChangeArrowheads="1"/>
            </p:cNvSpPr>
            <p:nvPr/>
          </p:nvSpPr>
          <p:spPr bwMode="auto">
            <a:xfrm>
              <a:off x="571" y="3807"/>
              <a:ext cx="408"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3</a:t>
              </a:r>
            </a:p>
          </p:txBody>
        </p:sp>
        <p:sp>
          <p:nvSpPr>
            <p:cNvPr id="4064289" name="Text Box 33"/>
            <p:cNvSpPr txBox="1">
              <a:spLocks noChangeAspect="1" noChangeArrowheads="1"/>
            </p:cNvSpPr>
            <p:nvPr/>
          </p:nvSpPr>
          <p:spPr bwMode="auto">
            <a:xfrm>
              <a:off x="553" y="3989"/>
              <a:ext cx="409"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6</a:t>
              </a:r>
            </a:p>
          </p:txBody>
        </p:sp>
        <p:sp>
          <p:nvSpPr>
            <p:cNvPr id="4064290" name="Text Box 34"/>
            <p:cNvSpPr txBox="1">
              <a:spLocks noChangeAspect="1" noChangeArrowheads="1"/>
            </p:cNvSpPr>
            <p:nvPr/>
          </p:nvSpPr>
          <p:spPr bwMode="auto">
            <a:xfrm>
              <a:off x="577" y="4165"/>
              <a:ext cx="91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9 </a:t>
              </a:r>
              <a:r>
                <a:rPr lang="en-US" altLang="ja-JP" sz="1800" i="1" smtClean="0">
                  <a:solidFill>
                    <a:srgbClr val="FF0000"/>
                  </a:solidFill>
                  <a:latin typeface="Arial" charset="0"/>
                  <a:cs typeface="Times New Roman" charset="0"/>
                </a:rPr>
                <a:t>y</a:t>
              </a:r>
              <a:r>
                <a:rPr lang="en-US" sz="1800" i="1" smtClean="0">
                  <a:solidFill>
                    <a:srgbClr val="FF0000"/>
                  </a:solidFill>
                  <a:latin typeface="Arial" charset="0"/>
                  <a:cs typeface="Times New Roman" charset="0"/>
                </a:rPr>
                <a:t>ear</a:t>
              </a:r>
              <a:endParaRPr lang="en-US" altLang="ja-JP" sz="1800" i="1" smtClean="0">
                <a:solidFill>
                  <a:srgbClr val="FF0000"/>
                </a:solidFill>
                <a:latin typeface="Arial" charset="0"/>
                <a:cs typeface="Times New Roman" charset="0"/>
              </a:endParaRPr>
            </a:p>
          </p:txBody>
        </p:sp>
        <p:sp>
          <p:nvSpPr>
            <p:cNvPr id="4064291" name="Text Box 35"/>
            <p:cNvSpPr txBox="1">
              <a:spLocks noChangeAspect="1" noChangeArrowheads="1"/>
            </p:cNvSpPr>
            <p:nvPr/>
          </p:nvSpPr>
          <p:spPr bwMode="auto">
            <a:xfrm>
              <a:off x="0" y="576"/>
              <a:ext cx="528"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Time </a:t>
              </a:r>
            </a:p>
            <a:p>
              <a:pPr algn="l" eaLnBrk="0" hangingPunct="0"/>
              <a:r>
                <a:rPr lang="en-US" altLang="ja-JP" sz="1800" smtClean="0">
                  <a:solidFill>
                    <a:srgbClr val="FF0000"/>
                  </a:solidFill>
                  <a:latin typeface="Arial" charset="0"/>
                  <a:cs typeface="Times New Roman" charset="0"/>
                </a:rPr>
                <a:t>(</a:t>
              </a:r>
              <a:r>
                <a:rPr lang="en-US" altLang="ja-JP" sz="1800" i="1" smtClean="0">
                  <a:solidFill>
                    <a:srgbClr val="FF0000"/>
                  </a:solidFill>
                  <a:latin typeface="Arial" charset="0"/>
                  <a:cs typeface="Times New Roman" charset="0"/>
                </a:rPr>
                <a:t>sec</a:t>
              </a:r>
              <a:r>
                <a:rPr lang="en-US" altLang="ja-JP" sz="1800" smtClean="0">
                  <a:solidFill>
                    <a:srgbClr val="FF0000"/>
                  </a:solidFill>
                  <a:latin typeface="Arial" charset="0"/>
                  <a:cs typeface="Times New Roman" charset="0"/>
                </a:rPr>
                <a:t>)</a:t>
              </a:r>
              <a:endParaRPr lang="en-US" altLang="ja-JP" sz="1800" i="1" smtClean="0">
                <a:solidFill>
                  <a:srgbClr val="FF0000"/>
                </a:solidFill>
                <a:latin typeface="Arial" charset="0"/>
                <a:cs typeface="Times New Roman" charset="0"/>
              </a:endParaRPr>
            </a:p>
          </p:txBody>
        </p:sp>
      </p:grpSp>
      <p:grpSp>
        <p:nvGrpSpPr>
          <p:cNvPr id="4064292" name="Group 36"/>
          <p:cNvGrpSpPr>
            <a:grpSpLocks/>
          </p:cNvGrpSpPr>
          <p:nvPr/>
        </p:nvGrpSpPr>
        <p:grpSpPr bwMode="auto">
          <a:xfrm>
            <a:off x="1581150" y="914400"/>
            <a:ext cx="2076450" cy="6169025"/>
            <a:chOff x="838" y="576"/>
            <a:chExt cx="1308" cy="3886"/>
          </a:xfrm>
        </p:grpSpPr>
        <p:sp>
          <p:nvSpPr>
            <p:cNvPr id="4064293" name="Text Box 37"/>
            <p:cNvSpPr txBox="1">
              <a:spLocks noChangeAspect="1" noChangeArrowheads="1"/>
            </p:cNvSpPr>
            <p:nvPr/>
          </p:nvSpPr>
          <p:spPr bwMode="auto">
            <a:xfrm>
              <a:off x="838" y="576"/>
              <a:ext cx="673"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Temp.</a:t>
              </a:r>
            </a:p>
            <a:p>
              <a:pPr algn="l" eaLnBrk="0" hangingPunct="0"/>
              <a:r>
                <a:rPr lang="en-US" altLang="ja-JP" sz="1800" smtClean="0">
                  <a:solidFill>
                    <a:srgbClr val="00FFFF"/>
                  </a:solidFill>
                  <a:latin typeface="Arial" charset="0"/>
                  <a:cs typeface="Times New Roman" charset="0"/>
                </a:rPr>
                <a:t>    (</a:t>
              </a:r>
              <a:r>
                <a:rPr lang="en-US" altLang="ja-JP" sz="1800" i="1" baseline="30000" smtClean="0">
                  <a:solidFill>
                    <a:srgbClr val="00FFFF"/>
                  </a:solidFill>
                  <a:latin typeface="Arial" charset="0"/>
                  <a:cs typeface="Times New Roman" charset="0"/>
                </a:rPr>
                <a:t>o</a:t>
              </a:r>
              <a:r>
                <a:rPr lang="en-US" altLang="ja-JP" sz="1800" i="1" smtClean="0">
                  <a:solidFill>
                    <a:srgbClr val="00FFFF"/>
                  </a:solidFill>
                  <a:latin typeface="Arial" charset="0"/>
                  <a:cs typeface="Times New Roman" charset="0"/>
                </a:rPr>
                <a:t>K</a:t>
              </a:r>
              <a:r>
                <a:rPr lang="en-US" altLang="ja-JP" sz="1800" smtClean="0">
                  <a:solidFill>
                    <a:srgbClr val="00FFFF"/>
                  </a:solidFill>
                  <a:latin typeface="Arial" charset="0"/>
                  <a:cs typeface="Times New Roman" charset="0"/>
                </a:rPr>
                <a:t>)</a:t>
              </a:r>
              <a:endParaRPr lang="en-US" altLang="ja-JP" sz="1800" i="1" smtClean="0">
                <a:solidFill>
                  <a:srgbClr val="00FFFF"/>
                </a:solidFill>
                <a:latin typeface="Arial" charset="0"/>
                <a:cs typeface="Times New Roman" charset="0"/>
              </a:endParaRPr>
            </a:p>
          </p:txBody>
        </p:sp>
        <p:sp>
          <p:nvSpPr>
            <p:cNvPr id="4064294" name="Line 38"/>
            <p:cNvSpPr>
              <a:spLocks noChangeAspect="1" noChangeShapeType="1"/>
            </p:cNvSpPr>
            <p:nvPr/>
          </p:nvSpPr>
          <p:spPr bwMode="auto">
            <a:xfrm flipH="1">
              <a:off x="1219" y="832"/>
              <a:ext cx="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95" name="Line 39"/>
            <p:cNvSpPr>
              <a:spLocks noChangeAspect="1" noChangeShapeType="1"/>
            </p:cNvSpPr>
            <p:nvPr/>
          </p:nvSpPr>
          <p:spPr bwMode="auto">
            <a:xfrm>
              <a:off x="1344" y="11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96" name="Line 40"/>
            <p:cNvSpPr>
              <a:spLocks noChangeAspect="1" noChangeShapeType="1"/>
            </p:cNvSpPr>
            <p:nvPr/>
          </p:nvSpPr>
          <p:spPr bwMode="auto">
            <a:xfrm>
              <a:off x="1341" y="838"/>
              <a:ext cx="4" cy="3518"/>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97" name="Line 41"/>
            <p:cNvSpPr>
              <a:spLocks noChangeAspect="1" noChangeShapeType="1"/>
            </p:cNvSpPr>
            <p:nvPr/>
          </p:nvSpPr>
          <p:spPr bwMode="auto">
            <a:xfrm>
              <a:off x="1355" y="1437"/>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98" name="Line 42"/>
            <p:cNvSpPr>
              <a:spLocks noChangeAspect="1" noChangeShapeType="1"/>
            </p:cNvSpPr>
            <p:nvPr/>
          </p:nvSpPr>
          <p:spPr bwMode="auto">
            <a:xfrm>
              <a:off x="1356" y="1748"/>
              <a:ext cx="82"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299" name="Line 43"/>
            <p:cNvSpPr>
              <a:spLocks noChangeAspect="1" noChangeShapeType="1"/>
            </p:cNvSpPr>
            <p:nvPr/>
          </p:nvSpPr>
          <p:spPr bwMode="auto">
            <a:xfrm>
              <a:off x="1349" y="2062"/>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0" name="Line 44"/>
            <p:cNvSpPr>
              <a:spLocks noChangeAspect="1" noChangeShapeType="1"/>
            </p:cNvSpPr>
            <p:nvPr/>
          </p:nvSpPr>
          <p:spPr bwMode="auto">
            <a:xfrm>
              <a:off x="1354" y="2379"/>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1" name="Line 45"/>
            <p:cNvSpPr>
              <a:spLocks noChangeAspect="1" noChangeShapeType="1"/>
            </p:cNvSpPr>
            <p:nvPr/>
          </p:nvSpPr>
          <p:spPr bwMode="auto">
            <a:xfrm>
              <a:off x="1349" y="2700"/>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2" name="Line 46"/>
            <p:cNvSpPr>
              <a:spLocks noChangeAspect="1" noChangeShapeType="1"/>
            </p:cNvSpPr>
            <p:nvPr/>
          </p:nvSpPr>
          <p:spPr bwMode="auto">
            <a:xfrm>
              <a:off x="1355" y="3005"/>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3" name="Line 47"/>
            <p:cNvSpPr>
              <a:spLocks noChangeAspect="1" noChangeShapeType="1"/>
            </p:cNvSpPr>
            <p:nvPr/>
          </p:nvSpPr>
          <p:spPr bwMode="auto">
            <a:xfrm>
              <a:off x="1355" y="3314"/>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4" name="Line 48"/>
            <p:cNvSpPr>
              <a:spLocks noChangeAspect="1" noChangeShapeType="1"/>
            </p:cNvSpPr>
            <p:nvPr/>
          </p:nvSpPr>
          <p:spPr bwMode="auto">
            <a:xfrm>
              <a:off x="1349" y="362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5" name="Line 49"/>
            <p:cNvSpPr>
              <a:spLocks noChangeAspect="1" noChangeShapeType="1"/>
            </p:cNvSpPr>
            <p:nvPr/>
          </p:nvSpPr>
          <p:spPr bwMode="auto">
            <a:xfrm>
              <a:off x="1351" y="3957"/>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6" name="Line 50"/>
            <p:cNvSpPr>
              <a:spLocks noChangeAspect="1" noChangeShapeType="1"/>
            </p:cNvSpPr>
            <p:nvPr/>
          </p:nvSpPr>
          <p:spPr bwMode="auto">
            <a:xfrm>
              <a:off x="1355" y="4255"/>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7" name="Line 51"/>
            <p:cNvSpPr>
              <a:spLocks noChangeAspect="1" noChangeShapeType="1"/>
            </p:cNvSpPr>
            <p:nvPr/>
          </p:nvSpPr>
          <p:spPr bwMode="auto">
            <a:xfrm>
              <a:off x="1270" y="1177"/>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8" name="Line 52"/>
            <p:cNvSpPr>
              <a:spLocks noChangeAspect="1" noChangeShapeType="1"/>
            </p:cNvSpPr>
            <p:nvPr/>
          </p:nvSpPr>
          <p:spPr bwMode="auto">
            <a:xfrm>
              <a:off x="1263" y="170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09" name="Line 53"/>
            <p:cNvSpPr>
              <a:spLocks noChangeAspect="1" noChangeShapeType="1"/>
            </p:cNvSpPr>
            <p:nvPr/>
          </p:nvSpPr>
          <p:spPr bwMode="auto">
            <a:xfrm>
              <a:off x="1267" y="22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10" name="Line 54"/>
            <p:cNvSpPr>
              <a:spLocks noChangeAspect="1" noChangeShapeType="1"/>
            </p:cNvSpPr>
            <p:nvPr/>
          </p:nvSpPr>
          <p:spPr bwMode="auto">
            <a:xfrm>
              <a:off x="1263" y="2744"/>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11" name="Line 55"/>
            <p:cNvSpPr>
              <a:spLocks noChangeAspect="1" noChangeShapeType="1"/>
            </p:cNvSpPr>
            <p:nvPr/>
          </p:nvSpPr>
          <p:spPr bwMode="auto">
            <a:xfrm>
              <a:off x="1258" y="3265"/>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12" name="Line 56"/>
            <p:cNvSpPr>
              <a:spLocks noChangeAspect="1" noChangeShapeType="1"/>
            </p:cNvSpPr>
            <p:nvPr/>
          </p:nvSpPr>
          <p:spPr bwMode="auto">
            <a:xfrm>
              <a:off x="1260" y="3792"/>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13" name="Line 57"/>
            <p:cNvSpPr>
              <a:spLocks noChangeAspect="1" noChangeShapeType="1"/>
            </p:cNvSpPr>
            <p:nvPr/>
          </p:nvSpPr>
          <p:spPr bwMode="auto">
            <a:xfrm>
              <a:off x="1263" y="4321"/>
              <a:ext cx="81"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4064314" name="Text Box 58"/>
            <p:cNvSpPr txBox="1">
              <a:spLocks noChangeAspect="1" noChangeArrowheads="1"/>
            </p:cNvSpPr>
            <p:nvPr/>
          </p:nvSpPr>
          <p:spPr bwMode="auto">
            <a:xfrm>
              <a:off x="1403" y="1048"/>
              <a:ext cx="74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18</a:t>
              </a:r>
              <a:endParaRPr lang="en-US" altLang="ja-JP" sz="1800" i="1" smtClean="0">
                <a:solidFill>
                  <a:srgbClr val="0000FF"/>
                </a:solidFill>
                <a:latin typeface="Arial" charset="0"/>
                <a:cs typeface="Times New Roman" charset="0"/>
              </a:endParaRPr>
            </a:p>
          </p:txBody>
        </p:sp>
        <p:sp>
          <p:nvSpPr>
            <p:cNvPr id="4064315" name="Text Box 59"/>
            <p:cNvSpPr txBox="1">
              <a:spLocks noChangeAspect="1" noChangeArrowheads="1"/>
            </p:cNvSpPr>
            <p:nvPr/>
          </p:nvSpPr>
          <p:spPr bwMode="auto">
            <a:xfrm>
              <a:off x="1432" y="1352"/>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15</a:t>
              </a:r>
              <a:endParaRPr lang="en-US" altLang="ja-JP" sz="1800" i="1" smtClean="0">
                <a:solidFill>
                  <a:srgbClr val="0000FF"/>
                </a:solidFill>
                <a:latin typeface="Arial" charset="0"/>
                <a:cs typeface="Times New Roman" charset="0"/>
              </a:endParaRPr>
            </a:p>
          </p:txBody>
        </p:sp>
        <p:sp>
          <p:nvSpPr>
            <p:cNvPr id="4064316" name="Text Box 60"/>
            <p:cNvSpPr txBox="1">
              <a:spLocks noChangeAspect="1" noChangeArrowheads="1"/>
            </p:cNvSpPr>
            <p:nvPr/>
          </p:nvSpPr>
          <p:spPr bwMode="auto">
            <a:xfrm>
              <a:off x="1431" y="1667"/>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12</a:t>
              </a:r>
              <a:endParaRPr lang="en-US" altLang="ja-JP" sz="1800" i="1" smtClean="0">
                <a:solidFill>
                  <a:srgbClr val="0000FF"/>
                </a:solidFill>
                <a:latin typeface="Arial" charset="0"/>
                <a:cs typeface="Times New Roman" charset="0"/>
              </a:endParaRPr>
            </a:p>
          </p:txBody>
        </p:sp>
        <p:sp>
          <p:nvSpPr>
            <p:cNvPr id="4064317" name="Text Box 61"/>
            <p:cNvSpPr txBox="1">
              <a:spLocks noChangeAspect="1" noChangeArrowheads="1"/>
            </p:cNvSpPr>
            <p:nvPr/>
          </p:nvSpPr>
          <p:spPr bwMode="auto">
            <a:xfrm>
              <a:off x="1432" y="1976"/>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9</a:t>
              </a:r>
              <a:endParaRPr lang="en-US" altLang="ja-JP" sz="1800" i="1" smtClean="0">
                <a:solidFill>
                  <a:srgbClr val="0000FF"/>
                </a:solidFill>
                <a:latin typeface="Arial" charset="0"/>
                <a:cs typeface="Times New Roman" charset="0"/>
              </a:endParaRPr>
            </a:p>
          </p:txBody>
        </p:sp>
        <p:sp>
          <p:nvSpPr>
            <p:cNvPr id="4064318" name="Text Box 62"/>
            <p:cNvSpPr txBox="1">
              <a:spLocks noChangeAspect="1" noChangeArrowheads="1"/>
            </p:cNvSpPr>
            <p:nvPr/>
          </p:nvSpPr>
          <p:spPr bwMode="auto">
            <a:xfrm>
              <a:off x="1431" y="2296"/>
              <a:ext cx="63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PeV</a:t>
              </a:r>
            </a:p>
          </p:txBody>
        </p:sp>
        <p:sp>
          <p:nvSpPr>
            <p:cNvPr id="4064319" name="Text Box 63"/>
            <p:cNvSpPr txBox="1">
              <a:spLocks noChangeAspect="1" noChangeArrowheads="1"/>
            </p:cNvSpPr>
            <p:nvPr/>
          </p:nvSpPr>
          <p:spPr bwMode="auto">
            <a:xfrm>
              <a:off x="1443" y="2615"/>
              <a:ext cx="57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TeV</a:t>
              </a:r>
            </a:p>
          </p:txBody>
        </p:sp>
        <p:sp>
          <p:nvSpPr>
            <p:cNvPr id="4064320" name="Text Box 64"/>
            <p:cNvSpPr txBox="1">
              <a:spLocks noChangeAspect="1" noChangeArrowheads="1"/>
            </p:cNvSpPr>
            <p:nvPr/>
          </p:nvSpPr>
          <p:spPr bwMode="auto">
            <a:xfrm>
              <a:off x="1437" y="2927"/>
              <a:ext cx="60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GeV</a:t>
              </a:r>
            </a:p>
          </p:txBody>
        </p:sp>
        <p:sp>
          <p:nvSpPr>
            <p:cNvPr id="4064321" name="Text Box 65"/>
            <p:cNvSpPr txBox="1">
              <a:spLocks noChangeAspect="1" noChangeArrowheads="1"/>
            </p:cNvSpPr>
            <p:nvPr/>
          </p:nvSpPr>
          <p:spPr bwMode="auto">
            <a:xfrm>
              <a:off x="1443" y="3238"/>
              <a:ext cx="58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MeV</a:t>
              </a:r>
            </a:p>
          </p:txBody>
        </p:sp>
        <p:sp>
          <p:nvSpPr>
            <p:cNvPr id="4064322" name="Text Box 66"/>
            <p:cNvSpPr txBox="1">
              <a:spLocks noChangeAspect="1" noChangeArrowheads="1"/>
            </p:cNvSpPr>
            <p:nvPr/>
          </p:nvSpPr>
          <p:spPr bwMode="auto">
            <a:xfrm>
              <a:off x="1432" y="3550"/>
              <a:ext cx="60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KeV</a:t>
              </a:r>
            </a:p>
          </p:txBody>
        </p:sp>
        <p:sp>
          <p:nvSpPr>
            <p:cNvPr id="4064323" name="Text Box 67"/>
            <p:cNvSpPr txBox="1">
              <a:spLocks noChangeAspect="1" noChangeArrowheads="1"/>
            </p:cNvSpPr>
            <p:nvPr/>
          </p:nvSpPr>
          <p:spPr bwMode="auto">
            <a:xfrm>
              <a:off x="1443" y="3896"/>
              <a:ext cx="57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eV</a:t>
              </a:r>
            </a:p>
          </p:txBody>
        </p:sp>
        <p:sp>
          <p:nvSpPr>
            <p:cNvPr id="4064324" name="Text Box 68"/>
            <p:cNvSpPr txBox="1">
              <a:spLocks noChangeAspect="1" noChangeArrowheads="1"/>
            </p:cNvSpPr>
            <p:nvPr/>
          </p:nvSpPr>
          <p:spPr bwMode="auto">
            <a:xfrm>
              <a:off x="936" y="1110"/>
              <a:ext cx="46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30</a:t>
              </a:r>
              <a:endParaRPr lang="en-US" altLang="ja-JP" sz="1800" i="1" smtClean="0">
                <a:solidFill>
                  <a:srgbClr val="00FFFF"/>
                </a:solidFill>
                <a:latin typeface="Arial" charset="0"/>
                <a:cs typeface="Times New Roman" charset="0"/>
              </a:endParaRPr>
            </a:p>
          </p:txBody>
        </p:sp>
        <p:sp>
          <p:nvSpPr>
            <p:cNvPr id="4064325" name="Text Box 69"/>
            <p:cNvSpPr txBox="1">
              <a:spLocks noChangeAspect="1" noChangeArrowheads="1"/>
            </p:cNvSpPr>
            <p:nvPr/>
          </p:nvSpPr>
          <p:spPr bwMode="auto">
            <a:xfrm>
              <a:off x="945" y="1610"/>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25</a:t>
              </a:r>
              <a:endParaRPr lang="en-US" altLang="ja-JP" sz="1800" i="1" smtClean="0">
                <a:solidFill>
                  <a:srgbClr val="00FFFF"/>
                </a:solidFill>
                <a:latin typeface="Arial" charset="0"/>
                <a:cs typeface="Times New Roman" charset="0"/>
              </a:endParaRPr>
            </a:p>
          </p:txBody>
        </p:sp>
        <p:sp>
          <p:nvSpPr>
            <p:cNvPr id="4064326" name="Text Box 70"/>
            <p:cNvSpPr txBox="1">
              <a:spLocks noChangeAspect="1" noChangeArrowheads="1"/>
            </p:cNvSpPr>
            <p:nvPr/>
          </p:nvSpPr>
          <p:spPr bwMode="auto">
            <a:xfrm>
              <a:off x="945" y="2151"/>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20</a:t>
              </a:r>
              <a:endParaRPr lang="en-US" altLang="ja-JP" sz="1800" i="1" smtClean="0">
                <a:solidFill>
                  <a:srgbClr val="00FFFF"/>
                </a:solidFill>
                <a:latin typeface="Arial" charset="0"/>
                <a:cs typeface="Times New Roman" charset="0"/>
              </a:endParaRPr>
            </a:p>
          </p:txBody>
        </p:sp>
        <p:sp>
          <p:nvSpPr>
            <p:cNvPr id="4064327" name="Text Box 71"/>
            <p:cNvSpPr txBox="1">
              <a:spLocks noChangeAspect="1" noChangeArrowheads="1"/>
            </p:cNvSpPr>
            <p:nvPr/>
          </p:nvSpPr>
          <p:spPr bwMode="auto">
            <a:xfrm>
              <a:off x="955" y="2670"/>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15</a:t>
              </a:r>
              <a:endParaRPr lang="en-US" altLang="ja-JP" sz="1800" i="1" smtClean="0">
                <a:solidFill>
                  <a:srgbClr val="00FFFF"/>
                </a:solidFill>
                <a:latin typeface="Arial" charset="0"/>
                <a:cs typeface="Times New Roman" charset="0"/>
              </a:endParaRPr>
            </a:p>
          </p:txBody>
        </p:sp>
        <p:sp>
          <p:nvSpPr>
            <p:cNvPr id="4064328" name="Text Box 72"/>
            <p:cNvSpPr txBox="1">
              <a:spLocks noChangeAspect="1" noChangeArrowheads="1"/>
            </p:cNvSpPr>
            <p:nvPr/>
          </p:nvSpPr>
          <p:spPr bwMode="auto">
            <a:xfrm>
              <a:off x="942" y="3188"/>
              <a:ext cx="39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10</a:t>
              </a:r>
              <a:endParaRPr lang="en-US" altLang="ja-JP" sz="1800" i="1" smtClean="0">
                <a:solidFill>
                  <a:srgbClr val="00FFFF"/>
                </a:solidFill>
                <a:latin typeface="Arial" charset="0"/>
                <a:cs typeface="Times New Roman" charset="0"/>
              </a:endParaRPr>
            </a:p>
          </p:txBody>
        </p:sp>
        <p:sp>
          <p:nvSpPr>
            <p:cNvPr id="4064329" name="Text Box 73"/>
            <p:cNvSpPr txBox="1">
              <a:spLocks noChangeAspect="1" noChangeArrowheads="1"/>
            </p:cNvSpPr>
            <p:nvPr/>
          </p:nvSpPr>
          <p:spPr bwMode="auto">
            <a:xfrm>
              <a:off x="969" y="3707"/>
              <a:ext cx="385"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5</a:t>
              </a:r>
              <a:endParaRPr lang="en-US" altLang="ja-JP" sz="1800" i="1" smtClean="0">
                <a:solidFill>
                  <a:srgbClr val="00FFFF"/>
                </a:solidFill>
                <a:latin typeface="Arial" charset="0"/>
                <a:cs typeface="Times New Roman" charset="0"/>
              </a:endParaRPr>
            </a:p>
          </p:txBody>
        </p:sp>
        <p:sp>
          <p:nvSpPr>
            <p:cNvPr id="4064330" name="Text Box 74"/>
            <p:cNvSpPr txBox="1">
              <a:spLocks noChangeAspect="1" noChangeArrowheads="1"/>
            </p:cNvSpPr>
            <p:nvPr/>
          </p:nvSpPr>
          <p:spPr bwMode="auto">
            <a:xfrm>
              <a:off x="1075" y="4231"/>
              <a:ext cx="24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a:t>
              </a:r>
              <a:endParaRPr lang="en-US" altLang="ja-JP" sz="1800" i="1" smtClean="0">
                <a:solidFill>
                  <a:srgbClr val="00FFFF"/>
                </a:solidFill>
                <a:latin typeface="Arial" charset="0"/>
                <a:cs typeface="Times New Roman" charset="0"/>
              </a:endParaRPr>
            </a:p>
          </p:txBody>
        </p:sp>
        <p:sp>
          <p:nvSpPr>
            <p:cNvPr id="4064331" name="Text Box 75"/>
            <p:cNvSpPr txBox="1">
              <a:spLocks noChangeAspect="1" noChangeArrowheads="1"/>
            </p:cNvSpPr>
            <p:nvPr/>
          </p:nvSpPr>
          <p:spPr bwMode="auto">
            <a:xfrm>
              <a:off x="1389" y="577"/>
              <a:ext cx="649"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Energy (G</a:t>
              </a:r>
              <a:r>
                <a:rPr lang="en-US" altLang="ja-JP" sz="1800" i="1" smtClean="0">
                  <a:solidFill>
                    <a:srgbClr val="0000FF"/>
                  </a:solidFill>
                  <a:latin typeface="Arial" charset="0"/>
                  <a:cs typeface="Times New Roman" charset="0"/>
                </a:rPr>
                <a:t>eV</a:t>
              </a:r>
              <a:r>
                <a:rPr lang="en-US" altLang="ja-JP" sz="1800" smtClean="0">
                  <a:solidFill>
                    <a:srgbClr val="0000FF"/>
                  </a:solidFill>
                  <a:latin typeface="Arial" charset="0"/>
                  <a:cs typeface="Times New Roman" charset="0"/>
                </a:rPr>
                <a:t>)</a:t>
              </a:r>
              <a:endParaRPr lang="en-US" altLang="ja-JP" sz="1800" i="1" smtClean="0">
                <a:solidFill>
                  <a:srgbClr val="0000FF"/>
                </a:solidFill>
                <a:latin typeface="Arial" charset="0"/>
                <a:cs typeface="Times New Roman" charset="0"/>
              </a:endParaRPr>
            </a:p>
          </p:txBody>
        </p:sp>
        <p:sp>
          <p:nvSpPr>
            <p:cNvPr id="4064332" name="Text Box 76"/>
            <p:cNvSpPr txBox="1">
              <a:spLocks noChangeAspect="1" noChangeArrowheads="1"/>
            </p:cNvSpPr>
            <p:nvPr/>
          </p:nvSpPr>
          <p:spPr bwMode="auto">
            <a:xfrm>
              <a:off x="1426" y="4164"/>
              <a:ext cx="57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-3</a:t>
              </a:r>
              <a:r>
                <a:rPr lang="en-US" altLang="ja-JP" sz="1800" i="1" smtClean="0">
                  <a:solidFill>
                    <a:srgbClr val="0000FF"/>
                  </a:solidFill>
                  <a:latin typeface="Arial" charset="0"/>
                  <a:cs typeface="Times New Roman" charset="0"/>
                </a:rPr>
                <a:t>eV</a:t>
              </a:r>
            </a:p>
          </p:txBody>
        </p:sp>
      </p:grpSp>
      <p:grpSp>
        <p:nvGrpSpPr>
          <p:cNvPr id="4064333" name="Group 77"/>
          <p:cNvGrpSpPr>
            <a:grpSpLocks/>
          </p:cNvGrpSpPr>
          <p:nvPr/>
        </p:nvGrpSpPr>
        <p:grpSpPr bwMode="auto">
          <a:xfrm>
            <a:off x="3113088" y="1444625"/>
            <a:ext cx="1687512" cy="5457825"/>
            <a:chOff x="1793" y="910"/>
            <a:chExt cx="1063" cy="3438"/>
          </a:xfrm>
        </p:grpSpPr>
        <p:sp>
          <p:nvSpPr>
            <p:cNvPr id="4064334" name="Line 78"/>
            <p:cNvSpPr>
              <a:spLocks noChangeAspect="1" noChangeShapeType="1"/>
            </p:cNvSpPr>
            <p:nvPr/>
          </p:nvSpPr>
          <p:spPr bwMode="auto">
            <a:xfrm>
              <a:off x="1968" y="4275"/>
              <a:ext cx="368"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4064335" name="Line 79"/>
            <p:cNvSpPr>
              <a:spLocks noChangeAspect="1" noChangeShapeType="1"/>
            </p:cNvSpPr>
            <p:nvPr/>
          </p:nvSpPr>
          <p:spPr bwMode="auto">
            <a:xfrm>
              <a:off x="1824" y="1008"/>
              <a:ext cx="432" cy="3"/>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4064336" name="Text Box 80"/>
            <p:cNvSpPr txBox="1">
              <a:spLocks noChangeAspect="1" noChangeArrowheads="1"/>
            </p:cNvSpPr>
            <p:nvPr/>
          </p:nvSpPr>
          <p:spPr bwMode="auto">
            <a:xfrm>
              <a:off x="2256" y="910"/>
              <a:ext cx="6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33CC33"/>
                  </a:solidFill>
                  <a:latin typeface="Arial" charset="0"/>
                  <a:cs typeface="Times New Roman" charset="0"/>
                </a:rPr>
                <a:t>Planck</a:t>
              </a:r>
            </a:p>
          </p:txBody>
        </p:sp>
        <p:sp>
          <p:nvSpPr>
            <p:cNvPr id="4064337" name="Line 81"/>
            <p:cNvSpPr>
              <a:spLocks noChangeAspect="1" noChangeShapeType="1"/>
            </p:cNvSpPr>
            <p:nvPr/>
          </p:nvSpPr>
          <p:spPr bwMode="auto">
            <a:xfrm>
              <a:off x="1872" y="2827"/>
              <a:ext cx="384"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4064338" name="Text Box 82"/>
            <p:cNvSpPr txBox="1">
              <a:spLocks noChangeAspect="1" noChangeArrowheads="1"/>
            </p:cNvSpPr>
            <p:nvPr/>
          </p:nvSpPr>
          <p:spPr bwMode="auto">
            <a:xfrm>
              <a:off x="2304" y="2688"/>
              <a:ext cx="432"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33CC33"/>
                  </a:solidFill>
                  <a:latin typeface="Arial" charset="0"/>
                  <a:cs typeface="Times New Roman" charset="0"/>
                </a:rPr>
                <a:t>EW</a:t>
              </a:r>
            </a:p>
          </p:txBody>
        </p:sp>
        <p:sp>
          <p:nvSpPr>
            <p:cNvPr id="4064339" name="Text Box 83"/>
            <p:cNvSpPr txBox="1">
              <a:spLocks noChangeAspect="1" noChangeArrowheads="1"/>
            </p:cNvSpPr>
            <p:nvPr/>
          </p:nvSpPr>
          <p:spPr bwMode="auto">
            <a:xfrm>
              <a:off x="2332" y="4117"/>
              <a:ext cx="5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33CC33"/>
                  </a:solidFill>
                  <a:latin typeface="Arial" charset="0"/>
                  <a:cs typeface="Times New Roman" charset="0"/>
                </a:rPr>
                <a:t>Now</a:t>
              </a:r>
            </a:p>
          </p:txBody>
        </p:sp>
        <p:sp>
          <p:nvSpPr>
            <p:cNvPr id="4064340" name="Line 84"/>
            <p:cNvSpPr>
              <a:spLocks noChangeAspect="1" noChangeShapeType="1"/>
            </p:cNvSpPr>
            <p:nvPr/>
          </p:nvSpPr>
          <p:spPr bwMode="auto">
            <a:xfrm>
              <a:off x="1793" y="1371"/>
              <a:ext cx="463"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4064341" name="Text Box 85"/>
            <p:cNvSpPr txBox="1">
              <a:spLocks noChangeAspect="1" noChangeArrowheads="1"/>
            </p:cNvSpPr>
            <p:nvPr/>
          </p:nvSpPr>
          <p:spPr bwMode="auto">
            <a:xfrm>
              <a:off x="2269" y="1248"/>
              <a:ext cx="563"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33CC33"/>
                  </a:solidFill>
                  <a:latin typeface="Arial" charset="0"/>
                  <a:cs typeface="Times New Roman" charset="0"/>
                </a:rPr>
                <a:t>GUT</a:t>
              </a:r>
            </a:p>
          </p:txBody>
        </p:sp>
      </p:grpSp>
      <p:sp>
        <p:nvSpPr>
          <p:cNvPr id="4064342" name="Text Box 86"/>
          <p:cNvSpPr txBox="1">
            <a:spLocks noChangeArrowheads="1"/>
          </p:cNvSpPr>
          <p:nvPr/>
        </p:nvSpPr>
        <p:spPr bwMode="auto">
          <a:xfrm>
            <a:off x="5019675" y="1219200"/>
            <a:ext cx="4243388" cy="485775"/>
          </a:xfrm>
          <a:prstGeom prst="rect">
            <a:avLst/>
          </a:prstGeom>
          <a:noFill/>
          <a:ln w="28575">
            <a:solidFill>
              <a:srgbClr val="FFCC00"/>
            </a:solidFill>
            <a:miter lim="800000"/>
            <a:headEn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i="1" smtClean="0">
                <a:solidFill>
                  <a:srgbClr val="000000"/>
                </a:solidFill>
                <a:latin typeface="Times New Roman" charset="0"/>
                <a:sym typeface="Symbol" charset="0"/>
              </a:rPr>
              <a:t></a:t>
            </a:r>
            <a:r>
              <a:rPr lang="en-US" sz="2400" i="1" baseline="-25000" smtClean="0">
                <a:solidFill>
                  <a:srgbClr val="000000"/>
                </a:solidFill>
                <a:latin typeface="Times New Roman" charset="0"/>
              </a:rPr>
              <a:t>Gravity  </a:t>
            </a:r>
            <a:r>
              <a:rPr lang="en-US" sz="2400" i="1" smtClean="0">
                <a:solidFill>
                  <a:srgbClr val="000000"/>
                </a:solidFill>
                <a:latin typeface="Times New Roman" charset="0"/>
                <a:sym typeface="Symbol" charset="0"/>
              </a:rPr>
              <a:t></a:t>
            </a:r>
            <a:r>
              <a:rPr lang="en-US" sz="2400" i="1" smtClean="0">
                <a:solidFill>
                  <a:srgbClr val="000000"/>
                </a:solidFill>
                <a:latin typeface="Times New Roman" charset="0"/>
              </a:rPr>
              <a:t> </a:t>
            </a:r>
            <a:r>
              <a:rPr lang="en-US" sz="2400" i="1" smtClean="0">
                <a:solidFill>
                  <a:srgbClr val="000000"/>
                </a:solidFill>
                <a:latin typeface="Times New Roman" charset="0"/>
                <a:sym typeface="Symbol" charset="0"/>
              </a:rPr>
              <a:t></a:t>
            </a:r>
            <a:r>
              <a:rPr lang="en-US" sz="2400" i="1" baseline="-25000" smtClean="0">
                <a:solidFill>
                  <a:srgbClr val="000000"/>
                </a:solidFill>
                <a:latin typeface="Times New Roman" charset="0"/>
              </a:rPr>
              <a:t>Strong </a:t>
            </a:r>
            <a:r>
              <a:rPr lang="en-US" sz="2400" i="1" smtClean="0">
                <a:solidFill>
                  <a:srgbClr val="000000"/>
                </a:solidFill>
                <a:latin typeface="Times New Roman" charset="0"/>
                <a:sym typeface="Symbol" charset="0"/>
              </a:rPr>
              <a:t></a:t>
            </a:r>
            <a:r>
              <a:rPr lang="en-US" sz="2400" i="1" smtClean="0">
                <a:solidFill>
                  <a:srgbClr val="000000"/>
                </a:solidFill>
                <a:latin typeface="Times New Roman" charset="0"/>
              </a:rPr>
              <a:t> </a:t>
            </a:r>
            <a:r>
              <a:rPr lang="en-US" sz="2400" i="1" smtClean="0">
                <a:solidFill>
                  <a:srgbClr val="000000"/>
                </a:solidFill>
                <a:latin typeface="Times New Roman" charset="0"/>
                <a:sym typeface="Symbol" charset="0"/>
              </a:rPr>
              <a:t></a:t>
            </a:r>
            <a:r>
              <a:rPr lang="en-US" sz="2400" i="1" baseline="-25000" smtClean="0">
                <a:solidFill>
                  <a:srgbClr val="000000"/>
                </a:solidFill>
                <a:latin typeface="Times New Roman" charset="0"/>
              </a:rPr>
              <a:t>EM </a:t>
            </a:r>
            <a:r>
              <a:rPr lang="en-US" sz="2400" i="1" smtClean="0">
                <a:solidFill>
                  <a:srgbClr val="000000"/>
                </a:solidFill>
                <a:latin typeface="Times New Roman" charset="0"/>
                <a:sym typeface="Symbol" charset="0"/>
              </a:rPr>
              <a:t></a:t>
            </a:r>
            <a:r>
              <a:rPr lang="en-US" sz="2400" i="1" smtClean="0">
                <a:solidFill>
                  <a:srgbClr val="000000"/>
                </a:solidFill>
                <a:latin typeface="Times New Roman" charset="0"/>
              </a:rPr>
              <a:t> </a:t>
            </a:r>
            <a:r>
              <a:rPr lang="en-US" sz="2400" i="1" smtClean="0">
                <a:solidFill>
                  <a:srgbClr val="000000"/>
                </a:solidFill>
                <a:latin typeface="Times New Roman" charset="0"/>
                <a:sym typeface="Symbol" charset="0"/>
              </a:rPr>
              <a:t></a:t>
            </a:r>
            <a:r>
              <a:rPr lang="en-US" sz="2400" i="1" smtClean="0">
                <a:solidFill>
                  <a:srgbClr val="000000"/>
                </a:solidFill>
                <a:latin typeface="Times New Roman" charset="0"/>
              </a:rPr>
              <a:t> </a:t>
            </a:r>
            <a:r>
              <a:rPr lang="en-US" sz="2400" i="1" baseline="-25000" smtClean="0">
                <a:solidFill>
                  <a:srgbClr val="000000"/>
                </a:solidFill>
                <a:latin typeface="Times New Roman" charset="0"/>
              </a:rPr>
              <a:t>Weak</a:t>
            </a:r>
          </a:p>
        </p:txBody>
      </p:sp>
      <p:sp>
        <p:nvSpPr>
          <p:cNvPr id="4064343" name="Line 87"/>
          <p:cNvSpPr>
            <a:spLocks noChangeAspect="1" noChangeShapeType="1"/>
          </p:cNvSpPr>
          <p:nvPr/>
        </p:nvSpPr>
        <p:spPr bwMode="auto">
          <a:xfrm rot="16200000">
            <a:off x="5734050" y="2735263"/>
            <a:ext cx="1930400" cy="0"/>
          </a:xfrm>
          <a:prstGeom prst="line">
            <a:avLst/>
          </a:prstGeom>
          <a:noFill/>
          <a:ln w="38100">
            <a:solidFill>
              <a:srgbClr val="FFCC00"/>
            </a:solidFill>
            <a:prstDash val="sysDot"/>
            <a:round/>
            <a:headEnd type="stealth"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mtClean="0">
              <a:solidFill>
                <a:srgbClr val="000000"/>
              </a:solidFill>
            </a:endParaRPr>
          </a:p>
        </p:txBody>
      </p:sp>
      <p:sp>
        <p:nvSpPr>
          <p:cNvPr id="4064344" name="Line 88"/>
          <p:cNvSpPr>
            <a:spLocks noChangeAspect="1" noChangeShapeType="1"/>
          </p:cNvSpPr>
          <p:nvPr/>
        </p:nvSpPr>
        <p:spPr bwMode="auto">
          <a:xfrm rot="16200000">
            <a:off x="6080918" y="5606257"/>
            <a:ext cx="1281113" cy="0"/>
          </a:xfrm>
          <a:prstGeom prst="line">
            <a:avLst/>
          </a:prstGeom>
          <a:noFill/>
          <a:ln w="38100">
            <a:solidFill>
              <a:srgbClr val="FFCC00"/>
            </a:solidFill>
            <a:prstDash val="sysDot"/>
            <a:round/>
            <a:headEnd type="stealth" w="med" len="lg"/>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mtClean="0">
              <a:solidFill>
                <a:srgbClr val="000000"/>
              </a:solidFill>
            </a:endParaRPr>
          </a:p>
        </p:txBody>
      </p:sp>
      <p:graphicFrame>
        <p:nvGraphicFramePr>
          <p:cNvPr id="4064345" name="Object 89"/>
          <p:cNvGraphicFramePr>
            <a:graphicFrameLocks noChangeAspect="1"/>
          </p:cNvGraphicFramePr>
          <p:nvPr/>
        </p:nvGraphicFramePr>
        <p:xfrm>
          <a:off x="4929188" y="3778250"/>
          <a:ext cx="3817937" cy="1114425"/>
        </p:xfrm>
        <a:graphic>
          <a:graphicData uri="http://schemas.openxmlformats.org/presentationml/2006/ole">
            <mc:AlternateContent xmlns:mc="http://schemas.openxmlformats.org/markup-compatibility/2006">
              <mc:Choice xmlns:v="urn:schemas-microsoft-com:vml" Requires="v">
                <p:oleObj spid="_x0000_s3694594" name="Equation" r:id="rId4" imgW="1333440" imgH="431640" progId="Equation.3">
                  <p:embed/>
                </p:oleObj>
              </mc:Choice>
              <mc:Fallback>
                <p:oleObj name="Equation" r:id="rId4" imgW="133344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3778250"/>
                        <a:ext cx="3817937" cy="1114425"/>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064346" name="Text Box 90"/>
          <p:cNvSpPr txBox="1">
            <a:spLocks noChangeArrowheads="1"/>
          </p:cNvSpPr>
          <p:nvPr/>
        </p:nvSpPr>
        <p:spPr bwMode="auto">
          <a:xfrm>
            <a:off x="4954588" y="6319838"/>
            <a:ext cx="4225925" cy="485775"/>
          </a:xfrm>
          <a:prstGeom prst="rect">
            <a:avLst/>
          </a:prstGeom>
          <a:noFill/>
          <a:ln w="28575">
            <a:solidFill>
              <a:srgbClr val="FFCC00"/>
            </a:solidFill>
            <a:miter lim="800000"/>
            <a:headEn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i="1" smtClean="0">
                <a:solidFill>
                  <a:srgbClr val="000000"/>
                </a:solidFill>
                <a:latin typeface="Times New Roman" charset="0"/>
                <a:sym typeface="Symbol" charset="0"/>
              </a:rPr>
              <a:t></a:t>
            </a:r>
            <a:r>
              <a:rPr lang="en-US" sz="2400" i="1" baseline="-25000" smtClean="0">
                <a:solidFill>
                  <a:srgbClr val="000000"/>
                </a:solidFill>
                <a:latin typeface="Times New Roman" charset="0"/>
                <a:sym typeface="Symbol" charset="0"/>
              </a:rPr>
              <a:t>Rad</a:t>
            </a:r>
            <a:r>
              <a:rPr lang="en-US" sz="2400" i="1" smtClean="0">
                <a:solidFill>
                  <a:srgbClr val="000000"/>
                </a:solidFill>
                <a:latin typeface="Times New Roman" charset="0"/>
              </a:rPr>
              <a:t> </a:t>
            </a:r>
            <a:r>
              <a:rPr lang="en-US" sz="2400" i="1" smtClean="0">
                <a:solidFill>
                  <a:srgbClr val="000000"/>
                </a:solidFill>
                <a:latin typeface="Times New Roman" charset="0"/>
                <a:sym typeface="Symbol" charset="0"/>
              </a:rPr>
              <a:t></a:t>
            </a:r>
            <a:r>
              <a:rPr lang="en-US" sz="2400" i="1" smtClean="0">
                <a:solidFill>
                  <a:srgbClr val="000000"/>
                </a:solidFill>
                <a:latin typeface="Times New Roman" charset="0"/>
              </a:rPr>
              <a:t> </a:t>
            </a:r>
            <a:r>
              <a:rPr lang="en-US" sz="2400" i="1" smtClean="0">
                <a:solidFill>
                  <a:srgbClr val="000000"/>
                </a:solidFill>
                <a:latin typeface="Times New Roman" charset="0"/>
                <a:sym typeface="Symbol" charset="0"/>
              </a:rPr>
              <a:t></a:t>
            </a:r>
            <a:r>
              <a:rPr lang="en-US" sz="2400" b="0" i="1" baseline="-25000" smtClean="0">
                <a:solidFill>
                  <a:srgbClr val="000000"/>
                </a:solidFill>
                <a:latin typeface="Times New Roman" charset="0"/>
                <a:sym typeface="Symbol" charset="0"/>
              </a:rPr>
              <a:t> </a:t>
            </a:r>
            <a:r>
              <a:rPr lang="en-US" sz="2400" i="1" smtClean="0">
                <a:solidFill>
                  <a:srgbClr val="000000"/>
                </a:solidFill>
                <a:latin typeface="Times New Roman" charset="0"/>
                <a:sym typeface="Symbol" charset="0"/>
              </a:rPr>
              <a:t></a:t>
            </a:r>
            <a:r>
              <a:rPr lang="en-US" sz="2400" i="1" smtClean="0">
                <a:solidFill>
                  <a:srgbClr val="000000"/>
                </a:solidFill>
                <a:latin typeface="Times New Roman" charset="0"/>
              </a:rPr>
              <a:t> </a:t>
            </a:r>
            <a:r>
              <a:rPr lang="en-US" sz="2400" i="1" smtClean="0">
                <a:solidFill>
                  <a:srgbClr val="000000"/>
                </a:solidFill>
                <a:latin typeface="Times New Roman" charset="0"/>
                <a:sym typeface="Symbol" charset="0"/>
              </a:rPr>
              <a:t></a:t>
            </a:r>
            <a:r>
              <a:rPr lang="en-US" sz="2400" i="1" baseline="-25000" smtClean="0">
                <a:solidFill>
                  <a:srgbClr val="000000"/>
                </a:solidFill>
                <a:latin typeface="Times New Roman" charset="0"/>
                <a:sym typeface="Symbol" charset="0"/>
              </a:rPr>
              <a:t>CDM  </a:t>
            </a:r>
            <a:r>
              <a:rPr lang="en-US" sz="2400" i="1" smtClean="0">
                <a:solidFill>
                  <a:srgbClr val="000000"/>
                </a:solidFill>
                <a:latin typeface="Times New Roman" charset="0"/>
                <a:sym typeface="Symbol" charset="0"/>
              </a:rPr>
              <a:t></a:t>
            </a:r>
            <a:r>
              <a:rPr lang="en-US" sz="2400" i="1" smtClean="0">
                <a:solidFill>
                  <a:srgbClr val="000000"/>
                </a:solidFill>
                <a:latin typeface="Times New Roman" charset="0"/>
              </a:rPr>
              <a:t> </a:t>
            </a:r>
            <a:r>
              <a:rPr lang="en-US" sz="2400" i="1" smtClean="0">
                <a:solidFill>
                  <a:srgbClr val="000000"/>
                </a:solidFill>
                <a:latin typeface="Times New Roman" charset="0"/>
                <a:sym typeface="Symbol" charset="0"/>
              </a:rPr>
              <a:t></a:t>
            </a:r>
            <a:r>
              <a:rPr lang="en-US" sz="2400" i="1" baseline="-25000" smtClean="0">
                <a:solidFill>
                  <a:srgbClr val="000000"/>
                </a:solidFill>
                <a:latin typeface="Times New Roman" charset="0"/>
                <a:sym typeface="Symbol" charset="0"/>
              </a:rPr>
              <a:t>B  </a:t>
            </a:r>
            <a:r>
              <a:rPr lang="en-US" sz="2400" i="1" smtClean="0">
                <a:solidFill>
                  <a:srgbClr val="000000"/>
                </a:solidFill>
                <a:latin typeface="Times New Roman" charset="0"/>
                <a:sym typeface="Symbol" charset="0"/>
              </a:rPr>
              <a:t></a:t>
            </a:r>
            <a:r>
              <a:rPr lang="en-US" sz="2400" i="1" smtClean="0">
                <a:solidFill>
                  <a:srgbClr val="000000"/>
                </a:solidFill>
                <a:latin typeface="Times New Roman" charset="0"/>
              </a:rPr>
              <a:t> </a:t>
            </a:r>
            <a:r>
              <a:rPr lang="en-US" sz="2400" i="1" smtClean="0">
                <a:solidFill>
                  <a:srgbClr val="000000"/>
                </a:solidFill>
                <a:latin typeface="Times New Roman" charset="0"/>
                <a:sym typeface="Symbol" charset="0"/>
              </a:rPr>
              <a:t></a:t>
            </a:r>
            <a:r>
              <a:rPr lang="en-US" sz="2400" b="0" i="1" baseline="-25000" smtClean="0">
                <a:solidFill>
                  <a:srgbClr val="000000"/>
                </a:solidFill>
                <a:latin typeface="Times New Roman" charset="0"/>
                <a:sym typeface="Symbol" charset="0"/>
              </a:rPr>
              <a:t></a:t>
            </a:r>
            <a:endParaRPr lang="en-US" sz="2400" i="1" smtClean="0">
              <a:solidFill>
                <a:srgbClr val="000000"/>
              </a:solidFill>
              <a:latin typeface="Times New Roman" charset="0"/>
            </a:endParaRPr>
          </a:p>
        </p:txBody>
      </p:sp>
    </p:spTree>
    <p:extLst>
      <p:ext uri="{BB962C8B-B14F-4D97-AF65-F5344CB8AC3E}">
        <p14:creationId xmlns:p14="http://schemas.microsoft.com/office/powerpoint/2010/main" val="1708731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6E6993-42AB-164B-BF9D-FAC67D275ECF}" type="datetime1">
              <a:rPr lang="en-US" sz="1500" smtClean="0">
                <a:solidFill>
                  <a:srgbClr val="0000FF"/>
                </a:solidFill>
              </a:rPr>
              <a:t>11/14/12</a:t>
            </a:fld>
            <a:endParaRPr lang="en-US" sz="1500">
              <a:solidFill>
                <a:srgbClr val="0000FF"/>
              </a:solidFill>
            </a:endParaRPr>
          </a:p>
        </p:txBody>
      </p:sp>
      <p:sp>
        <p:nvSpPr>
          <p:cNvPr id="10243" name="Footer Placeholder 4"/>
          <p:cNvSpPr>
            <a:spLocks noGrp="1"/>
          </p:cNvSpPr>
          <p:nvPr>
            <p:ph type="ftr" sz="quarter" idx="11"/>
          </p:nvPr>
        </p:nvSpPr>
        <p:spPr/>
        <p:txBody>
          <a:bodyPr/>
          <a:lstStyle/>
          <a:p>
            <a:pPr defTabSz="966788">
              <a:defRPr/>
            </a:pPr>
            <a:r>
              <a:rPr lang="en-US" smtClean="0"/>
              <a:t>Katsushi Arisaka</a:t>
            </a:r>
            <a:endParaRPr lang="en-US"/>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C5CE7C-A995-A94F-AE8E-4935783A6C53}" type="slidenum">
              <a:rPr lang="en-US" sz="1500">
                <a:solidFill>
                  <a:srgbClr val="0000FF"/>
                </a:solidFill>
              </a:rPr>
              <a:pPr eaLnBrk="1" hangingPunct="1"/>
              <a:t>113</a:t>
            </a:fld>
            <a:endParaRPr lang="en-US" sz="1500">
              <a:solidFill>
                <a:srgbClr val="0000FF"/>
              </a:solidFill>
            </a:endParaRPr>
          </a:p>
        </p:txBody>
      </p:sp>
      <p:sp>
        <p:nvSpPr>
          <p:cNvPr id="22532" name="Rectangle 2"/>
          <p:cNvSpPr>
            <a:spLocks noChangeArrowheads="1"/>
          </p:cNvSpPr>
          <p:nvPr/>
        </p:nvSpPr>
        <p:spPr bwMode="auto">
          <a:xfrm>
            <a:off x="0" y="0"/>
            <a:ext cx="10134600" cy="7315200"/>
          </a:xfrm>
          <a:prstGeom prst="rect">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sz="2000" b="1"/>
          </a:p>
        </p:txBody>
      </p:sp>
      <p:pic>
        <p:nvPicPr>
          <p:cNvPr id="22533" name="Picture 3" descr="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938"/>
            <a:ext cx="6629400" cy="698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6964" name="Text Box 4"/>
          <p:cNvSpPr txBox="1">
            <a:spLocks noChangeArrowheads="1"/>
          </p:cNvSpPr>
          <p:nvPr/>
        </p:nvSpPr>
        <p:spPr bwMode="auto">
          <a:xfrm>
            <a:off x="6019800" y="6629400"/>
            <a:ext cx="37480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sz="3200" b="1">
                <a:solidFill>
                  <a:srgbClr val="60C99C"/>
                </a:solidFill>
              </a:rPr>
              <a:t>Why are we here? </a:t>
            </a:r>
            <a:endParaRPr lang="ja-JP" altLang="en-US" sz="3200" b="1">
              <a:solidFill>
                <a:srgbClr val="60C99C"/>
              </a:solidFill>
            </a:endParaRPr>
          </a:p>
        </p:txBody>
      </p:sp>
    </p:spTree>
    <p:extLst>
      <p:ext uri="{BB962C8B-B14F-4D97-AF65-F5344CB8AC3E}">
        <p14:creationId xmlns:p14="http://schemas.microsoft.com/office/powerpoint/2010/main" val="67294572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16964"/>
                                        </p:tgtEl>
                                        <p:attrNameLst>
                                          <p:attrName>style.visibility</p:attrName>
                                        </p:attrNameLst>
                                      </p:cBhvr>
                                      <p:to>
                                        <p:strVal val="visible"/>
                                      </p:to>
                                    </p:set>
                                    <p:animEffect transition="in" filter="dissolve">
                                      <p:cBhvr>
                                        <p:cTn id="7" dur="500"/>
                                        <p:tgtEl>
                                          <p:spTgt spid="221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696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Anthropic </a:t>
            </a:r>
            <a:r>
              <a:rPr lang="en-US" dirty="0" smtClean="0"/>
              <a:t>Principle</a:t>
            </a:r>
            <a:endParaRPr lang="en-US" dirty="0"/>
          </a:p>
        </p:txBody>
      </p:sp>
      <p:sp>
        <p:nvSpPr>
          <p:cNvPr id="3" name="Content Placeholder 2"/>
          <p:cNvSpPr>
            <a:spLocks noGrp="1"/>
          </p:cNvSpPr>
          <p:nvPr>
            <p:ph sz="half" idx="1"/>
          </p:nvPr>
        </p:nvSpPr>
        <p:spPr>
          <a:xfrm>
            <a:off x="914400" y="1371600"/>
            <a:ext cx="7620000" cy="5162550"/>
          </a:xfrm>
        </p:spPr>
        <p:txBody>
          <a:bodyPr/>
          <a:lstStyle/>
          <a:p>
            <a:r>
              <a:rPr lang="en-US" sz="4000" dirty="0" smtClean="0">
                <a:solidFill>
                  <a:schemeClr val="accent6">
                    <a:lumMod val="50000"/>
                  </a:schemeClr>
                </a:solidFill>
              </a:rPr>
              <a:t>Observations of the physical universe must be compatible with the conscious life that observes it.</a:t>
            </a:r>
          </a:p>
          <a:p>
            <a:pPr lvl="3"/>
            <a:endParaRPr lang="en-US" sz="3000" dirty="0" smtClean="0">
              <a:solidFill>
                <a:schemeClr val="accent6">
                  <a:lumMod val="50000"/>
                </a:schemeClr>
              </a:solidFill>
            </a:endParaRPr>
          </a:p>
          <a:p>
            <a:r>
              <a:rPr lang="en-US" sz="4000" dirty="0" smtClean="0">
                <a:solidFill>
                  <a:schemeClr val="accent6">
                    <a:lumMod val="50000"/>
                  </a:schemeClr>
                </a:solidFill>
              </a:rPr>
              <a:t>It explains why the universe has the age and the fundamental physical constants necessary to accommodate conscious life.</a:t>
            </a:r>
          </a:p>
          <a:p>
            <a:endParaRPr lang="en-US" sz="4000" dirty="0">
              <a:solidFill>
                <a:schemeClr val="accent6">
                  <a:lumMod val="50000"/>
                </a:schemeClr>
              </a:solidFill>
            </a:endParaRPr>
          </a:p>
        </p:txBody>
      </p:sp>
      <p:sp>
        <p:nvSpPr>
          <p:cNvPr id="5" name="Date Placeholder 4"/>
          <p:cNvSpPr>
            <a:spLocks noGrp="1"/>
          </p:cNvSpPr>
          <p:nvPr>
            <p:ph type="dt" sz="half" idx="10"/>
          </p:nvPr>
        </p:nvSpPr>
        <p:spPr/>
        <p:txBody>
          <a:bodyPr/>
          <a:lstStyle/>
          <a:p>
            <a:r>
              <a:rPr lang="en-US" smtClean="0"/>
              <a:t>3/8/2007</a:t>
            </a:r>
            <a:endParaRPr lang="en-US"/>
          </a:p>
        </p:txBody>
      </p:sp>
      <p:sp>
        <p:nvSpPr>
          <p:cNvPr id="6" name="Footer Placeholder 5"/>
          <p:cNvSpPr>
            <a:spLocks noGrp="1"/>
          </p:cNvSpPr>
          <p:nvPr>
            <p:ph type="ftr" sz="quarter" idx="11"/>
          </p:nvPr>
        </p:nvSpPr>
        <p:spPr/>
        <p:txBody>
          <a:bodyPr/>
          <a:lstStyle/>
          <a:p>
            <a:r>
              <a:rPr lang="en-US" smtClean="0"/>
              <a:t>Katsushi Arisaka</a:t>
            </a:r>
            <a:endParaRPr lang="en-US"/>
          </a:p>
        </p:txBody>
      </p:sp>
      <p:sp>
        <p:nvSpPr>
          <p:cNvPr id="7" name="Slide Number Placeholder 6"/>
          <p:cNvSpPr>
            <a:spLocks noGrp="1"/>
          </p:cNvSpPr>
          <p:nvPr>
            <p:ph type="sldNum" sz="quarter" idx="12"/>
          </p:nvPr>
        </p:nvSpPr>
        <p:spPr/>
        <p:txBody>
          <a:bodyPr/>
          <a:lstStyle/>
          <a:p>
            <a:fld id="{DEB25529-C7A7-E944-BB16-FBAF43F98363}" type="slidenum">
              <a:rPr lang="en-US" smtClean="0"/>
              <a:pPr/>
              <a:t>114</a:t>
            </a:fld>
            <a:endParaRPr lang="en-US"/>
          </a:p>
        </p:txBody>
      </p:sp>
    </p:spTree>
    <p:extLst>
      <p:ext uri="{BB962C8B-B14F-4D97-AF65-F5344CB8AC3E}">
        <p14:creationId xmlns:p14="http://schemas.microsoft.com/office/powerpoint/2010/main" val="13290178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3/8/2007</a:t>
            </a:r>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17FA8038-7195-4C4D-8BA5-2BA92ADC2C7A}" type="slidenum">
              <a:rPr lang="en-US"/>
              <a:pPr/>
              <a:t>115</a:t>
            </a:fld>
            <a:endParaRPr lang="en-US"/>
          </a:p>
        </p:txBody>
      </p:sp>
      <p:sp>
        <p:nvSpPr>
          <p:cNvPr id="4047874" name="Rectangle 2"/>
          <p:cNvSpPr>
            <a:spLocks noChangeArrowheads="1"/>
          </p:cNvSpPr>
          <p:nvPr/>
        </p:nvSpPr>
        <p:spPr bwMode="auto">
          <a:xfrm>
            <a:off x="0" y="0"/>
            <a:ext cx="9601200" cy="7315200"/>
          </a:xfrm>
          <a:prstGeom prst="rect">
            <a:avLst/>
          </a:prstGeom>
          <a:solidFill>
            <a:srgbClr val="000066"/>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000" smtClean="0">
              <a:solidFill>
                <a:srgbClr val="FFFFFF"/>
              </a:solidFill>
              <a:latin typeface="Arial" charset="0"/>
            </a:endParaRPr>
          </a:p>
        </p:txBody>
      </p:sp>
      <p:sp>
        <p:nvSpPr>
          <p:cNvPr id="4047875" name="Rectangle 3"/>
          <p:cNvSpPr>
            <a:spLocks noGrp="1" noChangeArrowheads="1"/>
          </p:cNvSpPr>
          <p:nvPr>
            <p:ph type="body" idx="1"/>
          </p:nvPr>
        </p:nvSpPr>
        <p:spPr>
          <a:xfrm>
            <a:off x="1622425" y="2078038"/>
            <a:ext cx="6705600" cy="2892425"/>
          </a:xfrm>
        </p:spPr>
        <p:txBody>
          <a:bodyPr/>
          <a:lstStyle/>
          <a:p>
            <a:pPr marL="0" indent="0">
              <a:buFont typeface="Wingdings" charset="0"/>
              <a:buNone/>
            </a:pPr>
            <a:r>
              <a:rPr lang="en-US" altLang="ja-JP" sz="6200">
                <a:solidFill>
                  <a:srgbClr val="00FFFF"/>
                </a:solidFill>
                <a:cs typeface="ＭＳ Ｐゴシック" charset="0"/>
              </a:rPr>
              <a:t>Are there more than</a:t>
            </a:r>
          </a:p>
          <a:p>
            <a:pPr marL="0" indent="0">
              <a:buFont typeface="Wingdings" charset="0"/>
              <a:buNone/>
            </a:pPr>
            <a:r>
              <a:rPr lang="en-US" altLang="ja-JP" sz="6200">
                <a:solidFill>
                  <a:srgbClr val="00FFFF"/>
                </a:solidFill>
                <a:cs typeface="ＭＳ Ｐゴシック" charset="0"/>
              </a:rPr>
              <a:t>one Universe?</a:t>
            </a:r>
          </a:p>
        </p:txBody>
      </p:sp>
    </p:spTree>
    <p:extLst>
      <p:ext uri="{BB962C8B-B14F-4D97-AF65-F5344CB8AC3E}">
        <p14:creationId xmlns:p14="http://schemas.microsoft.com/office/powerpoint/2010/main" val="11518877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3/8/2007</a:t>
            </a:r>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D1DBD79C-C935-114B-B6F5-DA09017F1E0E}" type="slidenum">
              <a:rPr lang="en-US"/>
              <a:pPr/>
              <a:t>116</a:t>
            </a:fld>
            <a:endParaRPr lang="en-US"/>
          </a:p>
        </p:txBody>
      </p:sp>
      <p:sp>
        <p:nvSpPr>
          <p:cNvPr id="4049922" name="Rectangle 2"/>
          <p:cNvSpPr>
            <a:spLocks noGrp="1" noChangeArrowheads="1"/>
          </p:cNvSpPr>
          <p:nvPr>
            <p:ph type="title"/>
          </p:nvPr>
        </p:nvSpPr>
        <p:spPr/>
        <p:txBody>
          <a:bodyPr/>
          <a:lstStyle/>
          <a:p>
            <a:endParaRPr lang="en-US"/>
          </a:p>
        </p:txBody>
      </p:sp>
      <p:pic>
        <p:nvPicPr>
          <p:cNvPr id="4049923"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6012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49924" name="Rectangle 4"/>
          <p:cNvSpPr>
            <a:spLocks noChangeArrowheads="1"/>
          </p:cNvSpPr>
          <p:nvPr/>
        </p:nvSpPr>
        <p:spPr bwMode="auto">
          <a:xfrm>
            <a:off x="0" y="6477000"/>
            <a:ext cx="57118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40" tIns="48320" rIns="96640" bIns="48320" anchor="ctr"/>
          <a:lstStyle/>
          <a:p>
            <a:pPr>
              <a:lnSpc>
                <a:spcPct val="80000"/>
              </a:lnSpc>
            </a:pPr>
            <a:r>
              <a:rPr lang="en-US" altLang="ja-JP" sz="2400" smtClean="0">
                <a:solidFill>
                  <a:srgbClr val="FF33CC"/>
                </a:solidFill>
                <a:latin typeface="Tahoma" charset="0"/>
                <a:cs typeface="ＭＳ Ｐゴシック" charset="0"/>
              </a:rPr>
              <a:t>Prediction by String Theory</a:t>
            </a:r>
          </a:p>
        </p:txBody>
      </p:sp>
    </p:spTree>
    <p:extLst>
      <p:ext uri="{BB962C8B-B14F-4D97-AF65-F5344CB8AC3E}">
        <p14:creationId xmlns:p14="http://schemas.microsoft.com/office/powerpoint/2010/main" val="10999523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3/8/2007</a:t>
            </a:r>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5D1DB713-3103-8E49-B907-EF0858844EB7}" type="slidenum">
              <a:rPr lang="en-US"/>
              <a:pPr/>
              <a:t>117</a:t>
            </a:fld>
            <a:endParaRPr lang="en-US"/>
          </a:p>
        </p:txBody>
      </p:sp>
      <p:sp>
        <p:nvSpPr>
          <p:cNvPr id="4051970" name="Rectangle 2"/>
          <p:cNvSpPr>
            <a:spLocks noGrp="1" noChangeArrowheads="1"/>
          </p:cNvSpPr>
          <p:nvPr>
            <p:ph type="title"/>
          </p:nvPr>
        </p:nvSpPr>
        <p:spPr/>
        <p:txBody>
          <a:bodyPr/>
          <a:lstStyle/>
          <a:p>
            <a:endParaRPr lang="en-US"/>
          </a:p>
        </p:txBody>
      </p:sp>
      <p:pic>
        <p:nvPicPr>
          <p:cNvPr id="4051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51972" name="Rectangle 4"/>
          <p:cNvSpPr>
            <a:spLocks noChangeArrowheads="1"/>
          </p:cNvSpPr>
          <p:nvPr/>
        </p:nvSpPr>
        <p:spPr bwMode="auto">
          <a:xfrm>
            <a:off x="4849813" y="152400"/>
            <a:ext cx="475138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40" tIns="48320" rIns="96640" bIns="48320" anchor="ctr"/>
          <a:lstStyle/>
          <a:p>
            <a:pPr>
              <a:lnSpc>
                <a:spcPct val="90000"/>
              </a:lnSpc>
            </a:pPr>
            <a:r>
              <a:rPr lang="en-US" sz="2400" smtClean="0">
                <a:solidFill>
                  <a:srgbClr val="EE00A4"/>
                </a:solidFill>
                <a:latin typeface="Tahoma" charset="0"/>
              </a:rPr>
              <a:t>Linde</a:t>
            </a:r>
            <a:r>
              <a:rPr lang="en-US" altLang="ja-JP" sz="2400" smtClean="0">
                <a:solidFill>
                  <a:srgbClr val="EE00A4"/>
                </a:solidFill>
                <a:latin typeface="Tahoma" charset="0"/>
                <a:cs typeface="ＭＳ Ｐゴシック" charset="0"/>
              </a:rPr>
              <a:t>’s Multiverse</a:t>
            </a:r>
            <a:br>
              <a:rPr lang="en-US" altLang="ja-JP" sz="2400" smtClean="0">
                <a:solidFill>
                  <a:srgbClr val="EE00A4"/>
                </a:solidFill>
                <a:latin typeface="Tahoma" charset="0"/>
                <a:cs typeface="ＭＳ Ｐゴシック" charset="0"/>
              </a:rPr>
            </a:br>
            <a:r>
              <a:rPr lang="en-US" altLang="ja-JP" sz="2400" smtClean="0">
                <a:solidFill>
                  <a:srgbClr val="EE00A4"/>
                </a:solidFill>
                <a:latin typeface="Tahoma" charset="0"/>
                <a:cs typeface="ＭＳ Ｐゴシック" charset="0"/>
              </a:rPr>
              <a:t>by Chaotic Inflation</a:t>
            </a:r>
          </a:p>
        </p:txBody>
      </p:sp>
    </p:spTree>
    <p:extLst>
      <p:ext uri="{BB962C8B-B14F-4D97-AF65-F5344CB8AC3E}">
        <p14:creationId xmlns:p14="http://schemas.microsoft.com/office/powerpoint/2010/main" val="13396254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3/8/2007</a:t>
            </a:r>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83EDAB8F-94B5-B34F-AC44-6A415CA3BF15}" type="slidenum">
              <a:rPr lang="en-US"/>
              <a:pPr/>
              <a:t>118</a:t>
            </a:fld>
            <a:endParaRPr lang="en-US"/>
          </a:p>
        </p:txBody>
      </p:sp>
      <p:pic>
        <p:nvPicPr>
          <p:cNvPr id="4054018" name="Picture 2" descr="PRC9601a"/>
          <p:cNvPicPr>
            <a:picLocks noChangeAspect="1" noChangeArrowheads="1"/>
          </p:cNvPicPr>
          <p:nvPr/>
        </p:nvPicPr>
        <p:blipFill>
          <a:blip r:embed="rId3">
            <a:lum bright="-16000" contrast="10000"/>
            <a:extLst>
              <a:ext uri="{28A0092B-C50C-407E-A947-70E740481C1C}">
                <a14:useLocalDpi xmlns:a14="http://schemas.microsoft.com/office/drawing/2010/main" val="0"/>
              </a:ext>
            </a:extLst>
          </a:blip>
          <a:srcRect/>
          <a:stretch>
            <a:fillRect/>
          </a:stretch>
        </p:blipFill>
        <p:spPr bwMode="auto">
          <a:xfrm>
            <a:off x="0" y="-92075"/>
            <a:ext cx="9634538" cy="740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4019" name="Text Box 3"/>
          <p:cNvSpPr txBox="1">
            <a:spLocks noChangeArrowheads="1"/>
          </p:cNvSpPr>
          <p:nvPr/>
        </p:nvSpPr>
        <p:spPr bwMode="auto">
          <a:xfrm>
            <a:off x="1065213" y="5819775"/>
            <a:ext cx="7345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mtClean="0">
                <a:solidFill>
                  <a:srgbClr val="FF33CC"/>
                </a:solidFill>
                <a:latin typeface="Arial" charset="0"/>
                <a:cs typeface="ＭＳ Ｐゴシック" charset="0"/>
              </a:rPr>
              <a:t>There may be ~100 Billion Universes.</a:t>
            </a:r>
            <a:endParaRPr lang="ja-JP" altLang="en-US" smtClean="0">
              <a:solidFill>
                <a:srgbClr val="FF33CC"/>
              </a:solidFill>
              <a:latin typeface="Arial" charset="0"/>
              <a:cs typeface="ＭＳ Ｐゴシック" charset="0"/>
            </a:endParaRPr>
          </a:p>
        </p:txBody>
      </p:sp>
    </p:spTree>
    <p:extLst>
      <p:ext uri="{BB962C8B-B14F-4D97-AF65-F5344CB8AC3E}">
        <p14:creationId xmlns:p14="http://schemas.microsoft.com/office/powerpoint/2010/main" val="350115403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54019"/>
                                        </p:tgtEl>
                                        <p:attrNameLst>
                                          <p:attrName>style.visibility</p:attrName>
                                        </p:attrNameLst>
                                      </p:cBhvr>
                                      <p:to>
                                        <p:strVal val="visible"/>
                                      </p:to>
                                    </p:set>
                                    <p:animEffect transition="in" filter="dissolve">
                                      <p:cBhvr>
                                        <p:cTn id="7" dur="500"/>
                                        <p:tgtEl>
                                          <p:spTgt spid="4054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40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3/6/2007</a:t>
            </a:r>
          </a:p>
        </p:txBody>
      </p:sp>
      <p:sp>
        <p:nvSpPr>
          <p:cNvPr id="9" name="Footer Placeholder 4"/>
          <p:cNvSpPr>
            <a:spLocks noGrp="1"/>
          </p:cNvSpPr>
          <p:nvPr>
            <p:ph type="ftr" sz="quarter" idx="11"/>
          </p:nvPr>
        </p:nvSpPr>
        <p:spPr/>
        <p:txBody>
          <a:bodyPr/>
          <a:lstStyle/>
          <a:p>
            <a:r>
              <a:rPr lang="en-US"/>
              <a:t>Katsushi Arisaka</a:t>
            </a:r>
          </a:p>
        </p:txBody>
      </p:sp>
      <p:sp>
        <p:nvSpPr>
          <p:cNvPr id="10" name="Slide Number Placeholder 5"/>
          <p:cNvSpPr>
            <a:spLocks noGrp="1"/>
          </p:cNvSpPr>
          <p:nvPr>
            <p:ph type="sldNum" sz="quarter" idx="12"/>
          </p:nvPr>
        </p:nvSpPr>
        <p:spPr/>
        <p:txBody>
          <a:bodyPr/>
          <a:lstStyle/>
          <a:p>
            <a:fld id="{F8A7C8E4-5F2A-7542-8FD1-EEC138DB799B}" type="slidenum">
              <a:rPr lang="en-US"/>
              <a:pPr/>
              <a:t>12</a:t>
            </a:fld>
            <a:endParaRPr lang="en-US"/>
          </a:p>
        </p:txBody>
      </p:sp>
      <p:sp>
        <p:nvSpPr>
          <p:cNvPr id="3751938" name="Rectangle 2"/>
          <p:cNvSpPr>
            <a:spLocks noGrp="1" noChangeArrowheads="1"/>
          </p:cNvSpPr>
          <p:nvPr>
            <p:ph type="title"/>
          </p:nvPr>
        </p:nvSpPr>
        <p:spPr>
          <a:xfrm>
            <a:off x="0" y="0"/>
            <a:ext cx="9601200" cy="685800"/>
          </a:xfrm>
        </p:spPr>
        <p:txBody>
          <a:bodyPr/>
          <a:lstStyle/>
          <a:p>
            <a:r>
              <a:rPr lang="en-US" sz="3000">
                <a:solidFill>
                  <a:srgbClr val="FF00FF"/>
                </a:solidFill>
              </a:rPr>
              <a:t>Time = 10</a:t>
            </a:r>
            <a:r>
              <a:rPr lang="en-US" sz="3000" baseline="30000">
                <a:solidFill>
                  <a:srgbClr val="FF00FF"/>
                </a:solidFill>
              </a:rPr>
              <a:t>-34</a:t>
            </a:r>
            <a:r>
              <a:rPr lang="en-US" sz="3000">
                <a:solidFill>
                  <a:srgbClr val="FF00FF"/>
                </a:solidFill>
              </a:rPr>
              <a:t>  sec, Temp.= 10</a:t>
            </a:r>
            <a:r>
              <a:rPr lang="en-US" sz="3000" baseline="30000">
                <a:solidFill>
                  <a:srgbClr val="FF00FF"/>
                </a:solidFill>
              </a:rPr>
              <a:t>29 o</a:t>
            </a:r>
            <a:r>
              <a:rPr lang="en-US" sz="3000">
                <a:solidFill>
                  <a:srgbClr val="FF00FF"/>
                </a:solidFill>
              </a:rPr>
              <a:t>K  (~10</a:t>
            </a:r>
            <a:r>
              <a:rPr lang="en-US" sz="3000" baseline="30000">
                <a:solidFill>
                  <a:srgbClr val="FF00FF"/>
                </a:solidFill>
              </a:rPr>
              <a:t>16</a:t>
            </a:r>
            <a:r>
              <a:rPr lang="en-US" sz="3000">
                <a:solidFill>
                  <a:srgbClr val="FF00FF"/>
                </a:solidFill>
              </a:rPr>
              <a:t> GeV) </a:t>
            </a:r>
            <a:endParaRPr lang="en-US" sz="3000" u="sng"/>
          </a:p>
        </p:txBody>
      </p:sp>
      <p:sp>
        <p:nvSpPr>
          <p:cNvPr id="3751939" name="Rectangle 3"/>
          <p:cNvSpPr>
            <a:spLocks noGrp="1" noChangeArrowheads="1"/>
          </p:cNvSpPr>
          <p:nvPr>
            <p:ph type="body" idx="1"/>
          </p:nvPr>
        </p:nvSpPr>
        <p:spPr>
          <a:xfrm>
            <a:off x="152400" y="914400"/>
            <a:ext cx="9296400" cy="6096000"/>
          </a:xfrm>
        </p:spPr>
        <p:txBody>
          <a:bodyPr/>
          <a:lstStyle/>
          <a:p>
            <a:r>
              <a:rPr lang="en-US" sz="3200" u="sng">
                <a:solidFill>
                  <a:srgbClr val="FF3300"/>
                </a:solidFill>
              </a:rPr>
              <a:t>Grand Unification</a:t>
            </a:r>
            <a:r>
              <a:rPr lang="en-US" sz="3200">
                <a:solidFill>
                  <a:srgbClr val="FF3300"/>
                </a:solidFill>
              </a:rPr>
              <a:t>	</a:t>
            </a:r>
          </a:p>
          <a:p>
            <a:pPr lvl="2">
              <a:buFontTx/>
              <a:buNone/>
            </a:pPr>
            <a:r>
              <a:rPr lang="en-US" sz="2300"/>
              <a:t>	</a:t>
            </a:r>
          </a:p>
          <a:p>
            <a:pPr lvl="1"/>
            <a:r>
              <a:rPr lang="en-US" sz="2700">
                <a:sym typeface="Symbol" charset="0"/>
              </a:rPr>
              <a:t>Strong-Force = Electro-Magnetic force = Weak force</a:t>
            </a:r>
          </a:p>
          <a:p>
            <a:pPr lvl="1"/>
            <a:r>
              <a:rPr lang="en-US" sz="2700">
                <a:sym typeface="Symbol" charset="0"/>
              </a:rPr>
              <a:t>Quark = Leptons</a:t>
            </a:r>
          </a:p>
          <a:p>
            <a:pPr lvl="1"/>
            <a:endParaRPr lang="en-US" sz="2700">
              <a:sym typeface="Symbol" charset="0"/>
            </a:endParaRPr>
          </a:p>
          <a:p>
            <a:pPr lvl="1"/>
            <a:r>
              <a:rPr lang="en-US" sz="2700">
                <a:sym typeface="Symbol" charset="0"/>
              </a:rPr>
              <a:t>Everything (except gravity) is unified.</a:t>
            </a:r>
          </a:p>
          <a:p>
            <a:pPr lvl="1"/>
            <a:endParaRPr lang="en-US" sz="2700">
              <a:sym typeface="Symbol" charset="0"/>
            </a:endParaRPr>
          </a:p>
          <a:p>
            <a:pPr lvl="1"/>
            <a:r>
              <a:rPr lang="en-US" sz="2700">
                <a:sym typeface="Symbol" charset="0"/>
              </a:rPr>
              <a:t>Inflation might happen?</a:t>
            </a:r>
          </a:p>
          <a:p>
            <a:pPr lvl="1">
              <a:buFont typeface="Wingdings" charset="0"/>
              <a:buNone/>
            </a:pPr>
            <a:endParaRPr lang="en-US" sz="2700">
              <a:sym typeface="Symbol" charset="0"/>
            </a:endParaRPr>
          </a:p>
          <a:p>
            <a:pPr lvl="2"/>
            <a:endParaRPr lang="en-US" sz="2400">
              <a:sym typeface="Symbol" charset="0"/>
            </a:endParaRPr>
          </a:p>
          <a:p>
            <a:pPr lvl="2"/>
            <a:endParaRPr lang="en-US" sz="2400">
              <a:sym typeface="Symbol" charset="0"/>
            </a:endParaRPr>
          </a:p>
          <a:p>
            <a:pPr lvl="2"/>
            <a:endParaRPr lang="en-US" sz="2400">
              <a:sym typeface="Symbol" charset="0"/>
            </a:endParaRPr>
          </a:p>
          <a:p>
            <a:pPr lvl="2"/>
            <a:endParaRPr lang="en-US" sz="2400" baseline="30000">
              <a:sym typeface="Symbol" charset="0"/>
            </a:endParaRPr>
          </a:p>
          <a:p>
            <a:endParaRPr lang="en-US" sz="3200">
              <a:sym typeface="Symbol" charset="0"/>
            </a:endParaRPr>
          </a:p>
          <a:p>
            <a:pPr lvl="1"/>
            <a:endParaRPr lang="en-US" sz="2700">
              <a:sym typeface="Symbol" charset="0"/>
            </a:endParaRPr>
          </a:p>
        </p:txBody>
      </p:sp>
      <p:sp>
        <p:nvSpPr>
          <p:cNvPr id="3751940" name="Oval 4"/>
          <p:cNvSpPr>
            <a:spLocks noChangeAspect="1" noChangeArrowheads="1"/>
          </p:cNvSpPr>
          <p:nvPr/>
        </p:nvSpPr>
        <p:spPr bwMode="auto">
          <a:xfrm>
            <a:off x="5295900" y="4038600"/>
            <a:ext cx="2057400" cy="2111375"/>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51941" name="Line 5"/>
          <p:cNvSpPr>
            <a:spLocks noChangeShapeType="1"/>
          </p:cNvSpPr>
          <p:nvPr/>
        </p:nvSpPr>
        <p:spPr bwMode="auto">
          <a:xfrm>
            <a:off x="4762500" y="6613525"/>
            <a:ext cx="3200400" cy="0"/>
          </a:xfrm>
          <a:prstGeom prst="line">
            <a:avLst/>
          </a:prstGeom>
          <a:noFill/>
          <a:ln w="28575">
            <a:solidFill>
              <a:srgbClr val="FF99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751942" name="Rectangle 6"/>
          <p:cNvSpPr>
            <a:spLocks noChangeArrowheads="1"/>
          </p:cNvSpPr>
          <p:nvPr/>
        </p:nvSpPr>
        <p:spPr bwMode="auto">
          <a:xfrm>
            <a:off x="5613400" y="6232525"/>
            <a:ext cx="1460500"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9900"/>
                </a:solidFill>
                <a:sym typeface="Symbol" charset="0"/>
              </a:rPr>
              <a:t>Horizon</a:t>
            </a:r>
          </a:p>
          <a:p>
            <a:r>
              <a:rPr lang="en-US" sz="2000">
                <a:solidFill>
                  <a:srgbClr val="FF9900"/>
                </a:solidFill>
                <a:sym typeface="Symbol" charset="0"/>
              </a:rPr>
              <a:t>~ 310</a:t>
            </a:r>
            <a:r>
              <a:rPr lang="en-US" sz="2000" baseline="30000">
                <a:solidFill>
                  <a:srgbClr val="FF9900"/>
                </a:solidFill>
                <a:sym typeface="Symbol" charset="0"/>
              </a:rPr>
              <a:t>-24</a:t>
            </a:r>
            <a:r>
              <a:rPr lang="en-US" sz="2000">
                <a:solidFill>
                  <a:srgbClr val="FF9900"/>
                </a:solidFill>
                <a:sym typeface="Symbol" charset="0"/>
              </a:rPr>
              <a:t>  cm</a:t>
            </a:r>
          </a:p>
        </p:txBody>
      </p:sp>
      <p:sp>
        <p:nvSpPr>
          <p:cNvPr id="3751943" name="Rectangle 7"/>
          <p:cNvSpPr>
            <a:spLocks noChangeArrowheads="1"/>
          </p:cNvSpPr>
          <p:nvPr/>
        </p:nvSpPr>
        <p:spPr bwMode="auto">
          <a:xfrm>
            <a:off x="3505200" y="5029200"/>
            <a:ext cx="1485900" cy="3968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9900"/>
                </a:solidFill>
                <a:sym typeface="Symbol" charset="0"/>
              </a:rPr>
              <a:t>Size ~ 30  cm</a:t>
            </a:r>
          </a:p>
        </p:txBody>
      </p:sp>
    </p:spTree>
    <p:extLst>
      <p:ext uri="{BB962C8B-B14F-4D97-AF65-F5344CB8AC3E}">
        <p14:creationId xmlns:p14="http://schemas.microsoft.com/office/powerpoint/2010/main" val="1067951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a:t>3/6/2007</a:t>
            </a:r>
          </a:p>
        </p:txBody>
      </p:sp>
      <p:sp>
        <p:nvSpPr>
          <p:cNvPr id="11" name="Footer Placeholder 4"/>
          <p:cNvSpPr>
            <a:spLocks noGrp="1"/>
          </p:cNvSpPr>
          <p:nvPr>
            <p:ph type="ftr" sz="quarter" idx="11"/>
          </p:nvPr>
        </p:nvSpPr>
        <p:spPr/>
        <p:txBody>
          <a:bodyPr/>
          <a:lstStyle/>
          <a:p>
            <a:r>
              <a:rPr lang="en-US"/>
              <a:t>Katsushi Arisaka</a:t>
            </a:r>
          </a:p>
        </p:txBody>
      </p:sp>
      <p:sp>
        <p:nvSpPr>
          <p:cNvPr id="12" name="Slide Number Placeholder 5"/>
          <p:cNvSpPr>
            <a:spLocks noGrp="1"/>
          </p:cNvSpPr>
          <p:nvPr>
            <p:ph type="sldNum" sz="quarter" idx="12"/>
          </p:nvPr>
        </p:nvSpPr>
        <p:spPr/>
        <p:txBody>
          <a:bodyPr/>
          <a:lstStyle/>
          <a:p>
            <a:fld id="{496532E8-E449-D745-82C3-FFDB55CD64E0}" type="slidenum">
              <a:rPr lang="en-US"/>
              <a:pPr/>
              <a:t>13</a:t>
            </a:fld>
            <a:endParaRPr lang="en-US"/>
          </a:p>
        </p:txBody>
      </p:sp>
      <p:sp>
        <p:nvSpPr>
          <p:cNvPr id="3753986" name="Rectangle 2"/>
          <p:cNvSpPr>
            <a:spLocks noGrp="1" noChangeArrowheads="1"/>
          </p:cNvSpPr>
          <p:nvPr>
            <p:ph type="title"/>
          </p:nvPr>
        </p:nvSpPr>
        <p:spPr/>
        <p:txBody>
          <a:bodyPr/>
          <a:lstStyle/>
          <a:p>
            <a:r>
              <a:rPr lang="en-US" altLang="ja-JP">
                <a:cs typeface="ＭＳ Ｐゴシック" charset="0"/>
              </a:rPr>
              <a:t>Unification of Forces</a:t>
            </a:r>
            <a:endParaRPr lang="en-US"/>
          </a:p>
        </p:txBody>
      </p:sp>
      <p:pic>
        <p:nvPicPr>
          <p:cNvPr id="3753987" name="Picture 3" descr="bbtlf1904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448800" cy="5978525"/>
          </a:xfrm>
          <a:prstGeom prst="rect">
            <a:avLst/>
          </a:prstGeom>
          <a:noFill/>
          <a:extLst>
            <a:ext uri="{909E8E84-426E-40dd-AFC4-6F175D3DCCD1}">
              <a14:hiddenFill xmlns:a14="http://schemas.microsoft.com/office/drawing/2010/main">
                <a:solidFill>
                  <a:srgbClr val="FFFFFF"/>
                </a:solidFill>
              </a14:hiddenFill>
            </a:ext>
          </a:extLst>
        </p:spPr>
      </p:pic>
      <p:sp>
        <p:nvSpPr>
          <p:cNvPr id="3753988" name="Text Box 4"/>
          <p:cNvSpPr txBox="1">
            <a:spLocks noChangeArrowheads="1"/>
          </p:cNvSpPr>
          <p:nvPr/>
        </p:nvSpPr>
        <p:spPr bwMode="auto">
          <a:xfrm>
            <a:off x="8001000" y="6111875"/>
            <a:ext cx="565150" cy="3968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2000"/>
              <a:t>10</a:t>
            </a:r>
            <a:r>
              <a:rPr lang="en-US" sz="2000" baseline="30000"/>
              <a:t>32</a:t>
            </a:r>
          </a:p>
        </p:txBody>
      </p:sp>
      <p:sp>
        <p:nvSpPr>
          <p:cNvPr id="3753989" name="Text Box 5"/>
          <p:cNvSpPr txBox="1">
            <a:spLocks noChangeArrowheads="1"/>
          </p:cNvSpPr>
          <p:nvPr/>
        </p:nvSpPr>
        <p:spPr bwMode="auto">
          <a:xfrm>
            <a:off x="7775575" y="1660525"/>
            <a:ext cx="1825625"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endParaRPr lang="en-US" sz="2000">
              <a:solidFill>
                <a:srgbClr val="FF00FF"/>
              </a:solidFill>
            </a:endParaRPr>
          </a:p>
          <a:p>
            <a:r>
              <a:rPr lang="en-US" sz="2000">
                <a:solidFill>
                  <a:srgbClr val="FF00FF"/>
                </a:solidFill>
              </a:rPr>
              <a:t>Planck Epoch</a:t>
            </a:r>
          </a:p>
        </p:txBody>
      </p:sp>
      <p:sp>
        <p:nvSpPr>
          <p:cNvPr id="3753990" name="Text Box 6"/>
          <p:cNvSpPr txBox="1">
            <a:spLocks noChangeArrowheads="1"/>
          </p:cNvSpPr>
          <p:nvPr/>
        </p:nvSpPr>
        <p:spPr bwMode="auto">
          <a:xfrm>
            <a:off x="6019800" y="6132513"/>
            <a:ext cx="565150" cy="3968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2000"/>
              <a:t>10</a:t>
            </a:r>
            <a:r>
              <a:rPr lang="en-US" sz="2000" baseline="30000"/>
              <a:t>29</a:t>
            </a:r>
          </a:p>
        </p:txBody>
      </p:sp>
      <p:sp>
        <p:nvSpPr>
          <p:cNvPr id="3753991" name="Text Box 7"/>
          <p:cNvSpPr txBox="1">
            <a:spLocks noChangeArrowheads="1"/>
          </p:cNvSpPr>
          <p:nvPr/>
        </p:nvSpPr>
        <p:spPr bwMode="auto">
          <a:xfrm>
            <a:off x="2057400" y="5562600"/>
            <a:ext cx="1006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3300"/>
                </a:solidFill>
              </a:rPr>
              <a:t>100 GeV</a:t>
            </a:r>
          </a:p>
        </p:txBody>
      </p:sp>
      <p:sp>
        <p:nvSpPr>
          <p:cNvPr id="3753992" name="Text Box 8"/>
          <p:cNvSpPr txBox="1">
            <a:spLocks noChangeArrowheads="1"/>
          </p:cNvSpPr>
          <p:nvPr/>
        </p:nvSpPr>
        <p:spPr bwMode="auto">
          <a:xfrm>
            <a:off x="5715000" y="5562600"/>
            <a:ext cx="103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3300"/>
                </a:solidFill>
              </a:rPr>
              <a:t>10</a:t>
            </a:r>
            <a:r>
              <a:rPr lang="en-US" sz="2000" baseline="30000">
                <a:solidFill>
                  <a:srgbClr val="FF3300"/>
                </a:solidFill>
              </a:rPr>
              <a:t>16</a:t>
            </a:r>
            <a:r>
              <a:rPr lang="en-US" sz="2000">
                <a:solidFill>
                  <a:srgbClr val="FF3300"/>
                </a:solidFill>
              </a:rPr>
              <a:t> GeV</a:t>
            </a:r>
          </a:p>
        </p:txBody>
      </p:sp>
      <p:sp>
        <p:nvSpPr>
          <p:cNvPr id="3753993" name="Text Box 9"/>
          <p:cNvSpPr txBox="1">
            <a:spLocks noChangeArrowheads="1"/>
          </p:cNvSpPr>
          <p:nvPr/>
        </p:nvSpPr>
        <p:spPr bwMode="auto">
          <a:xfrm>
            <a:off x="7620000" y="5562600"/>
            <a:ext cx="103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3300"/>
                </a:solidFill>
              </a:rPr>
              <a:t>10</a:t>
            </a:r>
            <a:r>
              <a:rPr lang="en-US" sz="2000" baseline="30000">
                <a:solidFill>
                  <a:srgbClr val="FF3300"/>
                </a:solidFill>
              </a:rPr>
              <a:t>19</a:t>
            </a:r>
            <a:r>
              <a:rPr lang="en-US" sz="2000">
                <a:solidFill>
                  <a:srgbClr val="FF3300"/>
                </a:solidFill>
              </a:rPr>
              <a:t> GeV</a:t>
            </a:r>
          </a:p>
        </p:txBody>
      </p:sp>
    </p:spTree>
    <p:extLst>
      <p:ext uri="{BB962C8B-B14F-4D97-AF65-F5344CB8AC3E}">
        <p14:creationId xmlns:p14="http://schemas.microsoft.com/office/powerpoint/2010/main" val="3406585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a:t>3/6/2007</a:t>
            </a:r>
          </a:p>
        </p:txBody>
      </p:sp>
      <p:sp>
        <p:nvSpPr>
          <p:cNvPr id="12" name="Footer Placeholder 4"/>
          <p:cNvSpPr>
            <a:spLocks noGrp="1"/>
          </p:cNvSpPr>
          <p:nvPr>
            <p:ph type="ftr" sz="quarter" idx="11"/>
          </p:nvPr>
        </p:nvSpPr>
        <p:spPr/>
        <p:txBody>
          <a:bodyPr/>
          <a:lstStyle/>
          <a:p>
            <a:r>
              <a:rPr lang="en-US"/>
              <a:t>Katsushi Arisaka</a:t>
            </a:r>
          </a:p>
        </p:txBody>
      </p:sp>
      <p:sp>
        <p:nvSpPr>
          <p:cNvPr id="13" name="Slide Number Placeholder 5"/>
          <p:cNvSpPr>
            <a:spLocks noGrp="1"/>
          </p:cNvSpPr>
          <p:nvPr>
            <p:ph type="sldNum" sz="quarter" idx="12"/>
          </p:nvPr>
        </p:nvSpPr>
        <p:spPr/>
        <p:txBody>
          <a:bodyPr/>
          <a:lstStyle/>
          <a:p>
            <a:fld id="{271A4864-5FF1-2C4F-8A0F-280EF9881F21}" type="slidenum">
              <a:rPr lang="en-US"/>
              <a:pPr/>
              <a:t>14</a:t>
            </a:fld>
            <a:endParaRPr lang="en-US"/>
          </a:p>
        </p:txBody>
      </p:sp>
      <p:sp>
        <p:nvSpPr>
          <p:cNvPr id="3756034" name="Rectangle 2"/>
          <p:cNvSpPr>
            <a:spLocks noGrp="1" noChangeArrowheads="1"/>
          </p:cNvSpPr>
          <p:nvPr>
            <p:ph type="title"/>
          </p:nvPr>
        </p:nvSpPr>
        <p:spPr/>
        <p:txBody>
          <a:bodyPr/>
          <a:lstStyle/>
          <a:p>
            <a:r>
              <a:rPr lang="en-US" altLang="ja-JP">
                <a:cs typeface="ＭＳ Ｐゴシック" charset="0"/>
              </a:rPr>
              <a:t>Unification of Forces</a:t>
            </a:r>
            <a:endParaRPr lang="en-US"/>
          </a:p>
        </p:txBody>
      </p:sp>
      <p:sp>
        <p:nvSpPr>
          <p:cNvPr id="3756035" name="Text Box 3"/>
          <p:cNvSpPr txBox="1">
            <a:spLocks noChangeArrowheads="1"/>
          </p:cNvSpPr>
          <p:nvPr/>
        </p:nvSpPr>
        <p:spPr bwMode="auto">
          <a:xfrm>
            <a:off x="8001000" y="6111875"/>
            <a:ext cx="565150" cy="3968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2000"/>
              <a:t>10</a:t>
            </a:r>
            <a:r>
              <a:rPr lang="en-US" sz="2000" baseline="30000"/>
              <a:t>32</a:t>
            </a:r>
          </a:p>
        </p:txBody>
      </p:sp>
      <p:sp>
        <p:nvSpPr>
          <p:cNvPr id="3756036" name="Text Box 4"/>
          <p:cNvSpPr txBox="1">
            <a:spLocks noChangeArrowheads="1"/>
          </p:cNvSpPr>
          <p:nvPr/>
        </p:nvSpPr>
        <p:spPr bwMode="auto">
          <a:xfrm>
            <a:off x="6019800" y="6132513"/>
            <a:ext cx="565150" cy="3968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2000"/>
              <a:t>10</a:t>
            </a:r>
            <a:r>
              <a:rPr lang="en-US" sz="2000" baseline="30000"/>
              <a:t>29</a:t>
            </a:r>
          </a:p>
        </p:txBody>
      </p:sp>
      <p:pic>
        <p:nvPicPr>
          <p:cNvPr id="3756037" name="Picture 5" descr="bbtlf1904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448800" cy="5978525"/>
          </a:xfrm>
          <a:prstGeom prst="rect">
            <a:avLst/>
          </a:prstGeom>
          <a:noFill/>
          <a:extLst>
            <a:ext uri="{909E8E84-426E-40dd-AFC4-6F175D3DCCD1}">
              <a14:hiddenFill xmlns:a14="http://schemas.microsoft.com/office/drawing/2010/main">
                <a:solidFill>
                  <a:srgbClr val="FFFFFF"/>
                </a:solidFill>
              </a14:hiddenFill>
            </a:ext>
          </a:extLst>
        </p:spPr>
      </p:pic>
      <p:sp>
        <p:nvSpPr>
          <p:cNvPr id="3756038" name="Rectangle 6"/>
          <p:cNvSpPr>
            <a:spLocks noChangeArrowheads="1"/>
          </p:cNvSpPr>
          <p:nvPr/>
        </p:nvSpPr>
        <p:spPr bwMode="auto">
          <a:xfrm>
            <a:off x="6248400" y="990600"/>
            <a:ext cx="3124200" cy="4953000"/>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56039" name="Text Box 7"/>
          <p:cNvSpPr txBox="1">
            <a:spLocks noChangeArrowheads="1"/>
          </p:cNvSpPr>
          <p:nvPr/>
        </p:nvSpPr>
        <p:spPr bwMode="auto">
          <a:xfrm>
            <a:off x="5943600" y="1905000"/>
            <a:ext cx="1524000" cy="82232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2400">
                <a:solidFill>
                  <a:srgbClr val="FF00FF"/>
                </a:solidFill>
              </a:rPr>
              <a:t>Grand Unification</a:t>
            </a:r>
          </a:p>
        </p:txBody>
      </p:sp>
      <p:sp>
        <p:nvSpPr>
          <p:cNvPr id="3756040" name="Text Box 8"/>
          <p:cNvSpPr txBox="1">
            <a:spLocks noChangeArrowheads="1"/>
          </p:cNvSpPr>
          <p:nvPr/>
        </p:nvSpPr>
        <p:spPr bwMode="auto">
          <a:xfrm>
            <a:off x="2057400" y="5562600"/>
            <a:ext cx="1006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3300"/>
                </a:solidFill>
              </a:rPr>
              <a:t>100 GeV</a:t>
            </a:r>
          </a:p>
        </p:txBody>
      </p:sp>
      <p:sp>
        <p:nvSpPr>
          <p:cNvPr id="3756041" name="Text Box 9"/>
          <p:cNvSpPr txBox="1">
            <a:spLocks noChangeArrowheads="1"/>
          </p:cNvSpPr>
          <p:nvPr/>
        </p:nvSpPr>
        <p:spPr bwMode="auto">
          <a:xfrm>
            <a:off x="5715000" y="5562600"/>
            <a:ext cx="103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3300"/>
                </a:solidFill>
              </a:rPr>
              <a:t>10</a:t>
            </a:r>
            <a:r>
              <a:rPr lang="en-US" sz="2000" baseline="30000">
                <a:solidFill>
                  <a:srgbClr val="FF3300"/>
                </a:solidFill>
              </a:rPr>
              <a:t>16</a:t>
            </a:r>
            <a:r>
              <a:rPr lang="en-US" sz="2000">
                <a:solidFill>
                  <a:srgbClr val="FF3300"/>
                </a:solidFill>
              </a:rPr>
              <a:t> GeV</a:t>
            </a:r>
          </a:p>
        </p:txBody>
      </p:sp>
      <p:sp>
        <p:nvSpPr>
          <p:cNvPr id="3756042" name="Text Box 10"/>
          <p:cNvSpPr txBox="1">
            <a:spLocks noChangeArrowheads="1"/>
          </p:cNvSpPr>
          <p:nvPr/>
        </p:nvSpPr>
        <p:spPr bwMode="auto">
          <a:xfrm>
            <a:off x="7620000" y="5562600"/>
            <a:ext cx="103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3300"/>
                </a:solidFill>
              </a:rPr>
              <a:t>10</a:t>
            </a:r>
            <a:r>
              <a:rPr lang="en-US" sz="2000" baseline="30000">
                <a:solidFill>
                  <a:srgbClr val="FF3300"/>
                </a:solidFill>
              </a:rPr>
              <a:t>19</a:t>
            </a:r>
            <a:r>
              <a:rPr lang="en-US" sz="2000">
                <a:solidFill>
                  <a:srgbClr val="FF3300"/>
                </a:solidFill>
              </a:rPr>
              <a:t> GeV</a:t>
            </a:r>
          </a:p>
        </p:txBody>
      </p:sp>
    </p:spTree>
    <p:extLst>
      <p:ext uri="{BB962C8B-B14F-4D97-AF65-F5344CB8AC3E}">
        <p14:creationId xmlns:p14="http://schemas.microsoft.com/office/powerpoint/2010/main" val="7295496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a:t>3/6/2007</a:t>
            </a:r>
          </a:p>
        </p:txBody>
      </p:sp>
      <p:sp>
        <p:nvSpPr>
          <p:cNvPr id="13" name="Footer Placeholder 4"/>
          <p:cNvSpPr>
            <a:spLocks noGrp="1"/>
          </p:cNvSpPr>
          <p:nvPr>
            <p:ph type="ftr" sz="quarter" idx="11"/>
          </p:nvPr>
        </p:nvSpPr>
        <p:spPr/>
        <p:txBody>
          <a:bodyPr/>
          <a:lstStyle/>
          <a:p>
            <a:r>
              <a:rPr lang="en-US"/>
              <a:t>Katsushi Arisaka</a:t>
            </a:r>
          </a:p>
        </p:txBody>
      </p:sp>
      <p:sp>
        <p:nvSpPr>
          <p:cNvPr id="14" name="Slide Number Placeholder 5"/>
          <p:cNvSpPr>
            <a:spLocks noGrp="1"/>
          </p:cNvSpPr>
          <p:nvPr>
            <p:ph type="sldNum" sz="quarter" idx="12"/>
          </p:nvPr>
        </p:nvSpPr>
        <p:spPr/>
        <p:txBody>
          <a:bodyPr/>
          <a:lstStyle/>
          <a:p>
            <a:fld id="{C9DADD55-B02D-C84B-B09E-CBE1C825300A}" type="slidenum">
              <a:rPr lang="en-US"/>
              <a:pPr/>
              <a:t>15</a:t>
            </a:fld>
            <a:endParaRPr lang="en-US"/>
          </a:p>
        </p:txBody>
      </p:sp>
      <p:sp>
        <p:nvSpPr>
          <p:cNvPr id="3758082" name="Rectangle 2"/>
          <p:cNvSpPr>
            <a:spLocks noGrp="1" noChangeArrowheads="1"/>
          </p:cNvSpPr>
          <p:nvPr>
            <p:ph type="title"/>
          </p:nvPr>
        </p:nvSpPr>
        <p:spPr/>
        <p:txBody>
          <a:bodyPr/>
          <a:lstStyle/>
          <a:p>
            <a:r>
              <a:rPr lang="en-US" altLang="ja-JP">
                <a:cs typeface="ＭＳ Ｐゴシック" charset="0"/>
              </a:rPr>
              <a:t>Unification of Forces</a:t>
            </a:r>
            <a:endParaRPr lang="en-US"/>
          </a:p>
        </p:txBody>
      </p:sp>
      <p:pic>
        <p:nvPicPr>
          <p:cNvPr id="3758083" name="Picture 3" descr="bbtlf1904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448800" cy="5978525"/>
          </a:xfrm>
          <a:prstGeom prst="rect">
            <a:avLst/>
          </a:prstGeom>
          <a:noFill/>
          <a:extLst>
            <a:ext uri="{909E8E84-426E-40dd-AFC4-6F175D3DCCD1}">
              <a14:hiddenFill xmlns:a14="http://schemas.microsoft.com/office/drawing/2010/main">
                <a:solidFill>
                  <a:srgbClr val="FFFFFF"/>
                </a:solidFill>
              </a14:hiddenFill>
            </a:ext>
          </a:extLst>
        </p:spPr>
      </p:pic>
      <p:sp>
        <p:nvSpPr>
          <p:cNvPr id="3758084" name="Text Box 4"/>
          <p:cNvSpPr txBox="1">
            <a:spLocks noChangeArrowheads="1"/>
          </p:cNvSpPr>
          <p:nvPr/>
        </p:nvSpPr>
        <p:spPr bwMode="auto">
          <a:xfrm>
            <a:off x="8001000" y="6111875"/>
            <a:ext cx="565150" cy="3968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2000"/>
              <a:t>10</a:t>
            </a:r>
            <a:r>
              <a:rPr lang="en-US" sz="2000" baseline="30000"/>
              <a:t>32</a:t>
            </a:r>
          </a:p>
        </p:txBody>
      </p:sp>
      <p:sp>
        <p:nvSpPr>
          <p:cNvPr id="3758085" name="Text Box 5"/>
          <p:cNvSpPr txBox="1">
            <a:spLocks noChangeArrowheads="1"/>
          </p:cNvSpPr>
          <p:nvPr/>
        </p:nvSpPr>
        <p:spPr bwMode="auto">
          <a:xfrm>
            <a:off x="7775575" y="1660525"/>
            <a:ext cx="1825625" cy="762000"/>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endParaRPr lang="en-US" sz="2000">
              <a:solidFill>
                <a:srgbClr val="FF00FF"/>
              </a:solidFill>
            </a:endParaRPr>
          </a:p>
          <a:p>
            <a:r>
              <a:rPr lang="en-US" sz="2400">
                <a:solidFill>
                  <a:srgbClr val="FF00FF"/>
                </a:solidFill>
              </a:rPr>
              <a:t>??</a:t>
            </a:r>
          </a:p>
        </p:txBody>
      </p:sp>
      <p:sp>
        <p:nvSpPr>
          <p:cNvPr id="3758086" name="Text Box 6"/>
          <p:cNvSpPr txBox="1">
            <a:spLocks noChangeArrowheads="1"/>
          </p:cNvSpPr>
          <p:nvPr/>
        </p:nvSpPr>
        <p:spPr bwMode="auto">
          <a:xfrm>
            <a:off x="6019800" y="6132513"/>
            <a:ext cx="565150" cy="3968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2000"/>
              <a:t>10</a:t>
            </a:r>
            <a:r>
              <a:rPr lang="en-US" sz="2000" baseline="30000"/>
              <a:t>29</a:t>
            </a:r>
          </a:p>
        </p:txBody>
      </p:sp>
      <p:sp>
        <p:nvSpPr>
          <p:cNvPr id="3758087" name="Rectangle 7"/>
          <p:cNvSpPr>
            <a:spLocks noChangeArrowheads="1"/>
          </p:cNvSpPr>
          <p:nvPr/>
        </p:nvSpPr>
        <p:spPr bwMode="auto">
          <a:xfrm>
            <a:off x="2971800" y="990600"/>
            <a:ext cx="6400800" cy="4953000"/>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58088" name="Text Box 8"/>
          <p:cNvSpPr txBox="1">
            <a:spLocks noChangeArrowheads="1"/>
          </p:cNvSpPr>
          <p:nvPr/>
        </p:nvSpPr>
        <p:spPr bwMode="auto">
          <a:xfrm>
            <a:off x="2895600" y="2133600"/>
            <a:ext cx="2133600" cy="82232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2400">
                <a:solidFill>
                  <a:srgbClr val="FF00FF"/>
                </a:solidFill>
              </a:rPr>
              <a:t>Electro-Weak Unification</a:t>
            </a:r>
          </a:p>
        </p:txBody>
      </p:sp>
      <p:sp>
        <p:nvSpPr>
          <p:cNvPr id="3758089" name="Text Box 9"/>
          <p:cNvSpPr txBox="1">
            <a:spLocks noChangeArrowheads="1"/>
          </p:cNvSpPr>
          <p:nvPr/>
        </p:nvSpPr>
        <p:spPr bwMode="auto">
          <a:xfrm>
            <a:off x="2057400" y="5562600"/>
            <a:ext cx="1006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3300"/>
                </a:solidFill>
              </a:rPr>
              <a:t>100 GeV</a:t>
            </a:r>
          </a:p>
        </p:txBody>
      </p:sp>
      <p:sp>
        <p:nvSpPr>
          <p:cNvPr id="3758090" name="Text Box 10"/>
          <p:cNvSpPr txBox="1">
            <a:spLocks noChangeArrowheads="1"/>
          </p:cNvSpPr>
          <p:nvPr/>
        </p:nvSpPr>
        <p:spPr bwMode="auto">
          <a:xfrm>
            <a:off x="5715000" y="5562600"/>
            <a:ext cx="103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3300"/>
                </a:solidFill>
              </a:rPr>
              <a:t>10</a:t>
            </a:r>
            <a:r>
              <a:rPr lang="en-US" sz="2000" baseline="30000">
                <a:solidFill>
                  <a:srgbClr val="FF3300"/>
                </a:solidFill>
              </a:rPr>
              <a:t>16</a:t>
            </a:r>
            <a:r>
              <a:rPr lang="en-US" sz="2000">
                <a:solidFill>
                  <a:srgbClr val="FF3300"/>
                </a:solidFill>
              </a:rPr>
              <a:t> GeV</a:t>
            </a:r>
          </a:p>
        </p:txBody>
      </p:sp>
      <p:sp>
        <p:nvSpPr>
          <p:cNvPr id="3758091" name="Text Box 11"/>
          <p:cNvSpPr txBox="1">
            <a:spLocks noChangeArrowheads="1"/>
          </p:cNvSpPr>
          <p:nvPr/>
        </p:nvSpPr>
        <p:spPr bwMode="auto">
          <a:xfrm>
            <a:off x="7620000" y="5562600"/>
            <a:ext cx="103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3300"/>
                </a:solidFill>
              </a:rPr>
              <a:t>10</a:t>
            </a:r>
            <a:r>
              <a:rPr lang="en-US" sz="2000" baseline="30000">
                <a:solidFill>
                  <a:srgbClr val="FF3300"/>
                </a:solidFill>
              </a:rPr>
              <a:t>19</a:t>
            </a:r>
            <a:r>
              <a:rPr lang="en-US" sz="2000">
                <a:solidFill>
                  <a:srgbClr val="FF3300"/>
                </a:solidFill>
              </a:rPr>
              <a:t> GeV</a:t>
            </a:r>
          </a:p>
        </p:txBody>
      </p:sp>
    </p:spTree>
    <p:extLst>
      <p:ext uri="{BB962C8B-B14F-4D97-AF65-F5344CB8AC3E}">
        <p14:creationId xmlns:p14="http://schemas.microsoft.com/office/powerpoint/2010/main" val="3671424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3/6/2007</a:t>
            </a:r>
          </a:p>
        </p:txBody>
      </p:sp>
      <p:sp>
        <p:nvSpPr>
          <p:cNvPr id="4" name="Footer Placeholder 2"/>
          <p:cNvSpPr>
            <a:spLocks noGrp="1"/>
          </p:cNvSpPr>
          <p:nvPr>
            <p:ph type="ftr" sz="quarter" idx="11"/>
          </p:nvPr>
        </p:nvSpPr>
        <p:spPr/>
        <p:txBody>
          <a:bodyPr/>
          <a:lstStyle/>
          <a:p>
            <a:r>
              <a:rPr lang="en-US"/>
              <a:t>Katsushi Arisaka</a:t>
            </a:r>
          </a:p>
        </p:txBody>
      </p:sp>
      <p:sp>
        <p:nvSpPr>
          <p:cNvPr id="5" name="Slide Number Placeholder 3"/>
          <p:cNvSpPr>
            <a:spLocks noGrp="1"/>
          </p:cNvSpPr>
          <p:nvPr>
            <p:ph type="sldNum" sz="quarter" idx="12"/>
          </p:nvPr>
        </p:nvSpPr>
        <p:spPr/>
        <p:txBody>
          <a:bodyPr/>
          <a:lstStyle/>
          <a:p>
            <a:fld id="{775330B0-B953-4540-9DDE-0A8BBA5145D8}" type="slidenum">
              <a:rPr lang="en-US"/>
              <a:pPr/>
              <a:t>16</a:t>
            </a:fld>
            <a:endParaRPr lang="en-US"/>
          </a:p>
        </p:txBody>
      </p:sp>
      <p:sp>
        <p:nvSpPr>
          <p:cNvPr id="3772418" name="Rectangle 2"/>
          <p:cNvSpPr>
            <a:spLocks noChangeArrowheads="1"/>
          </p:cNvSpPr>
          <p:nvPr/>
        </p:nvSpPr>
        <p:spPr bwMode="auto">
          <a:xfrm>
            <a:off x="1981200" y="2743200"/>
            <a:ext cx="64008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32" tIns="48316" rIns="96632" bIns="48316" anchor="ctr"/>
          <a:lstStyle/>
          <a:p>
            <a:pPr defTabSz="966788">
              <a:lnSpc>
                <a:spcPct val="80000"/>
              </a:lnSpc>
            </a:pPr>
            <a:r>
              <a:rPr lang="en-US" sz="4000">
                <a:solidFill>
                  <a:srgbClr val="A50021"/>
                </a:solidFill>
                <a:latin typeface="Tahoma" charset="0"/>
              </a:rPr>
              <a:t>Origin of Particles</a:t>
            </a:r>
            <a:br>
              <a:rPr lang="en-US" sz="4000">
                <a:solidFill>
                  <a:srgbClr val="A50021"/>
                </a:solidFill>
                <a:latin typeface="Tahoma" charset="0"/>
              </a:rPr>
            </a:br>
            <a:r>
              <a:rPr lang="en-US" sz="4000">
                <a:solidFill>
                  <a:srgbClr val="A50021"/>
                </a:solidFill>
                <a:latin typeface="Tahoma" charset="0"/>
              </a:rPr>
              <a:t>and LHC</a:t>
            </a:r>
          </a:p>
        </p:txBody>
      </p:sp>
    </p:spTree>
    <p:extLst>
      <p:ext uri="{BB962C8B-B14F-4D97-AF65-F5344CB8AC3E}">
        <p14:creationId xmlns:p14="http://schemas.microsoft.com/office/powerpoint/2010/main" val="331706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27D2504-8297-B543-9FC9-46E167F155EA}" type="datetime1">
              <a:rPr lang="en-US" smtClean="0"/>
              <a:t>11/14/12</a:t>
            </a:fld>
            <a:endParaRPr lang="en-US"/>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9622EE0C-2DF6-9A4A-96C3-496DA49E02E9}" type="slidenum">
              <a:rPr lang="en-US"/>
              <a:pPr/>
              <a:t>17</a:t>
            </a:fld>
            <a:endParaRPr lang="en-US"/>
          </a:p>
        </p:txBody>
      </p:sp>
      <p:pic>
        <p:nvPicPr>
          <p:cNvPr id="3624962"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Oval 1"/>
          <p:cNvSpPr/>
          <p:nvPr/>
        </p:nvSpPr>
        <p:spPr bwMode="auto">
          <a:xfrm>
            <a:off x="2971800" y="1752600"/>
            <a:ext cx="685800" cy="2667000"/>
          </a:xfrm>
          <a:prstGeom prst="ellipse">
            <a:avLst/>
          </a:prstGeom>
          <a:noFill/>
          <a:ln w="50800" cap="flat" cmpd="sng" algn="ctr">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25060623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Date Placeholder 3"/>
          <p:cNvSpPr>
            <a:spLocks noGrp="1"/>
          </p:cNvSpPr>
          <p:nvPr>
            <p:ph type="dt" sz="half" idx="10"/>
          </p:nvPr>
        </p:nvSpPr>
        <p:spPr/>
        <p:txBody>
          <a:bodyPr/>
          <a:lstStyle/>
          <a:p>
            <a:r>
              <a:rPr lang="en-US"/>
              <a:t>3/6/2007</a:t>
            </a:r>
          </a:p>
        </p:txBody>
      </p:sp>
      <p:sp>
        <p:nvSpPr>
          <p:cNvPr id="119" name="Footer Placeholder 4"/>
          <p:cNvSpPr>
            <a:spLocks noGrp="1"/>
          </p:cNvSpPr>
          <p:nvPr>
            <p:ph type="ftr" sz="quarter" idx="11"/>
          </p:nvPr>
        </p:nvSpPr>
        <p:spPr/>
        <p:txBody>
          <a:bodyPr/>
          <a:lstStyle/>
          <a:p>
            <a:r>
              <a:rPr lang="en-US"/>
              <a:t>Katsushi Arisaka</a:t>
            </a:r>
          </a:p>
        </p:txBody>
      </p:sp>
      <p:sp>
        <p:nvSpPr>
          <p:cNvPr id="120" name="Slide Number Placeholder 5"/>
          <p:cNvSpPr>
            <a:spLocks noGrp="1"/>
          </p:cNvSpPr>
          <p:nvPr>
            <p:ph type="sldNum" sz="quarter" idx="12"/>
          </p:nvPr>
        </p:nvSpPr>
        <p:spPr/>
        <p:txBody>
          <a:bodyPr/>
          <a:lstStyle/>
          <a:p>
            <a:fld id="{3B6EB36D-2633-BE47-B065-13787BE9A1DB}" type="slidenum">
              <a:rPr lang="en-US"/>
              <a:pPr/>
              <a:t>18</a:t>
            </a:fld>
            <a:endParaRPr lang="en-US"/>
          </a:p>
        </p:txBody>
      </p:sp>
      <p:sp>
        <p:nvSpPr>
          <p:cNvPr id="3768322" name="Rectangle 2"/>
          <p:cNvSpPr>
            <a:spLocks noGrp="1" noChangeArrowheads="1"/>
          </p:cNvSpPr>
          <p:nvPr>
            <p:ph type="title"/>
          </p:nvPr>
        </p:nvSpPr>
        <p:spPr/>
        <p:txBody>
          <a:bodyPr/>
          <a:lstStyle/>
          <a:p>
            <a:r>
              <a:rPr lang="en-US"/>
              <a:t>Symmetry Breaking</a:t>
            </a:r>
          </a:p>
        </p:txBody>
      </p:sp>
      <p:grpSp>
        <p:nvGrpSpPr>
          <p:cNvPr id="3768323" name="Group 3"/>
          <p:cNvGrpSpPr>
            <a:grpSpLocks/>
          </p:cNvGrpSpPr>
          <p:nvPr/>
        </p:nvGrpSpPr>
        <p:grpSpPr bwMode="auto">
          <a:xfrm>
            <a:off x="0" y="914400"/>
            <a:ext cx="2362200" cy="6064250"/>
            <a:chOff x="0" y="576"/>
            <a:chExt cx="1488" cy="3820"/>
          </a:xfrm>
        </p:grpSpPr>
        <p:sp>
          <p:nvSpPr>
            <p:cNvPr id="3768324" name="Line 4"/>
            <p:cNvSpPr>
              <a:spLocks noChangeAspect="1" noChangeShapeType="1"/>
            </p:cNvSpPr>
            <p:nvPr/>
          </p:nvSpPr>
          <p:spPr bwMode="auto">
            <a:xfrm flipH="1">
              <a:off x="474" y="845"/>
              <a:ext cx="2" cy="3498"/>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25" name="Line 5"/>
            <p:cNvSpPr>
              <a:spLocks noChangeAspect="1" noChangeShapeType="1"/>
            </p:cNvSpPr>
            <p:nvPr/>
          </p:nvSpPr>
          <p:spPr bwMode="auto">
            <a:xfrm>
              <a:off x="472" y="93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26" name="Line 6"/>
            <p:cNvSpPr>
              <a:spLocks noChangeAspect="1" noChangeShapeType="1"/>
            </p:cNvSpPr>
            <p:nvPr/>
          </p:nvSpPr>
          <p:spPr bwMode="auto">
            <a:xfrm>
              <a:off x="474" y="119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27" name="Line 7"/>
            <p:cNvSpPr>
              <a:spLocks noChangeAspect="1" noChangeShapeType="1"/>
            </p:cNvSpPr>
            <p:nvPr/>
          </p:nvSpPr>
          <p:spPr bwMode="auto">
            <a:xfrm>
              <a:off x="474" y="1466"/>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28" name="Line 8"/>
            <p:cNvSpPr>
              <a:spLocks noChangeAspect="1" noChangeShapeType="1"/>
            </p:cNvSpPr>
            <p:nvPr/>
          </p:nvSpPr>
          <p:spPr bwMode="auto">
            <a:xfrm>
              <a:off x="478" y="1727"/>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29" name="Line 9"/>
            <p:cNvSpPr>
              <a:spLocks noChangeAspect="1" noChangeShapeType="1"/>
            </p:cNvSpPr>
            <p:nvPr/>
          </p:nvSpPr>
          <p:spPr bwMode="auto">
            <a:xfrm>
              <a:off x="481" y="200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0" name="Line 10"/>
            <p:cNvSpPr>
              <a:spLocks noChangeAspect="1" noChangeShapeType="1"/>
            </p:cNvSpPr>
            <p:nvPr/>
          </p:nvSpPr>
          <p:spPr bwMode="auto">
            <a:xfrm>
              <a:off x="476" y="2263"/>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1" name="Line 11"/>
            <p:cNvSpPr>
              <a:spLocks noChangeAspect="1" noChangeShapeType="1"/>
            </p:cNvSpPr>
            <p:nvPr/>
          </p:nvSpPr>
          <p:spPr bwMode="auto">
            <a:xfrm>
              <a:off x="481" y="2532"/>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2" name="Line 12"/>
            <p:cNvSpPr>
              <a:spLocks noChangeAspect="1" noChangeShapeType="1"/>
            </p:cNvSpPr>
            <p:nvPr/>
          </p:nvSpPr>
          <p:spPr bwMode="auto">
            <a:xfrm>
              <a:off x="481" y="2802"/>
              <a:ext cx="81"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3" name="Line 13"/>
            <p:cNvSpPr>
              <a:spLocks noChangeAspect="1" noChangeShapeType="1"/>
            </p:cNvSpPr>
            <p:nvPr/>
          </p:nvSpPr>
          <p:spPr bwMode="auto">
            <a:xfrm>
              <a:off x="476" y="3064"/>
              <a:ext cx="8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4" name="Line 14"/>
            <p:cNvSpPr>
              <a:spLocks noChangeAspect="1" noChangeShapeType="1"/>
            </p:cNvSpPr>
            <p:nvPr/>
          </p:nvSpPr>
          <p:spPr bwMode="auto">
            <a:xfrm>
              <a:off x="483" y="332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5" name="Line 15"/>
            <p:cNvSpPr>
              <a:spLocks noChangeAspect="1" noChangeShapeType="1"/>
            </p:cNvSpPr>
            <p:nvPr/>
          </p:nvSpPr>
          <p:spPr bwMode="auto">
            <a:xfrm>
              <a:off x="479" y="3594"/>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6" name="Line 16"/>
            <p:cNvSpPr>
              <a:spLocks noChangeAspect="1" noChangeShapeType="1"/>
            </p:cNvSpPr>
            <p:nvPr/>
          </p:nvSpPr>
          <p:spPr bwMode="auto">
            <a:xfrm>
              <a:off x="476" y="3710"/>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7" name="Line 17"/>
            <p:cNvSpPr>
              <a:spLocks noChangeAspect="1" noChangeShapeType="1"/>
            </p:cNvSpPr>
            <p:nvPr/>
          </p:nvSpPr>
          <p:spPr bwMode="auto">
            <a:xfrm>
              <a:off x="490" y="3884"/>
              <a:ext cx="83"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8" name="Line 18"/>
            <p:cNvSpPr>
              <a:spLocks noChangeAspect="1" noChangeShapeType="1"/>
            </p:cNvSpPr>
            <p:nvPr/>
          </p:nvSpPr>
          <p:spPr bwMode="auto">
            <a:xfrm>
              <a:off x="479" y="4064"/>
              <a:ext cx="8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39" name="Line 19"/>
            <p:cNvSpPr>
              <a:spLocks noChangeAspect="1" noChangeShapeType="1"/>
            </p:cNvSpPr>
            <p:nvPr/>
          </p:nvSpPr>
          <p:spPr bwMode="auto">
            <a:xfrm>
              <a:off x="483" y="4235"/>
              <a:ext cx="82"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40" name="Text Box 20"/>
            <p:cNvSpPr txBox="1">
              <a:spLocks noChangeAspect="1" noChangeArrowheads="1"/>
            </p:cNvSpPr>
            <p:nvPr/>
          </p:nvSpPr>
          <p:spPr bwMode="auto">
            <a:xfrm>
              <a:off x="554" y="853"/>
              <a:ext cx="69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-45</a:t>
              </a:r>
              <a:r>
                <a:rPr lang="en-US" altLang="ja-JP" sz="1800" i="1">
                  <a:solidFill>
                    <a:srgbClr val="FF0000"/>
                  </a:solidFill>
                  <a:latin typeface="Arial" charset="0"/>
                  <a:cs typeface="Times New Roman" charset="0"/>
                </a:rPr>
                <a:t>sec</a:t>
              </a:r>
            </a:p>
          </p:txBody>
        </p:sp>
        <p:sp>
          <p:nvSpPr>
            <p:cNvPr id="3768341" name="Text Box 21"/>
            <p:cNvSpPr txBox="1">
              <a:spLocks noChangeAspect="1" noChangeArrowheads="1"/>
            </p:cNvSpPr>
            <p:nvPr/>
          </p:nvSpPr>
          <p:spPr bwMode="auto">
            <a:xfrm>
              <a:off x="577" y="1114"/>
              <a:ext cx="46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-40</a:t>
              </a:r>
              <a:endParaRPr lang="en-US" altLang="ja-JP" sz="1800" i="1">
                <a:solidFill>
                  <a:srgbClr val="FF0000"/>
                </a:solidFill>
                <a:latin typeface="Arial" charset="0"/>
                <a:cs typeface="Times New Roman" charset="0"/>
              </a:endParaRPr>
            </a:p>
          </p:txBody>
        </p:sp>
        <p:sp>
          <p:nvSpPr>
            <p:cNvPr id="3768342" name="Text Box 22"/>
            <p:cNvSpPr txBox="1">
              <a:spLocks noChangeAspect="1" noChangeArrowheads="1"/>
            </p:cNvSpPr>
            <p:nvPr/>
          </p:nvSpPr>
          <p:spPr bwMode="auto">
            <a:xfrm>
              <a:off x="562" y="1385"/>
              <a:ext cx="54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-35</a:t>
              </a:r>
              <a:endParaRPr lang="en-US" altLang="ja-JP" sz="1800" i="1">
                <a:solidFill>
                  <a:srgbClr val="FF0000"/>
                </a:solidFill>
                <a:latin typeface="Arial" charset="0"/>
                <a:cs typeface="Times New Roman" charset="0"/>
              </a:endParaRPr>
            </a:p>
          </p:txBody>
        </p:sp>
        <p:sp>
          <p:nvSpPr>
            <p:cNvPr id="3768343" name="Text Box 23"/>
            <p:cNvSpPr txBox="1">
              <a:spLocks noChangeAspect="1" noChangeArrowheads="1"/>
            </p:cNvSpPr>
            <p:nvPr/>
          </p:nvSpPr>
          <p:spPr bwMode="auto">
            <a:xfrm>
              <a:off x="554" y="1648"/>
              <a:ext cx="48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-30</a:t>
              </a:r>
              <a:endParaRPr lang="en-US" altLang="ja-JP" sz="1800" i="1">
                <a:solidFill>
                  <a:srgbClr val="FF0000"/>
                </a:solidFill>
                <a:latin typeface="Arial" charset="0"/>
                <a:cs typeface="Times New Roman" charset="0"/>
              </a:endParaRPr>
            </a:p>
          </p:txBody>
        </p:sp>
        <p:sp>
          <p:nvSpPr>
            <p:cNvPr id="3768344" name="Text Box 24"/>
            <p:cNvSpPr txBox="1">
              <a:spLocks noChangeAspect="1" noChangeArrowheads="1"/>
            </p:cNvSpPr>
            <p:nvPr/>
          </p:nvSpPr>
          <p:spPr bwMode="auto">
            <a:xfrm>
              <a:off x="554" y="1913"/>
              <a:ext cx="55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-25</a:t>
              </a:r>
              <a:endParaRPr lang="en-US" altLang="ja-JP" sz="1800" i="1">
                <a:solidFill>
                  <a:srgbClr val="FF0000"/>
                </a:solidFill>
                <a:latin typeface="Arial" charset="0"/>
                <a:cs typeface="Times New Roman" charset="0"/>
              </a:endParaRPr>
            </a:p>
          </p:txBody>
        </p:sp>
        <p:sp>
          <p:nvSpPr>
            <p:cNvPr id="3768345" name="Text Box 25"/>
            <p:cNvSpPr txBox="1">
              <a:spLocks noChangeAspect="1" noChangeArrowheads="1"/>
            </p:cNvSpPr>
            <p:nvPr/>
          </p:nvSpPr>
          <p:spPr bwMode="auto">
            <a:xfrm>
              <a:off x="581" y="2187"/>
              <a:ext cx="52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-20</a:t>
              </a:r>
              <a:endParaRPr lang="en-US" altLang="ja-JP" sz="1800" i="1">
                <a:solidFill>
                  <a:srgbClr val="FF0000"/>
                </a:solidFill>
                <a:latin typeface="Arial" charset="0"/>
                <a:cs typeface="Times New Roman" charset="0"/>
              </a:endParaRPr>
            </a:p>
          </p:txBody>
        </p:sp>
        <p:sp>
          <p:nvSpPr>
            <p:cNvPr id="3768346" name="Text Box 26"/>
            <p:cNvSpPr txBox="1">
              <a:spLocks noChangeAspect="1" noChangeArrowheads="1"/>
            </p:cNvSpPr>
            <p:nvPr/>
          </p:nvSpPr>
          <p:spPr bwMode="auto">
            <a:xfrm>
              <a:off x="575" y="2456"/>
              <a:ext cx="46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-15</a:t>
              </a:r>
              <a:endParaRPr lang="en-US" altLang="ja-JP" sz="1800" i="1">
                <a:solidFill>
                  <a:srgbClr val="FF0000"/>
                </a:solidFill>
                <a:latin typeface="Arial" charset="0"/>
                <a:cs typeface="Times New Roman" charset="0"/>
              </a:endParaRPr>
            </a:p>
          </p:txBody>
        </p:sp>
        <p:sp>
          <p:nvSpPr>
            <p:cNvPr id="3768347" name="Text Box 27"/>
            <p:cNvSpPr txBox="1">
              <a:spLocks noChangeAspect="1" noChangeArrowheads="1"/>
            </p:cNvSpPr>
            <p:nvPr/>
          </p:nvSpPr>
          <p:spPr bwMode="auto">
            <a:xfrm>
              <a:off x="570" y="2725"/>
              <a:ext cx="53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-10</a:t>
              </a:r>
              <a:endParaRPr lang="en-US" altLang="ja-JP" sz="1800" i="1">
                <a:solidFill>
                  <a:srgbClr val="FF0000"/>
                </a:solidFill>
                <a:latin typeface="Arial" charset="0"/>
                <a:cs typeface="Times New Roman" charset="0"/>
              </a:endParaRPr>
            </a:p>
          </p:txBody>
        </p:sp>
        <p:sp>
          <p:nvSpPr>
            <p:cNvPr id="3768348" name="Text Box 28"/>
            <p:cNvSpPr txBox="1">
              <a:spLocks noChangeAspect="1" noChangeArrowheads="1"/>
            </p:cNvSpPr>
            <p:nvPr/>
          </p:nvSpPr>
          <p:spPr bwMode="auto">
            <a:xfrm>
              <a:off x="569" y="2992"/>
              <a:ext cx="53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-5</a:t>
              </a:r>
              <a:endParaRPr lang="en-US" altLang="ja-JP" sz="1800" i="1">
                <a:solidFill>
                  <a:srgbClr val="FF0000"/>
                </a:solidFill>
                <a:latin typeface="Arial" charset="0"/>
                <a:cs typeface="Times New Roman" charset="0"/>
              </a:endParaRPr>
            </a:p>
          </p:txBody>
        </p:sp>
        <p:sp>
          <p:nvSpPr>
            <p:cNvPr id="3768349" name="Text Box 29"/>
            <p:cNvSpPr txBox="1">
              <a:spLocks noChangeAspect="1" noChangeArrowheads="1"/>
            </p:cNvSpPr>
            <p:nvPr/>
          </p:nvSpPr>
          <p:spPr bwMode="auto">
            <a:xfrm>
              <a:off x="546" y="3516"/>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5 </a:t>
              </a:r>
              <a:r>
                <a:rPr lang="en-US" altLang="ja-JP" sz="1800" i="1">
                  <a:solidFill>
                    <a:srgbClr val="FF0000"/>
                  </a:solidFill>
                  <a:latin typeface="Arial" charset="0"/>
                  <a:cs typeface="Times New Roman" charset="0"/>
                </a:rPr>
                <a:t>sec</a:t>
              </a:r>
              <a:endParaRPr lang="en-US" altLang="ja-JP" sz="1800">
                <a:solidFill>
                  <a:srgbClr val="FF0000"/>
                </a:solidFill>
                <a:latin typeface="Arial" charset="0"/>
                <a:cs typeface="Times New Roman" charset="0"/>
              </a:endParaRPr>
            </a:p>
          </p:txBody>
        </p:sp>
        <p:sp>
          <p:nvSpPr>
            <p:cNvPr id="3768350" name="Text Box 30"/>
            <p:cNvSpPr txBox="1">
              <a:spLocks noChangeAspect="1" noChangeArrowheads="1"/>
            </p:cNvSpPr>
            <p:nvPr/>
          </p:nvSpPr>
          <p:spPr bwMode="auto">
            <a:xfrm>
              <a:off x="586" y="3239"/>
              <a:ext cx="40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a:t>
              </a:r>
              <a:endParaRPr lang="en-US" altLang="ja-JP" sz="1800" i="1">
                <a:solidFill>
                  <a:srgbClr val="FF0000"/>
                </a:solidFill>
                <a:latin typeface="Arial" charset="0"/>
                <a:cs typeface="Times New Roman" charset="0"/>
              </a:endParaRPr>
            </a:p>
          </p:txBody>
        </p:sp>
        <p:sp>
          <p:nvSpPr>
            <p:cNvPr id="3768351" name="Text Box 31"/>
            <p:cNvSpPr txBox="1">
              <a:spLocks noChangeAspect="1" noChangeArrowheads="1"/>
            </p:cNvSpPr>
            <p:nvPr/>
          </p:nvSpPr>
          <p:spPr bwMode="auto">
            <a:xfrm>
              <a:off x="558" y="3647"/>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 </a:t>
              </a:r>
              <a:r>
                <a:rPr lang="en-US" altLang="ja-JP" sz="1800" i="1">
                  <a:solidFill>
                    <a:srgbClr val="FF0000"/>
                  </a:solidFill>
                  <a:latin typeface="Arial" charset="0"/>
                  <a:cs typeface="Times New Roman" charset="0"/>
                </a:rPr>
                <a:t>year</a:t>
              </a:r>
              <a:endParaRPr lang="en-US" altLang="ja-JP" sz="1800">
                <a:solidFill>
                  <a:srgbClr val="FF0000"/>
                </a:solidFill>
                <a:latin typeface="Arial" charset="0"/>
                <a:cs typeface="Times New Roman" charset="0"/>
              </a:endParaRPr>
            </a:p>
          </p:txBody>
        </p:sp>
        <p:sp>
          <p:nvSpPr>
            <p:cNvPr id="3768352" name="Text Box 32"/>
            <p:cNvSpPr txBox="1">
              <a:spLocks noChangeAspect="1" noChangeArrowheads="1"/>
            </p:cNvSpPr>
            <p:nvPr/>
          </p:nvSpPr>
          <p:spPr bwMode="auto">
            <a:xfrm>
              <a:off x="571" y="3807"/>
              <a:ext cx="408"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3</a:t>
              </a:r>
            </a:p>
          </p:txBody>
        </p:sp>
        <p:sp>
          <p:nvSpPr>
            <p:cNvPr id="3768353" name="Text Box 33"/>
            <p:cNvSpPr txBox="1">
              <a:spLocks noChangeAspect="1" noChangeArrowheads="1"/>
            </p:cNvSpPr>
            <p:nvPr/>
          </p:nvSpPr>
          <p:spPr bwMode="auto">
            <a:xfrm>
              <a:off x="553" y="3989"/>
              <a:ext cx="409"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6</a:t>
              </a:r>
            </a:p>
          </p:txBody>
        </p:sp>
        <p:sp>
          <p:nvSpPr>
            <p:cNvPr id="3768354" name="Text Box 34"/>
            <p:cNvSpPr txBox="1">
              <a:spLocks noChangeAspect="1" noChangeArrowheads="1"/>
            </p:cNvSpPr>
            <p:nvPr/>
          </p:nvSpPr>
          <p:spPr bwMode="auto">
            <a:xfrm>
              <a:off x="577" y="4165"/>
              <a:ext cx="91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9 </a:t>
              </a:r>
              <a:r>
                <a:rPr lang="en-US" altLang="ja-JP" sz="1800" i="1">
                  <a:solidFill>
                    <a:srgbClr val="FF0000"/>
                  </a:solidFill>
                  <a:latin typeface="Arial" charset="0"/>
                  <a:cs typeface="Times New Roman" charset="0"/>
                </a:rPr>
                <a:t>y</a:t>
              </a:r>
              <a:r>
                <a:rPr lang="en-US" sz="1800" i="1">
                  <a:solidFill>
                    <a:srgbClr val="FF0000"/>
                  </a:solidFill>
                  <a:latin typeface="Arial" charset="0"/>
                  <a:cs typeface="Times New Roman" charset="0"/>
                </a:rPr>
                <a:t>ear</a:t>
              </a:r>
              <a:endParaRPr lang="en-US" altLang="ja-JP" sz="1800" i="1">
                <a:solidFill>
                  <a:srgbClr val="FF0000"/>
                </a:solidFill>
                <a:latin typeface="Arial" charset="0"/>
                <a:cs typeface="Times New Roman" charset="0"/>
              </a:endParaRPr>
            </a:p>
          </p:txBody>
        </p:sp>
        <p:sp>
          <p:nvSpPr>
            <p:cNvPr id="3768355" name="Text Box 35"/>
            <p:cNvSpPr txBox="1">
              <a:spLocks noChangeAspect="1" noChangeArrowheads="1"/>
            </p:cNvSpPr>
            <p:nvPr/>
          </p:nvSpPr>
          <p:spPr bwMode="auto">
            <a:xfrm>
              <a:off x="0" y="576"/>
              <a:ext cx="528"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FF0000"/>
                  </a:solidFill>
                  <a:latin typeface="Arial" charset="0"/>
                  <a:cs typeface="Times New Roman" charset="0"/>
                </a:rPr>
                <a:t>Time </a:t>
              </a:r>
            </a:p>
            <a:p>
              <a:pPr algn="l" eaLnBrk="0" hangingPunct="0"/>
              <a:r>
                <a:rPr lang="en-US" altLang="ja-JP" sz="1800">
                  <a:solidFill>
                    <a:srgbClr val="FF0000"/>
                  </a:solidFill>
                  <a:latin typeface="Arial" charset="0"/>
                  <a:cs typeface="Times New Roman" charset="0"/>
                </a:rPr>
                <a:t>(</a:t>
              </a:r>
              <a:r>
                <a:rPr lang="en-US" altLang="ja-JP" sz="1800" i="1">
                  <a:solidFill>
                    <a:srgbClr val="FF0000"/>
                  </a:solidFill>
                  <a:latin typeface="Arial" charset="0"/>
                  <a:cs typeface="Times New Roman" charset="0"/>
                </a:rPr>
                <a:t>sec</a:t>
              </a:r>
              <a:r>
                <a:rPr lang="en-US" altLang="ja-JP" sz="1800">
                  <a:solidFill>
                    <a:srgbClr val="FF0000"/>
                  </a:solidFill>
                  <a:latin typeface="Arial" charset="0"/>
                  <a:cs typeface="Times New Roman" charset="0"/>
                </a:rPr>
                <a:t>)</a:t>
              </a:r>
              <a:endParaRPr lang="en-US" altLang="ja-JP" sz="1800" i="1">
                <a:solidFill>
                  <a:srgbClr val="FF0000"/>
                </a:solidFill>
                <a:latin typeface="Arial" charset="0"/>
                <a:cs typeface="Times New Roman" charset="0"/>
              </a:endParaRPr>
            </a:p>
          </p:txBody>
        </p:sp>
      </p:grpSp>
      <p:grpSp>
        <p:nvGrpSpPr>
          <p:cNvPr id="3768356" name="Group 36"/>
          <p:cNvGrpSpPr>
            <a:grpSpLocks/>
          </p:cNvGrpSpPr>
          <p:nvPr/>
        </p:nvGrpSpPr>
        <p:grpSpPr bwMode="auto">
          <a:xfrm>
            <a:off x="1581150" y="914400"/>
            <a:ext cx="2076450" cy="6169025"/>
            <a:chOff x="838" y="576"/>
            <a:chExt cx="1308" cy="3886"/>
          </a:xfrm>
        </p:grpSpPr>
        <p:sp>
          <p:nvSpPr>
            <p:cNvPr id="3768357" name="Text Box 37"/>
            <p:cNvSpPr txBox="1">
              <a:spLocks noChangeAspect="1" noChangeArrowheads="1"/>
            </p:cNvSpPr>
            <p:nvPr/>
          </p:nvSpPr>
          <p:spPr bwMode="auto">
            <a:xfrm>
              <a:off x="838" y="576"/>
              <a:ext cx="673"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FFFF"/>
                  </a:solidFill>
                  <a:latin typeface="Arial" charset="0"/>
                  <a:cs typeface="Times New Roman" charset="0"/>
                </a:rPr>
                <a:t>Temp.</a:t>
              </a:r>
            </a:p>
            <a:p>
              <a:pPr algn="l" eaLnBrk="0" hangingPunct="0"/>
              <a:r>
                <a:rPr lang="en-US" altLang="ja-JP" sz="1800">
                  <a:solidFill>
                    <a:srgbClr val="00FFFF"/>
                  </a:solidFill>
                  <a:latin typeface="Arial" charset="0"/>
                  <a:cs typeface="Times New Roman" charset="0"/>
                </a:rPr>
                <a:t>    (</a:t>
              </a:r>
              <a:r>
                <a:rPr lang="en-US" altLang="ja-JP" sz="1800" i="1" baseline="30000">
                  <a:solidFill>
                    <a:srgbClr val="00FFFF"/>
                  </a:solidFill>
                  <a:latin typeface="Arial" charset="0"/>
                  <a:cs typeface="Times New Roman" charset="0"/>
                </a:rPr>
                <a:t>o</a:t>
              </a:r>
              <a:r>
                <a:rPr lang="en-US" altLang="ja-JP" sz="1800" i="1">
                  <a:solidFill>
                    <a:srgbClr val="00FFFF"/>
                  </a:solidFill>
                  <a:latin typeface="Arial" charset="0"/>
                  <a:cs typeface="Times New Roman" charset="0"/>
                </a:rPr>
                <a:t>K</a:t>
              </a:r>
              <a:r>
                <a:rPr lang="en-US" altLang="ja-JP" sz="1800">
                  <a:solidFill>
                    <a:srgbClr val="00FFFF"/>
                  </a:solidFill>
                  <a:latin typeface="Arial" charset="0"/>
                  <a:cs typeface="Times New Roman" charset="0"/>
                </a:rPr>
                <a:t>)</a:t>
              </a:r>
              <a:endParaRPr lang="en-US" altLang="ja-JP" sz="1800" i="1">
                <a:solidFill>
                  <a:srgbClr val="00FFFF"/>
                </a:solidFill>
                <a:latin typeface="Arial" charset="0"/>
                <a:cs typeface="Times New Roman" charset="0"/>
              </a:endParaRPr>
            </a:p>
          </p:txBody>
        </p:sp>
        <p:sp>
          <p:nvSpPr>
            <p:cNvPr id="3768358" name="Line 38"/>
            <p:cNvSpPr>
              <a:spLocks noChangeAspect="1" noChangeShapeType="1"/>
            </p:cNvSpPr>
            <p:nvPr/>
          </p:nvSpPr>
          <p:spPr bwMode="auto">
            <a:xfrm flipH="1">
              <a:off x="1219" y="832"/>
              <a:ext cx="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59" name="Line 39"/>
            <p:cNvSpPr>
              <a:spLocks noChangeAspect="1" noChangeShapeType="1"/>
            </p:cNvSpPr>
            <p:nvPr/>
          </p:nvSpPr>
          <p:spPr bwMode="auto">
            <a:xfrm>
              <a:off x="1344" y="11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0" name="Line 40"/>
            <p:cNvSpPr>
              <a:spLocks noChangeAspect="1" noChangeShapeType="1"/>
            </p:cNvSpPr>
            <p:nvPr/>
          </p:nvSpPr>
          <p:spPr bwMode="auto">
            <a:xfrm>
              <a:off x="1341" y="838"/>
              <a:ext cx="4" cy="3518"/>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1" name="Line 41"/>
            <p:cNvSpPr>
              <a:spLocks noChangeAspect="1" noChangeShapeType="1"/>
            </p:cNvSpPr>
            <p:nvPr/>
          </p:nvSpPr>
          <p:spPr bwMode="auto">
            <a:xfrm>
              <a:off x="1355" y="1437"/>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2" name="Line 42"/>
            <p:cNvSpPr>
              <a:spLocks noChangeAspect="1" noChangeShapeType="1"/>
            </p:cNvSpPr>
            <p:nvPr/>
          </p:nvSpPr>
          <p:spPr bwMode="auto">
            <a:xfrm>
              <a:off x="1356" y="1748"/>
              <a:ext cx="82"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3" name="Line 43"/>
            <p:cNvSpPr>
              <a:spLocks noChangeAspect="1" noChangeShapeType="1"/>
            </p:cNvSpPr>
            <p:nvPr/>
          </p:nvSpPr>
          <p:spPr bwMode="auto">
            <a:xfrm>
              <a:off x="1349" y="2062"/>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4" name="Line 44"/>
            <p:cNvSpPr>
              <a:spLocks noChangeAspect="1" noChangeShapeType="1"/>
            </p:cNvSpPr>
            <p:nvPr/>
          </p:nvSpPr>
          <p:spPr bwMode="auto">
            <a:xfrm>
              <a:off x="1354" y="2379"/>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5" name="Line 45"/>
            <p:cNvSpPr>
              <a:spLocks noChangeAspect="1" noChangeShapeType="1"/>
            </p:cNvSpPr>
            <p:nvPr/>
          </p:nvSpPr>
          <p:spPr bwMode="auto">
            <a:xfrm>
              <a:off x="1349" y="2700"/>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6" name="Line 46"/>
            <p:cNvSpPr>
              <a:spLocks noChangeAspect="1" noChangeShapeType="1"/>
            </p:cNvSpPr>
            <p:nvPr/>
          </p:nvSpPr>
          <p:spPr bwMode="auto">
            <a:xfrm>
              <a:off x="1355" y="3005"/>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7" name="Line 47"/>
            <p:cNvSpPr>
              <a:spLocks noChangeAspect="1" noChangeShapeType="1"/>
            </p:cNvSpPr>
            <p:nvPr/>
          </p:nvSpPr>
          <p:spPr bwMode="auto">
            <a:xfrm>
              <a:off x="1355" y="3314"/>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8" name="Line 48"/>
            <p:cNvSpPr>
              <a:spLocks noChangeAspect="1" noChangeShapeType="1"/>
            </p:cNvSpPr>
            <p:nvPr/>
          </p:nvSpPr>
          <p:spPr bwMode="auto">
            <a:xfrm>
              <a:off x="1349" y="362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69" name="Line 49"/>
            <p:cNvSpPr>
              <a:spLocks noChangeAspect="1" noChangeShapeType="1"/>
            </p:cNvSpPr>
            <p:nvPr/>
          </p:nvSpPr>
          <p:spPr bwMode="auto">
            <a:xfrm>
              <a:off x="1351" y="3957"/>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70" name="Line 50"/>
            <p:cNvSpPr>
              <a:spLocks noChangeAspect="1" noChangeShapeType="1"/>
            </p:cNvSpPr>
            <p:nvPr/>
          </p:nvSpPr>
          <p:spPr bwMode="auto">
            <a:xfrm>
              <a:off x="1355" y="4255"/>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71" name="Line 51"/>
            <p:cNvSpPr>
              <a:spLocks noChangeAspect="1" noChangeShapeType="1"/>
            </p:cNvSpPr>
            <p:nvPr/>
          </p:nvSpPr>
          <p:spPr bwMode="auto">
            <a:xfrm>
              <a:off x="1270" y="1177"/>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72" name="Line 52"/>
            <p:cNvSpPr>
              <a:spLocks noChangeAspect="1" noChangeShapeType="1"/>
            </p:cNvSpPr>
            <p:nvPr/>
          </p:nvSpPr>
          <p:spPr bwMode="auto">
            <a:xfrm>
              <a:off x="1263" y="170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73" name="Line 53"/>
            <p:cNvSpPr>
              <a:spLocks noChangeAspect="1" noChangeShapeType="1"/>
            </p:cNvSpPr>
            <p:nvPr/>
          </p:nvSpPr>
          <p:spPr bwMode="auto">
            <a:xfrm>
              <a:off x="1267" y="22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74" name="Line 54"/>
            <p:cNvSpPr>
              <a:spLocks noChangeAspect="1" noChangeShapeType="1"/>
            </p:cNvSpPr>
            <p:nvPr/>
          </p:nvSpPr>
          <p:spPr bwMode="auto">
            <a:xfrm>
              <a:off x="1263" y="2744"/>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75" name="Line 55"/>
            <p:cNvSpPr>
              <a:spLocks noChangeAspect="1" noChangeShapeType="1"/>
            </p:cNvSpPr>
            <p:nvPr/>
          </p:nvSpPr>
          <p:spPr bwMode="auto">
            <a:xfrm>
              <a:off x="1258" y="3265"/>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76" name="Line 56"/>
            <p:cNvSpPr>
              <a:spLocks noChangeAspect="1" noChangeShapeType="1"/>
            </p:cNvSpPr>
            <p:nvPr/>
          </p:nvSpPr>
          <p:spPr bwMode="auto">
            <a:xfrm>
              <a:off x="1260" y="3792"/>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77" name="Line 57"/>
            <p:cNvSpPr>
              <a:spLocks noChangeAspect="1" noChangeShapeType="1"/>
            </p:cNvSpPr>
            <p:nvPr/>
          </p:nvSpPr>
          <p:spPr bwMode="auto">
            <a:xfrm>
              <a:off x="1263" y="4321"/>
              <a:ext cx="81"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768378" name="Text Box 58"/>
            <p:cNvSpPr txBox="1">
              <a:spLocks noChangeAspect="1" noChangeArrowheads="1"/>
            </p:cNvSpPr>
            <p:nvPr/>
          </p:nvSpPr>
          <p:spPr bwMode="auto">
            <a:xfrm>
              <a:off x="1403" y="1048"/>
              <a:ext cx="74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18</a:t>
              </a:r>
              <a:endParaRPr lang="en-US" altLang="ja-JP" sz="1800" i="1">
                <a:solidFill>
                  <a:srgbClr val="0000FF"/>
                </a:solidFill>
                <a:latin typeface="Arial" charset="0"/>
                <a:cs typeface="Times New Roman" charset="0"/>
              </a:endParaRPr>
            </a:p>
          </p:txBody>
        </p:sp>
        <p:sp>
          <p:nvSpPr>
            <p:cNvPr id="3768379" name="Text Box 59"/>
            <p:cNvSpPr txBox="1">
              <a:spLocks noChangeAspect="1" noChangeArrowheads="1"/>
            </p:cNvSpPr>
            <p:nvPr/>
          </p:nvSpPr>
          <p:spPr bwMode="auto">
            <a:xfrm>
              <a:off x="1432" y="1352"/>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15</a:t>
              </a:r>
              <a:endParaRPr lang="en-US" altLang="ja-JP" sz="1800" i="1">
                <a:solidFill>
                  <a:srgbClr val="0000FF"/>
                </a:solidFill>
                <a:latin typeface="Arial" charset="0"/>
                <a:cs typeface="Times New Roman" charset="0"/>
              </a:endParaRPr>
            </a:p>
          </p:txBody>
        </p:sp>
        <p:sp>
          <p:nvSpPr>
            <p:cNvPr id="3768380" name="Text Box 60"/>
            <p:cNvSpPr txBox="1">
              <a:spLocks noChangeAspect="1" noChangeArrowheads="1"/>
            </p:cNvSpPr>
            <p:nvPr/>
          </p:nvSpPr>
          <p:spPr bwMode="auto">
            <a:xfrm>
              <a:off x="1431" y="1667"/>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12</a:t>
              </a:r>
              <a:endParaRPr lang="en-US" altLang="ja-JP" sz="1800" i="1">
                <a:solidFill>
                  <a:srgbClr val="0000FF"/>
                </a:solidFill>
                <a:latin typeface="Arial" charset="0"/>
                <a:cs typeface="Times New Roman" charset="0"/>
              </a:endParaRPr>
            </a:p>
          </p:txBody>
        </p:sp>
        <p:sp>
          <p:nvSpPr>
            <p:cNvPr id="3768381" name="Text Box 61"/>
            <p:cNvSpPr txBox="1">
              <a:spLocks noChangeAspect="1" noChangeArrowheads="1"/>
            </p:cNvSpPr>
            <p:nvPr/>
          </p:nvSpPr>
          <p:spPr bwMode="auto">
            <a:xfrm>
              <a:off x="1432" y="1976"/>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9</a:t>
              </a:r>
              <a:endParaRPr lang="en-US" altLang="ja-JP" sz="1800" i="1">
                <a:solidFill>
                  <a:srgbClr val="0000FF"/>
                </a:solidFill>
                <a:latin typeface="Arial" charset="0"/>
                <a:cs typeface="Times New Roman" charset="0"/>
              </a:endParaRPr>
            </a:p>
          </p:txBody>
        </p:sp>
        <p:sp>
          <p:nvSpPr>
            <p:cNvPr id="3768382" name="Text Box 62"/>
            <p:cNvSpPr txBox="1">
              <a:spLocks noChangeAspect="1" noChangeArrowheads="1"/>
            </p:cNvSpPr>
            <p:nvPr/>
          </p:nvSpPr>
          <p:spPr bwMode="auto">
            <a:xfrm>
              <a:off x="1431" y="2296"/>
              <a:ext cx="63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PeV</a:t>
              </a:r>
            </a:p>
          </p:txBody>
        </p:sp>
        <p:sp>
          <p:nvSpPr>
            <p:cNvPr id="3768383" name="Text Box 63"/>
            <p:cNvSpPr txBox="1">
              <a:spLocks noChangeAspect="1" noChangeArrowheads="1"/>
            </p:cNvSpPr>
            <p:nvPr/>
          </p:nvSpPr>
          <p:spPr bwMode="auto">
            <a:xfrm>
              <a:off x="1443" y="2615"/>
              <a:ext cx="57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TeV</a:t>
              </a:r>
            </a:p>
          </p:txBody>
        </p:sp>
        <p:sp>
          <p:nvSpPr>
            <p:cNvPr id="3768384" name="Text Box 64"/>
            <p:cNvSpPr txBox="1">
              <a:spLocks noChangeAspect="1" noChangeArrowheads="1"/>
            </p:cNvSpPr>
            <p:nvPr/>
          </p:nvSpPr>
          <p:spPr bwMode="auto">
            <a:xfrm>
              <a:off x="1437" y="2927"/>
              <a:ext cx="60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GeV</a:t>
              </a:r>
            </a:p>
          </p:txBody>
        </p:sp>
        <p:sp>
          <p:nvSpPr>
            <p:cNvPr id="3768385" name="Text Box 65"/>
            <p:cNvSpPr txBox="1">
              <a:spLocks noChangeAspect="1" noChangeArrowheads="1"/>
            </p:cNvSpPr>
            <p:nvPr/>
          </p:nvSpPr>
          <p:spPr bwMode="auto">
            <a:xfrm>
              <a:off x="1443" y="3238"/>
              <a:ext cx="58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MeV</a:t>
              </a:r>
            </a:p>
          </p:txBody>
        </p:sp>
        <p:sp>
          <p:nvSpPr>
            <p:cNvPr id="3768386" name="Text Box 66"/>
            <p:cNvSpPr txBox="1">
              <a:spLocks noChangeAspect="1" noChangeArrowheads="1"/>
            </p:cNvSpPr>
            <p:nvPr/>
          </p:nvSpPr>
          <p:spPr bwMode="auto">
            <a:xfrm>
              <a:off x="1432" y="3550"/>
              <a:ext cx="60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KeV</a:t>
              </a:r>
            </a:p>
          </p:txBody>
        </p:sp>
        <p:sp>
          <p:nvSpPr>
            <p:cNvPr id="3768387" name="Text Box 67"/>
            <p:cNvSpPr txBox="1">
              <a:spLocks noChangeAspect="1" noChangeArrowheads="1"/>
            </p:cNvSpPr>
            <p:nvPr/>
          </p:nvSpPr>
          <p:spPr bwMode="auto">
            <a:xfrm>
              <a:off x="1443" y="3896"/>
              <a:ext cx="57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eV</a:t>
              </a:r>
            </a:p>
          </p:txBody>
        </p:sp>
        <p:sp>
          <p:nvSpPr>
            <p:cNvPr id="3768388" name="Text Box 68"/>
            <p:cNvSpPr txBox="1">
              <a:spLocks noChangeAspect="1" noChangeArrowheads="1"/>
            </p:cNvSpPr>
            <p:nvPr/>
          </p:nvSpPr>
          <p:spPr bwMode="auto">
            <a:xfrm>
              <a:off x="936" y="1110"/>
              <a:ext cx="46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30</a:t>
              </a:r>
              <a:endParaRPr lang="en-US" altLang="ja-JP" sz="1800" i="1">
                <a:solidFill>
                  <a:srgbClr val="00FFFF"/>
                </a:solidFill>
                <a:latin typeface="Arial" charset="0"/>
                <a:cs typeface="Times New Roman" charset="0"/>
              </a:endParaRPr>
            </a:p>
          </p:txBody>
        </p:sp>
        <p:sp>
          <p:nvSpPr>
            <p:cNvPr id="3768389" name="Text Box 69"/>
            <p:cNvSpPr txBox="1">
              <a:spLocks noChangeAspect="1" noChangeArrowheads="1"/>
            </p:cNvSpPr>
            <p:nvPr/>
          </p:nvSpPr>
          <p:spPr bwMode="auto">
            <a:xfrm>
              <a:off x="945" y="1610"/>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25</a:t>
              </a:r>
              <a:endParaRPr lang="en-US" altLang="ja-JP" sz="1800" i="1">
                <a:solidFill>
                  <a:srgbClr val="00FFFF"/>
                </a:solidFill>
                <a:latin typeface="Arial" charset="0"/>
                <a:cs typeface="Times New Roman" charset="0"/>
              </a:endParaRPr>
            </a:p>
          </p:txBody>
        </p:sp>
        <p:sp>
          <p:nvSpPr>
            <p:cNvPr id="3768390" name="Text Box 70"/>
            <p:cNvSpPr txBox="1">
              <a:spLocks noChangeAspect="1" noChangeArrowheads="1"/>
            </p:cNvSpPr>
            <p:nvPr/>
          </p:nvSpPr>
          <p:spPr bwMode="auto">
            <a:xfrm>
              <a:off x="945" y="2151"/>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20</a:t>
              </a:r>
              <a:endParaRPr lang="en-US" altLang="ja-JP" sz="1800" i="1">
                <a:solidFill>
                  <a:srgbClr val="00FFFF"/>
                </a:solidFill>
                <a:latin typeface="Arial" charset="0"/>
                <a:cs typeface="Times New Roman" charset="0"/>
              </a:endParaRPr>
            </a:p>
          </p:txBody>
        </p:sp>
        <p:sp>
          <p:nvSpPr>
            <p:cNvPr id="3768391" name="Text Box 71"/>
            <p:cNvSpPr txBox="1">
              <a:spLocks noChangeAspect="1" noChangeArrowheads="1"/>
            </p:cNvSpPr>
            <p:nvPr/>
          </p:nvSpPr>
          <p:spPr bwMode="auto">
            <a:xfrm>
              <a:off x="955" y="2670"/>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15</a:t>
              </a:r>
              <a:endParaRPr lang="en-US" altLang="ja-JP" sz="1800" i="1">
                <a:solidFill>
                  <a:srgbClr val="00FFFF"/>
                </a:solidFill>
                <a:latin typeface="Arial" charset="0"/>
                <a:cs typeface="Times New Roman" charset="0"/>
              </a:endParaRPr>
            </a:p>
          </p:txBody>
        </p:sp>
        <p:sp>
          <p:nvSpPr>
            <p:cNvPr id="3768392" name="Text Box 72"/>
            <p:cNvSpPr txBox="1">
              <a:spLocks noChangeAspect="1" noChangeArrowheads="1"/>
            </p:cNvSpPr>
            <p:nvPr/>
          </p:nvSpPr>
          <p:spPr bwMode="auto">
            <a:xfrm>
              <a:off x="942" y="3188"/>
              <a:ext cx="39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10</a:t>
              </a:r>
              <a:endParaRPr lang="en-US" altLang="ja-JP" sz="1800" i="1">
                <a:solidFill>
                  <a:srgbClr val="00FFFF"/>
                </a:solidFill>
                <a:latin typeface="Arial" charset="0"/>
                <a:cs typeface="Times New Roman" charset="0"/>
              </a:endParaRPr>
            </a:p>
          </p:txBody>
        </p:sp>
        <p:sp>
          <p:nvSpPr>
            <p:cNvPr id="3768393" name="Text Box 73"/>
            <p:cNvSpPr txBox="1">
              <a:spLocks noChangeAspect="1" noChangeArrowheads="1"/>
            </p:cNvSpPr>
            <p:nvPr/>
          </p:nvSpPr>
          <p:spPr bwMode="auto">
            <a:xfrm>
              <a:off x="969" y="3707"/>
              <a:ext cx="385"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5</a:t>
              </a:r>
              <a:endParaRPr lang="en-US" altLang="ja-JP" sz="1800" i="1">
                <a:solidFill>
                  <a:srgbClr val="00FFFF"/>
                </a:solidFill>
                <a:latin typeface="Arial" charset="0"/>
                <a:cs typeface="Times New Roman" charset="0"/>
              </a:endParaRPr>
            </a:p>
          </p:txBody>
        </p:sp>
        <p:sp>
          <p:nvSpPr>
            <p:cNvPr id="3768394" name="Text Box 74"/>
            <p:cNvSpPr txBox="1">
              <a:spLocks noChangeAspect="1" noChangeArrowheads="1"/>
            </p:cNvSpPr>
            <p:nvPr/>
          </p:nvSpPr>
          <p:spPr bwMode="auto">
            <a:xfrm>
              <a:off x="1075" y="4231"/>
              <a:ext cx="24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FFFF"/>
                  </a:solidFill>
                  <a:latin typeface="Arial" charset="0"/>
                  <a:cs typeface="Times New Roman" charset="0"/>
                </a:rPr>
                <a:t>1</a:t>
              </a:r>
              <a:endParaRPr lang="en-US" altLang="ja-JP" sz="1800" i="1">
                <a:solidFill>
                  <a:srgbClr val="00FFFF"/>
                </a:solidFill>
                <a:latin typeface="Arial" charset="0"/>
                <a:cs typeface="Times New Roman" charset="0"/>
              </a:endParaRPr>
            </a:p>
          </p:txBody>
        </p:sp>
        <p:sp>
          <p:nvSpPr>
            <p:cNvPr id="3768395" name="Text Box 75"/>
            <p:cNvSpPr txBox="1">
              <a:spLocks noChangeAspect="1" noChangeArrowheads="1"/>
            </p:cNvSpPr>
            <p:nvPr/>
          </p:nvSpPr>
          <p:spPr bwMode="auto">
            <a:xfrm>
              <a:off x="1389" y="577"/>
              <a:ext cx="649"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Energy (G</a:t>
              </a:r>
              <a:r>
                <a:rPr lang="en-US" altLang="ja-JP" sz="1800" i="1">
                  <a:solidFill>
                    <a:srgbClr val="0000FF"/>
                  </a:solidFill>
                  <a:latin typeface="Arial" charset="0"/>
                  <a:cs typeface="Times New Roman" charset="0"/>
                </a:rPr>
                <a:t>eV</a:t>
              </a:r>
              <a:r>
                <a:rPr lang="en-US" altLang="ja-JP" sz="1800">
                  <a:solidFill>
                    <a:srgbClr val="0000FF"/>
                  </a:solidFill>
                  <a:latin typeface="Arial" charset="0"/>
                  <a:cs typeface="Times New Roman" charset="0"/>
                </a:rPr>
                <a:t>)</a:t>
              </a:r>
              <a:endParaRPr lang="en-US" altLang="ja-JP" sz="1800" i="1">
                <a:solidFill>
                  <a:srgbClr val="0000FF"/>
                </a:solidFill>
                <a:latin typeface="Arial" charset="0"/>
                <a:cs typeface="Times New Roman" charset="0"/>
              </a:endParaRPr>
            </a:p>
          </p:txBody>
        </p:sp>
        <p:sp>
          <p:nvSpPr>
            <p:cNvPr id="3768396" name="Text Box 76"/>
            <p:cNvSpPr txBox="1">
              <a:spLocks noChangeAspect="1" noChangeArrowheads="1"/>
            </p:cNvSpPr>
            <p:nvPr/>
          </p:nvSpPr>
          <p:spPr bwMode="auto">
            <a:xfrm>
              <a:off x="1426" y="4164"/>
              <a:ext cx="57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-3</a:t>
              </a:r>
              <a:r>
                <a:rPr lang="en-US" altLang="ja-JP" sz="1800" i="1">
                  <a:solidFill>
                    <a:srgbClr val="0000FF"/>
                  </a:solidFill>
                  <a:latin typeface="Arial" charset="0"/>
                  <a:cs typeface="Times New Roman" charset="0"/>
                </a:rPr>
                <a:t>eV</a:t>
              </a:r>
            </a:p>
          </p:txBody>
        </p:sp>
      </p:grpSp>
      <p:grpSp>
        <p:nvGrpSpPr>
          <p:cNvPr id="3768397" name="Group 77"/>
          <p:cNvGrpSpPr>
            <a:grpSpLocks/>
          </p:cNvGrpSpPr>
          <p:nvPr/>
        </p:nvGrpSpPr>
        <p:grpSpPr bwMode="auto">
          <a:xfrm>
            <a:off x="3962400" y="3036888"/>
            <a:ext cx="3305175" cy="2133600"/>
            <a:chOff x="3120" y="1962"/>
            <a:chExt cx="2082" cy="1344"/>
          </a:xfrm>
        </p:grpSpPr>
        <p:sp>
          <p:nvSpPr>
            <p:cNvPr id="3768398" name="AutoShape 78"/>
            <p:cNvSpPr>
              <a:spLocks noChangeArrowheads="1"/>
            </p:cNvSpPr>
            <p:nvPr/>
          </p:nvSpPr>
          <p:spPr bwMode="auto">
            <a:xfrm>
              <a:off x="3120" y="1962"/>
              <a:ext cx="528" cy="1344"/>
            </a:xfrm>
            <a:prstGeom prst="downArrow">
              <a:avLst>
                <a:gd name="adj1" fmla="val 50000"/>
                <a:gd name="adj2" fmla="val 63636"/>
              </a:avLst>
            </a:prstGeom>
            <a:solidFill>
              <a:schemeClr val="bg1"/>
            </a:solidFill>
            <a:ln w="50800">
              <a:solidFill>
                <a:srgbClr val="FFCC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68399" name="Text Box 79"/>
            <p:cNvSpPr txBox="1">
              <a:spLocks noChangeArrowheads="1"/>
            </p:cNvSpPr>
            <p:nvPr/>
          </p:nvSpPr>
          <p:spPr bwMode="auto">
            <a:xfrm>
              <a:off x="3608" y="2091"/>
              <a:ext cx="1594"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i="1">
                  <a:solidFill>
                    <a:srgbClr val="FF9900"/>
                  </a:solidFill>
                  <a:latin typeface="Arial" charset="0"/>
                </a:rPr>
                <a:t>Symmetry</a:t>
              </a:r>
            </a:p>
            <a:p>
              <a:r>
                <a:rPr lang="en-US" i="1">
                  <a:solidFill>
                    <a:srgbClr val="FF9900"/>
                  </a:solidFill>
                  <a:latin typeface="Arial" charset="0"/>
                </a:rPr>
                <a:t>Break Down</a:t>
              </a:r>
            </a:p>
          </p:txBody>
        </p:sp>
      </p:grpSp>
      <p:grpSp>
        <p:nvGrpSpPr>
          <p:cNvPr id="3768400" name="Group 80"/>
          <p:cNvGrpSpPr>
            <a:grpSpLocks/>
          </p:cNvGrpSpPr>
          <p:nvPr/>
        </p:nvGrpSpPr>
        <p:grpSpPr bwMode="auto">
          <a:xfrm>
            <a:off x="4495800" y="1143000"/>
            <a:ext cx="4876800" cy="1676400"/>
            <a:chOff x="2832" y="720"/>
            <a:chExt cx="3072" cy="1056"/>
          </a:xfrm>
        </p:grpSpPr>
        <p:sp>
          <p:nvSpPr>
            <p:cNvPr id="3768401" name="Text Box 81"/>
            <p:cNvSpPr txBox="1">
              <a:spLocks noChangeArrowheads="1"/>
            </p:cNvSpPr>
            <p:nvPr/>
          </p:nvSpPr>
          <p:spPr bwMode="auto">
            <a:xfrm>
              <a:off x="2832" y="893"/>
              <a:ext cx="127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4400" i="1">
                  <a:solidFill>
                    <a:srgbClr val="CC00FF"/>
                  </a:solidFill>
                  <a:latin typeface="Arial" charset="0"/>
                </a:rPr>
                <a:t>Simple</a:t>
              </a:r>
            </a:p>
          </p:txBody>
        </p:sp>
        <p:sp>
          <p:nvSpPr>
            <p:cNvPr id="3768402" name="Rectangle 82"/>
            <p:cNvSpPr>
              <a:spLocks noChangeArrowheads="1"/>
            </p:cNvSpPr>
            <p:nvPr/>
          </p:nvSpPr>
          <p:spPr bwMode="auto">
            <a:xfrm>
              <a:off x="4416" y="720"/>
              <a:ext cx="1488" cy="1056"/>
            </a:xfrm>
            <a:prstGeom prst="rect">
              <a:avLst/>
            </a:prstGeom>
            <a:solidFill>
              <a:schemeClr val="bg2"/>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768439" name="Group 119"/>
          <p:cNvGrpSpPr>
            <a:grpSpLocks/>
          </p:cNvGrpSpPr>
          <p:nvPr/>
        </p:nvGrpSpPr>
        <p:grpSpPr bwMode="auto">
          <a:xfrm>
            <a:off x="4267200" y="4267200"/>
            <a:ext cx="5094288" cy="2568575"/>
            <a:chOff x="2688" y="2688"/>
            <a:chExt cx="3209" cy="1618"/>
          </a:xfrm>
        </p:grpSpPr>
        <p:sp>
          <p:nvSpPr>
            <p:cNvPr id="3768404" name="Text Box 84"/>
            <p:cNvSpPr txBox="1">
              <a:spLocks noChangeArrowheads="1"/>
            </p:cNvSpPr>
            <p:nvPr/>
          </p:nvSpPr>
          <p:spPr bwMode="auto">
            <a:xfrm>
              <a:off x="2688" y="3744"/>
              <a:ext cx="1603"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4400" i="1">
                  <a:solidFill>
                    <a:srgbClr val="CC00FF"/>
                  </a:solidFill>
                  <a:latin typeface="Arial" charset="0"/>
                </a:rPr>
                <a:t>Complex</a:t>
              </a:r>
            </a:p>
          </p:txBody>
        </p:sp>
        <p:grpSp>
          <p:nvGrpSpPr>
            <p:cNvPr id="3768406" name="Group 86"/>
            <p:cNvGrpSpPr>
              <a:grpSpLocks noChangeAspect="1"/>
            </p:cNvGrpSpPr>
            <p:nvPr/>
          </p:nvGrpSpPr>
          <p:grpSpPr bwMode="auto">
            <a:xfrm>
              <a:off x="4320" y="2688"/>
              <a:ext cx="1577" cy="1618"/>
              <a:chOff x="2400" y="1862"/>
              <a:chExt cx="1961" cy="2012"/>
            </a:xfrm>
          </p:grpSpPr>
          <p:sp>
            <p:nvSpPr>
              <p:cNvPr id="3768407" name="Oval 87"/>
              <p:cNvSpPr>
                <a:spLocks noChangeAspect="1" noChangeArrowheads="1"/>
              </p:cNvSpPr>
              <p:nvPr/>
            </p:nvSpPr>
            <p:spPr bwMode="auto">
              <a:xfrm>
                <a:off x="2400" y="1862"/>
                <a:ext cx="1961" cy="2012"/>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68408" name="Rectangle 88"/>
              <p:cNvSpPr>
                <a:spLocks noChangeAspect="1" noChangeArrowheads="1"/>
              </p:cNvSpPr>
              <p:nvPr/>
            </p:nvSpPr>
            <p:spPr bwMode="auto">
              <a:xfrm>
                <a:off x="3168" y="2662"/>
                <a:ext cx="319"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100">
                    <a:solidFill>
                      <a:srgbClr val="FF3300"/>
                    </a:solidFill>
                    <a:sym typeface="Symbol" charset="0"/>
                  </a:rPr>
                  <a:t>Z</a:t>
                </a:r>
                <a:r>
                  <a:rPr lang="en-US" sz="2100" baseline="30000">
                    <a:solidFill>
                      <a:srgbClr val="FF3300"/>
                    </a:solidFill>
                    <a:sym typeface="Symbol" charset="0"/>
                  </a:rPr>
                  <a:t>o</a:t>
                </a:r>
              </a:p>
            </p:txBody>
          </p:sp>
          <p:sp>
            <p:nvSpPr>
              <p:cNvPr id="3768409" name="Rectangle 89"/>
              <p:cNvSpPr>
                <a:spLocks noChangeAspect="1" noChangeArrowheads="1"/>
              </p:cNvSpPr>
              <p:nvPr/>
            </p:nvSpPr>
            <p:spPr bwMode="auto">
              <a:xfrm>
                <a:off x="3098" y="2164"/>
                <a:ext cx="325"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0000FF"/>
                    </a:solidFill>
                    <a:sym typeface="Symbol" charset="0"/>
                  </a:rPr>
                  <a:t>µ</a:t>
                </a:r>
                <a:r>
                  <a:rPr lang="en-US" sz="2400" baseline="30000">
                    <a:solidFill>
                      <a:srgbClr val="0000FF"/>
                    </a:solidFill>
                    <a:sym typeface="Symbol" charset="0"/>
                  </a:rPr>
                  <a:t>-</a:t>
                </a:r>
              </a:p>
            </p:txBody>
          </p:sp>
          <p:sp>
            <p:nvSpPr>
              <p:cNvPr id="3768410" name="Rectangle 90"/>
              <p:cNvSpPr>
                <a:spLocks noChangeAspect="1" noChangeArrowheads="1"/>
              </p:cNvSpPr>
              <p:nvPr/>
            </p:nvSpPr>
            <p:spPr bwMode="auto">
              <a:xfrm>
                <a:off x="3481" y="2548"/>
                <a:ext cx="263"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ym typeface="Symbol" charset="0"/>
                  </a:rPr>
                  <a:t>d</a:t>
                </a:r>
                <a:endParaRPr lang="en-US" sz="2400" baseline="30000">
                  <a:sym typeface="Symbol" charset="0"/>
                </a:endParaRPr>
              </a:p>
            </p:txBody>
          </p:sp>
          <p:sp>
            <p:nvSpPr>
              <p:cNvPr id="3768411" name="Rectangle 91"/>
              <p:cNvSpPr>
                <a:spLocks noChangeAspect="1" noChangeArrowheads="1"/>
              </p:cNvSpPr>
              <p:nvPr/>
            </p:nvSpPr>
            <p:spPr bwMode="auto">
              <a:xfrm>
                <a:off x="3530" y="3268"/>
                <a:ext cx="358"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0000FF"/>
                    </a:solidFill>
                    <a:sym typeface="Symbol" charset="0"/>
                  </a:rPr>
                  <a:t>µ</a:t>
                </a:r>
                <a:r>
                  <a:rPr lang="en-US" sz="2400" baseline="30000">
                    <a:solidFill>
                      <a:srgbClr val="0000FF"/>
                    </a:solidFill>
                    <a:sym typeface="Symbol" charset="0"/>
                  </a:rPr>
                  <a:t>+</a:t>
                </a:r>
              </a:p>
            </p:txBody>
          </p:sp>
          <p:sp>
            <p:nvSpPr>
              <p:cNvPr id="3768412" name="Rectangle 92"/>
              <p:cNvSpPr>
                <a:spLocks noChangeAspect="1" noChangeArrowheads="1"/>
              </p:cNvSpPr>
              <p:nvPr/>
            </p:nvSpPr>
            <p:spPr bwMode="auto">
              <a:xfrm>
                <a:off x="2629" y="2405"/>
                <a:ext cx="341"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FF00FF"/>
                    </a:solidFill>
                    <a:sym typeface="Symbol" charset="0"/>
                  </a:rPr>
                  <a:t></a:t>
                </a:r>
                <a:r>
                  <a:rPr lang="en-US" sz="2400" baseline="-25000">
                    <a:solidFill>
                      <a:srgbClr val="FF00FF"/>
                    </a:solidFill>
                    <a:sym typeface="Symbol" charset="0"/>
                  </a:rPr>
                  <a:t>e</a:t>
                </a:r>
              </a:p>
            </p:txBody>
          </p:sp>
          <p:sp>
            <p:nvSpPr>
              <p:cNvPr id="3768413" name="Rectangle 93"/>
              <p:cNvSpPr>
                <a:spLocks noChangeAspect="1" noChangeArrowheads="1"/>
              </p:cNvSpPr>
              <p:nvPr/>
            </p:nvSpPr>
            <p:spPr bwMode="auto">
              <a:xfrm>
                <a:off x="2623" y="2980"/>
                <a:ext cx="263"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ym typeface="Symbol" charset="0"/>
                  </a:rPr>
                  <a:t>u</a:t>
                </a:r>
                <a:endParaRPr lang="en-US" sz="2400" baseline="30000">
                  <a:sym typeface="Symbol" charset="0"/>
                </a:endParaRPr>
              </a:p>
            </p:txBody>
          </p:sp>
          <p:sp>
            <p:nvSpPr>
              <p:cNvPr id="3768414" name="Rectangle 94"/>
              <p:cNvSpPr>
                <a:spLocks noChangeAspect="1" noChangeArrowheads="1"/>
              </p:cNvSpPr>
              <p:nvPr/>
            </p:nvSpPr>
            <p:spPr bwMode="auto">
              <a:xfrm>
                <a:off x="2873" y="2740"/>
                <a:ext cx="329"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0000FF"/>
                    </a:solidFill>
                    <a:sym typeface="Symbol" charset="0"/>
                  </a:rPr>
                  <a:t>e</a:t>
                </a:r>
                <a:r>
                  <a:rPr lang="en-US" sz="2400" baseline="30000">
                    <a:solidFill>
                      <a:srgbClr val="0000FF"/>
                    </a:solidFill>
                    <a:sym typeface="Symbol" charset="0"/>
                  </a:rPr>
                  <a:t>+</a:t>
                </a:r>
              </a:p>
            </p:txBody>
          </p:sp>
          <p:sp>
            <p:nvSpPr>
              <p:cNvPr id="3768415" name="Rectangle 95"/>
              <p:cNvSpPr>
                <a:spLocks noChangeAspect="1" noChangeArrowheads="1"/>
              </p:cNvSpPr>
              <p:nvPr/>
            </p:nvSpPr>
            <p:spPr bwMode="auto">
              <a:xfrm>
                <a:off x="3703" y="2213"/>
                <a:ext cx="243"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FF3300"/>
                    </a:solidFill>
                    <a:sym typeface="Symbol" charset="0"/>
                  </a:rPr>
                  <a:t></a:t>
                </a:r>
              </a:p>
            </p:txBody>
          </p:sp>
          <p:sp>
            <p:nvSpPr>
              <p:cNvPr id="3768416" name="Rectangle 96"/>
              <p:cNvSpPr>
                <a:spLocks noChangeAspect="1" noChangeArrowheads="1"/>
              </p:cNvSpPr>
              <p:nvPr/>
            </p:nvSpPr>
            <p:spPr bwMode="auto">
              <a:xfrm>
                <a:off x="3737" y="2837"/>
                <a:ext cx="297"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0000FF"/>
                    </a:solidFill>
                    <a:sym typeface="Symbol" charset="0"/>
                  </a:rPr>
                  <a:t>e</a:t>
                </a:r>
                <a:r>
                  <a:rPr lang="en-US" sz="2400" baseline="30000">
                    <a:solidFill>
                      <a:srgbClr val="0000FF"/>
                    </a:solidFill>
                    <a:sym typeface="Symbol" charset="0"/>
                  </a:rPr>
                  <a:t>-</a:t>
                </a:r>
              </a:p>
            </p:txBody>
          </p:sp>
          <p:sp>
            <p:nvSpPr>
              <p:cNvPr id="3768417" name="Rectangle 97"/>
              <p:cNvSpPr>
                <a:spLocks noChangeAspect="1" noChangeArrowheads="1"/>
              </p:cNvSpPr>
              <p:nvPr/>
            </p:nvSpPr>
            <p:spPr bwMode="auto">
              <a:xfrm>
                <a:off x="3380" y="2085"/>
                <a:ext cx="373"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100">
                    <a:solidFill>
                      <a:srgbClr val="FF3300"/>
                    </a:solidFill>
                    <a:sym typeface="Symbol" charset="0"/>
                  </a:rPr>
                  <a:t>W</a:t>
                </a:r>
                <a:r>
                  <a:rPr lang="en-US" sz="2100" baseline="30000">
                    <a:solidFill>
                      <a:srgbClr val="FF3300"/>
                    </a:solidFill>
                    <a:sym typeface="Symbol" charset="0"/>
                  </a:rPr>
                  <a:t>+</a:t>
                </a:r>
              </a:p>
            </p:txBody>
          </p:sp>
          <p:sp>
            <p:nvSpPr>
              <p:cNvPr id="3768418" name="Rectangle 98"/>
              <p:cNvSpPr>
                <a:spLocks noChangeAspect="1" noChangeArrowheads="1"/>
              </p:cNvSpPr>
              <p:nvPr/>
            </p:nvSpPr>
            <p:spPr bwMode="auto">
              <a:xfrm>
                <a:off x="2864" y="3221"/>
                <a:ext cx="360"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FF00FF"/>
                    </a:solidFill>
                    <a:sym typeface="Symbol" charset="0"/>
                  </a:rPr>
                  <a:t></a:t>
                </a:r>
                <a:r>
                  <a:rPr lang="en-US" sz="2400" baseline="-25000">
                    <a:solidFill>
                      <a:srgbClr val="FF00FF"/>
                    </a:solidFill>
                    <a:sym typeface="Symbol" charset="0"/>
                  </a:rPr>
                  <a:t>µ</a:t>
                </a:r>
              </a:p>
            </p:txBody>
          </p:sp>
          <p:sp>
            <p:nvSpPr>
              <p:cNvPr id="3768419" name="Rectangle 99"/>
              <p:cNvSpPr>
                <a:spLocks noChangeAspect="1" noChangeArrowheads="1"/>
              </p:cNvSpPr>
              <p:nvPr/>
            </p:nvSpPr>
            <p:spPr bwMode="auto">
              <a:xfrm>
                <a:off x="3930" y="2548"/>
                <a:ext cx="340"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FF00FF"/>
                    </a:solidFill>
                    <a:sym typeface="Symbol" charset="0"/>
                  </a:rPr>
                  <a:t></a:t>
                </a:r>
                <a:r>
                  <a:rPr lang="en-US" sz="2400" baseline="-25000">
                    <a:solidFill>
                      <a:srgbClr val="FF00FF"/>
                    </a:solidFill>
                    <a:sym typeface="Symbol" charset="0"/>
                  </a:rPr>
                  <a:t>e</a:t>
                </a:r>
              </a:p>
            </p:txBody>
          </p:sp>
          <p:sp>
            <p:nvSpPr>
              <p:cNvPr id="3768420" name="Rectangle 100"/>
              <p:cNvSpPr>
                <a:spLocks noChangeAspect="1" noChangeArrowheads="1"/>
              </p:cNvSpPr>
              <p:nvPr/>
            </p:nvSpPr>
            <p:spPr bwMode="auto">
              <a:xfrm>
                <a:off x="3401" y="2933"/>
                <a:ext cx="361"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FF00FF"/>
                    </a:solidFill>
                    <a:sym typeface="Symbol" charset="0"/>
                  </a:rPr>
                  <a:t></a:t>
                </a:r>
                <a:r>
                  <a:rPr lang="en-US" sz="2400" baseline="-25000">
                    <a:solidFill>
                      <a:srgbClr val="FF00FF"/>
                    </a:solidFill>
                    <a:sym typeface="Symbol" charset="0"/>
                  </a:rPr>
                  <a:t>µ</a:t>
                </a:r>
              </a:p>
            </p:txBody>
          </p:sp>
          <p:sp>
            <p:nvSpPr>
              <p:cNvPr id="3768421" name="Rectangle 101"/>
              <p:cNvSpPr>
                <a:spLocks noChangeAspect="1" noChangeArrowheads="1"/>
              </p:cNvSpPr>
              <p:nvPr/>
            </p:nvSpPr>
            <p:spPr bwMode="auto">
              <a:xfrm>
                <a:off x="3237" y="3430"/>
                <a:ext cx="373"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100">
                    <a:solidFill>
                      <a:srgbClr val="FF3300"/>
                    </a:solidFill>
                    <a:sym typeface="Symbol" charset="0"/>
                  </a:rPr>
                  <a:t>W</a:t>
                </a:r>
                <a:r>
                  <a:rPr lang="en-US" sz="2100" baseline="30000">
                    <a:solidFill>
                      <a:srgbClr val="FF3300"/>
                    </a:solidFill>
                    <a:sym typeface="Symbol" charset="0"/>
                  </a:rPr>
                  <a:t>+</a:t>
                </a:r>
              </a:p>
            </p:txBody>
          </p:sp>
          <p:sp>
            <p:nvSpPr>
              <p:cNvPr id="3768422" name="Line 102"/>
              <p:cNvSpPr>
                <a:spLocks noChangeAspect="1" noChangeShapeType="1"/>
              </p:cNvSpPr>
              <p:nvPr/>
            </p:nvSpPr>
            <p:spPr bwMode="auto">
              <a:xfrm>
                <a:off x="2688" y="2438"/>
                <a:ext cx="144"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8423" name="Line 103"/>
              <p:cNvSpPr>
                <a:spLocks noChangeAspect="1" noChangeShapeType="1"/>
              </p:cNvSpPr>
              <p:nvPr/>
            </p:nvSpPr>
            <p:spPr bwMode="auto">
              <a:xfrm>
                <a:off x="3552" y="2534"/>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8424" name="Line 104"/>
              <p:cNvSpPr>
                <a:spLocks noChangeAspect="1" noChangeShapeType="1"/>
              </p:cNvSpPr>
              <p:nvPr/>
            </p:nvSpPr>
            <p:spPr bwMode="auto">
              <a:xfrm>
                <a:off x="2928" y="2150"/>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8425" name="Line 105"/>
              <p:cNvSpPr>
                <a:spLocks noChangeAspect="1" noChangeShapeType="1"/>
              </p:cNvSpPr>
              <p:nvPr/>
            </p:nvSpPr>
            <p:spPr bwMode="auto">
              <a:xfrm>
                <a:off x="3431" y="3004"/>
                <a:ext cx="144"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8426" name="Rectangle 106"/>
              <p:cNvSpPr>
                <a:spLocks noChangeAspect="1" noChangeArrowheads="1"/>
              </p:cNvSpPr>
              <p:nvPr/>
            </p:nvSpPr>
            <p:spPr bwMode="auto">
              <a:xfrm>
                <a:off x="2875" y="2116"/>
                <a:ext cx="254"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ym typeface="Symbol" charset="0"/>
                  </a:rPr>
                  <a:t>s</a:t>
                </a:r>
                <a:endParaRPr lang="en-US" sz="2400" baseline="30000">
                  <a:sym typeface="Symbol" charset="0"/>
                </a:endParaRPr>
              </a:p>
            </p:txBody>
          </p:sp>
          <p:sp>
            <p:nvSpPr>
              <p:cNvPr id="3768427" name="Rectangle 107"/>
              <p:cNvSpPr>
                <a:spLocks noChangeAspect="1" noChangeArrowheads="1"/>
              </p:cNvSpPr>
              <p:nvPr/>
            </p:nvSpPr>
            <p:spPr bwMode="auto">
              <a:xfrm>
                <a:off x="3111" y="3027"/>
                <a:ext cx="264"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ym typeface="Symbol" charset="0"/>
                  </a:rPr>
                  <a:t>u</a:t>
                </a:r>
                <a:endParaRPr lang="en-US" sz="2400" baseline="30000">
                  <a:sym typeface="Symbol" charset="0"/>
                </a:endParaRPr>
              </a:p>
            </p:txBody>
          </p:sp>
          <p:sp>
            <p:nvSpPr>
              <p:cNvPr id="3768428" name="Rectangle 108"/>
              <p:cNvSpPr>
                <a:spLocks noChangeAspect="1" noChangeArrowheads="1"/>
              </p:cNvSpPr>
              <p:nvPr/>
            </p:nvSpPr>
            <p:spPr bwMode="auto">
              <a:xfrm flipV="1">
                <a:off x="3888" y="3072"/>
                <a:ext cx="233"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sz="2400">
                    <a:sym typeface="Symbol" charset="0"/>
                  </a:rPr>
                  <a:t>s</a:t>
                </a:r>
                <a:endParaRPr lang="en-US" sz="2400" baseline="30000">
                  <a:sym typeface="Symbol" charset="0"/>
                </a:endParaRPr>
              </a:p>
            </p:txBody>
          </p:sp>
          <p:sp>
            <p:nvSpPr>
              <p:cNvPr id="3768429" name="Rectangle 109"/>
              <p:cNvSpPr>
                <a:spLocks noChangeAspect="1" noChangeArrowheads="1"/>
              </p:cNvSpPr>
              <p:nvPr/>
            </p:nvSpPr>
            <p:spPr bwMode="auto">
              <a:xfrm>
                <a:off x="2487" y="2691"/>
                <a:ext cx="264"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ym typeface="Symbol" charset="0"/>
                  </a:rPr>
                  <a:t>d</a:t>
                </a:r>
                <a:endParaRPr lang="en-US" sz="2400" baseline="30000">
                  <a:sym typeface="Symbol" charset="0"/>
                </a:endParaRPr>
              </a:p>
            </p:txBody>
          </p:sp>
          <p:sp>
            <p:nvSpPr>
              <p:cNvPr id="3768430" name="Line 110"/>
              <p:cNvSpPr>
                <a:spLocks noChangeAspect="1" noChangeShapeType="1"/>
              </p:cNvSpPr>
              <p:nvPr/>
            </p:nvSpPr>
            <p:spPr bwMode="auto">
              <a:xfrm>
                <a:off x="2688" y="3014"/>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8431" name="Rectangle 111"/>
              <p:cNvSpPr>
                <a:spLocks noChangeAspect="1" noChangeArrowheads="1"/>
              </p:cNvSpPr>
              <p:nvPr/>
            </p:nvSpPr>
            <p:spPr bwMode="auto">
              <a:xfrm>
                <a:off x="3688" y="2560"/>
                <a:ext cx="292"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0000FF"/>
                    </a:solidFill>
                    <a:sym typeface="Symbol" charset="0"/>
                  </a:rPr>
                  <a:t></a:t>
                </a:r>
                <a:r>
                  <a:rPr lang="en-US" sz="2400" baseline="30000">
                    <a:solidFill>
                      <a:srgbClr val="0000FF"/>
                    </a:solidFill>
                    <a:sym typeface="Symbol" charset="0"/>
                  </a:rPr>
                  <a:t>-</a:t>
                </a:r>
              </a:p>
            </p:txBody>
          </p:sp>
          <p:sp>
            <p:nvSpPr>
              <p:cNvPr id="3768432" name="Rectangle 112"/>
              <p:cNvSpPr>
                <a:spLocks noChangeAspect="1" noChangeArrowheads="1"/>
              </p:cNvSpPr>
              <p:nvPr/>
            </p:nvSpPr>
            <p:spPr bwMode="auto">
              <a:xfrm>
                <a:off x="2905" y="2463"/>
                <a:ext cx="324"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0000FF"/>
                    </a:solidFill>
                    <a:sym typeface="Symbol" charset="0"/>
                  </a:rPr>
                  <a:t></a:t>
                </a:r>
                <a:r>
                  <a:rPr lang="en-US" sz="2400" baseline="30000">
                    <a:solidFill>
                      <a:srgbClr val="0000FF"/>
                    </a:solidFill>
                    <a:sym typeface="Symbol" charset="0"/>
                  </a:rPr>
                  <a:t>+</a:t>
                </a:r>
              </a:p>
            </p:txBody>
          </p:sp>
          <p:sp>
            <p:nvSpPr>
              <p:cNvPr id="3768433" name="Rectangle 113"/>
              <p:cNvSpPr>
                <a:spLocks noChangeAspect="1" noChangeArrowheads="1"/>
              </p:cNvSpPr>
              <p:nvPr/>
            </p:nvSpPr>
            <p:spPr bwMode="auto">
              <a:xfrm>
                <a:off x="3883" y="2270"/>
                <a:ext cx="254"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ym typeface="Symbol" charset="0"/>
                  </a:rPr>
                  <a:t>c</a:t>
                </a:r>
                <a:endParaRPr lang="en-US" sz="2400" baseline="30000">
                  <a:sym typeface="Symbol" charset="0"/>
                </a:endParaRPr>
              </a:p>
            </p:txBody>
          </p:sp>
          <p:sp>
            <p:nvSpPr>
              <p:cNvPr id="3768434" name="Rectangle 114"/>
              <p:cNvSpPr>
                <a:spLocks noChangeAspect="1" noChangeArrowheads="1"/>
              </p:cNvSpPr>
              <p:nvPr/>
            </p:nvSpPr>
            <p:spPr bwMode="auto">
              <a:xfrm>
                <a:off x="3105" y="1886"/>
                <a:ext cx="264"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ym typeface="Symbol" charset="0"/>
                  </a:rPr>
                  <a:t>b</a:t>
                </a:r>
                <a:endParaRPr lang="en-US" sz="2400" baseline="30000">
                  <a:sym typeface="Symbol" charset="0"/>
                </a:endParaRPr>
              </a:p>
            </p:txBody>
          </p:sp>
          <p:sp>
            <p:nvSpPr>
              <p:cNvPr id="3768435" name="Rectangle 115"/>
              <p:cNvSpPr>
                <a:spLocks noChangeAspect="1" noChangeArrowheads="1"/>
              </p:cNvSpPr>
              <p:nvPr/>
            </p:nvSpPr>
            <p:spPr bwMode="auto">
              <a:xfrm>
                <a:off x="2630" y="3277"/>
                <a:ext cx="264"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ym typeface="Symbol" charset="0"/>
                  </a:rPr>
                  <a:t>b</a:t>
                </a:r>
                <a:endParaRPr lang="en-US" sz="2400" baseline="30000">
                  <a:sym typeface="Symbol" charset="0"/>
                </a:endParaRPr>
              </a:p>
            </p:txBody>
          </p:sp>
          <p:sp>
            <p:nvSpPr>
              <p:cNvPr id="3768436" name="Line 116"/>
              <p:cNvSpPr>
                <a:spLocks noChangeAspect="1" noChangeShapeType="1"/>
              </p:cNvSpPr>
              <p:nvPr/>
            </p:nvSpPr>
            <p:spPr bwMode="auto">
              <a:xfrm>
                <a:off x="2688" y="3264"/>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8437" name="Rectangle 117"/>
              <p:cNvSpPr>
                <a:spLocks noChangeAspect="1" noChangeArrowheads="1"/>
              </p:cNvSpPr>
              <p:nvPr/>
            </p:nvSpPr>
            <p:spPr bwMode="auto">
              <a:xfrm>
                <a:off x="3782" y="3374"/>
                <a:ext cx="253"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ym typeface="Symbol" charset="0"/>
                  </a:rPr>
                  <a:t>c</a:t>
                </a:r>
                <a:endParaRPr lang="en-US" sz="2400" baseline="30000">
                  <a:sym typeface="Symbol" charset="0"/>
                </a:endParaRPr>
              </a:p>
            </p:txBody>
          </p:sp>
          <p:sp>
            <p:nvSpPr>
              <p:cNvPr id="3768438" name="Line 118"/>
              <p:cNvSpPr>
                <a:spLocks noChangeAspect="1" noChangeShapeType="1"/>
              </p:cNvSpPr>
              <p:nvPr/>
            </p:nvSpPr>
            <p:spPr bwMode="auto">
              <a:xfrm>
                <a:off x="3840" y="3418"/>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grpSp>
    </p:spTree>
    <p:extLst>
      <p:ext uri="{BB962C8B-B14F-4D97-AF65-F5344CB8AC3E}">
        <p14:creationId xmlns:p14="http://schemas.microsoft.com/office/powerpoint/2010/main" val="28864220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68400"/>
                                        </p:tgtEl>
                                        <p:attrNameLst>
                                          <p:attrName>style.visibility</p:attrName>
                                        </p:attrNameLst>
                                      </p:cBhvr>
                                      <p:to>
                                        <p:strVal val="visible"/>
                                      </p:to>
                                    </p:set>
                                    <p:animEffect transition="in" filter="dissolve">
                                      <p:cBhvr>
                                        <p:cTn id="7" dur="500"/>
                                        <p:tgtEl>
                                          <p:spTgt spid="3768400"/>
                                        </p:tgtEl>
                                      </p:cBhvr>
                                    </p:animEffect>
                                  </p:childTnLst>
                                </p:cTn>
                              </p:par>
                            </p:childTnLst>
                          </p:cTn>
                        </p:par>
                        <p:par>
                          <p:cTn id="8" fill="hold" nodeType="afterGroup">
                            <p:stCondLst>
                              <p:cond delay="500"/>
                            </p:stCondLst>
                            <p:childTnLst>
                              <p:par>
                                <p:cTn id="9" presetID="9" presetClass="entr" presetSubtype="0" fill="hold" nodeType="afterEffect">
                                  <p:stCondLst>
                                    <p:cond delay="500"/>
                                  </p:stCondLst>
                                  <p:childTnLst>
                                    <p:set>
                                      <p:cBhvr>
                                        <p:cTn id="10" dur="1" fill="hold">
                                          <p:stCondLst>
                                            <p:cond delay="0"/>
                                          </p:stCondLst>
                                        </p:cTn>
                                        <p:tgtEl>
                                          <p:spTgt spid="3768397"/>
                                        </p:tgtEl>
                                        <p:attrNameLst>
                                          <p:attrName>style.visibility</p:attrName>
                                        </p:attrNameLst>
                                      </p:cBhvr>
                                      <p:to>
                                        <p:strVal val="visible"/>
                                      </p:to>
                                    </p:set>
                                    <p:animEffect transition="in" filter="dissolve">
                                      <p:cBhvr>
                                        <p:cTn id="11" dur="500"/>
                                        <p:tgtEl>
                                          <p:spTgt spid="3768397"/>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3768439"/>
                                        </p:tgtEl>
                                        <p:attrNameLst>
                                          <p:attrName>style.visibility</p:attrName>
                                        </p:attrNameLst>
                                      </p:cBhvr>
                                      <p:to>
                                        <p:strVal val="visible"/>
                                      </p:to>
                                    </p:set>
                                    <p:animEffect transition="in" filter="dissolve">
                                      <p:cBhvr>
                                        <p:cTn id="15" dur="500"/>
                                        <p:tgtEl>
                                          <p:spTgt spid="376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a:t>3/6/2007</a:t>
            </a:r>
          </a:p>
        </p:txBody>
      </p:sp>
      <p:sp>
        <p:nvSpPr>
          <p:cNvPr id="12" name="Footer Placeholder 4"/>
          <p:cNvSpPr>
            <a:spLocks noGrp="1"/>
          </p:cNvSpPr>
          <p:nvPr>
            <p:ph type="ftr" sz="quarter" idx="11"/>
          </p:nvPr>
        </p:nvSpPr>
        <p:spPr/>
        <p:txBody>
          <a:bodyPr/>
          <a:lstStyle/>
          <a:p>
            <a:r>
              <a:rPr lang="en-US"/>
              <a:t>Katsushi Arisaka</a:t>
            </a:r>
          </a:p>
        </p:txBody>
      </p:sp>
      <p:sp>
        <p:nvSpPr>
          <p:cNvPr id="13" name="Slide Number Placeholder 5"/>
          <p:cNvSpPr>
            <a:spLocks noGrp="1"/>
          </p:cNvSpPr>
          <p:nvPr>
            <p:ph type="sldNum" sz="quarter" idx="12"/>
          </p:nvPr>
        </p:nvSpPr>
        <p:spPr/>
        <p:txBody>
          <a:bodyPr/>
          <a:lstStyle/>
          <a:p>
            <a:fld id="{56B166FE-91D8-B54F-91B5-2667D49DCAFB}" type="slidenum">
              <a:rPr lang="en-US"/>
              <a:pPr/>
              <a:t>19</a:t>
            </a:fld>
            <a:endParaRPr lang="en-US"/>
          </a:p>
        </p:txBody>
      </p:sp>
      <p:sp>
        <p:nvSpPr>
          <p:cNvPr id="3762178" name="Rectangle 2"/>
          <p:cNvSpPr>
            <a:spLocks noGrp="1" noChangeArrowheads="1"/>
          </p:cNvSpPr>
          <p:nvPr>
            <p:ph type="title"/>
          </p:nvPr>
        </p:nvSpPr>
        <p:spPr/>
        <p:txBody>
          <a:bodyPr/>
          <a:lstStyle/>
          <a:p>
            <a:r>
              <a:rPr lang="en-US"/>
              <a:t>Elementary Particles</a:t>
            </a:r>
          </a:p>
        </p:txBody>
      </p:sp>
      <p:pic>
        <p:nvPicPr>
          <p:cNvPr id="3762179" name="Picture 3" descr="simplemodel2"/>
          <p:cNvPicPr>
            <a:picLocks noChangeAspect="1" noChangeArrowheads="1"/>
          </p:cNvPicPr>
          <p:nvPr/>
        </p:nvPicPr>
        <p:blipFill>
          <a:blip r:embed="rId3">
            <a:extLst>
              <a:ext uri="{28A0092B-C50C-407E-A947-70E740481C1C}">
                <a14:useLocalDpi xmlns:a14="http://schemas.microsoft.com/office/drawing/2010/main" val="0"/>
              </a:ext>
            </a:extLst>
          </a:blip>
          <a:srcRect t="19873"/>
          <a:stretch>
            <a:fillRect/>
          </a:stretch>
        </p:blipFill>
        <p:spPr bwMode="auto">
          <a:xfrm>
            <a:off x="2362200" y="1914525"/>
            <a:ext cx="46482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2180" name="Text Box 4"/>
          <p:cNvSpPr txBox="1">
            <a:spLocks noChangeArrowheads="1"/>
          </p:cNvSpPr>
          <p:nvPr/>
        </p:nvSpPr>
        <p:spPr bwMode="auto">
          <a:xfrm>
            <a:off x="1219200" y="1228725"/>
            <a:ext cx="104616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a:lnSpc>
                <a:spcPct val="200000"/>
              </a:lnSpc>
            </a:pPr>
            <a:r>
              <a:rPr lang="en-US" sz="2400">
                <a:solidFill>
                  <a:srgbClr val="0000FF"/>
                </a:solidFill>
              </a:rPr>
              <a:t>Charge</a:t>
            </a:r>
          </a:p>
          <a:p>
            <a:pPr>
              <a:lnSpc>
                <a:spcPct val="200000"/>
              </a:lnSpc>
            </a:pPr>
            <a:r>
              <a:rPr lang="en-US" sz="2400">
                <a:solidFill>
                  <a:srgbClr val="0000FF"/>
                </a:solidFill>
              </a:rPr>
              <a:t>+2/3</a:t>
            </a:r>
          </a:p>
          <a:p>
            <a:pPr>
              <a:lnSpc>
                <a:spcPct val="200000"/>
              </a:lnSpc>
            </a:pPr>
            <a:r>
              <a:rPr lang="en-US" sz="2400">
                <a:solidFill>
                  <a:srgbClr val="0000FF"/>
                </a:solidFill>
              </a:rPr>
              <a:t>-1/3</a:t>
            </a:r>
          </a:p>
          <a:p>
            <a:pPr>
              <a:lnSpc>
                <a:spcPct val="200000"/>
              </a:lnSpc>
            </a:pPr>
            <a:r>
              <a:rPr lang="en-US" sz="2400">
                <a:solidFill>
                  <a:srgbClr val="0000FF"/>
                </a:solidFill>
              </a:rPr>
              <a:t>0</a:t>
            </a:r>
          </a:p>
          <a:p>
            <a:pPr>
              <a:lnSpc>
                <a:spcPct val="200000"/>
              </a:lnSpc>
            </a:pPr>
            <a:r>
              <a:rPr lang="en-US" sz="2400">
                <a:solidFill>
                  <a:srgbClr val="0000FF"/>
                </a:solidFill>
              </a:rPr>
              <a:t>-1</a:t>
            </a:r>
          </a:p>
        </p:txBody>
      </p:sp>
      <p:sp>
        <p:nvSpPr>
          <p:cNvPr id="3762181" name="Rectangle 5"/>
          <p:cNvSpPr>
            <a:spLocks noChangeArrowheads="1"/>
          </p:cNvSpPr>
          <p:nvPr/>
        </p:nvSpPr>
        <p:spPr bwMode="auto">
          <a:xfrm>
            <a:off x="3500438" y="1127125"/>
            <a:ext cx="34178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rPr>
              <a:t>Fermion	    </a:t>
            </a:r>
            <a:r>
              <a:rPr lang="en-US">
                <a:solidFill>
                  <a:srgbClr val="008000"/>
                </a:solidFill>
              </a:rPr>
              <a:t>Boson</a:t>
            </a:r>
          </a:p>
        </p:txBody>
      </p:sp>
      <p:sp>
        <p:nvSpPr>
          <p:cNvPr id="3762182" name="Text Box 6"/>
          <p:cNvSpPr txBox="1">
            <a:spLocks noChangeArrowheads="1"/>
          </p:cNvSpPr>
          <p:nvPr/>
        </p:nvSpPr>
        <p:spPr bwMode="auto">
          <a:xfrm>
            <a:off x="7162800" y="1219200"/>
            <a:ext cx="104616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a:lnSpc>
                <a:spcPct val="200000"/>
              </a:lnSpc>
            </a:pPr>
            <a:r>
              <a:rPr lang="en-US" sz="2400">
                <a:solidFill>
                  <a:srgbClr val="0000FF"/>
                </a:solidFill>
              </a:rPr>
              <a:t>Charge</a:t>
            </a:r>
          </a:p>
          <a:p>
            <a:pPr>
              <a:lnSpc>
                <a:spcPct val="200000"/>
              </a:lnSpc>
            </a:pPr>
            <a:r>
              <a:rPr lang="en-US" sz="2400">
                <a:solidFill>
                  <a:srgbClr val="0000FF"/>
                </a:solidFill>
              </a:rPr>
              <a:t>0</a:t>
            </a:r>
          </a:p>
          <a:p>
            <a:pPr>
              <a:lnSpc>
                <a:spcPct val="200000"/>
              </a:lnSpc>
            </a:pPr>
            <a:r>
              <a:rPr lang="en-US" sz="2400">
                <a:solidFill>
                  <a:srgbClr val="0000FF"/>
                </a:solidFill>
              </a:rPr>
              <a:t>0</a:t>
            </a:r>
          </a:p>
          <a:p>
            <a:pPr>
              <a:lnSpc>
                <a:spcPct val="200000"/>
              </a:lnSpc>
            </a:pPr>
            <a:r>
              <a:rPr lang="en-US" sz="2400">
                <a:solidFill>
                  <a:srgbClr val="0000FF"/>
                </a:solidFill>
              </a:rPr>
              <a:t>0</a:t>
            </a:r>
          </a:p>
          <a:p>
            <a:pPr>
              <a:lnSpc>
                <a:spcPct val="200000"/>
              </a:lnSpc>
            </a:pPr>
            <a:r>
              <a:rPr lang="en-US" sz="2400">
                <a:solidFill>
                  <a:srgbClr val="0000FF"/>
                </a:solidFill>
                <a:sym typeface="Symbol" charset="0"/>
              </a:rPr>
              <a:t></a:t>
            </a:r>
            <a:r>
              <a:rPr lang="en-US" sz="2400">
                <a:solidFill>
                  <a:srgbClr val="0000FF"/>
                </a:solidFill>
              </a:rPr>
              <a:t>1</a:t>
            </a:r>
          </a:p>
        </p:txBody>
      </p:sp>
      <p:sp>
        <p:nvSpPr>
          <p:cNvPr id="3762183" name="Rectangle 7"/>
          <p:cNvSpPr>
            <a:spLocks noChangeArrowheads="1"/>
          </p:cNvSpPr>
          <p:nvPr/>
        </p:nvSpPr>
        <p:spPr bwMode="auto">
          <a:xfrm>
            <a:off x="6400800" y="6172200"/>
            <a:ext cx="29035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3600">
                <a:solidFill>
                  <a:srgbClr val="0000FF"/>
                </a:solidFill>
              </a:rPr>
              <a:t>+ Anti-particles</a:t>
            </a:r>
          </a:p>
        </p:txBody>
      </p:sp>
      <p:sp>
        <p:nvSpPr>
          <p:cNvPr id="3762184" name="Rectangle 8"/>
          <p:cNvSpPr>
            <a:spLocks noChangeArrowheads="1"/>
          </p:cNvSpPr>
          <p:nvPr/>
        </p:nvSpPr>
        <p:spPr bwMode="auto">
          <a:xfrm>
            <a:off x="3048000" y="1828800"/>
            <a:ext cx="2590800" cy="3429000"/>
          </a:xfrm>
          <a:prstGeom prst="rect">
            <a:avLst/>
          </a:prstGeom>
          <a:noFill/>
          <a:ln w="57150">
            <a:solidFill>
              <a:srgbClr val="FF33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62185" name="Rectangle 9"/>
          <p:cNvSpPr>
            <a:spLocks noChangeArrowheads="1"/>
          </p:cNvSpPr>
          <p:nvPr/>
        </p:nvSpPr>
        <p:spPr bwMode="auto">
          <a:xfrm>
            <a:off x="131763" y="685800"/>
            <a:ext cx="36782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u="sng">
                <a:solidFill>
                  <a:srgbClr val="FF3300"/>
                </a:solidFill>
              </a:rPr>
              <a:t>Universe at = 0.1 nsec</a:t>
            </a:r>
          </a:p>
        </p:txBody>
      </p:sp>
      <p:sp>
        <p:nvSpPr>
          <p:cNvPr id="3762186" name="Line 10"/>
          <p:cNvSpPr>
            <a:spLocks noChangeShapeType="1"/>
          </p:cNvSpPr>
          <p:nvPr/>
        </p:nvSpPr>
        <p:spPr bwMode="auto">
          <a:xfrm>
            <a:off x="2667000" y="1295400"/>
            <a:ext cx="457200" cy="457200"/>
          </a:xfrm>
          <a:prstGeom prst="line">
            <a:avLst/>
          </a:prstGeom>
          <a:noFill/>
          <a:ln w="50800">
            <a:solidFill>
              <a:srgbClr val="FF33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extLst>
      <p:ext uri="{BB962C8B-B14F-4D97-AF65-F5344CB8AC3E}">
        <p14:creationId xmlns:p14="http://schemas.microsoft.com/office/powerpoint/2010/main" val="22044204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smtClean="0"/>
              <a:t>6/23/2011</a:t>
            </a:r>
            <a:endParaRPr lang="en-US"/>
          </a:p>
        </p:txBody>
      </p:sp>
      <p:sp>
        <p:nvSpPr>
          <p:cNvPr id="13" name="Footer Placeholder 4"/>
          <p:cNvSpPr>
            <a:spLocks noGrp="1"/>
          </p:cNvSpPr>
          <p:nvPr>
            <p:ph type="ftr" sz="quarter" idx="11"/>
          </p:nvPr>
        </p:nvSpPr>
        <p:spPr/>
        <p:txBody>
          <a:bodyPr/>
          <a:lstStyle/>
          <a:p>
            <a:r>
              <a:rPr lang="en-US"/>
              <a:t>Katsushi Arisaka</a:t>
            </a:r>
          </a:p>
        </p:txBody>
      </p:sp>
      <p:sp>
        <p:nvSpPr>
          <p:cNvPr id="14" name="Slide Number Placeholder 5"/>
          <p:cNvSpPr>
            <a:spLocks noGrp="1"/>
          </p:cNvSpPr>
          <p:nvPr>
            <p:ph type="sldNum" sz="quarter" idx="12"/>
          </p:nvPr>
        </p:nvSpPr>
        <p:spPr/>
        <p:txBody>
          <a:bodyPr/>
          <a:lstStyle/>
          <a:p>
            <a:fld id="{613FFC57-DBAF-D44A-89E9-6B6B828E9B1B}" type="slidenum">
              <a:rPr lang="en-US"/>
              <a:pPr/>
              <a:t>2</a:t>
            </a:fld>
            <a:endParaRPr lang="en-US"/>
          </a:p>
        </p:txBody>
      </p:sp>
      <p:sp>
        <p:nvSpPr>
          <p:cNvPr id="3524610" name="Rectangle 2"/>
          <p:cNvSpPr>
            <a:spLocks noGrp="1" noChangeArrowheads="1"/>
          </p:cNvSpPr>
          <p:nvPr>
            <p:ph type="title"/>
          </p:nvPr>
        </p:nvSpPr>
        <p:spPr/>
        <p:txBody>
          <a:bodyPr/>
          <a:lstStyle/>
          <a:p>
            <a:r>
              <a:rPr lang="en-US"/>
              <a:t>Expansion of Universe</a:t>
            </a:r>
          </a:p>
        </p:txBody>
      </p:sp>
      <p:sp>
        <p:nvSpPr>
          <p:cNvPr id="3524611" name="Line 3"/>
          <p:cNvSpPr>
            <a:spLocks noChangeShapeType="1"/>
          </p:cNvSpPr>
          <p:nvPr/>
        </p:nvSpPr>
        <p:spPr bwMode="auto">
          <a:xfrm flipV="1">
            <a:off x="1976438" y="6232525"/>
            <a:ext cx="6826250" cy="36513"/>
          </a:xfrm>
          <a:prstGeom prst="line">
            <a:avLst/>
          </a:prstGeom>
          <a:noFill/>
          <a:ln w="508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24612" name="Line 4"/>
          <p:cNvSpPr>
            <a:spLocks noChangeShapeType="1"/>
          </p:cNvSpPr>
          <p:nvPr/>
        </p:nvSpPr>
        <p:spPr bwMode="auto">
          <a:xfrm rot="5400000" flipV="1">
            <a:off x="-450849" y="3844925"/>
            <a:ext cx="4875212" cy="26987"/>
          </a:xfrm>
          <a:prstGeom prst="line">
            <a:avLst/>
          </a:prstGeom>
          <a:noFill/>
          <a:ln w="50800">
            <a:solidFill>
              <a:srgbClr val="CC33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24613" name="Text Box 5"/>
          <p:cNvSpPr txBox="1">
            <a:spLocks noChangeArrowheads="1"/>
          </p:cNvSpPr>
          <p:nvPr/>
        </p:nvSpPr>
        <p:spPr bwMode="auto">
          <a:xfrm>
            <a:off x="8389938" y="6403975"/>
            <a:ext cx="1014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rPr>
              <a:t>Time</a:t>
            </a:r>
          </a:p>
        </p:txBody>
      </p:sp>
      <p:sp>
        <p:nvSpPr>
          <p:cNvPr id="3524614" name="Text Box 6"/>
          <p:cNvSpPr txBox="1">
            <a:spLocks noChangeArrowheads="1"/>
          </p:cNvSpPr>
          <p:nvPr/>
        </p:nvSpPr>
        <p:spPr bwMode="auto">
          <a:xfrm>
            <a:off x="806450" y="1514475"/>
            <a:ext cx="895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rPr>
              <a:t>Size</a:t>
            </a:r>
          </a:p>
        </p:txBody>
      </p:sp>
      <p:sp>
        <p:nvSpPr>
          <p:cNvPr id="3524615" name="Freeform 7"/>
          <p:cNvSpPr>
            <a:spLocks/>
          </p:cNvSpPr>
          <p:nvPr/>
        </p:nvSpPr>
        <p:spPr bwMode="auto">
          <a:xfrm>
            <a:off x="2014538" y="2093913"/>
            <a:ext cx="6496050" cy="4148137"/>
          </a:xfrm>
          <a:custGeom>
            <a:avLst/>
            <a:gdLst>
              <a:gd name="T0" fmla="*/ 0 w 3201"/>
              <a:gd name="T1" fmla="*/ 2198 h 2198"/>
              <a:gd name="T2" fmla="*/ 149 w 3201"/>
              <a:gd name="T3" fmla="*/ 1497 h 2198"/>
              <a:gd name="T4" fmla="*/ 743 w 3201"/>
              <a:gd name="T5" fmla="*/ 796 h 2198"/>
              <a:gd name="T6" fmla="*/ 1823 w 3201"/>
              <a:gd name="T7" fmla="*/ 262 h 2198"/>
              <a:gd name="T8" fmla="*/ 3201 w 3201"/>
              <a:gd name="T9" fmla="*/ 0 h 2198"/>
            </a:gdLst>
            <a:ahLst/>
            <a:cxnLst>
              <a:cxn ang="0">
                <a:pos x="T0" y="T1"/>
              </a:cxn>
              <a:cxn ang="0">
                <a:pos x="T2" y="T3"/>
              </a:cxn>
              <a:cxn ang="0">
                <a:pos x="T4" y="T5"/>
              </a:cxn>
              <a:cxn ang="0">
                <a:pos x="T6" y="T7"/>
              </a:cxn>
              <a:cxn ang="0">
                <a:pos x="T8" y="T9"/>
              </a:cxn>
            </a:cxnLst>
            <a:rect l="0" t="0" r="r" b="b"/>
            <a:pathLst>
              <a:path w="3201" h="2198">
                <a:moveTo>
                  <a:pt x="0" y="2198"/>
                </a:moveTo>
                <a:cubicBezTo>
                  <a:pt x="12" y="1964"/>
                  <a:pt x="25" y="1730"/>
                  <a:pt x="149" y="1497"/>
                </a:cubicBezTo>
                <a:cubicBezTo>
                  <a:pt x="273" y="1264"/>
                  <a:pt x="464" y="1002"/>
                  <a:pt x="743" y="796"/>
                </a:cubicBezTo>
                <a:cubicBezTo>
                  <a:pt x="1022" y="590"/>
                  <a:pt x="1414" y="395"/>
                  <a:pt x="1823" y="262"/>
                </a:cubicBezTo>
                <a:cubicBezTo>
                  <a:pt x="2232" y="129"/>
                  <a:pt x="2972" y="44"/>
                  <a:pt x="3201" y="0"/>
                </a:cubicBezTo>
              </a:path>
            </a:pathLst>
          </a:custGeom>
          <a:noFill/>
          <a:ln w="50800" cap="flat" cmpd="sng">
            <a:solidFill>
              <a:srgbClr val="FF66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524616" name="Text Box 8"/>
          <p:cNvSpPr txBox="1">
            <a:spLocks noChangeArrowheads="1"/>
          </p:cNvSpPr>
          <p:nvPr/>
        </p:nvSpPr>
        <p:spPr bwMode="auto">
          <a:xfrm>
            <a:off x="6426200" y="6372225"/>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2"/>
                </a:solidFill>
                <a:latin typeface="Arial" charset="0"/>
              </a:rPr>
              <a:t>Today</a:t>
            </a:r>
          </a:p>
        </p:txBody>
      </p:sp>
      <p:sp>
        <p:nvSpPr>
          <p:cNvPr id="3524617" name="Text Box 9"/>
          <p:cNvSpPr txBox="1">
            <a:spLocks noChangeArrowheads="1"/>
          </p:cNvSpPr>
          <p:nvPr/>
        </p:nvSpPr>
        <p:spPr bwMode="auto">
          <a:xfrm>
            <a:off x="1293813" y="6373813"/>
            <a:ext cx="1671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2"/>
                </a:solidFill>
                <a:latin typeface="Arial" charset="0"/>
              </a:rPr>
              <a:t>Beginning</a:t>
            </a:r>
          </a:p>
        </p:txBody>
      </p:sp>
      <p:sp>
        <p:nvSpPr>
          <p:cNvPr id="3524618" name="Text Box 10"/>
          <p:cNvSpPr txBox="1">
            <a:spLocks noChangeArrowheads="1"/>
          </p:cNvSpPr>
          <p:nvPr/>
        </p:nvSpPr>
        <p:spPr bwMode="auto">
          <a:xfrm>
            <a:off x="2387600" y="2057400"/>
            <a:ext cx="2141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FF0000"/>
                </a:solidFill>
                <a:latin typeface="Arial" charset="0"/>
              </a:rPr>
              <a:t>Size  </a:t>
            </a:r>
            <a:r>
              <a:rPr lang="en-US" sz="2400">
                <a:solidFill>
                  <a:srgbClr val="FF0000"/>
                </a:solidFill>
                <a:latin typeface="Arial" charset="0"/>
                <a:sym typeface="Symbol" charset="0"/>
              </a:rPr>
              <a:t></a:t>
            </a:r>
            <a:r>
              <a:rPr lang="en-US" sz="2400">
                <a:solidFill>
                  <a:srgbClr val="FF0000"/>
                </a:solidFill>
                <a:latin typeface="Arial" charset="0"/>
              </a:rPr>
              <a:t> </a:t>
            </a:r>
            <a:r>
              <a:rPr lang="en-US" sz="2400">
                <a:solidFill>
                  <a:srgbClr val="FF0000"/>
                </a:solidFill>
                <a:latin typeface="Arial" charset="0"/>
                <a:sym typeface="Symbol" charset="0"/>
              </a:rPr>
              <a:t> time</a:t>
            </a:r>
          </a:p>
        </p:txBody>
      </p:sp>
      <p:sp>
        <p:nvSpPr>
          <p:cNvPr id="3524619" name="Line 11"/>
          <p:cNvSpPr>
            <a:spLocks noChangeShapeType="1"/>
          </p:cNvSpPr>
          <p:nvPr/>
        </p:nvSpPr>
        <p:spPr bwMode="auto">
          <a:xfrm>
            <a:off x="3709988" y="2133600"/>
            <a:ext cx="654050" cy="0"/>
          </a:xfrm>
          <a:prstGeom prst="line">
            <a:avLst/>
          </a:prstGeom>
          <a:noFill/>
          <a:ln w="12700">
            <a:solidFill>
              <a:srgbClr val="FF33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Tree>
    <p:extLst>
      <p:ext uri="{BB962C8B-B14F-4D97-AF65-F5344CB8AC3E}">
        <p14:creationId xmlns:p14="http://schemas.microsoft.com/office/powerpoint/2010/main" val="1388791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 of Particles (</a:t>
            </a:r>
            <a:r>
              <a:rPr lang="en-US" dirty="0" smtClean="0">
                <a:solidFill>
                  <a:srgbClr val="FF0000"/>
                </a:solidFill>
              </a:rPr>
              <a:t>at T = 0.1 ns</a:t>
            </a:r>
            <a:r>
              <a:rPr lang="en-US" dirty="0" smtClean="0"/>
              <a:t>)</a:t>
            </a:r>
            <a:endParaRPr lang="en-US" dirty="0"/>
          </a:p>
        </p:txBody>
      </p:sp>
      <p:sp>
        <p:nvSpPr>
          <p:cNvPr id="4" name="Date Placeholder 3"/>
          <p:cNvSpPr>
            <a:spLocks noGrp="1"/>
          </p:cNvSpPr>
          <p:nvPr>
            <p:ph type="dt" sz="half" idx="10"/>
          </p:nvPr>
        </p:nvSpPr>
        <p:spPr/>
        <p:txBody>
          <a:bodyPr/>
          <a:lstStyle/>
          <a:p>
            <a:fld id="{3421A005-043A-5645-BEFD-1828F08CAF26}" type="datetime1">
              <a:rPr lang="en-US" smtClean="0"/>
              <a:t>11/14/12</a:t>
            </a:fld>
            <a:endParaRPr lang="en-US" dirty="0"/>
          </a:p>
        </p:txBody>
      </p:sp>
      <p:sp>
        <p:nvSpPr>
          <p:cNvPr id="5" name="Footer Placeholder 4"/>
          <p:cNvSpPr>
            <a:spLocks noGrp="1"/>
          </p:cNvSpPr>
          <p:nvPr>
            <p:ph type="ftr" sz="quarter" idx="11"/>
          </p:nvPr>
        </p:nvSpPr>
        <p:spPr/>
        <p:txBody>
          <a:bodyPr/>
          <a:lstStyle/>
          <a:p>
            <a:pPr>
              <a:defRPr/>
            </a:pPr>
            <a:r>
              <a:rPr lang="en-US" smtClean="0"/>
              <a:t>Katsushi Arisaka</a:t>
            </a:r>
            <a:endParaRPr lang="en-US"/>
          </a:p>
        </p:txBody>
      </p:sp>
      <p:sp>
        <p:nvSpPr>
          <p:cNvPr id="6" name="Slide Number Placeholder 5"/>
          <p:cNvSpPr>
            <a:spLocks noGrp="1"/>
          </p:cNvSpPr>
          <p:nvPr>
            <p:ph type="sldNum" sz="quarter" idx="12"/>
          </p:nvPr>
        </p:nvSpPr>
        <p:spPr/>
        <p:txBody>
          <a:bodyPr/>
          <a:lstStyle/>
          <a:p>
            <a:fld id="{5C8C264C-8C53-6242-8D04-0D618C734716}" type="slidenum">
              <a:rPr lang="en-US" smtClean="0"/>
              <a:pPr/>
              <a:t>20</a:t>
            </a:fld>
            <a:endParaRPr lang="en-US"/>
          </a:p>
        </p:txBody>
      </p:sp>
      <p:pic>
        <p:nvPicPr>
          <p:cNvPr id="7" name="Picture 6"/>
          <p:cNvPicPr>
            <a:picLocks noChangeAspect="1"/>
          </p:cNvPicPr>
          <p:nvPr/>
        </p:nvPicPr>
        <p:blipFill>
          <a:blip r:embed="rId2"/>
          <a:stretch>
            <a:fillRect/>
          </a:stretch>
        </p:blipFill>
        <p:spPr>
          <a:xfrm>
            <a:off x="27025" y="838200"/>
            <a:ext cx="9601200" cy="5762895"/>
          </a:xfrm>
          <a:prstGeom prst="rect">
            <a:avLst/>
          </a:prstGeom>
        </p:spPr>
      </p:pic>
    </p:spTree>
    <p:extLst>
      <p:ext uri="{BB962C8B-B14F-4D97-AF65-F5344CB8AC3E}">
        <p14:creationId xmlns:p14="http://schemas.microsoft.com/office/powerpoint/2010/main" val="3129123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ate Placeholder 3"/>
          <p:cNvSpPr>
            <a:spLocks noGrp="1"/>
          </p:cNvSpPr>
          <p:nvPr>
            <p:ph type="dt" sz="half" idx="10"/>
          </p:nvPr>
        </p:nvSpPr>
        <p:spPr/>
        <p:txBody>
          <a:bodyPr/>
          <a:lstStyle/>
          <a:p>
            <a:r>
              <a:rPr lang="en-US"/>
              <a:t>3/6/2007</a:t>
            </a:r>
          </a:p>
        </p:txBody>
      </p:sp>
      <p:sp>
        <p:nvSpPr>
          <p:cNvPr id="40" name="Footer Placeholder 4"/>
          <p:cNvSpPr>
            <a:spLocks noGrp="1"/>
          </p:cNvSpPr>
          <p:nvPr>
            <p:ph type="ftr" sz="quarter" idx="11"/>
          </p:nvPr>
        </p:nvSpPr>
        <p:spPr/>
        <p:txBody>
          <a:bodyPr/>
          <a:lstStyle/>
          <a:p>
            <a:r>
              <a:rPr lang="en-US"/>
              <a:t>Katsushi Arisaka</a:t>
            </a:r>
          </a:p>
        </p:txBody>
      </p:sp>
      <p:sp>
        <p:nvSpPr>
          <p:cNvPr id="41" name="Slide Number Placeholder 5"/>
          <p:cNvSpPr>
            <a:spLocks noGrp="1"/>
          </p:cNvSpPr>
          <p:nvPr>
            <p:ph type="sldNum" sz="quarter" idx="12"/>
          </p:nvPr>
        </p:nvSpPr>
        <p:spPr/>
        <p:txBody>
          <a:bodyPr/>
          <a:lstStyle/>
          <a:p>
            <a:fld id="{7CB33EE8-D5FC-5C46-BDE3-8CFF14710A3D}" type="slidenum">
              <a:rPr lang="en-US"/>
              <a:pPr/>
              <a:t>21</a:t>
            </a:fld>
            <a:endParaRPr lang="en-US"/>
          </a:p>
        </p:txBody>
      </p:sp>
      <p:sp>
        <p:nvSpPr>
          <p:cNvPr id="3760130" name="Rectangle 2"/>
          <p:cNvSpPr>
            <a:spLocks noGrp="1" noChangeArrowheads="1"/>
          </p:cNvSpPr>
          <p:nvPr>
            <p:ph type="title"/>
          </p:nvPr>
        </p:nvSpPr>
        <p:spPr>
          <a:xfrm>
            <a:off x="0" y="0"/>
            <a:ext cx="9601200" cy="685800"/>
          </a:xfrm>
        </p:spPr>
        <p:txBody>
          <a:bodyPr/>
          <a:lstStyle/>
          <a:p>
            <a:r>
              <a:rPr lang="en-US" sz="3000">
                <a:solidFill>
                  <a:srgbClr val="FF00FF"/>
                </a:solidFill>
              </a:rPr>
              <a:t>Time = 10</a:t>
            </a:r>
            <a:r>
              <a:rPr lang="en-US" sz="3000" baseline="30000">
                <a:solidFill>
                  <a:srgbClr val="FF00FF"/>
                </a:solidFill>
              </a:rPr>
              <a:t>-10</a:t>
            </a:r>
            <a:r>
              <a:rPr lang="en-US" sz="3000">
                <a:solidFill>
                  <a:srgbClr val="FF00FF"/>
                </a:solidFill>
              </a:rPr>
              <a:t>  sec, Temp.= 10</a:t>
            </a:r>
            <a:r>
              <a:rPr lang="en-US" sz="3000" baseline="30000">
                <a:solidFill>
                  <a:srgbClr val="FF00FF"/>
                </a:solidFill>
              </a:rPr>
              <a:t>15 o</a:t>
            </a:r>
            <a:r>
              <a:rPr lang="en-US" sz="3000">
                <a:solidFill>
                  <a:srgbClr val="FF00FF"/>
                </a:solidFill>
              </a:rPr>
              <a:t>K  (~100 GeV) </a:t>
            </a:r>
            <a:endParaRPr lang="en-US" sz="3000" u="sng"/>
          </a:p>
        </p:txBody>
      </p:sp>
      <p:sp>
        <p:nvSpPr>
          <p:cNvPr id="3760131" name="Rectangle 3"/>
          <p:cNvSpPr>
            <a:spLocks noGrp="1" noChangeArrowheads="1"/>
          </p:cNvSpPr>
          <p:nvPr>
            <p:ph type="body" idx="1"/>
          </p:nvPr>
        </p:nvSpPr>
        <p:spPr>
          <a:xfrm>
            <a:off x="152400" y="914400"/>
            <a:ext cx="9296400" cy="6096000"/>
          </a:xfrm>
        </p:spPr>
        <p:txBody>
          <a:bodyPr/>
          <a:lstStyle/>
          <a:p>
            <a:r>
              <a:rPr lang="en-US" sz="3200" u="sng">
                <a:solidFill>
                  <a:srgbClr val="FF3300"/>
                </a:solidFill>
              </a:rPr>
              <a:t>Electro-weak Unification</a:t>
            </a:r>
            <a:r>
              <a:rPr lang="en-US" sz="3200">
                <a:solidFill>
                  <a:srgbClr val="FF3300"/>
                </a:solidFill>
              </a:rPr>
              <a:t>	</a:t>
            </a:r>
          </a:p>
          <a:p>
            <a:pPr lvl="2">
              <a:buFontTx/>
              <a:buNone/>
            </a:pPr>
            <a:r>
              <a:rPr lang="en-US" sz="2300"/>
              <a:t>	</a:t>
            </a:r>
          </a:p>
          <a:p>
            <a:pPr lvl="1"/>
            <a:r>
              <a:rPr lang="en-US" sz="2700">
                <a:sym typeface="Symbol" charset="0"/>
              </a:rPr>
              <a:t>Electro-Magnetic force = Weak force</a:t>
            </a:r>
          </a:p>
          <a:p>
            <a:pPr lvl="1"/>
            <a:r>
              <a:rPr lang="en-US" sz="2700">
                <a:sym typeface="Symbol" charset="0"/>
              </a:rPr>
              <a:t>The highest energy we can study by the accelerators</a:t>
            </a:r>
          </a:p>
          <a:p>
            <a:pPr lvl="2"/>
            <a:endParaRPr lang="en-US" sz="2400">
              <a:sym typeface="Symbol" charset="0"/>
            </a:endParaRPr>
          </a:p>
          <a:p>
            <a:pPr lvl="2"/>
            <a:endParaRPr lang="en-US" sz="2400">
              <a:sym typeface="Symbol" charset="0"/>
            </a:endParaRPr>
          </a:p>
          <a:p>
            <a:pPr lvl="2"/>
            <a:endParaRPr lang="en-US" sz="2400">
              <a:sym typeface="Symbol" charset="0"/>
            </a:endParaRPr>
          </a:p>
          <a:p>
            <a:pPr lvl="2"/>
            <a:endParaRPr lang="en-US" sz="2400" baseline="30000">
              <a:sym typeface="Symbol" charset="0"/>
            </a:endParaRPr>
          </a:p>
          <a:p>
            <a:endParaRPr lang="en-US" sz="3200">
              <a:sym typeface="Symbol" charset="0"/>
            </a:endParaRPr>
          </a:p>
          <a:p>
            <a:pPr lvl="1"/>
            <a:endParaRPr lang="en-US" sz="2700">
              <a:sym typeface="Symbol" charset="0"/>
            </a:endParaRPr>
          </a:p>
        </p:txBody>
      </p:sp>
      <p:sp>
        <p:nvSpPr>
          <p:cNvPr id="3760156" name="Line 28"/>
          <p:cNvSpPr>
            <a:spLocks noChangeShapeType="1"/>
          </p:cNvSpPr>
          <p:nvPr/>
        </p:nvSpPr>
        <p:spPr bwMode="auto">
          <a:xfrm>
            <a:off x="3733800" y="6613525"/>
            <a:ext cx="3200400" cy="0"/>
          </a:xfrm>
          <a:prstGeom prst="line">
            <a:avLst/>
          </a:prstGeom>
          <a:noFill/>
          <a:ln w="28575">
            <a:solidFill>
              <a:srgbClr val="FF99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760157" name="Rectangle 29"/>
          <p:cNvSpPr>
            <a:spLocks noChangeArrowheads="1"/>
          </p:cNvSpPr>
          <p:nvPr/>
        </p:nvSpPr>
        <p:spPr bwMode="auto">
          <a:xfrm>
            <a:off x="4832350" y="6232525"/>
            <a:ext cx="958850"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9900"/>
                </a:solidFill>
                <a:sym typeface="Symbol" charset="0"/>
              </a:rPr>
              <a:t>Horizon</a:t>
            </a:r>
          </a:p>
          <a:p>
            <a:r>
              <a:rPr lang="en-US" sz="2000">
                <a:solidFill>
                  <a:srgbClr val="FF9900"/>
                </a:solidFill>
                <a:sym typeface="Symbol" charset="0"/>
              </a:rPr>
              <a:t>~ 3  cm</a:t>
            </a:r>
          </a:p>
        </p:txBody>
      </p:sp>
      <p:grpSp>
        <p:nvGrpSpPr>
          <p:cNvPr id="3760166" name="Group 38"/>
          <p:cNvGrpSpPr>
            <a:grpSpLocks/>
          </p:cNvGrpSpPr>
          <p:nvPr/>
        </p:nvGrpSpPr>
        <p:grpSpPr bwMode="auto">
          <a:xfrm>
            <a:off x="3810000" y="2895600"/>
            <a:ext cx="3113088" cy="3254375"/>
            <a:chOff x="2400" y="1824"/>
            <a:chExt cx="1961" cy="2050"/>
          </a:xfrm>
        </p:grpSpPr>
        <p:sp>
          <p:nvSpPr>
            <p:cNvPr id="3760132" name="Oval 4"/>
            <p:cNvSpPr>
              <a:spLocks noChangeAspect="1" noChangeArrowheads="1"/>
            </p:cNvSpPr>
            <p:nvPr/>
          </p:nvSpPr>
          <p:spPr bwMode="auto">
            <a:xfrm>
              <a:off x="2400" y="1862"/>
              <a:ext cx="1961" cy="2012"/>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60133" name="Rectangle 5"/>
            <p:cNvSpPr>
              <a:spLocks noChangeArrowheads="1"/>
            </p:cNvSpPr>
            <p:nvPr/>
          </p:nvSpPr>
          <p:spPr bwMode="auto">
            <a:xfrm>
              <a:off x="3179" y="2614"/>
              <a:ext cx="296"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FF3300"/>
                  </a:solidFill>
                  <a:sym typeface="Symbol" charset="0"/>
                </a:rPr>
                <a:t>Z</a:t>
              </a:r>
              <a:r>
                <a:rPr lang="en-US" sz="2700" baseline="30000">
                  <a:solidFill>
                    <a:srgbClr val="FF3300"/>
                  </a:solidFill>
                  <a:sym typeface="Symbol" charset="0"/>
                </a:rPr>
                <a:t>o</a:t>
              </a:r>
            </a:p>
          </p:txBody>
        </p:sp>
        <p:sp>
          <p:nvSpPr>
            <p:cNvPr id="3760134" name="Rectangle 6"/>
            <p:cNvSpPr>
              <a:spLocks noChangeArrowheads="1"/>
            </p:cNvSpPr>
            <p:nvPr/>
          </p:nvSpPr>
          <p:spPr bwMode="auto">
            <a:xfrm>
              <a:off x="3105" y="2102"/>
              <a:ext cx="3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µ</a:t>
              </a:r>
              <a:r>
                <a:rPr lang="en-US" baseline="30000">
                  <a:solidFill>
                    <a:srgbClr val="0000FF"/>
                  </a:solidFill>
                  <a:sym typeface="Symbol" charset="0"/>
                </a:rPr>
                <a:t>-</a:t>
              </a:r>
            </a:p>
          </p:txBody>
        </p:sp>
        <p:sp>
          <p:nvSpPr>
            <p:cNvPr id="3760135" name="Rectangle 7"/>
            <p:cNvSpPr>
              <a:spLocks noChangeArrowheads="1"/>
            </p:cNvSpPr>
            <p:nvPr/>
          </p:nvSpPr>
          <p:spPr bwMode="auto">
            <a:xfrm>
              <a:off x="3490" y="2486"/>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d</a:t>
              </a:r>
              <a:endParaRPr lang="en-US" baseline="30000">
                <a:sym typeface="Symbol" charset="0"/>
              </a:endParaRPr>
            </a:p>
          </p:txBody>
        </p:sp>
        <p:sp>
          <p:nvSpPr>
            <p:cNvPr id="3760136" name="Rectangle 8"/>
            <p:cNvSpPr>
              <a:spLocks noChangeArrowheads="1"/>
            </p:cNvSpPr>
            <p:nvPr/>
          </p:nvSpPr>
          <p:spPr bwMode="auto">
            <a:xfrm>
              <a:off x="3537" y="3206"/>
              <a:ext cx="3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µ</a:t>
              </a:r>
              <a:r>
                <a:rPr lang="en-US" baseline="30000">
                  <a:solidFill>
                    <a:srgbClr val="0000FF"/>
                  </a:solidFill>
                  <a:sym typeface="Symbol" charset="0"/>
                </a:rPr>
                <a:t>+</a:t>
              </a:r>
            </a:p>
          </p:txBody>
        </p:sp>
        <p:sp>
          <p:nvSpPr>
            <p:cNvPr id="3760137" name="Rectangle 9"/>
            <p:cNvSpPr>
              <a:spLocks noChangeArrowheads="1"/>
            </p:cNvSpPr>
            <p:nvPr/>
          </p:nvSpPr>
          <p:spPr bwMode="auto">
            <a:xfrm>
              <a:off x="2636" y="2342"/>
              <a:ext cx="32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760138" name="Rectangle 10"/>
            <p:cNvSpPr>
              <a:spLocks noChangeArrowheads="1"/>
            </p:cNvSpPr>
            <p:nvPr/>
          </p:nvSpPr>
          <p:spPr bwMode="auto">
            <a:xfrm>
              <a:off x="2632" y="291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u</a:t>
              </a:r>
              <a:endParaRPr lang="en-US" baseline="30000">
                <a:sym typeface="Symbol" charset="0"/>
              </a:endParaRPr>
            </a:p>
          </p:txBody>
        </p:sp>
        <p:sp>
          <p:nvSpPr>
            <p:cNvPr id="3760139" name="Rectangle 11"/>
            <p:cNvSpPr>
              <a:spLocks noChangeArrowheads="1"/>
            </p:cNvSpPr>
            <p:nvPr/>
          </p:nvSpPr>
          <p:spPr bwMode="auto">
            <a:xfrm>
              <a:off x="2880" y="2678"/>
              <a:ext cx="31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60140" name="Rectangle 12"/>
            <p:cNvSpPr>
              <a:spLocks noChangeArrowheads="1"/>
            </p:cNvSpPr>
            <p:nvPr/>
          </p:nvSpPr>
          <p:spPr bwMode="auto">
            <a:xfrm>
              <a:off x="3715" y="2150"/>
              <a:ext cx="22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60141" name="Rectangle 13"/>
            <p:cNvSpPr>
              <a:spLocks noChangeArrowheads="1"/>
            </p:cNvSpPr>
            <p:nvPr/>
          </p:nvSpPr>
          <p:spPr bwMode="auto">
            <a:xfrm>
              <a:off x="3744" y="2774"/>
              <a:ext cx="27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60142" name="Rectangle 14"/>
            <p:cNvSpPr>
              <a:spLocks noChangeArrowheads="1"/>
            </p:cNvSpPr>
            <p:nvPr/>
          </p:nvSpPr>
          <p:spPr bwMode="auto">
            <a:xfrm>
              <a:off x="3391" y="2038"/>
              <a:ext cx="352"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FF3300"/>
                  </a:solidFill>
                  <a:sym typeface="Symbol" charset="0"/>
                </a:rPr>
                <a:t>W</a:t>
              </a:r>
              <a:r>
                <a:rPr lang="en-US" sz="2700" baseline="30000">
                  <a:solidFill>
                    <a:srgbClr val="FF3300"/>
                  </a:solidFill>
                  <a:sym typeface="Symbol" charset="0"/>
                </a:rPr>
                <a:t>+</a:t>
              </a:r>
            </a:p>
          </p:txBody>
        </p:sp>
        <p:sp>
          <p:nvSpPr>
            <p:cNvPr id="3760143" name="Rectangle 15"/>
            <p:cNvSpPr>
              <a:spLocks noChangeArrowheads="1"/>
            </p:cNvSpPr>
            <p:nvPr/>
          </p:nvSpPr>
          <p:spPr bwMode="auto">
            <a:xfrm>
              <a:off x="2870" y="3158"/>
              <a:ext cx="34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µ</a:t>
              </a:r>
            </a:p>
          </p:txBody>
        </p:sp>
        <p:sp>
          <p:nvSpPr>
            <p:cNvPr id="3760144" name="Rectangle 16"/>
            <p:cNvSpPr>
              <a:spLocks noChangeArrowheads="1"/>
            </p:cNvSpPr>
            <p:nvPr/>
          </p:nvSpPr>
          <p:spPr bwMode="auto">
            <a:xfrm>
              <a:off x="3936" y="2486"/>
              <a:ext cx="32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760145" name="Rectangle 17"/>
            <p:cNvSpPr>
              <a:spLocks noChangeArrowheads="1"/>
            </p:cNvSpPr>
            <p:nvPr/>
          </p:nvSpPr>
          <p:spPr bwMode="auto">
            <a:xfrm>
              <a:off x="3408" y="2870"/>
              <a:ext cx="34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µ</a:t>
              </a:r>
            </a:p>
          </p:txBody>
        </p:sp>
        <p:sp>
          <p:nvSpPr>
            <p:cNvPr id="3760146" name="Rectangle 18"/>
            <p:cNvSpPr>
              <a:spLocks noChangeArrowheads="1"/>
            </p:cNvSpPr>
            <p:nvPr/>
          </p:nvSpPr>
          <p:spPr bwMode="auto">
            <a:xfrm>
              <a:off x="3247" y="3382"/>
              <a:ext cx="352"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FF3300"/>
                  </a:solidFill>
                  <a:sym typeface="Symbol" charset="0"/>
                </a:rPr>
                <a:t>W</a:t>
              </a:r>
              <a:r>
                <a:rPr lang="en-US" sz="2700" baseline="30000">
                  <a:solidFill>
                    <a:srgbClr val="FF3300"/>
                  </a:solidFill>
                  <a:sym typeface="Symbol" charset="0"/>
                </a:rPr>
                <a:t>+</a:t>
              </a:r>
            </a:p>
          </p:txBody>
        </p:sp>
        <p:sp>
          <p:nvSpPr>
            <p:cNvPr id="3760147" name="Line 19"/>
            <p:cNvSpPr>
              <a:spLocks noChangeShapeType="1"/>
            </p:cNvSpPr>
            <p:nvPr/>
          </p:nvSpPr>
          <p:spPr bwMode="auto">
            <a:xfrm>
              <a:off x="2688" y="2438"/>
              <a:ext cx="144"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0148" name="Line 20"/>
            <p:cNvSpPr>
              <a:spLocks noChangeShapeType="1"/>
            </p:cNvSpPr>
            <p:nvPr/>
          </p:nvSpPr>
          <p:spPr bwMode="auto">
            <a:xfrm>
              <a:off x="3552" y="2534"/>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0149" name="Line 21"/>
            <p:cNvSpPr>
              <a:spLocks noChangeShapeType="1"/>
            </p:cNvSpPr>
            <p:nvPr/>
          </p:nvSpPr>
          <p:spPr bwMode="auto">
            <a:xfrm>
              <a:off x="2928" y="2150"/>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0150" name="Line 22"/>
            <p:cNvSpPr>
              <a:spLocks noChangeShapeType="1"/>
            </p:cNvSpPr>
            <p:nvPr/>
          </p:nvSpPr>
          <p:spPr bwMode="auto">
            <a:xfrm>
              <a:off x="3431" y="3004"/>
              <a:ext cx="144"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0151" name="Rectangle 23"/>
            <p:cNvSpPr>
              <a:spLocks noChangeArrowheads="1"/>
            </p:cNvSpPr>
            <p:nvPr/>
          </p:nvSpPr>
          <p:spPr bwMode="auto">
            <a:xfrm>
              <a:off x="2885" y="2054"/>
              <a:ext cx="23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s</a:t>
              </a:r>
              <a:endParaRPr lang="en-US" baseline="30000">
                <a:sym typeface="Symbol" charset="0"/>
              </a:endParaRPr>
            </a:p>
          </p:txBody>
        </p:sp>
        <p:sp>
          <p:nvSpPr>
            <p:cNvPr id="3760152" name="Rectangle 24"/>
            <p:cNvSpPr>
              <a:spLocks noChangeArrowheads="1"/>
            </p:cNvSpPr>
            <p:nvPr/>
          </p:nvSpPr>
          <p:spPr bwMode="auto">
            <a:xfrm>
              <a:off x="3120" y="2966"/>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u</a:t>
              </a:r>
              <a:endParaRPr lang="en-US" baseline="30000">
                <a:sym typeface="Symbol" charset="0"/>
              </a:endParaRPr>
            </a:p>
          </p:txBody>
        </p:sp>
        <p:sp>
          <p:nvSpPr>
            <p:cNvPr id="3760153" name="Rectangle 25"/>
            <p:cNvSpPr>
              <a:spLocks noChangeArrowheads="1"/>
            </p:cNvSpPr>
            <p:nvPr/>
          </p:nvSpPr>
          <p:spPr bwMode="auto">
            <a:xfrm flipV="1">
              <a:off x="3888" y="3062"/>
              <a:ext cx="23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a:sym typeface="Symbol" charset="0"/>
                </a:rPr>
                <a:t>s</a:t>
              </a:r>
              <a:endParaRPr lang="en-US" baseline="30000">
                <a:sym typeface="Symbol" charset="0"/>
              </a:endParaRPr>
            </a:p>
          </p:txBody>
        </p:sp>
        <p:sp>
          <p:nvSpPr>
            <p:cNvPr id="3760154" name="Rectangle 26"/>
            <p:cNvSpPr>
              <a:spLocks noChangeArrowheads="1"/>
            </p:cNvSpPr>
            <p:nvPr/>
          </p:nvSpPr>
          <p:spPr bwMode="auto">
            <a:xfrm>
              <a:off x="2496" y="2630"/>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d</a:t>
              </a:r>
              <a:endParaRPr lang="en-US" baseline="30000">
                <a:sym typeface="Symbol" charset="0"/>
              </a:endParaRPr>
            </a:p>
          </p:txBody>
        </p:sp>
        <p:sp>
          <p:nvSpPr>
            <p:cNvPr id="3760155" name="Line 27"/>
            <p:cNvSpPr>
              <a:spLocks noChangeShapeType="1"/>
            </p:cNvSpPr>
            <p:nvPr/>
          </p:nvSpPr>
          <p:spPr bwMode="auto">
            <a:xfrm>
              <a:off x="2688" y="3014"/>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0158" name="Rectangle 30"/>
            <p:cNvSpPr>
              <a:spLocks noChangeArrowheads="1"/>
            </p:cNvSpPr>
            <p:nvPr/>
          </p:nvSpPr>
          <p:spPr bwMode="auto">
            <a:xfrm>
              <a:off x="3696" y="2496"/>
              <a:ext cx="275"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a:t>
              </a:r>
              <a:r>
                <a:rPr lang="en-US" baseline="30000">
                  <a:solidFill>
                    <a:srgbClr val="0000FF"/>
                  </a:solidFill>
                  <a:sym typeface="Symbol" charset="0"/>
                </a:rPr>
                <a:t>-</a:t>
              </a:r>
            </a:p>
          </p:txBody>
        </p:sp>
        <p:sp>
          <p:nvSpPr>
            <p:cNvPr id="3760159" name="Rectangle 31"/>
            <p:cNvSpPr>
              <a:spLocks noChangeArrowheads="1"/>
            </p:cNvSpPr>
            <p:nvPr/>
          </p:nvSpPr>
          <p:spPr bwMode="auto">
            <a:xfrm>
              <a:off x="2911" y="2400"/>
              <a:ext cx="30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a:t>
              </a:r>
              <a:r>
                <a:rPr lang="en-US" baseline="30000">
                  <a:solidFill>
                    <a:srgbClr val="0000FF"/>
                  </a:solidFill>
                  <a:sym typeface="Symbol" charset="0"/>
                </a:rPr>
                <a:t>+</a:t>
              </a:r>
            </a:p>
          </p:txBody>
        </p:sp>
        <p:sp>
          <p:nvSpPr>
            <p:cNvPr id="3760160" name="Rectangle 32"/>
            <p:cNvSpPr>
              <a:spLocks noChangeArrowheads="1"/>
            </p:cNvSpPr>
            <p:nvPr/>
          </p:nvSpPr>
          <p:spPr bwMode="auto">
            <a:xfrm>
              <a:off x="3893" y="2208"/>
              <a:ext cx="23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c</a:t>
              </a:r>
              <a:endParaRPr lang="en-US" baseline="30000">
                <a:sym typeface="Symbol" charset="0"/>
              </a:endParaRPr>
            </a:p>
          </p:txBody>
        </p:sp>
        <p:sp>
          <p:nvSpPr>
            <p:cNvPr id="3760161" name="Rectangle 33"/>
            <p:cNvSpPr>
              <a:spLocks noChangeArrowheads="1"/>
            </p:cNvSpPr>
            <p:nvPr/>
          </p:nvSpPr>
          <p:spPr bwMode="auto">
            <a:xfrm>
              <a:off x="3115" y="1824"/>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b</a:t>
              </a:r>
              <a:endParaRPr lang="en-US" baseline="30000">
                <a:sym typeface="Symbol" charset="0"/>
              </a:endParaRPr>
            </a:p>
          </p:txBody>
        </p:sp>
        <p:sp>
          <p:nvSpPr>
            <p:cNvPr id="3760162" name="Rectangle 34"/>
            <p:cNvSpPr>
              <a:spLocks noChangeArrowheads="1"/>
            </p:cNvSpPr>
            <p:nvPr/>
          </p:nvSpPr>
          <p:spPr bwMode="auto">
            <a:xfrm>
              <a:off x="2640" y="3216"/>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b</a:t>
              </a:r>
              <a:endParaRPr lang="en-US" baseline="30000">
                <a:sym typeface="Symbol" charset="0"/>
              </a:endParaRPr>
            </a:p>
          </p:txBody>
        </p:sp>
        <p:sp>
          <p:nvSpPr>
            <p:cNvPr id="3760163" name="Line 35"/>
            <p:cNvSpPr>
              <a:spLocks noChangeShapeType="1"/>
            </p:cNvSpPr>
            <p:nvPr/>
          </p:nvSpPr>
          <p:spPr bwMode="auto">
            <a:xfrm>
              <a:off x="2688" y="3264"/>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60164" name="Rectangle 36"/>
            <p:cNvSpPr>
              <a:spLocks noChangeArrowheads="1"/>
            </p:cNvSpPr>
            <p:nvPr/>
          </p:nvSpPr>
          <p:spPr bwMode="auto">
            <a:xfrm>
              <a:off x="3792" y="3312"/>
              <a:ext cx="233"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c</a:t>
              </a:r>
              <a:endParaRPr lang="en-US" baseline="30000">
                <a:sym typeface="Symbol" charset="0"/>
              </a:endParaRPr>
            </a:p>
          </p:txBody>
        </p:sp>
        <p:sp>
          <p:nvSpPr>
            <p:cNvPr id="3760165" name="Line 37"/>
            <p:cNvSpPr>
              <a:spLocks noChangeShapeType="1"/>
            </p:cNvSpPr>
            <p:nvPr/>
          </p:nvSpPr>
          <p:spPr bwMode="auto">
            <a:xfrm>
              <a:off x="3840" y="3418"/>
              <a:ext cx="144"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pSp>
    </p:spTree>
    <p:extLst>
      <p:ext uri="{BB962C8B-B14F-4D97-AF65-F5344CB8AC3E}">
        <p14:creationId xmlns:p14="http://schemas.microsoft.com/office/powerpoint/2010/main" val="1182115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Mystery of the Mass (since 1970) </a:t>
            </a:r>
            <a:endParaRPr lang="en-US" dirty="0"/>
          </a:p>
        </p:txBody>
      </p:sp>
      <p:sp>
        <p:nvSpPr>
          <p:cNvPr id="3" name="Content Placeholder 2"/>
          <p:cNvSpPr>
            <a:spLocks noGrp="1"/>
          </p:cNvSpPr>
          <p:nvPr>
            <p:ph idx="1"/>
          </p:nvPr>
        </p:nvSpPr>
        <p:spPr/>
        <p:txBody>
          <a:bodyPr/>
          <a:lstStyle/>
          <a:p>
            <a:pPr marL="742950" indent="-742950">
              <a:buFont typeface="+mj-lt"/>
              <a:buAutoNum type="arabicParenR"/>
            </a:pPr>
            <a:r>
              <a:rPr lang="en-US" dirty="0" smtClean="0"/>
              <a:t>How to create mass from energy?</a:t>
            </a:r>
          </a:p>
          <a:p>
            <a:pPr marL="742950" indent="-742950">
              <a:buFont typeface="+mj-lt"/>
              <a:buAutoNum type="arabicParenR"/>
            </a:pPr>
            <a:endParaRPr lang="en-US" dirty="0" smtClean="0"/>
          </a:p>
          <a:p>
            <a:pPr marL="481012" lvl="1" indent="0">
              <a:buNone/>
            </a:pPr>
            <a:r>
              <a:rPr lang="en-US" dirty="0" smtClean="0"/>
              <a:t>	While maintaining the initial symmetry</a:t>
            </a:r>
          </a:p>
          <a:p>
            <a:pPr marL="481012" lvl="1" indent="0">
              <a:buNone/>
            </a:pPr>
            <a:r>
              <a:rPr lang="en-US" dirty="0" smtClean="0"/>
              <a:t>	Spontaneous Symmetry Breaking</a:t>
            </a:r>
          </a:p>
          <a:p>
            <a:pPr marL="742950" indent="-742950">
              <a:buFont typeface="+mj-lt"/>
              <a:buAutoNum type="arabicParenR"/>
            </a:pPr>
            <a:r>
              <a:rPr lang="en-US" dirty="0" smtClean="0"/>
              <a:t> </a:t>
            </a:r>
            <a:r>
              <a:rPr lang="en-US" dirty="0" smtClean="0">
                <a:solidFill>
                  <a:srgbClr val="3366FF"/>
                </a:solidFill>
              </a:rPr>
              <a:t>Particle mass &lt;&lt; Plank Mass</a:t>
            </a:r>
          </a:p>
          <a:p>
            <a:pPr marL="0" indent="0">
              <a:buNone/>
            </a:pPr>
            <a:r>
              <a:rPr lang="en-US" dirty="0">
                <a:solidFill>
                  <a:srgbClr val="3333CC">
                    <a:lumMod val="60000"/>
                    <a:lumOff val="40000"/>
                  </a:srgbClr>
                </a:solidFill>
                <a:sym typeface="Wingdings"/>
              </a:rPr>
              <a:t>	</a:t>
            </a:r>
            <a:r>
              <a:rPr lang="en-US" sz="3600" dirty="0" smtClean="0">
                <a:solidFill>
                  <a:srgbClr val="3333CC">
                    <a:lumMod val="60000"/>
                    <a:lumOff val="40000"/>
                  </a:srgbClr>
                </a:solidFill>
                <a:sym typeface="Wingdings"/>
              </a:rPr>
              <a:t>MeV </a:t>
            </a:r>
            <a:r>
              <a:rPr lang="en-US" sz="3600" dirty="0">
                <a:solidFill>
                  <a:srgbClr val="3333CC">
                    <a:lumMod val="60000"/>
                    <a:lumOff val="40000"/>
                  </a:srgbClr>
                </a:solidFill>
                <a:sym typeface="Wingdings"/>
              </a:rPr>
              <a:t>– </a:t>
            </a:r>
            <a:r>
              <a:rPr lang="en-US" sz="3600" dirty="0" err="1">
                <a:solidFill>
                  <a:srgbClr val="3333CC">
                    <a:lumMod val="60000"/>
                    <a:lumOff val="40000"/>
                  </a:srgbClr>
                </a:solidFill>
                <a:sym typeface="Wingdings"/>
              </a:rPr>
              <a:t>GeV</a:t>
            </a:r>
            <a:r>
              <a:rPr lang="en-US" sz="3600" dirty="0">
                <a:solidFill>
                  <a:srgbClr val="3333CC">
                    <a:lumMod val="60000"/>
                    <a:lumOff val="40000"/>
                  </a:srgbClr>
                </a:solidFill>
                <a:sym typeface="Wingdings"/>
              </a:rPr>
              <a:t> </a:t>
            </a:r>
            <a:r>
              <a:rPr lang="en-US" sz="3600" dirty="0">
                <a:solidFill>
                  <a:srgbClr val="2D2DB9">
                    <a:lumMod val="75000"/>
                  </a:srgbClr>
                </a:solidFill>
                <a:sym typeface="Wingdings"/>
              </a:rPr>
              <a:t>	</a:t>
            </a:r>
            <a:r>
              <a:rPr lang="en-US" sz="3600" dirty="0" smtClean="0">
                <a:solidFill>
                  <a:srgbClr val="2D2DB9">
                    <a:lumMod val="75000"/>
                  </a:srgbClr>
                </a:solidFill>
                <a:sym typeface="Wingdings"/>
              </a:rPr>
              <a:t>	</a:t>
            </a:r>
            <a:r>
              <a:rPr lang="en-US" sz="3600" dirty="0" smtClean="0">
                <a:solidFill>
                  <a:srgbClr val="8585E0"/>
                </a:solidFill>
                <a:sym typeface="Wingdings"/>
              </a:rPr>
              <a:t>10</a:t>
            </a:r>
            <a:r>
              <a:rPr lang="en-US" sz="3600" baseline="30000" dirty="0" smtClean="0">
                <a:solidFill>
                  <a:srgbClr val="8585E0"/>
                </a:solidFill>
                <a:sym typeface="Wingdings"/>
              </a:rPr>
              <a:t>19</a:t>
            </a:r>
            <a:r>
              <a:rPr lang="en-US" sz="3600" dirty="0" smtClean="0">
                <a:solidFill>
                  <a:srgbClr val="8585E0"/>
                </a:solidFill>
                <a:sym typeface="Wingdings"/>
              </a:rPr>
              <a:t> </a:t>
            </a:r>
            <a:r>
              <a:rPr lang="en-US" sz="3600" dirty="0" err="1" smtClean="0">
                <a:solidFill>
                  <a:srgbClr val="8585E0"/>
                </a:solidFill>
                <a:sym typeface="Wingdings"/>
              </a:rPr>
              <a:t>GeV</a:t>
            </a:r>
            <a:endParaRPr lang="en-US" sz="3600" dirty="0" smtClean="0"/>
          </a:p>
          <a:p>
            <a:pPr marL="742950" indent="-742950">
              <a:buFont typeface="+mj-lt"/>
              <a:buAutoNum type="arabicParenR" startAt="3"/>
            </a:pPr>
            <a:r>
              <a:rPr lang="en-US" dirty="0" smtClean="0"/>
              <a:t>Why so many particles (Generations) with different masses?</a:t>
            </a:r>
          </a:p>
          <a:p>
            <a:pPr marL="1223962" lvl="1" indent="-742950">
              <a:buFont typeface="+mj-lt"/>
              <a:buAutoNum type="arabicParenR" startAt="3"/>
            </a:pPr>
            <a:endParaRPr lang="en-US" dirty="0" smtClean="0"/>
          </a:p>
        </p:txBody>
      </p:sp>
      <p:sp>
        <p:nvSpPr>
          <p:cNvPr id="4" name="Date Placeholder 3"/>
          <p:cNvSpPr>
            <a:spLocks noGrp="1"/>
          </p:cNvSpPr>
          <p:nvPr>
            <p:ph type="dt" sz="half" idx="10"/>
          </p:nvPr>
        </p:nvSpPr>
        <p:spPr/>
        <p:txBody>
          <a:bodyPr/>
          <a:lstStyle/>
          <a:p>
            <a:fld id="{0BED1346-F3CE-1A41-B864-9DB965C25D79}" type="datetime1">
              <a:rPr lang="en-US" smtClean="0"/>
              <a:t>11/14/12</a:t>
            </a:fld>
            <a:endParaRPr lang="en-US"/>
          </a:p>
        </p:txBody>
      </p:sp>
      <p:sp>
        <p:nvSpPr>
          <p:cNvPr id="5" name="Footer Placeholder 4"/>
          <p:cNvSpPr>
            <a:spLocks noGrp="1"/>
          </p:cNvSpPr>
          <p:nvPr>
            <p:ph type="ftr" sz="quarter" idx="11"/>
          </p:nvPr>
        </p:nvSpPr>
        <p:spPr/>
        <p:txBody>
          <a:bodyPr/>
          <a:lstStyle/>
          <a:p>
            <a:pPr>
              <a:defRPr/>
            </a:pPr>
            <a:r>
              <a:rPr lang="en-US" smtClean="0"/>
              <a:t>Katsushi Arisaka</a:t>
            </a:r>
            <a:endParaRPr lang="en-US"/>
          </a:p>
        </p:txBody>
      </p:sp>
      <p:sp>
        <p:nvSpPr>
          <p:cNvPr id="6" name="Slide Number Placeholder 5"/>
          <p:cNvSpPr>
            <a:spLocks noGrp="1"/>
          </p:cNvSpPr>
          <p:nvPr>
            <p:ph type="sldNum" sz="quarter" idx="12"/>
          </p:nvPr>
        </p:nvSpPr>
        <p:spPr/>
        <p:txBody>
          <a:bodyPr/>
          <a:lstStyle/>
          <a:p>
            <a:fld id="{5C8C264C-8C53-6242-8D04-0D618C734716}" type="slidenum">
              <a:rPr lang="en-US" smtClean="0"/>
              <a:pPr/>
              <a:t>22</a:t>
            </a:fld>
            <a:endParaRPr lang="en-US"/>
          </a:p>
        </p:txBody>
      </p:sp>
      <p:sp>
        <p:nvSpPr>
          <p:cNvPr id="7" name="Rectangle 6"/>
          <p:cNvSpPr/>
          <p:nvPr/>
        </p:nvSpPr>
        <p:spPr>
          <a:xfrm>
            <a:off x="2286000" y="1600200"/>
            <a:ext cx="3559914" cy="684803"/>
          </a:xfrm>
          <a:prstGeom prst="rect">
            <a:avLst/>
          </a:prstGeom>
        </p:spPr>
        <p:txBody>
          <a:bodyPr wrap="none">
            <a:spAutoFit/>
          </a:bodyPr>
          <a:lstStyle/>
          <a:p>
            <a:pPr lvl="0" algn="ctr" defTabSz="962025" eaLnBrk="0" hangingPunct="0">
              <a:lnSpc>
                <a:spcPct val="90000"/>
              </a:lnSpc>
              <a:spcBef>
                <a:spcPct val="50000"/>
              </a:spcBef>
              <a:buSzPct val="80000"/>
            </a:pPr>
            <a:r>
              <a:rPr lang="en-US" sz="4200" b="1" kern="0" dirty="0">
                <a:solidFill>
                  <a:srgbClr val="3366FF"/>
                </a:solidFill>
                <a:latin typeface="Arial Narrow"/>
                <a:ea typeface="ＭＳ Ｐゴシック" charset="-128"/>
                <a:cs typeface="ＭＳ Ｐゴシック" charset="-128"/>
              </a:rPr>
              <a:t>Energy </a:t>
            </a:r>
            <a:r>
              <a:rPr lang="en-US" sz="4200" b="1" kern="0" dirty="0">
                <a:solidFill>
                  <a:srgbClr val="3366FF"/>
                </a:solidFill>
                <a:latin typeface="Arial Narrow"/>
                <a:ea typeface="ＭＳ Ｐゴシック" charset="-128"/>
                <a:cs typeface="ＭＳ Ｐゴシック" charset="-128"/>
                <a:sym typeface="Wingdings"/>
              </a:rPr>
              <a:t> Mass</a:t>
            </a:r>
          </a:p>
        </p:txBody>
      </p:sp>
      <p:sp>
        <p:nvSpPr>
          <p:cNvPr id="8" name="Rounded Rectangle 7"/>
          <p:cNvSpPr/>
          <p:nvPr/>
        </p:nvSpPr>
        <p:spPr bwMode="auto">
          <a:xfrm>
            <a:off x="2133600" y="1600200"/>
            <a:ext cx="3886200" cy="762000"/>
          </a:xfrm>
          <a:prstGeom prst="roundRect">
            <a:avLst/>
          </a:prstGeom>
          <a:noFill/>
          <a:ln w="50800" cap="flat" cmpd="sng" algn="ctr">
            <a:solidFill>
              <a:srgbClr val="00F9F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a:t>
            </a:r>
          </a:p>
        </p:txBody>
      </p:sp>
      <p:sp>
        <p:nvSpPr>
          <p:cNvPr id="9" name="Rounded Rectangle 8"/>
          <p:cNvSpPr/>
          <p:nvPr/>
        </p:nvSpPr>
        <p:spPr bwMode="auto">
          <a:xfrm>
            <a:off x="685800" y="3733800"/>
            <a:ext cx="6553200" cy="838200"/>
          </a:xfrm>
          <a:prstGeom prst="roundRect">
            <a:avLst/>
          </a:prstGeom>
          <a:noFill/>
          <a:ln w="50800" cap="flat" cmpd="sng" algn="ctr">
            <a:solidFill>
              <a:srgbClr val="00F9F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a:t>
            </a:r>
          </a:p>
        </p:txBody>
      </p:sp>
    </p:spTree>
    <p:extLst>
      <p:ext uri="{BB962C8B-B14F-4D97-AF65-F5344CB8AC3E}">
        <p14:creationId xmlns:p14="http://schemas.microsoft.com/office/powerpoint/2010/main" val="317861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fld id="{3E0A4A0E-5F9C-5547-8DC8-4BC487327E64}" type="datetime1">
              <a:rPr lang="en-US" smtClean="0"/>
              <a:t>11/14/12</a:t>
            </a:fld>
            <a:endParaRPr lang="en-US"/>
          </a:p>
        </p:txBody>
      </p:sp>
      <p:sp>
        <p:nvSpPr>
          <p:cNvPr id="27" name="Footer Placeholder 4"/>
          <p:cNvSpPr>
            <a:spLocks noGrp="1"/>
          </p:cNvSpPr>
          <p:nvPr>
            <p:ph type="ftr" sz="quarter" idx="11"/>
          </p:nvPr>
        </p:nvSpPr>
        <p:spPr/>
        <p:txBody>
          <a:bodyPr/>
          <a:lstStyle/>
          <a:p>
            <a:r>
              <a:rPr lang="en-US"/>
              <a:t>Katsushi Arisaka</a:t>
            </a:r>
          </a:p>
        </p:txBody>
      </p:sp>
      <p:sp>
        <p:nvSpPr>
          <p:cNvPr id="28" name="Slide Number Placeholder 5"/>
          <p:cNvSpPr>
            <a:spLocks noGrp="1"/>
          </p:cNvSpPr>
          <p:nvPr>
            <p:ph type="sldNum" sz="quarter" idx="12"/>
          </p:nvPr>
        </p:nvSpPr>
        <p:spPr/>
        <p:txBody>
          <a:bodyPr/>
          <a:lstStyle/>
          <a:p>
            <a:fld id="{4A965226-D860-1D4B-91D9-A86A522F4E1C}" type="slidenum">
              <a:rPr lang="en-US"/>
              <a:pPr/>
              <a:t>23</a:t>
            </a:fld>
            <a:endParaRPr lang="en-US"/>
          </a:p>
        </p:txBody>
      </p:sp>
      <p:sp>
        <p:nvSpPr>
          <p:cNvPr id="3743746" name="Rectangle 2"/>
          <p:cNvSpPr>
            <a:spLocks noGrp="1" noChangeArrowheads="1"/>
          </p:cNvSpPr>
          <p:nvPr>
            <p:ph type="title"/>
          </p:nvPr>
        </p:nvSpPr>
        <p:spPr/>
        <p:txBody>
          <a:bodyPr/>
          <a:lstStyle/>
          <a:p>
            <a:r>
              <a:rPr lang="en-US" sz="3200"/>
              <a:t>Spontaneous Symmetry Breakdown </a:t>
            </a:r>
            <a:br>
              <a:rPr lang="en-US" sz="3200"/>
            </a:br>
            <a:r>
              <a:rPr lang="en-US" sz="3200"/>
              <a:t>at a Dinner Table</a:t>
            </a:r>
          </a:p>
        </p:txBody>
      </p:sp>
      <p:sp>
        <p:nvSpPr>
          <p:cNvPr id="3743747" name="Oval 3"/>
          <p:cNvSpPr>
            <a:spLocks noChangeAspect="1" noChangeArrowheads="1"/>
          </p:cNvSpPr>
          <p:nvPr/>
        </p:nvSpPr>
        <p:spPr bwMode="auto">
          <a:xfrm>
            <a:off x="2636838" y="1668463"/>
            <a:ext cx="4108450" cy="4179887"/>
          </a:xfrm>
          <a:prstGeom prst="ellipse">
            <a:avLst/>
          </a:prstGeom>
          <a:noFill/>
          <a:ln w="508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48" name="Oval 4"/>
          <p:cNvSpPr>
            <a:spLocks noChangeAspect="1" noChangeArrowheads="1"/>
          </p:cNvSpPr>
          <p:nvPr/>
        </p:nvSpPr>
        <p:spPr bwMode="auto">
          <a:xfrm>
            <a:off x="2962275" y="3540125"/>
            <a:ext cx="439738" cy="447675"/>
          </a:xfrm>
          <a:prstGeom prst="ellipse">
            <a:avLst/>
          </a:prstGeom>
          <a:noFill/>
          <a:ln w="508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49" name="Oval 5"/>
          <p:cNvSpPr>
            <a:spLocks noChangeAspect="1" noChangeArrowheads="1"/>
          </p:cNvSpPr>
          <p:nvPr/>
        </p:nvSpPr>
        <p:spPr bwMode="auto">
          <a:xfrm>
            <a:off x="4473575" y="5092700"/>
            <a:ext cx="439738" cy="447675"/>
          </a:xfrm>
          <a:prstGeom prst="ellipse">
            <a:avLst/>
          </a:prstGeom>
          <a:noFill/>
          <a:ln w="508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0" name="Oval 6"/>
          <p:cNvSpPr>
            <a:spLocks noChangeAspect="1" noChangeArrowheads="1"/>
          </p:cNvSpPr>
          <p:nvPr/>
        </p:nvSpPr>
        <p:spPr bwMode="auto">
          <a:xfrm>
            <a:off x="5973763" y="3535363"/>
            <a:ext cx="439737" cy="447675"/>
          </a:xfrm>
          <a:prstGeom prst="ellipse">
            <a:avLst/>
          </a:prstGeom>
          <a:noFill/>
          <a:ln w="508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1" name="Oval 7"/>
          <p:cNvSpPr>
            <a:spLocks noChangeAspect="1" noChangeArrowheads="1"/>
          </p:cNvSpPr>
          <p:nvPr/>
        </p:nvSpPr>
        <p:spPr bwMode="auto">
          <a:xfrm>
            <a:off x="4473575" y="1989138"/>
            <a:ext cx="439738" cy="447675"/>
          </a:xfrm>
          <a:prstGeom prst="ellipse">
            <a:avLst/>
          </a:prstGeom>
          <a:noFill/>
          <a:ln w="508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2" name="Oval 8"/>
          <p:cNvSpPr>
            <a:spLocks noChangeAspect="1" noChangeArrowheads="1"/>
          </p:cNvSpPr>
          <p:nvPr/>
        </p:nvSpPr>
        <p:spPr bwMode="auto">
          <a:xfrm>
            <a:off x="5576888" y="2463800"/>
            <a:ext cx="441325" cy="447675"/>
          </a:xfrm>
          <a:prstGeom prst="ellipse">
            <a:avLst/>
          </a:prstGeom>
          <a:noFill/>
          <a:ln w="508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3" name="Oval 9"/>
          <p:cNvSpPr>
            <a:spLocks noChangeAspect="1" noChangeArrowheads="1"/>
          </p:cNvSpPr>
          <p:nvPr/>
        </p:nvSpPr>
        <p:spPr bwMode="auto">
          <a:xfrm>
            <a:off x="5589588" y="4621213"/>
            <a:ext cx="441325" cy="449262"/>
          </a:xfrm>
          <a:prstGeom prst="ellipse">
            <a:avLst/>
          </a:prstGeom>
          <a:noFill/>
          <a:ln w="508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4" name="Oval 10"/>
          <p:cNvSpPr>
            <a:spLocks noChangeAspect="1" noChangeArrowheads="1"/>
          </p:cNvSpPr>
          <p:nvPr/>
        </p:nvSpPr>
        <p:spPr bwMode="auto">
          <a:xfrm>
            <a:off x="3387725" y="4654550"/>
            <a:ext cx="441325" cy="447675"/>
          </a:xfrm>
          <a:prstGeom prst="ellipse">
            <a:avLst/>
          </a:prstGeom>
          <a:noFill/>
          <a:ln w="508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5" name="Oval 11"/>
          <p:cNvSpPr>
            <a:spLocks noChangeAspect="1" noChangeArrowheads="1"/>
          </p:cNvSpPr>
          <p:nvPr/>
        </p:nvSpPr>
        <p:spPr bwMode="auto">
          <a:xfrm>
            <a:off x="3411538" y="2462213"/>
            <a:ext cx="441325" cy="447675"/>
          </a:xfrm>
          <a:prstGeom prst="ellipse">
            <a:avLst/>
          </a:prstGeom>
          <a:noFill/>
          <a:ln w="5080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6" name="Oval 12"/>
          <p:cNvSpPr>
            <a:spLocks noChangeAspect="1" noChangeArrowheads="1"/>
          </p:cNvSpPr>
          <p:nvPr/>
        </p:nvSpPr>
        <p:spPr bwMode="auto">
          <a:xfrm>
            <a:off x="3355975" y="4181475"/>
            <a:ext cx="204788" cy="204788"/>
          </a:xfrm>
          <a:prstGeom prst="ellipse">
            <a:avLst/>
          </a:prstGeom>
          <a:solidFill>
            <a:srgbClr val="CCFFFF"/>
          </a:solidFill>
          <a:ln w="38100">
            <a:solidFill>
              <a:srgbClr val="00FF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7" name="Oval 13"/>
          <p:cNvSpPr>
            <a:spLocks noChangeAspect="1" noChangeArrowheads="1"/>
          </p:cNvSpPr>
          <p:nvPr/>
        </p:nvSpPr>
        <p:spPr bwMode="auto">
          <a:xfrm>
            <a:off x="4079875" y="4895850"/>
            <a:ext cx="206375" cy="204788"/>
          </a:xfrm>
          <a:prstGeom prst="ellipse">
            <a:avLst/>
          </a:prstGeom>
          <a:solidFill>
            <a:srgbClr val="CCFFFF"/>
          </a:solidFill>
          <a:ln w="38100">
            <a:solidFill>
              <a:srgbClr val="00FF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8" name="Oval 14"/>
          <p:cNvSpPr>
            <a:spLocks noChangeAspect="1" noChangeArrowheads="1"/>
          </p:cNvSpPr>
          <p:nvPr/>
        </p:nvSpPr>
        <p:spPr bwMode="auto">
          <a:xfrm>
            <a:off x="5110163" y="4886325"/>
            <a:ext cx="204787" cy="206375"/>
          </a:xfrm>
          <a:prstGeom prst="ellipse">
            <a:avLst/>
          </a:prstGeom>
          <a:solidFill>
            <a:srgbClr val="CCFFFF"/>
          </a:solidFill>
          <a:ln w="38100">
            <a:solidFill>
              <a:srgbClr val="00FF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59" name="Oval 15"/>
          <p:cNvSpPr>
            <a:spLocks noChangeAspect="1" noChangeArrowheads="1"/>
          </p:cNvSpPr>
          <p:nvPr/>
        </p:nvSpPr>
        <p:spPr bwMode="auto">
          <a:xfrm>
            <a:off x="5813425" y="4157663"/>
            <a:ext cx="204788" cy="204787"/>
          </a:xfrm>
          <a:prstGeom prst="ellipse">
            <a:avLst/>
          </a:prstGeom>
          <a:solidFill>
            <a:srgbClr val="CCFFFF"/>
          </a:solidFill>
          <a:ln w="38100">
            <a:solidFill>
              <a:srgbClr val="00FF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60" name="Oval 16"/>
          <p:cNvSpPr>
            <a:spLocks noChangeAspect="1" noChangeArrowheads="1"/>
          </p:cNvSpPr>
          <p:nvPr/>
        </p:nvSpPr>
        <p:spPr bwMode="auto">
          <a:xfrm>
            <a:off x="5803900" y="3168650"/>
            <a:ext cx="204788" cy="204788"/>
          </a:xfrm>
          <a:prstGeom prst="ellipse">
            <a:avLst/>
          </a:prstGeom>
          <a:solidFill>
            <a:srgbClr val="CCFFFF"/>
          </a:solidFill>
          <a:ln w="38100">
            <a:solidFill>
              <a:srgbClr val="00FF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61" name="Oval 17"/>
          <p:cNvSpPr>
            <a:spLocks noChangeAspect="1" noChangeArrowheads="1"/>
          </p:cNvSpPr>
          <p:nvPr/>
        </p:nvSpPr>
        <p:spPr bwMode="auto">
          <a:xfrm>
            <a:off x="5073650" y="2395538"/>
            <a:ext cx="206375" cy="204787"/>
          </a:xfrm>
          <a:prstGeom prst="ellipse">
            <a:avLst/>
          </a:prstGeom>
          <a:solidFill>
            <a:srgbClr val="CCFFFF"/>
          </a:solidFill>
          <a:ln w="38100">
            <a:solidFill>
              <a:srgbClr val="00FF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62" name="Oval 18"/>
          <p:cNvSpPr>
            <a:spLocks noChangeAspect="1" noChangeArrowheads="1"/>
          </p:cNvSpPr>
          <p:nvPr/>
        </p:nvSpPr>
        <p:spPr bwMode="auto">
          <a:xfrm>
            <a:off x="4100513" y="2398713"/>
            <a:ext cx="204787" cy="204787"/>
          </a:xfrm>
          <a:prstGeom prst="ellipse">
            <a:avLst/>
          </a:prstGeom>
          <a:solidFill>
            <a:srgbClr val="CCFFFF"/>
          </a:solidFill>
          <a:ln w="38100">
            <a:solidFill>
              <a:srgbClr val="00FF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63" name="Oval 19"/>
          <p:cNvSpPr>
            <a:spLocks noChangeAspect="1" noChangeArrowheads="1"/>
          </p:cNvSpPr>
          <p:nvPr/>
        </p:nvSpPr>
        <p:spPr bwMode="auto">
          <a:xfrm>
            <a:off x="3340100" y="3146425"/>
            <a:ext cx="204788" cy="204788"/>
          </a:xfrm>
          <a:prstGeom prst="ellipse">
            <a:avLst/>
          </a:prstGeom>
          <a:solidFill>
            <a:srgbClr val="CCFFFF"/>
          </a:solidFill>
          <a:ln w="38100">
            <a:solidFill>
              <a:srgbClr val="00FF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64" name="Text Box 20"/>
          <p:cNvSpPr txBox="1">
            <a:spLocks noChangeArrowheads="1"/>
          </p:cNvSpPr>
          <p:nvPr/>
        </p:nvSpPr>
        <p:spPr bwMode="auto">
          <a:xfrm>
            <a:off x="996950" y="1966913"/>
            <a:ext cx="202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FF9900"/>
                </a:solidFill>
                <a:latin typeface="Arial" charset="0"/>
              </a:rPr>
              <a:t>Dinner Table</a:t>
            </a:r>
          </a:p>
        </p:txBody>
      </p:sp>
      <p:sp>
        <p:nvSpPr>
          <p:cNvPr id="3743765" name="Text Box 21"/>
          <p:cNvSpPr txBox="1">
            <a:spLocks noChangeArrowheads="1"/>
          </p:cNvSpPr>
          <p:nvPr/>
        </p:nvSpPr>
        <p:spPr bwMode="auto">
          <a:xfrm>
            <a:off x="6959600" y="5214938"/>
            <a:ext cx="84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2"/>
                </a:solidFill>
                <a:latin typeface="Arial" charset="0"/>
              </a:rPr>
              <a:t>Dish</a:t>
            </a:r>
          </a:p>
        </p:txBody>
      </p:sp>
      <p:sp>
        <p:nvSpPr>
          <p:cNvPr id="3743766" name="Text Box 22"/>
          <p:cNvSpPr txBox="1">
            <a:spLocks noChangeArrowheads="1"/>
          </p:cNvSpPr>
          <p:nvPr/>
        </p:nvSpPr>
        <p:spPr bwMode="auto">
          <a:xfrm>
            <a:off x="5657850" y="5975350"/>
            <a:ext cx="231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00FF99"/>
                </a:solidFill>
                <a:latin typeface="Arial" charset="0"/>
              </a:rPr>
              <a:t>Glass of Water</a:t>
            </a:r>
          </a:p>
        </p:txBody>
      </p:sp>
      <p:sp>
        <p:nvSpPr>
          <p:cNvPr id="3743767" name="Line 23"/>
          <p:cNvSpPr>
            <a:spLocks noChangeShapeType="1"/>
          </p:cNvSpPr>
          <p:nvPr/>
        </p:nvSpPr>
        <p:spPr bwMode="auto">
          <a:xfrm flipH="1" flipV="1">
            <a:off x="5332413" y="5187950"/>
            <a:ext cx="506412" cy="706438"/>
          </a:xfrm>
          <a:prstGeom prst="line">
            <a:avLst/>
          </a:prstGeom>
          <a:noFill/>
          <a:ln w="38100">
            <a:solidFill>
              <a:srgbClr val="00FF9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68" name="Line 24"/>
          <p:cNvSpPr>
            <a:spLocks noChangeShapeType="1"/>
          </p:cNvSpPr>
          <p:nvPr/>
        </p:nvSpPr>
        <p:spPr bwMode="auto">
          <a:xfrm flipH="1" flipV="1">
            <a:off x="6075363" y="4978400"/>
            <a:ext cx="841375" cy="434975"/>
          </a:xfrm>
          <a:prstGeom prst="line">
            <a:avLst/>
          </a:prstGeom>
          <a:noFill/>
          <a:ln w="38100">
            <a:solidFill>
              <a:schemeClr val="folHlink"/>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3769" name="Text Box 25"/>
          <p:cNvSpPr txBox="1">
            <a:spLocks noChangeArrowheads="1"/>
          </p:cNvSpPr>
          <p:nvPr/>
        </p:nvSpPr>
        <p:spPr bwMode="auto">
          <a:xfrm>
            <a:off x="760413" y="6475413"/>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solidFill>
                  <a:srgbClr val="FF00FF"/>
                </a:solidFill>
                <a:latin typeface="Arial" charset="0"/>
              </a:rPr>
              <a:t>by Nambu Yoichiro</a:t>
            </a:r>
          </a:p>
        </p:txBody>
      </p:sp>
    </p:spTree>
    <p:extLst>
      <p:ext uri="{BB962C8B-B14F-4D97-AF65-F5344CB8AC3E}">
        <p14:creationId xmlns:p14="http://schemas.microsoft.com/office/powerpoint/2010/main" val="13457863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fld id="{A3500A14-2C6E-4B47-A898-ED7BB83A15FF}" type="datetime1">
              <a:rPr lang="en-US" smtClean="0"/>
              <a:t>11/14/12</a:t>
            </a:fld>
            <a:endParaRPr lang="en-US"/>
          </a:p>
        </p:txBody>
      </p:sp>
      <p:sp>
        <p:nvSpPr>
          <p:cNvPr id="25" name="Footer Placeholder 4"/>
          <p:cNvSpPr>
            <a:spLocks noGrp="1"/>
          </p:cNvSpPr>
          <p:nvPr>
            <p:ph type="ftr" sz="quarter" idx="11"/>
          </p:nvPr>
        </p:nvSpPr>
        <p:spPr/>
        <p:txBody>
          <a:bodyPr/>
          <a:lstStyle/>
          <a:p>
            <a:r>
              <a:rPr lang="en-US"/>
              <a:t>Katsushi Arisaka</a:t>
            </a:r>
          </a:p>
        </p:txBody>
      </p:sp>
      <p:sp>
        <p:nvSpPr>
          <p:cNvPr id="26" name="Slide Number Placeholder 5"/>
          <p:cNvSpPr>
            <a:spLocks noGrp="1"/>
          </p:cNvSpPr>
          <p:nvPr>
            <p:ph type="sldNum" sz="quarter" idx="12"/>
          </p:nvPr>
        </p:nvSpPr>
        <p:spPr/>
        <p:txBody>
          <a:bodyPr/>
          <a:lstStyle/>
          <a:p>
            <a:fld id="{BB40FC16-F544-7346-99CA-36696DDD8F5A}" type="slidenum">
              <a:rPr lang="en-US"/>
              <a:pPr/>
              <a:t>24</a:t>
            </a:fld>
            <a:endParaRPr lang="en-US"/>
          </a:p>
        </p:txBody>
      </p:sp>
      <p:sp>
        <p:nvSpPr>
          <p:cNvPr id="3739650" name="Rectangle 2"/>
          <p:cNvSpPr>
            <a:spLocks noGrp="1" noChangeArrowheads="1"/>
          </p:cNvSpPr>
          <p:nvPr>
            <p:ph type="title"/>
          </p:nvPr>
        </p:nvSpPr>
        <p:spPr/>
        <p:txBody>
          <a:bodyPr/>
          <a:lstStyle/>
          <a:p>
            <a:r>
              <a:rPr lang="en-US" sz="3600"/>
              <a:t>Spontaneous Symmetry Breaking</a:t>
            </a:r>
            <a:br>
              <a:rPr lang="en-US" sz="3600"/>
            </a:br>
            <a:r>
              <a:rPr lang="en-US" sz="3600"/>
              <a:t>- Higgs Mechanism -</a:t>
            </a:r>
          </a:p>
        </p:txBody>
      </p:sp>
      <p:sp>
        <p:nvSpPr>
          <p:cNvPr id="3739651" name="Line 3"/>
          <p:cNvSpPr>
            <a:spLocks noChangeShapeType="1"/>
          </p:cNvSpPr>
          <p:nvPr/>
        </p:nvSpPr>
        <p:spPr bwMode="auto">
          <a:xfrm flipV="1">
            <a:off x="1008063" y="4994275"/>
            <a:ext cx="7664450" cy="9525"/>
          </a:xfrm>
          <a:prstGeom prst="line">
            <a:avLst/>
          </a:prstGeom>
          <a:noFill/>
          <a:ln w="3810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39652" name="Line 4"/>
          <p:cNvSpPr>
            <a:spLocks noChangeShapeType="1"/>
          </p:cNvSpPr>
          <p:nvPr/>
        </p:nvSpPr>
        <p:spPr bwMode="auto">
          <a:xfrm flipV="1">
            <a:off x="4054475" y="4130675"/>
            <a:ext cx="1735138" cy="1611313"/>
          </a:xfrm>
          <a:prstGeom prst="line">
            <a:avLst/>
          </a:prstGeom>
          <a:noFill/>
          <a:ln w="3810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739653" name="Group 5"/>
          <p:cNvGrpSpPr>
            <a:grpSpLocks/>
          </p:cNvGrpSpPr>
          <p:nvPr/>
        </p:nvGrpSpPr>
        <p:grpSpPr bwMode="auto">
          <a:xfrm>
            <a:off x="1628775" y="1962150"/>
            <a:ext cx="6419850" cy="4371975"/>
            <a:chOff x="1026" y="1236"/>
            <a:chExt cx="4044" cy="2754"/>
          </a:xfrm>
        </p:grpSpPr>
        <p:grpSp>
          <p:nvGrpSpPr>
            <p:cNvPr id="3739654" name="Group 6"/>
            <p:cNvGrpSpPr>
              <a:grpSpLocks noChangeAspect="1"/>
            </p:cNvGrpSpPr>
            <p:nvPr/>
          </p:nvGrpSpPr>
          <p:grpSpPr bwMode="auto">
            <a:xfrm>
              <a:off x="1026" y="1904"/>
              <a:ext cx="4044" cy="1804"/>
              <a:chOff x="1683" y="1621"/>
              <a:chExt cx="2925" cy="1495"/>
            </a:xfrm>
          </p:grpSpPr>
          <p:sp>
            <p:nvSpPr>
              <p:cNvPr id="3739655" name="Freeform 7"/>
              <p:cNvSpPr>
                <a:spLocks noChangeAspect="1"/>
              </p:cNvSpPr>
              <p:nvPr/>
            </p:nvSpPr>
            <p:spPr bwMode="auto">
              <a:xfrm>
                <a:off x="3147" y="1621"/>
                <a:ext cx="1461" cy="1489"/>
              </a:xfrm>
              <a:custGeom>
                <a:avLst/>
                <a:gdLst>
                  <a:gd name="T0" fmla="*/ 0 w 1461"/>
                  <a:gd name="T1" fmla="*/ 1045 h 1489"/>
                  <a:gd name="T2" fmla="*/ 196 w 1461"/>
                  <a:gd name="T3" fmla="*/ 1087 h 1489"/>
                  <a:gd name="T4" fmla="*/ 321 w 1461"/>
                  <a:gd name="T5" fmla="*/ 1271 h 1489"/>
                  <a:gd name="T6" fmla="*/ 481 w 1461"/>
                  <a:gd name="T7" fmla="*/ 1431 h 1489"/>
                  <a:gd name="T8" fmla="*/ 808 w 1461"/>
                  <a:gd name="T9" fmla="*/ 1479 h 1489"/>
                  <a:gd name="T10" fmla="*/ 1045 w 1461"/>
                  <a:gd name="T11" fmla="*/ 1372 h 1489"/>
                  <a:gd name="T12" fmla="*/ 1188 w 1461"/>
                  <a:gd name="T13" fmla="*/ 1176 h 1489"/>
                  <a:gd name="T14" fmla="*/ 1271 w 1461"/>
                  <a:gd name="T15" fmla="*/ 980 h 1489"/>
                  <a:gd name="T16" fmla="*/ 1378 w 1461"/>
                  <a:gd name="T17" fmla="*/ 618 h 1489"/>
                  <a:gd name="T18" fmla="*/ 1431 w 1461"/>
                  <a:gd name="T19" fmla="*/ 261 h 1489"/>
                  <a:gd name="T20" fmla="*/ 1461 w 1461"/>
                  <a:gd name="T21" fmla="*/ 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1" h="1489">
                    <a:moveTo>
                      <a:pt x="0" y="1045"/>
                    </a:moveTo>
                    <a:cubicBezTo>
                      <a:pt x="71" y="1047"/>
                      <a:pt x="143" y="1049"/>
                      <a:pt x="196" y="1087"/>
                    </a:cubicBezTo>
                    <a:cubicBezTo>
                      <a:pt x="249" y="1125"/>
                      <a:pt x="273" y="1214"/>
                      <a:pt x="321" y="1271"/>
                    </a:cubicBezTo>
                    <a:cubicBezTo>
                      <a:pt x="369" y="1328"/>
                      <a:pt x="400" y="1396"/>
                      <a:pt x="481" y="1431"/>
                    </a:cubicBezTo>
                    <a:cubicBezTo>
                      <a:pt x="562" y="1466"/>
                      <a:pt x="714" y="1489"/>
                      <a:pt x="808" y="1479"/>
                    </a:cubicBezTo>
                    <a:cubicBezTo>
                      <a:pt x="902" y="1469"/>
                      <a:pt x="982" y="1422"/>
                      <a:pt x="1045" y="1372"/>
                    </a:cubicBezTo>
                    <a:cubicBezTo>
                      <a:pt x="1108" y="1322"/>
                      <a:pt x="1150" y="1241"/>
                      <a:pt x="1188" y="1176"/>
                    </a:cubicBezTo>
                    <a:cubicBezTo>
                      <a:pt x="1226" y="1111"/>
                      <a:pt x="1239" y="1073"/>
                      <a:pt x="1271" y="980"/>
                    </a:cubicBezTo>
                    <a:cubicBezTo>
                      <a:pt x="1303" y="887"/>
                      <a:pt x="1351" y="738"/>
                      <a:pt x="1378" y="618"/>
                    </a:cubicBezTo>
                    <a:cubicBezTo>
                      <a:pt x="1405" y="498"/>
                      <a:pt x="1417" y="364"/>
                      <a:pt x="1431" y="261"/>
                    </a:cubicBezTo>
                    <a:cubicBezTo>
                      <a:pt x="1445" y="158"/>
                      <a:pt x="1453" y="79"/>
                      <a:pt x="1461" y="0"/>
                    </a:cubicBezTo>
                  </a:path>
                </a:pathLst>
              </a:custGeom>
              <a:noFill/>
              <a:ln w="5715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739656" name="Freeform 8"/>
              <p:cNvSpPr>
                <a:spLocks noChangeAspect="1"/>
              </p:cNvSpPr>
              <p:nvPr/>
            </p:nvSpPr>
            <p:spPr bwMode="auto">
              <a:xfrm flipH="1">
                <a:off x="1683" y="1627"/>
                <a:ext cx="1461" cy="1489"/>
              </a:xfrm>
              <a:custGeom>
                <a:avLst/>
                <a:gdLst>
                  <a:gd name="T0" fmla="*/ 0 w 1461"/>
                  <a:gd name="T1" fmla="*/ 1045 h 1489"/>
                  <a:gd name="T2" fmla="*/ 196 w 1461"/>
                  <a:gd name="T3" fmla="*/ 1087 h 1489"/>
                  <a:gd name="T4" fmla="*/ 321 w 1461"/>
                  <a:gd name="T5" fmla="*/ 1271 h 1489"/>
                  <a:gd name="T6" fmla="*/ 481 w 1461"/>
                  <a:gd name="T7" fmla="*/ 1431 h 1489"/>
                  <a:gd name="T8" fmla="*/ 808 w 1461"/>
                  <a:gd name="T9" fmla="*/ 1479 h 1489"/>
                  <a:gd name="T10" fmla="*/ 1045 w 1461"/>
                  <a:gd name="T11" fmla="*/ 1372 h 1489"/>
                  <a:gd name="T12" fmla="*/ 1188 w 1461"/>
                  <a:gd name="T13" fmla="*/ 1176 h 1489"/>
                  <a:gd name="T14" fmla="*/ 1271 w 1461"/>
                  <a:gd name="T15" fmla="*/ 980 h 1489"/>
                  <a:gd name="T16" fmla="*/ 1378 w 1461"/>
                  <a:gd name="T17" fmla="*/ 618 h 1489"/>
                  <a:gd name="T18" fmla="*/ 1431 w 1461"/>
                  <a:gd name="T19" fmla="*/ 261 h 1489"/>
                  <a:gd name="T20" fmla="*/ 1461 w 1461"/>
                  <a:gd name="T21" fmla="*/ 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1" h="1489">
                    <a:moveTo>
                      <a:pt x="0" y="1045"/>
                    </a:moveTo>
                    <a:cubicBezTo>
                      <a:pt x="71" y="1047"/>
                      <a:pt x="143" y="1049"/>
                      <a:pt x="196" y="1087"/>
                    </a:cubicBezTo>
                    <a:cubicBezTo>
                      <a:pt x="249" y="1125"/>
                      <a:pt x="273" y="1214"/>
                      <a:pt x="321" y="1271"/>
                    </a:cubicBezTo>
                    <a:cubicBezTo>
                      <a:pt x="369" y="1328"/>
                      <a:pt x="400" y="1396"/>
                      <a:pt x="481" y="1431"/>
                    </a:cubicBezTo>
                    <a:cubicBezTo>
                      <a:pt x="562" y="1466"/>
                      <a:pt x="714" y="1489"/>
                      <a:pt x="808" y="1479"/>
                    </a:cubicBezTo>
                    <a:cubicBezTo>
                      <a:pt x="902" y="1469"/>
                      <a:pt x="982" y="1422"/>
                      <a:pt x="1045" y="1372"/>
                    </a:cubicBezTo>
                    <a:cubicBezTo>
                      <a:pt x="1108" y="1322"/>
                      <a:pt x="1150" y="1241"/>
                      <a:pt x="1188" y="1176"/>
                    </a:cubicBezTo>
                    <a:cubicBezTo>
                      <a:pt x="1226" y="1111"/>
                      <a:pt x="1239" y="1073"/>
                      <a:pt x="1271" y="980"/>
                    </a:cubicBezTo>
                    <a:cubicBezTo>
                      <a:pt x="1303" y="887"/>
                      <a:pt x="1351" y="738"/>
                      <a:pt x="1378" y="618"/>
                    </a:cubicBezTo>
                    <a:cubicBezTo>
                      <a:pt x="1405" y="498"/>
                      <a:pt x="1417" y="364"/>
                      <a:pt x="1431" y="261"/>
                    </a:cubicBezTo>
                    <a:cubicBezTo>
                      <a:pt x="1445" y="158"/>
                      <a:pt x="1453" y="79"/>
                      <a:pt x="1461" y="0"/>
                    </a:cubicBezTo>
                  </a:path>
                </a:pathLst>
              </a:custGeom>
              <a:noFill/>
              <a:ln w="5715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sp>
          <p:nvSpPr>
            <p:cNvPr id="3739657" name="Oval 9"/>
            <p:cNvSpPr>
              <a:spLocks noChangeArrowheads="1"/>
            </p:cNvSpPr>
            <p:nvPr/>
          </p:nvSpPr>
          <p:spPr bwMode="auto">
            <a:xfrm>
              <a:off x="1919" y="3402"/>
              <a:ext cx="2239" cy="588"/>
            </a:xfrm>
            <a:prstGeom prst="ellipse">
              <a:avLst/>
            </a:prstGeom>
            <a:noFill/>
            <a:ln w="38100">
              <a:solidFill>
                <a:srgbClr val="FF99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39658" name="Oval 10"/>
            <p:cNvSpPr>
              <a:spLocks noChangeArrowheads="1"/>
            </p:cNvSpPr>
            <p:nvPr/>
          </p:nvSpPr>
          <p:spPr bwMode="auto">
            <a:xfrm>
              <a:off x="1041" y="1236"/>
              <a:ext cx="4018" cy="1313"/>
            </a:xfrm>
            <a:prstGeom prst="ellipse">
              <a:avLst/>
            </a:prstGeom>
            <a:noFill/>
            <a:ln w="38100">
              <a:solidFill>
                <a:srgbClr val="FF99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739659" name="Text Box 11"/>
          <p:cNvSpPr txBox="1">
            <a:spLocks noChangeArrowheads="1"/>
          </p:cNvSpPr>
          <p:nvPr/>
        </p:nvSpPr>
        <p:spPr bwMode="auto">
          <a:xfrm>
            <a:off x="5726113" y="40243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hlink"/>
                </a:solidFill>
                <a:latin typeface="Arial" charset="0"/>
              </a:rPr>
              <a:t>y</a:t>
            </a:r>
          </a:p>
        </p:txBody>
      </p:sp>
      <p:sp>
        <p:nvSpPr>
          <p:cNvPr id="3739660" name="Text Box 12"/>
          <p:cNvSpPr txBox="1">
            <a:spLocks noChangeArrowheads="1"/>
          </p:cNvSpPr>
          <p:nvPr/>
        </p:nvSpPr>
        <p:spPr bwMode="auto">
          <a:xfrm>
            <a:off x="8469313" y="49133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hlink"/>
                </a:solidFill>
                <a:latin typeface="Arial" charset="0"/>
              </a:rPr>
              <a:t>x</a:t>
            </a:r>
          </a:p>
        </p:txBody>
      </p:sp>
      <p:sp>
        <p:nvSpPr>
          <p:cNvPr id="3739661" name="Text Box 13"/>
          <p:cNvSpPr txBox="1">
            <a:spLocks noChangeArrowheads="1"/>
          </p:cNvSpPr>
          <p:nvPr/>
        </p:nvSpPr>
        <p:spPr bwMode="auto">
          <a:xfrm>
            <a:off x="4864100" y="1350963"/>
            <a:ext cx="121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hlink"/>
                </a:solidFill>
                <a:latin typeface="Arial" charset="0"/>
              </a:rPr>
              <a:t>Energy</a:t>
            </a:r>
          </a:p>
        </p:txBody>
      </p:sp>
      <p:sp>
        <p:nvSpPr>
          <p:cNvPr id="3739662" name="Rectangle 14"/>
          <p:cNvSpPr>
            <a:spLocks noChangeArrowheads="1"/>
          </p:cNvSpPr>
          <p:nvPr/>
        </p:nvSpPr>
        <p:spPr bwMode="auto">
          <a:xfrm>
            <a:off x="4430713" y="1830388"/>
            <a:ext cx="847725" cy="2921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39663" name="Rectangle 15"/>
          <p:cNvSpPr>
            <a:spLocks noChangeArrowheads="1"/>
          </p:cNvSpPr>
          <p:nvPr/>
        </p:nvSpPr>
        <p:spPr bwMode="auto">
          <a:xfrm>
            <a:off x="4562475" y="5340350"/>
            <a:ext cx="527050" cy="122238"/>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39664" name="Line 16"/>
          <p:cNvSpPr>
            <a:spLocks noChangeAspect="1" noChangeShapeType="1"/>
          </p:cNvSpPr>
          <p:nvPr/>
        </p:nvSpPr>
        <p:spPr bwMode="auto">
          <a:xfrm rot="-5400000" flipH="1" flipV="1">
            <a:off x="2274094" y="4166394"/>
            <a:ext cx="5145088" cy="0"/>
          </a:xfrm>
          <a:prstGeom prst="line">
            <a:avLst/>
          </a:prstGeom>
          <a:noFill/>
          <a:ln w="38100">
            <a:solidFill>
              <a:schemeClr val="hlink"/>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39665" name="Oval 17"/>
          <p:cNvSpPr>
            <a:spLocks noChangeArrowheads="1"/>
          </p:cNvSpPr>
          <p:nvPr/>
        </p:nvSpPr>
        <p:spPr bwMode="auto">
          <a:xfrm>
            <a:off x="4732338" y="4752975"/>
            <a:ext cx="246062" cy="254000"/>
          </a:xfrm>
          <a:prstGeom prst="ellipse">
            <a:avLst/>
          </a:prstGeom>
          <a:solidFill>
            <a:srgbClr val="FF00FF"/>
          </a:solidFill>
          <a:ln w="508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39666" name="Text Box 18"/>
          <p:cNvSpPr txBox="1">
            <a:spLocks noChangeArrowheads="1"/>
          </p:cNvSpPr>
          <p:nvPr/>
        </p:nvSpPr>
        <p:spPr bwMode="auto">
          <a:xfrm>
            <a:off x="3567113" y="4205288"/>
            <a:ext cx="1173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Vacuum</a:t>
            </a:r>
          </a:p>
          <a:p>
            <a:r>
              <a:rPr lang="en-US" sz="2000">
                <a:latin typeface="Arial" charset="0"/>
              </a:rPr>
              <a:t>Energy</a:t>
            </a:r>
          </a:p>
        </p:txBody>
      </p:sp>
      <p:sp>
        <p:nvSpPr>
          <p:cNvPr id="3739667" name="Text Box 19"/>
          <p:cNvSpPr txBox="1">
            <a:spLocks noChangeArrowheads="1"/>
          </p:cNvSpPr>
          <p:nvPr/>
        </p:nvSpPr>
        <p:spPr bwMode="auto">
          <a:xfrm>
            <a:off x="6594475" y="5824538"/>
            <a:ext cx="947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Mass</a:t>
            </a:r>
          </a:p>
        </p:txBody>
      </p:sp>
      <p:grpSp>
        <p:nvGrpSpPr>
          <p:cNvPr id="3739668" name="Group 20"/>
          <p:cNvGrpSpPr>
            <a:grpSpLocks/>
          </p:cNvGrpSpPr>
          <p:nvPr/>
        </p:nvGrpSpPr>
        <p:grpSpPr bwMode="auto">
          <a:xfrm>
            <a:off x="1633538" y="1343025"/>
            <a:ext cx="6397625" cy="3683000"/>
            <a:chOff x="1029" y="846"/>
            <a:chExt cx="4030" cy="2320"/>
          </a:xfrm>
        </p:grpSpPr>
        <p:sp>
          <p:nvSpPr>
            <p:cNvPr id="3739669" name="Oval 21"/>
            <p:cNvSpPr>
              <a:spLocks noChangeArrowheads="1"/>
            </p:cNvSpPr>
            <p:nvPr/>
          </p:nvSpPr>
          <p:spPr bwMode="auto">
            <a:xfrm>
              <a:off x="1041" y="846"/>
              <a:ext cx="4018" cy="1313"/>
            </a:xfrm>
            <a:prstGeom prst="ellipse">
              <a:avLst/>
            </a:prstGeom>
            <a:noFill/>
            <a:ln w="38100">
              <a:solidFill>
                <a:srgbClr val="FF99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39670" name="Freeform 22"/>
            <p:cNvSpPr>
              <a:spLocks/>
            </p:cNvSpPr>
            <p:nvPr/>
          </p:nvSpPr>
          <p:spPr bwMode="auto">
            <a:xfrm>
              <a:off x="3040" y="1538"/>
              <a:ext cx="2019" cy="1627"/>
            </a:xfrm>
            <a:custGeom>
              <a:avLst/>
              <a:gdLst>
                <a:gd name="T0" fmla="*/ 0 w 2019"/>
                <a:gd name="T1" fmla="*/ 1627 h 1627"/>
                <a:gd name="T2" fmla="*/ 386 w 2019"/>
                <a:gd name="T3" fmla="*/ 1597 h 1627"/>
                <a:gd name="T4" fmla="*/ 891 w 2019"/>
                <a:gd name="T5" fmla="*/ 1461 h 1627"/>
                <a:gd name="T6" fmla="*/ 1259 w 2019"/>
                <a:gd name="T7" fmla="*/ 1235 h 1627"/>
                <a:gd name="T8" fmla="*/ 1509 w 2019"/>
                <a:gd name="T9" fmla="*/ 998 h 1627"/>
                <a:gd name="T10" fmla="*/ 1764 w 2019"/>
                <a:gd name="T11" fmla="*/ 612 h 1627"/>
                <a:gd name="T12" fmla="*/ 1912 w 2019"/>
                <a:gd name="T13" fmla="*/ 303 h 1627"/>
                <a:gd name="T14" fmla="*/ 2019 w 2019"/>
                <a:gd name="T15" fmla="*/ 0 h 16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9" h="1627">
                  <a:moveTo>
                    <a:pt x="0" y="1627"/>
                  </a:moveTo>
                  <a:cubicBezTo>
                    <a:pt x="119" y="1626"/>
                    <a:pt x="238" y="1625"/>
                    <a:pt x="386" y="1597"/>
                  </a:cubicBezTo>
                  <a:cubicBezTo>
                    <a:pt x="534" y="1569"/>
                    <a:pt x="746" y="1521"/>
                    <a:pt x="891" y="1461"/>
                  </a:cubicBezTo>
                  <a:cubicBezTo>
                    <a:pt x="1036" y="1401"/>
                    <a:pt x="1156" y="1312"/>
                    <a:pt x="1259" y="1235"/>
                  </a:cubicBezTo>
                  <a:cubicBezTo>
                    <a:pt x="1362" y="1158"/>
                    <a:pt x="1425" y="1102"/>
                    <a:pt x="1509" y="998"/>
                  </a:cubicBezTo>
                  <a:cubicBezTo>
                    <a:pt x="1593" y="894"/>
                    <a:pt x="1697" y="728"/>
                    <a:pt x="1764" y="612"/>
                  </a:cubicBezTo>
                  <a:cubicBezTo>
                    <a:pt x="1831" y="496"/>
                    <a:pt x="1870" y="405"/>
                    <a:pt x="1912" y="303"/>
                  </a:cubicBezTo>
                  <a:cubicBezTo>
                    <a:pt x="1954" y="201"/>
                    <a:pt x="1986" y="100"/>
                    <a:pt x="2019" y="0"/>
                  </a:cubicBezTo>
                </a:path>
              </a:pathLst>
            </a:custGeom>
            <a:noFill/>
            <a:ln w="5080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739671" name="Freeform 23"/>
            <p:cNvSpPr>
              <a:spLocks/>
            </p:cNvSpPr>
            <p:nvPr/>
          </p:nvSpPr>
          <p:spPr bwMode="auto">
            <a:xfrm flipH="1">
              <a:off x="1029" y="1539"/>
              <a:ext cx="2019" cy="1627"/>
            </a:xfrm>
            <a:custGeom>
              <a:avLst/>
              <a:gdLst>
                <a:gd name="T0" fmla="*/ 0 w 2019"/>
                <a:gd name="T1" fmla="*/ 1627 h 1627"/>
                <a:gd name="T2" fmla="*/ 386 w 2019"/>
                <a:gd name="T3" fmla="*/ 1597 h 1627"/>
                <a:gd name="T4" fmla="*/ 891 w 2019"/>
                <a:gd name="T5" fmla="*/ 1461 h 1627"/>
                <a:gd name="T6" fmla="*/ 1259 w 2019"/>
                <a:gd name="T7" fmla="*/ 1235 h 1627"/>
                <a:gd name="T8" fmla="*/ 1509 w 2019"/>
                <a:gd name="T9" fmla="*/ 998 h 1627"/>
                <a:gd name="T10" fmla="*/ 1764 w 2019"/>
                <a:gd name="T11" fmla="*/ 612 h 1627"/>
                <a:gd name="T12" fmla="*/ 1912 w 2019"/>
                <a:gd name="T13" fmla="*/ 303 h 1627"/>
                <a:gd name="T14" fmla="*/ 2019 w 2019"/>
                <a:gd name="T15" fmla="*/ 0 h 16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9" h="1627">
                  <a:moveTo>
                    <a:pt x="0" y="1627"/>
                  </a:moveTo>
                  <a:cubicBezTo>
                    <a:pt x="119" y="1626"/>
                    <a:pt x="238" y="1625"/>
                    <a:pt x="386" y="1597"/>
                  </a:cubicBezTo>
                  <a:cubicBezTo>
                    <a:pt x="534" y="1569"/>
                    <a:pt x="746" y="1521"/>
                    <a:pt x="891" y="1461"/>
                  </a:cubicBezTo>
                  <a:cubicBezTo>
                    <a:pt x="1036" y="1401"/>
                    <a:pt x="1156" y="1312"/>
                    <a:pt x="1259" y="1235"/>
                  </a:cubicBezTo>
                  <a:cubicBezTo>
                    <a:pt x="1362" y="1158"/>
                    <a:pt x="1425" y="1102"/>
                    <a:pt x="1509" y="998"/>
                  </a:cubicBezTo>
                  <a:cubicBezTo>
                    <a:pt x="1593" y="894"/>
                    <a:pt x="1697" y="728"/>
                    <a:pt x="1764" y="612"/>
                  </a:cubicBezTo>
                  <a:cubicBezTo>
                    <a:pt x="1831" y="496"/>
                    <a:pt x="1870" y="405"/>
                    <a:pt x="1912" y="303"/>
                  </a:cubicBezTo>
                  <a:cubicBezTo>
                    <a:pt x="1954" y="201"/>
                    <a:pt x="1986" y="100"/>
                    <a:pt x="2019" y="0"/>
                  </a:cubicBezTo>
                </a:path>
              </a:pathLst>
            </a:custGeom>
            <a:noFill/>
            <a:ln w="5080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00473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3739668"/>
                                        </p:tgtEl>
                                      </p:cBhvr>
                                    </p:animEffect>
                                    <p:set>
                                      <p:cBhvr>
                                        <p:cTn id="7" dur="1" fill="hold">
                                          <p:stCondLst>
                                            <p:cond delay="499"/>
                                          </p:stCondLst>
                                        </p:cTn>
                                        <p:tgtEl>
                                          <p:spTgt spid="3739668"/>
                                        </p:tgtEl>
                                        <p:attrNameLst>
                                          <p:attrName>style.visibility</p:attrName>
                                        </p:attrNameLst>
                                      </p:cBhvr>
                                      <p:to>
                                        <p:strVal val="hidden"/>
                                      </p:to>
                                    </p:se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39653"/>
                                        </p:tgtEl>
                                        <p:attrNameLst>
                                          <p:attrName>style.visibility</p:attrName>
                                        </p:attrNameLst>
                                      </p:cBhvr>
                                      <p:to>
                                        <p:strVal val="visible"/>
                                      </p:to>
                                    </p:set>
                                    <p:animEffect transition="in" filter="dissolve">
                                      <p:cBhvr>
                                        <p:cTn id="11" dur="1000"/>
                                        <p:tgtEl>
                                          <p:spTgt spid="37396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0" presetClass="path" presetSubtype="0" accel="50000" decel="50000" fill="hold" grpId="0" nodeType="clickEffect">
                                  <p:stCondLst>
                                    <p:cond delay="0"/>
                                  </p:stCondLst>
                                  <p:childTnLst>
                                    <p:animMotion origin="layout" path="M 6.87831E-7 -2.84722E-6 C 0.01108 0.00087 0.02216 0.00174 0.03009 0.00456 C 0.03803 0.00738 0.04117 0.0089 0.04762 0.01671 C 0.05407 0.02452 0.06167 0.04058 0.06845 0.05187 C 0.07523 0.06315 0.08102 0.07531 0.08813 0.08399 C 0.09524 0.09267 0.10284 0.09896 0.11144 0.10373 C 0.12004 0.10851 0.13128 0.1109 0.13939 0.11285 C 0.14749 0.1148 0.15427 0.11545 0.16022 0.11589 C 0.16617 0.11632 0.17064 0.1161 0.17527 0.11589 " pathEditMode="relative" ptsTypes="aaaaaaaaA">
                                      <p:cBhvr>
                                        <p:cTn id="15" dur="2000" fill="hold"/>
                                        <p:tgtEl>
                                          <p:spTgt spid="3739665"/>
                                        </p:tgtEl>
                                        <p:attrNameLst>
                                          <p:attrName>ppt_x</p:attrName>
                                          <p:attrName>ppt_y</p:attrName>
                                        </p:attrNameLst>
                                      </p:cBhvr>
                                    </p:animMotion>
                                  </p:childTnLst>
                                </p:cTn>
                              </p:par>
                            </p:childTnLst>
                          </p:cTn>
                        </p:par>
                        <p:par>
                          <p:cTn id="16" fill="hold" nodeType="afterGroup">
                            <p:stCondLst>
                              <p:cond delay="2000"/>
                            </p:stCondLst>
                            <p:childTnLst>
                              <p:par>
                                <p:cTn id="17" presetID="3" presetClass="exit" presetSubtype="10" fill="hold" grpId="0" nodeType="afterEffect">
                                  <p:stCondLst>
                                    <p:cond delay="500"/>
                                  </p:stCondLst>
                                  <p:childTnLst>
                                    <p:animEffect transition="out" filter="blinds(horizontal)">
                                      <p:cBhvr>
                                        <p:cTn id="18" dur="500"/>
                                        <p:tgtEl>
                                          <p:spTgt spid="3739666"/>
                                        </p:tgtEl>
                                      </p:cBhvr>
                                    </p:animEffect>
                                    <p:set>
                                      <p:cBhvr>
                                        <p:cTn id="19" dur="1" fill="hold">
                                          <p:stCondLst>
                                            <p:cond delay="499"/>
                                          </p:stCondLst>
                                        </p:cTn>
                                        <p:tgtEl>
                                          <p:spTgt spid="3739666"/>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3739667"/>
                                        </p:tgtEl>
                                        <p:attrNameLst>
                                          <p:attrName>style.visibility</p:attrName>
                                        </p:attrNameLst>
                                      </p:cBhvr>
                                      <p:to>
                                        <p:strVal val="visible"/>
                                      </p:to>
                                    </p:set>
                                    <p:animEffect transition="in" filter="dissolve">
                                      <p:cBhvr>
                                        <p:cTn id="22" dur="500"/>
                                        <p:tgtEl>
                                          <p:spTgt spid="3739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9665" grpId="0" animBg="1"/>
      <p:bldP spid="3739666" grpId="0"/>
      <p:bldP spid="37396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fld id="{2788861B-02C7-EB48-A2D6-0F48C00683A7}" type="datetime1">
              <a:rPr lang="en-US" smtClean="0"/>
              <a:t>11/14/12</a:t>
            </a:fld>
            <a:endParaRPr lang="en-US"/>
          </a:p>
        </p:txBody>
      </p:sp>
      <p:sp>
        <p:nvSpPr>
          <p:cNvPr id="21" name="Footer Placeholder 4"/>
          <p:cNvSpPr>
            <a:spLocks noGrp="1"/>
          </p:cNvSpPr>
          <p:nvPr>
            <p:ph type="ftr" sz="quarter" idx="11"/>
          </p:nvPr>
        </p:nvSpPr>
        <p:spPr/>
        <p:txBody>
          <a:bodyPr/>
          <a:lstStyle/>
          <a:p>
            <a:r>
              <a:rPr lang="en-US"/>
              <a:t>Katsushi Arisaka</a:t>
            </a:r>
          </a:p>
        </p:txBody>
      </p:sp>
      <p:sp>
        <p:nvSpPr>
          <p:cNvPr id="22" name="Slide Number Placeholder 5"/>
          <p:cNvSpPr>
            <a:spLocks noGrp="1"/>
          </p:cNvSpPr>
          <p:nvPr>
            <p:ph type="sldNum" sz="quarter" idx="12"/>
          </p:nvPr>
        </p:nvSpPr>
        <p:spPr/>
        <p:txBody>
          <a:bodyPr/>
          <a:lstStyle/>
          <a:p>
            <a:fld id="{EB11B01C-A176-5048-A6C3-F6B3C6339665}" type="slidenum">
              <a:rPr lang="en-US"/>
              <a:pPr/>
              <a:t>25</a:t>
            </a:fld>
            <a:endParaRPr lang="en-US"/>
          </a:p>
        </p:txBody>
      </p:sp>
      <p:sp>
        <p:nvSpPr>
          <p:cNvPr id="3741698" name="Rectangle 2"/>
          <p:cNvSpPr>
            <a:spLocks noGrp="1" noChangeArrowheads="1"/>
          </p:cNvSpPr>
          <p:nvPr>
            <p:ph type="title"/>
          </p:nvPr>
        </p:nvSpPr>
        <p:spPr/>
        <p:txBody>
          <a:bodyPr/>
          <a:lstStyle/>
          <a:p>
            <a:r>
              <a:rPr lang="en-US" sz="3600"/>
              <a:t>Spontaneous Symmetry Breaking</a:t>
            </a:r>
            <a:br>
              <a:rPr lang="en-US" sz="3600"/>
            </a:br>
            <a:r>
              <a:rPr lang="en-US" sz="3600"/>
              <a:t>- Higgs Mechanism -</a:t>
            </a:r>
          </a:p>
        </p:txBody>
      </p:sp>
      <p:sp>
        <p:nvSpPr>
          <p:cNvPr id="3741699" name="Line 3"/>
          <p:cNvSpPr>
            <a:spLocks noChangeShapeType="1"/>
          </p:cNvSpPr>
          <p:nvPr/>
        </p:nvSpPr>
        <p:spPr bwMode="auto">
          <a:xfrm flipV="1">
            <a:off x="1008063" y="4994275"/>
            <a:ext cx="7664450" cy="9525"/>
          </a:xfrm>
          <a:prstGeom prst="line">
            <a:avLst/>
          </a:prstGeom>
          <a:noFill/>
          <a:ln w="3810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1700" name="Line 4"/>
          <p:cNvSpPr>
            <a:spLocks noChangeShapeType="1"/>
          </p:cNvSpPr>
          <p:nvPr/>
        </p:nvSpPr>
        <p:spPr bwMode="auto">
          <a:xfrm flipV="1">
            <a:off x="4054475" y="4130675"/>
            <a:ext cx="1735138" cy="1611313"/>
          </a:xfrm>
          <a:prstGeom prst="line">
            <a:avLst/>
          </a:prstGeom>
          <a:noFill/>
          <a:ln w="3810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741701" name="Group 5"/>
          <p:cNvGrpSpPr>
            <a:grpSpLocks/>
          </p:cNvGrpSpPr>
          <p:nvPr/>
        </p:nvGrpSpPr>
        <p:grpSpPr bwMode="auto">
          <a:xfrm>
            <a:off x="1628775" y="1962150"/>
            <a:ext cx="6419850" cy="4371975"/>
            <a:chOff x="1026" y="1236"/>
            <a:chExt cx="4044" cy="2754"/>
          </a:xfrm>
        </p:grpSpPr>
        <p:grpSp>
          <p:nvGrpSpPr>
            <p:cNvPr id="3741702" name="Group 6"/>
            <p:cNvGrpSpPr>
              <a:grpSpLocks noChangeAspect="1"/>
            </p:cNvGrpSpPr>
            <p:nvPr/>
          </p:nvGrpSpPr>
          <p:grpSpPr bwMode="auto">
            <a:xfrm>
              <a:off x="1026" y="1904"/>
              <a:ext cx="4044" cy="1804"/>
              <a:chOff x="1683" y="1621"/>
              <a:chExt cx="2925" cy="1495"/>
            </a:xfrm>
          </p:grpSpPr>
          <p:sp>
            <p:nvSpPr>
              <p:cNvPr id="3741703" name="Freeform 7"/>
              <p:cNvSpPr>
                <a:spLocks noChangeAspect="1"/>
              </p:cNvSpPr>
              <p:nvPr/>
            </p:nvSpPr>
            <p:spPr bwMode="auto">
              <a:xfrm>
                <a:off x="3147" y="1621"/>
                <a:ext cx="1461" cy="1489"/>
              </a:xfrm>
              <a:custGeom>
                <a:avLst/>
                <a:gdLst>
                  <a:gd name="T0" fmla="*/ 0 w 1461"/>
                  <a:gd name="T1" fmla="*/ 1045 h 1489"/>
                  <a:gd name="T2" fmla="*/ 196 w 1461"/>
                  <a:gd name="T3" fmla="*/ 1087 h 1489"/>
                  <a:gd name="T4" fmla="*/ 321 w 1461"/>
                  <a:gd name="T5" fmla="*/ 1271 h 1489"/>
                  <a:gd name="T6" fmla="*/ 481 w 1461"/>
                  <a:gd name="T7" fmla="*/ 1431 h 1489"/>
                  <a:gd name="T8" fmla="*/ 808 w 1461"/>
                  <a:gd name="T9" fmla="*/ 1479 h 1489"/>
                  <a:gd name="T10" fmla="*/ 1045 w 1461"/>
                  <a:gd name="T11" fmla="*/ 1372 h 1489"/>
                  <a:gd name="T12" fmla="*/ 1188 w 1461"/>
                  <a:gd name="T13" fmla="*/ 1176 h 1489"/>
                  <a:gd name="T14" fmla="*/ 1271 w 1461"/>
                  <a:gd name="T15" fmla="*/ 980 h 1489"/>
                  <a:gd name="T16" fmla="*/ 1378 w 1461"/>
                  <a:gd name="T17" fmla="*/ 618 h 1489"/>
                  <a:gd name="T18" fmla="*/ 1431 w 1461"/>
                  <a:gd name="T19" fmla="*/ 261 h 1489"/>
                  <a:gd name="T20" fmla="*/ 1461 w 1461"/>
                  <a:gd name="T21" fmla="*/ 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1" h="1489">
                    <a:moveTo>
                      <a:pt x="0" y="1045"/>
                    </a:moveTo>
                    <a:cubicBezTo>
                      <a:pt x="71" y="1047"/>
                      <a:pt x="143" y="1049"/>
                      <a:pt x="196" y="1087"/>
                    </a:cubicBezTo>
                    <a:cubicBezTo>
                      <a:pt x="249" y="1125"/>
                      <a:pt x="273" y="1214"/>
                      <a:pt x="321" y="1271"/>
                    </a:cubicBezTo>
                    <a:cubicBezTo>
                      <a:pt x="369" y="1328"/>
                      <a:pt x="400" y="1396"/>
                      <a:pt x="481" y="1431"/>
                    </a:cubicBezTo>
                    <a:cubicBezTo>
                      <a:pt x="562" y="1466"/>
                      <a:pt x="714" y="1489"/>
                      <a:pt x="808" y="1479"/>
                    </a:cubicBezTo>
                    <a:cubicBezTo>
                      <a:pt x="902" y="1469"/>
                      <a:pt x="982" y="1422"/>
                      <a:pt x="1045" y="1372"/>
                    </a:cubicBezTo>
                    <a:cubicBezTo>
                      <a:pt x="1108" y="1322"/>
                      <a:pt x="1150" y="1241"/>
                      <a:pt x="1188" y="1176"/>
                    </a:cubicBezTo>
                    <a:cubicBezTo>
                      <a:pt x="1226" y="1111"/>
                      <a:pt x="1239" y="1073"/>
                      <a:pt x="1271" y="980"/>
                    </a:cubicBezTo>
                    <a:cubicBezTo>
                      <a:pt x="1303" y="887"/>
                      <a:pt x="1351" y="738"/>
                      <a:pt x="1378" y="618"/>
                    </a:cubicBezTo>
                    <a:cubicBezTo>
                      <a:pt x="1405" y="498"/>
                      <a:pt x="1417" y="364"/>
                      <a:pt x="1431" y="261"/>
                    </a:cubicBezTo>
                    <a:cubicBezTo>
                      <a:pt x="1445" y="158"/>
                      <a:pt x="1453" y="79"/>
                      <a:pt x="1461" y="0"/>
                    </a:cubicBezTo>
                  </a:path>
                </a:pathLst>
              </a:custGeom>
              <a:noFill/>
              <a:ln w="5715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741704" name="Freeform 8"/>
              <p:cNvSpPr>
                <a:spLocks noChangeAspect="1"/>
              </p:cNvSpPr>
              <p:nvPr/>
            </p:nvSpPr>
            <p:spPr bwMode="auto">
              <a:xfrm flipH="1">
                <a:off x="1683" y="1627"/>
                <a:ext cx="1461" cy="1489"/>
              </a:xfrm>
              <a:custGeom>
                <a:avLst/>
                <a:gdLst>
                  <a:gd name="T0" fmla="*/ 0 w 1461"/>
                  <a:gd name="T1" fmla="*/ 1045 h 1489"/>
                  <a:gd name="T2" fmla="*/ 196 w 1461"/>
                  <a:gd name="T3" fmla="*/ 1087 h 1489"/>
                  <a:gd name="T4" fmla="*/ 321 w 1461"/>
                  <a:gd name="T5" fmla="*/ 1271 h 1489"/>
                  <a:gd name="T6" fmla="*/ 481 w 1461"/>
                  <a:gd name="T7" fmla="*/ 1431 h 1489"/>
                  <a:gd name="T8" fmla="*/ 808 w 1461"/>
                  <a:gd name="T9" fmla="*/ 1479 h 1489"/>
                  <a:gd name="T10" fmla="*/ 1045 w 1461"/>
                  <a:gd name="T11" fmla="*/ 1372 h 1489"/>
                  <a:gd name="T12" fmla="*/ 1188 w 1461"/>
                  <a:gd name="T13" fmla="*/ 1176 h 1489"/>
                  <a:gd name="T14" fmla="*/ 1271 w 1461"/>
                  <a:gd name="T15" fmla="*/ 980 h 1489"/>
                  <a:gd name="T16" fmla="*/ 1378 w 1461"/>
                  <a:gd name="T17" fmla="*/ 618 h 1489"/>
                  <a:gd name="T18" fmla="*/ 1431 w 1461"/>
                  <a:gd name="T19" fmla="*/ 261 h 1489"/>
                  <a:gd name="T20" fmla="*/ 1461 w 1461"/>
                  <a:gd name="T21" fmla="*/ 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1" h="1489">
                    <a:moveTo>
                      <a:pt x="0" y="1045"/>
                    </a:moveTo>
                    <a:cubicBezTo>
                      <a:pt x="71" y="1047"/>
                      <a:pt x="143" y="1049"/>
                      <a:pt x="196" y="1087"/>
                    </a:cubicBezTo>
                    <a:cubicBezTo>
                      <a:pt x="249" y="1125"/>
                      <a:pt x="273" y="1214"/>
                      <a:pt x="321" y="1271"/>
                    </a:cubicBezTo>
                    <a:cubicBezTo>
                      <a:pt x="369" y="1328"/>
                      <a:pt x="400" y="1396"/>
                      <a:pt x="481" y="1431"/>
                    </a:cubicBezTo>
                    <a:cubicBezTo>
                      <a:pt x="562" y="1466"/>
                      <a:pt x="714" y="1489"/>
                      <a:pt x="808" y="1479"/>
                    </a:cubicBezTo>
                    <a:cubicBezTo>
                      <a:pt x="902" y="1469"/>
                      <a:pt x="982" y="1422"/>
                      <a:pt x="1045" y="1372"/>
                    </a:cubicBezTo>
                    <a:cubicBezTo>
                      <a:pt x="1108" y="1322"/>
                      <a:pt x="1150" y="1241"/>
                      <a:pt x="1188" y="1176"/>
                    </a:cubicBezTo>
                    <a:cubicBezTo>
                      <a:pt x="1226" y="1111"/>
                      <a:pt x="1239" y="1073"/>
                      <a:pt x="1271" y="980"/>
                    </a:cubicBezTo>
                    <a:cubicBezTo>
                      <a:pt x="1303" y="887"/>
                      <a:pt x="1351" y="738"/>
                      <a:pt x="1378" y="618"/>
                    </a:cubicBezTo>
                    <a:cubicBezTo>
                      <a:pt x="1405" y="498"/>
                      <a:pt x="1417" y="364"/>
                      <a:pt x="1431" y="261"/>
                    </a:cubicBezTo>
                    <a:cubicBezTo>
                      <a:pt x="1445" y="158"/>
                      <a:pt x="1453" y="79"/>
                      <a:pt x="1461" y="0"/>
                    </a:cubicBezTo>
                  </a:path>
                </a:pathLst>
              </a:custGeom>
              <a:noFill/>
              <a:ln w="5715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grpSp>
        <p:sp>
          <p:nvSpPr>
            <p:cNvPr id="3741705" name="Oval 9"/>
            <p:cNvSpPr>
              <a:spLocks noChangeArrowheads="1"/>
            </p:cNvSpPr>
            <p:nvPr/>
          </p:nvSpPr>
          <p:spPr bwMode="auto">
            <a:xfrm>
              <a:off x="1919" y="3402"/>
              <a:ext cx="2239" cy="588"/>
            </a:xfrm>
            <a:prstGeom prst="ellipse">
              <a:avLst/>
            </a:prstGeom>
            <a:noFill/>
            <a:ln w="38100">
              <a:solidFill>
                <a:srgbClr val="FF99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1706" name="Oval 10"/>
            <p:cNvSpPr>
              <a:spLocks noChangeArrowheads="1"/>
            </p:cNvSpPr>
            <p:nvPr/>
          </p:nvSpPr>
          <p:spPr bwMode="auto">
            <a:xfrm>
              <a:off x="1041" y="1236"/>
              <a:ext cx="4018" cy="1313"/>
            </a:xfrm>
            <a:prstGeom prst="ellipse">
              <a:avLst/>
            </a:prstGeom>
            <a:noFill/>
            <a:ln w="38100">
              <a:solidFill>
                <a:srgbClr val="FF99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741707" name="Text Box 11"/>
          <p:cNvSpPr txBox="1">
            <a:spLocks noChangeArrowheads="1"/>
          </p:cNvSpPr>
          <p:nvPr/>
        </p:nvSpPr>
        <p:spPr bwMode="auto">
          <a:xfrm>
            <a:off x="5726113" y="40243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hlink"/>
                </a:solidFill>
                <a:latin typeface="Arial" charset="0"/>
              </a:rPr>
              <a:t>y</a:t>
            </a:r>
          </a:p>
        </p:txBody>
      </p:sp>
      <p:sp>
        <p:nvSpPr>
          <p:cNvPr id="3741708" name="Text Box 12"/>
          <p:cNvSpPr txBox="1">
            <a:spLocks noChangeArrowheads="1"/>
          </p:cNvSpPr>
          <p:nvPr/>
        </p:nvSpPr>
        <p:spPr bwMode="auto">
          <a:xfrm>
            <a:off x="8469313" y="49133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hlink"/>
                </a:solidFill>
                <a:latin typeface="Arial" charset="0"/>
              </a:rPr>
              <a:t>x</a:t>
            </a:r>
          </a:p>
        </p:txBody>
      </p:sp>
      <p:sp>
        <p:nvSpPr>
          <p:cNvPr id="3741709" name="Text Box 13"/>
          <p:cNvSpPr txBox="1">
            <a:spLocks noChangeArrowheads="1"/>
          </p:cNvSpPr>
          <p:nvPr/>
        </p:nvSpPr>
        <p:spPr bwMode="auto">
          <a:xfrm>
            <a:off x="4864100" y="1350963"/>
            <a:ext cx="121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hlink"/>
                </a:solidFill>
                <a:latin typeface="Arial" charset="0"/>
              </a:rPr>
              <a:t>Energy</a:t>
            </a:r>
          </a:p>
        </p:txBody>
      </p:sp>
      <p:sp>
        <p:nvSpPr>
          <p:cNvPr id="3741710" name="Rectangle 14"/>
          <p:cNvSpPr>
            <a:spLocks noChangeArrowheads="1"/>
          </p:cNvSpPr>
          <p:nvPr/>
        </p:nvSpPr>
        <p:spPr bwMode="auto">
          <a:xfrm>
            <a:off x="4430713" y="1830388"/>
            <a:ext cx="847725" cy="2921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1711" name="Rectangle 15"/>
          <p:cNvSpPr>
            <a:spLocks noChangeArrowheads="1"/>
          </p:cNvSpPr>
          <p:nvPr/>
        </p:nvSpPr>
        <p:spPr bwMode="auto">
          <a:xfrm>
            <a:off x="4562475" y="5340350"/>
            <a:ext cx="527050" cy="122238"/>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1712" name="Line 16"/>
          <p:cNvSpPr>
            <a:spLocks noChangeAspect="1" noChangeShapeType="1"/>
          </p:cNvSpPr>
          <p:nvPr/>
        </p:nvSpPr>
        <p:spPr bwMode="auto">
          <a:xfrm rot="-5400000" flipH="1" flipV="1">
            <a:off x="2274094" y="4166394"/>
            <a:ext cx="5145088" cy="0"/>
          </a:xfrm>
          <a:prstGeom prst="line">
            <a:avLst/>
          </a:prstGeom>
          <a:noFill/>
          <a:ln w="38100">
            <a:solidFill>
              <a:schemeClr val="hlink"/>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1713" name="Oval 17"/>
          <p:cNvSpPr>
            <a:spLocks noChangeArrowheads="1"/>
          </p:cNvSpPr>
          <p:nvPr/>
        </p:nvSpPr>
        <p:spPr bwMode="auto">
          <a:xfrm>
            <a:off x="4732338" y="4752975"/>
            <a:ext cx="246062" cy="254000"/>
          </a:xfrm>
          <a:prstGeom prst="ellipse">
            <a:avLst/>
          </a:prstGeom>
          <a:solidFill>
            <a:srgbClr val="FF00FF"/>
          </a:solidFill>
          <a:ln w="508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41714" name="Text Box 18"/>
          <p:cNvSpPr txBox="1">
            <a:spLocks noChangeArrowheads="1"/>
          </p:cNvSpPr>
          <p:nvPr/>
        </p:nvSpPr>
        <p:spPr bwMode="auto">
          <a:xfrm>
            <a:off x="3567113" y="4205288"/>
            <a:ext cx="1173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latin typeface="Arial" charset="0"/>
              </a:rPr>
              <a:t>Vacuum</a:t>
            </a:r>
          </a:p>
          <a:p>
            <a:r>
              <a:rPr lang="en-US" sz="2000">
                <a:latin typeface="Arial" charset="0"/>
              </a:rPr>
              <a:t>Energy</a:t>
            </a:r>
          </a:p>
        </p:txBody>
      </p:sp>
      <p:sp>
        <p:nvSpPr>
          <p:cNvPr id="3741715" name="Text Box 19"/>
          <p:cNvSpPr txBox="1">
            <a:spLocks noChangeArrowheads="1"/>
          </p:cNvSpPr>
          <p:nvPr/>
        </p:nvSpPr>
        <p:spPr bwMode="auto">
          <a:xfrm>
            <a:off x="6037263" y="6348413"/>
            <a:ext cx="9477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latin typeface="Arial" charset="0"/>
              </a:rPr>
              <a:t>Mass</a:t>
            </a:r>
          </a:p>
        </p:txBody>
      </p:sp>
    </p:spTree>
    <p:extLst>
      <p:ext uri="{BB962C8B-B14F-4D97-AF65-F5344CB8AC3E}">
        <p14:creationId xmlns:p14="http://schemas.microsoft.com/office/powerpoint/2010/main" val="18675432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grpId="0" nodeType="afterEffect">
                                  <p:stCondLst>
                                    <p:cond delay="500"/>
                                  </p:stCondLst>
                                  <p:childTnLst>
                                    <p:animEffect transition="out" filter="blinds(horizontal)">
                                      <p:cBhvr>
                                        <p:cTn id="6" dur="500"/>
                                        <p:tgtEl>
                                          <p:spTgt spid="3741714"/>
                                        </p:tgtEl>
                                      </p:cBhvr>
                                    </p:animEffect>
                                    <p:set>
                                      <p:cBhvr>
                                        <p:cTn id="7" dur="1" fill="hold">
                                          <p:stCondLst>
                                            <p:cond delay="499"/>
                                          </p:stCondLst>
                                        </p:cTn>
                                        <p:tgtEl>
                                          <p:spTgt spid="374171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2.91005E-6 -1.04167E-6 C 0.00992 -0.00087 0.02001 -0.00152 0.02893 0.0076 C 0.03786 0.01671 0.04795 0.03451 0.0534 0.05491 C 0.05886 0.07531 0.05737 0.11003 0.06151 0.12956 C 0.06564 0.14909 0.07258 0.16233 0.07771 0.17209 C 0.08284 0.18186 0.0878 0.18533 0.09276 0.18902 " pathEditMode="relative" ptsTypes="aaaaaA">
                                      <p:cBhvr>
                                        <p:cTn id="11" dur="2000" fill="hold"/>
                                        <p:tgtEl>
                                          <p:spTgt spid="3741713"/>
                                        </p:tgtEl>
                                        <p:attrNameLst>
                                          <p:attrName>ppt_x</p:attrName>
                                          <p:attrName>ppt_y</p:attrName>
                                        </p:attrNameLst>
                                      </p:cBhvr>
                                    </p:animMotion>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3741715"/>
                                        </p:tgtEl>
                                        <p:attrNameLst>
                                          <p:attrName>style.visibility</p:attrName>
                                        </p:attrNameLst>
                                      </p:cBhvr>
                                      <p:to>
                                        <p:strVal val="visible"/>
                                      </p:to>
                                    </p:set>
                                    <p:animEffect transition="in" filter="dissolve">
                                      <p:cBhvr>
                                        <p:cTn id="15" dur="500"/>
                                        <p:tgtEl>
                                          <p:spTgt spid="3741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1713" grpId="0" animBg="1"/>
      <p:bldP spid="3741714" grpId="0"/>
      <p:bldP spid="37417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6D63DEEB-7B8A-4E4F-B010-A6CE41D1C1D6}" type="datetime1">
              <a:rPr lang="en-US" sz="1500" smtClean="0">
                <a:solidFill>
                  <a:srgbClr val="0000FF"/>
                </a:solidFill>
              </a:rPr>
              <a:t>11/14/12</a:t>
            </a:fld>
            <a:endParaRPr lang="en-US" sz="1500">
              <a:solidFill>
                <a:srgbClr val="0000FF"/>
              </a:solidFill>
            </a:endParaRPr>
          </a:p>
        </p:txBody>
      </p:sp>
      <p:sp>
        <p:nvSpPr>
          <p:cNvPr id="931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smtClean="0">
                <a:solidFill>
                  <a:srgbClr val="0000FF"/>
                </a:solidFill>
              </a:rPr>
              <a:t>Katsushi Arisaka</a:t>
            </a:r>
            <a:endParaRPr lang="en-US" sz="1500">
              <a:solidFill>
                <a:srgbClr val="0000FF"/>
              </a:solidFill>
            </a:endParaRPr>
          </a:p>
        </p:txBody>
      </p:sp>
      <p:sp>
        <p:nvSpPr>
          <p:cNvPr id="931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A82C679A-72B4-DF4C-B89A-EDC5D22EBFCF}" type="slidenum">
              <a:rPr lang="en-US" sz="1500">
                <a:solidFill>
                  <a:srgbClr val="0000FF"/>
                </a:solidFill>
              </a:rPr>
              <a:pPr eaLnBrk="1" hangingPunct="1"/>
              <a:t>26</a:t>
            </a:fld>
            <a:endParaRPr lang="en-US" sz="1500">
              <a:solidFill>
                <a:srgbClr val="0000FF"/>
              </a:solidFill>
            </a:endParaRPr>
          </a:p>
        </p:txBody>
      </p:sp>
      <p:pic>
        <p:nvPicPr>
          <p:cNvPr id="9318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713913" cy="7353300"/>
          </a:xfrm>
        </p:spPr>
      </p:pic>
      <p:sp>
        <p:nvSpPr>
          <p:cNvPr id="93190" name="Rectangle 3"/>
          <p:cNvSpPr>
            <a:spLocks noGrp="1" noChangeArrowheads="1"/>
          </p:cNvSpPr>
          <p:nvPr>
            <p:ph type="title"/>
          </p:nvPr>
        </p:nvSpPr>
        <p:spPr>
          <a:xfrm>
            <a:off x="320675" y="0"/>
            <a:ext cx="8880475" cy="598488"/>
          </a:xfrm>
        </p:spPr>
        <p:txBody>
          <a:bodyPr lIns="96627" tIns="48314" rIns="96627" bIns="48314"/>
          <a:lstStyle/>
          <a:p>
            <a:pPr defTabSz="914400" eaLnBrk="1" hangingPunct="1"/>
            <a:r>
              <a:rPr lang="en-US" sz="3600">
                <a:solidFill>
                  <a:srgbClr val="C00000"/>
                </a:solidFill>
                <a:latin typeface="Tahoma" charset="0"/>
                <a:ea typeface="ＭＳ Ｐゴシック" charset="0"/>
                <a:cs typeface="ＭＳ Ｐゴシック" charset="0"/>
              </a:rPr>
              <a:t>CERN and LHC in Geneva</a:t>
            </a:r>
          </a:p>
        </p:txBody>
      </p:sp>
      <p:sp>
        <p:nvSpPr>
          <p:cNvPr id="93191" name="Text Box 4"/>
          <p:cNvSpPr txBox="1">
            <a:spLocks noChangeArrowheads="1"/>
          </p:cNvSpPr>
          <p:nvPr/>
        </p:nvSpPr>
        <p:spPr bwMode="auto">
          <a:xfrm>
            <a:off x="5592763" y="4713288"/>
            <a:ext cx="36877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b="1">
                <a:solidFill>
                  <a:srgbClr val="FFFF00"/>
                </a:solidFill>
              </a:rPr>
              <a:t>27km Circumference</a:t>
            </a:r>
          </a:p>
          <a:p>
            <a:pPr algn="ctr" eaLnBrk="1" hangingPunct="1"/>
            <a:r>
              <a:rPr lang="en-US" b="1">
                <a:solidFill>
                  <a:srgbClr val="FFFF00"/>
                </a:solidFill>
              </a:rPr>
              <a:t>7+7=14 TeV</a:t>
            </a:r>
          </a:p>
        </p:txBody>
      </p:sp>
    </p:spTree>
    <p:extLst>
      <p:ext uri="{BB962C8B-B14F-4D97-AF65-F5344CB8AC3E}">
        <p14:creationId xmlns:p14="http://schemas.microsoft.com/office/powerpoint/2010/main" val="27452852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6" descr="LHC news.tiff"/>
          <p:cNvPicPr>
            <a:picLocks noChangeAspect="1"/>
          </p:cNvPicPr>
          <p:nvPr/>
        </p:nvPicPr>
        <p:blipFill rotWithShape="1">
          <a:blip r:embed="rId2">
            <a:extLst>
              <a:ext uri="{28A0092B-C50C-407E-A947-70E740481C1C}">
                <a14:useLocalDpi xmlns:a14="http://schemas.microsoft.com/office/drawing/2010/main" val="0"/>
              </a:ext>
            </a:extLst>
          </a:blip>
          <a:srcRect b="67354"/>
          <a:stretch/>
        </p:blipFill>
        <p:spPr bwMode="auto">
          <a:xfrm>
            <a:off x="0" y="0"/>
            <a:ext cx="9601200" cy="188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8"/>
          <p:cNvSpPr>
            <a:spLocks noChangeArrowheads="1"/>
          </p:cNvSpPr>
          <p:nvPr/>
        </p:nvSpPr>
        <p:spPr bwMode="auto">
          <a:xfrm>
            <a:off x="6705600" y="1905000"/>
            <a:ext cx="2895600" cy="1524000"/>
          </a:xfrm>
          <a:prstGeom prst="rect">
            <a:avLst/>
          </a:prstGeom>
          <a:solidFill>
            <a:schemeClr val="bg1"/>
          </a:solidFill>
          <a:ln w="50800">
            <a:solidFill>
              <a:schemeClr val="bg1"/>
            </a:solidFill>
            <a:round/>
            <a:headEnd/>
            <a:tailEnd/>
          </a:ln>
        </p:spPr>
        <p:txBody>
          <a:bodyPr wrap="none" anchor="ctr"/>
          <a:lstStyle/>
          <a:p>
            <a:endParaRPr lang="en-US"/>
          </a:p>
        </p:txBody>
      </p:sp>
      <p:pic>
        <p:nvPicPr>
          <p:cNvPr id="4" name="Picture 3" descr="LH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9601200" cy="4926932"/>
          </a:xfrm>
          <a:prstGeom prst="rect">
            <a:avLst/>
          </a:prstGeom>
        </p:spPr>
      </p:pic>
      <p:sp>
        <p:nvSpPr>
          <p:cNvPr id="2" name="TextBox 1"/>
          <p:cNvSpPr txBox="1"/>
          <p:nvPr/>
        </p:nvSpPr>
        <p:spPr>
          <a:xfrm>
            <a:off x="228600" y="2819400"/>
            <a:ext cx="7315200" cy="584776"/>
          </a:xfrm>
          <a:prstGeom prst="rect">
            <a:avLst/>
          </a:prstGeom>
          <a:solidFill>
            <a:schemeClr val="bg1"/>
          </a:solidFill>
          <a:ln w="38100" cmpd="sng">
            <a:solidFill>
              <a:srgbClr val="FF0000"/>
            </a:solidFill>
          </a:ln>
        </p:spPr>
        <p:txBody>
          <a:bodyPr wrap="square" rtlCol="0">
            <a:spAutoFit/>
          </a:bodyPr>
          <a:lstStyle/>
          <a:p>
            <a:r>
              <a:rPr lang="en-US" b="1" dirty="0" smtClean="0">
                <a:solidFill>
                  <a:srgbClr val="FF0066"/>
                </a:solidFill>
                <a:latin typeface="+mj-lt"/>
              </a:rPr>
              <a:t>News release on July 4</a:t>
            </a:r>
            <a:r>
              <a:rPr lang="en-US" b="1" baseline="30000" dirty="0" smtClean="0">
                <a:solidFill>
                  <a:srgbClr val="FF0066"/>
                </a:solidFill>
                <a:latin typeface="+mj-lt"/>
              </a:rPr>
              <a:t>th </a:t>
            </a:r>
            <a:r>
              <a:rPr lang="en-US" b="1" dirty="0" smtClean="0">
                <a:solidFill>
                  <a:srgbClr val="FF0066"/>
                </a:solidFill>
                <a:latin typeface="+mj-lt"/>
              </a:rPr>
              <a:t>at CERN </a:t>
            </a:r>
            <a:endParaRPr lang="en-US" b="1" dirty="0">
              <a:solidFill>
                <a:srgbClr val="FF0066"/>
              </a:solidFill>
              <a:latin typeface="+mj-lt"/>
            </a:endParaRPr>
          </a:p>
        </p:txBody>
      </p:sp>
      <p:sp>
        <p:nvSpPr>
          <p:cNvPr id="10" name="Date Placeholder 3"/>
          <p:cNvSpPr>
            <a:spLocks noGrp="1"/>
          </p:cNvSpPr>
          <p:nvPr>
            <p:ph type="dt" sz="quarter" idx="10"/>
          </p:nvPr>
        </p:nvSpPr>
        <p:spPr>
          <a:xfrm>
            <a:off x="152400" y="7018338"/>
            <a:ext cx="19050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D6C415F8-1EB3-FC43-A7AC-CA817978B873}" type="datetime1">
              <a:rPr lang="en-US" sz="1500" smtClean="0">
                <a:solidFill>
                  <a:srgbClr val="0000FF"/>
                </a:solidFill>
              </a:rPr>
              <a:t>11/14/12</a:t>
            </a:fld>
            <a:endParaRPr lang="en-US" sz="1500">
              <a:solidFill>
                <a:srgbClr val="0000FF"/>
              </a:solidFill>
            </a:endParaRPr>
          </a:p>
        </p:txBody>
      </p:sp>
      <p:sp>
        <p:nvSpPr>
          <p:cNvPr id="11" name="Footer Placeholder 4"/>
          <p:cNvSpPr>
            <a:spLocks noGrp="1"/>
          </p:cNvSpPr>
          <p:nvPr>
            <p:ph type="ftr" sz="quarter" idx="11"/>
          </p:nvPr>
        </p:nvSpPr>
        <p:spPr>
          <a:xfrm>
            <a:off x="2133600" y="7018338"/>
            <a:ext cx="5562600"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a:solidFill>
                  <a:srgbClr val="0000FF"/>
                </a:solidFill>
                <a:cs typeface="Arial" charset="0"/>
              </a:rPr>
              <a:t>Katsushi Arisaka</a:t>
            </a:r>
          </a:p>
        </p:txBody>
      </p:sp>
      <p:sp>
        <p:nvSpPr>
          <p:cNvPr id="12" name="Slide Number Placeholder 5"/>
          <p:cNvSpPr>
            <a:spLocks noGrp="1"/>
          </p:cNvSpPr>
          <p:nvPr>
            <p:ph type="sldNum" sz="quarter" idx="12"/>
          </p:nvPr>
        </p:nvSpPr>
        <p:spPr>
          <a:xfrm>
            <a:off x="7772400" y="7010400"/>
            <a:ext cx="1676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1"/>
                </a:solidFill>
                <a:latin typeface="Arial" charset="0"/>
                <a:ea typeface="ＭＳ Ｐゴシック" charset="0"/>
                <a:cs typeface="ＭＳ Ｐゴシック" charset="0"/>
              </a:defRPr>
            </a:lvl1pPr>
            <a:lvl2pPr marL="37931725" indent="-37474525" defTabSz="966788"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CF33A8F9-3F8D-E149-96B6-2D3D539A0316}" type="slidenum">
              <a:rPr lang="en-US" sz="1500">
                <a:solidFill>
                  <a:srgbClr val="0000FF"/>
                </a:solidFill>
              </a:rPr>
              <a:pPr eaLnBrk="1" hangingPunct="1"/>
              <a:t>27</a:t>
            </a:fld>
            <a:endParaRPr lang="en-US" sz="1500">
              <a:solidFill>
                <a:srgbClr val="0000FF"/>
              </a:solidFill>
            </a:endParaRPr>
          </a:p>
        </p:txBody>
      </p:sp>
    </p:spTree>
    <p:extLst>
      <p:ext uri="{BB962C8B-B14F-4D97-AF65-F5344CB8AC3E}">
        <p14:creationId xmlns:p14="http://schemas.microsoft.com/office/powerpoint/2010/main" val="1652119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Date Placeholder 4"/>
          <p:cNvSpPr>
            <a:spLocks noGrp="1"/>
          </p:cNvSpPr>
          <p:nvPr>
            <p:ph type="dt" sz="half" idx="10"/>
          </p:nvPr>
        </p:nvSpPr>
        <p:spPr/>
        <p:txBody>
          <a:bodyPr/>
          <a:lstStyle/>
          <a:p>
            <a:fld id="{9902E3EF-EF94-6447-B99A-C5A02EC3B232}" type="datetime1">
              <a:rPr lang="en-US" smtClean="0"/>
              <a:t>11/14/12</a:t>
            </a:fld>
            <a:endParaRPr lang="en-US"/>
          </a:p>
        </p:txBody>
      </p:sp>
      <p:sp>
        <p:nvSpPr>
          <p:cNvPr id="115" name="Footer Placeholder 5"/>
          <p:cNvSpPr>
            <a:spLocks noGrp="1"/>
          </p:cNvSpPr>
          <p:nvPr>
            <p:ph type="ftr" sz="quarter" idx="11"/>
          </p:nvPr>
        </p:nvSpPr>
        <p:spPr/>
        <p:txBody>
          <a:bodyPr/>
          <a:lstStyle/>
          <a:p>
            <a:r>
              <a:rPr lang="en-US"/>
              <a:t>Katsushi Arisaka</a:t>
            </a:r>
          </a:p>
        </p:txBody>
      </p:sp>
      <p:sp>
        <p:nvSpPr>
          <p:cNvPr id="116" name="Slide Number Placeholder 6"/>
          <p:cNvSpPr>
            <a:spLocks noGrp="1"/>
          </p:cNvSpPr>
          <p:nvPr>
            <p:ph type="sldNum" sz="quarter" idx="12"/>
          </p:nvPr>
        </p:nvSpPr>
        <p:spPr/>
        <p:txBody>
          <a:bodyPr/>
          <a:lstStyle/>
          <a:p>
            <a:fld id="{0BA18CCC-5A42-8449-8B05-C9BE7AEC53BC}" type="slidenum">
              <a:rPr lang="en-US"/>
              <a:pPr/>
              <a:t>28</a:t>
            </a:fld>
            <a:endParaRPr lang="en-US"/>
          </a:p>
        </p:txBody>
      </p:sp>
      <p:sp>
        <p:nvSpPr>
          <p:cNvPr id="3610626" name="Rectangle 2"/>
          <p:cNvSpPr>
            <a:spLocks noGrp="1" noChangeArrowheads="1"/>
          </p:cNvSpPr>
          <p:nvPr>
            <p:ph type="title"/>
          </p:nvPr>
        </p:nvSpPr>
        <p:spPr/>
        <p:txBody>
          <a:bodyPr/>
          <a:lstStyle/>
          <a:p>
            <a:r>
              <a:rPr lang="en-US" sz="3600"/>
              <a:t>Unification of Fundamental Forces</a:t>
            </a:r>
            <a:endParaRPr lang="en-US" sz="3600">
              <a:cs typeface="ＭＳ Ｐゴシック" charset="0"/>
            </a:endParaRPr>
          </a:p>
        </p:txBody>
      </p:sp>
      <p:grpSp>
        <p:nvGrpSpPr>
          <p:cNvPr id="3610627" name="Group 3"/>
          <p:cNvGrpSpPr>
            <a:grpSpLocks/>
          </p:cNvGrpSpPr>
          <p:nvPr/>
        </p:nvGrpSpPr>
        <p:grpSpPr bwMode="auto">
          <a:xfrm>
            <a:off x="0" y="914400"/>
            <a:ext cx="2362200" cy="6064250"/>
            <a:chOff x="0" y="576"/>
            <a:chExt cx="1488" cy="3820"/>
          </a:xfrm>
        </p:grpSpPr>
        <p:sp>
          <p:nvSpPr>
            <p:cNvPr id="3610628" name="Line 4"/>
            <p:cNvSpPr>
              <a:spLocks noChangeAspect="1" noChangeShapeType="1"/>
            </p:cNvSpPr>
            <p:nvPr/>
          </p:nvSpPr>
          <p:spPr bwMode="auto">
            <a:xfrm flipH="1">
              <a:off x="474" y="845"/>
              <a:ext cx="2" cy="3498"/>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29" name="Line 5"/>
            <p:cNvSpPr>
              <a:spLocks noChangeAspect="1" noChangeShapeType="1"/>
            </p:cNvSpPr>
            <p:nvPr/>
          </p:nvSpPr>
          <p:spPr bwMode="auto">
            <a:xfrm>
              <a:off x="472" y="93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0" name="Line 6"/>
            <p:cNvSpPr>
              <a:spLocks noChangeAspect="1" noChangeShapeType="1"/>
            </p:cNvSpPr>
            <p:nvPr/>
          </p:nvSpPr>
          <p:spPr bwMode="auto">
            <a:xfrm>
              <a:off x="474" y="119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1" name="Line 7"/>
            <p:cNvSpPr>
              <a:spLocks noChangeAspect="1" noChangeShapeType="1"/>
            </p:cNvSpPr>
            <p:nvPr/>
          </p:nvSpPr>
          <p:spPr bwMode="auto">
            <a:xfrm>
              <a:off x="474" y="1466"/>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2" name="Line 8"/>
            <p:cNvSpPr>
              <a:spLocks noChangeAspect="1" noChangeShapeType="1"/>
            </p:cNvSpPr>
            <p:nvPr/>
          </p:nvSpPr>
          <p:spPr bwMode="auto">
            <a:xfrm>
              <a:off x="478" y="1727"/>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3" name="Line 9"/>
            <p:cNvSpPr>
              <a:spLocks noChangeAspect="1" noChangeShapeType="1"/>
            </p:cNvSpPr>
            <p:nvPr/>
          </p:nvSpPr>
          <p:spPr bwMode="auto">
            <a:xfrm>
              <a:off x="481" y="200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4" name="Line 10"/>
            <p:cNvSpPr>
              <a:spLocks noChangeAspect="1" noChangeShapeType="1"/>
            </p:cNvSpPr>
            <p:nvPr/>
          </p:nvSpPr>
          <p:spPr bwMode="auto">
            <a:xfrm>
              <a:off x="476" y="2263"/>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5" name="Line 11"/>
            <p:cNvSpPr>
              <a:spLocks noChangeAspect="1" noChangeShapeType="1"/>
            </p:cNvSpPr>
            <p:nvPr/>
          </p:nvSpPr>
          <p:spPr bwMode="auto">
            <a:xfrm>
              <a:off x="481" y="2532"/>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6" name="Line 12"/>
            <p:cNvSpPr>
              <a:spLocks noChangeAspect="1" noChangeShapeType="1"/>
            </p:cNvSpPr>
            <p:nvPr/>
          </p:nvSpPr>
          <p:spPr bwMode="auto">
            <a:xfrm>
              <a:off x="481" y="2802"/>
              <a:ext cx="81"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7" name="Line 13"/>
            <p:cNvSpPr>
              <a:spLocks noChangeAspect="1" noChangeShapeType="1"/>
            </p:cNvSpPr>
            <p:nvPr/>
          </p:nvSpPr>
          <p:spPr bwMode="auto">
            <a:xfrm>
              <a:off x="476" y="3064"/>
              <a:ext cx="8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8" name="Line 14"/>
            <p:cNvSpPr>
              <a:spLocks noChangeAspect="1" noChangeShapeType="1"/>
            </p:cNvSpPr>
            <p:nvPr/>
          </p:nvSpPr>
          <p:spPr bwMode="auto">
            <a:xfrm>
              <a:off x="483" y="332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39" name="Line 15"/>
            <p:cNvSpPr>
              <a:spLocks noChangeAspect="1" noChangeShapeType="1"/>
            </p:cNvSpPr>
            <p:nvPr/>
          </p:nvSpPr>
          <p:spPr bwMode="auto">
            <a:xfrm>
              <a:off x="479" y="3594"/>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40" name="Line 16"/>
            <p:cNvSpPr>
              <a:spLocks noChangeAspect="1" noChangeShapeType="1"/>
            </p:cNvSpPr>
            <p:nvPr/>
          </p:nvSpPr>
          <p:spPr bwMode="auto">
            <a:xfrm>
              <a:off x="476" y="3710"/>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41" name="Line 17"/>
            <p:cNvSpPr>
              <a:spLocks noChangeAspect="1" noChangeShapeType="1"/>
            </p:cNvSpPr>
            <p:nvPr/>
          </p:nvSpPr>
          <p:spPr bwMode="auto">
            <a:xfrm>
              <a:off x="490" y="3884"/>
              <a:ext cx="83"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42" name="Line 18"/>
            <p:cNvSpPr>
              <a:spLocks noChangeAspect="1" noChangeShapeType="1"/>
            </p:cNvSpPr>
            <p:nvPr/>
          </p:nvSpPr>
          <p:spPr bwMode="auto">
            <a:xfrm>
              <a:off x="479" y="4064"/>
              <a:ext cx="8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43" name="Line 19"/>
            <p:cNvSpPr>
              <a:spLocks noChangeAspect="1" noChangeShapeType="1"/>
            </p:cNvSpPr>
            <p:nvPr/>
          </p:nvSpPr>
          <p:spPr bwMode="auto">
            <a:xfrm>
              <a:off x="483" y="4235"/>
              <a:ext cx="82"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44" name="Text Box 20"/>
            <p:cNvSpPr txBox="1">
              <a:spLocks noChangeAspect="1" noChangeArrowheads="1"/>
            </p:cNvSpPr>
            <p:nvPr/>
          </p:nvSpPr>
          <p:spPr bwMode="auto">
            <a:xfrm>
              <a:off x="554" y="853"/>
              <a:ext cx="69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-45</a:t>
              </a:r>
              <a:r>
                <a:rPr lang="en-US" altLang="ja-JP" sz="1800" i="1">
                  <a:solidFill>
                    <a:srgbClr val="FF0000"/>
                  </a:solidFill>
                  <a:latin typeface="Arial" charset="0"/>
                  <a:cs typeface="Times New Roman" charset="0"/>
                </a:rPr>
                <a:t>sec</a:t>
              </a:r>
            </a:p>
          </p:txBody>
        </p:sp>
        <p:sp>
          <p:nvSpPr>
            <p:cNvPr id="3610645" name="Text Box 21"/>
            <p:cNvSpPr txBox="1">
              <a:spLocks noChangeAspect="1" noChangeArrowheads="1"/>
            </p:cNvSpPr>
            <p:nvPr/>
          </p:nvSpPr>
          <p:spPr bwMode="auto">
            <a:xfrm>
              <a:off x="577" y="1114"/>
              <a:ext cx="46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-40</a:t>
              </a:r>
              <a:endParaRPr lang="en-US" altLang="ja-JP" sz="1800" i="1">
                <a:solidFill>
                  <a:srgbClr val="FF0000"/>
                </a:solidFill>
                <a:latin typeface="Arial" charset="0"/>
                <a:cs typeface="Times New Roman" charset="0"/>
              </a:endParaRPr>
            </a:p>
          </p:txBody>
        </p:sp>
        <p:sp>
          <p:nvSpPr>
            <p:cNvPr id="3610646" name="Text Box 22"/>
            <p:cNvSpPr txBox="1">
              <a:spLocks noChangeAspect="1" noChangeArrowheads="1"/>
            </p:cNvSpPr>
            <p:nvPr/>
          </p:nvSpPr>
          <p:spPr bwMode="auto">
            <a:xfrm>
              <a:off x="562" y="1385"/>
              <a:ext cx="54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-35</a:t>
              </a:r>
              <a:endParaRPr lang="en-US" altLang="ja-JP" sz="1800" i="1">
                <a:solidFill>
                  <a:srgbClr val="FF0000"/>
                </a:solidFill>
                <a:latin typeface="Arial" charset="0"/>
                <a:cs typeface="Times New Roman" charset="0"/>
              </a:endParaRPr>
            </a:p>
          </p:txBody>
        </p:sp>
        <p:sp>
          <p:nvSpPr>
            <p:cNvPr id="3610647" name="Text Box 23"/>
            <p:cNvSpPr txBox="1">
              <a:spLocks noChangeAspect="1" noChangeArrowheads="1"/>
            </p:cNvSpPr>
            <p:nvPr/>
          </p:nvSpPr>
          <p:spPr bwMode="auto">
            <a:xfrm>
              <a:off x="554" y="1648"/>
              <a:ext cx="48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-30</a:t>
              </a:r>
              <a:endParaRPr lang="en-US" altLang="ja-JP" sz="1800" i="1">
                <a:solidFill>
                  <a:srgbClr val="FF0000"/>
                </a:solidFill>
                <a:latin typeface="Arial" charset="0"/>
                <a:cs typeface="Times New Roman" charset="0"/>
              </a:endParaRPr>
            </a:p>
          </p:txBody>
        </p:sp>
        <p:sp>
          <p:nvSpPr>
            <p:cNvPr id="3610648" name="Text Box 24"/>
            <p:cNvSpPr txBox="1">
              <a:spLocks noChangeAspect="1" noChangeArrowheads="1"/>
            </p:cNvSpPr>
            <p:nvPr/>
          </p:nvSpPr>
          <p:spPr bwMode="auto">
            <a:xfrm>
              <a:off x="554" y="1913"/>
              <a:ext cx="55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-25</a:t>
              </a:r>
              <a:endParaRPr lang="en-US" altLang="ja-JP" sz="1800" i="1">
                <a:solidFill>
                  <a:srgbClr val="FF0000"/>
                </a:solidFill>
                <a:latin typeface="Arial" charset="0"/>
                <a:cs typeface="Times New Roman" charset="0"/>
              </a:endParaRPr>
            </a:p>
          </p:txBody>
        </p:sp>
        <p:sp>
          <p:nvSpPr>
            <p:cNvPr id="3610649" name="Text Box 25"/>
            <p:cNvSpPr txBox="1">
              <a:spLocks noChangeAspect="1" noChangeArrowheads="1"/>
            </p:cNvSpPr>
            <p:nvPr/>
          </p:nvSpPr>
          <p:spPr bwMode="auto">
            <a:xfrm>
              <a:off x="581" y="2187"/>
              <a:ext cx="52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-20</a:t>
              </a:r>
              <a:endParaRPr lang="en-US" altLang="ja-JP" sz="1800" i="1">
                <a:solidFill>
                  <a:srgbClr val="FF0000"/>
                </a:solidFill>
                <a:latin typeface="Arial" charset="0"/>
                <a:cs typeface="Times New Roman" charset="0"/>
              </a:endParaRPr>
            </a:p>
          </p:txBody>
        </p:sp>
        <p:sp>
          <p:nvSpPr>
            <p:cNvPr id="3610650" name="Text Box 26"/>
            <p:cNvSpPr txBox="1">
              <a:spLocks noChangeAspect="1" noChangeArrowheads="1"/>
            </p:cNvSpPr>
            <p:nvPr/>
          </p:nvSpPr>
          <p:spPr bwMode="auto">
            <a:xfrm>
              <a:off x="575" y="2456"/>
              <a:ext cx="46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-15</a:t>
              </a:r>
              <a:endParaRPr lang="en-US" altLang="ja-JP" sz="1800" i="1">
                <a:solidFill>
                  <a:srgbClr val="FF0000"/>
                </a:solidFill>
                <a:latin typeface="Arial" charset="0"/>
                <a:cs typeface="Times New Roman" charset="0"/>
              </a:endParaRPr>
            </a:p>
          </p:txBody>
        </p:sp>
        <p:sp>
          <p:nvSpPr>
            <p:cNvPr id="3610651" name="Text Box 27"/>
            <p:cNvSpPr txBox="1">
              <a:spLocks noChangeAspect="1" noChangeArrowheads="1"/>
            </p:cNvSpPr>
            <p:nvPr/>
          </p:nvSpPr>
          <p:spPr bwMode="auto">
            <a:xfrm>
              <a:off x="570" y="2725"/>
              <a:ext cx="53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-10</a:t>
              </a:r>
              <a:endParaRPr lang="en-US" altLang="ja-JP" sz="1800" i="1">
                <a:solidFill>
                  <a:srgbClr val="FF0000"/>
                </a:solidFill>
                <a:latin typeface="Arial" charset="0"/>
                <a:cs typeface="Times New Roman" charset="0"/>
              </a:endParaRPr>
            </a:p>
          </p:txBody>
        </p:sp>
        <p:sp>
          <p:nvSpPr>
            <p:cNvPr id="3610652" name="Text Box 28"/>
            <p:cNvSpPr txBox="1">
              <a:spLocks noChangeAspect="1" noChangeArrowheads="1"/>
            </p:cNvSpPr>
            <p:nvPr/>
          </p:nvSpPr>
          <p:spPr bwMode="auto">
            <a:xfrm>
              <a:off x="569" y="2992"/>
              <a:ext cx="53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-5</a:t>
              </a:r>
              <a:endParaRPr lang="en-US" altLang="ja-JP" sz="1800" i="1">
                <a:solidFill>
                  <a:srgbClr val="FF0000"/>
                </a:solidFill>
                <a:latin typeface="Arial" charset="0"/>
                <a:cs typeface="Times New Roman" charset="0"/>
              </a:endParaRPr>
            </a:p>
          </p:txBody>
        </p:sp>
        <p:sp>
          <p:nvSpPr>
            <p:cNvPr id="3610653" name="Text Box 29"/>
            <p:cNvSpPr txBox="1">
              <a:spLocks noChangeAspect="1" noChangeArrowheads="1"/>
            </p:cNvSpPr>
            <p:nvPr/>
          </p:nvSpPr>
          <p:spPr bwMode="auto">
            <a:xfrm>
              <a:off x="546" y="3516"/>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5 </a:t>
              </a:r>
              <a:r>
                <a:rPr lang="en-US" altLang="ja-JP" sz="1800" i="1">
                  <a:solidFill>
                    <a:srgbClr val="FF0000"/>
                  </a:solidFill>
                  <a:latin typeface="Arial" charset="0"/>
                  <a:cs typeface="Times New Roman" charset="0"/>
                </a:rPr>
                <a:t>sec</a:t>
              </a:r>
              <a:endParaRPr lang="en-US" altLang="ja-JP" sz="1800">
                <a:solidFill>
                  <a:srgbClr val="FF0000"/>
                </a:solidFill>
                <a:latin typeface="Arial" charset="0"/>
                <a:cs typeface="Times New Roman" charset="0"/>
              </a:endParaRPr>
            </a:p>
          </p:txBody>
        </p:sp>
        <p:sp>
          <p:nvSpPr>
            <p:cNvPr id="3610654" name="Text Box 30"/>
            <p:cNvSpPr txBox="1">
              <a:spLocks noChangeAspect="1" noChangeArrowheads="1"/>
            </p:cNvSpPr>
            <p:nvPr/>
          </p:nvSpPr>
          <p:spPr bwMode="auto">
            <a:xfrm>
              <a:off x="586" y="3239"/>
              <a:ext cx="40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a:t>
              </a:r>
              <a:endParaRPr lang="en-US" altLang="ja-JP" sz="1800" i="1">
                <a:solidFill>
                  <a:srgbClr val="FF0000"/>
                </a:solidFill>
                <a:latin typeface="Arial" charset="0"/>
                <a:cs typeface="Times New Roman" charset="0"/>
              </a:endParaRPr>
            </a:p>
          </p:txBody>
        </p:sp>
        <p:sp>
          <p:nvSpPr>
            <p:cNvPr id="3610655" name="Text Box 31"/>
            <p:cNvSpPr txBox="1">
              <a:spLocks noChangeAspect="1" noChangeArrowheads="1"/>
            </p:cNvSpPr>
            <p:nvPr/>
          </p:nvSpPr>
          <p:spPr bwMode="auto">
            <a:xfrm>
              <a:off x="558" y="3647"/>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 </a:t>
              </a:r>
              <a:r>
                <a:rPr lang="en-US" altLang="ja-JP" sz="1800" i="1">
                  <a:solidFill>
                    <a:srgbClr val="FF0000"/>
                  </a:solidFill>
                  <a:latin typeface="Arial" charset="0"/>
                  <a:cs typeface="Times New Roman" charset="0"/>
                </a:rPr>
                <a:t>year</a:t>
              </a:r>
              <a:endParaRPr lang="en-US" altLang="ja-JP" sz="1800">
                <a:solidFill>
                  <a:srgbClr val="FF0000"/>
                </a:solidFill>
                <a:latin typeface="Arial" charset="0"/>
                <a:cs typeface="Times New Roman" charset="0"/>
              </a:endParaRPr>
            </a:p>
          </p:txBody>
        </p:sp>
        <p:sp>
          <p:nvSpPr>
            <p:cNvPr id="3610656" name="Text Box 32"/>
            <p:cNvSpPr txBox="1">
              <a:spLocks noChangeAspect="1" noChangeArrowheads="1"/>
            </p:cNvSpPr>
            <p:nvPr/>
          </p:nvSpPr>
          <p:spPr bwMode="auto">
            <a:xfrm>
              <a:off x="571" y="3807"/>
              <a:ext cx="408"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3</a:t>
              </a:r>
            </a:p>
          </p:txBody>
        </p:sp>
        <p:sp>
          <p:nvSpPr>
            <p:cNvPr id="3610657" name="Text Box 33"/>
            <p:cNvSpPr txBox="1">
              <a:spLocks noChangeAspect="1" noChangeArrowheads="1"/>
            </p:cNvSpPr>
            <p:nvPr/>
          </p:nvSpPr>
          <p:spPr bwMode="auto">
            <a:xfrm>
              <a:off x="553" y="3989"/>
              <a:ext cx="409"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6</a:t>
              </a:r>
            </a:p>
          </p:txBody>
        </p:sp>
        <p:sp>
          <p:nvSpPr>
            <p:cNvPr id="3610658" name="Text Box 34"/>
            <p:cNvSpPr txBox="1">
              <a:spLocks noChangeAspect="1" noChangeArrowheads="1"/>
            </p:cNvSpPr>
            <p:nvPr/>
          </p:nvSpPr>
          <p:spPr bwMode="auto">
            <a:xfrm>
              <a:off x="577" y="4165"/>
              <a:ext cx="91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10</a:t>
              </a:r>
              <a:r>
                <a:rPr lang="en-US" altLang="ja-JP" sz="1800" baseline="30000">
                  <a:solidFill>
                    <a:srgbClr val="FF0000"/>
                  </a:solidFill>
                  <a:latin typeface="Arial" charset="0"/>
                  <a:cs typeface="Times New Roman" charset="0"/>
                </a:rPr>
                <a:t>9 </a:t>
              </a:r>
              <a:r>
                <a:rPr lang="en-US" altLang="ja-JP" sz="1800" i="1">
                  <a:solidFill>
                    <a:srgbClr val="FF0000"/>
                  </a:solidFill>
                  <a:latin typeface="Arial" charset="0"/>
                  <a:cs typeface="Times New Roman" charset="0"/>
                </a:rPr>
                <a:t>y</a:t>
              </a:r>
              <a:r>
                <a:rPr lang="en-US" sz="1800" i="1">
                  <a:solidFill>
                    <a:srgbClr val="FF0000"/>
                  </a:solidFill>
                  <a:latin typeface="Arial" charset="0"/>
                  <a:cs typeface="Times New Roman" charset="0"/>
                </a:rPr>
                <a:t>ear</a:t>
              </a:r>
              <a:endParaRPr lang="en-US" altLang="ja-JP" sz="1800" i="1">
                <a:solidFill>
                  <a:srgbClr val="FF0000"/>
                </a:solidFill>
                <a:latin typeface="Arial" charset="0"/>
                <a:cs typeface="Times New Roman" charset="0"/>
              </a:endParaRPr>
            </a:p>
          </p:txBody>
        </p:sp>
        <p:sp>
          <p:nvSpPr>
            <p:cNvPr id="3610659" name="Text Box 35"/>
            <p:cNvSpPr txBox="1">
              <a:spLocks noChangeAspect="1" noChangeArrowheads="1"/>
            </p:cNvSpPr>
            <p:nvPr/>
          </p:nvSpPr>
          <p:spPr bwMode="auto">
            <a:xfrm>
              <a:off x="0" y="576"/>
              <a:ext cx="528"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FF0000"/>
                  </a:solidFill>
                  <a:latin typeface="Arial" charset="0"/>
                  <a:cs typeface="Times New Roman" charset="0"/>
                </a:rPr>
                <a:t>Time </a:t>
              </a:r>
            </a:p>
            <a:p>
              <a:pPr algn="l" eaLnBrk="0" hangingPunct="0"/>
              <a:r>
                <a:rPr lang="en-US" altLang="ja-JP" sz="1800">
                  <a:solidFill>
                    <a:srgbClr val="FF0000"/>
                  </a:solidFill>
                  <a:latin typeface="Arial" charset="0"/>
                  <a:cs typeface="Times New Roman" charset="0"/>
                </a:rPr>
                <a:t>(</a:t>
              </a:r>
              <a:r>
                <a:rPr lang="en-US" altLang="ja-JP" sz="1800" i="1">
                  <a:solidFill>
                    <a:srgbClr val="FF0000"/>
                  </a:solidFill>
                  <a:latin typeface="Arial" charset="0"/>
                  <a:cs typeface="Times New Roman" charset="0"/>
                </a:rPr>
                <a:t>sec</a:t>
              </a:r>
              <a:r>
                <a:rPr lang="en-US" altLang="ja-JP" sz="1800">
                  <a:solidFill>
                    <a:srgbClr val="FF0000"/>
                  </a:solidFill>
                  <a:latin typeface="Arial" charset="0"/>
                  <a:cs typeface="Times New Roman" charset="0"/>
                </a:rPr>
                <a:t>)</a:t>
              </a:r>
              <a:endParaRPr lang="en-US" altLang="ja-JP" sz="1800" i="1">
                <a:solidFill>
                  <a:srgbClr val="FF0000"/>
                </a:solidFill>
                <a:latin typeface="Arial" charset="0"/>
                <a:cs typeface="Times New Roman" charset="0"/>
              </a:endParaRPr>
            </a:p>
          </p:txBody>
        </p:sp>
      </p:grpSp>
      <p:grpSp>
        <p:nvGrpSpPr>
          <p:cNvPr id="3610660" name="Group 36"/>
          <p:cNvGrpSpPr>
            <a:grpSpLocks/>
          </p:cNvGrpSpPr>
          <p:nvPr/>
        </p:nvGrpSpPr>
        <p:grpSpPr bwMode="auto">
          <a:xfrm>
            <a:off x="1581150" y="914400"/>
            <a:ext cx="2076450" cy="6169025"/>
            <a:chOff x="838" y="576"/>
            <a:chExt cx="1308" cy="3886"/>
          </a:xfrm>
        </p:grpSpPr>
        <p:sp>
          <p:nvSpPr>
            <p:cNvPr id="3610661" name="Text Box 37"/>
            <p:cNvSpPr txBox="1">
              <a:spLocks noChangeAspect="1" noChangeArrowheads="1"/>
            </p:cNvSpPr>
            <p:nvPr/>
          </p:nvSpPr>
          <p:spPr bwMode="auto">
            <a:xfrm>
              <a:off x="838" y="576"/>
              <a:ext cx="673"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FFFF"/>
                  </a:solidFill>
                  <a:latin typeface="Arial" charset="0"/>
                  <a:cs typeface="Times New Roman" charset="0"/>
                </a:rPr>
                <a:t>Temp.</a:t>
              </a:r>
            </a:p>
            <a:p>
              <a:pPr algn="l" eaLnBrk="0" hangingPunct="0"/>
              <a:r>
                <a:rPr lang="en-US" altLang="ja-JP" sz="1800">
                  <a:solidFill>
                    <a:srgbClr val="00FFFF"/>
                  </a:solidFill>
                  <a:latin typeface="Arial" charset="0"/>
                  <a:cs typeface="Times New Roman" charset="0"/>
                </a:rPr>
                <a:t>    (</a:t>
              </a:r>
              <a:r>
                <a:rPr lang="en-US" altLang="ja-JP" sz="1800" i="1" baseline="30000">
                  <a:solidFill>
                    <a:srgbClr val="00FFFF"/>
                  </a:solidFill>
                  <a:latin typeface="Arial" charset="0"/>
                  <a:cs typeface="Times New Roman" charset="0"/>
                </a:rPr>
                <a:t>o</a:t>
              </a:r>
              <a:r>
                <a:rPr lang="en-US" altLang="ja-JP" sz="1800" i="1">
                  <a:solidFill>
                    <a:srgbClr val="00FFFF"/>
                  </a:solidFill>
                  <a:latin typeface="Arial" charset="0"/>
                  <a:cs typeface="Times New Roman" charset="0"/>
                </a:rPr>
                <a:t>K</a:t>
              </a:r>
              <a:r>
                <a:rPr lang="en-US" altLang="ja-JP" sz="1800">
                  <a:solidFill>
                    <a:srgbClr val="00FFFF"/>
                  </a:solidFill>
                  <a:latin typeface="Arial" charset="0"/>
                  <a:cs typeface="Times New Roman" charset="0"/>
                </a:rPr>
                <a:t>)</a:t>
              </a:r>
              <a:endParaRPr lang="en-US" altLang="ja-JP" sz="1800" i="1">
                <a:solidFill>
                  <a:srgbClr val="00FFFF"/>
                </a:solidFill>
                <a:latin typeface="Arial" charset="0"/>
                <a:cs typeface="Times New Roman" charset="0"/>
              </a:endParaRPr>
            </a:p>
          </p:txBody>
        </p:sp>
        <p:sp>
          <p:nvSpPr>
            <p:cNvPr id="3610662" name="Line 38"/>
            <p:cNvSpPr>
              <a:spLocks noChangeAspect="1" noChangeShapeType="1"/>
            </p:cNvSpPr>
            <p:nvPr/>
          </p:nvSpPr>
          <p:spPr bwMode="auto">
            <a:xfrm flipH="1">
              <a:off x="1219" y="832"/>
              <a:ext cx="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63" name="Line 39"/>
            <p:cNvSpPr>
              <a:spLocks noChangeAspect="1" noChangeShapeType="1"/>
            </p:cNvSpPr>
            <p:nvPr/>
          </p:nvSpPr>
          <p:spPr bwMode="auto">
            <a:xfrm>
              <a:off x="1344" y="11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64" name="Line 40"/>
            <p:cNvSpPr>
              <a:spLocks noChangeAspect="1" noChangeShapeType="1"/>
            </p:cNvSpPr>
            <p:nvPr/>
          </p:nvSpPr>
          <p:spPr bwMode="auto">
            <a:xfrm>
              <a:off x="1341" y="838"/>
              <a:ext cx="4" cy="3518"/>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65" name="Line 41"/>
            <p:cNvSpPr>
              <a:spLocks noChangeAspect="1" noChangeShapeType="1"/>
            </p:cNvSpPr>
            <p:nvPr/>
          </p:nvSpPr>
          <p:spPr bwMode="auto">
            <a:xfrm>
              <a:off x="1355" y="1437"/>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66" name="Line 42"/>
            <p:cNvSpPr>
              <a:spLocks noChangeAspect="1" noChangeShapeType="1"/>
            </p:cNvSpPr>
            <p:nvPr/>
          </p:nvSpPr>
          <p:spPr bwMode="auto">
            <a:xfrm>
              <a:off x="1356" y="1748"/>
              <a:ext cx="82"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67" name="Line 43"/>
            <p:cNvSpPr>
              <a:spLocks noChangeAspect="1" noChangeShapeType="1"/>
            </p:cNvSpPr>
            <p:nvPr/>
          </p:nvSpPr>
          <p:spPr bwMode="auto">
            <a:xfrm>
              <a:off x="1349" y="2062"/>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68" name="Line 44"/>
            <p:cNvSpPr>
              <a:spLocks noChangeAspect="1" noChangeShapeType="1"/>
            </p:cNvSpPr>
            <p:nvPr/>
          </p:nvSpPr>
          <p:spPr bwMode="auto">
            <a:xfrm>
              <a:off x="1354" y="2379"/>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69" name="Line 45"/>
            <p:cNvSpPr>
              <a:spLocks noChangeAspect="1" noChangeShapeType="1"/>
            </p:cNvSpPr>
            <p:nvPr/>
          </p:nvSpPr>
          <p:spPr bwMode="auto">
            <a:xfrm>
              <a:off x="1349" y="2700"/>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0" name="Line 46"/>
            <p:cNvSpPr>
              <a:spLocks noChangeAspect="1" noChangeShapeType="1"/>
            </p:cNvSpPr>
            <p:nvPr/>
          </p:nvSpPr>
          <p:spPr bwMode="auto">
            <a:xfrm>
              <a:off x="1355" y="3005"/>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1" name="Line 47"/>
            <p:cNvSpPr>
              <a:spLocks noChangeAspect="1" noChangeShapeType="1"/>
            </p:cNvSpPr>
            <p:nvPr/>
          </p:nvSpPr>
          <p:spPr bwMode="auto">
            <a:xfrm>
              <a:off x="1355" y="3314"/>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2" name="Line 48"/>
            <p:cNvSpPr>
              <a:spLocks noChangeAspect="1" noChangeShapeType="1"/>
            </p:cNvSpPr>
            <p:nvPr/>
          </p:nvSpPr>
          <p:spPr bwMode="auto">
            <a:xfrm>
              <a:off x="1349" y="362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3" name="Line 49"/>
            <p:cNvSpPr>
              <a:spLocks noChangeAspect="1" noChangeShapeType="1"/>
            </p:cNvSpPr>
            <p:nvPr/>
          </p:nvSpPr>
          <p:spPr bwMode="auto">
            <a:xfrm>
              <a:off x="1351" y="3957"/>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4" name="Line 50"/>
            <p:cNvSpPr>
              <a:spLocks noChangeAspect="1" noChangeShapeType="1"/>
            </p:cNvSpPr>
            <p:nvPr/>
          </p:nvSpPr>
          <p:spPr bwMode="auto">
            <a:xfrm>
              <a:off x="1355" y="4255"/>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5" name="Line 51"/>
            <p:cNvSpPr>
              <a:spLocks noChangeAspect="1" noChangeShapeType="1"/>
            </p:cNvSpPr>
            <p:nvPr/>
          </p:nvSpPr>
          <p:spPr bwMode="auto">
            <a:xfrm>
              <a:off x="1270" y="1177"/>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6" name="Line 52"/>
            <p:cNvSpPr>
              <a:spLocks noChangeAspect="1" noChangeShapeType="1"/>
            </p:cNvSpPr>
            <p:nvPr/>
          </p:nvSpPr>
          <p:spPr bwMode="auto">
            <a:xfrm>
              <a:off x="1263" y="170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7" name="Line 53"/>
            <p:cNvSpPr>
              <a:spLocks noChangeAspect="1" noChangeShapeType="1"/>
            </p:cNvSpPr>
            <p:nvPr/>
          </p:nvSpPr>
          <p:spPr bwMode="auto">
            <a:xfrm>
              <a:off x="1267" y="22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8" name="Line 54"/>
            <p:cNvSpPr>
              <a:spLocks noChangeAspect="1" noChangeShapeType="1"/>
            </p:cNvSpPr>
            <p:nvPr/>
          </p:nvSpPr>
          <p:spPr bwMode="auto">
            <a:xfrm>
              <a:off x="1263" y="2744"/>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79" name="Line 55"/>
            <p:cNvSpPr>
              <a:spLocks noChangeAspect="1" noChangeShapeType="1"/>
            </p:cNvSpPr>
            <p:nvPr/>
          </p:nvSpPr>
          <p:spPr bwMode="auto">
            <a:xfrm>
              <a:off x="1258" y="3265"/>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80" name="Line 56"/>
            <p:cNvSpPr>
              <a:spLocks noChangeAspect="1" noChangeShapeType="1"/>
            </p:cNvSpPr>
            <p:nvPr/>
          </p:nvSpPr>
          <p:spPr bwMode="auto">
            <a:xfrm>
              <a:off x="1260" y="3792"/>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81" name="Line 57"/>
            <p:cNvSpPr>
              <a:spLocks noChangeAspect="1" noChangeShapeType="1"/>
            </p:cNvSpPr>
            <p:nvPr/>
          </p:nvSpPr>
          <p:spPr bwMode="auto">
            <a:xfrm>
              <a:off x="1263" y="4321"/>
              <a:ext cx="81"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a:p>
          </p:txBody>
        </p:sp>
        <p:sp>
          <p:nvSpPr>
            <p:cNvPr id="3610682" name="Text Box 58"/>
            <p:cNvSpPr txBox="1">
              <a:spLocks noChangeAspect="1" noChangeArrowheads="1"/>
            </p:cNvSpPr>
            <p:nvPr/>
          </p:nvSpPr>
          <p:spPr bwMode="auto">
            <a:xfrm>
              <a:off x="1403" y="1048"/>
              <a:ext cx="74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18</a:t>
              </a:r>
              <a:endParaRPr lang="en-US" altLang="ja-JP" sz="1800" i="1">
                <a:solidFill>
                  <a:srgbClr val="0000FF"/>
                </a:solidFill>
                <a:latin typeface="Arial" charset="0"/>
                <a:cs typeface="Times New Roman" charset="0"/>
              </a:endParaRPr>
            </a:p>
          </p:txBody>
        </p:sp>
        <p:sp>
          <p:nvSpPr>
            <p:cNvPr id="3610683" name="Text Box 59"/>
            <p:cNvSpPr txBox="1">
              <a:spLocks noChangeAspect="1" noChangeArrowheads="1"/>
            </p:cNvSpPr>
            <p:nvPr/>
          </p:nvSpPr>
          <p:spPr bwMode="auto">
            <a:xfrm>
              <a:off x="1432" y="1352"/>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15</a:t>
              </a:r>
              <a:endParaRPr lang="en-US" altLang="ja-JP" sz="1800" i="1">
                <a:solidFill>
                  <a:srgbClr val="0000FF"/>
                </a:solidFill>
                <a:latin typeface="Arial" charset="0"/>
                <a:cs typeface="Times New Roman" charset="0"/>
              </a:endParaRPr>
            </a:p>
          </p:txBody>
        </p:sp>
        <p:sp>
          <p:nvSpPr>
            <p:cNvPr id="3610684" name="Text Box 60"/>
            <p:cNvSpPr txBox="1">
              <a:spLocks noChangeAspect="1" noChangeArrowheads="1"/>
            </p:cNvSpPr>
            <p:nvPr/>
          </p:nvSpPr>
          <p:spPr bwMode="auto">
            <a:xfrm>
              <a:off x="1431" y="1667"/>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12</a:t>
              </a:r>
              <a:endParaRPr lang="en-US" altLang="ja-JP" sz="1800" i="1">
                <a:solidFill>
                  <a:srgbClr val="0000FF"/>
                </a:solidFill>
                <a:latin typeface="Arial" charset="0"/>
                <a:cs typeface="Times New Roman" charset="0"/>
              </a:endParaRPr>
            </a:p>
          </p:txBody>
        </p:sp>
        <p:sp>
          <p:nvSpPr>
            <p:cNvPr id="3610685" name="Text Box 61"/>
            <p:cNvSpPr txBox="1">
              <a:spLocks noChangeAspect="1" noChangeArrowheads="1"/>
            </p:cNvSpPr>
            <p:nvPr/>
          </p:nvSpPr>
          <p:spPr bwMode="auto">
            <a:xfrm>
              <a:off x="1432" y="1976"/>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9</a:t>
              </a:r>
              <a:endParaRPr lang="en-US" altLang="ja-JP" sz="1800" i="1">
                <a:solidFill>
                  <a:srgbClr val="0000FF"/>
                </a:solidFill>
                <a:latin typeface="Arial" charset="0"/>
                <a:cs typeface="Times New Roman" charset="0"/>
              </a:endParaRPr>
            </a:p>
          </p:txBody>
        </p:sp>
        <p:sp>
          <p:nvSpPr>
            <p:cNvPr id="3610686" name="Text Box 62"/>
            <p:cNvSpPr txBox="1">
              <a:spLocks noChangeAspect="1" noChangeArrowheads="1"/>
            </p:cNvSpPr>
            <p:nvPr/>
          </p:nvSpPr>
          <p:spPr bwMode="auto">
            <a:xfrm>
              <a:off x="1431" y="2296"/>
              <a:ext cx="63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PeV</a:t>
              </a:r>
            </a:p>
          </p:txBody>
        </p:sp>
        <p:sp>
          <p:nvSpPr>
            <p:cNvPr id="3610687" name="Text Box 63"/>
            <p:cNvSpPr txBox="1">
              <a:spLocks noChangeAspect="1" noChangeArrowheads="1"/>
            </p:cNvSpPr>
            <p:nvPr/>
          </p:nvSpPr>
          <p:spPr bwMode="auto">
            <a:xfrm>
              <a:off x="1443" y="2615"/>
              <a:ext cx="57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TeV</a:t>
              </a:r>
            </a:p>
          </p:txBody>
        </p:sp>
        <p:sp>
          <p:nvSpPr>
            <p:cNvPr id="3610688" name="Text Box 64"/>
            <p:cNvSpPr txBox="1">
              <a:spLocks noChangeAspect="1" noChangeArrowheads="1"/>
            </p:cNvSpPr>
            <p:nvPr/>
          </p:nvSpPr>
          <p:spPr bwMode="auto">
            <a:xfrm>
              <a:off x="1437" y="2927"/>
              <a:ext cx="60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GeV</a:t>
              </a:r>
            </a:p>
          </p:txBody>
        </p:sp>
        <p:sp>
          <p:nvSpPr>
            <p:cNvPr id="3610689" name="Text Box 65"/>
            <p:cNvSpPr txBox="1">
              <a:spLocks noChangeAspect="1" noChangeArrowheads="1"/>
            </p:cNvSpPr>
            <p:nvPr/>
          </p:nvSpPr>
          <p:spPr bwMode="auto">
            <a:xfrm>
              <a:off x="1443" y="3238"/>
              <a:ext cx="58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MeV</a:t>
              </a:r>
            </a:p>
          </p:txBody>
        </p:sp>
        <p:sp>
          <p:nvSpPr>
            <p:cNvPr id="3610690" name="Text Box 66"/>
            <p:cNvSpPr txBox="1">
              <a:spLocks noChangeAspect="1" noChangeArrowheads="1"/>
            </p:cNvSpPr>
            <p:nvPr/>
          </p:nvSpPr>
          <p:spPr bwMode="auto">
            <a:xfrm>
              <a:off x="1432" y="3550"/>
              <a:ext cx="60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KeV</a:t>
              </a:r>
            </a:p>
          </p:txBody>
        </p:sp>
        <p:sp>
          <p:nvSpPr>
            <p:cNvPr id="3610691" name="Text Box 67"/>
            <p:cNvSpPr txBox="1">
              <a:spLocks noChangeAspect="1" noChangeArrowheads="1"/>
            </p:cNvSpPr>
            <p:nvPr/>
          </p:nvSpPr>
          <p:spPr bwMode="auto">
            <a:xfrm>
              <a:off x="1443" y="3896"/>
              <a:ext cx="57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a:t>
              </a:r>
              <a:r>
                <a:rPr lang="en-US" altLang="ja-JP" sz="1800" i="1">
                  <a:solidFill>
                    <a:srgbClr val="0000FF"/>
                  </a:solidFill>
                  <a:latin typeface="Arial" charset="0"/>
                  <a:cs typeface="Times New Roman" charset="0"/>
                </a:rPr>
                <a:t>eV</a:t>
              </a:r>
            </a:p>
          </p:txBody>
        </p:sp>
        <p:sp>
          <p:nvSpPr>
            <p:cNvPr id="3610692" name="Text Box 68"/>
            <p:cNvSpPr txBox="1">
              <a:spLocks noChangeAspect="1" noChangeArrowheads="1"/>
            </p:cNvSpPr>
            <p:nvPr/>
          </p:nvSpPr>
          <p:spPr bwMode="auto">
            <a:xfrm>
              <a:off x="936" y="1110"/>
              <a:ext cx="46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30</a:t>
              </a:r>
              <a:endParaRPr lang="en-US" altLang="ja-JP" sz="1800" i="1">
                <a:solidFill>
                  <a:srgbClr val="00FFFF"/>
                </a:solidFill>
                <a:latin typeface="Arial" charset="0"/>
                <a:cs typeface="Times New Roman" charset="0"/>
              </a:endParaRPr>
            </a:p>
          </p:txBody>
        </p:sp>
        <p:sp>
          <p:nvSpPr>
            <p:cNvPr id="3610693" name="Text Box 69"/>
            <p:cNvSpPr txBox="1">
              <a:spLocks noChangeAspect="1" noChangeArrowheads="1"/>
            </p:cNvSpPr>
            <p:nvPr/>
          </p:nvSpPr>
          <p:spPr bwMode="auto">
            <a:xfrm>
              <a:off x="945" y="1610"/>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25</a:t>
              </a:r>
              <a:endParaRPr lang="en-US" altLang="ja-JP" sz="1800" i="1">
                <a:solidFill>
                  <a:srgbClr val="00FFFF"/>
                </a:solidFill>
                <a:latin typeface="Arial" charset="0"/>
                <a:cs typeface="Times New Roman" charset="0"/>
              </a:endParaRPr>
            </a:p>
          </p:txBody>
        </p:sp>
        <p:sp>
          <p:nvSpPr>
            <p:cNvPr id="3610694" name="Text Box 70"/>
            <p:cNvSpPr txBox="1">
              <a:spLocks noChangeAspect="1" noChangeArrowheads="1"/>
            </p:cNvSpPr>
            <p:nvPr/>
          </p:nvSpPr>
          <p:spPr bwMode="auto">
            <a:xfrm>
              <a:off x="945" y="2151"/>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20</a:t>
              </a:r>
              <a:endParaRPr lang="en-US" altLang="ja-JP" sz="1800" i="1">
                <a:solidFill>
                  <a:srgbClr val="00FFFF"/>
                </a:solidFill>
                <a:latin typeface="Arial" charset="0"/>
                <a:cs typeface="Times New Roman" charset="0"/>
              </a:endParaRPr>
            </a:p>
          </p:txBody>
        </p:sp>
        <p:sp>
          <p:nvSpPr>
            <p:cNvPr id="3610695" name="Text Box 71"/>
            <p:cNvSpPr txBox="1">
              <a:spLocks noChangeAspect="1" noChangeArrowheads="1"/>
            </p:cNvSpPr>
            <p:nvPr/>
          </p:nvSpPr>
          <p:spPr bwMode="auto">
            <a:xfrm>
              <a:off x="955" y="2670"/>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15</a:t>
              </a:r>
              <a:endParaRPr lang="en-US" altLang="ja-JP" sz="1800" i="1">
                <a:solidFill>
                  <a:srgbClr val="00FFFF"/>
                </a:solidFill>
                <a:latin typeface="Arial" charset="0"/>
                <a:cs typeface="Times New Roman" charset="0"/>
              </a:endParaRPr>
            </a:p>
          </p:txBody>
        </p:sp>
        <p:sp>
          <p:nvSpPr>
            <p:cNvPr id="3610696" name="Text Box 72"/>
            <p:cNvSpPr txBox="1">
              <a:spLocks noChangeAspect="1" noChangeArrowheads="1"/>
            </p:cNvSpPr>
            <p:nvPr/>
          </p:nvSpPr>
          <p:spPr bwMode="auto">
            <a:xfrm>
              <a:off x="942" y="3188"/>
              <a:ext cx="39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10</a:t>
              </a:r>
              <a:endParaRPr lang="en-US" altLang="ja-JP" sz="1800" i="1">
                <a:solidFill>
                  <a:srgbClr val="00FFFF"/>
                </a:solidFill>
                <a:latin typeface="Arial" charset="0"/>
                <a:cs typeface="Times New Roman" charset="0"/>
              </a:endParaRPr>
            </a:p>
          </p:txBody>
        </p:sp>
        <p:sp>
          <p:nvSpPr>
            <p:cNvPr id="3610697" name="Text Box 73"/>
            <p:cNvSpPr txBox="1">
              <a:spLocks noChangeAspect="1" noChangeArrowheads="1"/>
            </p:cNvSpPr>
            <p:nvPr/>
          </p:nvSpPr>
          <p:spPr bwMode="auto">
            <a:xfrm>
              <a:off x="969" y="3707"/>
              <a:ext cx="385"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FFFF"/>
                  </a:solidFill>
                  <a:latin typeface="Arial" charset="0"/>
                  <a:cs typeface="Times New Roman" charset="0"/>
                </a:rPr>
                <a:t>10</a:t>
              </a:r>
              <a:r>
                <a:rPr lang="en-US" altLang="ja-JP" sz="1800" baseline="30000">
                  <a:solidFill>
                    <a:srgbClr val="00FFFF"/>
                  </a:solidFill>
                  <a:latin typeface="Arial" charset="0"/>
                  <a:cs typeface="Times New Roman" charset="0"/>
                </a:rPr>
                <a:t>5</a:t>
              </a:r>
              <a:endParaRPr lang="en-US" altLang="ja-JP" sz="1800" i="1">
                <a:solidFill>
                  <a:srgbClr val="00FFFF"/>
                </a:solidFill>
                <a:latin typeface="Arial" charset="0"/>
                <a:cs typeface="Times New Roman" charset="0"/>
              </a:endParaRPr>
            </a:p>
          </p:txBody>
        </p:sp>
        <p:sp>
          <p:nvSpPr>
            <p:cNvPr id="3610698" name="Text Box 74"/>
            <p:cNvSpPr txBox="1">
              <a:spLocks noChangeAspect="1" noChangeArrowheads="1"/>
            </p:cNvSpPr>
            <p:nvPr/>
          </p:nvSpPr>
          <p:spPr bwMode="auto">
            <a:xfrm>
              <a:off x="1075" y="4231"/>
              <a:ext cx="24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FFFF"/>
                  </a:solidFill>
                  <a:latin typeface="Arial" charset="0"/>
                  <a:cs typeface="Times New Roman" charset="0"/>
                </a:rPr>
                <a:t>1</a:t>
              </a:r>
              <a:endParaRPr lang="en-US" altLang="ja-JP" sz="1800" i="1">
                <a:solidFill>
                  <a:srgbClr val="00FFFF"/>
                </a:solidFill>
                <a:latin typeface="Arial" charset="0"/>
                <a:cs typeface="Times New Roman" charset="0"/>
              </a:endParaRPr>
            </a:p>
          </p:txBody>
        </p:sp>
        <p:sp>
          <p:nvSpPr>
            <p:cNvPr id="3610699" name="Text Box 75"/>
            <p:cNvSpPr txBox="1">
              <a:spLocks noChangeAspect="1" noChangeArrowheads="1"/>
            </p:cNvSpPr>
            <p:nvPr/>
          </p:nvSpPr>
          <p:spPr bwMode="auto">
            <a:xfrm>
              <a:off x="1389" y="577"/>
              <a:ext cx="649"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Energy (G</a:t>
              </a:r>
              <a:r>
                <a:rPr lang="en-US" altLang="ja-JP" sz="1800" i="1">
                  <a:solidFill>
                    <a:srgbClr val="0000FF"/>
                  </a:solidFill>
                  <a:latin typeface="Arial" charset="0"/>
                  <a:cs typeface="Times New Roman" charset="0"/>
                </a:rPr>
                <a:t>eV</a:t>
              </a:r>
              <a:r>
                <a:rPr lang="en-US" altLang="ja-JP" sz="1800">
                  <a:solidFill>
                    <a:srgbClr val="0000FF"/>
                  </a:solidFill>
                  <a:latin typeface="Arial" charset="0"/>
                  <a:cs typeface="Times New Roman" charset="0"/>
                </a:rPr>
                <a:t>)</a:t>
              </a:r>
              <a:endParaRPr lang="en-US" altLang="ja-JP" sz="1800" i="1">
                <a:solidFill>
                  <a:srgbClr val="0000FF"/>
                </a:solidFill>
                <a:latin typeface="Arial" charset="0"/>
                <a:cs typeface="Times New Roman" charset="0"/>
              </a:endParaRPr>
            </a:p>
          </p:txBody>
        </p:sp>
        <p:sp>
          <p:nvSpPr>
            <p:cNvPr id="3610700" name="Text Box 76"/>
            <p:cNvSpPr txBox="1">
              <a:spLocks noChangeAspect="1" noChangeArrowheads="1"/>
            </p:cNvSpPr>
            <p:nvPr/>
          </p:nvSpPr>
          <p:spPr bwMode="auto">
            <a:xfrm>
              <a:off x="1426" y="4164"/>
              <a:ext cx="57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a:solidFill>
                    <a:srgbClr val="0000FF"/>
                  </a:solidFill>
                  <a:latin typeface="Arial" charset="0"/>
                  <a:cs typeface="Times New Roman" charset="0"/>
                </a:rPr>
                <a:t>10</a:t>
              </a:r>
              <a:r>
                <a:rPr lang="en-US" altLang="ja-JP" sz="1800" baseline="30000">
                  <a:solidFill>
                    <a:srgbClr val="0000FF"/>
                  </a:solidFill>
                  <a:latin typeface="Arial" charset="0"/>
                  <a:cs typeface="Times New Roman" charset="0"/>
                </a:rPr>
                <a:t>-3</a:t>
              </a:r>
              <a:r>
                <a:rPr lang="en-US" altLang="ja-JP" sz="1800" i="1">
                  <a:solidFill>
                    <a:srgbClr val="0000FF"/>
                  </a:solidFill>
                  <a:latin typeface="Arial" charset="0"/>
                  <a:cs typeface="Times New Roman" charset="0"/>
                </a:rPr>
                <a:t>eV</a:t>
              </a:r>
            </a:p>
          </p:txBody>
        </p:sp>
      </p:grpSp>
      <p:grpSp>
        <p:nvGrpSpPr>
          <p:cNvPr id="3610701" name="Group 77"/>
          <p:cNvGrpSpPr>
            <a:grpSpLocks/>
          </p:cNvGrpSpPr>
          <p:nvPr/>
        </p:nvGrpSpPr>
        <p:grpSpPr bwMode="auto">
          <a:xfrm>
            <a:off x="3113088" y="1444625"/>
            <a:ext cx="1687512" cy="5457825"/>
            <a:chOff x="1793" y="910"/>
            <a:chExt cx="1063" cy="3438"/>
          </a:xfrm>
        </p:grpSpPr>
        <p:sp>
          <p:nvSpPr>
            <p:cNvPr id="3610702" name="Line 78"/>
            <p:cNvSpPr>
              <a:spLocks noChangeAspect="1" noChangeShapeType="1"/>
            </p:cNvSpPr>
            <p:nvPr/>
          </p:nvSpPr>
          <p:spPr bwMode="auto">
            <a:xfrm>
              <a:off x="1968" y="4275"/>
              <a:ext cx="368"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10703" name="Line 79"/>
            <p:cNvSpPr>
              <a:spLocks noChangeAspect="1" noChangeShapeType="1"/>
            </p:cNvSpPr>
            <p:nvPr/>
          </p:nvSpPr>
          <p:spPr bwMode="auto">
            <a:xfrm>
              <a:off x="1824" y="1008"/>
              <a:ext cx="432" cy="3"/>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10704" name="Text Box 80"/>
            <p:cNvSpPr txBox="1">
              <a:spLocks noChangeAspect="1" noChangeArrowheads="1"/>
            </p:cNvSpPr>
            <p:nvPr/>
          </p:nvSpPr>
          <p:spPr bwMode="auto">
            <a:xfrm>
              <a:off x="2256" y="910"/>
              <a:ext cx="6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a:solidFill>
                    <a:srgbClr val="33CC33"/>
                  </a:solidFill>
                  <a:latin typeface="Arial" charset="0"/>
                  <a:cs typeface="Times New Roman" charset="0"/>
                </a:rPr>
                <a:t>Planck</a:t>
              </a:r>
            </a:p>
          </p:txBody>
        </p:sp>
        <p:sp>
          <p:nvSpPr>
            <p:cNvPr id="3610705" name="Line 81"/>
            <p:cNvSpPr>
              <a:spLocks noChangeAspect="1" noChangeShapeType="1"/>
            </p:cNvSpPr>
            <p:nvPr/>
          </p:nvSpPr>
          <p:spPr bwMode="auto">
            <a:xfrm>
              <a:off x="1872" y="2827"/>
              <a:ext cx="384"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10706" name="Text Box 82"/>
            <p:cNvSpPr txBox="1">
              <a:spLocks noChangeAspect="1" noChangeArrowheads="1"/>
            </p:cNvSpPr>
            <p:nvPr/>
          </p:nvSpPr>
          <p:spPr bwMode="auto">
            <a:xfrm>
              <a:off x="2304" y="2688"/>
              <a:ext cx="432"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a:solidFill>
                    <a:srgbClr val="33CC33"/>
                  </a:solidFill>
                  <a:latin typeface="Arial" charset="0"/>
                  <a:cs typeface="Times New Roman" charset="0"/>
                </a:rPr>
                <a:t>EW</a:t>
              </a:r>
            </a:p>
          </p:txBody>
        </p:sp>
        <p:sp>
          <p:nvSpPr>
            <p:cNvPr id="3610707" name="Text Box 83"/>
            <p:cNvSpPr txBox="1">
              <a:spLocks noChangeAspect="1" noChangeArrowheads="1"/>
            </p:cNvSpPr>
            <p:nvPr/>
          </p:nvSpPr>
          <p:spPr bwMode="auto">
            <a:xfrm>
              <a:off x="2332" y="4117"/>
              <a:ext cx="5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a:solidFill>
                    <a:srgbClr val="33CC33"/>
                  </a:solidFill>
                  <a:latin typeface="Arial" charset="0"/>
                  <a:cs typeface="Times New Roman" charset="0"/>
                </a:rPr>
                <a:t>Now</a:t>
              </a:r>
            </a:p>
          </p:txBody>
        </p:sp>
        <p:sp>
          <p:nvSpPr>
            <p:cNvPr id="3610708" name="Line 84"/>
            <p:cNvSpPr>
              <a:spLocks noChangeAspect="1" noChangeShapeType="1"/>
            </p:cNvSpPr>
            <p:nvPr/>
          </p:nvSpPr>
          <p:spPr bwMode="auto">
            <a:xfrm>
              <a:off x="1793" y="1371"/>
              <a:ext cx="463"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10709" name="Text Box 85"/>
            <p:cNvSpPr txBox="1">
              <a:spLocks noChangeAspect="1" noChangeArrowheads="1"/>
            </p:cNvSpPr>
            <p:nvPr/>
          </p:nvSpPr>
          <p:spPr bwMode="auto">
            <a:xfrm>
              <a:off x="2269" y="1248"/>
              <a:ext cx="563"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a:solidFill>
                    <a:srgbClr val="33CC33"/>
                  </a:solidFill>
                  <a:latin typeface="Arial" charset="0"/>
                  <a:cs typeface="Times New Roman" charset="0"/>
                </a:rPr>
                <a:t>GUT</a:t>
              </a:r>
            </a:p>
          </p:txBody>
        </p:sp>
      </p:grpSp>
      <p:grpSp>
        <p:nvGrpSpPr>
          <p:cNvPr id="3610710" name="Group 86"/>
          <p:cNvGrpSpPr>
            <a:grpSpLocks/>
          </p:cNvGrpSpPr>
          <p:nvPr/>
        </p:nvGrpSpPr>
        <p:grpSpPr bwMode="auto">
          <a:xfrm>
            <a:off x="5538788" y="1095375"/>
            <a:ext cx="3932237" cy="5915025"/>
            <a:chOff x="3489" y="690"/>
            <a:chExt cx="2477" cy="3726"/>
          </a:xfrm>
        </p:grpSpPr>
        <p:sp>
          <p:nvSpPr>
            <p:cNvPr id="3610711" name="Line 87"/>
            <p:cNvSpPr>
              <a:spLocks noChangeAspect="1" noChangeShapeType="1"/>
            </p:cNvSpPr>
            <p:nvPr/>
          </p:nvSpPr>
          <p:spPr bwMode="auto">
            <a:xfrm flipV="1">
              <a:off x="3506" y="1200"/>
              <a:ext cx="0" cy="3216"/>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12" name="Line 88"/>
            <p:cNvSpPr>
              <a:spLocks noChangeAspect="1" noChangeShapeType="1"/>
            </p:cNvSpPr>
            <p:nvPr/>
          </p:nvSpPr>
          <p:spPr bwMode="auto">
            <a:xfrm flipV="1">
              <a:off x="3736" y="1248"/>
              <a:ext cx="0" cy="3168"/>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13" name="Text Box 89"/>
            <p:cNvSpPr txBox="1">
              <a:spLocks noChangeArrowheads="1"/>
            </p:cNvSpPr>
            <p:nvPr/>
          </p:nvSpPr>
          <p:spPr bwMode="auto">
            <a:xfrm rot="16200000">
              <a:off x="3134" y="3496"/>
              <a:ext cx="95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i="1">
                  <a:solidFill>
                    <a:srgbClr val="33CC33"/>
                  </a:solidFill>
                  <a:latin typeface="Arial" charset="0"/>
                </a:rPr>
                <a:t>Gravitation</a:t>
              </a:r>
            </a:p>
          </p:txBody>
        </p:sp>
        <p:sp>
          <p:nvSpPr>
            <p:cNvPr id="3610714" name="Line 90"/>
            <p:cNvSpPr>
              <a:spLocks noChangeAspect="1" noChangeShapeType="1"/>
            </p:cNvSpPr>
            <p:nvPr/>
          </p:nvSpPr>
          <p:spPr bwMode="auto">
            <a:xfrm flipV="1">
              <a:off x="3980" y="1404"/>
              <a:ext cx="0" cy="3012"/>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15" name="Line 91"/>
            <p:cNvSpPr>
              <a:spLocks noChangeAspect="1" noChangeShapeType="1"/>
            </p:cNvSpPr>
            <p:nvPr/>
          </p:nvSpPr>
          <p:spPr bwMode="auto">
            <a:xfrm flipV="1">
              <a:off x="4210" y="1584"/>
              <a:ext cx="0" cy="2832"/>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16" name="Text Box 92"/>
            <p:cNvSpPr txBox="1">
              <a:spLocks noChangeArrowheads="1"/>
            </p:cNvSpPr>
            <p:nvPr/>
          </p:nvSpPr>
          <p:spPr bwMode="auto">
            <a:xfrm rot="16200000">
              <a:off x="3773" y="3647"/>
              <a:ext cx="6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i="1">
                  <a:solidFill>
                    <a:srgbClr val="33CC33"/>
                  </a:solidFill>
                  <a:latin typeface="Arial" charset="0"/>
                </a:rPr>
                <a:t>Strong</a:t>
              </a:r>
            </a:p>
          </p:txBody>
        </p:sp>
        <p:sp>
          <p:nvSpPr>
            <p:cNvPr id="3610717" name="Line 93"/>
            <p:cNvSpPr>
              <a:spLocks noChangeAspect="1" noChangeShapeType="1"/>
            </p:cNvSpPr>
            <p:nvPr/>
          </p:nvSpPr>
          <p:spPr bwMode="auto">
            <a:xfrm flipV="1">
              <a:off x="4454" y="1574"/>
              <a:ext cx="0" cy="2842"/>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18" name="Line 94"/>
            <p:cNvSpPr>
              <a:spLocks noChangeAspect="1" noChangeShapeType="1"/>
            </p:cNvSpPr>
            <p:nvPr/>
          </p:nvSpPr>
          <p:spPr bwMode="auto">
            <a:xfrm flipV="1">
              <a:off x="4683" y="2907"/>
              <a:ext cx="0" cy="1509"/>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19" name="Text Box 95"/>
            <p:cNvSpPr txBox="1">
              <a:spLocks noChangeArrowheads="1"/>
            </p:cNvSpPr>
            <p:nvPr/>
          </p:nvSpPr>
          <p:spPr bwMode="auto">
            <a:xfrm rot="16200000">
              <a:off x="4282" y="3698"/>
              <a:ext cx="5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i="1">
                  <a:solidFill>
                    <a:srgbClr val="33CC33"/>
                  </a:solidFill>
                  <a:latin typeface="Arial" charset="0"/>
                </a:rPr>
                <a:t>Weak</a:t>
              </a:r>
            </a:p>
          </p:txBody>
        </p:sp>
        <p:sp>
          <p:nvSpPr>
            <p:cNvPr id="3610720" name="Line 96"/>
            <p:cNvSpPr>
              <a:spLocks noChangeAspect="1" noChangeShapeType="1"/>
            </p:cNvSpPr>
            <p:nvPr/>
          </p:nvSpPr>
          <p:spPr bwMode="auto">
            <a:xfrm flipV="1">
              <a:off x="4944" y="3149"/>
              <a:ext cx="0" cy="1267"/>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21" name="Line 97"/>
            <p:cNvSpPr>
              <a:spLocks noChangeAspect="1" noChangeShapeType="1"/>
            </p:cNvSpPr>
            <p:nvPr/>
          </p:nvSpPr>
          <p:spPr bwMode="auto">
            <a:xfrm flipV="1">
              <a:off x="5184" y="3072"/>
              <a:ext cx="0" cy="1344"/>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22" name="Text Box 98"/>
            <p:cNvSpPr txBox="1">
              <a:spLocks noChangeArrowheads="1"/>
            </p:cNvSpPr>
            <p:nvPr/>
          </p:nvSpPr>
          <p:spPr bwMode="auto">
            <a:xfrm rot="16200000">
              <a:off x="4379" y="3563"/>
              <a:ext cx="13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i="1">
                  <a:solidFill>
                    <a:srgbClr val="33CC33"/>
                  </a:solidFill>
                  <a:latin typeface="Arial" charset="0"/>
                </a:rPr>
                <a:t>Electromagnetic</a:t>
              </a:r>
            </a:p>
          </p:txBody>
        </p:sp>
        <p:sp>
          <p:nvSpPr>
            <p:cNvPr id="3610723" name="Line 99"/>
            <p:cNvSpPr>
              <a:spLocks noChangeAspect="1" noChangeShapeType="1"/>
            </p:cNvSpPr>
            <p:nvPr/>
          </p:nvSpPr>
          <p:spPr bwMode="auto">
            <a:xfrm flipV="1">
              <a:off x="4824" y="1372"/>
              <a:ext cx="0" cy="1357"/>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24" name="Line 100"/>
            <p:cNvSpPr>
              <a:spLocks noChangeAspect="1" noChangeShapeType="1"/>
            </p:cNvSpPr>
            <p:nvPr/>
          </p:nvSpPr>
          <p:spPr bwMode="auto">
            <a:xfrm rot="2700000" flipV="1">
              <a:off x="4273" y="1433"/>
              <a:ext cx="0" cy="201"/>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25" name="Line 101"/>
            <p:cNvSpPr>
              <a:spLocks noChangeAspect="1" noChangeShapeType="1"/>
            </p:cNvSpPr>
            <p:nvPr/>
          </p:nvSpPr>
          <p:spPr bwMode="auto">
            <a:xfrm rot="18900000" flipV="1">
              <a:off x="4808" y="2846"/>
              <a:ext cx="0" cy="362"/>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26" name="Line 102"/>
            <p:cNvSpPr>
              <a:spLocks noChangeAspect="1" noChangeShapeType="1"/>
            </p:cNvSpPr>
            <p:nvPr/>
          </p:nvSpPr>
          <p:spPr bwMode="auto">
            <a:xfrm rot="18900000" flipV="1">
              <a:off x="5007" y="2635"/>
              <a:ext cx="0" cy="528"/>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27" name="Line 103"/>
            <p:cNvSpPr>
              <a:spLocks noChangeAspect="1" noChangeShapeType="1"/>
            </p:cNvSpPr>
            <p:nvPr/>
          </p:nvSpPr>
          <p:spPr bwMode="auto">
            <a:xfrm flipV="1">
              <a:off x="4176" y="816"/>
              <a:ext cx="0" cy="384"/>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28" name="Line 104"/>
            <p:cNvSpPr>
              <a:spLocks noChangeAspect="1" noChangeShapeType="1"/>
            </p:cNvSpPr>
            <p:nvPr/>
          </p:nvSpPr>
          <p:spPr bwMode="auto">
            <a:xfrm rot="2700000" flipV="1">
              <a:off x="4073" y="1160"/>
              <a:ext cx="0" cy="294"/>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29" name="Line 105"/>
            <p:cNvSpPr>
              <a:spLocks noChangeAspect="1" noChangeShapeType="1"/>
            </p:cNvSpPr>
            <p:nvPr/>
          </p:nvSpPr>
          <p:spPr bwMode="auto">
            <a:xfrm rot="2700000" flipV="1">
              <a:off x="3961" y="724"/>
              <a:ext cx="0" cy="629"/>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30" name="Line 106"/>
            <p:cNvSpPr>
              <a:spLocks noChangeAspect="1" noChangeShapeType="1"/>
            </p:cNvSpPr>
            <p:nvPr/>
          </p:nvSpPr>
          <p:spPr bwMode="auto">
            <a:xfrm rot="2700000" flipV="1">
              <a:off x="3633" y="885"/>
              <a:ext cx="0" cy="371"/>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31" name="Line 107"/>
            <p:cNvSpPr>
              <a:spLocks noChangeAspect="1" noChangeShapeType="1"/>
            </p:cNvSpPr>
            <p:nvPr/>
          </p:nvSpPr>
          <p:spPr bwMode="auto">
            <a:xfrm flipV="1">
              <a:off x="3759" y="704"/>
              <a:ext cx="0" cy="256"/>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32" name="Line 108"/>
            <p:cNvSpPr>
              <a:spLocks noChangeAspect="1" noChangeShapeType="1"/>
            </p:cNvSpPr>
            <p:nvPr/>
          </p:nvSpPr>
          <p:spPr bwMode="auto">
            <a:xfrm rot="18900000" flipV="1">
              <a:off x="4721" y="1119"/>
              <a:ext cx="0" cy="306"/>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33" name="Line 109"/>
            <p:cNvSpPr>
              <a:spLocks noChangeAspect="1" noChangeShapeType="1"/>
            </p:cNvSpPr>
            <p:nvPr/>
          </p:nvSpPr>
          <p:spPr bwMode="auto">
            <a:xfrm flipV="1">
              <a:off x="4623" y="704"/>
              <a:ext cx="0" cy="475"/>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10734" name="Text Box 110"/>
            <p:cNvSpPr txBox="1">
              <a:spLocks noChangeArrowheads="1"/>
            </p:cNvSpPr>
            <p:nvPr/>
          </p:nvSpPr>
          <p:spPr bwMode="auto">
            <a:xfrm>
              <a:off x="4656" y="690"/>
              <a:ext cx="131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400" i="1">
                  <a:solidFill>
                    <a:srgbClr val="33CC33"/>
                  </a:solidFill>
                  <a:latin typeface="Arial" charset="0"/>
                </a:rPr>
                <a:t>Fundamental</a:t>
              </a:r>
            </a:p>
            <a:p>
              <a:pPr algn="l"/>
              <a:r>
                <a:rPr lang="en-US" sz="2400" i="1">
                  <a:solidFill>
                    <a:srgbClr val="33CC33"/>
                  </a:solidFill>
                  <a:latin typeface="Arial" charset="0"/>
                </a:rPr>
                <a:t>Interaction</a:t>
              </a:r>
            </a:p>
          </p:txBody>
        </p:sp>
        <p:sp>
          <p:nvSpPr>
            <p:cNvPr id="3610735" name="Text Box 111"/>
            <p:cNvSpPr txBox="1">
              <a:spLocks noChangeArrowheads="1"/>
            </p:cNvSpPr>
            <p:nvPr/>
          </p:nvSpPr>
          <p:spPr bwMode="auto">
            <a:xfrm rot="16200000">
              <a:off x="4062" y="1838"/>
              <a:ext cx="112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i="1">
                  <a:solidFill>
                    <a:srgbClr val="33CC33"/>
                  </a:solidFill>
                  <a:latin typeface="Arial" charset="0"/>
                </a:rPr>
                <a:t>Electro-Weak</a:t>
              </a:r>
            </a:p>
          </p:txBody>
        </p:sp>
        <p:sp>
          <p:nvSpPr>
            <p:cNvPr id="3610736" name="Text Box 112"/>
            <p:cNvSpPr txBox="1">
              <a:spLocks noChangeArrowheads="1"/>
            </p:cNvSpPr>
            <p:nvPr/>
          </p:nvSpPr>
          <p:spPr bwMode="auto">
            <a:xfrm rot="16200000">
              <a:off x="4138" y="948"/>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000" i="1">
                  <a:solidFill>
                    <a:srgbClr val="33CC33"/>
                  </a:solidFill>
                  <a:latin typeface="Arial" charset="0"/>
                </a:rPr>
                <a:t>GUT</a:t>
              </a:r>
            </a:p>
          </p:txBody>
        </p:sp>
        <p:sp>
          <p:nvSpPr>
            <p:cNvPr id="3610737" name="Line 113"/>
            <p:cNvSpPr>
              <a:spLocks noChangeAspect="1" noChangeShapeType="1"/>
            </p:cNvSpPr>
            <p:nvPr/>
          </p:nvSpPr>
          <p:spPr bwMode="auto">
            <a:xfrm rot="18900000" flipV="1">
              <a:off x="4404" y="1442"/>
              <a:ext cx="0" cy="163"/>
            </a:xfrm>
            <a:prstGeom prst="line">
              <a:avLst/>
            </a:prstGeom>
            <a:noFill/>
            <a:ln w="19050">
              <a:solidFill>
                <a:srgbClr val="CCFF33"/>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17" name="Oval 116"/>
          <p:cNvSpPr/>
          <p:nvPr/>
        </p:nvSpPr>
        <p:spPr bwMode="auto">
          <a:xfrm>
            <a:off x="3581400" y="3962400"/>
            <a:ext cx="4824118" cy="914400"/>
          </a:xfrm>
          <a:prstGeom prst="ellipse">
            <a:avLst/>
          </a:prstGeom>
          <a:noFill/>
          <a:ln w="50800"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21640165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dissolv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Date Placeholder 3"/>
          <p:cNvSpPr>
            <a:spLocks noGrp="1"/>
          </p:cNvSpPr>
          <p:nvPr>
            <p:ph type="dt" sz="half" idx="10"/>
          </p:nvPr>
        </p:nvSpPr>
        <p:spPr/>
        <p:txBody>
          <a:bodyPr/>
          <a:lstStyle/>
          <a:p>
            <a:fld id="{FE6A1B0D-4D8B-A94C-BAC8-6354429F5AB3}" type="datetime1">
              <a:rPr lang="en-US" smtClean="0"/>
              <a:t>11/14/12</a:t>
            </a:fld>
            <a:endParaRPr lang="en-US"/>
          </a:p>
        </p:txBody>
      </p:sp>
      <p:sp>
        <p:nvSpPr>
          <p:cNvPr id="100" name="Footer Placeholder 4"/>
          <p:cNvSpPr>
            <a:spLocks noGrp="1"/>
          </p:cNvSpPr>
          <p:nvPr>
            <p:ph type="ftr" sz="quarter" idx="11"/>
          </p:nvPr>
        </p:nvSpPr>
        <p:spPr/>
        <p:txBody>
          <a:bodyPr/>
          <a:lstStyle/>
          <a:p>
            <a:r>
              <a:rPr lang="en-US"/>
              <a:t>Katsushi Arisaka</a:t>
            </a:r>
          </a:p>
        </p:txBody>
      </p:sp>
      <p:sp>
        <p:nvSpPr>
          <p:cNvPr id="101" name="Slide Number Placeholder 5"/>
          <p:cNvSpPr>
            <a:spLocks noGrp="1"/>
          </p:cNvSpPr>
          <p:nvPr>
            <p:ph type="sldNum" sz="quarter" idx="12"/>
          </p:nvPr>
        </p:nvSpPr>
        <p:spPr/>
        <p:txBody>
          <a:bodyPr/>
          <a:lstStyle/>
          <a:p>
            <a:fld id="{4D32D495-0D17-0C4F-B623-B1D47598F0F4}" type="slidenum">
              <a:rPr lang="en-US"/>
              <a:pPr/>
              <a:t>29</a:t>
            </a:fld>
            <a:endParaRPr lang="en-US"/>
          </a:p>
        </p:txBody>
      </p:sp>
      <p:sp>
        <p:nvSpPr>
          <p:cNvPr id="3799042" name="Rectangle 2"/>
          <p:cNvSpPr>
            <a:spLocks noGrp="1" noChangeArrowheads="1"/>
          </p:cNvSpPr>
          <p:nvPr>
            <p:ph type="title"/>
          </p:nvPr>
        </p:nvSpPr>
        <p:spPr/>
        <p:txBody>
          <a:bodyPr/>
          <a:lstStyle/>
          <a:p>
            <a:r>
              <a:rPr lang="en-US" sz="3200"/>
              <a:t>Early Universe &amp; Unsolved Problems</a:t>
            </a:r>
          </a:p>
        </p:txBody>
      </p:sp>
      <p:grpSp>
        <p:nvGrpSpPr>
          <p:cNvPr id="3799043" name="Group 3"/>
          <p:cNvGrpSpPr>
            <a:grpSpLocks/>
          </p:cNvGrpSpPr>
          <p:nvPr/>
        </p:nvGrpSpPr>
        <p:grpSpPr bwMode="auto">
          <a:xfrm>
            <a:off x="0" y="914400"/>
            <a:ext cx="2362200" cy="6064250"/>
            <a:chOff x="0" y="576"/>
            <a:chExt cx="1488" cy="3820"/>
          </a:xfrm>
        </p:grpSpPr>
        <p:sp>
          <p:nvSpPr>
            <p:cNvPr id="3799044" name="Line 4"/>
            <p:cNvSpPr>
              <a:spLocks noChangeAspect="1" noChangeShapeType="1"/>
            </p:cNvSpPr>
            <p:nvPr/>
          </p:nvSpPr>
          <p:spPr bwMode="auto">
            <a:xfrm flipH="1">
              <a:off x="474" y="845"/>
              <a:ext cx="2" cy="3498"/>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45" name="Line 5"/>
            <p:cNvSpPr>
              <a:spLocks noChangeAspect="1" noChangeShapeType="1"/>
            </p:cNvSpPr>
            <p:nvPr/>
          </p:nvSpPr>
          <p:spPr bwMode="auto">
            <a:xfrm>
              <a:off x="472" y="93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46" name="Line 6"/>
            <p:cNvSpPr>
              <a:spLocks noChangeAspect="1" noChangeShapeType="1"/>
            </p:cNvSpPr>
            <p:nvPr/>
          </p:nvSpPr>
          <p:spPr bwMode="auto">
            <a:xfrm>
              <a:off x="474" y="119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47" name="Line 7"/>
            <p:cNvSpPr>
              <a:spLocks noChangeAspect="1" noChangeShapeType="1"/>
            </p:cNvSpPr>
            <p:nvPr/>
          </p:nvSpPr>
          <p:spPr bwMode="auto">
            <a:xfrm>
              <a:off x="474" y="1466"/>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48" name="Line 8"/>
            <p:cNvSpPr>
              <a:spLocks noChangeAspect="1" noChangeShapeType="1"/>
            </p:cNvSpPr>
            <p:nvPr/>
          </p:nvSpPr>
          <p:spPr bwMode="auto">
            <a:xfrm>
              <a:off x="478" y="1727"/>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49" name="Line 9"/>
            <p:cNvSpPr>
              <a:spLocks noChangeAspect="1" noChangeShapeType="1"/>
            </p:cNvSpPr>
            <p:nvPr/>
          </p:nvSpPr>
          <p:spPr bwMode="auto">
            <a:xfrm>
              <a:off x="481" y="200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0" name="Line 10"/>
            <p:cNvSpPr>
              <a:spLocks noChangeAspect="1" noChangeShapeType="1"/>
            </p:cNvSpPr>
            <p:nvPr/>
          </p:nvSpPr>
          <p:spPr bwMode="auto">
            <a:xfrm>
              <a:off x="476" y="2263"/>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1" name="Line 11"/>
            <p:cNvSpPr>
              <a:spLocks noChangeAspect="1" noChangeShapeType="1"/>
            </p:cNvSpPr>
            <p:nvPr/>
          </p:nvSpPr>
          <p:spPr bwMode="auto">
            <a:xfrm>
              <a:off x="481" y="2532"/>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2" name="Line 12"/>
            <p:cNvSpPr>
              <a:spLocks noChangeAspect="1" noChangeShapeType="1"/>
            </p:cNvSpPr>
            <p:nvPr/>
          </p:nvSpPr>
          <p:spPr bwMode="auto">
            <a:xfrm>
              <a:off x="481" y="2802"/>
              <a:ext cx="81"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3" name="Line 13"/>
            <p:cNvSpPr>
              <a:spLocks noChangeAspect="1" noChangeShapeType="1"/>
            </p:cNvSpPr>
            <p:nvPr/>
          </p:nvSpPr>
          <p:spPr bwMode="auto">
            <a:xfrm>
              <a:off x="476" y="3064"/>
              <a:ext cx="8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4" name="Line 14"/>
            <p:cNvSpPr>
              <a:spLocks noChangeAspect="1" noChangeShapeType="1"/>
            </p:cNvSpPr>
            <p:nvPr/>
          </p:nvSpPr>
          <p:spPr bwMode="auto">
            <a:xfrm>
              <a:off x="483" y="332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5" name="Line 15"/>
            <p:cNvSpPr>
              <a:spLocks noChangeAspect="1" noChangeShapeType="1"/>
            </p:cNvSpPr>
            <p:nvPr/>
          </p:nvSpPr>
          <p:spPr bwMode="auto">
            <a:xfrm>
              <a:off x="479" y="3594"/>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6" name="Line 16"/>
            <p:cNvSpPr>
              <a:spLocks noChangeAspect="1" noChangeShapeType="1"/>
            </p:cNvSpPr>
            <p:nvPr/>
          </p:nvSpPr>
          <p:spPr bwMode="auto">
            <a:xfrm>
              <a:off x="476" y="3710"/>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7" name="Line 17"/>
            <p:cNvSpPr>
              <a:spLocks noChangeAspect="1" noChangeShapeType="1"/>
            </p:cNvSpPr>
            <p:nvPr/>
          </p:nvSpPr>
          <p:spPr bwMode="auto">
            <a:xfrm>
              <a:off x="490" y="3884"/>
              <a:ext cx="83"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8" name="Line 18"/>
            <p:cNvSpPr>
              <a:spLocks noChangeAspect="1" noChangeShapeType="1"/>
            </p:cNvSpPr>
            <p:nvPr/>
          </p:nvSpPr>
          <p:spPr bwMode="auto">
            <a:xfrm>
              <a:off x="479" y="4064"/>
              <a:ext cx="8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59" name="Line 19"/>
            <p:cNvSpPr>
              <a:spLocks noChangeAspect="1" noChangeShapeType="1"/>
            </p:cNvSpPr>
            <p:nvPr/>
          </p:nvSpPr>
          <p:spPr bwMode="auto">
            <a:xfrm>
              <a:off x="483" y="4235"/>
              <a:ext cx="82"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60" name="Text Box 20"/>
            <p:cNvSpPr txBox="1">
              <a:spLocks noChangeAspect="1" noChangeArrowheads="1"/>
            </p:cNvSpPr>
            <p:nvPr/>
          </p:nvSpPr>
          <p:spPr bwMode="auto">
            <a:xfrm>
              <a:off x="554" y="853"/>
              <a:ext cx="69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-45</a:t>
              </a:r>
              <a:r>
                <a:rPr lang="en-US" altLang="ja-JP" sz="1800" i="1" smtClean="0">
                  <a:solidFill>
                    <a:srgbClr val="FF0000"/>
                  </a:solidFill>
                  <a:latin typeface="Arial" charset="0"/>
                  <a:cs typeface="Times New Roman" charset="0"/>
                </a:rPr>
                <a:t>sec</a:t>
              </a:r>
            </a:p>
          </p:txBody>
        </p:sp>
        <p:sp>
          <p:nvSpPr>
            <p:cNvPr id="3799061" name="Text Box 21"/>
            <p:cNvSpPr txBox="1">
              <a:spLocks noChangeAspect="1" noChangeArrowheads="1"/>
            </p:cNvSpPr>
            <p:nvPr/>
          </p:nvSpPr>
          <p:spPr bwMode="auto">
            <a:xfrm>
              <a:off x="577" y="1114"/>
              <a:ext cx="46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-40</a:t>
              </a:r>
              <a:endParaRPr lang="en-US" altLang="ja-JP" sz="1800" i="1" smtClean="0">
                <a:solidFill>
                  <a:srgbClr val="FF0000"/>
                </a:solidFill>
                <a:latin typeface="Arial" charset="0"/>
                <a:cs typeface="Times New Roman" charset="0"/>
              </a:endParaRPr>
            </a:p>
          </p:txBody>
        </p:sp>
        <p:sp>
          <p:nvSpPr>
            <p:cNvPr id="3799062" name="Text Box 22"/>
            <p:cNvSpPr txBox="1">
              <a:spLocks noChangeAspect="1" noChangeArrowheads="1"/>
            </p:cNvSpPr>
            <p:nvPr/>
          </p:nvSpPr>
          <p:spPr bwMode="auto">
            <a:xfrm>
              <a:off x="562" y="1385"/>
              <a:ext cx="54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-35</a:t>
              </a:r>
              <a:endParaRPr lang="en-US" altLang="ja-JP" sz="1800" i="1" smtClean="0">
                <a:solidFill>
                  <a:srgbClr val="FF0000"/>
                </a:solidFill>
                <a:latin typeface="Arial" charset="0"/>
                <a:cs typeface="Times New Roman" charset="0"/>
              </a:endParaRPr>
            </a:p>
          </p:txBody>
        </p:sp>
        <p:sp>
          <p:nvSpPr>
            <p:cNvPr id="3799063" name="Text Box 23"/>
            <p:cNvSpPr txBox="1">
              <a:spLocks noChangeAspect="1" noChangeArrowheads="1"/>
            </p:cNvSpPr>
            <p:nvPr/>
          </p:nvSpPr>
          <p:spPr bwMode="auto">
            <a:xfrm>
              <a:off x="554" y="1648"/>
              <a:ext cx="48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-30</a:t>
              </a:r>
              <a:endParaRPr lang="en-US" altLang="ja-JP" sz="1800" i="1" smtClean="0">
                <a:solidFill>
                  <a:srgbClr val="FF0000"/>
                </a:solidFill>
                <a:latin typeface="Arial" charset="0"/>
                <a:cs typeface="Times New Roman" charset="0"/>
              </a:endParaRPr>
            </a:p>
          </p:txBody>
        </p:sp>
        <p:sp>
          <p:nvSpPr>
            <p:cNvPr id="3799064" name="Text Box 24"/>
            <p:cNvSpPr txBox="1">
              <a:spLocks noChangeAspect="1" noChangeArrowheads="1"/>
            </p:cNvSpPr>
            <p:nvPr/>
          </p:nvSpPr>
          <p:spPr bwMode="auto">
            <a:xfrm>
              <a:off x="554" y="1913"/>
              <a:ext cx="55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-25</a:t>
              </a:r>
              <a:endParaRPr lang="en-US" altLang="ja-JP" sz="1800" i="1" smtClean="0">
                <a:solidFill>
                  <a:srgbClr val="FF0000"/>
                </a:solidFill>
                <a:latin typeface="Arial" charset="0"/>
                <a:cs typeface="Times New Roman" charset="0"/>
              </a:endParaRPr>
            </a:p>
          </p:txBody>
        </p:sp>
        <p:sp>
          <p:nvSpPr>
            <p:cNvPr id="3799065" name="Text Box 25"/>
            <p:cNvSpPr txBox="1">
              <a:spLocks noChangeAspect="1" noChangeArrowheads="1"/>
            </p:cNvSpPr>
            <p:nvPr/>
          </p:nvSpPr>
          <p:spPr bwMode="auto">
            <a:xfrm>
              <a:off x="581" y="2187"/>
              <a:ext cx="52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-20</a:t>
              </a:r>
              <a:endParaRPr lang="en-US" altLang="ja-JP" sz="1800" i="1" smtClean="0">
                <a:solidFill>
                  <a:srgbClr val="FF0000"/>
                </a:solidFill>
                <a:latin typeface="Arial" charset="0"/>
                <a:cs typeface="Times New Roman" charset="0"/>
              </a:endParaRPr>
            </a:p>
          </p:txBody>
        </p:sp>
        <p:sp>
          <p:nvSpPr>
            <p:cNvPr id="3799066" name="Text Box 26"/>
            <p:cNvSpPr txBox="1">
              <a:spLocks noChangeAspect="1" noChangeArrowheads="1"/>
            </p:cNvSpPr>
            <p:nvPr/>
          </p:nvSpPr>
          <p:spPr bwMode="auto">
            <a:xfrm>
              <a:off x="575" y="2456"/>
              <a:ext cx="46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-15</a:t>
              </a:r>
              <a:endParaRPr lang="en-US" altLang="ja-JP" sz="1800" i="1" smtClean="0">
                <a:solidFill>
                  <a:srgbClr val="FF0000"/>
                </a:solidFill>
                <a:latin typeface="Arial" charset="0"/>
                <a:cs typeface="Times New Roman" charset="0"/>
              </a:endParaRPr>
            </a:p>
          </p:txBody>
        </p:sp>
        <p:sp>
          <p:nvSpPr>
            <p:cNvPr id="3799067" name="Text Box 27"/>
            <p:cNvSpPr txBox="1">
              <a:spLocks noChangeAspect="1" noChangeArrowheads="1"/>
            </p:cNvSpPr>
            <p:nvPr/>
          </p:nvSpPr>
          <p:spPr bwMode="auto">
            <a:xfrm>
              <a:off x="570" y="2725"/>
              <a:ext cx="53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-10</a:t>
              </a:r>
              <a:endParaRPr lang="en-US" altLang="ja-JP" sz="1800" i="1" smtClean="0">
                <a:solidFill>
                  <a:srgbClr val="FF0000"/>
                </a:solidFill>
                <a:latin typeface="Arial" charset="0"/>
                <a:cs typeface="Times New Roman" charset="0"/>
              </a:endParaRPr>
            </a:p>
          </p:txBody>
        </p:sp>
        <p:sp>
          <p:nvSpPr>
            <p:cNvPr id="3799068" name="Text Box 28"/>
            <p:cNvSpPr txBox="1">
              <a:spLocks noChangeAspect="1" noChangeArrowheads="1"/>
            </p:cNvSpPr>
            <p:nvPr/>
          </p:nvSpPr>
          <p:spPr bwMode="auto">
            <a:xfrm>
              <a:off x="569" y="2992"/>
              <a:ext cx="53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-5</a:t>
              </a:r>
              <a:endParaRPr lang="en-US" altLang="ja-JP" sz="1800" i="1" smtClean="0">
                <a:solidFill>
                  <a:srgbClr val="FF0000"/>
                </a:solidFill>
                <a:latin typeface="Arial" charset="0"/>
                <a:cs typeface="Times New Roman" charset="0"/>
              </a:endParaRPr>
            </a:p>
          </p:txBody>
        </p:sp>
        <p:sp>
          <p:nvSpPr>
            <p:cNvPr id="3799069" name="Text Box 29"/>
            <p:cNvSpPr txBox="1">
              <a:spLocks noChangeAspect="1" noChangeArrowheads="1"/>
            </p:cNvSpPr>
            <p:nvPr/>
          </p:nvSpPr>
          <p:spPr bwMode="auto">
            <a:xfrm>
              <a:off x="546" y="3516"/>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5 </a:t>
              </a:r>
              <a:r>
                <a:rPr lang="en-US" altLang="ja-JP" sz="1800" i="1" smtClean="0">
                  <a:solidFill>
                    <a:srgbClr val="FF0000"/>
                  </a:solidFill>
                  <a:latin typeface="Arial" charset="0"/>
                  <a:cs typeface="Times New Roman" charset="0"/>
                </a:rPr>
                <a:t>sec</a:t>
              </a:r>
              <a:endParaRPr lang="en-US" altLang="ja-JP" sz="1800" smtClean="0">
                <a:solidFill>
                  <a:srgbClr val="FF0000"/>
                </a:solidFill>
                <a:latin typeface="Arial" charset="0"/>
                <a:cs typeface="Times New Roman" charset="0"/>
              </a:endParaRPr>
            </a:p>
          </p:txBody>
        </p:sp>
        <p:sp>
          <p:nvSpPr>
            <p:cNvPr id="3799070" name="Text Box 30"/>
            <p:cNvSpPr txBox="1">
              <a:spLocks noChangeAspect="1" noChangeArrowheads="1"/>
            </p:cNvSpPr>
            <p:nvPr/>
          </p:nvSpPr>
          <p:spPr bwMode="auto">
            <a:xfrm>
              <a:off x="586" y="3239"/>
              <a:ext cx="40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a:t>
              </a:r>
              <a:endParaRPr lang="en-US" altLang="ja-JP" sz="1800" i="1" smtClean="0">
                <a:solidFill>
                  <a:srgbClr val="FF0000"/>
                </a:solidFill>
                <a:latin typeface="Arial" charset="0"/>
                <a:cs typeface="Times New Roman" charset="0"/>
              </a:endParaRPr>
            </a:p>
          </p:txBody>
        </p:sp>
        <p:sp>
          <p:nvSpPr>
            <p:cNvPr id="3799071" name="Text Box 31"/>
            <p:cNvSpPr txBox="1">
              <a:spLocks noChangeAspect="1" noChangeArrowheads="1"/>
            </p:cNvSpPr>
            <p:nvPr/>
          </p:nvSpPr>
          <p:spPr bwMode="auto">
            <a:xfrm>
              <a:off x="558" y="3647"/>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 </a:t>
              </a:r>
              <a:r>
                <a:rPr lang="en-US" altLang="ja-JP" sz="1800" i="1" smtClean="0">
                  <a:solidFill>
                    <a:srgbClr val="FF0000"/>
                  </a:solidFill>
                  <a:latin typeface="Arial" charset="0"/>
                  <a:cs typeface="Times New Roman" charset="0"/>
                </a:rPr>
                <a:t>year</a:t>
              </a:r>
              <a:endParaRPr lang="en-US" altLang="ja-JP" sz="1800" smtClean="0">
                <a:solidFill>
                  <a:srgbClr val="FF0000"/>
                </a:solidFill>
                <a:latin typeface="Arial" charset="0"/>
                <a:cs typeface="Times New Roman" charset="0"/>
              </a:endParaRPr>
            </a:p>
          </p:txBody>
        </p:sp>
        <p:sp>
          <p:nvSpPr>
            <p:cNvPr id="3799072" name="Text Box 32"/>
            <p:cNvSpPr txBox="1">
              <a:spLocks noChangeAspect="1" noChangeArrowheads="1"/>
            </p:cNvSpPr>
            <p:nvPr/>
          </p:nvSpPr>
          <p:spPr bwMode="auto">
            <a:xfrm>
              <a:off x="571" y="3807"/>
              <a:ext cx="408"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3</a:t>
              </a:r>
            </a:p>
          </p:txBody>
        </p:sp>
        <p:sp>
          <p:nvSpPr>
            <p:cNvPr id="3799073" name="Text Box 33"/>
            <p:cNvSpPr txBox="1">
              <a:spLocks noChangeAspect="1" noChangeArrowheads="1"/>
            </p:cNvSpPr>
            <p:nvPr/>
          </p:nvSpPr>
          <p:spPr bwMode="auto">
            <a:xfrm>
              <a:off x="553" y="3989"/>
              <a:ext cx="409"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6</a:t>
              </a:r>
            </a:p>
          </p:txBody>
        </p:sp>
        <p:sp>
          <p:nvSpPr>
            <p:cNvPr id="3799074" name="Text Box 34"/>
            <p:cNvSpPr txBox="1">
              <a:spLocks noChangeAspect="1" noChangeArrowheads="1"/>
            </p:cNvSpPr>
            <p:nvPr/>
          </p:nvSpPr>
          <p:spPr bwMode="auto">
            <a:xfrm>
              <a:off x="577" y="4165"/>
              <a:ext cx="91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9 </a:t>
              </a:r>
              <a:r>
                <a:rPr lang="en-US" altLang="ja-JP" sz="1800" i="1" smtClean="0">
                  <a:solidFill>
                    <a:srgbClr val="FF0000"/>
                  </a:solidFill>
                  <a:latin typeface="Arial" charset="0"/>
                  <a:cs typeface="Times New Roman" charset="0"/>
                </a:rPr>
                <a:t>y</a:t>
              </a:r>
              <a:r>
                <a:rPr lang="en-US" sz="1800" i="1" smtClean="0">
                  <a:solidFill>
                    <a:srgbClr val="FF0000"/>
                  </a:solidFill>
                  <a:latin typeface="Arial" charset="0"/>
                  <a:cs typeface="Times New Roman" charset="0"/>
                </a:rPr>
                <a:t>ear</a:t>
              </a:r>
              <a:endParaRPr lang="en-US" altLang="ja-JP" sz="1800" i="1" smtClean="0">
                <a:solidFill>
                  <a:srgbClr val="FF0000"/>
                </a:solidFill>
                <a:latin typeface="Arial" charset="0"/>
                <a:cs typeface="Times New Roman" charset="0"/>
              </a:endParaRPr>
            </a:p>
          </p:txBody>
        </p:sp>
        <p:sp>
          <p:nvSpPr>
            <p:cNvPr id="3799075" name="Text Box 35"/>
            <p:cNvSpPr txBox="1">
              <a:spLocks noChangeAspect="1" noChangeArrowheads="1"/>
            </p:cNvSpPr>
            <p:nvPr/>
          </p:nvSpPr>
          <p:spPr bwMode="auto">
            <a:xfrm>
              <a:off x="0" y="576"/>
              <a:ext cx="528"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FF0000"/>
                  </a:solidFill>
                  <a:latin typeface="Arial" charset="0"/>
                  <a:cs typeface="Times New Roman" charset="0"/>
                </a:rPr>
                <a:t>Time </a:t>
              </a:r>
            </a:p>
            <a:p>
              <a:pPr algn="l" eaLnBrk="0" hangingPunct="0"/>
              <a:r>
                <a:rPr lang="en-US" altLang="ja-JP" sz="1800" smtClean="0">
                  <a:solidFill>
                    <a:srgbClr val="FF0000"/>
                  </a:solidFill>
                  <a:latin typeface="Arial" charset="0"/>
                  <a:cs typeface="Times New Roman" charset="0"/>
                </a:rPr>
                <a:t>(</a:t>
              </a:r>
              <a:r>
                <a:rPr lang="en-US" altLang="ja-JP" sz="1800" i="1" smtClean="0">
                  <a:solidFill>
                    <a:srgbClr val="FF0000"/>
                  </a:solidFill>
                  <a:latin typeface="Arial" charset="0"/>
                  <a:cs typeface="Times New Roman" charset="0"/>
                </a:rPr>
                <a:t>sec</a:t>
              </a:r>
              <a:r>
                <a:rPr lang="en-US" altLang="ja-JP" sz="1800" smtClean="0">
                  <a:solidFill>
                    <a:srgbClr val="FF0000"/>
                  </a:solidFill>
                  <a:latin typeface="Arial" charset="0"/>
                  <a:cs typeface="Times New Roman" charset="0"/>
                </a:rPr>
                <a:t>)</a:t>
              </a:r>
              <a:endParaRPr lang="en-US" altLang="ja-JP" sz="1800" i="1" smtClean="0">
                <a:solidFill>
                  <a:srgbClr val="FF0000"/>
                </a:solidFill>
                <a:latin typeface="Arial" charset="0"/>
                <a:cs typeface="Times New Roman" charset="0"/>
              </a:endParaRPr>
            </a:p>
          </p:txBody>
        </p:sp>
      </p:grpSp>
      <p:grpSp>
        <p:nvGrpSpPr>
          <p:cNvPr id="3799076" name="Group 36"/>
          <p:cNvGrpSpPr>
            <a:grpSpLocks/>
          </p:cNvGrpSpPr>
          <p:nvPr/>
        </p:nvGrpSpPr>
        <p:grpSpPr bwMode="auto">
          <a:xfrm>
            <a:off x="1581150" y="914400"/>
            <a:ext cx="2076450" cy="6169025"/>
            <a:chOff x="838" y="576"/>
            <a:chExt cx="1308" cy="3886"/>
          </a:xfrm>
        </p:grpSpPr>
        <p:sp>
          <p:nvSpPr>
            <p:cNvPr id="3799077" name="Text Box 37"/>
            <p:cNvSpPr txBox="1">
              <a:spLocks noChangeAspect="1" noChangeArrowheads="1"/>
            </p:cNvSpPr>
            <p:nvPr/>
          </p:nvSpPr>
          <p:spPr bwMode="auto">
            <a:xfrm>
              <a:off x="838" y="576"/>
              <a:ext cx="673"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FFFF"/>
                  </a:solidFill>
                  <a:latin typeface="Arial" charset="0"/>
                  <a:cs typeface="Times New Roman" charset="0"/>
                </a:rPr>
                <a:t>Temp.</a:t>
              </a:r>
            </a:p>
            <a:p>
              <a:pPr algn="l" eaLnBrk="0" hangingPunct="0"/>
              <a:r>
                <a:rPr lang="en-US" altLang="ja-JP" sz="1800" smtClean="0">
                  <a:solidFill>
                    <a:srgbClr val="00FFFF"/>
                  </a:solidFill>
                  <a:latin typeface="Arial" charset="0"/>
                  <a:cs typeface="Times New Roman" charset="0"/>
                </a:rPr>
                <a:t>    (</a:t>
              </a:r>
              <a:r>
                <a:rPr lang="en-US" altLang="ja-JP" sz="1800" i="1" baseline="30000" smtClean="0">
                  <a:solidFill>
                    <a:srgbClr val="00FFFF"/>
                  </a:solidFill>
                  <a:latin typeface="Arial" charset="0"/>
                  <a:cs typeface="Times New Roman" charset="0"/>
                </a:rPr>
                <a:t>o</a:t>
              </a:r>
              <a:r>
                <a:rPr lang="en-US" altLang="ja-JP" sz="1800" i="1" smtClean="0">
                  <a:solidFill>
                    <a:srgbClr val="00FFFF"/>
                  </a:solidFill>
                  <a:latin typeface="Arial" charset="0"/>
                  <a:cs typeface="Times New Roman" charset="0"/>
                </a:rPr>
                <a:t>K</a:t>
              </a:r>
              <a:r>
                <a:rPr lang="en-US" altLang="ja-JP" sz="1800" smtClean="0">
                  <a:solidFill>
                    <a:srgbClr val="00FFFF"/>
                  </a:solidFill>
                  <a:latin typeface="Arial" charset="0"/>
                  <a:cs typeface="Times New Roman" charset="0"/>
                </a:rPr>
                <a:t>)</a:t>
              </a:r>
              <a:endParaRPr lang="en-US" altLang="ja-JP" sz="1800" i="1" smtClean="0">
                <a:solidFill>
                  <a:srgbClr val="00FFFF"/>
                </a:solidFill>
                <a:latin typeface="Arial" charset="0"/>
                <a:cs typeface="Times New Roman" charset="0"/>
              </a:endParaRPr>
            </a:p>
          </p:txBody>
        </p:sp>
        <p:sp>
          <p:nvSpPr>
            <p:cNvPr id="3799078" name="Line 38"/>
            <p:cNvSpPr>
              <a:spLocks noChangeAspect="1" noChangeShapeType="1"/>
            </p:cNvSpPr>
            <p:nvPr/>
          </p:nvSpPr>
          <p:spPr bwMode="auto">
            <a:xfrm flipH="1">
              <a:off x="1219" y="832"/>
              <a:ext cx="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79" name="Line 39"/>
            <p:cNvSpPr>
              <a:spLocks noChangeAspect="1" noChangeShapeType="1"/>
            </p:cNvSpPr>
            <p:nvPr/>
          </p:nvSpPr>
          <p:spPr bwMode="auto">
            <a:xfrm>
              <a:off x="1344" y="11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0" name="Line 40"/>
            <p:cNvSpPr>
              <a:spLocks noChangeAspect="1" noChangeShapeType="1"/>
            </p:cNvSpPr>
            <p:nvPr/>
          </p:nvSpPr>
          <p:spPr bwMode="auto">
            <a:xfrm>
              <a:off x="1341" y="838"/>
              <a:ext cx="4" cy="3518"/>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1" name="Line 41"/>
            <p:cNvSpPr>
              <a:spLocks noChangeAspect="1" noChangeShapeType="1"/>
            </p:cNvSpPr>
            <p:nvPr/>
          </p:nvSpPr>
          <p:spPr bwMode="auto">
            <a:xfrm>
              <a:off x="1355" y="1437"/>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2" name="Line 42"/>
            <p:cNvSpPr>
              <a:spLocks noChangeAspect="1" noChangeShapeType="1"/>
            </p:cNvSpPr>
            <p:nvPr/>
          </p:nvSpPr>
          <p:spPr bwMode="auto">
            <a:xfrm>
              <a:off x="1356" y="1748"/>
              <a:ext cx="82"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3" name="Line 43"/>
            <p:cNvSpPr>
              <a:spLocks noChangeAspect="1" noChangeShapeType="1"/>
            </p:cNvSpPr>
            <p:nvPr/>
          </p:nvSpPr>
          <p:spPr bwMode="auto">
            <a:xfrm>
              <a:off x="1349" y="2062"/>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4" name="Line 44"/>
            <p:cNvSpPr>
              <a:spLocks noChangeAspect="1" noChangeShapeType="1"/>
            </p:cNvSpPr>
            <p:nvPr/>
          </p:nvSpPr>
          <p:spPr bwMode="auto">
            <a:xfrm>
              <a:off x="1354" y="2379"/>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5" name="Line 45"/>
            <p:cNvSpPr>
              <a:spLocks noChangeAspect="1" noChangeShapeType="1"/>
            </p:cNvSpPr>
            <p:nvPr/>
          </p:nvSpPr>
          <p:spPr bwMode="auto">
            <a:xfrm>
              <a:off x="1349" y="2700"/>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6" name="Line 46"/>
            <p:cNvSpPr>
              <a:spLocks noChangeAspect="1" noChangeShapeType="1"/>
            </p:cNvSpPr>
            <p:nvPr/>
          </p:nvSpPr>
          <p:spPr bwMode="auto">
            <a:xfrm>
              <a:off x="1355" y="3005"/>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7" name="Line 47"/>
            <p:cNvSpPr>
              <a:spLocks noChangeAspect="1" noChangeShapeType="1"/>
            </p:cNvSpPr>
            <p:nvPr/>
          </p:nvSpPr>
          <p:spPr bwMode="auto">
            <a:xfrm>
              <a:off x="1355" y="3314"/>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8" name="Line 48"/>
            <p:cNvSpPr>
              <a:spLocks noChangeAspect="1" noChangeShapeType="1"/>
            </p:cNvSpPr>
            <p:nvPr/>
          </p:nvSpPr>
          <p:spPr bwMode="auto">
            <a:xfrm>
              <a:off x="1349" y="362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89" name="Line 49"/>
            <p:cNvSpPr>
              <a:spLocks noChangeAspect="1" noChangeShapeType="1"/>
            </p:cNvSpPr>
            <p:nvPr/>
          </p:nvSpPr>
          <p:spPr bwMode="auto">
            <a:xfrm>
              <a:off x="1351" y="3957"/>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90" name="Line 50"/>
            <p:cNvSpPr>
              <a:spLocks noChangeAspect="1" noChangeShapeType="1"/>
            </p:cNvSpPr>
            <p:nvPr/>
          </p:nvSpPr>
          <p:spPr bwMode="auto">
            <a:xfrm>
              <a:off x="1355" y="4255"/>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91" name="Line 51"/>
            <p:cNvSpPr>
              <a:spLocks noChangeAspect="1" noChangeShapeType="1"/>
            </p:cNvSpPr>
            <p:nvPr/>
          </p:nvSpPr>
          <p:spPr bwMode="auto">
            <a:xfrm>
              <a:off x="1270" y="1177"/>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92" name="Line 52"/>
            <p:cNvSpPr>
              <a:spLocks noChangeAspect="1" noChangeShapeType="1"/>
            </p:cNvSpPr>
            <p:nvPr/>
          </p:nvSpPr>
          <p:spPr bwMode="auto">
            <a:xfrm>
              <a:off x="1263" y="170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93" name="Line 53"/>
            <p:cNvSpPr>
              <a:spLocks noChangeAspect="1" noChangeShapeType="1"/>
            </p:cNvSpPr>
            <p:nvPr/>
          </p:nvSpPr>
          <p:spPr bwMode="auto">
            <a:xfrm>
              <a:off x="1267" y="22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94" name="Line 54"/>
            <p:cNvSpPr>
              <a:spLocks noChangeAspect="1" noChangeShapeType="1"/>
            </p:cNvSpPr>
            <p:nvPr/>
          </p:nvSpPr>
          <p:spPr bwMode="auto">
            <a:xfrm>
              <a:off x="1263" y="2744"/>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95" name="Line 55"/>
            <p:cNvSpPr>
              <a:spLocks noChangeAspect="1" noChangeShapeType="1"/>
            </p:cNvSpPr>
            <p:nvPr/>
          </p:nvSpPr>
          <p:spPr bwMode="auto">
            <a:xfrm>
              <a:off x="1258" y="3265"/>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96" name="Line 56"/>
            <p:cNvSpPr>
              <a:spLocks noChangeAspect="1" noChangeShapeType="1"/>
            </p:cNvSpPr>
            <p:nvPr/>
          </p:nvSpPr>
          <p:spPr bwMode="auto">
            <a:xfrm>
              <a:off x="1260" y="3792"/>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97" name="Line 57"/>
            <p:cNvSpPr>
              <a:spLocks noChangeAspect="1" noChangeShapeType="1"/>
            </p:cNvSpPr>
            <p:nvPr/>
          </p:nvSpPr>
          <p:spPr bwMode="auto">
            <a:xfrm>
              <a:off x="1263" y="4321"/>
              <a:ext cx="81"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799098" name="Text Box 58"/>
            <p:cNvSpPr txBox="1">
              <a:spLocks noChangeAspect="1" noChangeArrowheads="1"/>
            </p:cNvSpPr>
            <p:nvPr/>
          </p:nvSpPr>
          <p:spPr bwMode="auto">
            <a:xfrm>
              <a:off x="1403" y="1048"/>
              <a:ext cx="74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18</a:t>
              </a:r>
              <a:endParaRPr lang="en-US" altLang="ja-JP" sz="1800" i="1" smtClean="0">
                <a:solidFill>
                  <a:srgbClr val="0000FF"/>
                </a:solidFill>
                <a:latin typeface="Arial" charset="0"/>
                <a:cs typeface="Times New Roman" charset="0"/>
              </a:endParaRPr>
            </a:p>
          </p:txBody>
        </p:sp>
        <p:sp>
          <p:nvSpPr>
            <p:cNvPr id="3799099" name="Text Box 59"/>
            <p:cNvSpPr txBox="1">
              <a:spLocks noChangeAspect="1" noChangeArrowheads="1"/>
            </p:cNvSpPr>
            <p:nvPr/>
          </p:nvSpPr>
          <p:spPr bwMode="auto">
            <a:xfrm>
              <a:off x="1432" y="1352"/>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15</a:t>
              </a:r>
              <a:endParaRPr lang="en-US" altLang="ja-JP" sz="1800" i="1" smtClean="0">
                <a:solidFill>
                  <a:srgbClr val="0000FF"/>
                </a:solidFill>
                <a:latin typeface="Arial" charset="0"/>
                <a:cs typeface="Times New Roman" charset="0"/>
              </a:endParaRPr>
            </a:p>
          </p:txBody>
        </p:sp>
        <p:sp>
          <p:nvSpPr>
            <p:cNvPr id="3799100" name="Text Box 60"/>
            <p:cNvSpPr txBox="1">
              <a:spLocks noChangeAspect="1" noChangeArrowheads="1"/>
            </p:cNvSpPr>
            <p:nvPr/>
          </p:nvSpPr>
          <p:spPr bwMode="auto">
            <a:xfrm>
              <a:off x="1431" y="1667"/>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12</a:t>
              </a:r>
              <a:endParaRPr lang="en-US" altLang="ja-JP" sz="1800" i="1" smtClean="0">
                <a:solidFill>
                  <a:srgbClr val="0000FF"/>
                </a:solidFill>
                <a:latin typeface="Arial" charset="0"/>
                <a:cs typeface="Times New Roman" charset="0"/>
              </a:endParaRPr>
            </a:p>
          </p:txBody>
        </p:sp>
        <p:sp>
          <p:nvSpPr>
            <p:cNvPr id="3799101" name="Text Box 61"/>
            <p:cNvSpPr txBox="1">
              <a:spLocks noChangeAspect="1" noChangeArrowheads="1"/>
            </p:cNvSpPr>
            <p:nvPr/>
          </p:nvSpPr>
          <p:spPr bwMode="auto">
            <a:xfrm>
              <a:off x="1432" y="1976"/>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9</a:t>
              </a:r>
              <a:endParaRPr lang="en-US" altLang="ja-JP" sz="1800" i="1" smtClean="0">
                <a:solidFill>
                  <a:srgbClr val="0000FF"/>
                </a:solidFill>
                <a:latin typeface="Arial" charset="0"/>
                <a:cs typeface="Times New Roman" charset="0"/>
              </a:endParaRPr>
            </a:p>
          </p:txBody>
        </p:sp>
        <p:sp>
          <p:nvSpPr>
            <p:cNvPr id="3799102" name="Text Box 62"/>
            <p:cNvSpPr txBox="1">
              <a:spLocks noChangeAspect="1" noChangeArrowheads="1"/>
            </p:cNvSpPr>
            <p:nvPr/>
          </p:nvSpPr>
          <p:spPr bwMode="auto">
            <a:xfrm>
              <a:off x="1431" y="2296"/>
              <a:ext cx="63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PeV</a:t>
              </a:r>
            </a:p>
          </p:txBody>
        </p:sp>
        <p:sp>
          <p:nvSpPr>
            <p:cNvPr id="3799103" name="Text Box 63"/>
            <p:cNvSpPr txBox="1">
              <a:spLocks noChangeAspect="1" noChangeArrowheads="1"/>
            </p:cNvSpPr>
            <p:nvPr/>
          </p:nvSpPr>
          <p:spPr bwMode="auto">
            <a:xfrm>
              <a:off x="1443" y="2615"/>
              <a:ext cx="57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TeV</a:t>
              </a:r>
            </a:p>
          </p:txBody>
        </p:sp>
        <p:sp>
          <p:nvSpPr>
            <p:cNvPr id="3799104" name="Text Box 64"/>
            <p:cNvSpPr txBox="1">
              <a:spLocks noChangeAspect="1" noChangeArrowheads="1"/>
            </p:cNvSpPr>
            <p:nvPr/>
          </p:nvSpPr>
          <p:spPr bwMode="auto">
            <a:xfrm>
              <a:off x="1437" y="2927"/>
              <a:ext cx="60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GeV</a:t>
              </a:r>
            </a:p>
          </p:txBody>
        </p:sp>
        <p:sp>
          <p:nvSpPr>
            <p:cNvPr id="3799105" name="Text Box 65"/>
            <p:cNvSpPr txBox="1">
              <a:spLocks noChangeAspect="1" noChangeArrowheads="1"/>
            </p:cNvSpPr>
            <p:nvPr/>
          </p:nvSpPr>
          <p:spPr bwMode="auto">
            <a:xfrm>
              <a:off x="1443" y="3238"/>
              <a:ext cx="58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MeV</a:t>
              </a:r>
            </a:p>
          </p:txBody>
        </p:sp>
        <p:sp>
          <p:nvSpPr>
            <p:cNvPr id="3799106" name="Text Box 66"/>
            <p:cNvSpPr txBox="1">
              <a:spLocks noChangeAspect="1" noChangeArrowheads="1"/>
            </p:cNvSpPr>
            <p:nvPr/>
          </p:nvSpPr>
          <p:spPr bwMode="auto">
            <a:xfrm>
              <a:off x="1432" y="3550"/>
              <a:ext cx="60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KeV</a:t>
              </a:r>
            </a:p>
          </p:txBody>
        </p:sp>
        <p:sp>
          <p:nvSpPr>
            <p:cNvPr id="3799107" name="Text Box 67"/>
            <p:cNvSpPr txBox="1">
              <a:spLocks noChangeAspect="1" noChangeArrowheads="1"/>
            </p:cNvSpPr>
            <p:nvPr/>
          </p:nvSpPr>
          <p:spPr bwMode="auto">
            <a:xfrm>
              <a:off x="1443" y="3896"/>
              <a:ext cx="57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eV</a:t>
              </a:r>
            </a:p>
          </p:txBody>
        </p:sp>
        <p:sp>
          <p:nvSpPr>
            <p:cNvPr id="3799108" name="Text Box 68"/>
            <p:cNvSpPr txBox="1">
              <a:spLocks noChangeAspect="1" noChangeArrowheads="1"/>
            </p:cNvSpPr>
            <p:nvPr/>
          </p:nvSpPr>
          <p:spPr bwMode="auto">
            <a:xfrm>
              <a:off x="936" y="1110"/>
              <a:ext cx="46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30</a:t>
              </a:r>
              <a:endParaRPr lang="en-US" altLang="ja-JP" sz="1800" i="1" smtClean="0">
                <a:solidFill>
                  <a:srgbClr val="00FFFF"/>
                </a:solidFill>
                <a:latin typeface="Arial" charset="0"/>
                <a:cs typeface="Times New Roman" charset="0"/>
              </a:endParaRPr>
            </a:p>
          </p:txBody>
        </p:sp>
        <p:sp>
          <p:nvSpPr>
            <p:cNvPr id="3799109" name="Text Box 69"/>
            <p:cNvSpPr txBox="1">
              <a:spLocks noChangeAspect="1" noChangeArrowheads="1"/>
            </p:cNvSpPr>
            <p:nvPr/>
          </p:nvSpPr>
          <p:spPr bwMode="auto">
            <a:xfrm>
              <a:off x="945" y="1610"/>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25</a:t>
              </a:r>
              <a:endParaRPr lang="en-US" altLang="ja-JP" sz="1800" i="1" smtClean="0">
                <a:solidFill>
                  <a:srgbClr val="00FFFF"/>
                </a:solidFill>
                <a:latin typeface="Arial" charset="0"/>
                <a:cs typeface="Times New Roman" charset="0"/>
              </a:endParaRPr>
            </a:p>
          </p:txBody>
        </p:sp>
        <p:sp>
          <p:nvSpPr>
            <p:cNvPr id="3799110" name="Text Box 70"/>
            <p:cNvSpPr txBox="1">
              <a:spLocks noChangeAspect="1" noChangeArrowheads="1"/>
            </p:cNvSpPr>
            <p:nvPr/>
          </p:nvSpPr>
          <p:spPr bwMode="auto">
            <a:xfrm>
              <a:off x="945" y="2151"/>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20</a:t>
              </a:r>
              <a:endParaRPr lang="en-US" altLang="ja-JP" sz="1800" i="1" smtClean="0">
                <a:solidFill>
                  <a:srgbClr val="00FFFF"/>
                </a:solidFill>
                <a:latin typeface="Arial" charset="0"/>
                <a:cs typeface="Times New Roman" charset="0"/>
              </a:endParaRPr>
            </a:p>
          </p:txBody>
        </p:sp>
        <p:sp>
          <p:nvSpPr>
            <p:cNvPr id="3799111" name="Text Box 71"/>
            <p:cNvSpPr txBox="1">
              <a:spLocks noChangeAspect="1" noChangeArrowheads="1"/>
            </p:cNvSpPr>
            <p:nvPr/>
          </p:nvSpPr>
          <p:spPr bwMode="auto">
            <a:xfrm>
              <a:off x="955" y="2670"/>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15</a:t>
              </a:r>
              <a:endParaRPr lang="en-US" altLang="ja-JP" sz="1800" i="1" smtClean="0">
                <a:solidFill>
                  <a:srgbClr val="00FFFF"/>
                </a:solidFill>
                <a:latin typeface="Arial" charset="0"/>
                <a:cs typeface="Times New Roman" charset="0"/>
              </a:endParaRPr>
            </a:p>
          </p:txBody>
        </p:sp>
        <p:sp>
          <p:nvSpPr>
            <p:cNvPr id="3799112" name="Text Box 72"/>
            <p:cNvSpPr txBox="1">
              <a:spLocks noChangeAspect="1" noChangeArrowheads="1"/>
            </p:cNvSpPr>
            <p:nvPr/>
          </p:nvSpPr>
          <p:spPr bwMode="auto">
            <a:xfrm>
              <a:off x="942" y="3188"/>
              <a:ext cx="39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10</a:t>
              </a:r>
              <a:endParaRPr lang="en-US" altLang="ja-JP" sz="1800" i="1" smtClean="0">
                <a:solidFill>
                  <a:srgbClr val="00FFFF"/>
                </a:solidFill>
                <a:latin typeface="Arial" charset="0"/>
                <a:cs typeface="Times New Roman" charset="0"/>
              </a:endParaRPr>
            </a:p>
          </p:txBody>
        </p:sp>
        <p:sp>
          <p:nvSpPr>
            <p:cNvPr id="3799113" name="Text Box 73"/>
            <p:cNvSpPr txBox="1">
              <a:spLocks noChangeAspect="1" noChangeArrowheads="1"/>
            </p:cNvSpPr>
            <p:nvPr/>
          </p:nvSpPr>
          <p:spPr bwMode="auto">
            <a:xfrm>
              <a:off x="969" y="3707"/>
              <a:ext cx="385"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5</a:t>
              </a:r>
              <a:endParaRPr lang="en-US" altLang="ja-JP" sz="1800" i="1" smtClean="0">
                <a:solidFill>
                  <a:srgbClr val="00FFFF"/>
                </a:solidFill>
                <a:latin typeface="Arial" charset="0"/>
                <a:cs typeface="Times New Roman" charset="0"/>
              </a:endParaRPr>
            </a:p>
          </p:txBody>
        </p:sp>
        <p:sp>
          <p:nvSpPr>
            <p:cNvPr id="3799114" name="Text Box 74"/>
            <p:cNvSpPr txBox="1">
              <a:spLocks noChangeAspect="1" noChangeArrowheads="1"/>
            </p:cNvSpPr>
            <p:nvPr/>
          </p:nvSpPr>
          <p:spPr bwMode="auto">
            <a:xfrm>
              <a:off x="1075" y="4231"/>
              <a:ext cx="24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FFFF"/>
                  </a:solidFill>
                  <a:latin typeface="Arial" charset="0"/>
                  <a:cs typeface="Times New Roman" charset="0"/>
                </a:rPr>
                <a:t>1</a:t>
              </a:r>
              <a:endParaRPr lang="en-US" altLang="ja-JP" sz="1800" i="1" smtClean="0">
                <a:solidFill>
                  <a:srgbClr val="00FFFF"/>
                </a:solidFill>
                <a:latin typeface="Arial" charset="0"/>
                <a:cs typeface="Times New Roman" charset="0"/>
              </a:endParaRPr>
            </a:p>
          </p:txBody>
        </p:sp>
        <p:sp>
          <p:nvSpPr>
            <p:cNvPr id="3799115" name="Text Box 75"/>
            <p:cNvSpPr txBox="1">
              <a:spLocks noChangeAspect="1" noChangeArrowheads="1"/>
            </p:cNvSpPr>
            <p:nvPr/>
          </p:nvSpPr>
          <p:spPr bwMode="auto">
            <a:xfrm>
              <a:off x="1389" y="577"/>
              <a:ext cx="649"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Energy (G</a:t>
              </a:r>
              <a:r>
                <a:rPr lang="en-US" altLang="ja-JP" sz="1800" i="1" smtClean="0">
                  <a:solidFill>
                    <a:srgbClr val="0000FF"/>
                  </a:solidFill>
                  <a:latin typeface="Arial" charset="0"/>
                  <a:cs typeface="Times New Roman" charset="0"/>
                </a:rPr>
                <a:t>eV</a:t>
              </a:r>
              <a:r>
                <a:rPr lang="en-US" altLang="ja-JP" sz="1800" smtClean="0">
                  <a:solidFill>
                    <a:srgbClr val="0000FF"/>
                  </a:solidFill>
                  <a:latin typeface="Arial" charset="0"/>
                  <a:cs typeface="Times New Roman" charset="0"/>
                </a:rPr>
                <a:t>)</a:t>
              </a:r>
              <a:endParaRPr lang="en-US" altLang="ja-JP" sz="1800" i="1" smtClean="0">
                <a:solidFill>
                  <a:srgbClr val="0000FF"/>
                </a:solidFill>
                <a:latin typeface="Arial" charset="0"/>
                <a:cs typeface="Times New Roman" charset="0"/>
              </a:endParaRPr>
            </a:p>
          </p:txBody>
        </p:sp>
        <p:sp>
          <p:nvSpPr>
            <p:cNvPr id="3799116" name="Text Box 76"/>
            <p:cNvSpPr txBox="1">
              <a:spLocks noChangeAspect="1" noChangeArrowheads="1"/>
            </p:cNvSpPr>
            <p:nvPr/>
          </p:nvSpPr>
          <p:spPr bwMode="auto">
            <a:xfrm>
              <a:off x="1426" y="4164"/>
              <a:ext cx="57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lIns="91432" tIns="45716" rIns="91432" bIns="45716">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-3</a:t>
              </a:r>
              <a:r>
                <a:rPr lang="en-US" altLang="ja-JP" sz="1800" i="1" smtClean="0">
                  <a:solidFill>
                    <a:srgbClr val="0000FF"/>
                  </a:solidFill>
                  <a:latin typeface="Arial" charset="0"/>
                  <a:cs typeface="Times New Roman" charset="0"/>
                </a:rPr>
                <a:t>eV</a:t>
              </a:r>
            </a:p>
          </p:txBody>
        </p:sp>
      </p:grpSp>
      <p:grpSp>
        <p:nvGrpSpPr>
          <p:cNvPr id="3799117" name="Group 77"/>
          <p:cNvGrpSpPr>
            <a:grpSpLocks/>
          </p:cNvGrpSpPr>
          <p:nvPr/>
        </p:nvGrpSpPr>
        <p:grpSpPr bwMode="auto">
          <a:xfrm>
            <a:off x="3113088" y="1444625"/>
            <a:ext cx="1687512" cy="5457825"/>
            <a:chOff x="1793" y="910"/>
            <a:chExt cx="1063" cy="3438"/>
          </a:xfrm>
        </p:grpSpPr>
        <p:sp>
          <p:nvSpPr>
            <p:cNvPr id="3799118" name="Line 78"/>
            <p:cNvSpPr>
              <a:spLocks noChangeAspect="1" noChangeShapeType="1"/>
            </p:cNvSpPr>
            <p:nvPr/>
          </p:nvSpPr>
          <p:spPr bwMode="auto">
            <a:xfrm>
              <a:off x="1968" y="4275"/>
              <a:ext cx="368"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3799119" name="Line 79"/>
            <p:cNvSpPr>
              <a:spLocks noChangeAspect="1" noChangeShapeType="1"/>
            </p:cNvSpPr>
            <p:nvPr/>
          </p:nvSpPr>
          <p:spPr bwMode="auto">
            <a:xfrm>
              <a:off x="1824" y="1008"/>
              <a:ext cx="432" cy="3"/>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3799120" name="Text Box 80"/>
            <p:cNvSpPr txBox="1">
              <a:spLocks noChangeAspect="1" noChangeArrowheads="1"/>
            </p:cNvSpPr>
            <p:nvPr/>
          </p:nvSpPr>
          <p:spPr bwMode="auto">
            <a:xfrm>
              <a:off x="2256" y="910"/>
              <a:ext cx="6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smtClean="0">
                  <a:solidFill>
                    <a:srgbClr val="33CC33"/>
                  </a:solidFill>
                  <a:latin typeface="Arial" charset="0"/>
                  <a:cs typeface="Times New Roman" charset="0"/>
                </a:rPr>
                <a:t>Planck</a:t>
              </a:r>
            </a:p>
          </p:txBody>
        </p:sp>
        <p:sp>
          <p:nvSpPr>
            <p:cNvPr id="3799121" name="Line 81"/>
            <p:cNvSpPr>
              <a:spLocks noChangeAspect="1" noChangeShapeType="1"/>
            </p:cNvSpPr>
            <p:nvPr/>
          </p:nvSpPr>
          <p:spPr bwMode="auto">
            <a:xfrm>
              <a:off x="1872" y="2827"/>
              <a:ext cx="384"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3799122" name="Text Box 82"/>
            <p:cNvSpPr txBox="1">
              <a:spLocks noChangeAspect="1" noChangeArrowheads="1"/>
            </p:cNvSpPr>
            <p:nvPr/>
          </p:nvSpPr>
          <p:spPr bwMode="auto">
            <a:xfrm>
              <a:off x="2304" y="2688"/>
              <a:ext cx="432"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smtClean="0">
                  <a:solidFill>
                    <a:srgbClr val="33CC33"/>
                  </a:solidFill>
                  <a:latin typeface="Arial" charset="0"/>
                  <a:cs typeface="Times New Roman" charset="0"/>
                </a:rPr>
                <a:t>EW</a:t>
              </a:r>
            </a:p>
          </p:txBody>
        </p:sp>
        <p:sp>
          <p:nvSpPr>
            <p:cNvPr id="3799123" name="Text Box 83"/>
            <p:cNvSpPr txBox="1">
              <a:spLocks noChangeAspect="1" noChangeArrowheads="1"/>
            </p:cNvSpPr>
            <p:nvPr/>
          </p:nvSpPr>
          <p:spPr bwMode="auto">
            <a:xfrm>
              <a:off x="2332" y="4117"/>
              <a:ext cx="5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smtClean="0">
                  <a:solidFill>
                    <a:srgbClr val="33CC33"/>
                  </a:solidFill>
                  <a:latin typeface="Arial" charset="0"/>
                  <a:cs typeface="Times New Roman" charset="0"/>
                </a:rPr>
                <a:t>Now</a:t>
              </a:r>
            </a:p>
          </p:txBody>
        </p:sp>
        <p:sp>
          <p:nvSpPr>
            <p:cNvPr id="3799124" name="Line 84"/>
            <p:cNvSpPr>
              <a:spLocks noChangeAspect="1" noChangeShapeType="1"/>
            </p:cNvSpPr>
            <p:nvPr/>
          </p:nvSpPr>
          <p:spPr bwMode="auto">
            <a:xfrm>
              <a:off x="1793" y="1371"/>
              <a:ext cx="463"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3799125" name="Text Box 85"/>
            <p:cNvSpPr txBox="1">
              <a:spLocks noChangeAspect="1" noChangeArrowheads="1"/>
            </p:cNvSpPr>
            <p:nvPr/>
          </p:nvSpPr>
          <p:spPr bwMode="auto">
            <a:xfrm>
              <a:off x="2269" y="1248"/>
              <a:ext cx="563"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1800" smtClean="0">
                  <a:solidFill>
                    <a:srgbClr val="33CC33"/>
                  </a:solidFill>
                  <a:latin typeface="Arial" charset="0"/>
                  <a:cs typeface="Times New Roman" charset="0"/>
                </a:rPr>
                <a:t>GUT</a:t>
              </a:r>
            </a:p>
          </p:txBody>
        </p:sp>
      </p:grpSp>
      <p:sp>
        <p:nvSpPr>
          <p:cNvPr id="3799127" name="Text Box 87"/>
          <p:cNvSpPr txBox="1">
            <a:spLocks noChangeAspect="1" noChangeArrowheads="1"/>
          </p:cNvSpPr>
          <p:nvPr/>
        </p:nvSpPr>
        <p:spPr bwMode="auto">
          <a:xfrm>
            <a:off x="4800600" y="1905000"/>
            <a:ext cx="2954338"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i="1" smtClean="0">
                <a:solidFill>
                  <a:srgbClr val="FF0000"/>
                </a:solidFill>
                <a:cs typeface="Times New Roman" charset="0"/>
              </a:rPr>
              <a:t>Grand Unification</a:t>
            </a:r>
          </a:p>
        </p:txBody>
      </p:sp>
      <p:sp>
        <p:nvSpPr>
          <p:cNvPr id="3799129" name="Text Box 89"/>
          <p:cNvSpPr txBox="1">
            <a:spLocks noChangeAspect="1" noChangeArrowheads="1"/>
          </p:cNvSpPr>
          <p:nvPr/>
        </p:nvSpPr>
        <p:spPr bwMode="auto">
          <a:xfrm>
            <a:off x="4800600" y="1371600"/>
            <a:ext cx="2954338"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i="1" smtClean="0">
                <a:solidFill>
                  <a:srgbClr val="FF0000"/>
                </a:solidFill>
                <a:cs typeface="Times New Roman" charset="0"/>
              </a:rPr>
              <a:t>Plank Epoch</a:t>
            </a:r>
          </a:p>
        </p:txBody>
      </p:sp>
      <p:sp>
        <p:nvSpPr>
          <p:cNvPr id="3799130" name="Text Box 90"/>
          <p:cNvSpPr txBox="1">
            <a:spLocks noChangeAspect="1" noChangeArrowheads="1"/>
          </p:cNvSpPr>
          <p:nvPr/>
        </p:nvSpPr>
        <p:spPr bwMode="auto">
          <a:xfrm>
            <a:off x="4648200" y="4191000"/>
            <a:ext cx="411480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i="1" dirty="0" smtClean="0">
                <a:solidFill>
                  <a:srgbClr val="FF0000"/>
                </a:solidFill>
                <a:cs typeface="Times New Roman" charset="0"/>
              </a:rPr>
              <a:t>Electro-Weak Unification</a:t>
            </a:r>
          </a:p>
        </p:txBody>
      </p:sp>
      <p:grpSp>
        <p:nvGrpSpPr>
          <p:cNvPr id="3799131" name="Group 91"/>
          <p:cNvGrpSpPr>
            <a:grpSpLocks/>
          </p:cNvGrpSpPr>
          <p:nvPr/>
        </p:nvGrpSpPr>
        <p:grpSpPr bwMode="auto">
          <a:xfrm>
            <a:off x="7391400" y="990600"/>
            <a:ext cx="2057400" cy="5822950"/>
            <a:chOff x="4656" y="624"/>
            <a:chExt cx="1296" cy="3668"/>
          </a:xfrm>
        </p:grpSpPr>
        <p:sp>
          <p:nvSpPr>
            <p:cNvPr id="3799132" name="Text Box 92"/>
            <p:cNvSpPr txBox="1">
              <a:spLocks noChangeAspect="1" noChangeArrowheads="1"/>
            </p:cNvSpPr>
            <p:nvPr/>
          </p:nvSpPr>
          <p:spPr bwMode="auto">
            <a:xfrm>
              <a:off x="4752" y="1104"/>
              <a:ext cx="960" cy="308"/>
            </a:xfrm>
            <a:prstGeom prst="rect">
              <a:avLst/>
            </a:prstGeom>
            <a:noFill/>
            <a:ln w="31750">
              <a:solidFill>
                <a:srgbClr val="FF00FF"/>
              </a:solidFill>
              <a:miter lim="800000"/>
              <a:headEnd/>
              <a:tailEnd type="none" w="lg"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i="1" dirty="0" smtClean="0">
                  <a:solidFill>
                    <a:srgbClr val="FF00FF"/>
                  </a:solidFill>
                  <a:cs typeface="Times New Roman" charset="0"/>
                </a:rPr>
                <a:t>Inflation</a:t>
              </a:r>
            </a:p>
          </p:txBody>
        </p:sp>
        <p:sp>
          <p:nvSpPr>
            <p:cNvPr id="3799133" name="Text Box 93"/>
            <p:cNvSpPr txBox="1">
              <a:spLocks noChangeAspect="1" noChangeArrowheads="1"/>
            </p:cNvSpPr>
            <p:nvPr/>
          </p:nvSpPr>
          <p:spPr bwMode="auto">
            <a:xfrm>
              <a:off x="4707" y="2304"/>
              <a:ext cx="1197" cy="308"/>
            </a:xfrm>
            <a:prstGeom prst="rect">
              <a:avLst/>
            </a:prstGeom>
            <a:noFill/>
            <a:ln w="31750">
              <a:solidFill>
                <a:srgbClr val="FF00FF"/>
              </a:solidFill>
              <a:miter lim="800000"/>
              <a:headEnd/>
              <a:tailEnd type="none" w="lg"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i="1" smtClean="0">
                  <a:solidFill>
                    <a:srgbClr val="FF00FF"/>
                  </a:solidFill>
                  <a:cs typeface="Times New Roman" charset="0"/>
                </a:rPr>
                <a:t>Dark Matter</a:t>
              </a:r>
            </a:p>
          </p:txBody>
        </p:sp>
        <p:sp>
          <p:nvSpPr>
            <p:cNvPr id="3799134" name="Text Box 94"/>
            <p:cNvSpPr txBox="1">
              <a:spLocks noChangeAspect="1" noChangeArrowheads="1"/>
            </p:cNvSpPr>
            <p:nvPr/>
          </p:nvSpPr>
          <p:spPr bwMode="auto">
            <a:xfrm>
              <a:off x="4656" y="3984"/>
              <a:ext cx="1200" cy="308"/>
            </a:xfrm>
            <a:prstGeom prst="rect">
              <a:avLst/>
            </a:prstGeom>
            <a:noFill/>
            <a:ln w="31750">
              <a:solidFill>
                <a:srgbClr val="FF00FF"/>
              </a:solidFill>
              <a:miter lim="800000"/>
              <a:headEnd/>
              <a:tailEnd type="none" w="lg"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i="1" smtClean="0">
                  <a:solidFill>
                    <a:srgbClr val="FF00FF"/>
                  </a:solidFill>
                  <a:cs typeface="Times New Roman" charset="0"/>
                </a:rPr>
                <a:t>Dark Energy</a:t>
              </a:r>
            </a:p>
          </p:txBody>
        </p:sp>
        <p:sp>
          <p:nvSpPr>
            <p:cNvPr id="3799135" name="Text Box 95"/>
            <p:cNvSpPr txBox="1">
              <a:spLocks noChangeAspect="1" noChangeArrowheads="1"/>
            </p:cNvSpPr>
            <p:nvPr/>
          </p:nvSpPr>
          <p:spPr bwMode="auto">
            <a:xfrm>
              <a:off x="4656" y="624"/>
              <a:ext cx="1245" cy="308"/>
            </a:xfrm>
            <a:prstGeom prst="rect">
              <a:avLst/>
            </a:prstGeom>
            <a:noFill/>
            <a:ln w="31750">
              <a:solidFill>
                <a:srgbClr val="FF00FF"/>
              </a:solidFill>
              <a:miter lim="800000"/>
              <a:headEnd/>
              <a:tailEnd type="none" w="lg"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i="1" smtClean="0">
                  <a:solidFill>
                    <a:srgbClr val="FF00FF"/>
                  </a:solidFill>
                  <a:cs typeface="Times New Roman" charset="0"/>
                </a:rPr>
                <a:t>The Beginning</a:t>
              </a:r>
            </a:p>
          </p:txBody>
        </p:sp>
        <p:sp>
          <p:nvSpPr>
            <p:cNvPr id="3799136" name="Text Box 96"/>
            <p:cNvSpPr txBox="1">
              <a:spLocks noChangeAspect="1" noChangeArrowheads="1"/>
            </p:cNvSpPr>
            <p:nvPr/>
          </p:nvSpPr>
          <p:spPr bwMode="auto">
            <a:xfrm>
              <a:off x="4704" y="1824"/>
              <a:ext cx="1248" cy="308"/>
            </a:xfrm>
            <a:prstGeom prst="rect">
              <a:avLst/>
            </a:prstGeom>
            <a:noFill/>
            <a:ln w="31750">
              <a:solidFill>
                <a:srgbClr val="FF00FF"/>
              </a:solidFill>
              <a:miter lim="800000"/>
              <a:headEnd/>
              <a:tailEnd type="none" w="lg" len="me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i="1" smtClean="0">
                  <a:solidFill>
                    <a:srgbClr val="FF00FF"/>
                  </a:solidFill>
                  <a:cs typeface="Times New Roman" charset="0"/>
                </a:rPr>
                <a:t>Baryogenesis</a:t>
              </a:r>
            </a:p>
          </p:txBody>
        </p:sp>
      </p:grpSp>
      <p:sp>
        <p:nvSpPr>
          <p:cNvPr id="3799138" name="Text Box 98"/>
          <p:cNvSpPr txBox="1">
            <a:spLocks noChangeAspect="1" noChangeArrowheads="1"/>
          </p:cNvSpPr>
          <p:nvPr/>
        </p:nvSpPr>
        <p:spPr bwMode="auto">
          <a:xfrm>
            <a:off x="4648200" y="5867400"/>
            <a:ext cx="441960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2" tIns="45716" rIns="91432" bIns="45716">
            <a:spAutoFit/>
          </a:bodyPr>
          <a:lstStyle/>
          <a:p>
            <a:pPr algn="l" eaLnBrk="0" hangingPunct="0"/>
            <a:r>
              <a:rPr lang="en-US" altLang="ja-JP" sz="2400" i="1" smtClean="0">
                <a:solidFill>
                  <a:srgbClr val="FF0000"/>
                </a:solidFill>
                <a:cs typeface="Times New Roman" charset="0"/>
              </a:rPr>
              <a:t>Matter-Radiation Decoupling</a:t>
            </a:r>
            <a:endParaRPr lang="en-US" altLang="ja-JP" sz="2400" i="1" smtClean="0">
              <a:solidFill>
                <a:srgbClr val="FF0000"/>
              </a:solidFill>
              <a:cs typeface="Times New Roman" charset="0"/>
              <a:sym typeface="Symbol" charset="0"/>
            </a:endParaRPr>
          </a:p>
        </p:txBody>
      </p:sp>
    </p:spTree>
    <p:extLst>
      <p:ext uri="{BB962C8B-B14F-4D97-AF65-F5344CB8AC3E}">
        <p14:creationId xmlns:p14="http://schemas.microsoft.com/office/powerpoint/2010/main" val="30184931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99131"/>
                                        </p:tgtEl>
                                        <p:attrNameLst>
                                          <p:attrName>style.visibility</p:attrName>
                                        </p:attrNameLst>
                                      </p:cBhvr>
                                      <p:to>
                                        <p:strVal val="visible"/>
                                      </p:to>
                                    </p:set>
                                    <p:animEffect transition="in" filter="dissolve">
                                      <p:cBhvr>
                                        <p:cTn id="7" dur="500"/>
                                        <p:tgtEl>
                                          <p:spTgt spid="3799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r>
              <a:rPr lang="en-US" smtClean="0"/>
              <a:t>6/23/2011</a:t>
            </a:r>
            <a:endParaRPr lang="en-US"/>
          </a:p>
        </p:txBody>
      </p:sp>
      <p:sp>
        <p:nvSpPr>
          <p:cNvPr id="16" name="Footer Placeholder 4"/>
          <p:cNvSpPr>
            <a:spLocks noGrp="1"/>
          </p:cNvSpPr>
          <p:nvPr>
            <p:ph type="ftr" sz="quarter" idx="11"/>
          </p:nvPr>
        </p:nvSpPr>
        <p:spPr/>
        <p:txBody>
          <a:bodyPr/>
          <a:lstStyle/>
          <a:p>
            <a:r>
              <a:rPr lang="en-US"/>
              <a:t>Katsushi Arisaka</a:t>
            </a:r>
          </a:p>
        </p:txBody>
      </p:sp>
      <p:sp>
        <p:nvSpPr>
          <p:cNvPr id="17" name="Slide Number Placeholder 5"/>
          <p:cNvSpPr>
            <a:spLocks noGrp="1"/>
          </p:cNvSpPr>
          <p:nvPr>
            <p:ph type="sldNum" sz="quarter" idx="12"/>
          </p:nvPr>
        </p:nvSpPr>
        <p:spPr/>
        <p:txBody>
          <a:bodyPr/>
          <a:lstStyle/>
          <a:p>
            <a:fld id="{A6A0D153-8E40-FD4E-A3E9-CA11DA9BFC10}" type="slidenum">
              <a:rPr lang="en-US"/>
              <a:pPr/>
              <a:t>3</a:t>
            </a:fld>
            <a:endParaRPr lang="en-US"/>
          </a:p>
        </p:txBody>
      </p:sp>
      <p:sp>
        <p:nvSpPr>
          <p:cNvPr id="3526658" name="Rectangle 2"/>
          <p:cNvSpPr>
            <a:spLocks noGrp="1" noChangeArrowheads="1"/>
          </p:cNvSpPr>
          <p:nvPr>
            <p:ph type="title"/>
          </p:nvPr>
        </p:nvSpPr>
        <p:spPr/>
        <p:txBody>
          <a:bodyPr/>
          <a:lstStyle/>
          <a:p>
            <a:r>
              <a:rPr lang="en-US"/>
              <a:t>Temperature of Universe</a:t>
            </a:r>
          </a:p>
        </p:txBody>
      </p:sp>
      <p:sp>
        <p:nvSpPr>
          <p:cNvPr id="3526659" name="Line 3"/>
          <p:cNvSpPr>
            <a:spLocks noChangeShapeType="1"/>
          </p:cNvSpPr>
          <p:nvPr/>
        </p:nvSpPr>
        <p:spPr bwMode="auto">
          <a:xfrm flipV="1">
            <a:off x="1976438" y="6232525"/>
            <a:ext cx="6826250" cy="36513"/>
          </a:xfrm>
          <a:prstGeom prst="line">
            <a:avLst/>
          </a:prstGeom>
          <a:noFill/>
          <a:ln w="508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26660" name="Line 4"/>
          <p:cNvSpPr>
            <a:spLocks noChangeShapeType="1"/>
          </p:cNvSpPr>
          <p:nvPr/>
        </p:nvSpPr>
        <p:spPr bwMode="auto">
          <a:xfrm rot="-5400000" flipH="1" flipV="1">
            <a:off x="-255588" y="4033838"/>
            <a:ext cx="4518025" cy="6350"/>
          </a:xfrm>
          <a:prstGeom prst="line">
            <a:avLst/>
          </a:prstGeom>
          <a:noFill/>
          <a:ln w="50800">
            <a:solidFill>
              <a:srgbClr val="CC33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26661" name="Text Box 5"/>
          <p:cNvSpPr txBox="1">
            <a:spLocks noChangeArrowheads="1"/>
          </p:cNvSpPr>
          <p:nvPr/>
        </p:nvSpPr>
        <p:spPr bwMode="auto">
          <a:xfrm>
            <a:off x="8391525" y="6403975"/>
            <a:ext cx="10144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rPr>
              <a:t>Time</a:t>
            </a:r>
          </a:p>
        </p:txBody>
      </p:sp>
      <p:sp>
        <p:nvSpPr>
          <p:cNvPr id="3526662" name="Text Box 6"/>
          <p:cNvSpPr txBox="1">
            <a:spLocks noChangeArrowheads="1"/>
          </p:cNvSpPr>
          <p:nvPr/>
        </p:nvSpPr>
        <p:spPr bwMode="auto">
          <a:xfrm>
            <a:off x="414338" y="1046163"/>
            <a:ext cx="23415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latin typeface="Arial" charset="0"/>
              </a:rPr>
              <a:t>Temperature</a:t>
            </a:r>
          </a:p>
        </p:txBody>
      </p:sp>
      <p:sp>
        <p:nvSpPr>
          <p:cNvPr id="3526663" name="Text Box 7"/>
          <p:cNvSpPr txBox="1">
            <a:spLocks noChangeArrowheads="1"/>
          </p:cNvSpPr>
          <p:nvPr/>
        </p:nvSpPr>
        <p:spPr bwMode="auto">
          <a:xfrm>
            <a:off x="6426200" y="6372225"/>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2"/>
                </a:solidFill>
                <a:latin typeface="Arial" charset="0"/>
              </a:rPr>
              <a:t>Today</a:t>
            </a:r>
          </a:p>
        </p:txBody>
      </p:sp>
      <p:sp>
        <p:nvSpPr>
          <p:cNvPr id="3526664" name="Text Box 8"/>
          <p:cNvSpPr txBox="1">
            <a:spLocks noChangeArrowheads="1"/>
          </p:cNvSpPr>
          <p:nvPr/>
        </p:nvSpPr>
        <p:spPr bwMode="auto">
          <a:xfrm>
            <a:off x="1293813" y="6373813"/>
            <a:ext cx="1671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2"/>
                </a:solidFill>
                <a:latin typeface="Arial" charset="0"/>
              </a:rPr>
              <a:t>Beginning</a:t>
            </a:r>
          </a:p>
        </p:txBody>
      </p:sp>
      <p:sp>
        <p:nvSpPr>
          <p:cNvPr id="3526665" name="Freeform 9"/>
          <p:cNvSpPr>
            <a:spLocks/>
          </p:cNvSpPr>
          <p:nvPr/>
        </p:nvSpPr>
        <p:spPr bwMode="auto">
          <a:xfrm>
            <a:off x="2309813" y="1962150"/>
            <a:ext cx="5986462" cy="4071938"/>
          </a:xfrm>
          <a:custGeom>
            <a:avLst/>
            <a:gdLst>
              <a:gd name="T0" fmla="*/ 0 w 3005"/>
              <a:gd name="T1" fmla="*/ 0 h 2393"/>
              <a:gd name="T2" fmla="*/ 161 w 3005"/>
              <a:gd name="T3" fmla="*/ 653 h 2393"/>
              <a:gd name="T4" fmla="*/ 552 w 3005"/>
              <a:gd name="T5" fmla="*/ 1306 h 2393"/>
              <a:gd name="T6" fmla="*/ 1200 w 3005"/>
              <a:gd name="T7" fmla="*/ 1846 h 2393"/>
              <a:gd name="T8" fmla="*/ 1871 w 3005"/>
              <a:gd name="T9" fmla="*/ 2131 h 2393"/>
              <a:gd name="T10" fmla="*/ 2482 w 3005"/>
              <a:gd name="T11" fmla="*/ 2309 h 2393"/>
              <a:gd name="T12" fmla="*/ 3005 w 3005"/>
              <a:gd name="T13" fmla="*/ 2393 h 2393"/>
            </a:gdLst>
            <a:ahLst/>
            <a:cxnLst>
              <a:cxn ang="0">
                <a:pos x="T0" y="T1"/>
              </a:cxn>
              <a:cxn ang="0">
                <a:pos x="T2" y="T3"/>
              </a:cxn>
              <a:cxn ang="0">
                <a:pos x="T4" y="T5"/>
              </a:cxn>
              <a:cxn ang="0">
                <a:pos x="T6" y="T7"/>
              </a:cxn>
              <a:cxn ang="0">
                <a:pos x="T8" y="T9"/>
              </a:cxn>
              <a:cxn ang="0">
                <a:pos x="T10" y="T11"/>
              </a:cxn>
              <a:cxn ang="0">
                <a:pos x="T12" y="T13"/>
              </a:cxn>
            </a:cxnLst>
            <a:rect l="0" t="0" r="r" b="b"/>
            <a:pathLst>
              <a:path w="3005" h="2393">
                <a:moveTo>
                  <a:pt x="0" y="0"/>
                </a:moveTo>
                <a:cubicBezTo>
                  <a:pt x="34" y="217"/>
                  <a:pt x="69" y="435"/>
                  <a:pt x="161" y="653"/>
                </a:cubicBezTo>
                <a:cubicBezTo>
                  <a:pt x="253" y="871"/>
                  <a:pt x="379" y="1107"/>
                  <a:pt x="552" y="1306"/>
                </a:cubicBezTo>
                <a:cubicBezTo>
                  <a:pt x="725" y="1505"/>
                  <a:pt x="980" y="1708"/>
                  <a:pt x="1200" y="1846"/>
                </a:cubicBezTo>
                <a:cubicBezTo>
                  <a:pt x="1420" y="1984"/>
                  <a:pt x="1657" y="2054"/>
                  <a:pt x="1871" y="2131"/>
                </a:cubicBezTo>
                <a:cubicBezTo>
                  <a:pt x="2085" y="2208"/>
                  <a:pt x="2293" y="2265"/>
                  <a:pt x="2482" y="2309"/>
                </a:cubicBezTo>
                <a:cubicBezTo>
                  <a:pt x="2671" y="2353"/>
                  <a:pt x="2838" y="2373"/>
                  <a:pt x="3005" y="2393"/>
                </a:cubicBezTo>
              </a:path>
            </a:pathLst>
          </a:custGeom>
          <a:noFill/>
          <a:ln w="508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3526666" name="Text Box 10"/>
          <p:cNvSpPr txBox="1">
            <a:spLocks noChangeArrowheads="1"/>
          </p:cNvSpPr>
          <p:nvPr/>
        </p:nvSpPr>
        <p:spPr bwMode="auto">
          <a:xfrm>
            <a:off x="2381250" y="2528888"/>
            <a:ext cx="39512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FF0000"/>
                </a:solidFill>
                <a:latin typeface="Arial" charset="0"/>
              </a:rPr>
              <a:t>Temperature </a:t>
            </a:r>
            <a:r>
              <a:rPr lang="en-US" sz="2400">
                <a:solidFill>
                  <a:srgbClr val="FF0000"/>
                </a:solidFill>
                <a:latin typeface="Arial" charset="0"/>
                <a:sym typeface="Symbol" charset="0"/>
              </a:rPr>
              <a:t></a:t>
            </a:r>
            <a:r>
              <a:rPr lang="en-US" sz="2400">
                <a:solidFill>
                  <a:srgbClr val="FF0000"/>
                </a:solidFill>
                <a:latin typeface="Arial" charset="0"/>
              </a:rPr>
              <a:t> 1 / Size</a:t>
            </a:r>
          </a:p>
          <a:p>
            <a:r>
              <a:rPr lang="en-US" sz="2400">
                <a:solidFill>
                  <a:srgbClr val="FF0000"/>
                </a:solidFill>
                <a:latin typeface="Arial" charset="0"/>
              </a:rPr>
              <a:t>		    </a:t>
            </a:r>
            <a:r>
              <a:rPr lang="en-US" sz="2400">
                <a:solidFill>
                  <a:srgbClr val="FF0000"/>
                </a:solidFill>
                <a:latin typeface="Arial" charset="0"/>
                <a:sym typeface="Symbol" charset="0"/>
              </a:rPr>
              <a:t></a:t>
            </a:r>
            <a:r>
              <a:rPr lang="en-US" sz="2400">
                <a:solidFill>
                  <a:srgbClr val="FF0000"/>
                </a:solidFill>
                <a:latin typeface="Arial" charset="0"/>
              </a:rPr>
              <a:t> 1 / </a:t>
            </a:r>
            <a:r>
              <a:rPr lang="en-US" sz="2400">
                <a:solidFill>
                  <a:srgbClr val="FF0000"/>
                </a:solidFill>
                <a:latin typeface="Arial" charset="0"/>
                <a:sym typeface="Symbol" charset="0"/>
              </a:rPr>
              <a:t> time</a:t>
            </a:r>
          </a:p>
        </p:txBody>
      </p:sp>
      <p:sp>
        <p:nvSpPr>
          <p:cNvPr id="3526667" name="Text Box 11"/>
          <p:cNvSpPr txBox="1">
            <a:spLocks noChangeArrowheads="1"/>
          </p:cNvSpPr>
          <p:nvPr/>
        </p:nvSpPr>
        <p:spPr bwMode="auto">
          <a:xfrm>
            <a:off x="1174750" y="5597525"/>
            <a:ext cx="822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0000"/>
                </a:solidFill>
                <a:latin typeface="Arial" charset="0"/>
              </a:rPr>
              <a:t>2.7</a:t>
            </a:r>
            <a:r>
              <a:rPr lang="en-US" sz="2000" baseline="30000">
                <a:solidFill>
                  <a:srgbClr val="FF0000"/>
                </a:solidFill>
                <a:latin typeface="Arial" charset="0"/>
              </a:rPr>
              <a:t>o</a:t>
            </a:r>
            <a:r>
              <a:rPr lang="en-US" sz="2000">
                <a:solidFill>
                  <a:srgbClr val="FF0000"/>
                </a:solidFill>
                <a:latin typeface="Arial" charset="0"/>
              </a:rPr>
              <a:t>K</a:t>
            </a:r>
          </a:p>
        </p:txBody>
      </p:sp>
      <p:sp>
        <p:nvSpPr>
          <p:cNvPr id="3526668" name="Line 12"/>
          <p:cNvSpPr>
            <a:spLocks noChangeShapeType="1"/>
          </p:cNvSpPr>
          <p:nvPr/>
        </p:nvSpPr>
        <p:spPr bwMode="auto">
          <a:xfrm>
            <a:off x="2028825" y="5784850"/>
            <a:ext cx="4735513" cy="55563"/>
          </a:xfrm>
          <a:prstGeom prst="line">
            <a:avLst/>
          </a:prstGeom>
          <a:noFill/>
          <a:ln w="50800">
            <a:solidFill>
              <a:schemeClr val="folHlink"/>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26669" name="Line 13"/>
          <p:cNvSpPr>
            <a:spLocks noChangeShapeType="1"/>
          </p:cNvSpPr>
          <p:nvPr/>
        </p:nvSpPr>
        <p:spPr bwMode="auto">
          <a:xfrm>
            <a:off x="6778625" y="5522913"/>
            <a:ext cx="0" cy="698500"/>
          </a:xfrm>
          <a:prstGeom prst="line">
            <a:avLst/>
          </a:prstGeom>
          <a:noFill/>
          <a:ln w="50800">
            <a:solidFill>
              <a:schemeClr val="folHlink"/>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26670" name="Line 14"/>
          <p:cNvSpPr>
            <a:spLocks noChangeShapeType="1"/>
          </p:cNvSpPr>
          <p:nvPr/>
        </p:nvSpPr>
        <p:spPr bwMode="auto">
          <a:xfrm>
            <a:off x="5518150" y="2971800"/>
            <a:ext cx="654050" cy="0"/>
          </a:xfrm>
          <a:prstGeom prst="line">
            <a:avLst/>
          </a:prstGeom>
          <a:noFill/>
          <a:ln w="12700">
            <a:solidFill>
              <a:srgbClr val="FF33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Tree>
    <p:extLst>
      <p:ext uri="{BB962C8B-B14F-4D97-AF65-F5344CB8AC3E}">
        <p14:creationId xmlns:p14="http://schemas.microsoft.com/office/powerpoint/2010/main" val="9892868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CCAA03-639A-1345-A616-58B60DC7145A}" type="datetime1">
              <a:rPr lang="en-US" smtClean="0"/>
              <a:t>11/14/12</a:t>
            </a:fld>
            <a:endParaRPr lang="en-US"/>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9622EE0C-2DF6-9A4A-96C3-496DA49E02E9}" type="slidenum">
              <a:rPr lang="en-US"/>
              <a:pPr/>
              <a:t>30</a:t>
            </a:fld>
            <a:endParaRPr lang="en-US"/>
          </a:p>
        </p:txBody>
      </p:sp>
      <p:pic>
        <p:nvPicPr>
          <p:cNvPr id="3624962"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Oval 1"/>
          <p:cNvSpPr/>
          <p:nvPr/>
        </p:nvSpPr>
        <p:spPr bwMode="auto">
          <a:xfrm>
            <a:off x="1029795" y="2080917"/>
            <a:ext cx="1447800" cy="1752600"/>
          </a:xfrm>
          <a:prstGeom prst="ellipse">
            <a:avLst/>
          </a:prstGeom>
          <a:noFill/>
          <a:ln w="50800" cap="flat" cmpd="sng" algn="ctr">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1466724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3"/>
          <p:cNvSpPr>
            <a:spLocks noGrp="1"/>
          </p:cNvSpPr>
          <p:nvPr>
            <p:ph type="dt" sz="half" idx="10"/>
          </p:nvPr>
        </p:nvSpPr>
        <p:spPr/>
        <p:txBody>
          <a:bodyPr/>
          <a:lstStyle/>
          <a:p>
            <a:fld id="{83C60BB5-2230-B142-8908-48557550203F}" type="datetime1">
              <a:rPr lang="en-US" smtClean="0"/>
              <a:t>11/14/12</a:t>
            </a:fld>
            <a:endParaRPr lang="en-US"/>
          </a:p>
        </p:txBody>
      </p:sp>
      <p:sp>
        <p:nvSpPr>
          <p:cNvPr id="24" name="Footer Placeholder 4"/>
          <p:cNvSpPr>
            <a:spLocks noGrp="1"/>
          </p:cNvSpPr>
          <p:nvPr>
            <p:ph type="ftr" sz="quarter" idx="11"/>
          </p:nvPr>
        </p:nvSpPr>
        <p:spPr/>
        <p:txBody>
          <a:bodyPr/>
          <a:lstStyle/>
          <a:p>
            <a:r>
              <a:rPr lang="en-US"/>
              <a:t>Katsushi Arisaka</a:t>
            </a:r>
          </a:p>
        </p:txBody>
      </p:sp>
      <p:sp>
        <p:nvSpPr>
          <p:cNvPr id="25" name="Slide Number Placeholder 5"/>
          <p:cNvSpPr>
            <a:spLocks noGrp="1"/>
          </p:cNvSpPr>
          <p:nvPr>
            <p:ph type="sldNum" sz="quarter" idx="12"/>
          </p:nvPr>
        </p:nvSpPr>
        <p:spPr/>
        <p:txBody>
          <a:bodyPr/>
          <a:lstStyle/>
          <a:p>
            <a:fld id="{1DB926BC-A9D3-D041-85B3-A65591874559}" type="slidenum">
              <a:rPr lang="en-US"/>
              <a:pPr/>
              <a:t>31</a:t>
            </a:fld>
            <a:endParaRPr lang="en-US"/>
          </a:p>
        </p:txBody>
      </p:sp>
      <p:sp>
        <p:nvSpPr>
          <p:cNvPr id="3801090" name="Rectangle 2"/>
          <p:cNvSpPr>
            <a:spLocks noGrp="1" noChangeArrowheads="1"/>
          </p:cNvSpPr>
          <p:nvPr>
            <p:ph type="title"/>
          </p:nvPr>
        </p:nvSpPr>
        <p:spPr/>
        <p:txBody>
          <a:bodyPr/>
          <a:lstStyle/>
          <a:p>
            <a:r>
              <a:rPr lang="en-US"/>
              <a:t>Inflation in Early Universe</a:t>
            </a:r>
          </a:p>
        </p:txBody>
      </p:sp>
      <p:sp>
        <p:nvSpPr>
          <p:cNvPr id="3801091" name="Line 3"/>
          <p:cNvSpPr>
            <a:spLocks noChangeShapeType="1"/>
          </p:cNvSpPr>
          <p:nvPr/>
        </p:nvSpPr>
        <p:spPr bwMode="auto">
          <a:xfrm flipV="1">
            <a:off x="1976438" y="6232525"/>
            <a:ext cx="6826250" cy="36513"/>
          </a:xfrm>
          <a:prstGeom prst="line">
            <a:avLst/>
          </a:prstGeom>
          <a:noFill/>
          <a:ln w="508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1092" name="Line 4"/>
          <p:cNvSpPr>
            <a:spLocks noChangeShapeType="1"/>
          </p:cNvSpPr>
          <p:nvPr/>
        </p:nvSpPr>
        <p:spPr bwMode="auto">
          <a:xfrm rot="5400000" flipV="1">
            <a:off x="-450849" y="3844925"/>
            <a:ext cx="4875212" cy="26987"/>
          </a:xfrm>
          <a:prstGeom prst="line">
            <a:avLst/>
          </a:prstGeom>
          <a:noFill/>
          <a:ln w="50800">
            <a:solidFill>
              <a:srgbClr val="CC33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1093" name="Text Box 5"/>
          <p:cNvSpPr txBox="1">
            <a:spLocks noChangeArrowheads="1"/>
          </p:cNvSpPr>
          <p:nvPr/>
        </p:nvSpPr>
        <p:spPr bwMode="auto">
          <a:xfrm>
            <a:off x="8389938" y="6403975"/>
            <a:ext cx="1014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smtClean="0">
                <a:solidFill>
                  <a:srgbClr val="000000"/>
                </a:solidFill>
                <a:latin typeface="Arial" charset="0"/>
              </a:rPr>
              <a:t>Time</a:t>
            </a:r>
          </a:p>
        </p:txBody>
      </p:sp>
      <p:sp>
        <p:nvSpPr>
          <p:cNvPr id="3801094" name="Text Box 6"/>
          <p:cNvSpPr txBox="1">
            <a:spLocks noChangeArrowheads="1"/>
          </p:cNvSpPr>
          <p:nvPr/>
        </p:nvSpPr>
        <p:spPr bwMode="auto">
          <a:xfrm>
            <a:off x="806450" y="1514475"/>
            <a:ext cx="895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smtClean="0">
                <a:solidFill>
                  <a:srgbClr val="000000"/>
                </a:solidFill>
                <a:latin typeface="Arial" charset="0"/>
              </a:rPr>
              <a:t>Size</a:t>
            </a:r>
          </a:p>
        </p:txBody>
      </p:sp>
      <p:grpSp>
        <p:nvGrpSpPr>
          <p:cNvPr id="3801095" name="Group 7"/>
          <p:cNvGrpSpPr>
            <a:grpSpLocks/>
          </p:cNvGrpSpPr>
          <p:nvPr/>
        </p:nvGrpSpPr>
        <p:grpSpPr bwMode="auto">
          <a:xfrm>
            <a:off x="2014538" y="1773238"/>
            <a:ext cx="6496050" cy="4468812"/>
            <a:chOff x="1269" y="1117"/>
            <a:chExt cx="4092" cy="2815"/>
          </a:xfrm>
        </p:grpSpPr>
        <p:sp>
          <p:nvSpPr>
            <p:cNvPr id="3801096" name="Freeform 8"/>
            <p:cNvSpPr>
              <a:spLocks/>
            </p:cNvSpPr>
            <p:nvPr/>
          </p:nvSpPr>
          <p:spPr bwMode="auto">
            <a:xfrm>
              <a:off x="1269" y="1319"/>
              <a:ext cx="4092" cy="2613"/>
            </a:xfrm>
            <a:custGeom>
              <a:avLst/>
              <a:gdLst>
                <a:gd name="T0" fmla="*/ 0 w 3201"/>
                <a:gd name="T1" fmla="*/ 2198 h 2198"/>
                <a:gd name="T2" fmla="*/ 149 w 3201"/>
                <a:gd name="T3" fmla="*/ 1497 h 2198"/>
                <a:gd name="T4" fmla="*/ 743 w 3201"/>
                <a:gd name="T5" fmla="*/ 796 h 2198"/>
                <a:gd name="T6" fmla="*/ 1823 w 3201"/>
                <a:gd name="T7" fmla="*/ 262 h 2198"/>
                <a:gd name="T8" fmla="*/ 3201 w 3201"/>
                <a:gd name="T9" fmla="*/ 0 h 2198"/>
              </a:gdLst>
              <a:ahLst/>
              <a:cxnLst>
                <a:cxn ang="0">
                  <a:pos x="T0" y="T1"/>
                </a:cxn>
                <a:cxn ang="0">
                  <a:pos x="T2" y="T3"/>
                </a:cxn>
                <a:cxn ang="0">
                  <a:pos x="T4" y="T5"/>
                </a:cxn>
                <a:cxn ang="0">
                  <a:pos x="T6" y="T7"/>
                </a:cxn>
                <a:cxn ang="0">
                  <a:pos x="T8" y="T9"/>
                </a:cxn>
              </a:cxnLst>
              <a:rect l="0" t="0" r="r" b="b"/>
              <a:pathLst>
                <a:path w="3201" h="2198">
                  <a:moveTo>
                    <a:pt x="0" y="2198"/>
                  </a:moveTo>
                  <a:cubicBezTo>
                    <a:pt x="12" y="1964"/>
                    <a:pt x="25" y="1730"/>
                    <a:pt x="149" y="1497"/>
                  </a:cubicBezTo>
                  <a:cubicBezTo>
                    <a:pt x="273" y="1264"/>
                    <a:pt x="464" y="1002"/>
                    <a:pt x="743" y="796"/>
                  </a:cubicBezTo>
                  <a:cubicBezTo>
                    <a:pt x="1022" y="590"/>
                    <a:pt x="1414" y="395"/>
                    <a:pt x="1823" y="262"/>
                  </a:cubicBezTo>
                  <a:cubicBezTo>
                    <a:pt x="2232" y="129"/>
                    <a:pt x="2972" y="44"/>
                    <a:pt x="3201" y="0"/>
                  </a:cubicBezTo>
                </a:path>
              </a:pathLst>
            </a:custGeom>
            <a:noFill/>
            <a:ln w="50800" cap="flat" cmpd="sng">
              <a:solidFill>
                <a:srgbClr val="FF66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mtClean="0">
                <a:solidFill>
                  <a:srgbClr val="000000"/>
                </a:solidFill>
              </a:endParaRPr>
            </a:p>
          </p:txBody>
        </p:sp>
        <p:grpSp>
          <p:nvGrpSpPr>
            <p:cNvPr id="3801097" name="Group 9"/>
            <p:cNvGrpSpPr>
              <a:grpSpLocks/>
            </p:cNvGrpSpPr>
            <p:nvPr/>
          </p:nvGrpSpPr>
          <p:grpSpPr bwMode="auto">
            <a:xfrm>
              <a:off x="2028" y="1117"/>
              <a:ext cx="1991" cy="518"/>
              <a:chOff x="2853" y="916"/>
              <a:chExt cx="1991" cy="518"/>
            </a:xfrm>
          </p:grpSpPr>
          <p:sp>
            <p:nvSpPr>
              <p:cNvPr id="3801098" name="Text Box 10"/>
              <p:cNvSpPr txBox="1">
                <a:spLocks noChangeArrowheads="1"/>
              </p:cNvSpPr>
              <p:nvPr/>
            </p:nvSpPr>
            <p:spPr bwMode="auto">
              <a:xfrm>
                <a:off x="2853" y="916"/>
                <a:ext cx="121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smtClean="0">
                    <a:solidFill>
                      <a:srgbClr val="FF6600"/>
                    </a:solidFill>
                    <a:latin typeface="Arial" charset="0"/>
                  </a:rPr>
                  <a:t>Size of Universe</a:t>
                </a:r>
              </a:p>
            </p:txBody>
          </p:sp>
          <p:grpSp>
            <p:nvGrpSpPr>
              <p:cNvPr id="3801099" name="Group 11"/>
              <p:cNvGrpSpPr>
                <a:grpSpLocks/>
              </p:cNvGrpSpPr>
              <p:nvPr/>
            </p:nvGrpSpPr>
            <p:grpSpPr bwMode="auto">
              <a:xfrm>
                <a:off x="3932" y="1006"/>
                <a:ext cx="912" cy="288"/>
                <a:chOff x="4142" y="952"/>
                <a:chExt cx="912" cy="288"/>
              </a:xfrm>
            </p:grpSpPr>
            <p:sp>
              <p:nvSpPr>
                <p:cNvPr id="3801100" name="Text Box 12"/>
                <p:cNvSpPr txBox="1">
                  <a:spLocks noChangeArrowheads="1"/>
                </p:cNvSpPr>
                <p:nvPr/>
              </p:nvSpPr>
              <p:spPr bwMode="auto">
                <a:xfrm>
                  <a:off x="4142" y="952"/>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FF6600"/>
                      </a:solidFill>
                      <a:latin typeface="Arial" charset="0"/>
                      <a:sym typeface="Symbol" charset="0"/>
                    </a:rPr>
                    <a:t>  Time</a:t>
                  </a:r>
                </a:p>
              </p:txBody>
            </p:sp>
            <p:sp>
              <p:nvSpPr>
                <p:cNvPr id="3801101" name="Line 13"/>
                <p:cNvSpPr>
                  <a:spLocks noChangeShapeType="1"/>
                </p:cNvSpPr>
                <p:nvPr/>
              </p:nvSpPr>
              <p:spPr bwMode="auto">
                <a:xfrm>
                  <a:off x="4501" y="992"/>
                  <a:ext cx="452" cy="6"/>
                </a:xfrm>
                <a:prstGeom prst="line">
                  <a:avLst/>
                </a:prstGeom>
                <a:noFill/>
                <a:ln w="190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grpSp>
      </p:grpSp>
      <p:sp>
        <p:nvSpPr>
          <p:cNvPr id="3801102" name="Line 14"/>
          <p:cNvSpPr>
            <a:spLocks noChangeShapeType="1"/>
          </p:cNvSpPr>
          <p:nvPr/>
        </p:nvSpPr>
        <p:spPr bwMode="auto">
          <a:xfrm flipV="1">
            <a:off x="2027238" y="1620838"/>
            <a:ext cx="6221412" cy="4638675"/>
          </a:xfrm>
          <a:prstGeom prst="line">
            <a:avLst/>
          </a:prstGeom>
          <a:noFill/>
          <a:ln w="508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nvGrpSpPr>
          <p:cNvPr id="3801103" name="Group 15"/>
          <p:cNvGrpSpPr>
            <a:grpSpLocks/>
          </p:cNvGrpSpPr>
          <p:nvPr/>
        </p:nvGrpSpPr>
        <p:grpSpPr bwMode="auto">
          <a:xfrm>
            <a:off x="5478463" y="3494088"/>
            <a:ext cx="2509837" cy="519112"/>
            <a:chOff x="3514" y="2334"/>
            <a:chExt cx="1581" cy="327"/>
          </a:xfrm>
        </p:grpSpPr>
        <p:sp>
          <p:nvSpPr>
            <p:cNvPr id="3801104" name="Text Box 16"/>
            <p:cNvSpPr txBox="1">
              <a:spLocks noChangeArrowheads="1"/>
            </p:cNvSpPr>
            <p:nvPr/>
          </p:nvSpPr>
          <p:spPr bwMode="auto">
            <a:xfrm>
              <a:off x="3514" y="2347"/>
              <a:ext cx="12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smtClean="0">
                  <a:solidFill>
                    <a:srgbClr val="FF0000"/>
                  </a:solidFill>
                  <a:latin typeface="Arial" charset="0"/>
                </a:rPr>
                <a:t>Horizon </a:t>
              </a:r>
            </a:p>
          </p:txBody>
        </p:sp>
        <p:sp>
          <p:nvSpPr>
            <p:cNvPr id="3801105" name="Text Box 17"/>
            <p:cNvSpPr txBox="1">
              <a:spLocks noChangeArrowheads="1"/>
            </p:cNvSpPr>
            <p:nvPr/>
          </p:nvSpPr>
          <p:spPr bwMode="auto">
            <a:xfrm>
              <a:off x="4495" y="2334"/>
              <a:ext cx="60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smtClean="0">
                  <a:solidFill>
                    <a:srgbClr val="FF0000"/>
                  </a:solidFill>
                  <a:latin typeface="Arial" charset="0"/>
                  <a:sym typeface="Symbol" charset="0"/>
                </a:rPr>
                <a:t> cT</a:t>
              </a:r>
            </a:p>
          </p:txBody>
        </p:sp>
      </p:grpSp>
      <p:sp>
        <p:nvSpPr>
          <p:cNvPr id="3801106" name="Text Box 18"/>
          <p:cNvSpPr txBox="1">
            <a:spLocks noChangeArrowheads="1"/>
          </p:cNvSpPr>
          <p:nvPr/>
        </p:nvSpPr>
        <p:spPr bwMode="auto">
          <a:xfrm>
            <a:off x="6426200" y="6372225"/>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808080"/>
                </a:solidFill>
                <a:latin typeface="Arial" charset="0"/>
              </a:rPr>
              <a:t>Today</a:t>
            </a:r>
          </a:p>
        </p:txBody>
      </p:sp>
      <p:sp>
        <p:nvSpPr>
          <p:cNvPr id="3801107" name="Text Box 19"/>
          <p:cNvSpPr txBox="1">
            <a:spLocks noChangeArrowheads="1"/>
          </p:cNvSpPr>
          <p:nvPr/>
        </p:nvSpPr>
        <p:spPr bwMode="auto">
          <a:xfrm>
            <a:off x="1293813" y="6373813"/>
            <a:ext cx="1671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808080"/>
                </a:solidFill>
                <a:latin typeface="Arial" charset="0"/>
              </a:rPr>
              <a:t>Beginning</a:t>
            </a:r>
          </a:p>
        </p:txBody>
      </p:sp>
      <p:grpSp>
        <p:nvGrpSpPr>
          <p:cNvPr id="3801108" name="Group 20"/>
          <p:cNvGrpSpPr>
            <a:grpSpLocks/>
          </p:cNvGrpSpPr>
          <p:nvPr/>
        </p:nvGrpSpPr>
        <p:grpSpPr bwMode="auto">
          <a:xfrm>
            <a:off x="2271713" y="4232275"/>
            <a:ext cx="1882775" cy="2027238"/>
            <a:chOff x="1431" y="2666"/>
            <a:chExt cx="1186" cy="1277"/>
          </a:xfrm>
        </p:grpSpPr>
        <p:sp>
          <p:nvSpPr>
            <p:cNvPr id="3801109" name="Freeform 21"/>
            <p:cNvSpPr>
              <a:spLocks/>
            </p:cNvSpPr>
            <p:nvPr/>
          </p:nvSpPr>
          <p:spPr bwMode="auto">
            <a:xfrm>
              <a:off x="1431" y="2749"/>
              <a:ext cx="303" cy="1194"/>
            </a:xfrm>
            <a:custGeom>
              <a:avLst/>
              <a:gdLst>
                <a:gd name="T0" fmla="*/ 0 w 160"/>
                <a:gd name="T1" fmla="*/ 1021 h 1021"/>
                <a:gd name="T2" fmla="*/ 83 w 160"/>
                <a:gd name="T3" fmla="*/ 908 h 1021"/>
                <a:gd name="T4" fmla="*/ 131 w 160"/>
                <a:gd name="T5" fmla="*/ 671 h 1021"/>
                <a:gd name="T6" fmla="*/ 154 w 160"/>
                <a:gd name="T7" fmla="*/ 338 h 1021"/>
                <a:gd name="T8" fmla="*/ 160 w 160"/>
                <a:gd name="T9" fmla="*/ 0 h 1021"/>
              </a:gdLst>
              <a:ahLst/>
              <a:cxnLst>
                <a:cxn ang="0">
                  <a:pos x="T0" y="T1"/>
                </a:cxn>
                <a:cxn ang="0">
                  <a:pos x="T2" y="T3"/>
                </a:cxn>
                <a:cxn ang="0">
                  <a:pos x="T4" y="T5"/>
                </a:cxn>
                <a:cxn ang="0">
                  <a:pos x="T6" y="T7"/>
                </a:cxn>
                <a:cxn ang="0">
                  <a:pos x="T8" y="T9"/>
                </a:cxn>
              </a:cxnLst>
              <a:rect l="0" t="0" r="r" b="b"/>
              <a:pathLst>
                <a:path w="160" h="1021">
                  <a:moveTo>
                    <a:pt x="0" y="1021"/>
                  </a:moveTo>
                  <a:cubicBezTo>
                    <a:pt x="30" y="993"/>
                    <a:pt x="61" y="966"/>
                    <a:pt x="83" y="908"/>
                  </a:cubicBezTo>
                  <a:cubicBezTo>
                    <a:pt x="105" y="850"/>
                    <a:pt x="119" y="766"/>
                    <a:pt x="131" y="671"/>
                  </a:cubicBezTo>
                  <a:cubicBezTo>
                    <a:pt x="143" y="576"/>
                    <a:pt x="149" y="450"/>
                    <a:pt x="154" y="338"/>
                  </a:cubicBezTo>
                  <a:cubicBezTo>
                    <a:pt x="159" y="226"/>
                    <a:pt x="159" y="113"/>
                    <a:pt x="160" y="0"/>
                  </a:cubicBezTo>
                </a:path>
              </a:pathLst>
            </a:custGeom>
            <a:noFill/>
            <a:ln w="76200" cap="flat" cmpd="sng">
              <a:solidFill>
                <a:srgbClr val="FF0066"/>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3801110" name="Text Box 22"/>
            <p:cNvSpPr txBox="1">
              <a:spLocks noChangeArrowheads="1"/>
            </p:cNvSpPr>
            <p:nvPr/>
          </p:nvSpPr>
          <p:spPr bwMode="auto">
            <a:xfrm>
              <a:off x="1756" y="2666"/>
              <a:ext cx="8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FF0066"/>
                  </a:solidFill>
                  <a:latin typeface="Arial" charset="0"/>
                </a:rPr>
                <a:t>Inflation</a:t>
              </a:r>
            </a:p>
          </p:txBody>
        </p:sp>
      </p:grpSp>
    </p:spTree>
    <p:extLst>
      <p:ext uri="{BB962C8B-B14F-4D97-AF65-F5344CB8AC3E}">
        <p14:creationId xmlns:p14="http://schemas.microsoft.com/office/powerpoint/2010/main" val="41883717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01108"/>
                                        </p:tgtEl>
                                        <p:attrNameLst>
                                          <p:attrName>style.visibility</p:attrName>
                                        </p:attrNameLst>
                                      </p:cBhvr>
                                      <p:to>
                                        <p:strVal val="visible"/>
                                      </p:to>
                                    </p:set>
                                    <p:animEffect transition="in" filter="dissolve">
                                      <p:cBhvr>
                                        <p:cTn id="7" dur="1000"/>
                                        <p:tgtEl>
                                          <p:spTgt spid="380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3"/>
          <p:cNvSpPr>
            <a:spLocks noGrp="1"/>
          </p:cNvSpPr>
          <p:nvPr>
            <p:ph type="dt" sz="half" idx="10"/>
          </p:nvPr>
        </p:nvSpPr>
        <p:spPr/>
        <p:txBody>
          <a:bodyPr/>
          <a:lstStyle/>
          <a:p>
            <a:fld id="{ACB41DFD-6160-AF41-B5B1-353CE4D6C2A6}" type="datetime1">
              <a:rPr lang="en-US" smtClean="0"/>
              <a:t>11/14/12</a:t>
            </a:fld>
            <a:endParaRPr lang="en-US"/>
          </a:p>
        </p:txBody>
      </p:sp>
      <p:sp>
        <p:nvSpPr>
          <p:cNvPr id="20" name="Footer Placeholder 4"/>
          <p:cNvSpPr>
            <a:spLocks noGrp="1"/>
          </p:cNvSpPr>
          <p:nvPr>
            <p:ph type="ftr" sz="quarter" idx="11"/>
          </p:nvPr>
        </p:nvSpPr>
        <p:spPr/>
        <p:txBody>
          <a:bodyPr/>
          <a:lstStyle/>
          <a:p>
            <a:r>
              <a:rPr lang="en-US"/>
              <a:t>Katsushi Arisaka</a:t>
            </a:r>
          </a:p>
        </p:txBody>
      </p:sp>
      <p:sp>
        <p:nvSpPr>
          <p:cNvPr id="21" name="Slide Number Placeholder 5"/>
          <p:cNvSpPr>
            <a:spLocks noGrp="1"/>
          </p:cNvSpPr>
          <p:nvPr>
            <p:ph type="sldNum" sz="quarter" idx="12"/>
          </p:nvPr>
        </p:nvSpPr>
        <p:spPr/>
        <p:txBody>
          <a:bodyPr/>
          <a:lstStyle/>
          <a:p>
            <a:fld id="{9B0989CF-2EB5-CA40-BF59-6E5644390513}" type="slidenum">
              <a:rPr lang="en-US"/>
              <a:pPr/>
              <a:t>32</a:t>
            </a:fld>
            <a:endParaRPr lang="en-US"/>
          </a:p>
        </p:txBody>
      </p:sp>
      <p:sp>
        <p:nvSpPr>
          <p:cNvPr id="3803138" name="Rectangle 2"/>
          <p:cNvSpPr>
            <a:spLocks noGrp="1" noChangeArrowheads="1"/>
          </p:cNvSpPr>
          <p:nvPr>
            <p:ph type="title"/>
          </p:nvPr>
        </p:nvSpPr>
        <p:spPr/>
        <p:txBody>
          <a:bodyPr/>
          <a:lstStyle/>
          <a:p>
            <a:r>
              <a:rPr lang="en-US" sz="4400"/>
              <a:t>Origin of Inflation</a:t>
            </a:r>
          </a:p>
        </p:txBody>
      </p:sp>
      <p:sp>
        <p:nvSpPr>
          <p:cNvPr id="3803139" name="Line 3"/>
          <p:cNvSpPr>
            <a:spLocks noChangeShapeType="1"/>
          </p:cNvSpPr>
          <p:nvPr/>
        </p:nvSpPr>
        <p:spPr bwMode="auto">
          <a:xfrm flipV="1">
            <a:off x="1008063" y="4994275"/>
            <a:ext cx="7664450" cy="9525"/>
          </a:xfrm>
          <a:prstGeom prst="line">
            <a:avLst/>
          </a:prstGeom>
          <a:noFill/>
          <a:ln w="3810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3140" name="Line 4"/>
          <p:cNvSpPr>
            <a:spLocks noChangeShapeType="1"/>
          </p:cNvSpPr>
          <p:nvPr/>
        </p:nvSpPr>
        <p:spPr bwMode="auto">
          <a:xfrm flipV="1">
            <a:off x="4054475" y="4130675"/>
            <a:ext cx="1735138" cy="1611313"/>
          </a:xfrm>
          <a:prstGeom prst="line">
            <a:avLst/>
          </a:prstGeom>
          <a:noFill/>
          <a:ln w="3810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nvGrpSpPr>
          <p:cNvPr id="3803141" name="Group 5"/>
          <p:cNvGrpSpPr>
            <a:grpSpLocks/>
          </p:cNvGrpSpPr>
          <p:nvPr/>
        </p:nvGrpSpPr>
        <p:grpSpPr bwMode="auto">
          <a:xfrm>
            <a:off x="1628775" y="1962150"/>
            <a:ext cx="6419850" cy="4371975"/>
            <a:chOff x="1026" y="1236"/>
            <a:chExt cx="4044" cy="2754"/>
          </a:xfrm>
        </p:grpSpPr>
        <p:grpSp>
          <p:nvGrpSpPr>
            <p:cNvPr id="3803142" name="Group 6"/>
            <p:cNvGrpSpPr>
              <a:grpSpLocks noChangeAspect="1"/>
            </p:cNvGrpSpPr>
            <p:nvPr/>
          </p:nvGrpSpPr>
          <p:grpSpPr bwMode="auto">
            <a:xfrm>
              <a:off x="1026" y="1904"/>
              <a:ext cx="4044" cy="1804"/>
              <a:chOff x="1683" y="1621"/>
              <a:chExt cx="2925" cy="1495"/>
            </a:xfrm>
          </p:grpSpPr>
          <p:sp>
            <p:nvSpPr>
              <p:cNvPr id="3803143" name="Freeform 7"/>
              <p:cNvSpPr>
                <a:spLocks noChangeAspect="1"/>
              </p:cNvSpPr>
              <p:nvPr/>
            </p:nvSpPr>
            <p:spPr bwMode="auto">
              <a:xfrm>
                <a:off x="3147" y="1621"/>
                <a:ext cx="1461" cy="1489"/>
              </a:xfrm>
              <a:custGeom>
                <a:avLst/>
                <a:gdLst>
                  <a:gd name="T0" fmla="*/ 0 w 1461"/>
                  <a:gd name="T1" fmla="*/ 1045 h 1489"/>
                  <a:gd name="T2" fmla="*/ 196 w 1461"/>
                  <a:gd name="T3" fmla="*/ 1087 h 1489"/>
                  <a:gd name="T4" fmla="*/ 321 w 1461"/>
                  <a:gd name="T5" fmla="*/ 1271 h 1489"/>
                  <a:gd name="T6" fmla="*/ 481 w 1461"/>
                  <a:gd name="T7" fmla="*/ 1431 h 1489"/>
                  <a:gd name="T8" fmla="*/ 808 w 1461"/>
                  <a:gd name="T9" fmla="*/ 1479 h 1489"/>
                  <a:gd name="T10" fmla="*/ 1045 w 1461"/>
                  <a:gd name="T11" fmla="*/ 1372 h 1489"/>
                  <a:gd name="T12" fmla="*/ 1188 w 1461"/>
                  <a:gd name="T13" fmla="*/ 1176 h 1489"/>
                  <a:gd name="T14" fmla="*/ 1271 w 1461"/>
                  <a:gd name="T15" fmla="*/ 980 h 1489"/>
                  <a:gd name="T16" fmla="*/ 1378 w 1461"/>
                  <a:gd name="T17" fmla="*/ 618 h 1489"/>
                  <a:gd name="T18" fmla="*/ 1431 w 1461"/>
                  <a:gd name="T19" fmla="*/ 261 h 1489"/>
                  <a:gd name="T20" fmla="*/ 1461 w 1461"/>
                  <a:gd name="T21" fmla="*/ 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1" h="1489">
                    <a:moveTo>
                      <a:pt x="0" y="1045"/>
                    </a:moveTo>
                    <a:cubicBezTo>
                      <a:pt x="71" y="1047"/>
                      <a:pt x="143" y="1049"/>
                      <a:pt x="196" y="1087"/>
                    </a:cubicBezTo>
                    <a:cubicBezTo>
                      <a:pt x="249" y="1125"/>
                      <a:pt x="273" y="1214"/>
                      <a:pt x="321" y="1271"/>
                    </a:cubicBezTo>
                    <a:cubicBezTo>
                      <a:pt x="369" y="1328"/>
                      <a:pt x="400" y="1396"/>
                      <a:pt x="481" y="1431"/>
                    </a:cubicBezTo>
                    <a:cubicBezTo>
                      <a:pt x="562" y="1466"/>
                      <a:pt x="714" y="1489"/>
                      <a:pt x="808" y="1479"/>
                    </a:cubicBezTo>
                    <a:cubicBezTo>
                      <a:pt x="902" y="1469"/>
                      <a:pt x="982" y="1422"/>
                      <a:pt x="1045" y="1372"/>
                    </a:cubicBezTo>
                    <a:cubicBezTo>
                      <a:pt x="1108" y="1322"/>
                      <a:pt x="1150" y="1241"/>
                      <a:pt x="1188" y="1176"/>
                    </a:cubicBezTo>
                    <a:cubicBezTo>
                      <a:pt x="1226" y="1111"/>
                      <a:pt x="1239" y="1073"/>
                      <a:pt x="1271" y="980"/>
                    </a:cubicBezTo>
                    <a:cubicBezTo>
                      <a:pt x="1303" y="887"/>
                      <a:pt x="1351" y="738"/>
                      <a:pt x="1378" y="618"/>
                    </a:cubicBezTo>
                    <a:cubicBezTo>
                      <a:pt x="1405" y="498"/>
                      <a:pt x="1417" y="364"/>
                      <a:pt x="1431" y="261"/>
                    </a:cubicBezTo>
                    <a:cubicBezTo>
                      <a:pt x="1445" y="158"/>
                      <a:pt x="1453" y="79"/>
                      <a:pt x="1461" y="0"/>
                    </a:cubicBezTo>
                  </a:path>
                </a:pathLst>
              </a:custGeom>
              <a:noFill/>
              <a:ln w="5715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3803144" name="Freeform 8"/>
              <p:cNvSpPr>
                <a:spLocks noChangeAspect="1"/>
              </p:cNvSpPr>
              <p:nvPr/>
            </p:nvSpPr>
            <p:spPr bwMode="auto">
              <a:xfrm flipH="1">
                <a:off x="1683" y="1627"/>
                <a:ext cx="1461" cy="1489"/>
              </a:xfrm>
              <a:custGeom>
                <a:avLst/>
                <a:gdLst>
                  <a:gd name="T0" fmla="*/ 0 w 1461"/>
                  <a:gd name="T1" fmla="*/ 1045 h 1489"/>
                  <a:gd name="T2" fmla="*/ 196 w 1461"/>
                  <a:gd name="T3" fmla="*/ 1087 h 1489"/>
                  <a:gd name="T4" fmla="*/ 321 w 1461"/>
                  <a:gd name="T5" fmla="*/ 1271 h 1489"/>
                  <a:gd name="T6" fmla="*/ 481 w 1461"/>
                  <a:gd name="T7" fmla="*/ 1431 h 1489"/>
                  <a:gd name="T8" fmla="*/ 808 w 1461"/>
                  <a:gd name="T9" fmla="*/ 1479 h 1489"/>
                  <a:gd name="T10" fmla="*/ 1045 w 1461"/>
                  <a:gd name="T11" fmla="*/ 1372 h 1489"/>
                  <a:gd name="T12" fmla="*/ 1188 w 1461"/>
                  <a:gd name="T13" fmla="*/ 1176 h 1489"/>
                  <a:gd name="T14" fmla="*/ 1271 w 1461"/>
                  <a:gd name="T15" fmla="*/ 980 h 1489"/>
                  <a:gd name="T16" fmla="*/ 1378 w 1461"/>
                  <a:gd name="T17" fmla="*/ 618 h 1489"/>
                  <a:gd name="T18" fmla="*/ 1431 w 1461"/>
                  <a:gd name="T19" fmla="*/ 261 h 1489"/>
                  <a:gd name="T20" fmla="*/ 1461 w 1461"/>
                  <a:gd name="T21" fmla="*/ 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1" h="1489">
                    <a:moveTo>
                      <a:pt x="0" y="1045"/>
                    </a:moveTo>
                    <a:cubicBezTo>
                      <a:pt x="71" y="1047"/>
                      <a:pt x="143" y="1049"/>
                      <a:pt x="196" y="1087"/>
                    </a:cubicBezTo>
                    <a:cubicBezTo>
                      <a:pt x="249" y="1125"/>
                      <a:pt x="273" y="1214"/>
                      <a:pt x="321" y="1271"/>
                    </a:cubicBezTo>
                    <a:cubicBezTo>
                      <a:pt x="369" y="1328"/>
                      <a:pt x="400" y="1396"/>
                      <a:pt x="481" y="1431"/>
                    </a:cubicBezTo>
                    <a:cubicBezTo>
                      <a:pt x="562" y="1466"/>
                      <a:pt x="714" y="1489"/>
                      <a:pt x="808" y="1479"/>
                    </a:cubicBezTo>
                    <a:cubicBezTo>
                      <a:pt x="902" y="1469"/>
                      <a:pt x="982" y="1422"/>
                      <a:pt x="1045" y="1372"/>
                    </a:cubicBezTo>
                    <a:cubicBezTo>
                      <a:pt x="1108" y="1322"/>
                      <a:pt x="1150" y="1241"/>
                      <a:pt x="1188" y="1176"/>
                    </a:cubicBezTo>
                    <a:cubicBezTo>
                      <a:pt x="1226" y="1111"/>
                      <a:pt x="1239" y="1073"/>
                      <a:pt x="1271" y="980"/>
                    </a:cubicBezTo>
                    <a:cubicBezTo>
                      <a:pt x="1303" y="887"/>
                      <a:pt x="1351" y="738"/>
                      <a:pt x="1378" y="618"/>
                    </a:cubicBezTo>
                    <a:cubicBezTo>
                      <a:pt x="1405" y="498"/>
                      <a:pt x="1417" y="364"/>
                      <a:pt x="1431" y="261"/>
                    </a:cubicBezTo>
                    <a:cubicBezTo>
                      <a:pt x="1445" y="158"/>
                      <a:pt x="1453" y="79"/>
                      <a:pt x="1461" y="0"/>
                    </a:cubicBezTo>
                  </a:path>
                </a:pathLst>
              </a:custGeom>
              <a:noFill/>
              <a:ln w="5715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3803145" name="Oval 9"/>
            <p:cNvSpPr>
              <a:spLocks noChangeArrowheads="1"/>
            </p:cNvSpPr>
            <p:nvPr/>
          </p:nvSpPr>
          <p:spPr bwMode="auto">
            <a:xfrm>
              <a:off x="1919" y="3402"/>
              <a:ext cx="2239" cy="588"/>
            </a:xfrm>
            <a:prstGeom prst="ellipse">
              <a:avLst/>
            </a:prstGeom>
            <a:noFill/>
            <a:ln w="38100">
              <a:solidFill>
                <a:srgbClr val="FF99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3146" name="Oval 10"/>
            <p:cNvSpPr>
              <a:spLocks noChangeArrowheads="1"/>
            </p:cNvSpPr>
            <p:nvPr/>
          </p:nvSpPr>
          <p:spPr bwMode="auto">
            <a:xfrm>
              <a:off x="1041" y="1236"/>
              <a:ext cx="4018" cy="1313"/>
            </a:xfrm>
            <a:prstGeom prst="ellipse">
              <a:avLst/>
            </a:prstGeom>
            <a:noFill/>
            <a:ln w="38100">
              <a:solidFill>
                <a:srgbClr val="FF99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sp>
        <p:nvSpPr>
          <p:cNvPr id="3803147" name="Text Box 11"/>
          <p:cNvSpPr txBox="1">
            <a:spLocks noChangeArrowheads="1"/>
          </p:cNvSpPr>
          <p:nvPr/>
        </p:nvSpPr>
        <p:spPr bwMode="auto">
          <a:xfrm>
            <a:off x="5726113" y="40243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CCCCFF"/>
                </a:solidFill>
                <a:latin typeface="Arial" charset="0"/>
              </a:rPr>
              <a:t>y</a:t>
            </a:r>
          </a:p>
        </p:txBody>
      </p:sp>
      <p:sp>
        <p:nvSpPr>
          <p:cNvPr id="3803148" name="Text Box 12"/>
          <p:cNvSpPr txBox="1">
            <a:spLocks noChangeArrowheads="1"/>
          </p:cNvSpPr>
          <p:nvPr/>
        </p:nvSpPr>
        <p:spPr bwMode="auto">
          <a:xfrm>
            <a:off x="8469313" y="49133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CCCCFF"/>
                </a:solidFill>
                <a:latin typeface="Arial" charset="0"/>
              </a:rPr>
              <a:t>x</a:t>
            </a:r>
          </a:p>
        </p:txBody>
      </p:sp>
      <p:sp>
        <p:nvSpPr>
          <p:cNvPr id="3803149" name="Text Box 13"/>
          <p:cNvSpPr txBox="1">
            <a:spLocks noChangeArrowheads="1"/>
          </p:cNvSpPr>
          <p:nvPr/>
        </p:nvSpPr>
        <p:spPr bwMode="auto">
          <a:xfrm>
            <a:off x="4864100" y="1350963"/>
            <a:ext cx="121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CCCCFF"/>
                </a:solidFill>
                <a:latin typeface="Arial" charset="0"/>
              </a:rPr>
              <a:t>Energy</a:t>
            </a:r>
          </a:p>
        </p:txBody>
      </p:sp>
      <p:sp>
        <p:nvSpPr>
          <p:cNvPr id="3803150" name="Rectangle 14"/>
          <p:cNvSpPr>
            <a:spLocks noChangeArrowheads="1"/>
          </p:cNvSpPr>
          <p:nvPr/>
        </p:nvSpPr>
        <p:spPr bwMode="auto">
          <a:xfrm>
            <a:off x="4430713" y="1830388"/>
            <a:ext cx="847725" cy="2921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3151" name="Rectangle 15"/>
          <p:cNvSpPr>
            <a:spLocks noChangeArrowheads="1"/>
          </p:cNvSpPr>
          <p:nvPr/>
        </p:nvSpPr>
        <p:spPr bwMode="auto">
          <a:xfrm>
            <a:off x="4562475" y="5340350"/>
            <a:ext cx="527050" cy="122238"/>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3152" name="Line 16"/>
          <p:cNvSpPr>
            <a:spLocks noChangeAspect="1" noChangeShapeType="1"/>
          </p:cNvSpPr>
          <p:nvPr/>
        </p:nvSpPr>
        <p:spPr bwMode="auto">
          <a:xfrm rot="-5400000" flipH="1" flipV="1">
            <a:off x="2274094" y="4166394"/>
            <a:ext cx="5145088" cy="0"/>
          </a:xfrm>
          <a:prstGeom prst="line">
            <a:avLst/>
          </a:prstGeom>
          <a:noFill/>
          <a:ln w="38100">
            <a:solidFill>
              <a:schemeClr val="hlink"/>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3153" name="Oval 17"/>
          <p:cNvSpPr>
            <a:spLocks noChangeArrowheads="1"/>
          </p:cNvSpPr>
          <p:nvPr/>
        </p:nvSpPr>
        <p:spPr bwMode="auto">
          <a:xfrm>
            <a:off x="4732338" y="4752975"/>
            <a:ext cx="246062" cy="254000"/>
          </a:xfrm>
          <a:prstGeom prst="ellipse">
            <a:avLst/>
          </a:prstGeom>
          <a:solidFill>
            <a:srgbClr val="FF00FF"/>
          </a:solidFill>
          <a:ln w="508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3154" name="Text Box 18"/>
          <p:cNvSpPr txBox="1">
            <a:spLocks noChangeArrowheads="1"/>
          </p:cNvSpPr>
          <p:nvPr/>
        </p:nvSpPr>
        <p:spPr bwMode="auto">
          <a:xfrm>
            <a:off x="3567113" y="4205288"/>
            <a:ext cx="1173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smtClean="0">
                <a:solidFill>
                  <a:srgbClr val="000000"/>
                </a:solidFill>
                <a:latin typeface="Arial" charset="0"/>
              </a:rPr>
              <a:t>Vacuum</a:t>
            </a:r>
          </a:p>
          <a:p>
            <a:r>
              <a:rPr lang="en-US" sz="2000" smtClean="0">
                <a:solidFill>
                  <a:srgbClr val="000000"/>
                </a:solidFill>
                <a:latin typeface="Arial" charset="0"/>
              </a:rPr>
              <a:t>Energy</a:t>
            </a:r>
          </a:p>
        </p:txBody>
      </p:sp>
    </p:spTree>
    <p:extLst>
      <p:ext uri="{BB962C8B-B14F-4D97-AF65-F5344CB8AC3E}">
        <p14:creationId xmlns:p14="http://schemas.microsoft.com/office/powerpoint/2010/main" val="8269881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grpId="0" nodeType="afterEffect">
                                  <p:stCondLst>
                                    <p:cond delay="500"/>
                                  </p:stCondLst>
                                  <p:childTnLst>
                                    <p:animEffect transition="out" filter="blinds(horizontal)">
                                      <p:cBhvr>
                                        <p:cTn id="6" dur="500"/>
                                        <p:tgtEl>
                                          <p:spTgt spid="3803154"/>
                                        </p:tgtEl>
                                      </p:cBhvr>
                                    </p:animEffect>
                                    <p:set>
                                      <p:cBhvr>
                                        <p:cTn id="7" dur="1" fill="hold">
                                          <p:stCondLst>
                                            <p:cond delay="499"/>
                                          </p:stCondLst>
                                        </p:cTn>
                                        <p:tgtEl>
                                          <p:spTgt spid="380315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3.7037E-7 4.65278E-6 C 0.00943 -0.00087 0.01885 -0.00174 0.02712 4.65278E-6 C 0.03538 0.00173 0.04332 0.00455 0.04977 0.01041 C 0.05622 0.01627 0.06085 0.02604 0.06564 0.0358 " pathEditMode="relative" ptsTypes="aaaA">
                                      <p:cBhvr>
                                        <p:cTn id="11" dur="2000" fill="hold"/>
                                        <p:tgtEl>
                                          <p:spTgt spid="380315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3153" grpId="0" animBg="1"/>
      <p:bldP spid="38031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DA058DF-4F7B-534C-BA1D-A2E2B23FA453}" type="datetime1">
              <a:rPr lang="en-US" smtClean="0"/>
              <a:t>11/14/12</a:t>
            </a:fld>
            <a:endParaRPr lang="en-US"/>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A7A86A3E-2F96-EF4F-B97C-D8B775DCE163}" type="slidenum">
              <a:rPr lang="en-US"/>
              <a:pPr/>
              <a:t>33</a:t>
            </a:fld>
            <a:endParaRPr lang="en-US"/>
          </a:p>
        </p:txBody>
      </p:sp>
      <p:sp>
        <p:nvSpPr>
          <p:cNvPr id="3969026" name="Rectangle 2"/>
          <p:cNvSpPr>
            <a:spLocks noGrp="1" noChangeArrowheads="1"/>
          </p:cNvSpPr>
          <p:nvPr>
            <p:ph type="title"/>
          </p:nvPr>
        </p:nvSpPr>
        <p:spPr/>
        <p:txBody>
          <a:bodyPr/>
          <a:lstStyle/>
          <a:p>
            <a:r>
              <a:rPr lang="en-US" sz="3600"/>
              <a:t>The Accelerating Universe</a:t>
            </a:r>
            <a:endParaRPr lang="ja-JP" altLang="en-US" sz="2800">
              <a:cs typeface="ＭＳ Ｐゴシック" charset="0"/>
            </a:endParaRPr>
          </a:p>
        </p:txBody>
      </p:sp>
      <p:pic>
        <p:nvPicPr>
          <p:cNvPr id="3969027" name="Picture 3"/>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7938" y="900113"/>
            <a:ext cx="937895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259776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fld id="{A911D488-5ABE-7047-90D2-2B63F79FD85C}" type="datetime1">
              <a:rPr lang="en-US" smtClean="0"/>
              <a:t>11/14/12</a:t>
            </a:fld>
            <a:endParaRPr lang="en-US"/>
          </a:p>
        </p:txBody>
      </p:sp>
      <p:sp>
        <p:nvSpPr>
          <p:cNvPr id="21" name="Footer Placeholder 4"/>
          <p:cNvSpPr>
            <a:spLocks noGrp="1"/>
          </p:cNvSpPr>
          <p:nvPr>
            <p:ph type="ftr" sz="quarter" idx="11"/>
          </p:nvPr>
        </p:nvSpPr>
        <p:spPr/>
        <p:txBody>
          <a:bodyPr/>
          <a:lstStyle/>
          <a:p>
            <a:r>
              <a:rPr lang="en-US"/>
              <a:t>Katsushi Arisaka</a:t>
            </a:r>
          </a:p>
        </p:txBody>
      </p:sp>
      <p:sp>
        <p:nvSpPr>
          <p:cNvPr id="22" name="Slide Number Placeholder 5"/>
          <p:cNvSpPr>
            <a:spLocks noGrp="1"/>
          </p:cNvSpPr>
          <p:nvPr>
            <p:ph type="sldNum" sz="quarter" idx="12"/>
          </p:nvPr>
        </p:nvSpPr>
        <p:spPr/>
        <p:txBody>
          <a:bodyPr/>
          <a:lstStyle/>
          <a:p>
            <a:fld id="{70A425DA-FF0D-684F-9187-34BA850C9306}" type="slidenum">
              <a:rPr lang="en-US"/>
              <a:pPr/>
              <a:t>34</a:t>
            </a:fld>
            <a:endParaRPr lang="en-US"/>
          </a:p>
        </p:txBody>
      </p:sp>
      <p:sp>
        <p:nvSpPr>
          <p:cNvPr id="3805186" name="Rectangle 2"/>
          <p:cNvSpPr>
            <a:spLocks noGrp="1" noChangeArrowheads="1"/>
          </p:cNvSpPr>
          <p:nvPr>
            <p:ph type="title"/>
          </p:nvPr>
        </p:nvSpPr>
        <p:spPr/>
        <p:txBody>
          <a:bodyPr/>
          <a:lstStyle/>
          <a:p>
            <a:r>
              <a:rPr lang="en-US" sz="4400"/>
              <a:t>Origin of Dark Energy</a:t>
            </a:r>
          </a:p>
        </p:txBody>
      </p:sp>
      <p:sp>
        <p:nvSpPr>
          <p:cNvPr id="3805187" name="Line 3"/>
          <p:cNvSpPr>
            <a:spLocks noChangeShapeType="1"/>
          </p:cNvSpPr>
          <p:nvPr/>
        </p:nvSpPr>
        <p:spPr bwMode="auto">
          <a:xfrm flipV="1">
            <a:off x="1008063" y="4994275"/>
            <a:ext cx="7664450" cy="9525"/>
          </a:xfrm>
          <a:prstGeom prst="line">
            <a:avLst/>
          </a:prstGeom>
          <a:noFill/>
          <a:ln w="3810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5188" name="Line 4"/>
          <p:cNvSpPr>
            <a:spLocks noChangeShapeType="1"/>
          </p:cNvSpPr>
          <p:nvPr/>
        </p:nvSpPr>
        <p:spPr bwMode="auto">
          <a:xfrm flipV="1">
            <a:off x="4054475" y="4130675"/>
            <a:ext cx="1735138" cy="1611313"/>
          </a:xfrm>
          <a:prstGeom prst="line">
            <a:avLst/>
          </a:prstGeom>
          <a:noFill/>
          <a:ln w="3810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nvGrpSpPr>
          <p:cNvPr id="3805189" name="Group 5"/>
          <p:cNvGrpSpPr>
            <a:grpSpLocks/>
          </p:cNvGrpSpPr>
          <p:nvPr/>
        </p:nvGrpSpPr>
        <p:grpSpPr bwMode="auto">
          <a:xfrm>
            <a:off x="1628775" y="1962150"/>
            <a:ext cx="6419850" cy="4371975"/>
            <a:chOff x="1026" y="1236"/>
            <a:chExt cx="4044" cy="2754"/>
          </a:xfrm>
        </p:grpSpPr>
        <p:grpSp>
          <p:nvGrpSpPr>
            <p:cNvPr id="3805190" name="Group 6"/>
            <p:cNvGrpSpPr>
              <a:grpSpLocks noChangeAspect="1"/>
            </p:cNvGrpSpPr>
            <p:nvPr/>
          </p:nvGrpSpPr>
          <p:grpSpPr bwMode="auto">
            <a:xfrm>
              <a:off x="1026" y="1904"/>
              <a:ext cx="4044" cy="1804"/>
              <a:chOff x="1683" y="1621"/>
              <a:chExt cx="2925" cy="1495"/>
            </a:xfrm>
          </p:grpSpPr>
          <p:sp>
            <p:nvSpPr>
              <p:cNvPr id="3805191" name="Freeform 7"/>
              <p:cNvSpPr>
                <a:spLocks noChangeAspect="1"/>
              </p:cNvSpPr>
              <p:nvPr/>
            </p:nvSpPr>
            <p:spPr bwMode="auto">
              <a:xfrm>
                <a:off x="3147" y="1621"/>
                <a:ext cx="1461" cy="1489"/>
              </a:xfrm>
              <a:custGeom>
                <a:avLst/>
                <a:gdLst>
                  <a:gd name="T0" fmla="*/ 0 w 1461"/>
                  <a:gd name="T1" fmla="*/ 1045 h 1489"/>
                  <a:gd name="T2" fmla="*/ 196 w 1461"/>
                  <a:gd name="T3" fmla="*/ 1087 h 1489"/>
                  <a:gd name="T4" fmla="*/ 321 w 1461"/>
                  <a:gd name="T5" fmla="*/ 1271 h 1489"/>
                  <a:gd name="T6" fmla="*/ 481 w 1461"/>
                  <a:gd name="T7" fmla="*/ 1431 h 1489"/>
                  <a:gd name="T8" fmla="*/ 808 w 1461"/>
                  <a:gd name="T9" fmla="*/ 1479 h 1489"/>
                  <a:gd name="T10" fmla="*/ 1045 w 1461"/>
                  <a:gd name="T11" fmla="*/ 1372 h 1489"/>
                  <a:gd name="T12" fmla="*/ 1188 w 1461"/>
                  <a:gd name="T13" fmla="*/ 1176 h 1489"/>
                  <a:gd name="T14" fmla="*/ 1271 w 1461"/>
                  <a:gd name="T15" fmla="*/ 980 h 1489"/>
                  <a:gd name="T16" fmla="*/ 1378 w 1461"/>
                  <a:gd name="T17" fmla="*/ 618 h 1489"/>
                  <a:gd name="T18" fmla="*/ 1431 w 1461"/>
                  <a:gd name="T19" fmla="*/ 261 h 1489"/>
                  <a:gd name="T20" fmla="*/ 1461 w 1461"/>
                  <a:gd name="T21" fmla="*/ 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1" h="1489">
                    <a:moveTo>
                      <a:pt x="0" y="1045"/>
                    </a:moveTo>
                    <a:cubicBezTo>
                      <a:pt x="71" y="1047"/>
                      <a:pt x="143" y="1049"/>
                      <a:pt x="196" y="1087"/>
                    </a:cubicBezTo>
                    <a:cubicBezTo>
                      <a:pt x="249" y="1125"/>
                      <a:pt x="273" y="1214"/>
                      <a:pt x="321" y="1271"/>
                    </a:cubicBezTo>
                    <a:cubicBezTo>
                      <a:pt x="369" y="1328"/>
                      <a:pt x="400" y="1396"/>
                      <a:pt x="481" y="1431"/>
                    </a:cubicBezTo>
                    <a:cubicBezTo>
                      <a:pt x="562" y="1466"/>
                      <a:pt x="714" y="1489"/>
                      <a:pt x="808" y="1479"/>
                    </a:cubicBezTo>
                    <a:cubicBezTo>
                      <a:pt x="902" y="1469"/>
                      <a:pt x="982" y="1422"/>
                      <a:pt x="1045" y="1372"/>
                    </a:cubicBezTo>
                    <a:cubicBezTo>
                      <a:pt x="1108" y="1322"/>
                      <a:pt x="1150" y="1241"/>
                      <a:pt x="1188" y="1176"/>
                    </a:cubicBezTo>
                    <a:cubicBezTo>
                      <a:pt x="1226" y="1111"/>
                      <a:pt x="1239" y="1073"/>
                      <a:pt x="1271" y="980"/>
                    </a:cubicBezTo>
                    <a:cubicBezTo>
                      <a:pt x="1303" y="887"/>
                      <a:pt x="1351" y="738"/>
                      <a:pt x="1378" y="618"/>
                    </a:cubicBezTo>
                    <a:cubicBezTo>
                      <a:pt x="1405" y="498"/>
                      <a:pt x="1417" y="364"/>
                      <a:pt x="1431" y="261"/>
                    </a:cubicBezTo>
                    <a:cubicBezTo>
                      <a:pt x="1445" y="158"/>
                      <a:pt x="1453" y="79"/>
                      <a:pt x="1461" y="0"/>
                    </a:cubicBezTo>
                  </a:path>
                </a:pathLst>
              </a:custGeom>
              <a:noFill/>
              <a:ln w="5715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mtClean="0">
                  <a:solidFill>
                    <a:srgbClr val="000000"/>
                  </a:solidFill>
                </a:endParaRPr>
              </a:p>
            </p:txBody>
          </p:sp>
          <p:sp>
            <p:nvSpPr>
              <p:cNvPr id="3805192" name="Freeform 8"/>
              <p:cNvSpPr>
                <a:spLocks noChangeAspect="1"/>
              </p:cNvSpPr>
              <p:nvPr/>
            </p:nvSpPr>
            <p:spPr bwMode="auto">
              <a:xfrm flipH="1">
                <a:off x="1683" y="1627"/>
                <a:ext cx="1461" cy="1489"/>
              </a:xfrm>
              <a:custGeom>
                <a:avLst/>
                <a:gdLst>
                  <a:gd name="T0" fmla="*/ 0 w 1461"/>
                  <a:gd name="T1" fmla="*/ 1045 h 1489"/>
                  <a:gd name="T2" fmla="*/ 196 w 1461"/>
                  <a:gd name="T3" fmla="*/ 1087 h 1489"/>
                  <a:gd name="T4" fmla="*/ 321 w 1461"/>
                  <a:gd name="T5" fmla="*/ 1271 h 1489"/>
                  <a:gd name="T6" fmla="*/ 481 w 1461"/>
                  <a:gd name="T7" fmla="*/ 1431 h 1489"/>
                  <a:gd name="T8" fmla="*/ 808 w 1461"/>
                  <a:gd name="T9" fmla="*/ 1479 h 1489"/>
                  <a:gd name="T10" fmla="*/ 1045 w 1461"/>
                  <a:gd name="T11" fmla="*/ 1372 h 1489"/>
                  <a:gd name="T12" fmla="*/ 1188 w 1461"/>
                  <a:gd name="T13" fmla="*/ 1176 h 1489"/>
                  <a:gd name="T14" fmla="*/ 1271 w 1461"/>
                  <a:gd name="T15" fmla="*/ 980 h 1489"/>
                  <a:gd name="T16" fmla="*/ 1378 w 1461"/>
                  <a:gd name="T17" fmla="*/ 618 h 1489"/>
                  <a:gd name="T18" fmla="*/ 1431 w 1461"/>
                  <a:gd name="T19" fmla="*/ 261 h 1489"/>
                  <a:gd name="T20" fmla="*/ 1461 w 1461"/>
                  <a:gd name="T21" fmla="*/ 0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1" h="1489">
                    <a:moveTo>
                      <a:pt x="0" y="1045"/>
                    </a:moveTo>
                    <a:cubicBezTo>
                      <a:pt x="71" y="1047"/>
                      <a:pt x="143" y="1049"/>
                      <a:pt x="196" y="1087"/>
                    </a:cubicBezTo>
                    <a:cubicBezTo>
                      <a:pt x="249" y="1125"/>
                      <a:pt x="273" y="1214"/>
                      <a:pt x="321" y="1271"/>
                    </a:cubicBezTo>
                    <a:cubicBezTo>
                      <a:pt x="369" y="1328"/>
                      <a:pt x="400" y="1396"/>
                      <a:pt x="481" y="1431"/>
                    </a:cubicBezTo>
                    <a:cubicBezTo>
                      <a:pt x="562" y="1466"/>
                      <a:pt x="714" y="1489"/>
                      <a:pt x="808" y="1479"/>
                    </a:cubicBezTo>
                    <a:cubicBezTo>
                      <a:pt x="902" y="1469"/>
                      <a:pt x="982" y="1422"/>
                      <a:pt x="1045" y="1372"/>
                    </a:cubicBezTo>
                    <a:cubicBezTo>
                      <a:pt x="1108" y="1322"/>
                      <a:pt x="1150" y="1241"/>
                      <a:pt x="1188" y="1176"/>
                    </a:cubicBezTo>
                    <a:cubicBezTo>
                      <a:pt x="1226" y="1111"/>
                      <a:pt x="1239" y="1073"/>
                      <a:pt x="1271" y="980"/>
                    </a:cubicBezTo>
                    <a:cubicBezTo>
                      <a:pt x="1303" y="887"/>
                      <a:pt x="1351" y="738"/>
                      <a:pt x="1378" y="618"/>
                    </a:cubicBezTo>
                    <a:cubicBezTo>
                      <a:pt x="1405" y="498"/>
                      <a:pt x="1417" y="364"/>
                      <a:pt x="1431" y="261"/>
                    </a:cubicBezTo>
                    <a:cubicBezTo>
                      <a:pt x="1445" y="158"/>
                      <a:pt x="1453" y="79"/>
                      <a:pt x="1461" y="0"/>
                    </a:cubicBezTo>
                  </a:path>
                </a:pathLst>
              </a:custGeom>
              <a:noFill/>
              <a:ln w="57150"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smtClean="0">
                  <a:solidFill>
                    <a:srgbClr val="000000"/>
                  </a:solidFill>
                </a:endParaRPr>
              </a:p>
            </p:txBody>
          </p:sp>
        </p:grpSp>
        <p:sp>
          <p:nvSpPr>
            <p:cNvPr id="3805193" name="Oval 9"/>
            <p:cNvSpPr>
              <a:spLocks noChangeArrowheads="1"/>
            </p:cNvSpPr>
            <p:nvPr/>
          </p:nvSpPr>
          <p:spPr bwMode="auto">
            <a:xfrm>
              <a:off x="1919" y="3402"/>
              <a:ext cx="2239" cy="588"/>
            </a:xfrm>
            <a:prstGeom prst="ellipse">
              <a:avLst/>
            </a:prstGeom>
            <a:noFill/>
            <a:ln w="38100">
              <a:solidFill>
                <a:srgbClr val="FF99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5194" name="Oval 10"/>
            <p:cNvSpPr>
              <a:spLocks noChangeArrowheads="1"/>
            </p:cNvSpPr>
            <p:nvPr/>
          </p:nvSpPr>
          <p:spPr bwMode="auto">
            <a:xfrm>
              <a:off x="1041" y="1236"/>
              <a:ext cx="4018" cy="1313"/>
            </a:xfrm>
            <a:prstGeom prst="ellipse">
              <a:avLst/>
            </a:prstGeom>
            <a:noFill/>
            <a:ln w="38100">
              <a:solidFill>
                <a:srgbClr val="FF9900"/>
              </a:solidFill>
              <a:prstDash val="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sp>
        <p:nvSpPr>
          <p:cNvPr id="3805195" name="Text Box 11"/>
          <p:cNvSpPr txBox="1">
            <a:spLocks noChangeArrowheads="1"/>
          </p:cNvSpPr>
          <p:nvPr/>
        </p:nvSpPr>
        <p:spPr bwMode="auto">
          <a:xfrm>
            <a:off x="5726113" y="40243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CCCCFF"/>
                </a:solidFill>
                <a:latin typeface="Arial" charset="0"/>
              </a:rPr>
              <a:t>y</a:t>
            </a:r>
          </a:p>
        </p:txBody>
      </p:sp>
      <p:sp>
        <p:nvSpPr>
          <p:cNvPr id="3805196" name="Text Box 12"/>
          <p:cNvSpPr txBox="1">
            <a:spLocks noChangeArrowheads="1"/>
          </p:cNvSpPr>
          <p:nvPr/>
        </p:nvSpPr>
        <p:spPr bwMode="auto">
          <a:xfrm>
            <a:off x="8469313" y="49133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CCCCFF"/>
                </a:solidFill>
                <a:latin typeface="Arial" charset="0"/>
              </a:rPr>
              <a:t>x</a:t>
            </a:r>
          </a:p>
        </p:txBody>
      </p:sp>
      <p:sp>
        <p:nvSpPr>
          <p:cNvPr id="3805197" name="Text Box 13"/>
          <p:cNvSpPr txBox="1">
            <a:spLocks noChangeArrowheads="1"/>
          </p:cNvSpPr>
          <p:nvPr/>
        </p:nvSpPr>
        <p:spPr bwMode="auto">
          <a:xfrm>
            <a:off x="4864100" y="1350963"/>
            <a:ext cx="121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CCCCFF"/>
                </a:solidFill>
                <a:latin typeface="Arial" charset="0"/>
              </a:rPr>
              <a:t>Energy</a:t>
            </a:r>
          </a:p>
        </p:txBody>
      </p:sp>
      <p:sp>
        <p:nvSpPr>
          <p:cNvPr id="3805198" name="Rectangle 14"/>
          <p:cNvSpPr>
            <a:spLocks noChangeArrowheads="1"/>
          </p:cNvSpPr>
          <p:nvPr/>
        </p:nvSpPr>
        <p:spPr bwMode="auto">
          <a:xfrm>
            <a:off x="4430713" y="1830388"/>
            <a:ext cx="847725" cy="2921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5199" name="Rectangle 15"/>
          <p:cNvSpPr>
            <a:spLocks noChangeArrowheads="1"/>
          </p:cNvSpPr>
          <p:nvPr/>
        </p:nvSpPr>
        <p:spPr bwMode="auto">
          <a:xfrm>
            <a:off x="4562475" y="5340350"/>
            <a:ext cx="527050" cy="122238"/>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5200" name="Line 16"/>
          <p:cNvSpPr>
            <a:spLocks noChangeAspect="1" noChangeShapeType="1"/>
          </p:cNvSpPr>
          <p:nvPr/>
        </p:nvSpPr>
        <p:spPr bwMode="auto">
          <a:xfrm rot="-5400000" flipH="1" flipV="1">
            <a:off x="2274094" y="4166394"/>
            <a:ext cx="5145088" cy="0"/>
          </a:xfrm>
          <a:prstGeom prst="line">
            <a:avLst/>
          </a:prstGeom>
          <a:noFill/>
          <a:ln w="38100">
            <a:solidFill>
              <a:schemeClr val="hlink"/>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5201" name="Oval 17"/>
          <p:cNvSpPr>
            <a:spLocks noChangeArrowheads="1"/>
          </p:cNvSpPr>
          <p:nvPr/>
        </p:nvSpPr>
        <p:spPr bwMode="auto">
          <a:xfrm>
            <a:off x="4732338" y="4752975"/>
            <a:ext cx="246062" cy="254000"/>
          </a:xfrm>
          <a:prstGeom prst="ellipse">
            <a:avLst/>
          </a:prstGeom>
          <a:solidFill>
            <a:srgbClr val="FF00FF"/>
          </a:solidFill>
          <a:ln w="508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805202" name="Text Box 18"/>
          <p:cNvSpPr txBox="1">
            <a:spLocks noChangeArrowheads="1"/>
          </p:cNvSpPr>
          <p:nvPr/>
        </p:nvSpPr>
        <p:spPr bwMode="auto">
          <a:xfrm>
            <a:off x="3567113" y="4205288"/>
            <a:ext cx="1173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smtClean="0">
                <a:solidFill>
                  <a:srgbClr val="000000"/>
                </a:solidFill>
                <a:latin typeface="Arial" charset="0"/>
              </a:rPr>
              <a:t>Vacuum</a:t>
            </a:r>
          </a:p>
          <a:p>
            <a:r>
              <a:rPr lang="en-US" sz="2000" smtClean="0">
                <a:solidFill>
                  <a:srgbClr val="000000"/>
                </a:solidFill>
                <a:latin typeface="Arial" charset="0"/>
              </a:rPr>
              <a:t>Energy</a:t>
            </a:r>
          </a:p>
        </p:txBody>
      </p:sp>
      <p:sp>
        <p:nvSpPr>
          <p:cNvPr id="3805203" name="Text Box 19"/>
          <p:cNvSpPr txBox="1">
            <a:spLocks noChangeArrowheads="1"/>
          </p:cNvSpPr>
          <p:nvPr/>
        </p:nvSpPr>
        <p:spPr bwMode="auto">
          <a:xfrm>
            <a:off x="144463" y="1090613"/>
            <a:ext cx="2689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FF33CC"/>
                </a:solidFill>
                <a:latin typeface="Arial" charset="0"/>
              </a:rPr>
              <a:t>Same as Inflation</a:t>
            </a:r>
          </a:p>
        </p:txBody>
      </p:sp>
    </p:spTree>
    <p:extLst>
      <p:ext uri="{BB962C8B-B14F-4D97-AF65-F5344CB8AC3E}">
        <p14:creationId xmlns:p14="http://schemas.microsoft.com/office/powerpoint/2010/main" val="33915671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grpId="0" nodeType="afterEffect">
                                  <p:stCondLst>
                                    <p:cond delay="500"/>
                                  </p:stCondLst>
                                  <p:childTnLst>
                                    <p:animEffect transition="out" filter="blinds(horizontal)">
                                      <p:cBhvr>
                                        <p:cTn id="6" dur="500"/>
                                        <p:tgtEl>
                                          <p:spTgt spid="3805202"/>
                                        </p:tgtEl>
                                      </p:cBhvr>
                                    </p:animEffect>
                                    <p:set>
                                      <p:cBhvr>
                                        <p:cTn id="7" dur="1" fill="hold">
                                          <p:stCondLst>
                                            <p:cond delay="499"/>
                                          </p:stCondLst>
                                        </p:cTn>
                                        <p:tgtEl>
                                          <p:spTgt spid="380520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grpId="0" nodeType="clickEffect">
                                  <p:stCondLst>
                                    <p:cond delay="0"/>
                                  </p:stCondLst>
                                  <p:childTnLst>
                                    <p:animMotion origin="layout" path="M 3.7037E-7 4.65278E-6 C 0.00943 -0.00087 0.01885 -0.00174 0.02712 4.65278E-6 C 0.03538 0.00173 0.04332 0.00455 0.04977 0.01041 C 0.05622 0.01627 0.06085 0.02604 0.06564 0.0358 " pathEditMode="relative" ptsTypes="aaaA">
                                      <p:cBhvr>
                                        <p:cTn id="11" dur="2000" fill="hold"/>
                                        <p:tgtEl>
                                          <p:spTgt spid="380520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5201" grpId="0" animBg="1"/>
      <p:bldP spid="380520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3/6/2007</a:t>
            </a:r>
          </a:p>
        </p:txBody>
      </p:sp>
      <p:sp>
        <p:nvSpPr>
          <p:cNvPr id="4" name="Footer Placeholder 2"/>
          <p:cNvSpPr>
            <a:spLocks noGrp="1"/>
          </p:cNvSpPr>
          <p:nvPr>
            <p:ph type="ftr" sz="quarter" idx="11"/>
          </p:nvPr>
        </p:nvSpPr>
        <p:spPr/>
        <p:txBody>
          <a:bodyPr/>
          <a:lstStyle/>
          <a:p>
            <a:r>
              <a:rPr lang="en-US"/>
              <a:t>Katsushi Arisaka</a:t>
            </a:r>
          </a:p>
        </p:txBody>
      </p:sp>
      <p:sp>
        <p:nvSpPr>
          <p:cNvPr id="5" name="Slide Number Placeholder 3"/>
          <p:cNvSpPr>
            <a:spLocks noGrp="1"/>
          </p:cNvSpPr>
          <p:nvPr>
            <p:ph type="sldNum" sz="quarter" idx="12"/>
          </p:nvPr>
        </p:nvSpPr>
        <p:spPr/>
        <p:txBody>
          <a:bodyPr/>
          <a:lstStyle/>
          <a:p>
            <a:fld id="{4E35A4BE-01AE-4C4A-B50B-DE0FBE41D0F9}" type="slidenum">
              <a:rPr lang="en-US"/>
              <a:pPr/>
              <a:t>35</a:t>
            </a:fld>
            <a:endParaRPr lang="en-US"/>
          </a:p>
        </p:txBody>
      </p:sp>
      <p:sp>
        <p:nvSpPr>
          <p:cNvPr id="3778562" name="Rectangle 2"/>
          <p:cNvSpPr>
            <a:spLocks noChangeArrowheads="1"/>
          </p:cNvSpPr>
          <p:nvPr/>
        </p:nvSpPr>
        <p:spPr bwMode="auto">
          <a:xfrm>
            <a:off x="1981200" y="2743200"/>
            <a:ext cx="64008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32" tIns="48316" rIns="96632" bIns="48316" anchor="ctr"/>
          <a:lstStyle/>
          <a:p>
            <a:pPr defTabSz="966788">
              <a:lnSpc>
                <a:spcPct val="80000"/>
              </a:lnSpc>
            </a:pPr>
            <a:r>
              <a:rPr lang="en-US" sz="4000">
                <a:solidFill>
                  <a:srgbClr val="A50021"/>
                </a:solidFill>
                <a:latin typeface="Tahoma" charset="0"/>
              </a:rPr>
              <a:t>The First One Second</a:t>
            </a:r>
          </a:p>
        </p:txBody>
      </p:sp>
    </p:spTree>
    <p:extLst>
      <p:ext uri="{BB962C8B-B14F-4D97-AF65-F5344CB8AC3E}">
        <p14:creationId xmlns:p14="http://schemas.microsoft.com/office/powerpoint/2010/main" val="9045468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6/23/2011</a:t>
            </a:r>
            <a:endParaRPr lang="en-US"/>
          </a:p>
        </p:txBody>
      </p:sp>
      <p:sp>
        <p:nvSpPr>
          <p:cNvPr id="27" name="Footer Placeholder 4"/>
          <p:cNvSpPr>
            <a:spLocks noGrp="1"/>
          </p:cNvSpPr>
          <p:nvPr>
            <p:ph type="ftr" sz="quarter" idx="11"/>
          </p:nvPr>
        </p:nvSpPr>
        <p:spPr/>
        <p:txBody>
          <a:bodyPr/>
          <a:lstStyle/>
          <a:p>
            <a:r>
              <a:rPr lang="en-US"/>
              <a:t>Katsushi Arisaka</a:t>
            </a:r>
          </a:p>
        </p:txBody>
      </p:sp>
      <p:sp>
        <p:nvSpPr>
          <p:cNvPr id="28" name="Slide Number Placeholder 5"/>
          <p:cNvSpPr>
            <a:spLocks noGrp="1"/>
          </p:cNvSpPr>
          <p:nvPr>
            <p:ph type="sldNum" sz="quarter" idx="12"/>
          </p:nvPr>
        </p:nvSpPr>
        <p:spPr/>
        <p:txBody>
          <a:bodyPr/>
          <a:lstStyle/>
          <a:p>
            <a:fld id="{7A65207B-FCCC-F34D-B5B0-3D752CDE2DF5}" type="slidenum">
              <a:rPr lang="en-US"/>
              <a:pPr/>
              <a:t>36</a:t>
            </a:fld>
            <a:endParaRPr lang="en-US"/>
          </a:p>
        </p:txBody>
      </p:sp>
      <p:sp>
        <p:nvSpPr>
          <p:cNvPr id="3528706" name="Rectangle 2"/>
          <p:cNvSpPr>
            <a:spLocks noGrp="1" noChangeArrowheads="1"/>
          </p:cNvSpPr>
          <p:nvPr>
            <p:ph type="title"/>
          </p:nvPr>
        </p:nvSpPr>
        <p:spPr/>
        <p:txBody>
          <a:bodyPr/>
          <a:lstStyle/>
          <a:p>
            <a:r>
              <a:rPr lang="en-US" sz="3200"/>
              <a:t>Relation between Temperature and Time</a:t>
            </a:r>
          </a:p>
        </p:txBody>
      </p:sp>
      <p:sp>
        <p:nvSpPr>
          <p:cNvPr id="3528707" name="Rectangle 3"/>
          <p:cNvSpPr>
            <a:spLocks noGrp="1" noChangeArrowheads="1"/>
          </p:cNvSpPr>
          <p:nvPr>
            <p:ph type="body" idx="1"/>
          </p:nvPr>
        </p:nvSpPr>
        <p:spPr/>
        <p:txBody>
          <a:bodyPr/>
          <a:lstStyle/>
          <a:p>
            <a:pPr lvl="1">
              <a:buFont typeface="Wingdings" charset="0"/>
              <a:buNone/>
            </a:pPr>
            <a:r>
              <a:rPr lang="en-US" sz="3000"/>
              <a:t>					T: Temperature</a:t>
            </a:r>
          </a:p>
          <a:p>
            <a:pPr lvl="1">
              <a:buFont typeface="Wingdings" charset="0"/>
              <a:buNone/>
            </a:pPr>
            <a:r>
              <a:rPr lang="en-US" sz="3000"/>
              <a:t>					t :  time</a:t>
            </a:r>
          </a:p>
        </p:txBody>
      </p:sp>
      <p:graphicFrame>
        <p:nvGraphicFramePr>
          <p:cNvPr id="3528708" name="Object 4"/>
          <p:cNvGraphicFramePr>
            <a:graphicFrameLocks noChangeAspect="1"/>
          </p:cNvGraphicFramePr>
          <p:nvPr/>
        </p:nvGraphicFramePr>
        <p:xfrm>
          <a:off x="5715000" y="1828800"/>
          <a:ext cx="3124200" cy="2555875"/>
        </p:xfrm>
        <a:graphic>
          <a:graphicData uri="http://schemas.openxmlformats.org/presentationml/2006/ole">
            <mc:AlternateContent xmlns:mc="http://schemas.openxmlformats.org/markup-compatibility/2006">
              <mc:Choice xmlns:v="urn:schemas-microsoft-com:vml" Requires="v">
                <p:oleObj spid="_x0000_s3687426" name="Equation" r:id="rId4" imgW="1117440" imgH="914400" progId="Equation.3">
                  <p:embed/>
                </p:oleObj>
              </mc:Choice>
              <mc:Fallback>
                <p:oleObj name="Equation" r:id="rId4" imgW="111744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828800"/>
                        <a:ext cx="3124200" cy="255587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528709" name="Line 5"/>
          <p:cNvSpPr>
            <a:spLocks noChangeAspect="1" noChangeShapeType="1"/>
          </p:cNvSpPr>
          <p:nvPr/>
        </p:nvSpPr>
        <p:spPr bwMode="auto">
          <a:xfrm>
            <a:off x="2133600" y="6096000"/>
            <a:ext cx="4648200" cy="0"/>
          </a:xfrm>
          <a:prstGeom prst="line">
            <a:avLst/>
          </a:prstGeom>
          <a:noFill/>
          <a:ln w="38100">
            <a:solidFill>
              <a:srgbClr val="FF9933"/>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0" name="Line 6"/>
          <p:cNvSpPr>
            <a:spLocks noChangeAspect="1" noChangeShapeType="1"/>
          </p:cNvSpPr>
          <p:nvPr/>
        </p:nvSpPr>
        <p:spPr bwMode="auto">
          <a:xfrm rot="-5400000">
            <a:off x="304800" y="4343400"/>
            <a:ext cx="3657600" cy="0"/>
          </a:xfrm>
          <a:prstGeom prst="line">
            <a:avLst/>
          </a:prstGeom>
          <a:noFill/>
          <a:ln w="38100">
            <a:solidFill>
              <a:srgbClr val="FF9933"/>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1" name="Text Box 7"/>
          <p:cNvSpPr txBox="1">
            <a:spLocks noChangeArrowheads="1"/>
          </p:cNvSpPr>
          <p:nvPr/>
        </p:nvSpPr>
        <p:spPr bwMode="auto">
          <a:xfrm>
            <a:off x="6781800" y="6096000"/>
            <a:ext cx="1624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Time (sec)</a:t>
            </a:r>
          </a:p>
        </p:txBody>
      </p:sp>
      <p:sp>
        <p:nvSpPr>
          <p:cNvPr id="3528712" name="Text Box 8"/>
          <p:cNvSpPr txBox="1">
            <a:spLocks noChangeArrowheads="1"/>
          </p:cNvSpPr>
          <p:nvPr/>
        </p:nvSpPr>
        <p:spPr bwMode="auto">
          <a:xfrm>
            <a:off x="1166813" y="1933575"/>
            <a:ext cx="22050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rPr>
              <a:t>Temperature</a:t>
            </a:r>
          </a:p>
        </p:txBody>
      </p:sp>
      <p:sp>
        <p:nvSpPr>
          <p:cNvPr id="3528713" name="Line 9"/>
          <p:cNvSpPr>
            <a:spLocks noChangeShapeType="1"/>
          </p:cNvSpPr>
          <p:nvPr/>
        </p:nvSpPr>
        <p:spPr bwMode="auto">
          <a:xfrm>
            <a:off x="2514600" y="2819400"/>
            <a:ext cx="3733800" cy="3048000"/>
          </a:xfrm>
          <a:prstGeom prst="line">
            <a:avLst/>
          </a:prstGeom>
          <a:noFill/>
          <a:ln w="38100">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4" name="Line 10"/>
          <p:cNvSpPr>
            <a:spLocks noChangeAspect="1" noChangeShapeType="1"/>
          </p:cNvSpPr>
          <p:nvPr/>
        </p:nvSpPr>
        <p:spPr bwMode="auto">
          <a:xfrm>
            <a:off x="2133600" y="3505200"/>
            <a:ext cx="11430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5" name="Line 11"/>
          <p:cNvSpPr>
            <a:spLocks noChangeAspect="1" noChangeShapeType="1"/>
          </p:cNvSpPr>
          <p:nvPr/>
        </p:nvSpPr>
        <p:spPr bwMode="auto">
          <a:xfrm>
            <a:off x="2133600" y="4343400"/>
            <a:ext cx="22098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6" name="Line 12"/>
          <p:cNvSpPr>
            <a:spLocks noChangeAspect="1" noChangeShapeType="1"/>
          </p:cNvSpPr>
          <p:nvPr/>
        </p:nvSpPr>
        <p:spPr bwMode="auto">
          <a:xfrm>
            <a:off x="2133600" y="4953000"/>
            <a:ext cx="29718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7" name="Line 13"/>
          <p:cNvSpPr>
            <a:spLocks noChangeAspect="1" noChangeShapeType="1"/>
          </p:cNvSpPr>
          <p:nvPr/>
        </p:nvSpPr>
        <p:spPr bwMode="auto">
          <a:xfrm>
            <a:off x="2133600" y="5334000"/>
            <a:ext cx="34290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8" name="Line 14"/>
          <p:cNvSpPr>
            <a:spLocks noChangeAspect="1" noChangeShapeType="1"/>
          </p:cNvSpPr>
          <p:nvPr/>
        </p:nvSpPr>
        <p:spPr bwMode="auto">
          <a:xfrm rot="-5400000">
            <a:off x="1905000" y="4800600"/>
            <a:ext cx="2743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9" name="Line 15"/>
          <p:cNvSpPr>
            <a:spLocks noChangeAspect="1" noChangeShapeType="1"/>
          </p:cNvSpPr>
          <p:nvPr/>
        </p:nvSpPr>
        <p:spPr bwMode="auto">
          <a:xfrm rot="-5400000">
            <a:off x="3495675" y="5259388"/>
            <a:ext cx="17526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20" name="Line 16"/>
          <p:cNvSpPr>
            <a:spLocks noChangeAspect="1" noChangeShapeType="1"/>
          </p:cNvSpPr>
          <p:nvPr/>
        </p:nvSpPr>
        <p:spPr bwMode="auto">
          <a:xfrm rot="-5400000">
            <a:off x="4495800" y="5562600"/>
            <a:ext cx="1219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21" name="Line 17"/>
          <p:cNvSpPr>
            <a:spLocks noChangeAspect="1" noChangeShapeType="1"/>
          </p:cNvSpPr>
          <p:nvPr/>
        </p:nvSpPr>
        <p:spPr bwMode="auto">
          <a:xfrm rot="-5400000">
            <a:off x="5143500" y="5753100"/>
            <a:ext cx="838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22" name="Text Box 18"/>
          <p:cNvSpPr txBox="1">
            <a:spLocks noChangeArrowheads="1"/>
          </p:cNvSpPr>
          <p:nvPr/>
        </p:nvSpPr>
        <p:spPr bwMode="auto">
          <a:xfrm>
            <a:off x="768350" y="3175000"/>
            <a:ext cx="13350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130 GeV</a:t>
            </a:r>
          </a:p>
        </p:txBody>
      </p:sp>
      <p:sp>
        <p:nvSpPr>
          <p:cNvPr id="3528723" name="Text Box 19"/>
          <p:cNvSpPr txBox="1">
            <a:spLocks noChangeArrowheads="1"/>
          </p:cNvSpPr>
          <p:nvPr/>
        </p:nvSpPr>
        <p:spPr bwMode="auto">
          <a:xfrm>
            <a:off x="762000" y="4073525"/>
            <a:ext cx="13509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130 MeV</a:t>
            </a:r>
          </a:p>
        </p:txBody>
      </p:sp>
      <p:sp>
        <p:nvSpPr>
          <p:cNvPr id="3528724" name="Text Box 20"/>
          <p:cNvSpPr txBox="1">
            <a:spLocks noChangeArrowheads="1"/>
          </p:cNvSpPr>
          <p:nvPr/>
        </p:nvSpPr>
        <p:spPr bwMode="auto">
          <a:xfrm>
            <a:off x="852488" y="4622800"/>
            <a:ext cx="127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 MeV</a:t>
            </a:r>
          </a:p>
        </p:txBody>
      </p:sp>
      <p:sp>
        <p:nvSpPr>
          <p:cNvPr id="3528725" name="Text Box 21"/>
          <p:cNvSpPr txBox="1">
            <a:spLocks noChangeArrowheads="1"/>
          </p:cNvSpPr>
          <p:nvPr/>
        </p:nvSpPr>
        <p:spPr bwMode="auto">
          <a:xfrm>
            <a:off x="854075" y="5080000"/>
            <a:ext cx="127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130 keV</a:t>
            </a:r>
          </a:p>
        </p:txBody>
      </p:sp>
      <p:sp>
        <p:nvSpPr>
          <p:cNvPr id="3528726" name="Text Box 22"/>
          <p:cNvSpPr txBox="1">
            <a:spLocks noChangeArrowheads="1"/>
          </p:cNvSpPr>
          <p:nvPr/>
        </p:nvSpPr>
        <p:spPr bwMode="auto">
          <a:xfrm>
            <a:off x="2895600" y="6096000"/>
            <a:ext cx="792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10</a:t>
            </a:r>
            <a:r>
              <a:rPr lang="en-US" sz="2800" baseline="30000">
                <a:solidFill>
                  <a:srgbClr val="0000FF"/>
                </a:solidFill>
              </a:rPr>
              <a:t>-10</a:t>
            </a:r>
          </a:p>
        </p:txBody>
      </p:sp>
      <p:sp>
        <p:nvSpPr>
          <p:cNvPr id="3528727" name="Text Box 23"/>
          <p:cNvSpPr txBox="1">
            <a:spLocks noChangeArrowheads="1"/>
          </p:cNvSpPr>
          <p:nvPr/>
        </p:nvSpPr>
        <p:spPr bwMode="auto">
          <a:xfrm>
            <a:off x="3886200" y="6096000"/>
            <a:ext cx="682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10</a:t>
            </a:r>
            <a:r>
              <a:rPr lang="en-US" sz="2800" baseline="30000">
                <a:solidFill>
                  <a:srgbClr val="0000FF"/>
                </a:solidFill>
              </a:rPr>
              <a:t>-4</a:t>
            </a:r>
          </a:p>
        </p:txBody>
      </p:sp>
      <p:sp>
        <p:nvSpPr>
          <p:cNvPr id="3528728" name="Text Box 24"/>
          <p:cNvSpPr txBox="1">
            <a:spLocks noChangeArrowheads="1"/>
          </p:cNvSpPr>
          <p:nvPr/>
        </p:nvSpPr>
        <p:spPr bwMode="auto">
          <a:xfrm>
            <a:off x="4892675" y="6096000"/>
            <a:ext cx="346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a:t>
            </a:r>
            <a:endParaRPr lang="en-US" sz="2800" baseline="30000">
              <a:solidFill>
                <a:srgbClr val="0000FF"/>
              </a:solidFill>
            </a:endParaRPr>
          </a:p>
        </p:txBody>
      </p:sp>
      <p:sp>
        <p:nvSpPr>
          <p:cNvPr id="3528729" name="Text Box 25"/>
          <p:cNvSpPr txBox="1">
            <a:spLocks noChangeArrowheads="1"/>
          </p:cNvSpPr>
          <p:nvPr/>
        </p:nvSpPr>
        <p:spPr bwMode="auto">
          <a:xfrm>
            <a:off x="5324475" y="6086475"/>
            <a:ext cx="669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100</a:t>
            </a:r>
            <a:endParaRPr lang="en-US" sz="2800" baseline="30000">
              <a:solidFill>
                <a:srgbClr val="0000FF"/>
              </a:solidFill>
            </a:endParaRPr>
          </a:p>
        </p:txBody>
      </p:sp>
    </p:spTree>
    <p:extLst>
      <p:ext uri="{BB962C8B-B14F-4D97-AF65-F5344CB8AC3E}">
        <p14:creationId xmlns:p14="http://schemas.microsoft.com/office/powerpoint/2010/main" val="2135864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53A2EF3-10BF-4245-9DC8-92670C4F99B5}" type="datetime1">
              <a:rPr lang="en-US" smtClean="0"/>
              <a:t>11/14/12</a:t>
            </a:fld>
            <a:endParaRPr lang="en-US"/>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9622EE0C-2DF6-9A4A-96C3-496DA49E02E9}" type="slidenum">
              <a:rPr lang="en-US"/>
              <a:pPr/>
              <a:t>37</a:t>
            </a:fld>
            <a:endParaRPr lang="en-US"/>
          </a:p>
        </p:txBody>
      </p:sp>
      <p:pic>
        <p:nvPicPr>
          <p:cNvPr id="3624962"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Oval 1"/>
          <p:cNvSpPr/>
          <p:nvPr/>
        </p:nvSpPr>
        <p:spPr bwMode="auto">
          <a:xfrm>
            <a:off x="2819400" y="1524000"/>
            <a:ext cx="838200" cy="3124200"/>
          </a:xfrm>
          <a:prstGeom prst="ellipse">
            <a:avLst/>
          </a:prstGeom>
          <a:noFill/>
          <a:ln w="50800" cap="flat" cmpd="sng" algn="ctr">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33764349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4.17424E-6 3.42739E-6 L 0.09538 -0.00065 " pathEditMode="relative" rAng="0" ptsTypes="AA">
                                      <p:cBhvr>
                                        <p:cTn id="11" dur="2000" fill="hold"/>
                                        <p:tgtEl>
                                          <p:spTgt spid="2"/>
                                        </p:tgtEl>
                                        <p:attrNameLst>
                                          <p:attrName>ppt_x</p:attrName>
                                          <p:attrName>ppt_y</p:attrName>
                                        </p:attrNameLst>
                                      </p:cBhvr>
                                      <p:rCtr x="4761" y="-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fld id="{4A671004-C103-6542-BB5A-18D46B1FE39F}" type="datetime1">
              <a:rPr lang="en-US" smtClean="0"/>
              <a:t>11/14/12</a:t>
            </a:fld>
            <a:endParaRPr lang="en-US"/>
          </a:p>
        </p:txBody>
      </p:sp>
      <p:sp>
        <p:nvSpPr>
          <p:cNvPr id="34" name="Footer Placeholder 4"/>
          <p:cNvSpPr>
            <a:spLocks noGrp="1"/>
          </p:cNvSpPr>
          <p:nvPr>
            <p:ph type="ftr" sz="quarter" idx="11"/>
          </p:nvPr>
        </p:nvSpPr>
        <p:spPr/>
        <p:txBody>
          <a:bodyPr/>
          <a:lstStyle/>
          <a:p>
            <a:r>
              <a:rPr lang="en-US"/>
              <a:t>Katsushi Arisaka</a:t>
            </a:r>
          </a:p>
        </p:txBody>
      </p:sp>
      <p:sp>
        <p:nvSpPr>
          <p:cNvPr id="35" name="Slide Number Placeholder 5"/>
          <p:cNvSpPr>
            <a:spLocks noGrp="1"/>
          </p:cNvSpPr>
          <p:nvPr>
            <p:ph type="sldNum" sz="quarter" idx="12"/>
          </p:nvPr>
        </p:nvSpPr>
        <p:spPr/>
        <p:txBody>
          <a:bodyPr/>
          <a:lstStyle/>
          <a:p>
            <a:fld id="{61C4F25F-7DD6-0845-A7C9-C6094F7AAB2D}" type="slidenum">
              <a:rPr lang="en-US"/>
              <a:pPr/>
              <a:t>38</a:t>
            </a:fld>
            <a:endParaRPr lang="en-US"/>
          </a:p>
        </p:txBody>
      </p:sp>
      <p:sp>
        <p:nvSpPr>
          <p:cNvPr id="3590146" name="Rectangle 2"/>
          <p:cNvSpPr>
            <a:spLocks noGrp="1" noChangeArrowheads="1"/>
          </p:cNvSpPr>
          <p:nvPr>
            <p:ph type="title"/>
          </p:nvPr>
        </p:nvSpPr>
        <p:spPr>
          <a:xfrm>
            <a:off x="0" y="0"/>
            <a:ext cx="9601200" cy="685800"/>
          </a:xfrm>
        </p:spPr>
        <p:txBody>
          <a:bodyPr/>
          <a:lstStyle/>
          <a:p>
            <a:r>
              <a:rPr lang="en-US" sz="3000">
                <a:solidFill>
                  <a:srgbClr val="FF00FF"/>
                </a:solidFill>
              </a:rPr>
              <a:t>Time = 10</a:t>
            </a:r>
            <a:r>
              <a:rPr lang="en-US" sz="3000" baseline="30000">
                <a:solidFill>
                  <a:srgbClr val="FF00FF"/>
                </a:solidFill>
              </a:rPr>
              <a:t>-6</a:t>
            </a:r>
            <a:r>
              <a:rPr lang="en-US" sz="3000">
                <a:solidFill>
                  <a:srgbClr val="FF00FF"/>
                </a:solidFill>
              </a:rPr>
              <a:t>  sec, Temp.= 10</a:t>
            </a:r>
            <a:r>
              <a:rPr lang="en-US" sz="3000" baseline="30000">
                <a:solidFill>
                  <a:srgbClr val="FF00FF"/>
                </a:solidFill>
              </a:rPr>
              <a:t>13 o</a:t>
            </a:r>
            <a:r>
              <a:rPr lang="en-US" sz="3000">
                <a:solidFill>
                  <a:srgbClr val="FF00FF"/>
                </a:solidFill>
              </a:rPr>
              <a:t>K  (~1 GeV) </a:t>
            </a:r>
            <a:endParaRPr lang="en-US" sz="3000" u="sng"/>
          </a:p>
        </p:txBody>
      </p:sp>
      <p:sp>
        <p:nvSpPr>
          <p:cNvPr id="3590147" name="Rectangle 3"/>
          <p:cNvSpPr>
            <a:spLocks noGrp="1" noChangeArrowheads="1"/>
          </p:cNvSpPr>
          <p:nvPr>
            <p:ph type="body" idx="1"/>
          </p:nvPr>
        </p:nvSpPr>
        <p:spPr>
          <a:xfrm>
            <a:off x="152400" y="914400"/>
            <a:ext cx="9296400" cy="6096000"/>
          </a:xfrm>
        </p:spPr>
        <p:txBody>
          <a:bodyPr/>
          <a:lstStyle/>
          <a:p>
            <a:r>
              <a:rPr lang="en-US" sz="3200" u="sng" dirty="0">
                <a:solidFill>
                  <a:srgbClr val="FF3300"/>
                </a:solidFill>
              </a:rPr>
              <a:t>Thermal Equilibrium of Photons, Leptons and Quarks</a:t>
            </a:r>
            <a:r>
              <a:rPr lang="en-US" sz="3200" dirty="0">
                <a:solidFill>
                  <a:srgbClr val="FF3300"/>
                </a:solidFill>
              </a:rPr>
              <a:t>	</a:t>
            </a:r>
            <a:r>
              <a:rPr lang="en-US" sz="3200" dirty="0"/>
              <a:t>	</a:t>
            </a:r>
          </a:p>
          <a:p>
            <a:pPr lvl="1"/>
            <a:r>
              <a:rPr lang="en-US" sz="2800" dirty="0">
                <a:sym typeface="Symbol" charset="0"/>
              </a:rPr>
              <a:t>Photon  Lepton + Anti-lepton</a:t>
            </a:r>
          </a:p>
          <a:p>
            <a:pPr lvl="2"/>
            <a:r>
              <a:rPr lang="en-US" sz="2400" dirty="0">
                <a:sym typeface="Symbol" charset="0"/>
              </a:rPr>
              <a:t>  e</a:t>
            </a:r>
            <a:r>
              <a:rPr lang="en-US" sz="2400" baseline="30000" dirty="0">
                <a:sym typeface="Symbol" charset="0"/>
              </a:rPr>
              <a:t>-</a:t>
            </a:r>
            <a:r>
              <a:rPr lang="en-US" sz="2400" dirty="0">
                <a:sym typeface="Symbol" charset="0"/>
              </a:rPr>
              <a:t> + e</a:t>
            </a:r>
            <a:r>
              <a:rPr lang="en-US" sz="2400" baseline="30000" dirty="0">
                <a:sym typeface="Symbol" charset="0"/>
              </a:rPr>
              <a:t>+</a:t>
            </a:r>
          </a:p>
          <a:p>
            <a:pPr lvl="2"/>
            <a:r>
              <a:rPr lang="en-US" sz="2400" dirty="0">
                <a:sym typeface="Symbol" charset="0"/>
              </a:rPr>
              <a:t>  µ</a:t>
            </a:r>
            <a:r>
              <a:rPr lang="en-US" sz="2400" baseline="30000" dirty="0">
                <a:sym typeface="Symbol" charset="0"/>
              </a:rPr>
              <a:t>-</a:t>
            </a:r>
            <a:r>
              <a:rPr lang="en-US" sz="2400" dirty="0">
                <a:sym typeface="Symbol" charset="0"/>
              </a:rPr>
              <a:t> + µ</a:t>
            </a:r>
            <a:r>
              <a:rPr lang="en-US" sz="2400" baseline="30000" dirty="0">
                <a:sym typeface="Symbol" charset="0"/>
              </a:rPr>
              <a:t>+</a:t>
            </a:r>
          </a:p>
          <a:p>
            <a:pPr lvl="2"/>
            <a:r>
              <a:rPr lang="en-US" sz="2400" dirty="0">
                <a:sym typeface="Symbol" charset="0"/>
              </a:rPr>
              <a:t>   +  </a:t>
            </a:r>
          </a:p>
          <a:p>
            <a:pPr lvl="1"/>
            <a:r>
              <a:rPr lang="en-US" sz="2800" dirty="0">
                <a:sym typeface="Symbol" charset="0"/>
              </a:rPr>
              <a:t>Photon  Quark+ Anti-quark</a:t>
            </a:r>
          </a:p>
          <a:p>
            <a:pPr lvl="2"/>
            <a:r>
              <a:rPr lang="en-US" sz="2400" dirty="0">
                <a:sym typeface="Symbol" charset="0"/>
              </a:rPr>
              <a:t>  u + u</a:t>
            </a:r>
            <a:endParaRPr lang="en-US" sz="2400" baseline="30000" dirty="0">
              <a:sym typeface="Symbol" charset="0"/>
            </a:endParaRPr>
          </a:p>
          <a:p>
            <a:pPr lvl="2"/>
            <a:r>
              <a:rPr lang="en-US" sz="2400" dirty="0">
                <a:sym typeface="Symbol" charset="0"/>
              </a:rPr>
              <a:t>  d + d</a:t>
            </a:r>
            <a:endParaRPr lang="en-US" sz="2400" baseline="30000" dirty="0">
              <a:sym typeface="Symbol" charset="0"/>
            </a:endParaRPr>
          </a:p>
          <a:p>
            <a:pPr lvl="2"/>
            <a:r>
              <a:rPr lang="en-US" sz="2400" dirty="0">
                <a:sym typeface="Symbol" charset="0"/>
              </a:rPr>
              <a:t>  s + s</a:t>
            </a:r>
          </a:p>
          <a:p>
            <a:pPr lvl="2"/>
            <a:endParaRPr lang="en-US" sz="2400" dirty="0">
              <a:sym typeface="Symbol" charset="0"/>
            </a:endParaRPr>
          </a:p>
          <a:p>
            <a:pPr marL="966788" lvl="2" indent="0">
              <a:buNone/>
            </a:pPr>
            <a:endParaRPr lang="en-US" sz="2400" dirty="0">
              <a:sym typeface="Symbol" charset="0"/>
            </a:endParaRPr>
          </a:p>
          <a:p>
            <a:pPr lvl="1"/>
            <a:r>
              <a:rPr lang="en-US" sz="3000" dirty="0">
                <a:sym typeface="Symbol" charset="0"/>
              </a:rPr>
              <a:t>#photon ~ #lepton ~ #</a:t>
            </a:r>
            <a:r>
              <a:rPr lang="en-US" sz="3000" dirty="0" smtClean="0">
                <a:sym typeface="Symbol" charset="0"/>
              </a:rPr>
              <a:t>quark</a:t>
            </a:r>
          </a:p>
          <a:p>
            <a:pPr lvl="1"/>
            <a:r>
              <a:rPr lang="en-US" sz="3000" dirty="0" smtClean="0">
                <a:sym typeface="Symbol" charset="0"/>
              </a:rPr>
              <a:t>#particle ~ #anti-particle</a:t>
            </a:r>
            <a:endParaRPr lang="en-US" sz="3000" dirty="0">
              <a:sym typeface="Symbol" charset="0"/>
            </a:endParaRPr>
          </a:p>
          <a:p>
            <a:pPr lvl="2"/>
            <a:endParaRPr lang="en-US" sz="2400" baseline="30000" dirty="0">
              <a:sym typeface="Symbol" charset="0"/>
            </a:endParaRPr>
          </a:p>
          <a:p>
            <a:endParaRPr lang="en-US" sz="3200" dirty="0">
              <a:sym typeface="Symbol" charset="0"/>
            </a:endParaRPr>
          </a:p>
          <a:p>
            <a:pPr lvl="1"/>
            <a:endParaRPr lang="en-US" sz="2800" dirty="0">
              <a:sym typeface="Symbol" charset="0"/>
            </a:endParaRPr>
          </a:p>
        </p:txBody>
      </p:sp>
      <p:sp>
        <p:nvSpPr>
          <p:cNvPr id="3590151" name="Oval 7"/>
          <p:cNvSpPr>
            <a:spLocks noChangeAspect="1" noChangeArrowheads="1"/>
          </p:cNvSpPr>
          <p:nvPr/>
        </p:nvSpPr>
        <p:spPr bwMode="auto">
          <a:xfrm>
            <a:off x="5943600" y="2667000"/>
            <a:ext cx="3113088" cy="319405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590152" name="Rectangle 8"/>
          <p:cNvSpPr>
            <a:spLocks noChangeArrowheads="1"/>
          </p:cNvSpPr>
          <p:nvPr/>
        </p:nvSpPr>
        <p:spPr bwMode="auto">
          <a:xfrm>
            <a:off x="7239000" y="38100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90153" name="Rectangle 9"/>
          <p:cNvSpPr>
            <a:spLocks noChangeArrowheads="1"/>
          </p:cNvSpPr>
          <p:nvPr/>
        </p:nvSpPr>
        <p:spPr bwMode="auto">
          <a:xfrm>
            <a:off x="7062788" y="3048000"/>
            <a:ext cx="492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µ</a:t>
            </a:r>
            <a:r>
              <a:rPr lang="en-US" baseline="30000">
                <a:solidFill>
                  <a:srgbClr val="0000FF"/>
                </a:solidFill>
                <a:sym typeface="Symbol" charset="0"/>
              </a:rPr>
              <a:t>-</a:t>
            </a:r>
          </a:p>
        </p:txBody>
      </p:sp>
      <p:sp>
        <p:nvSpPr>
          <p:cNvPr id="3590154" name="Rectangle 10"/>
          <p:cNvSpPr>
            <a:spLocks noChangeArrowheads="1"/>
          </p:cNvSpPr>
          <p:nvPr/>
        </p:nvSpPr>
        <p:spPr bwMode="auto">
          <a:xfrm>
            <a:off x="7673975" y="3657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ym typeface="Symbol" charset="0"/>
              </a:rPr>
              <a:t>d</a:t>
            </a:r>
            <a:endParaRPr lang="en-US" baseline="30000">
              <a:sym typeface="Symbol" charset="0"/>
            </a:endParaRPr>
          </a:p>
        </p:txBody>
      </p:sp>
      <p:sp>
        <p:nvSpPr>
          <p:cNvPr id="3590155" name="Rectangle 11"/>
          <p:cNvSpPr>
            <a:spLocks noChangeArrowheads="1"/>
          </p:cNvSpPr>
          <p:nvPr/>
        </p:nvSpPr>
        <p:spPr bwMode="auto">
          <a:xfrm>
            <a:off x="7748588" y="4800600"/>
            <a:ext cx="546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µ</a:t>
            </a:r>
            <a:r>
              <a:rPr lang="en-US" baseline="30000">
                <a:solidFill>
                  <a:srgbClr val="0000FF"/>
                </a:solidFill>
                <a:sym typeface="Symbol" charset="0"/>
              </a:rPr>
              <a:t>+</a:t>
            </a:r>
          </a:p>
        </p:txBody>
      </p:sp>
      <p:sp>
        <p:nvSpPr>
          <p:cNvPr id="3590156" name="Rectangle 12"/>
          <p:cNvSpPr>
            <a:spLocks noChangeArrowheads="1"/>
          </p:cNvSpPr>
          <p:nvPr/>
        </p:nvSpPr>
        <p:spPr bwMode="auto">
          <a:xfrm>
            <a:off x="6318250" y="34290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590157" name="Rectangle 13"/>
          <p:cNvSpPr>
            <a:spLocks noChangeArrowheads="1"/>
          </p:cNvSpPr>
          <p:nvPr/>
        </p:nvSpPr>
        <p:spPr bwMode="auto">
          <a:xfrm>
            <a:off x="6311900" y="4343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ym typeface="Symbol" charset="0"/>
              </a:rPr>
              <a:t>u</a:t>
            </a:r>
            <a:endParaRPr lang="en-US" baseline="30000">
              <a:sym typeface="Symbol" charset="0"/>
            </a:endParaRPr>
          </a:p>
        </p:txBody>
      </p:sp>
      <p:sp>
        <p:nvSpPr>
          <p:cNvPr id="3590158" name="Rectangle 14"/>
          <p:cNvSpPr>
            <a:spLocks noChangeArrowheads="1"/>
          </p:cNvSpPr>
          <p:nvPr/>
        </p:nvSpPr>
        <p:spPr bwMode="auto">
          <a:xfrm>
            <a:off x="6705600" y="3962400"/>
            <a:ext cx="496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90159" name="Rectangle 15"/>
          <p:cNvSpPr>
            <a:spLocks noChangeArrowheads="1"/>
          </p:cNvSpPr>
          <p:nvPr/>
        </p:nvSpPr>
        <p:spPr bwMode="auto">
          <a:xfrm>
            <a:off x="8031163" y="3124200"/>
            <a:ext cx="350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90160" name="Rectangle 16"/>
          <p:cNvSpPr>
            <a:spLocks noChangeArrowheads="1"/>
          </p:cNvSpPr>
          <p:nvPr/>
        </p:nvSpPr>
        <p:spPr bwMode="auto">
          <a:xfrm>
            <a:off x="8077200" y="41148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90161" name="Rectangle 17"/>
          <p:cNvSpPr>
            <a:spLocks noChangeArrowheads="1"/>
          </p:cNvSpPr>
          <p:nvPr/>
        </p:nvSpPr>
        <p:spPr bwMode="auto">
          <a:xfrm>
            <a:off x="7620000" y="28956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90162" name="Rectangle 18"/>
          <p:cNvSpPr>
            <a:spLocks noChangeArrowheads="1"/>
          </p:cNvSpPr>
          <p:nvPr/>
        </p:nvSpPr>
        <p:spPr bwMode="auto">
          <a:xfrm>
            <a:off x="6689725" y="4724400"/>
            <a:ext cx="550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a:t>
            </a:r>
            <a:r>
              <a:rPr lang="en-US" baseline="-25000">
                <a:solidFill>
                  <a:srgbClr val="FF00FF"/>
                </a:solidFill>
                <a:sym typeface="Symbol" charset="0"/>
              </a:rPr>
              <a:t>µ</a:t>
            </a:r>
          </a:p>
        </p:txBody>
      </p:sp>
      <p:sp>
        <p:nvSpPr>
          <p:cNvPr id="3590163" name="Rectangle 19"/>
          <p:cNvSpPr>
            <a:spLocks noChangeArrowheads="1"/>
          </p:cNvSpPr>
          <p:nvPr/>
        </p:nvSpPr>
        <p:spPr bwMode="auto">
          <a:xfrm>
            <a:off x="8382000" y="36576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590164" name="Rectangle 20"/>
          <p:cNvSpPr>
            <a:spLocks noChangeArrowheads="1"/>
          </p:cNvSpPr>
          <p:nvPr/>
        </p:nvSpPr>
        <p:spPr bwMode="auto">
          <a:xfrm>
            <a:off x="7543800" y="4267200"/>
            <a:ext cx="550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a:t>
            </a:r>
            <a:r>
              <a:rPr lang="en-US" baseline="-25000">
                <a:solidFill>
                  <a:srgbClr val="FF00FF"/>
                </a:solidFill>
                <a:sym typeface="Symbol" charset="0"/>
              </a:rPr>
              <a:t>µ</a:t>
            </a:r>
          </a:p>
        </p:txBody>
      </p:sp>
      <p:sp>
        <p:nvSpPr>
          <p:cNvPr id="3590165" name="Rectangle 21"/>
          <p:cNvSpPr>
            <a:spLocks noChangeArrowheads="1"/>
          </p:cNvSpPr>
          <p:nvPr/>
        </p:nvSpPr>
        <p:spPr bwMode="auto">
          <a:xfrm>
            <a:off x="7391400" y="5029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90166" name="Line 22"/>
          <p:cNvSpPr>
            <a:spLocks noChangeShapeType="1"/>
          </p:cNvSpPr>
          <p:nvPr/>
        </p:nvSpPr>
        <p:spPr bwMode="auto">
          <a:xfrm>
            <a:off x="6400800" y="3581400"/>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90167" name="Line 23"/>
          <p:cNvSpPr>
            <a:spLocks noChangeShapeType="1"/>
          </p:cNvSpPr>
          <p:nvPr/>
        </p:nvSpPr>
        <p:spPr bwMode="auto">
          <a:xfrm>
            <a:off x="7772400" y="37338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90168" name="Line 24"/>
          <p:cNvSpPr>
            <a:spLocks noChangeShapeType="1"/>
          </p:cNvSpPr>
          <p:nvPr/>
        </p:nvSpPr>
        <p:spPr bwMode="auto">
          <a:xfrm>
            <a:off x="6781800" y="31242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90169" name="Line 25"/>
          <p:cNvSpPr>
            <a:spLocks noChangeShapeType="1"/>
          </p:cNvSpPr>
          <p:nvPr/>
        </p:nvSpPr>
        <p:spPr bwMode="auto">
          <a:xfrm>
            <a:off x="2478088" y="3886200"/>
            <a:ext cx="1524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90170" name="Line 26"/>
          <p:cNvSpPr>
            <a:spLocks noChangeShapeType="1"/>
          </p:cNvSpPr>
          <p:nvPr/>
        </p:nvSpPr>
        <p:spPr bwMode="auto">
          <a:xfrm>
            <a:off x="7580313" y="4479925"/>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90171" name="Rectangle 27"/>
          <p:cNvSpPr>
            <a:spLocks noChangeArrowheads="1"/>
          </p:cNvSpPr>
          <p:nvPr/>
        </p:nvSpPr>
        <p:spPr bwMode="auto">
          <a:xfrm>
            <a:off x="6713538" y="2971800"/>
            <a:ext cx="3698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ym typeface="Symbol" charset="0"/>
              </a:rPr>
              <a:t>s</a:t>
            </a:r>
            <a:endParaRPr lang="en-US" baseline="30000">
              <a:sym typeface="Symbol" charset="0"/>
            </a:endParaRPr>
          </a:p>
        </p:txBody>
      </p:sp>
      <p:sp>
        <p:nvSpPr>
          <p:cNvPr id="3590172" name="Rectangle 28"/>
          <p:cNvSpPr>
            <a:spLocks noChangeArrowheads="1"/>
          </p:cNvSpPr>
          <p:nvPr/>
        </p:nvSpPr>
        <p:spPr bwMode="auto">
          <a:xfrm>
            <a:off x="7086600" y="4419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ym typeface="Symbol" charset="0"/>
              </a:rPr>
              <a:t>u</a:t>
            </a:r>
            <a:endParaRPr lang="en-US" baseline="30000">
              <a:sym typeface="Symbol" charset="0"/>
            </a:endParaRPr>
          </a:p>
        </p:txBody>
      </p:sp>
      <p:sp>
        <p:nvSpPr>
          <p:cNvPr id="3590173" name="Rectangle 29"/>
          <p:cNvSpPr>
            <a:spLocks noChangeArrowheads="1"/>
          </p:cNvSpPr>
          <p:nvPr/>
        </p:nvSpPr>
        <p:spPr bwMode="auto">
          <a:xfrm flipV="1">
            <a:off x="8305800" y="4572000"/>
            <a:ext cx="369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sym typeface="Symbol" charset="0"/>
              </a:rPr>
              <a:t>s</a:t>
            </a:r>
            <a:endParaRPr lang="en-US" baseline="30000">
              <a:sym typeface="Symbol" charset="0"/>
            </a:endParaRPr>
          </a:p>
        </p:txBody>
      </p:sp>
      <p:sp>
        <p:nvSpPr>
          <p:cNvPr id="3590174" name="Rectangle 30"/>
          <p:cNvSpPr>
            <a:spLocks noChangeArrowheads="1"/>
          </p:cNvSpPr>
          <p:nvPr/>
        </p:nvSpPr>
        <p:spPr bwMode="auto">
          <a:xfrm>
            <a:off x="6096000" y="3886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ym typeface="Symbol" charset="0"/>
              </a:rPr>
              <a:t>d</a:t>
            </a:r>
            <a:endParaRPr lang="en-US" baseline="30000">
              <a:sym typeface="Symbol" charset="0"/>
            </a:endParaRPr>
          </a:p>
        </p:txBody>
      </p:sp>
      <p:sp>
        <p:nvSpPr>
          <p:cNvPr id="3590175" name="Line 31"/>
          <p:cNvSpPr>
            <a:spLocks noChangeShapeType="1"/>
          </p:cNvSpPr>
          <p:nvPr/>
        </p:nvSpPr>
        <p:spPr bwMode="auto">
          <a:xfrm>
            <a:off x="6400800" y="44958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90176" name="Line 32"/>
          <p:cNvSpPr>
            <a:spLocks noChangeShapeType="1"/>
          </p:cNvSpPr>
          <p:nvPr/>
        </p:nvSpPr>
        <p:spPr bwMode="auto">
          <a:xfrm>
            <a:off x="2514600" y="4191000"/>
            <a:ext cx="1524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90177" name="Line 33"/>
          <p:cNvSpPr>
            <a:spLocks noChangeShapeType="1"/>
          </p:cNvSpPr>
          <p:nvPr/>
        </p:nvSpPr>
        <p:spPr bwMode="auto">
          <a:xfrm>
            <a:off x="2438400" y="4587875"/>
            <a:ext cx="1524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90178" name="Line 34"/>
          <p:cNvSpPr>
            <a:spLocks noChangeShapeType="1"/>
          </p:cNvSpPr>
          <p:nvPr/>
        </p:nvSpPr>
        <p:spPr bwMode="auto">
          <a:xfrm>
            <a:off x="5867400" y="6324600"/>
            <a:ext cx="3200400" cy="0"/>
          </a:xfrm>
          <a:prstGeom prst="line">
            <a:avLst/>
          </a:prstGeom>
          <a:noFill/>
          <a:ln w="28575">
            <a:solidFill>
              <a:srgbClr val="FF99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590180" name="Rectangle 36"/>
          <p:cNvSpPr>
            <a:spLocks noChangeArrowheads="1"/>
          </p:cNvSpPr>
          <p:nvPr/>
        </p:nvSpPr>
        <p:spPr bwMode="auto">
          <a:xfrm>
            <a:off x="6965950" y="5943600"/>
            <a:ext cx="958850"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9900"/>
                </a:solidFill>
                <a:sym typeface="Symbol" charset="0"/>
              </a:rPr>
              <a:t>Horizon</a:t>
            </a:r>
          </a:p>
          <a:p>
            <a:r>
              <a:rPr lang="en-US" sz="2000">
                <a:solidFill>
                  <a:srgbClr val="FF9900"/>
                </a:solidFill>
                <a:sym typeface="Symbol" charset="0"/>
              </a:rPr>
              <a:t>~ 300 m</a:t>
            </a:r>
          </a:p>
        </p:txBody>
      </p:sp>
    </p:spTree>
    <p:extLst>
      <p:ext uri="{BB962C8B-B14F-4D97-AF65-F5344CB8AC3E}">
        <p14:creationId xmlns:p14="http://schemas.microsoft.com/office/powerpoint/2010/main" val="24198564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5BF2DCC-18C0-CD4C-9853-DD118C77A4EC}" type="datetime1">
              <a:rPr lang="en-US" smtClean="0"/>
              <a:t>11/14/12</a:t>
            </a:fld>
            <a:endParaRPr lang="en-US"/>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9622EE0C-2DF6-9A4A-96C3-496DA49E02E9}" type="slidenum">
              <a:rPr lang="en-US"/>
              <a:pPr/>
              <a:t>39</a:t>
            </a:fld>
            <a:endParaRPr lang="en-US"/>
          </a:p>
        </p:txBody>
      </p:sp>
      <p:pic>
        <p:nvPicPr>
          <p:cNvPr id="3624962"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Oval 1"/>
          <p:cNvSpPr/>
          <p:nvPr/>
        </p:nvSpPr>
        <p:spPr bwMode="auto">
          <a:xfrm>
            <a:off x="3429000" y="1143000"/>
            <a:ext cx="1143000" cy="3886200"/>
          </a:xfrm>
          <a:prstGeom prst="ellipse">
            <a:avLst/>
          </a:prstGeom>
          <a:noFill/>
          <a:ln w="50800" cap="flat" cmpd="sng" algn="ctr">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34926914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2.21524E-6 3.42739E-6 L 0.10745 0.00043 " pathEditMode="relative" rAng="0" ptsTypes="AA">
                                      <p:cBhvr>
                                        <p:cTn id="11" dur="2000" fill="hold"/>
                                        <p:tgtEl>
                                          <p:spTgt spid="2"/>
                                        </p:tgtEl>
                                        <p:attrNameLst>
                                          <p:attrName>ppt_x</p:attrName>
                                          <p:attrName>ppt_y</p:attrName>
                                        </p:attrNameLst>
                                      </p:cBhvr>
                                      <p:rCtr x="5373" y="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smtClean="0"/>
              <a:t>6/23/2011</a:t>
            </a:r>
            <a:endParaRPr lang="en-US"/>
          </a:p>
        </p:txBody>
      </p:sp>
      <p:sp>
        <p:nvSpPr>
          <p:cNvPr id="27" name="Footer Placeholder 4"/>
          <p:cNvSpPr>
            <a:spLocks noGrp="1"/>
          </p:cNvSpPr>
          <p:nvPr>
            <p:ph type="ftr" sz="quarter" idx="11"/>
          </p:nvPr>
        </p:nvSpPr>
        <p:spPr/>
        <p:txBody>
          <a:bodyPr/>
          <a:lstStyle/>
          <a:p>
            <a:r>
              <a:rPr lang="en-US"/>
              <a:t>Katsushi Arisaka</a:t>
            </a:r>
          </a:p>
        </p:txBody>
      </p:sp>
      <p:sp>
        <p:nvSpPr>
          <p:cNvPr id="28" name="Slide Number Placeholder 5"/>
          <p:cNvSpPr>
            <a:spLocks noGrp="1"/>
          </p:cNvSpPr>
          <p:nvPr>
            <p:ph type="sldNum" sz="quarter" idx="12"/>
          </p:nvPr>
        </p:nvSpPr>
        <p:spPr/>
        <p:txBody>
          <a:bodyPr/>
          <a:lstStyle/>
          <a:p>
            <a:fld id="{7A65207B-FCCC-F34D-B5B0-3D752CDE2DF5}" type="slidenum">
              <a:rPr lang="en-US"/>
              <a:pPr/>
              <a:t>4</a:t>
            </a:fld>
            <a:endParaRPr lang="en-US"/>
          </a:p>
        </p:txBody>
      </p:sp>
      <p:sp>
        <p:nvSpPr>
          <p:cNvPr id="3528706" name="Rectangle 2"/>
          <p:cNvSpPr>
            <a:spLocks noGrp="1" noChangeArrowheads="1"/>
          </p:cNvSpPr>
          <p:nvPr>
            <p:ph type="title"/>
          </p:nvPr>
        </p:nvSpPr>
        <p:spPr/>
        <p:txBody>
          <a:bodyPr/>
          <a:lstStyle/>
          <a:p>
            <a:r>
              <a:rPr lang="en-US" sz="3200"/>
              <a:t>Relation between Temperature and Time</a:t>
            </a:r>
          </a:p>
        </p:txBody>
      </p:sp>
      <p:sp>
        <p:nvSpPr>
          <p:cNvPr id="3528707" name="Rectangle 3"/>
          <p:cNvSpPr>
            <a:spLocks noGrp="1" noChangeArrowheads="1"/>
          </p:cNvSpPr>
          <p:nvPr>
            <p:ph type="body" idx="1"/>
          </p:nvPr>
        </p:nvSpPr>
        <p:spPr/>
        <p:txBody>
          <a:bodyPr/>
          <a:lstStyle/>
          <a:p>
            <a:pPr lvl="1">
              <a:buFont typeface="Wingdings" charset="0"/>
              <a:buNone/>
            </a:pPr>
            <a:r>
              <a:rPr lang="en-US" sz="3000"/>
              <a:t>					T: Temperature</a:t>
            </a:r>
          </a:p>
          <a:p>
            <a:pPr lvl="1">
              <a:buFont typeface="Wingdings" charset="0"/>
              <a:buNone/>
            </a:pPr>
            <a:r>
              <a:rPr lang="en-US" sz="3000"/>
              <a:t>					t :  time</a:t>
            </a:r>
          </a:p>
        </p:txBody>
      </p:sp>
      <p:graphicFrame>
        <p:nvGraphicFramePr>
          <p:cNvPr id="3528708" name="Object 4"/>
          <p:cNvGraphicFramePr>
            <a:graphicFrameLocks noChangeAspect="1"/>
          </p:cNvGraphicFramePr>
          <p:nvPr/>
        </p:nvGraphicFramePr>
        <p:xfrm>
          <a:off x="5715000" y="1828800"/>
          <a:ext cx="3124200" cy="2555875"/>
        </p:xfrm>
        <a:graphic>
          <a:graphicData uri="http://schemas.openxmlformats.org/presentationml/2006/ole">
            <mc:AlternateContent xmlns:mc="http://schemas.openxmlformats.org/markup-compatibility/2006">
              <mc:Choice xmlns:v="urn:schemas-microsoft-com:vml" Requires="v">
                <p:oleObj spid="_x0000_s3686402" name="Equation" r:id="rId4" imgW="1117440" imgH="914400" progId="Equation.3">
                  <p:embed/>
                </p:oleObj>
              </mc:Choice>
              <mc:Fallback>
                <p:oleObj name="Equation" r:id="rId4" imgW="111744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828800"/>
                        <a:ext cx="3124200" cy="255587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528709" name="Line 5"/>
          <p:cNvSpPr>
            <a:spLocks noChangeAspect="1" noChangeShapeType="1"/>
          </p:cNvSpPr>
          <p:nvPr/>
        </p:nvSpPr>
        <p:spPr bwMode="auto">
          <a:xfrm>
            <a:off x="2133600" y="6096000"/>
            <a:ext cx="4648200" cy="0"/>
          </a:xfrm>
          <a:prstGeom prst="line">
            <a:avLst/>
          </a:prstGeom>
          <a:noFill/>
          <a:ln w="38100">
            <a:solidFill>
              <a:srgbClr val="FF9933"/>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0" name="Line 6"/>
          <p:cNvSpPr>
            <a:spLocks noChangeAspect="1" noChangeShapeType="1"/>
          </p:cNvSpPr>
          <p:nvPr/>
        </p:nvSpPr>
        <p:spPr bwMode="auto">
          <a:xfrm rot="-5400000">
            <a:off x="304800" y="4343400"/>
            <a:ext cx="3657600" cy="0"/>
          </a:xfrm>
          <a:prstGeom prst="line">
            <a:avLst/>
          </a:prstGeom>
          <a:noFill/>
          <a:ln w="38100">
            <a:solidFill>
              <a:srgbClr val="FF9933"/>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1" name="Text Box 7"/>
          <p:cNvSpPr txBox="1">
            <a:spLocks noChangeArrowheads="1"/>
          </p:cNvSpPr>
          <p:nvPr/>
        </p:nvSpPr>
        <p:spPr bwMode="auto">
          <a:xfrm>
            <a:off x="6781800" y="6096000"/>
            <a:ext cx="1624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Time (sec)</a:t>
            </a:r>
          </a:p>
        </p:txBody>
      </p:sp>
      <p:sp>
        <p:nvSpPr>
          <p:cNvPr id="3528712" name="Text Box 8"/>
          <p:cNvSpPr txBox="1">
            <a:spLocks noChangeArrowheads="1"/>
          </p:cNvSpPr>
          <p:nvPr/>
        </p:nvSpPr>
        <p:spPr bwMode="auto">
          <a:xfrm>
            <a:off x="1166813" y="1933575"/>
            <a:ext cx="22050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rPr>
              <a:t>Temperature</a:t>
            </a:r>
          </a:p>
        </p:txBody>
      </p:sp>
      <p:sp>
        <p:nvSpPr>
          <p:cNvPr id="3528713" name="Line 9"/>
          <p:cNvSpPr>
            <a:spLocks noChangeShapeType="1"/>
          </p:cNvSpPr>
          <p:nvPr/>
        </p:nvSpPr>
        <p:spPr bwMode="auto">
          <a:xfrm>
            <a:off x="2514600" y="2819400"/>
            <a:ext cx="3733800" cy="3048000"/>
          </a:xfrm>
          <a:prstGeom prst="line">
            <a:avLst/>
          </a:prstGeom>
          <a:noFill/>
          <a:ln w="38100">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4" name="Line 10"/>
          <p:cNvSpPr>
            <a:spLocks noChangeAspect="1" noChangeShapeType="1"/>
          </p:cNvSpPr>
          <p:nvPr/>
        </p:nvSpPr>
        <p:spPr bwMode="auto">
          <a:xfrm>
            <a:off x="2133600" y="3505200"/>
            <a:ext cx="11430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5" name="Line 11"/>
          <p:cNvSpPr>
            <a:spLocks noChangeAspect="1" noChangeShapeType="1"/>
          </p:cNvSpPr>
          <p:nvPr/>
        </p:nvSpPr>
        <p:spPr bwMode="auto">
          <a:xfrm>
            <a:off x="2133600" y="4343400"/>
            <a:ext cx="22098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6" name="Line 12"/>
          <p:cNvSpPr>
            <a:spLocks noChangeAspect="1" noChangeShapeType="1"/>
          </p:cNvSpPr>
          <p:nvPr/>
        </p:nvSpPr>
        <p:spPr bwMode="auto">
          <a:xfrm>
            <a:off x="2133600" y="4953000"/>
            <a:ext cx="29718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7" name="Line 13"/>
          <p:cNvSpPr>
            <a:spLocks noChangeAspect="1" noChangeShapeType="1"/>
          </p:cNvSpPr>
          <p:nvPr/>
        </p:nvSpPr>
        <p:spPr bwMode="auto">
          <a:xfrm>
            <a:off x="2133600" y="5334000"/>
            <a:ext cx="34290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8" name="Line 14"/>
          <p:cNvSpPr>
            <a:spLocks noChangeAspect="1" noChangeShapeType="1"/>
          </p:cNvSpPr>
          <p:nvPr/>
        </p:nvSpPr>
        <p:spPr bwMode="auto">
          <a:xfrm rot="-5400000">
            <a:off x="1905000" y="4800600"/>
            <a:ext cx="2743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19" name="Line 15"/>
          <p:cNvSpPr>
            <a:spLocks noChangeAspect="1" noChangeShapeType="1"/>
          </p:cNvSpPr>
          <p:nvPr/>
        </p:nvSpPr>
        <p:spPr bwMode="auto">
          <a:xfrm rot="-5400000">
            <a:off x="3495675" y="5259388"/>
            <a:ext cx="17526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20" name="Line 16"/>
          <p:cNvSpPr>
            <a:spLocks noChangeAspect="1" noChangeShapeType="1"/>
          </p:cNvSpPr>
          <p:nvPr/>
        </p:nvSpPr>
        <p:spPr bwMode="auto">
          <a:xfrm rot="-5400000">
            <a:off x="4495800" y="5562600"/>
            <a:ext cx="1219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21" name="Line 17"/>
          <p:cNvSpPr>
            <a:spLocks noChangeAspect="1" noChangeShapeType="1"/>
          </p:cNvSpPr>
          <p:nvPr/>
        </p:nvSpPr>
        <p:spPr bwMode="auto">
          <a:xfrm rot="-5400000">
            <a:off x="5143500" y="5753100"/>
            <a:ext cx="838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28722" name="Text Box 18"/>
          <p:cNvSpPr txBox="1">
            <a:spLocks noChangeArrowheads="1"/>
          </p:cNvSpPr>
          <p:nvPr/>
        </p:nvSpPr>
        <p:spPr bwMode="auto">
          <a:xfrm>
            <a:off x="768350" y="3175000"/>
            <a:ext cx="13350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130 GeV</a:t>
            </a:r>
          </a:p>
        </p:txBody>
      </p:sp>
      <p:sp>
        <p:nvSpPr>
          <p:cNvPr id="3528723" name="Text Box 19"/>
          <p:cNvSpPr txBox="1">
            <a:spLocks noChangeArrowheads="1"/>
          </p:cNvSpPr>
          <p:nvPr/>
        </p:nvSpPr>
        <p:spPr bwMode="auto">
          <a:xfrm>
            <a:off x="762000" y="4073525"/>
            <a:ext cx="13509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130 MeV</a:t>
            </a:r>
          </a:p>
        </p:txBody>
      </p:sp>
      <p:sp>
        <p:nvSpPr>
          <p:cNvPr id="3528724" name="Text Box 20"/>
          <p:cNvSpPr txBox="1">
            <a:spLocks noChangeArrowheads="1"/>
          </p:cNvSpPr>
          <p:nvPr/>
        </p:nvSpPr>
        <p:spPr bwMode="auto">
          <a:xfrm>
            <a:off x="852488" y="4622800"/>
            <a:ext cx="127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 MeV</a:t>
            </a:r>
          </a:p>
        </p:txBody>
      </p:sp>
      <p:sp>
        <p:nvSpPr>
          <p:cNvPr id="3528725" name="Text Box 21"/>
          <p:cNvSpPr txBox="1">
            <a:spLocks noChangeArrowheads="1"/>
          </p:cNvSpPr>
          <p:nvPr/>
        </p:nvSpPr>
        <p:spPr bwMode="auto">
          <a:xfrm>
            <a:off x="854075" y="5080000"/>
            <a:ext cx="127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FF3300"/>
                </a:solidFill>
              </a:rPr>
              <a:t>130 keV</a:t>
            </a:r>
          </a:p>
        </p:txBody>
      </p:sp>
      <p:sp>
        <p:nvSpPr>
          <p:cNvPr id="3528726" name="Text Box 22"/>
          <p:cNvSpPr txBox="1">
            <a:spLocks noChangeArrowheads="1"/>
          </p:cNvSpPr>
          <p:nvPr/>
        </p:nvSpPr>
        <p:spPr bwMode="auto">
          <a:xfrm>
            <a:off x="2895600" y="6096000"/>
            <a:ext cx="792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10</a:t>
            </a:r>
            <a:r>
              <a:rPr lang="en-US" sz="2800" baseline="30000">
                <a:solidFill>
                  <a:srgbClr val="0000FF"/>
                </a:solidFill>
              </a:rPr>
              <a:t>-10</a:t>
            </a:r>
          </a:p>
        </p:txBody>
      </p:sp>
      <p:sp>
        <p:nvSpPr>
          <p:cNvPr id="3528727" name="Text Box 23"/>
          <p:cNvSpPr txBox="1">
            <a:spLocks noChangeArrowheads="1"/>
          </p:cNvSpPr>
          <p:nvPr/>
        </p:nvSpPr>
        <p:spPr bwMode="auto">
          <a:xfrm>
            <a:off x="3886200" y="6096000"/>
            <a:ext cx="682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10</a:t>
            </a:r>
            <a:r>
              <a:rPr lang="en-US" sz="2800" baseline="30000">
                <a:solidFill>
                  <a:srgbClr val="0000FF"/>
                </a:solidFill>
              </a:rPr>
              <a:t>-4</a:t>
            </a:r>
          </a:p>
        </p:txBody>
      </p:sp>
      <p:sp>
        <p:nvSpPr>
          <p:cNvPr id="3528728" name="Text Box 24"/>
          <p:cNvSpPr txBox="1">
            <a:spLocks noChangeArrowheads="1"/>
          </p:cNvSpPr>
          <p:nvPr/>
        </p:nvSpPr>
        <p:spPr bwMode="auto">
          <a:xfrm>
            <a:off x="4892675" y="6096000"/>
            <a:ext cx="346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a:t>
            </a:r>
            <a:endParaRPr lang="en-US" sz="2800" baseline="30000">
              <a:solidFill>
                <a:srgbClr val="0000FF"/>
              </a:solidFill>
            </a:endParaRPr>
          </a:p>
        </p:txBody>
      </p:sp>
      <p:sp>
        <p:nvSpPr>
          <p:cNvPr id="3528729" name="Text Box 25"/>
          <p:cNvSpPr txBox="1">
            <a:spLocks noChangeArrowheads="1"/>
          </p:cNvSpPr>
          <p:nvPr/>
        </p:nvSpPr>
        <p:spPr bwMode="auto">
          <a:xfrm>
            <a:off x="5324475" y="6086475"/>
            <a:ext cx="669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solidFill>
                  <a:srgbClr val="0000FF"/>
                </a:solidFill>
              </a:rPr>
              <a:t>100</a:t>
            </a:r>
            <a:endParaRPr lang="en-US" sz="2800" baseline="30000">
              <a:solidFill>
                <a:srgbClr val="0000FF"/>
              </a:solidFill>
            </a:endParaRPr>
          </a:p>
        </p:txBody>
      </p:sp>
    </p:spTree>
    <p:extLst>
      <p:ext uri="{BB962C8B-B14F-4D97-AF65-F5344CB8AC3E}">
        <p14:creationId xmlns:p14="http://schemas.microsoft.com/office/powerpoint/2010/main" val="1929088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te Placeholder 3"/>
          <p:cNvSpPr>
            <a:spLocks noGrp="1"/>
          </p:cNvSpPr>
          <p:nvPr>
            <p:ph type="dt" sz="half" idx="10"/>
          </p:nvPr>
        </p:nvSpPr>
        <p:spPr/>
        <p:txBody>
          <a:bodyPr/>
          <a:lstStyle/>
          <a:p>
            <a:fld id="{F679612E-D72D-7748-A803-7EA3D96465AA}" type="datetime1">
              <a:rPr lang="en-US" smtClean="0"/>
              <a:t>11/14/12</a:t>
            </a:fld>
            <a:endParaRPr lang="en-US"/>
          </a:p>
        </p:txBody>
      </p:sp>
      <p:sp>
        <p:nvSpPr>
          <p:cNvPr id="43" name="Footer Placeholder 4"/>
          <p:cNvSpPr>
            <a:spLocks noGrp="1"/>
          </p:cNvSpPr>
          <p:nvPr>
            <p:ph type="ftr" sz="quarter" idx="11"/>
          </p:nvPr>
        </p:nvSpPr>
        <p:spPr/>
        <p:txBody>
          <a:bodyPr/>
          <a:lstStyle/>
          <a:p>
            <a:r>
              <a:rPr lang="en-US"/>
              <a:t>Katsushi Arisaka</a:t>
            </a:r>
          </a:p>
        </p:txBody>
      </p:sp>
      <p:sp>
        <p:nvSpPr>
          <p:cNvPr id="44" name="Slide Number Placeholder 5"/>
          <p:cNvSpPr>
            <a:spLocks noGrp="1"/>
          </p:cNvSpPr>
          <p:nvPr>
            <p:ph type="sldNum" sz="quarter" idx="12"/>
          </p:nvPr>
        </p:nvSpPr>
        <p:spPr/>
        <p:txBody>
          <a:bodyPr/>
          <a:lstStyle/>
          <a:p>
            <a:fld id="{5092DFD8-190B-CC48-92CD-2B2046A44CFA}" type="slidenum">
              <a:rPr lang="en-US"/>
              <a:pPr/>
              <a:t>40</a:t>
            </a:fld>
            <a:endParaRPr lang="en-US"/>
          </a:p>
        </p:txBody>
      </p:sp>
      <p:sp>
        <p:nvSpPr>
          <p:cNvPr id="3579906" name="Rectangle 2"/>
          <p:cNvSpPr>
            <a:spLocks noGrp="1" noChangeArrowheads="1"/>
          </p:cNvSpPr>
          <p:nvPr>
            <p:ph type="title"/>
          </p:nvPr>
        </p:nvSpPr>
        <p:spPr>
          <a:xfrm>
            <a:off x="0" y="0"/>
            <a:ext cx="9601200" cy="685800"/>
          </a:xfrm>
        </p:spPr>
        <p:txBody>
          <a:bodyPr/>
          <a:lstStyle/>
          <a:p>
            <a:r>
              <a:rPr lang="en-US" sz="3000">
                <a:solidFill>
                  <a:srgbClr val="FF00FF"/>
                </a:solidFill>
              </a:rPr>
              <a:t>Time = 10</a:t>
            </a:r>
            <a:r>
              <a:rPr lang="en-US" sz="3000" baseline="30000">
                <a:solidFill>
                  <a:srgbClr val="FF00FF"/>
                </a:solidFill>
              </a:rPr>
              <a:t>-5</a:t>
            </a:r>
            <a:r>
              <a:rPr lang="en-US" sz="3000">
                <a:solidFill>
                  <a:srgbClr val="FF00FF"/>
                </a:solidFill>
              </a:rPr>
              <a:t>  sec, Temp.= 3</a:t>
            </a:r>
            <a:r>
              <a:rPr lang="en-US" sz="3000">
                <a:solidFill>
                  <a:srgbClr val="FF00FF"/>
                </a:solidFill>
                <a:sym typeface="Symbol" charset="0"/>
              </a:rPr>
              <a:t></a:t>
            </a:r>
            <a:r>
              <a:rPr lang="en-US" sz="3000">
                <a:solidFill>
                  <a:srgbClr val="FF00FF"/>
                </a:solidFill>
              </a:rPr>
              <a:t>10</a:t>
            </a:r>
            <a:r>
              <a:rPr lang="en-US" sz="3000" baseline="30000">
                <a:solidFill>
                  <a:srgbClr val="FF00FF"/>
                </a:solidFill>
              </a:rPr>
              <a:t>12 o</a:t>
            </a:r>
            <a:r>
              <a:rPr lang="en-US" sz="3000">
                <a:solidFill>
                  <a:srgbClr val="FF00FF"/>
                </a:solidFill>
              </a:rPr>
              <a:t>K (300 MeV)</a:t>
            </a:r>
            <a:endParaRPr lang="en-US" sz="3000" u="sng"/>
          </a:p>
        </p:txBody>
      </p:sp>
      <p:sp>
        <p:nvSpPr>
          <p:cNvPr id="3579907" name="Rectangle 3"/>
          <p:cNvSpPr>
            <a:spLocks noGrp="1" noChangeArrowheads="1"/>
          </p:cNvSpPr>
          <p:nvPr>
            <p:ph type="body" idx="1"/>
          </p:nvPr>
        </p:nvSpPr>
        <p:spPr>
          <a:xfrm>
            <a:off x="533400" y="990600"/>
            <a:ext cx="8959850" cy="6096000"/>
          </a:xfrm>
        </p:spPr>
        <p:txBody>
          <a:bodyPr/>
          <a:lstStyle/>
          <a:p>
            <a:pPr>
              <a:lnSpc>
                <a:spcPct val="70000"/>
              </a:lnSpc>
            </a:pPr>
            <a:r>
              <a:rPr lang="en-US" sz="3200" u="sng" dirty="0">
                <a:solidFill>
                  <a:srgbClr val="FF3300"/>
                </a:solidFill>
              </a:rPr>
              <a:t>Quark </a:t>
            </a:r>
            <a:r>
              <a:rPr lang="en-US" sz="3200" u="sng" dirty="0">
                <a:solidFill>
                  <a:srgbClr val="FF3300"/>
                </a:solidFill>
                <a:sym typeface="Symbol" charset="0"/>
              </a:rPr>
              <a:t> Hadron Phase Transition</a:t>
            </a:r>
          </a:p>
          <a:p>
            <a:pPr lvl="1">
              <a:lnSpc>
                <a:spcPct val="70000"/>
              </a:lnSpc>
            </a:pPr>
            <a:endParaRPr lang="en-US" sz="2800" dirty="0">
              <a:solidFill>
                <a:srgbClr val="FF3300"/>
              </a:solidFill>
            </a:endParaRPr>
          </a:p>
          <a:p>
            <a:pPr lvl="1">
              <a:lnSpc>
                <a:spcPct val="70000"/>
              </a:lnSpc>
            </a:pPr>
            <a:r>
              <a:rPr lang="en-US" sz="2800" dirty="0"/>
              <a:t>u-quarks and d-quarks are bound together to form protons and neutrons.</a:t>
            </a:r>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endParaRPr lang="en-US" sz="2800" dirty="0"/>
          </a:p>
          <a:p>
            <a:pPr lvl="1">
              <a:lnSpc>
                <a:spcPct val="70000"/>
              </a:lnSpc>
            </a:pPr>
            <a:r>
              <a:rPr lang="en-US" sz="2800" dirty="0"/>
              <a:t>No anti-quarks</a:t>
            </a:r>
            <a:r>
              <a:rPr lang="en-US" sz="2800" dirty="0">
                <a:solidFill>
                  <a:srgbClr val="FF3300"/>
                </a:solidFill>
              </a:rPr>
              <a:t>	</a:t>
            </a:r>
            <a:r>
              <a:rPr lang="en-US" sz="2800" dirty="0"/>
              <a:t>	</a:t>
            </a:r>
          </a:p>
          <a:p>
            <a:pPr lvl="1">
              <a:lnSpc>
                <a:spcPct val="70000"/>
              </a:lnSpc>
            </a:pPr>
            <a:endParaRPr lang="en-US" sz="2800" dirty="0">
              <a:sym typeface="Symbol" charset="0"/>
            </a:endParaRPr>
          </a:p>
        </p:txBody>
      </p:sp>
      <p:sp>
        <p:nvSpPr>
          <p:cNvPr id="3579911" name="Oval 7"/>
          <p:cNvSpPr>
            <a:spLocks noChangeAspect="1" noChangeArrowheads="1"/>
          </p:cNvSpPr>
          <p:nvPr/>
        </p:nvSpPr>
        <p:spPr bwMode="auto">
          <a:xfrm>
            <a:off x="5346700" y="2590800"/>
            <a:ext cx="3416300" cy="350520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579931" name="Oval 27"/>
          <p:cNvSpPr>
            <a:spLocks noChangeAspect="1" noChangeArrowheads="1"/>
          </p:cNvSpPr>
          <p:nvPr/>
        </p:nvSpPr>
        <p:spPr bwMode="auto">
          <a:xfrm>
            <a:off x="911225" y="2743200"/>
            <a:ext cx="2822575" cy="289560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579932" name="Rectangle 28"/>
          <p:cNvSpPr>
            <a:spLocks noChangeArrowheads="1"/>
          </p:cNvSpPr>
          <p:nvPr/>
        </p:nvSpPr>
        <p:spPr bwMode="auto">
          <a:xfrm>
            <a:off x="1620838" y="3581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34" name="Rectangle 30"/>
          <p:cNvSpPr>
            <a:spLocks noChangeArrowheads="1"/>
          </p:cNvSpPr>
          <p:nvPr/>
        </p:nvSpPr>
        <p:spPr bwMode="auto">
          <a:xfrm>
            <a:off x="2535238" y="3810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35" name="Rectangle 31"/>
          <p:cNvSpPr>
            <a:spLocks noChangeArrowheads="1"/>
          </p:cNvSpPr>
          <p:nvPr/>
        </p:nvSpPr>
        <p:spPr bwMode="auto">
          <a:xfrm>
            <a:off x="1773238" y="4800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36" name="Rectangle 32"/>
          <p:cNvSpPr>
            <a:spLocks noChangeArrowheads="1"/>
          </p:cNvSpPr>
          <p:nvPr/>
        </p:nvSpPr>
        <p:spPr bwMode="auto">
          <a:xfrm>
            <a:off x="1392238" y="4267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37" name="Rectangle 33"/>
          <p:cNvSpPr>
            <a:spLocks noChangeArrowheads="1"/>
          </p:cNvSpPr>
          <p:nvPr/>
        </p:nvSpPr>
        <p:spPr bwMode="auto">
          <a:xfrm>
            <a:off x="2078038" y="4038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38" name="Rectangle 34"/>
          <p:cNvSpPr>
            <a:spLocks noChangeArrowheads="1"/>
          </p:cNvSpPr>
          <p:nvPr/>
        </p:nvSpPr>
        <p:spPr bwMode="auto">
          <a:xfrm>
            <a:off x="2840038" y="4343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39" name="Rectangle 35"/>
          <p:cNvSpPr>
            <a:spLocks noChangeArrowheads="1"/>
          </p:cNvSpPr>
          <p:nvPr/>
        </p:nvSpPr>
        <p:spPr bwMode="auto">
          <a:xfrm>
            <a:off x="2382838" y="2971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40" name="Rectangle 36"/>
          <p:cNvSpPr>
            <a:spLocks noChangeArrowheads="1"/>
          </p:cNvSpPr>
          <p:nvPr/>
        </p:nvSpPr>
        <p:spPr bwMode="auto">
          <a:xfrm>
            <a:off x="2382838" y="4876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41" name="Rectangle 37"/>
          <p:cNvSpPr>
            <a:spLocks noChangeArrowheads="1"/>
          </p:cNvSpPr>
          <p:nvPr/>
        </p:nvSpPr>
        <p:spPr bwMode="auto">
          <a:xfrm>
            <a:off x="2001838" y="3429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42" name="Rectangle 38"/>
          <p:cNvSpPr>
            <a:spLocks noChangeArrowheads="1"/>
          </p:cNvSpPr>
          <p:nvPr/>
        </p:nvSpPr>
        <p:spPr bwMode="auto">
          <a:xfrm>
            <a:off x="3068638" y="3505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43" name="Rectangle 39"/>
          <p:cNvSpPr>
            <a:spLocks noChangeArrowheads="1"/>
          </p:cNvSpPr>
          <p:nvPr/>
        </p:nvSpPr>
        <p:spPr bwMode="auto">
          <a:xfrm>
            <a:off x="1087438" y="3962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44" name="Rectangle 40"/>
          <p:cNvSpPr>
            <a:spLocks noChangeArrowheads="1"/>
          </p:cNvSpPr>
          <p:nvPr/>
        </p:nvSpPr>
        <p:spPr bwMode="auto">
          <a:xfrm>
            <a:off x="1468438" y="3124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45" name="Oval 41"/>
          <p:cNvSpPr>
            <a:spLocks noChangeAspect="1" noChangeArrowheads="1"/>
          </p:cNvSpPr>
          <p:nvPr/>
        </p:nvSpPr>
        <p:spPr bwMode="auto">
          <a:xfrm>
            <a:off x="6007100" y="3565525"/>
            <a:ext cx="741363" cy="762000"/>
          </a:xfrm>
          <a:prstGeom prst="ellipse">
            <a:avLst/>
          </a:prstGeom>
          <a:noFill/>
          <a:ln w="28575">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579946" name="Rectangle 42"/>
          <p:cNvSpPr>
            <a:spLocks noChangeArrowheads="1"/>
          </p:cNvSpPr>
          <p:nvPr/>
        </p:nvSpPr>
        <p:spPr bwMode="auto">
          <a:xfrm>
            <a:off x="6172200" y="3429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47" name="Rectangle 43"/>
          <p:cNvSpPr>
            <a:spLocks noChangeArrowheads="1"/>
          </p:cNvSpPr>
          <p:nvPr/>
        </p:nvSpPr>
        <p:spPr bwMode="auto">
          <a:xfrm>
            <a:off x="6019800" y="3733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48" name="Rectangle 44"/>
          <p:cNvSpPr>
            <a:spLocks noChangeArrowheads="1"/>
          </p:cNvSpPr>
          <p:nvPr/>
        </p:nvSpPr>
        <p:spPr bwMode="auto">
          <a:xfrm>
            <a:off x="6324600" y="3733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49" name="Oval 45"/>
          <p:cNvSpPr>
            <a:spLocks noChangeAspect="1" noChangeArrowheads="1"/>
          </p:cNvSpPr>
          <p:nvPr/>
        </p:nvSpPr>
        <p:spPr bwMode="auto">
          <a:xfrm>
            <a:off x="7202488" y="4479925"/>
            <a:ext cx="741362" cy="762000"/>
          </a:xfrm>
          <a:prstGeom prst="ellipse">
            <a:avLst/>
          </a:prstGeom>
          <a:noFill/>
          <a:ln w="28575">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579950" name="Rectangle 46"/>
          <p:cNvSpPr>
            <a:spLocks noChangeArrowheads="1"/>
          </p:cNvSpPr>
          <p:nvPr/>
        </p:nvSpPr>
        <p:spPr bwMode="auto">
          <a:xfrm>
            <a:off x="7367588" y="4343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51" name="Rectangle 47"/>
          <p:cNvSpPr>
            <a:spLocks noChangeArrowheads="1"/>
          </p:cNvSpPr>
          <p:nvPr/>
        </p:nvSpPr>
        <p:spPr bwMode="auto">
          <a:xfrm>
            <a:off x="7215188" y="4648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52" name="Rectangle 48"/>
          <p:cNvSpPr>
            <a:spLocks noChangeArrowheads="1"/>
          </p:cNvSpPr>
          <p:nvPr/>
        </p:nvSpPr>
        <p:spPr bwMode="auto">
          <a:xfrm>
            <a:off x="7519988" y="4648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53" name="Oval 49"/>
          <p:cNvSpPr>
            <a:spLocks noChangeAspect="1" noChangeArrowheads="1"/>
          </p:cNvSpPr>
          <p:nvPr/>
        </p:nvSpPr>
        <p:spPr bwMode="auto">
          <a:xfrm>
            <a:off x="7486650" y="3489325"/>
            <a:ext cx="741363" cy="762000"/>
          </a:xfrm>
          <a:prstGeom prst="ellipse">
            <a:avLst/>
          </a:prstGeom>
          <a:noFill/>
          <a:ln w="28575">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579954" name="Rectangle 50"/>
          <p:cNvSpPr>
            <a:spLocks noChangeArrowheads="1"/>
          </p:cNvSpPr>
          <p:nvPr/>
        </p:nvSpPr>
        <p:spPr bwMode="auto">
          <a:xfrm>
            <a:off x="7651750" y="3352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55" name="Rectangle 51"/>
          <p:cNvSpPr>
            <a:spLocks noChangeArrowheads="1"/>
          </p:cNvSpPr>
          <p:nvPr/>
        </p:nvSpPr>
        <p:spPr bwMode="auto">
          <a:xfrm>
            <a:off x="7499350" y="3657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56" name="Rectangle 52"/>
          <p:cNvSpPr>
            <a:spLocks noChangeArrowheads="1"/>
          </p:cNvSpPr>
          <p:nvPr/>
        </p:nvSpPr>
        <p:spPr bwMode="auto">
          <a:xfrm>
            <a:off x="7804150" y="3657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57" name="Oval 53"/>
          <p:cNvSpPr>
            <a:spLocks noChangeAspect="1" noChangeArrowheads="1"/>
          </p:cNvSpPr>
          <p:nvPr/>
        </p:nvSpPr>
        <p:spPr bwMode="auto">
          <a:xfrm>
            <a:off x="6115050" y="4800600"/>
            <a:ext cx="741363" cy="762000"/>
          </a:xfrm>
          <a:prstGeom prst="ellipse">
            <a:avLst/>
          </a:prstGeom>
          <a:noFill/>
          <a:ln w="28575">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579958" name="Rectangle 54"/>
          <p:cNvSpPr>
            <a:spLocks noChangeArrowheads="1"/>
          </p:cNvSpPr>
          <p:nvPr/>
        </p:nvSpPr>
        <p:spPr bwMode="auto">
          <a:xfrm>
            <a:off x="6280150" y="4664075"/>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59" name="Rectangle 55"/>
          <p:cNvSpPr>
            <a:spLocks noChangeArrowheads="1"/>
          </p:cNvSpPr>
          <p:nvPr/>
        </p:nvSpPr>
        <p:spPr bwMode="auto">
          <a:xfrm>
            <a:off x="6127750" y="4968875"/>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579960" name="Rectangle 56"/>
          <p:cNvSpPr>
            <a:spLocks noChangeArrowheads="1"/>
          </p:cNvSpPr>
          <p:nvPr/>
        </p:nvSpPr>
        <p:spPr bwMode="auto">
          <a:xfrm>
            <a:off x="6432550" y="4968875"/>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579961" name="AutoShape 57"/>
          <p:cNvSpPr>
            <a:spLocks noChangeArrowheads="1"/>
          </p:cNvSpPr>
          <p:nvPr/>
        </p:nvSpPr>
        <p:spPr bwMode="auto">
          <a:xfrm>
            <a:off x="4133850" y="4114800"/>
            <a:ext cx="685800" cy="381000"/>
          </a:xfrm>
          <a:prstGeom prst="rightArrow">
            <a:avLst>
              <a:gd name="adj1" fmla="val 50000"/>
              <a:gd name="adj2" fmla="val 45000"/>
            </a:avLst>
          </a:prstGeom>
          <a:noFill/>
          <a:ln w="381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579962" name="Rectangle 58"/>
          <p:cNvSpPr>
            <a:spLocks noChangeArrowheads="1"/>
          </p:cNvSpPr>
          <p:nvPr/>
        </p:nvSpPr>
        <p:spPr bwMode="auto">
          <a:xfrm>
            <a:off x="7562850" y="28956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ym typeface="Symbol" charset="0"/>
              </a:rPr>
              <a:t>p</a:t>
            </a:r>
            <a:endParaRPr lang="en-US" sz="3600" baseline="30000">
              <a:sym typeface="Symbol" charset="0"/>
            </a:endParaRPr>
          </a:p>
        </p:txBody>
      </p:sp>
      <p:sp>
        <p:nvSpPr>
          <p:cNvPr id="3579963" name="Rectangle 59"/>
          <p:cNvSpPr>
            <a:spLocks noChangeArrowheads="1"/>
          </p:cNvSpPr>
          <p:nvPr/>
        </p:nvSpPr>
        <p:spPr bwMode="auto">
          <a:xfrm>
            <a:off x="7607300" y="51054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ym typeface="Symbol" charset="0"/>
              </a:rPr>
              <a:t>n</a:t>
            </a:r>
            <a:endParaRPr lang="en-US" sz="3600" baseline="30000">
              <a:sym typeface="Symbol" charset="0"/>
            </a:endParaRPr>
          </a:p>
        </p:txBody>
      </p:sp>
      <p:sp>
        <p:nvSpPr>
          <p:cNvPr id="3579964" name="Rectangle 60"/>
          <p:cNvSpPr>
            <a:spLocks noChangeArrowheads="1"/>
          </p:cNvSpPr>
          <p:nvPr/>
        </p:nvSpPr>
        <p:spPr bwMode="auto">
          <a:xfrm>
            <a:off x="5810250" y="44958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ym typeface="Symbol" charset="0"/>
              </a:rPr>
              <a:t>p</a:t>
            </a:r>
            <a:endParaRPr lang="en-US" sz="3600" baseline="30000">
              <a:sym typeface="Symbol" charset="0"/>
            </a:endParaRPr>
          </a:p>
        </p:txBody>
      </p:sp>
      <p:sp>
        <p:nvSpPr>
          <p:cNvPr id="3579965" name="Rectangle 61"/>
          <p:cNvSpPr>
            <a:spLocks noChangeArrowheads="1"/>
          </p:cNvSpPr>
          <p:nvPr/>
        </p:nvSpPr>
        <p:spPr bwMode="auto">
          <a:xfrm>
            <a:off x="5810250" y="30480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ym typeface="Symbol" charset="0"/>
              </a:rPr>
              <a:t>n</a:t>
            </a:r>
            <a:endParaRPr lang="en-US" sz="3600" baseline="30000">
              <a:sym typeface="Symbol" charset="0"/>
            </a:endParaRPr>
          </a:p>
        </p:txBody>
      </p:sp>
      <p:sp>
        <p:nvSpPr>
          <p:cNvPr id="3579966" name="Rectangle 62"/>
          <p:cNvSpPr>
            <a:spLocks noChangeArrowheads="1"/>
          </p:cNvSpPr>
          <p:nvPr/>
        </p:nvSpPr>
        <p:spPr bwMode="auto">
          <a:xfrm>
            <a:off x="2209800" y="5562600"/>
            <a:ext cx="2687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rgbClr val="FF9900"/>
                </a:solidFill>
                <a:sym typeface="Symbol" charset="0"/>
              </a:rPr>
              <a:t>Quark-gluon Plasma </a:t>
            </a:r>
            <a:endParaRPr lang="en-US" sz="2400" baseline="30000">
              <a:solidFill>
                <a:srgbClr val="FF9900"/>
              </a:solidFill>
              <a:sym typeface="Symbol" charset="0"/>
            </a:endParaRPr>
          </a:p>
        </p:txBody>
      </p:sp>
      <p:sp>
        <p:nvSpPr>
          <p:cNvPr id="3579967" name="Line 63"/>
          <p:cNvSpPr>
            <a:spLocks noChangeShapeType="1"/>
          </p:cNvSpPr>
          <p:nvPr/>
        </p:nvSpPr>
        <p:spPr bwMode="auto">
          <a:xfrm>
            <a:off x="5410200" y="6613525"/>
            <a:ext cx="3200400" cy="0"/>
          </a:xfrm>
          <a:prstGeom prst="line">
            <a:avLst/>
          </a:prstGeom>
          <a:noFill/>
          <a:ln w="28575">
            <a:solidFill>
              <a:srgbClr val="FF99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579968" name="Rectangle 64"/>
          <p:cNvSpPr>
            <a:spLocks noChangeArrowheads="1"/>
          </p:cNvSpPr>
          <p:nvPr/>
        </p:nvSpPr>
        <p:spPr bwMode="auto">
          <a:xfrm>
            <a:off x="6508750" y="6232525"/>
            <a:ext cx="958850"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9900"/>
                </a:solidFill>
                <a:sym typeface="Symbol" charset="0"/>
              </a:rPr>
              <a:t>Horizon</a:t>
            </a:r>
          </a:p>
          <a:p>
            <a:r>
              <a:rPr lang="en-US" sz="2000">
                <a:solidFill>
                  <a:srgbClr val="FF9900"/>
                </a:solidFill>
                <a:sym typeface="Symbol" charset="0"/>
              </a:rPr>
              <a:t>~ 3  km</a:t>
            </a:r>
          </a:p>
        </p:txBody>
      </p:sp>
    </p:spTree>
    <p:extLst>
      <p:ext uri="{BB962C8B-B14F-4D97-AF65-F5344CB8AC3E}">
        <p14:creationId xmlns:p14="http://schemas.microsoft.com/office/powerpoint/2010/main" val="492499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EABB245F-F2A3-D249-A84D-402EDE63EBAE}" type="datetime1">
              <a:rPr lang="en-US" smtClean="0"/>
              <a:t>11/14/12</a:t>
            </a:fld>
            <a:endParaRPr lang="en-US"/>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CDCFDDE3-5F58-1C45-9B31-213B54D5AF91}" type="slidenum">
              <a:rPr lang="en-US"/>
              <a:pPr/>
              <a:t>41</a:t>
            </a:fld>
            <a:endParaRPr lang="en-US"/>
          </a:p>
        </p:txBody>
      </p:sp>
      <p:sp>
        <p:nvSpPr>
          <p:cNvPr id="3809282" name="Rectangle 2"/>
          <p:cNvSpPr>
            <a:spLocks noGrp="1" noChangeArrowheads="1"/>
          </p:cNvSpPr>
          <p:nvPr>
            <p:ph type="title"/>
          </p:nvPr>
        </p:nvSpPr>
        <p:spPr/>
        <p:txBody>
          <a:bodyPr/>
          <a:lstStyle/>
          <a:p>
            <a:r>
              <a:rPr lang="en-US" dirty="0" err="1"/>
              <a:t>Baryogenesis</a:t>
            </a:r>
            <a:r>
              <a:rPr lang="en-US" dirty="0"/>
              <a:t> </a:t>
            </a:r>
          </a:p>
        </p:txBody>
      </p:sp>
      <p:sp>
        <p:nvSpPr>
          <p:cNvPr id="3809283" name="Rectangle 3"/>
          <p:cNvSpPr>
            <a:spLocks noGrp="1" noChangeArrowheads="1"/>
          </p:cNvSpPr>
          <p:nvPr>
            <p:ph type="body" idx="1"/>
          </p:nvPr>
        </p:nvSpPr>
        <p:spPr>
          <a:xfrm>
            <a:off x="609600" y="1143000"/>
            <a:ext cx="8883650" cy="5772150"/>
          </a:xfrm>
        </p:spPr>
        <p:txBody>
          <a:bodyPr/>
          <a:lstStyle/>
          <a:p>
            <a:r>
              <a:rPr lang="en-US" sz="3800" dirty="0"/>
              <a:t>Why did anti-particle disappear?</a:t>
            </a:r>
          </a:p>
          <a:p>
            <a:pPr lvl="1">
              <a:buFont typeface="Wingdings" charset="0"/>
              <a:buNone/>
            </a:pPr>
            <a:r>
              <a:rPr lang="en-US" sz="3400" dirty="0"/>
              <a:t>		#Photon : #Baryon : #Anti Baryon</a:t>
            </a:r>
          </a:p>
          <a:p>
            <a:pPr lvl="1">
              <a:buFont typeface="Wingdings" charset="0"/>
              <a:buNone/>
            </a:pPr>
            <a:r>
              <a:rPr lang="en-US" sz="3400" dirty="0"/>
              <a:t>		= 1 : ~4 x 10</a:t>
            </a:r>
            <a:r>
              <a:rPr lang="en-US" sz="3400" baseline="30000" dirty="0"/>
              <a:t>-10</a:t>
            </a:r>
            <a:r>
              <a:rPr lang="en-US" sz="3400" dirty="0"/>
              <a:t> : 0</a:t>
            </a:r>
          </a:p>
          <a:p>
            <a:r>
              <a:rPr lang="en-US" sz="3800" dirty="0"/>
              <a:t>Sakharov's </a:t>
            </a:r>
            <a:r>
              <a:rPr lang="en-US" sz="3800" dirty="0" smtClean="0"/>
              <a:t>three </a:t>
            </a:r>
            <a:r>
              <a:rPr lang="en-US" sz="3800" dirty="0"/>
              <a:t>conditions:</a:t>
            </a:r>
          </a:p>
          <a:p>
            <a:pPr lvl="1"/>
            <a:r>
              <a:rPr lang="en-US" sz="3400" dirty="0"/>
              <a:t>Baryon number violation</a:t>
            </a:r>
          </a:p>
          <a:p>
            <a:pPr lvl="1"/>
            <a:r>
              <a:rPr lang="en-US" sz="3400" dirty="0"/>
              <a:t>Out of equilibrium </a:t>
            </a:r>
          </a:p>
          <a:p>
            <a:pPr lvl="1"/>
            <a:r>
              <a:rPr lang="en-US" sz="3400" dirty="0"/>
              <a:t>CP Violation</a:t>
            </a:r>
          </a:p>
          <a:p>
            <a:pPr lvl="1"/>
            <a:endParaRPr lang="en-US" sz="3400" dirty="0"/>
          </a:p>
          <a:p>
            <a:r>
              <a:rPr lang="en-US" sz="3800" u="sng" dirty="0"/>
              <a:t>No clear clue yet</a:t>
            </a:r>
          </a:p>
        </p:txBody>
      </p:sp>
      <p:sp>
        <p:nvSpPr>
          <p:cNvPr id="3809284" name="AutoShape 4"/>
          <p:cNvSpPr>
            <a:spLocks noChangeArrowheads="1"/>
          </p:cNvSpPr>
          <p:nvPr/>
        </p:nvSpPr>
        <p:spPr bwMode="auto">
          <a:xfrm>
            <a:off x="3581400" y="5257800"/>
            <a:ext cx="381000" cy="609600"/>
          </a:xfrm>
          <a:prstGeom prst="downArrow">
            <a:avLst>
              <a:gd name="adj1" fmla="val 50000"/>
              <a:gd name="adj2" fmla="val 40000"/>
            </a:avLst>
          </a:prstGeom>
          <a:noFill/>
          <a:ln w="508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mtClean="0">
              <a:solidFill>
                <a:srgbClr val="000000"/>
              </a:solidFill>
            </a:endParaRPr>
          </a:p>
        </p:txBody>
      </p:sp>
    </p:spTree>
    <p:extLst>
      <p:ext uri="{BB962C8B-B14F-4D97-AF65-F5344CB8AC3E}">
        <p14:creationId xmlns:p14="http://schemas.microsoft.com/office/powerpoint/2010/main" val="8966590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half" idx="10"/>
          </p:nvPr>
        </p:nvSpPr>
        <p:spPr/>
        <p:txBody>
          <a:bodyPr/>
          <a:lstStyle/>
          <a:p>
            <a:fld id="{A6237388-0B6E-D24B-86DF-A492A043E302}" type="datetime1">
              <a:rPr lang="en-US" smtClean="0"/>
              <a:t>11/14/12</a:t>
            </a:fld>
            <a:endParaRPr lang="en-US"/>
          </a:p>
        </p:txBody>
      </p:sp>
      <p:sp>
        <p:nvSpPr>
          <p:cNvPr id="30" name="Footer Placeholder 4"/>
          <p:cNvSpPr>
            <a:spLocks noGrp="1"/>
          </p:cNvSpPr>
          <p:nvPr>
            <p:ph type="ftr" sz="quarter" idx="11"/>
          </p:nvPr>
        </p:nvSpPr>
        <p:spPr/>
        <p:txBody>
          <a:bodyPr/>
          <a:lstStyle/>
          <a:p>
            <a:r>
              <a:rPr lang="en-US"/>
              <a:t>Katsushi Arisaka</a:t>
            </a:r>
          </a:p>
        </p:txBody>
      </p:sp>
      <p:sp>
        <p:nvSpPr>
          <p:cNvPr id="31" name="Slide Number Placeholder 5"/>
          <p:cNvSpPr>
            <a:spLocks noGrp="1"/>
          </p:cNvSpPr>
          <p:nvPr>
            <p:ph type="sldNum" sz="quarter" idx="12"/>
          </p:nvPr>
        </p:nvSpPr>
        <p:spPr/>
        <p:txBody>
          <a:bodyPr/>
          <a:lstStyle/>
          <a:p>
            <a:fld id="{1E8A80C2-8ED8-A545-B7FD-6838395B1991}" type="slidenum">
              <a:rPr lang="en-US"/>
              <a:pPr/>
              <a:t>42</a:t>
            </a:fld>
            <a:endParaRPr lang="en-US"/>
          </a:p>
        </p:txBody>
      </p:sp>
      <p:sp>
        <p:nvSpPr>
          <p:cNvPr id="3530754" name="Rectangle 2"/>
          <p:cNvSpPr>
            <a:spLocks noGrp="1" noChangeArrowheads="1"/>
          </p:cNvSpPr>
          <p:nvPr>
            <p:ph type="title"/>
          </p:nvPr>
        </p:nvSpPr>
        <p:spPr>
          <a:xfrm>
            <a:off x="0" y="0"/>
            <a:ext cx="9601200" cy="685800"/>
          </a:xfrm>
        </p:spPr>
        <p:txBody>
          <a:bodyPr/>
          <a:lstStyle/>
          <a:p>
            <a:r>
              <a:rPr lang="en-US" sz="3000">
                <a:solidFill>
                  <a:srgbClr val="FF00FF"/>
                </a:solidFill>
              </a:rPr>
              <a:t>Time = 10</a:t>
            </a:r>
            <a:r>
              <a:rPr lang="en-US" sz="3000" baseline="30000">
                <a:solidFill>
                  <a:srgbClr val="FF00FF"/>
                </a:solidFill>
              </a:rPr>
              <a:t>-4</a:t>
            </a:r>
            <a:r>
              <a:rPr lang="en-US" sz="3000">
                <a:solidFill>
                  <a:srgbClr val="FF00FF"/>
                </a:solidFill>
              </a:rPr>
              <a:t>  sec, Temp.= 10</a:t>
            </a:r>
            <a:r>
              <a:rPr lang="en-US" sz="3000" baseline="30000">
                <a:solidFill>
                  <a:srgbClr val="FF00FF"/>
                </a:solidFill>
              </a:rPr>
              <a:t>12 o</a:t>
            </a:r>
            <a:r>
              <a:rPr lang="en-US" sz="3000">
                <a:solidFill>
                  <a:srgbClr val="FF00FF"/>
                </a:solidFill>
              </a:rPr>
              <a:t>K (~100 MeV) </a:t>
            </a:r>
            <a:endParaRPr lang="en-US" sz="3000" u="sng"/>
          </a:p>
        </p:txBody>
      </p:sp>
      <p:sp>
        <p:nvSpPr>
          <p:cNvPr id="3530755" name="Rectangle 3"/>
          <p:cNvSpPr>
            <a:spLocks noGrp="1" noChangeArrowheads="1"/>
          </p:cNvSpPr>
          <p:nvPr>
            <p:ph type="body" idx="1"/>
          </p:nvPr>
        </p:nvSpPr>
        <p:spPr>
          <a:xfrm>
            <a:off x="533400" y="762000"/>
            <a:ext cx="8959850" cy="6324600"/>
          </a:xfrm>
        </p:spPr>
        <p:txBody>
          <a:bodyPr/>
          <a:lstStyle/>
          <a:p>
            <a:pPr>
              <a:lnSpc>
                <a:spcPct val="70000"/>
              </a:lnSpc>
            </a:pPr>
            <a:r>
              <a:rPr lang="en-US" sz="3200" u="sng" dirty="0">
                <a:solidFill>
                  <a:srgbClr val="FF3300"/>
                </a:solidFill>
              </a:rPr>
              <a:t>Thermal Equilibrium of Protons and Neutrons</a:t>
            </a:r>
            <a:endParaRPr lang="en-US" sz="3200" dirty="0"/>
          </a:p>
          <a:p>
            <a:pPr lvl="1">
              <a:lnSpc>
                <a:spcPct val="70000"/>
              </a:lnSpc>
            </a:pPr>
            <a:r>
              <a:rPr lang="en-US" sz="2800" dirty="0">
                <a:sym typeface="Symbol" charset="0"/>
              </a:rPr>
              <a:t>n  p + e</a:t>
            </a:r>
            <a:r>
              <a:rPr lang="en-US" sz="2800" baseline="30000" dirty="0">
                <a:sym typeface="Symbol" charset="0"/>
              </a:rPr>
              <a:t>-</a:t>
            </a:r>
            <a:r>
              <a:rPr lang="en-US" sz="2800" dirty="0">
                <a:sym typeface="Symbol" charset="0"/>
              </a:rPr>
              <a:t> + </a:t>
            </a:r>
            <a:r>
              <a:rPr lang="en-US" sz="2800" baseline="-25000" dirty="0">
                <a:sym typeface="Symbol" charset="0"/>
              </a:rPr>
              <a:t>e</a:t>
            </a:r>
          </a:p>
          <a:p>
            <a:pPr lvl="1">
              <a:lnSpc>
                <a:spcPct val="70000"/>
              </a:lnSpc>
            </a:pPr>
            <a:r>
              <a:rPr lang="en-US" sz="2800" dirty="0">
                <a:sym typeface="Symbol" charset="0"/>
              </a:rPr>
              <a:t>n + </a:t>
            </a:r>
            <a:r>
              <a:rPr lang="en-US" sz="2900" dirty="0">
                <a:sym typeface="Symbol" charset="0"/>
              </a:rPr>
              <a:t>e</a:t>
            </a:r>
            <a:r>
              <a:rPr lang="en-US" sz="2900" baseline="30000" dirty="0">
                <a:sym typeface="Symbol" charset="0"/>
              </a:rPr>
              <a:t>+</a:t>
            </a:r>
            <a:r>
              <a:rPr lang="en-US" sz="2900" dirty="0">
                <a:sym typeface="Symbol" charset="0"/>
              </a:rPr>
              <a:t>  p + </a:t>
            </a:r>
            <a:r>
              <a:rPr lang="en-US" sz="2800" dirty="0">
                <a:sym typeface="Symbol" charset="0"/>
              </a:rPr>
              <a:t></a:t>
            </a:r>
            <a:r>
              <a:rPr lang="en-US" sz="2800" baseline="-25000" dirty="0">
                <a:sym typeface="Symbol" charset="0"/>
              </a:rPr>
              <a:t>e</a:t>
            </a:r>
          </a:p>
          <a:p>
            <a:pPr lvl="1">
              <a:lnSpc>
                <a:spcPct val="70000"/>
              </a:lnSpc>
            </a:pPr>
            <a:r>
              <a:rPr lang="en-US" sz="2800" dirty="0">
                <a:sym typeface="Symbol" charset="0"/>
              </a:rPr>
              <a:t>n + </a:t>
            </a:r>
            <a:r>
              <a:rPr lang="en-US" sz="2800" baseline="-25000" dirty="0">
                <a:sym typeface="Symbol" charset="0"/>
              </a:rPr>
              <a:t>e  </a:t>
            </a:r>
            <a:r>
              <a:rPr lang="en-US" sz="2900" dirty="0">
                <a:sym typeface="Symbol" charset="0"/>
              </a:rPr>
              <a:t>  p + e</a:t>
            </a:r>
            <a:r>
              <a:rPr lang="en-US" sz="2900" baseline="30000" dirty="0">
                <a:sym typeface="Symbol" charset="0"/>
              </a:rPr>
              <a:t>-</a:t>
            </a:r>
          </a:p>
          <a:p>
            <a:pPr lvl="2">
              <a:lnSpc>
                <a:spcPct val="70000"/>
              </a:lnSpc>
            </a:pPr>
            <a:endParaRPr lang="en-US" sz="2300" baseline="30000" dirty="0">
              <a:sym typeface="Symbol" charset="0"/>
            </a:endParaRPr>
          </a:p>
          <a:p>
            <a:pPr>
              <a:lnSpc>
                <a:spcPct val="70000"/>
              </a:lnSpc>
            </a:pPr>
            <a:r>
              <a:rPr lang="en-US" sz="3200" u="sng" dirty="0">
                <a:solidFill>
                  <a:srgbClr val="FF00FF"/>
                </a:solidFill>
              </a:rPr>
              <a:t>Lepton Dominant Era</a:t>
            </a:r>
            <a:r>
              <a:rPr lang="en-US" sz="3200" u="sng" dirty="0"/>
              <a:t> </a:t>
            </a:r>
          </a:p>
          <a:p>
            <a:pPr lvl="3">
              <a:lnSpc>
                <a:spcPct val="70000"/>
              </a:lnSpc>
            </a:pPr>
            <a:endParaRPr lang="en-US" sz="2000" u="sng" dirty="0"/>
          </a:p>
          <a:p>
            <a:pPr>
              <a:lnSpc>
                <a:spcPct val="70000"/>
              </a:lnSpc>
            </a:pPr>
            <a:r>
              <a:rPr lang="en-US" sz="3200" u="sng" dirty="0"/>
              <a:t>Fermions</a:t>
            </a:r>
            <a:r>
              <a:rPr lang="en-US" sz="3200" dirty="0"/>
              <a:t>:	    </a:t>
            </a:r>
            <a:r>
              <a:rPr lang="en-US" sz="3200" u="sng" dirty="0"/>
              <a:t>Ratio</a:t>
            </a:r>
          </a:p>
          <a:p>
            <a:pPr lvl="1">
              <a:lnSpc>
                <a:spcPct val="70000"/>
              </a:lnSpc>
            </a:pPr>
            <a:r>
              <a:rPr lang="en-US" sz="2800" dirty="0"/>
              <a:t>Lepton:	  </a:t>
            </a:r>
            <a:r>
              <a:rPr lang="en-US" sz="2800" dirty="0">
                <a:sym typeface="Symbol" charset="0"/>
              </a:rPr>
              <a:t></a:t>
            </a:r>
            <a:r>
              <a:rPr lang="en-US" sz="2800" baseline="-25000" dirty="0">
                <a:sym typeface="Symbol" charset="0"/>
              </a:rPr>
              <a:t>e		 </a:t>
            </a:r>
            <a:r>
              <a:rPr lang="en-US" sz="2800" dirty="0" smtClean="0">
                <a:sym typeface="Symbol" charset="0"/>
              </a:rPr>
              <a:t>     1</a:t>
            </a:r>
            <a:endParaRPr lang="en-US" sz="2800" baseline="-25000" dirty="0">
              <a:sym typeface="Symbol" charset="0"/>
            </a:endParaRPr>
          </a:p>
          <a:p>
            <a:pPr lvl="1">
              <a:lnSpc>
                <a:spcPct val="70000"/>
              </a:lnSpc>
              <a:buFont typeface="Wingdings" charset="0"/>
              <a:buNone/>
            </a:pPr>
            <a:r>
              <a:rPr lang="en-US" sz="2800" dirty="0">
                <a:sym typeface="Symbol" charset="0"/>
              </a:rPr>
              <a:t>			  e</a:t>
            </a:r>
            <a:r>
              <a:rPr lang="en-US" sz="2800" baseline="30000" dirty="0">
                <a:sym typeface="Symbol" charset="0"/>
              </a:rPr>
              <a:t>-		</a:t>
            </a:r>
            <a:r>
              <a:rPr lang="en-US" sz="2800" baseline="30000" dirty="0" smtClean="0">
                <a:sym typeface="Symbol" charset="0"/>
              </a:rPr>
              <a:t>        </a:t>
            </a:r>
            <a:r>
              <a:rPr lang="en-US" sz="2800" dirty="0" smtClean="0">
                <a:sym typeface="Symbol" charset="0"/>
              </a:rPr>
              <a:t>1</a:t>
            </a:r>
            <a:endParaRPr lang="en-US" sz="2800" baseline="30000" dirty="0">
              <a:sym typeface="Symbol" charset="0"/>
            </a:endParaRPr>
          </a:p>
          <a:p>
            <a:pPr lvl="1">
              <a:lnSpc>
                <a:spcPct val="70000"/>
              </a:lnSpc>
              <a:buFont typeface="Wingdings" charset="0"/>
              <a:buNone/>
            </a:pPr>
            <a:r>
              <a:rPr lang="en-US" sz="2800" baseline="30000" dirty="0">
                <a:sym typeface="Symbol" charset="0"/>
              </a:rPr>
              <a:t>			  </a:t>
            </a:r>
            <a:r>
              <a:rPr lang="en-US" sz="2800" baseline="30000" dirty="0" smtClean="0">
                <a:sym typeface="Symbol" charset="0"/>
              </a:rPr>
              <a:t>	  </a:t>
            </a:r>
            <a:r>
              <a:rPr lang="en-US" sz="2800" dirty="0" smtClean="0">
                <a:sym typeface="Symbol" charset="0"/>
              </a:rPr>
              <a:t></a:t>
            </a:r>
            <a:r>
              <a:rPr lang="en-US" sz="2800" baseline="-25000" dirty="0">
                <a:sym typeface="Symbol" charset="0"/>
              </a:rPr>
              <a:t>e	</a:t>
            </a:r>
            <a:r>
              <a:rPr lang="en-US" sz="2800" baseline="-25000" dirty="0" smtClean="0">
                <a:sym typeface="Symbol" charset="0"/>
              </a:rPr>
              <a:t>     </a:t>
            </a:r>
            <a:r>
              <a:rPr lang="en-US" sz="2800" dirty="0" smtClean="0">
                <a:sym typeface="Symbol" charset="0"/>
              </a:rPr>
              <a:t>  1</a:t>
            </a:r>
            <a:endParaRPr lang="en-US" sz="2800" baseline="-25000" dirty="0">
              <a:sym typeface="Symbol" charset="0"/>
            </a:endParaRPr>
          </a:p>
          <a:p>
            <a:pPr lvl="1">
              <a:lnSpc>
                <a:spcPct val="70000"/>
              </a:lnSpc>
              <a:buFont typeface="Wingdings" charset="0"/>
              <a:buNone/>
            </a:pPr>
            <a:r>
              <a:rPr lang="en-US" sz="2800" baseline="30000" dirty="0">
                <a:sym typeface="Symbol" charset="0"/>
              </a:rPr>
              <a:t>			  </a:t>
            </a:r>
            <a:r>
              <a:rPr lang="en-US" sz="2800" baseline="30000" dirty="0" smtClean="0">
                <a:sym typeface="Symbol" charset="0"/>
              </a:rPr>
              <a:t>	  </a:t>
            </a:r>
            <a:r>
              <a:rPr lang="en-US" sz="2800" dirty="0" smtClean="0">
                <a:sym typeface="Symbol" charset="0"/>
              </a:rPr>
              <a:t>e</a:t>
            </a:r>
            <a:r>
              <a:rPr lang="en-US" sz="2800" baseline="30000" dirty="0">
                <a:sym typeface="Symbol" charset="0"/>
              </a:rPr>
              <a:t>+		</a:t>
            </a:r>
            <a:r>
              <a:rPr lang="en-US" sz="2800" baseline="30000" dirty="0" smtClean="0">
                <a:sym typeface="Symbol" charset="0"/>
              </a:rPr>
              <a:t>        </a:t>
            </a:r>
            <a:r>
              <a:rPr lang="en-US" sz="2800" dirty="0" smtClean="0">
                <a:sym typeface="Symbol" charset="0"/>
              </a:rPr>
              <a:t>1</a:t>
            </a:r>
            <a:endParaRPr lang="en-US" sz="2800" baseline="30000" dirty="0">
              <a:sym typeface="Symbol" charset="0"/>
            </a:endParaRPr>
          </a:p>
          <a:p>
            <a:pPr lvl="1">
              <a:lnSpc>
                <a:spcPct val="70000"/>
              </a:lnSpc>
            </a:pPr>
            <a:r>
              <a:rPr lang="en-US" sz="2800" dirty="0"/>
              <a:t>Baryon:	  p	  </a:t>
            </a:r>
            <a:r>
              <a:rPr lang="en-US" sz="2800" dirty="0">
                <a:solidFill>
                  <a:srgbClr val="FF3300"/>
                </a:solidFill>
              </a:rPr>
              <a:t>~</a:t>
            </a:r>
            <a:r>
              <a:rPr lang="en-US" sz="2800" dirty="0">
                <a:solidFill>
                  <a:srgbClr val="FF3300"/>
                </a:solidFill>
                <a:sym typeface="Symbol" charset="0"/>
              </a:rPr>
              <a:t>210</a:t>
            </a:r>
            <a:r>
              <a:rPr lang="en-US" sz="2800" baseline="30000" dirty="0">
                <a:solidFill>
                  <a:srgbClr val="FF3300"/>
                </a:solidFill>
                <a:sym typeface="Symbol" charset="0"/>
              </a:rPr>
              <a:t>-10</a:t>
            </a:r>
            <a:endParaRPr lang="en-US" sz="2800" dirty="0">
              <a:solidFill>
                <a:srgbClr val="FF3300"/>
              </a:solidFill>
            </a:endParaRPr>
          </a:p>
          <a:p>
            <a:pPr lvl="1">
              <a:lnSpc>
                <a:spcPct val="70000"/>
              </a:lnSpc>
              <a:buFont typeface="Wingdings" charset="0"/>
              <a:buNone/>
            </a:pPr>
            <a:r>
              <a:rPr lang="en-US" sz="2800" dirty="0"/>
              <a:t>			  n	  </a:t>
            </a:r>
            <a:r>
              <a:rPr lang="en-US" sz="2800" dirty="0">
                <a:solidFill>
                  <a:srgbClr val="FF3300"/>
                </a:solidFill>
              </a:rPr>
              <a:t>~</a:t>
            </a:r>
            <a:r>
              <a:rPr lang="en-US" sz="2800" dirty="0">
                <a:solidFill>
                  <a:srgbClr val="FF3300"/>
                </a:solidFill>
                <a:sym typeface="Symbol" charset="0"/>
              </a:rPr>
              <a:t>210</a:t>
            </a:r>
            <a:r>
              <a:rPr lang="en-US" sz="2800" baseline="30000" dirty="0">
                <a:solidFill>
                  <a:srgbClr val="FF3300"/>
                </a:solidFill>
                <a:sym typeface="Symbol" charset="0"/>
              </a:rPr>
              <a:t>-10</a:t>
            </a:r>
            <a:endParaRPr lang="en-US" sz="2800" dirty="0">
              <a:solidFill>
                <a:srgbClr val="FF3300"/>
              </a:solidFill>
            </a:endParaRPr>
          </a:p>
          <a:p>
            <a:pPr>
              <a:lnSpc>
                <a:spcPct val="70000"/>
              </a:lnSpc>
            </a:pPr>
            <a:r>
              <a:rPr lang="en-US" sz="3200" u="sng" dirty="0"/>
              <a:t>Bosons</a:t>
            </a:r>
            <a:r>
              <a:rPr lang="en-US" sz="3200" dirty="0"/>
              <a:t>:</a:t>
            </a:r>
          </a:p>
          <a:p>
            <a:pPr lvl="1">
              <a:lnSpc>
                <a:spcPct val="70000"/>
              </a:lnSpc>
            </a:pPr>
            <a:r>
              <a:rPr lang="en-US" sz="2800" dirty="0"/>
              <a:t>Photon:	  </a:t>
            </a:r>
            <a:r>
              <a:rPr lang="en-US" sz="2800" dirty="0">
                <a:sym typeface="Symbol" charset="0"/>
              </a:rPr>
              <a:t>	</a:t>
            </a:r>
            <a:r>
              <a:rPr lang="en-US" sz="2800" dirty="0" smtClean="0">
                <a:sym typeface="Symbol" charset="0"/>
              </a:rPr>
              <a:t>    1</a:t>
            </a:r>
            <a:endParaRPr lang="en-US" sz="2800" dirty="0">
              <a:sym typeface="Symbol" charset="0"/>
            </a:endParaRPr>
          </a:p>
          <a:p>
            <a:pPr lvl="1">
              <a:lnSpc>
                <a:spcPct val="70000"/>
              </a:lnSpc>
            </a:pPr>
            <a:endParaRPr lang="en-US" sz="2800" dirty="0">
              <a:sym typeface="Symbol" charset="0"/>
            </a:endParaRPr>
          </a:p>
        </p:txBody>
      </p:sp>
      <p:sp>
        <p:nvSpPr>
          <p:cNvPr id="3530756" name="AutoShape 4"/>
          <p:cNvSpPr>
            <a:spLocks noChangeArrowheads="1"/>
          </p:cNvSpPr>
          <p:nvPr/>
        </p:nvSpPr>
        <p:spPr bwMode="auto">
          <a:xfrm>
            <a:off x="2514600" y="3862388"/>
            <a:ext cx="600075" cy="6096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3530757" name="AutoShape 5"/>
          <p:cNvSpPr>
            <a:spLocks noChangeArrowheads="1"/>
          </p:cNvSpPr>
          <p:nvPr/>
        </p:nvSpPr>
        <p:spPr bwMode="auto">
          <a:xfrm>
            <a:off x="2514600" y="4573588"/>
            <a:ext cx="600075" cy="6096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3530758" name="AutoShape 6"/>
          <p:cNvSpPr>
            <a:spLocks noChangeArrowheads="1"/>
          </p:cNvSpPr>
          <p:nvPr/>
        </p:nvSpPr>
        <p:spPr bwMode="auto">
          <a:xfrm>
            <a:off x="2514600" y="5238750"/>
            <a:ext cx="600075" cy="6096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a:p>
        </p:txBody>
      </p:sp>
      <p:sp>
        <p:nvSpPr>
          <p:cNvPr id="3530760" name="Oval 8"/>
          <p:cNvSpPr>
            <a:spLocks noChangeAspect="1" noChangeArrowheads="1"/>
          </p:cNvSpPr>
          <p:nvPr/>
        </p:nvSpPr>
        <p:spPr bwMode="auto">
          <a:xfrm>
            <a:off x="5791200" y="2895600"/>
            <a:ext cx="3113088" cy="319405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530761" name="Rectangle 9"/>
          <p:cNvSpPr>
            <a:spLocks noChangeArrowheads="1"/>
          </p:cNvSpPr>
          <p:nvPr/>
        </p:nvSpPr>
        <p:spPr bwMode="auto">
          <a:xfrm>
            <a:off x="7086600" y="40386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30762" name="Rectangle 10"/>
          <p:cNvSpPr>
            <a:spLocks noChangeArrowheads="1"/>
          </p:cNvSpPr>
          <p:nvPr/>
        </p:nvSpPr>
        <p:spPr bwMode="auto">
          <a:xfrm>
            <a:off x="6934200" y="32766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30763" name="Rectangle 11"/>
          <p:cNvSpPr>
            <a:spLocks noChangeArrowheads="1"/>
          </p:cNvSpPr>
          <p:nvPr/>
        </p:nvSpPr>
        <p:spPr bwMode="auto">
          <a:xfrm>
            <a:off x="7521575" y="3886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ym typeface="Symbol" charset="0"/>
              </a:rPr>
              <a:t>n</a:t>
            </a:r>
            <a:endParaRPr lang="en-US" baseline="30000">
              <a:sym typeface="Symbol" charset="0"/>
            </a:endParaRPr>
          </a:p>
        </p:txBody>
      </p:sp>
      <p:sp>
        <p:nvSpPr>
          <p:cNvPr id="3530764" name="Rectangle 12"/>
          <p:cNvSpPr>
            <a:spLocks noChangeArrowheads="1"/>
          </p:cNvSpPr>
          <p:nvPr/>
        </p:nvSpPr>
        <p:spPr bwMode="auto">
          <a:xfrm>
            <a:off x="7620000" y="5029200"/>
            <a:ext cx="496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30765" name="Rectangle 13"/>
          <p:cNvSpPr>
            <a:spLocks noChangeArrowheads="1"/>
          </p:cNvSpPr>
          <p:nvPr/>
        </p:nvSpPr>
        <p:spPr bwMode="auto">
          <a:xfrm>
            <a:off x="6165850" y="36576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530766" name="Rectangle 14"/>
          <p:cNvSpPr>
            <a:spLocks noChangeArrowheads="1"/>
          </p:cNvSpPr>
          <p:nvPr/>
        </p:nvSpPr>
        <p:spPr bwMode="auto">
          <a:xfrm>
            <a:off x="6159500" y="4572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ym typeface="Symbol" charset="0"/>
              </a:rPr>
              <a:t>p</a:t>
            </a:r>
            <a:endParaRPr lang="en-US" baseline="30000">
              <a:sym typeface="Symbol" charset="0"/>
            </a:endParaRPr>
          </a:p>
        </p:txBody>
      </p:sp>
      <p:sp>
        <p:nvSpPr>
          <p:cNvPr id="3530767" name="Rectangle 15"/>
          <p:cNvSpPr>
            <a:spLocks noChangeArrowheads="1"/>
          </p:cNvSpPr>
          <p:nvPr/>
        </p:nvSpPr>
        <p:spPr bwMode="auto">
          <a:xfrm>
            <a:off x="6553200" y="4191000"/>
            <a:ext cx="496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30768" name="Rectangle 16"/>
          <p:cNvSpPr>
            <a:spLocks noChangeArrowheads="1"/>
          </p:cNvSpPr>
          <p:nvPr/>
        </p:nvSpPr>
        <p:spPr bwMode="auto">
          <a:xfrm>
            <a:off x="7878763" y="3352800"/>
            <a:ext cx="350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30769" name="Rectangle 17"/>
          <p:cNvSpPr>
            <a:spLocks noChangeArrowheads="1"/>
          </p:cNvSpPr>
          <p:nvPr/>
        </p:nvSpPr>
        <p:spPr bwMode="auto">
          <a:xfrm>
            <a:off x="7924800" y="43434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530770" name="Rectangle 18"/>
          <p:cNvSpPr>
            <a:spLocks noChangeArrowheads="1"/>
          </p:cNvSpPr>
          <p:nvPr/>
        </p:nvSpPr>
        <p:spPr bwMode="auto">
          <a:xfrm>
            <a:off x="7467600" y="3124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30771" name="Rectangle 19"/>
          <p:cNvSpPr>
            <a:spLocks noChangeArrowheads="1"/>
          </p:cNvSpPr>
          <p:nvPr/>
        </p:nvSpPr>
        <p:spPr bwMode="auto">
          <a:xfrm>
            <a:off x="6553200" y="49530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530772" name="Rectangle 20"/>
          <p:cNvSpPr>
            <a:spLocks noChangeArrowheads="1"/>
          </p:cNvSpPr>
          <p:nvPr/>
        </p:nvSpPr>
        <p:spPr bwMode="auto">
          <a:xfrm>
            <a:off x="8229600" y="38862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530773" name="Rectangle 21"/>
          <p:cNvSpPr>
            <a:spLocks noChangeArrowheads="1"/>
          </p:cNvSpPr>
          <p:nvPr/>
        </p:nvSpPr>
        <p:spPr bwMode="auto">
          <a:xfrm>
            <a:off x="7315200" y="44958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530774" name="Rectangle 22"/>
          <p:cNvSpPr>
            <a:spLocks noChangeArrowheads="1"/>
          </p:cNvSpPr>
          <p:nvPr/>
        </p:nvSpPr>
        <p:spPr bwMode="auto">
          <a:xfrm>
            <a:off x="7239000" y="52578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3300"/>
                </a:solidFill>
                <a:sym typeface="Symbol" charset="0"/>
              </a:rPr>
              <a:t></a:t>
            </a:r>
          </a:p>
        </p:txBody>
      </p:sp>
      <p:sp>
        <p:nvSpPr>
          <p:cNvPr id="3530775" name="Line 23"/>
          <p:cNvSpPr>
            <a:spLocks noChangeShapeType="1"/>
          </p:cNvSpPr>
          <p:nvPr/>
        </p:nvSpPr>
        <p:spPr bwMode="auto">
          <a:xfrm>
            <a:off x="6629400" y="5105400"/>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30776" name="Line 24"/>
          <p:cNvSpPr>
            <a:spLocks noChangeShapeType="1"/>
          </p:cNvSpPr>
          <p:nvPr/>
        </p:nvSpPr>
        <p:spPr bwMode="auto">
          <a:xfrm>
            <a:off x="3200400" y="12192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30777" name="Line 25"/>
          <p:cNvSpPr>
            <a:spLocks noChangeShapeType="1"/>
          </p:cNvSpPr>
          <p:nvPr/>
        </p:nvSpPr>
        <p:spPr bwMode="auto">
          <a:xfrm>
            <a:off x="3276600" y="16002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30778" name="Line 26"/>
          <p:cNvSpPr>
            <a:spLocks noChangeShapeType="1"/>
          </p:cNvSpPr>
          <p:nvPr/>
        </p:nvSpPr>
        <p:spPr bwMode="auto">
          <a:xfrm>
            <a:off x="2667000" y="4568825"/>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30779" name="Line 27"/>
          <p:cNvSpPr>
            <a:spLocks noChangeShapeType="1"/>
          </p:cNvSpPr>
          <p:nvPr/>
        </p:nvSpPr>
        <p:spPr bwMode="auto">
          <a:xfrm>
            <a:off x="7427913" y="4708525"/>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530780" name="Line 28"/>
          <p:cNvSpPr>
            <a:spLocks noChangeShapeType="1"/>
          </p:cNvSpPr>
          <p:nvPr/>
        </p:nvSpPr>
        <p:spPr bwMode="auto">
          <a:xfrm>
            <a:off x="5791200" y="6613525"/>
            <a:ext cx="3200400" cy="0"/>
          </a:xfrm>
          <a:prstGeom prst="line">
            <a:avLst/>
          </a:prstGeom>
          <a:noFill/>
          <a:ln w="28575">
            <a:solidFill>
              <a:srgbClr val="FF99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530781" name="Rectangle 29"/>
          <p:cNvSpPr>
            <a:spLocks noChangeArrowheads="1"/>
          </p:cNvSpPr>
          <p:nvPr/>
        </p:nvSpPr>
        <p:spPr bwMode="auto">
          <a:xfrm>
            <a:off x="6864350" y="6232525"/>
            <a:ext cx="1011238"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9900"/>
                </a:solidFill>
                <a:sym typeface="Symbol" charset="0"/>
              </a:rPr>
              <a:t>Horizon</a:t>
            </a:r>
          </a:p>
          <a:p>
            <a:r>
              <a:rPr lang="en-US" sz="2000">
                <a:solidFill>
                  <a:srgbClr val="FF9900"/>
                </a:solidFill>
                <a:sym typeface="Symbol" charset="0"/>
              </a:rPr>
              <a:t>~ 30  km</a:t>
            </a:r>
          </a:p>
        </p:txBody>
      </p:sp>
    </p:spTree>
    <p:extLst>
      <p:ext uri="{BB962C8B-B14F-4D97-AF65-F5344CB8AC3E}">
        <p14:creationId xmlns:p14="http://schemas.microsoft.com/office/powerpoint/2010/main" val="7541948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3/6/2007</a:t>
            </a:r>
          </a:p>
        </p:txBody>
      </p:sp>
      <p:sp>
        <p:nvSpPr>
          <p:cNvPr id="4" name="Footer Placeholder 2"/>
          <p:cNvSpPr>
            <a:spLocks noGrp="1"/>
          </p:cNvSpPr>
          <p:nvPr>
            <p:ph type="ftr" sz="quarter" idx="11"/>
          </p:nvPr>
        </p:nvSpPr>
        <p:spPr/>
        <p:txBody>
          <a:bodyPr/>
          <a:lstStyle/>
          <a:p>
            <a:r>
              <a:rPr lang="en-US"/>
              <a:t>Katsushi Arisaka</a:t>
            </a:r>
          </a:p>
        </p:txBody>
      </p:sp>
      <p:sp>
        <p:nvSpPr>
          <p:cNvPr id="5" name="Slide Number Placeholder 3"/>
          <p:cNvSpPr>
            <a:spLocks noGrp="1"/>
          </p:cNvSpPr>
          <p:nvPr>
            <p:ph type="sldNum" sz="quarter" idx="12"/>
          </p:nvPr>
        </p:nvSpPr>
        <p:spPr/>
        <p:txBody>
          <a:bodyPr/>
          <a:lstStyle/>
          <a:p>
            <a:fld id="{4E35A4BE-01AE-4C4A-B50B-DE0FBE41D0F9}" type="slidenum">
              <a:rPr lang="en-US"/>
              <a:pPr/>
              <a:t>43</a:t>
            </a:fld>
            <a:endParaRPr lang="en-US"/>
          </a:p>
        </p:txBody>
      </p:sp>
      <p:sp>
        <p:nvSpPr>
          <p:cNvPr id="3778562" name="Rectangle 2"/>
          <p:cNvSpPr>
            <a:spLocks noChangeArrowheads="1"/>
          </p:cNvSpPr>
          <p:nvPr/>
        </p:nvSpPr>
        <p:spPr bwMode="auto">
          <a:xfrm>
            <a:off x="1981200" y="2743200"/>
            <a:ext cx="64008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32" tIns="48316" rIns="96632" bIns="48316" anchor="ctr"/>
          <a:lstStyle/>
          <a:p>
            <a:pPr defTabSz="966788">
              <a:lnSpc>
                <a:spcPct val="80000"/>
              </a:lnSpc>
            </a:pPr>
            <a:r>
              <a:rPr lang="en-US" sz="4000">
                <a:solidFill>
                  <a:srgbClr val="A50021"/>
                </a:solidFill>
                <a:latin typeface="Tahoma" charset="0"/>
              </a:rPr>
              <a:t>The First One Second</a:t>
            </a:r>
          </a:p>
        </p:txBody>
      </p:sp>
    </p:spTree>
    <p:extLst>
      <p:ext uri="{BB962C8B-B14F-4D97-AF65-F5344CB8AC3E}">
        <p14:creationId xmlns:p14="http://schemas.microsoft.com/office/powerpoint/2010/main" val="14163119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a:t>3/6/2007</a:t>
            </a:r>
          </a:p>
        </p:txBody>
      </p:sp>
      <p:sp>
        <p:nvSpPr>
          <p:cNvPr id="27" name="Footer Placeholder 4"/>
          <p:cNvSpPr>
            <a:spLocks noGrp="1"/>
          </p:cNvSpPr>
          <p:nvPr>
            <p:ph type="ftr" sz="quarter" idx="11"/>
          </p:nvPr>
        </p:nvSpPr>
        <p:spPr/>
        <p:txBody>
          <a:bodyPr/>
          <a:lstStyle/>
          <a:p>
            <a:r>
              <a:rPr lang="en-US"/>
              <a:t>Katsushi Arisaka</a:t>
            </a:r>
          </a:p>
        </p:txBody>
      </p:sp>
      <p:sp>
        <p:nvSpPr>
          <p:cNvPr id="28" name="Slide Number Placeholder 5"/>
          <p:cNvSpPr>
            <a:spLocks noGrp="1"/>
          </p:cNvSpPr>
          <p:nvPr>
            <p:ph type="sldNum" sz="quarter" idx="12"/>
          </p:nvPr>
        </p:nvSpPr>
        <p:spPr/>
        <p:txBody>
          <a:bodyPr/>
          <a:lstStyle/>
          <a:p>
            <a:fld id="{1C6CC57A-948B-EE4E-BF05-2A4F244D847B}" type="slidenum">
              <a:rPr lang="en-US"/>
              <a:pPr/>
              <a:t>44</a:t>
            </a:fld>
            <a:endParaRPr lang="en-US"/>
          </a:p>
        </p:txBody>
      </p:sp>
      <p:sp>
        <p:nvSpPr>
          <p:cNvPr id="3782658" name="Rectangle 2"/>
          <p:cNvSpPr>
            <a:spLocks noGrp="1" noChangeArrowheads="1"/>
          </p:cNvSpPr>
          <p:nvPr>
            <p:ph type="title"/>
          </p:nvPr>
        </p:nvSpPr>
        <p:spPr/>
        <p:txBody>
          <a:bodyPr/>
          <a:lstStyle/>
          <a:p>
            <a:r>
              <a:rPr lang="en-US" sz="3200"/>
              <a:t>Relation between Temperature and Time</a:t>
            </a:r>
          </a:p>
        </p:txBody>
      </p:sp>
      <p:sp>
        <p:nvSpPr>
          <p:cNvPr id="3782659" name="Rectangle 3"/>
          <p:cNvSpPr>
            <a:spLocks noGrp="1" noChangeArrowheads="1"/>
          </p:cNvSpPr>
          <p:nvPr>
            <p:ph type="body" idx="1"/>
          </p:nvPr>
        </p:nvSpPr>
        <p:spPr/>
        <p:txBody>
          <a:bodyPr/>
          <a:lstStyle/>
          <a:p>
            <a:pPr lvl="1">
              <a:buFont typeface="Wingdings" charset="0"/>
              <a:buNone/>
            </a:pPr>
            <a:r>
              <a:rPr lang="en-US" sz="3000"/>
              <a:t>					T: Temperature</a:t>
            </a:r>
          </a:p>
          <a:p>
            <a:pPr lvl="1">
              <a:buFont typeface="Wingdings" charset="0"/>
              <a:buNone/>
            </a:pPr>
            <a:r>
              <a:rPr lang="en-US" sz="3000"/>
              <a:t>					t :  time</a:t>
            </a:r>
          </a:p>
        </p:txBody>
      </p:sp>
      <p:graphicFrame>
        <p:nvGraphicFramePr>
          <p:cNvPr id="3782660" name="Object 4"/>
          <p:cNvGraphicFramePr>
            <a:graphicFrameLocks noChangeAspect="1"/>
          </p:cNvGraphicFramePr>
          <p:nvPr/>
        </p:nvGraphicFramePr>
        <p:xfrm>
          <a:off x="5715000" y="1828800"/>
          <a:ext cx="3124200" cy="2555875"/>
        </p:xfrm>
        <a:graphic>
          <a:graphicData uri="http://schemas.openxmlformats.org/presentationml/2006/ole">
            <mc:AlternateContent xmlns:mc="http://schemas.openxmlformats.org/markup-compatibility/2006">
              <mc:Choice xmlns:v="urn:schemas-microsoft-com:vml" Requires="v">
                <p:oleObj spid="_x0000_s3688450" name="Equation" r:id="rId4" imgW="1117440" imgH="914400" progId="Equation.3">
                  <p:embed/>
                </p:oleObj>
              </mc:Choice>
              <mc:Fallback>
                <p:oleObj name="Equation" r:id="rId4" imgW="111744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828800"/>
                        <a:ext cx="3124200" cy="2555875"/>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782661" name="Line 5"/>
          <p:cNvSpPr>
            <a:spLocks noChangeAspect="1" noChangeShapeType="1"/>
          </p:cNvSpPr>
          <p:nvPr/>
        </p:nvSpPr>
        <p:spPr bwMode="auto">
          <a:xfrm>
            <a:off x="2133600" y="6096000"/>
            <a:ext cx="4648200" cy="0"/>
          </a:xfrm>
          <a:prstGeom prst="line">
            <a:avLst/>
          </a:prstGeom>
          <a:noFill/>
          <a:ln w="38100">
            <a:solidFill>
              <a:srgbClr val="FF9933"/>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62" name="Line 6"/>
          <p:cNvSpPr>
            <a:spLocks noChangeAspect="1" noChangeShapeType="1"/>
          </p:cNvSpPr>
          <p:nvPr/>
        </p:nvSpPr>
        <p:spPr bwMode="auto">
          <a:xfrm rot="-5400000">
            <a:off x="304800" y="4343400"/>
            <a:ext cx="3657600" cy="0"/>
          </a:xfrm>
          <a:prstGeom prst="line">
            <a:avLst/>
          </a:prstGeom>
          <a:noFill/>
          <a:ln w="38100">
            <a:solidFill>
              <a:srgbClr val="FF9933"/>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63" name="Text Box 7"/>
          <p:cNvSpPr txBox="1">
            <a:spLocks noChangeArrowheads="1"/>
          </p:cNvSpPr>
          <p:nvPr/>
        </p:nvSpPr>
        <p:spPr bwMode="auto">
          <a:xfrm>
            <a:off x="6805613" y="6096000"/>
            <a:ext cx="157638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0000FF"/>
                </a:solidFill>
              </a:rPr>
              <a:t>Time (sec)</a:t>
            </a:r>
          </a:p>
        </p:txBody>
      </p:sp>
      <p:sp>
        <p:nvSpPr>
          <p:cNvPr id="3782664" name="Text Box 8"/>
          <p:cNvSpPr txBox="1">
            <a:spLocks noChangeArrowheads="1"/>
          </p:cNvSpPr>
          <p:nvPr/>
        </p:nvSpPr>
        <p:spPr bwMode="auto">
          <a:xfrm>
            <a:off x="1166813" y="1933575"/>
            <a:ext cx="22050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rPr>
              <a:t>Temperature</a:t>
            </a:r>
          </a:p>
        </p:txBody>
      </p:sp>
      <p:sp>
        <p:nvSpPr>
          <p:cNvPr id="3782665" name="Line 9"/>
          <p:cNvSpPr>
            <a:spLocks noChangeShapeType="1"/>
          </p:cNvSpPr>
          <p:nvPr/>
        </p:nvSpPr>
        <p:spPr bwMode="auto">
          <a:xfrm>
            <a:off x="2514600" y="2819400"/>
            <a:ext cx="3733800" cy="3048000"/>
          </a:xfrm>
          <a:prstGeom prst="line">
            <a:avLst/>
          </a:prstGeom>
          <a:noFill/>
          <a:ln w="38100">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66" name="Line 10"/>
          <p:cNvSpPr>
            <a:spLocks noChangeAspect="1" noChangeShapeType="1"/>
          </p:cNvSpPr>
          <p:nvPr/>
        </p:nvSpPr>
        <p:spPr bwMode="auto">
          <a:xfrm>
            <a:off x="2133600" y="3505200"/>
            <a:ext cx="11430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67" name="Line 11"/>
          <p:cNvSpPr>
            <a:spLocks noChangeAspect="1" noChangeShapeType="1"/>
          </p:cNvSpPr>
          <p:nvPr/>
        </p:nvSpPr>
        <p:spPr bwMode="auto">
          <a:xfrm>
            <a:off x="2133600" y="4343400"/>
            <a:ext cx="22098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68" name="Line 12"/>
          <p:cNvSpPr>
            <a:spLocks noChangeAspect="1" noChangeShapeType="1"/>
          </p:cNvSpPr>
          <p:nvPr/>
        </p:nvSpPr>
        <p:spPr bwMode="auto">
          <a:xfrm>
            <a:off x="2133600" y="4953000"/>
            <a:ext cx="29718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69" name="Line 13"/>
          <p:cNvSpPr>
            <a:spLocks noChangeAspect="1" noChangeShapeType="1"/>
          </p:cNvSpPr>
          <p:nvPr/>
        </p:nvSpPr>
        <p:spPr bwMode="auto">
          <a:xfrm>
            <a:off x="2133600" y="5334000"/>
            <a:ext cx="34290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70" name="Line 14"/>
          <p:cNvSpPr>
            <a:spLocks noChangeAspect="1" noChangeShapeType="1"/>
          </p:cNvSpPr>
          <p:nvPr/>
        </p:nvSpPr>
        <p:spPr bwMode="auto">
          <a:xfrm rot="-5400000">
            <a:off x="1905000" y="4800600"/>
            <a:ext cx="2743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71" name="Line 15"/>
          <p:cNvSpPr>
            <a:spLocks noChangeAspect="1" noChangeShapeType="1"/>
          </p:cNvSpPr>
          <p:nvPr/>
        </p:nvSpPr>
        <p:spPr bwMode="auto">
          <a:xfrm rot="-5400000">
            <a:off x="3495675" y="5259388"/>
            <a:ext cx="17526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72" name="Line 16"/>
          <p:cNvSpPr>
            <a:spLocks noChangeAspect="1" noChangeShapeType="1"/>
          </p:cNvSpPr>
          <p:nvPr/>
        </p:nvSpPr>
        <p:spPr bwMode="auto">
          <a:xfrm rot="-5400000">
            <a:off x="4495800" y="5562600"/>
            <a:ext cx="1219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73" name="Line 17"/>
          <p:cNvSpPr>
            <a:spLocks noChangeAspect="1" noChangeShapeType="1"/>
          </p:cNvSpPr>
          <p:nvPr/>
        </p:nvSpPr>
        <p:spPr bwMode="auto">
          <a:xfrm rot="-5400000">
            <a:off x="5143500" y="5753100"/>
            <a:ext cx="838200" cy="0"/>
          </a:xfrm>
          <a:prstGeom prst="line">
            <a:avLst/>
          </a:prstGeom>
          <a:noFill/>
          <a:ln w="28575">
            <a:solidFill>
              <a:srgbClr val="CC3300"/>
            </a:solidFill>
            <a:prstDash val="dash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2674" name="Text Box 18"/>
          <p:cNvSpPr txBox="1">
            <a:spLocks noChangeArrowheads="1"/>
          </p:cNvSpPr>
          <p:nvPr/>
        </p:nvSpPr>
        <p:spPr bwMode="auto">
          <a:xfrm>
            <a:off x="787400" y="3175000"/>
            <a:ext cx="1296988"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FF3300"/>
                </a:solidFill>
              </a:rPr>
              <a:t>130 GeV</a:t>
            </a:r>
          </a:p>
        </p:txBody>
      </p:sp>
      <p:sp>
        <p:nvSpPr>
          <p:cNvPr id="3782675" name="Text Box 19"/>
          <p:cNvSpPr txBox="1">
            <a:spLocks noChangeArrowheads="1"/>
          </p:cNvSpPr>
          <p:nvPr/>
        </p:nvSpPr>
        <p:spPr bwMode="auto">
          <a:xfrm>
            <a:off x="781050" y="4073525"/>
            <a:ext cx="131286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FF3300"/>
                </a:solidFill>
              </a:rPr>
              <a:t>130 MeV</a:t>
            </a:r>
          </a:p>
        </p:txBody>
      </p:sp>
      <p:sp>
        <p:nvSpPr>
          <p:cNvPr id="3782676" name="Text Box 20"/>
          <p:cNvSpPr txBox="1">
            <a:spLocks noChangeArrowheads="1"/>
          </p:cNvSpPr>
          <p:nvPr/>
        </p:nvSpPr>
        <p:spPr bwMode="auto">
          <a:xfrm>
            <a:off x="869950" y="4622800"/>
            <a:ext cx="1233488"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FF3300"/>
                </a:solidFill>
              </a:rPr>
              <a:t>1.3 MeV</a:t>
            </a:r>
          </a:p>
        </p:txBody>
      </p:sp>
      <p:sp>
        <p:nvSpPr>
          <p:cNvPr id="3782677" name="Text Box 21"/>
          <p:cNvSpPr txBox="1">
            <a:spLocks noChangeArrowheads="1"/>
          </p:cNvSpPr>
          <p:nvPr/>
        </p:nvSpPr>
        <p:spPr bwMode="auto">
          <a:xfrm>
            <a:off x="871538" y="5080000"/>
            <a:ext cx="123507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FF3300"/>
                </a:solidFill>
              </a:rPr>
              <a:t>130 keV</a:t>
            </a:r>
          </a:p>
        </p:txBody>
      </p:sp>
      <p:sp>
        <p:nvSpPr>
          <p:cNvPr id="3782678" name="Text Box 22"/>
          <p:cNvSpPr txBox="1">
            <a:spLocks noChangeArrowheads="1"/>
          </p:cNvSpPr>
          <p:nvPr/>
        </p:nvSpPr>
        <p:spPr bwMode="auto">
          <a:xfrm>
            <a:off x="2906713" y="6096000"/>
            <a:ext cx="76993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0000FF"/>
                </a:solidFill>
              </a:rPr>
              <a:t>10</a:t>
            </a:r>
            <a:r>
              <a:rPr lang="en-US" sz="2700" baseline="30000">
                <a:solidFill>
                  <a:srgbClr val="0000FF"/>
                </a:solidFill>
              </a:rPr>
              <a:t>-10</a:t>
            </a:r>
          </a:p>
        </p:txBody>
      </p:sp>
      <p:sp>
        <p:nvSpPr>
          <p:cNvPr id="3782679" name="Text Box 23"/>
          <p:cNvSpPr txBox="1">
            <a:spLocks noChangeArrowheads="1"/>
          </p:cNvSpPr>
          <p:nvPr/>
        </p:nvSpPr>
        <p:spPr bwMode="auto">
          <a:xfrm>
            <a:off x="3894138" y="6096000"/>
            <a:ext cx="6651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0000FF"/>
                </a:solidFill>
              </a:rPr>
              <a:t>10</a:t>
            </a:r>
            <a:r>
              <a:rPr lang="en-US" sz="2700" baseline="30000">
                <a:solidFill>
                  <a:srgbClr val="0000FF"/>
                </a:solidFill>
              </a:rPr>
              <a:t>-4</a:t>
            </a:r>
          </a:p>
        </p:txBody>
      </p:sp>
      <p:sp>
        <p:nvSpPr>
          <p:cNvPr id="3782680" name="Text Box 24"/>
          <p:cNvSpPr txBox="1">
            <a:spLocks noChangeArrowheads="1"/>
          </p:cNvSpPr>
          <p:nvPr/>
        </p:nvSpPr>
        <p:spPr bwMode="auto">
          <a:xfrm>
            <a:off x="4894263" y="6096000"/>
            <a:ext cx="34131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0000FF"/>
                </a:solidFill>
              </a:rPr>
              <a:t>1</a:t>
            </a:r>
            <a:endParaRPr lang="en-US" sz="2700" baseline="30000">
              <a:solidFill>
                <a:srgbClr val="0000FF"/>
              </a:solidFill>
            </a:endParaRPr>
          </a:p>
        </p:txBody>
      </p:sp>
      <p:sp>
        <p:nvSpPr>
          <p:cNvPr id="3782681" name="Text Box 25"/>
          <p:cNvSpPr txBox="1">
            <a:spLocks noChangeArrowheads="1"/>
          </p:cNvSpPr>
          <p:nvPr/>
        </p:nvSpPr>
        <p:spPr bwMode="auto">
          <a:xfrm>
            <a:off x="5330825" y="6086475"/>
            <a:ext cx="655638"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700">
                <a:solidFill>
                  <a:srgbClr val="0000FF"/>
                </a:solidFill>
              </a:rPr>
              <a:t>100</a:t>
            </a:r>
            <a:endParaRPr lang="en-US" sz="2700" baseline="30000">
              <a:solidFill>
                <a:srgbClr val="0000FF"/>
              </a:solidFill>
            </a:endParaRPr>
          </a:p>
        </p:txBody>
      </p:sp>
    </p:spTree>
    <p:extLst>
      <p:ext uri="{BB962C8B-B14F-4D97-AF65-F5344CB8AC3E}">
        <p14:creationId xmlns:p14="http://schemas.microsoft.com/office/powerpoint/2010/main" val="5003833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ate Placeholder 3"/>
          <p:cNvSpPr>
            <a:spLocks noGrp="1"/>
          </p:cNvSpPr>
          <p:nvPr>
            <p:ph type="dt" sz="half" idx="10"/>
          </p:nvPr>
        </p:nvSpPr>
        <p:spPr/>
        <p:txBody>
          <a:bodyPr/>
          <a:lstStyle/>
          <a:p>
            <a:r>
              <a:rPr lang="en-US"/>
              <a:t>3/6/2007</a:t>
            </a:r>
          </a:p>
        </p:txBody>
      </p:sp>
      <p:sp>
        <p:nvSpPr>
          <p:cNvPr id="19" name="Footer Placeholder 4"/>
          <p:cNvSpPr>
            <a:spLocks noGrp="1"/>
          </p:cNvSpPr>
          <p:nvPr>
            <p:ph type="ftr" sz="quarter" idx="11"/>
          </p:nvPr>
        </p:nvSpPr>
        <p:spPr/>
        <p:txBody>
          <a:bodyPr/>
          <a:lstStyle/>
          <a:p>
            <a:r>
              <a:rPr lang="en-US"/>
              <a:t>Katsushi Arisaka</a:t>
            </a:r>
          </a:p>
        </p:txBody>
      </p:sp>
      <p:sp>
        <p:nvSpPr>
          <p:cNvPr id="20" name="Slide Number Placeholder 5"/>
          <p:cNvSpPr>
            <a:spLocks noGrp="1"/>
          </p:cNvSpPr>
          <p:nvPr>
            <p:ph type="sldNum" sz="quarter" idx="12"/>
          </p:nvPr>
        </p:nvSpPr>
        <p:spPr/>
        <p:txBody>
          <a:bodyPr/>
          <a:lstStyle/>
          <a:p>
            <a:fld id="{9D499FA9-9DC3-9945-8D9C-FE6B8151BBEB}" type="slidenum">
              <a:rPr lang="en-US"/>
              <a:pPr/>
              <a:t>45</a:t>
            </a:fld>
            <a:endParaRPr lang="en-US"/>
          </a:p>
        </p:txBody>
      </p:sp>
      <p:sp>
        <p:nvSpPr>
          <p:cNvPr id="3784706" name="Rectangle 2"/>
          <p:cNvSpPr>
            <a:spLocks noGrp="1" noChangeArrowheads="1"/>
          </p:cNvSpPr>
          <p:nvPr>
            <p:ph type="title"/>
          </p:nvPr>
        </p:nvSpPr>
        <p:spPr/>
        <p:txBody>
          <a:bodyPr/>
          <a:lstStyle/>
          <a:p>
            <a:r>
              <a:rPr lang="en-US"/>
              <a:t>Thermal Equilibrium</a:t>
            </a:r>
          </a:p>
        </p:txBody>
      </p:sp>
      <p:sp>
        <p:nvSpPr>
          <p:cNvPr id="3784707" name="Rectangle 3"/>
          <p:cNvSpPr>
            <a:spLocks noGrp="1" noChangeArrowheads="1"/>
          </p:cNvSpPr>
          <p:nvPr>
            <p:ph type="body" idx="1"/>
          </p:nvPr>
        </p:nvSpPr>
        <p:spPr>
          <a:xfrm>
            <a:off x="76200" y="990600"/>
            <a:ext cx="8001000" cy="5715000"/>
          </a:xfrm>
        </p:spPr>
        <p:txBody>
          <a:bodyPr/>
          <a:lstStyle/>
          <a:p>
            <a:pPr lvl="1"/>
            <a:r>
              <a:rPr lang="en-US" sz="3400"/>
              <a:t>If thermal energy is greater than twice the mass of particles,</a:t>
            </a:r>
          </a:p>
          <a:p>
            <a:pPr lvl="1">
              <a:buFont typeface="Wingdings" charset="0"/>
              <a:buNone/>
            </a:pPr>
            <a:r>
              <a:rPr lang="en-US" sz="3400"/>
              <a:t>				E &gt; 2</a:t>
            </a:r>
            <a:r>
              <a:rPr lang="en-US" sz="3400" baseline="-25000"/>
              <a:t> </a:t>
            </a:r>
            <a:r>
              <a:rPr lang="en-US" sz="3400"/>
              <a:t>mc</a:t>
            </a:r>
            <a:r>
              <a:rPr lang="en-US" sz="3400" baseline="30000"/>
              <a:t>2</a:t>
            </a:r>
          </a:p>
          <a:p>
            <a:pPr lvl="1">
              <a:buFont typeface="Wingdings" charset="0"/>
              <a:buNone/>
            </a:pPr>
            <a:r>
              <a:rPr lang="en-US" sz="3400"/>
              <a:t>  			</a:t>
            </a:r>
            <a:r>
              <a:rPr lang="en-US" sz="3400">
                <a:solidFill>
                  <a:srgbClr val="CC00FF"/>
                </a:solidFill>
              </a:rPr>
              <a:t>Photon </a:t>
            </a:r>
            <a:r>
              <a:rPr lang="en-US" sz="3400">
                <a:solidFill>
                  <a:srgbClr val="CC00FF"/>
                </a:solidFill>
                <a:sym typeface="Symbol" charset="0"/>
              </a:rPr>
              <a:t> Particle + Anti-particle</a:t>
            </a:r>
          </a:p>
          <a:p>
            <a:pPr lvl="1">
              <a:buFont typeface="Wingdings" charset="0"/>
              <a:buNone/>
            </a:pPr>
            <a:endParaRPr lang="en-US" sz="3400">
              <a:solidFill>
                <a:srgbClr val="CC00FF"/>
              </a:solidFill>
              <a:sym typeface="Symbol" charset="0"/>
            </a:endParaRPr>
          </a:p>
          <a:p>
            <a:pPr lvl="1">
              <a:buFont typeface="Wingdings" charset="0"/>
              <a:buNone/>
            </a:pPr>
            <a:r>
              <a:rPr lang="en-US" sz="3400">
                <a:solidFill>
                  <a:srgbClr val="CC00FF"/>
                </a:solidFill>
                <a:sym typeface="Symbol" charset="0"/>
              </a:rPr>
              <a:t> </a:t>
            </a:r>
            <a:r>
              <a:rPr lang="en-US" sz="3400">
                <a:sym typeface="Symbol" charset="0"/>
              </a:rPr>
              <a:t>Example:</a:t>
            </a:r>
          </a:p>
          <a:p>
            <a:pPr lvl="1">
              <a:buFont typeface="Wingdings" charset="0"/>
              <a:buNone/>
            </a:pPr>
            <a:r>
              <a:rPr lang="en-US" sz="3400">
                <a:sym typeface="Symbol" charset="0"/>
              </a:rPr>
              <a:t>			m</a:t>
            </a:r>
            <a:r>
              <a:rPr lang="en-US" sz="3400" baseline="-25000">
                <a:sym typeface="Symbol" charset="0"/>
              </a:rPr>
              <a:t>e</a:t>
            </a:r>
            <a:r>
              <a:rPr lang="en-US" sz="3400">
                <a:sym typeface="Symbol" charset="0"/>
              </a:rPr>
              <a:t> = 0.511 MeV</a:t>
            </a:r>
          </a:p>
          <a:p>
            <a:pPr lvl="1">
              <a:buFont typeface="Wingdings" charset="0"/>
              <a:buNone/>
            </a:pPr>
            <a:r>
              <a:rPr lang="en-US" sz="3400">
                <a:sym typeface="Symbol" charset="0"/>
              </a:rPr>
              <a:t>			if E &gt; 1.022 MeV</a:t>
            </a:r>
          </a:p>
          <a:p>
            <a:pPr lvl="1">
              <a:buFont typeface="Wingdings" charset="0"/>
              <a:buNone/>
            </a:pPr>
            <a:r>
              <a:rPr lang="en-US" sz="3400">
                <a:sym typeface="Symbol" charset="0"/>
              </a:rPr>
              <a:t>			</a:t>
            </a:r>
            <a:r>
              <a:rPr lang="en-US" sz="3400"/>
              <a:t> </a:t>
            </a:r>
            <a:r>
              <a:rPr lang="en-US" sz="3400">
                <a:solidFill>
                  <a:srgbClr val="FF3300"/>
                </a:solidFill>
                <a:sym typeface="Symbol" charset="0"/>
              </a:rPr>
              <a:t></a:t>
            </a:r>
            <a:r>
              <a:rPr lang="en-US" sz="3400">
                <a:solidFill>
                  <a:srgbClr val="FF00FF"/>
                </a:solidFill>
                <a:sym typeface="Symbol" charset="0"/>
              </a:rPr>
              <a:t>  e</a:t>
            </a:r>
            <a:r>
              <a:rPr lang="en-US" sz="3400" baseline="30000">
                <a:solidFill>
                  <a:srgbClr val="FF00FF"/>
                </a:solidFill>
                <a:sym typeface="Symbol" charset="0"/>
              </a:rPr>
              <a:t>-</a:t>
            </a:r>
            <a:r>
              <a:rPr lang="en-US" sz="3400">
                <a:solidFill>
                  <a:srgbClr val="FF00FF"/>
                </a:solidFill>
                <a:sym typeface="Symbol" charset="0"/>
              </a:rPr>
              <a:t> + </a:t>
            </a:r>
            <a:r>
              <a:rPr lang="en-US" sz="3400">
                <a:solidFill>
                  <a:srgbClr val="0000FF"/>
                </a:solidFill>
                <a:sym typeface="Symbol" charset="0"/>
              </a:rPr>
              <a:t>e</a:t>
            </a:r>
            <a:r>
              <a:rPr lang="en-US" sz="3400" baseline="30000">
                <a:solidFill>
                  <a:srgbClr val="0000FF"/>
                </a:solidFill>
                <a:sym typeface="Symbol" charset="0"/>
              </a:rPr>
              <a:t>+</a:t>
            </a:r>
          </a:p>
        </p:txBody>
      </p:sp>
      <p:sp>
        <p:nvSpPr>
          <p:cNvPr id="3784708" name="Oval 4"/>
          <p:cNvSpPr>
            <a:spLocks noChangeAspect="1" noChangeArrowheads="1"/>
          </p:cNvSpPr>
          <p:nvPr/>
        </p:nvSpPr>
        <p:spPr bwMode="auto">
          <a:xfrm>
            <a:off x="5791200" y="3505200"/>
            <a:ext cx="3113088" cy="319405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84709" name="Rectangle 5"/>
          <p:cNvSpPr>
            <a:spLocks noChangeArrowheads="1"/>
          </p:cNvSpPr>
          <p:nvPr/>
        </p:nvSpPr>
        <p:spPr bwMode="auto">
          <a:xfrm>
            <a:off x="7620000" y="5029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84710" name="Rectangle 6"/>
          <p:cNvSpPr>
            <a:spLocks noChangeArrowheads="1"/>
          </p:cNvSpPr>
          <p:nvPr/>
        </p:nvSpPr>
        <p:spPr bwMode="auto">
          <a:xfrm>
            <a:off x="6934200" y="38862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e</a:t>
            </a:r>
            <a:r>
              <a:rPr lang="en-US" baseline="30000">
                <a:solidFill>
                  <a:srgbClr val="FF00FF"/>
                </a:solidFill>
                <a:sym typeface="Symbol" charset="0"/>
              </a:rPr>
              <a:t>-</a:t>
            </a:r>
          </a:p>
        </p:txBody>
      </p:sp>
      <p:sp>
        <p:nvSpPr>
          <p:cNvPr id="3784711" name="Rectangle 7"/>
          <p:cNvSpPr>
            <a:spLocks noChangeArrowheads="1"/>
          </p:cNvSpPr>
          <p:nvPr/>
        </p:nvSpPr>
        <p:spPr bwMode="auto">
          <a:xfrm>
            <a:off x="7467600" y="4495800"/>
            <a:ext cx="496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84712" name="Rectangle 8"/>
          <p:cNvSpPr>
            <a:spLocks noChangeArrowheads="1"/>
          </p:cNvSpPr>
          <p:nvPr/>
        </p:nvSpPr>
        <p:spPr bwMode="auto">
          <a:xfrm>
            <a:off x="7086600" y="5029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84713" name="Rectangle 9"/>
          <p:cNvSpPr>
            <a:spLocks noChangeArrowheads="1"/>
          </p:cNvSpPr>
          <p:nvPr/>
        </p:nvSpPr>
        <p:spPr bwMode="auto">
          <a:xfrm>
            <a:off x="6781800" y="57150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e</a:t>
            </a:r>
            <a:r>
              <a:rPr lang="en-US" baseline="30000">
                <a:solidFill>
                  <a:srgbClr val="FF00FF"/>
                </a:solidFill>
                <a:sym typeface="Symbol" charset="0"/>
              </a:rPr>
              <a:t>-</a:t>
            </a:r>
          </a:p>
        </p:txBody>
      </p:sp>
      <p:sp>
        <p:nvSpPr>
          <p:cNvPr id="3784714" name="Rectangle 10"/>
          <p:cNvSpPr>
            <a:spLocks noChangeArrowheads="1"/>
          </p:cNvSpPr>
          <p:nvPr/>
        </p:nvSpPr>
        <p:spPr bwMode="auto">
          <a:xfrm>
            <a:off x="7620000" y="5638800"/>
            <a:ext cx="498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84715" name="Rectangle 11"/>
          <p:cNvSpPr>
            <a:spLocks noChangeArrowheads="1"/>
          </p:cNvSpPr>
          <p:nvPr/>
        </p:nvSpPr>
        <p:spPr bwMode="auto">
          <a:xfrm>
            <a:off x="6248400" y="4267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84716" name="Rectangle 12"/>
          <p:cNvSpPr>
            <a:spLocks noChangeArrowheads="1"/>
          </p:cNvSpPr>
          <p:nvPr/>
        </p:nvSpPr>
        <p:spPr bwMode="auto">
          <a:xfrm>
            <a:off x="6132513" y="5181600"/>
            <a:ext cx="4429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e</a:t>
            </a:r>
            <a:r>
              <a:rPr lang="en-US" baseline="30000">
                <a:solidFill>
                  <a:srgbClr val="FF00FF"/>
                </a:solidFill>
                <a:sym typeface="Symbol" charset="0"/>
              </a:rPr>
              <a:t>-</a:t>
            </a:r>
          </a:p>
        </p:txBody>
      </p:sp>
      <p:sp>
        <p:nvSpPr>
          <p:cNvPr id="3784717" name="Rectangle 13"/>
          <p:cNvSpPr>
            <a:spLocks noChangeArrowheads="1"/>
          </p:cNvSpPr>
          <p:nvPr/>
        </p:nvSpPr>
        <p:spPr bwMode="auto">
          <a:xfrm>
            <a:off x="6553200" y="4800600"/>
            <a:ext cx="498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84718" name="Rectangle 14"/>
          <p:cNvSpPr>
            <a:spLocks noChangeArrowheads="1"/>
          </p:cNvSpPr>
          <p:nvPr/>
        </p:nvSpPr>
        <p:spPr bwMode="auto">
          <a:xfrm>
            <a:off x="7878763" y="3962400"/>
            <a:ext cx="350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84719" name="Rectangle 15"/>
          <p:cNvSpPr>
            <a:spLocks noChangeArrowheads="1"/>
          </p:cNvSpPr>
          <p:nvPr/>
        </p:nvSpPr>
        <p:spPr bwMode="auto">
          <a:xfrm>
            <a:off x="7924800" y="49530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e</a:t>
            </a:r>
            <a:r>
              <a:rPr lang="en-US" baseline="30000">
                <a:solidFill>
                  <a:srgbClr val="FF00FF"/>
                </a:solidFill>
                <a:sym typeface="Symbol" charset="0"/>
              </a:rPr>
              <a:t>-</a:t>
            </a:r>
          </a:p>
        </p:txBody>
      </p:sp>
      <p:sp>
        <p:nvSpPr>
          <p:cNvPr id="3784720" name="Rectangle 16"/>
          <p:cNvSpPr>
            <a:spLocks noChangeArrowheads="1"/>
          </p:cNvSpPr>
          <p:nvPr/>
        </p:nvSpPr>
        <p:spPr bwMode="auto">
          <a:xfrm>
            <a:off x="8266113" y="4419600"/>
            <a:ext cx="4968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84721" name="Rectangle 17"/>
          <p:cNvSpPr>
            <a:spLocks noChangeArrowheads="1"/>
          </p:cNvSpPr>
          <p:nvPr/>
        </p:nvSpPr>
        <p:spPr bwMode="auto">
          <a:xfrm>
            <a:off x="457200" y="914400"/>
            <a:ext cx="8229600" cy="2133600"/>
          </a:xfrm>
          <a:prstGeom prst="rect">
            <a:avLst/>
          </a:prstGeom>
          <a:noFill/>
          <a:ln w="28575">
            <a:solidFill>
              <a:srgbClr val="FF33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809225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ate Placeholder 3"/>
          <p:cNvSpPr>
            <a:spLocks noGrp="1"/>
          </p:cNvSpPr>
          <p:nvPr>
            <p:ph type="dt" sz="half" idx="10"/>
          </p:nvPr>
        </p:nvSpPr>
        <p:spPr/>
        <p:txBody>
          <a:bodyPr/>
          <a:lstStyle/>
          <a:p>
            <a:r>
              <a:rPr lang="en-US"/>
              <a:t>3/6/2007</a:t>
            </a:r>
          </a:p>
        </p:txBody>
      </p:sp>
      <p:sp>
        <p:nvSpPr>
          <p:cNvPr id="34" name="Footer Placeholder 4"/>
          <p:cNvSpPr>
            <a:spLocks noGrp="1"/>
          </p:cNvSpPr>
          <p:nvPr>
            <p:ph type="ftr" sz="quarter" idx="11"/>
          </p:nvPr>
        </p:nvSpPr>
        <p:spPr/>
        <p:txBody>
          <a:bodyPr/>
          <a:lstStyle/>
          <a:p>
            <a:r>
              <a:rPr lang="en-US"/>
              <a:t>Katsushi Arisaka</a:t>
            </a:r>
          </a:p>
        </p:txBody>
      </p:sp>
      <p:sp>
        <p:nvSpPr>
          <p:cNvPr id="35" name="Slide Number Placeholder 5"/>
          <p:cNvSpPr>
            <a:spLocks noGrp="1"/>
          </p:cNvSpPr>
          <p:nvPr>
            <p:ph type="sldNum" sz="quarter" idx="12"/>
          </p:nvPr>
        </p:nvSpPr>
        <p:spPr/>
        <p:txBody>
          <a:bodyPr/>
          <a:lstStyle/>
          <a:p>
            <a:fld id="{F2641829-442E-A74A-891B-B3887DDFA4B6}" type="slidenum">
              <a:rPr lang="en-US"/>
              <a:pPr/>
              <a:t>46</a:t>
            </a:fld>
            <a:endParaRPr lang="en-US"/>
          </a:p>
        </p:txBody>
      </p:sp>
      <p:sp>
        <p:nvSpPr>
          <p:cNvPr id="3792898" name="Rectangle 2"/>
          <p:cNvSpPr>
            <a:spLocks noGrp="1" noChangeArrowheads="1"/>
          </p:cNvSpPr>
          <p:nvPr>
            <p:ph type="title"/>
          </p:nvPr>
        </p:nvSpPr>
        <p:spPr>
          <a:xfrm>
            <a:off x="0" y="0"/>
            <a:ext cx="9601200" cy="685800"/>
          </a:xfrm>
        </p:spPr>
        <p:txBody>
          <a:bodyPr/>
          <a:lstStyle/>
          <a:p>
            <a:r>
              <a:rPr lang="en-US" sz="3000">
                <a:solidFill>
                  <a:srgbClr val="FF00FF"/>
                </a:solidFill>
              </a:rPr>
              <a:t>Time = 10</a:t>
            </a:r>
            <a:r>
              <a:rPr lang="en-US" sz="3000" baseline="30000">
                <a:solidFill>
                  <a:srgbClr val="FF00FF"/>
                </a:solidFill>
              </a:rPr>
              <a:t>-6</a:t>
            </a:r>
            <a:r>
              <a:rPr lang="en-US" sz="3000">
                <a:solidFill>
                  <a:srgbClr val="FF00FF"/>
                </a:solidFill>
              </a:rPr>
              <a:t>  sec, Temp.= 10</a:t>
            </a:r>
            <a:r>
              <a:rPr lang="en-US" sz="3000" baseline="30000">
                <a:solidFill>
                  <a:srgbClr val="FF00FF"/>
                </a:solidFill>
              </a:rPr>
              <a:t>13 o</a:t>
            </a:r>
            <a:r>
              <a:rPr lang="en-US" sz="3000">
                <a:solidFill>
                  <a:srgbClr val="FF00FF"/>
                </a:solidFill>
              </a:rPr>
              <a:t>K  (~1 GeV) </a:t>
            </a:r>
            <a:endParaRPr lang="en-US" sz="3000" u="sng"/>
          </a:p>
        </p:txBody>
      </p:sp>
      <p:sp>
        <p:nvSpPr>
          <p:cNvPr id="3792899" name="Rectangle 3"/>
          <p:cNvSpPr>
            <a:spLocks noGrp="1" noChangeArrowheads="1"/>
          </p:cNvSpPr>
          <p:nvPr>
            <p:ph type="body" idx="1"/>
          </p:nvPr>
        </p:nvSpPr>
        <p:spPr>
          <a:xfrm>
            <a:off x="152400" y="914400"/>
            <a:ext cx="9296400" cy="6096000"/>
          </a:xfrm>
        </p:spPr>
        <p:txBody>
          <a:bodyPr/>
          <a:lstStyle/>
          <a:p>
            <a:r>
              <a:rPr lang="en-US" sz="3200" u="sng">
                <a:solidFill>
                  <a:srgbClr val="FF3300"/>
                </a:solidFill>
              </a:rPr>
              <a:t>Thermal Equilibrium of Photons, Leptons and Quarks</a:t>
            </a:r>
            <a:r>
              <a:rPr lang="en-US" sz="3200">
                <a:solidFill>
                  <a:srgbClr val="FF3300"/>
                </a:solidFill>
              </a:rPr>
              <a:t>	</a:t>
            </a:r>
            <a:r>
              <a:rPr lang="en-US" sz="3200"/>
              <a:t>	</a:t>
            </a:r>
          </a:p>
          <a:p>
            <a:pPr lvl="1"/>
            <a:r>
              <a:rPr lang="en-US" sz="2700">
                <a:sym typeface="Symbol" charset="0"/>
              </a:rPr>
              <a:t>Photon  Lepton + Anti-lepton</a:t>
            </a:r>
          </a:p>
          <a:p>
            <a:pPr lvl="2"/>
            <a:r>
              <a:rPr lang="en-US" sz="2400">
                <a:sym typeface="Symbol" charset="0"/>
              </a:rPr>
              <a:t>  e</a:t>
            </a:r>
            <a:r>
              <a:rPr lang="en-US" sz="2400" baseline="30000">
                <a:sym typeface="Symbol" charset="0"/>
              </a:rPr>
              <a:t>-</a:t>
            </a:r>
            <a:r>
              <a:rPr lang="en-US" sz="2400">
                <a:sym typeface="Symbol" charset="0"/>
              </a:rPr>
              <a:t> + e</a:t>
            </a:r>
            <a:r>
              <a:rPr lang="en-US" sz="2400" baseline="30000">
                <a:sym typeface="Symbol" charset="0"/>
              </a:rPr>
              <a:t>+</a:t>
            </a:r>
          </a:p>
          <a:p>
            <a:pPr lvl="2"/>
            <a:r>
              <a:rPr lang="en-US" sz="2400">
                <a:sym typeface="Symbol" charset="0"/>
              </a:rPr>
              <a:t>  µ</a:t>
            </a:r>
            <a:r>
              <a:rPr lang="en-US" sz="2400" baseline="30000">
                <a:sym typeface="Symbol" charset="0"/>
              </a:rPr>
              <a:t>-</a:t>
            </a:r>
            <a:r>
              <a:rPr lang="en-US" sz="2400">
                <a:sym typeface="Symbol" charset="0"/>
              </a:rPr>
              <a:t> + µ</a:t>
            </a:r>
            <a:r>
              <a:rPr lang="en-US" sz="2400" baseline="30000">
                <a:sym typeface="Symbol" charset="0"/>
              </a:rPr>
              <a:t>+</a:t>
            </a:r>
          </a:p>
          <a:p>
            <a:pPr lvl="2"/>
            <a:r>
              <a:rPr lang="en-US" sz="2400">
                <a:sym typeface="Symbol" charset="0"/>
              </a:rPr>
              <a:t>   +  </a:t>
            </a:r>
          </a:p>
          <a:p>
            <a:pPr lvl="1"/>
            <a:r>
              <a:rPr lang="en-US" sz="2700">
                <a:sym typeface="Symbol" charset="0"/>
              </a:rPr>
              <a:t>Photon  Quark+ Anti-quark</a:t>
            </a:r>
          </a:p>
          <a:p>
            <a:pPr lvl="2"/>
            <a:r>
              <a:rPr lang="en-US" sz="2400">
                <a:sym typeface="Symbol" charset="0"/>
              </a:rPr>
              <a:t>  u + u</a:t>
            </a:r>
            <a:endParaRPr lang="en-US" sz="2400" baseline="30000">
              <a:sym typeface="Symbol" charset="0"/>
            </a:endParaRPr>
          </a:p>
          <a:p>
            <a:pPr lvl="2"/>
            <a:r>
              <a:rPr lang="en-US" sz="2400">
                <a:sym typeface="Symbol" charset="0"/>
              </a:rPr>
              <a:t>  d + d</a:t>
            </a:r>
            <a:endParaRPr lang="en-US" sz="2400" baseline="30000">
              <a:sym typeface="Symbol" charset="0"/>
            </a:endParaRPr>
          </a:p>
          <a:p>
            <a:pPr lvl="2"/>
            <a:r>
              <a:rPr lang="en-US" sz="2400">
                <a:sym typeface="Symbol" charset="0"/>
              </a:rPr>
              <a:t>  s + s</a:t>
            </a:r>
          </a:p>
          <a:p>
            <a:pPr lvl="2"/>
            <a:endParaRPr lang="en-US" sz="2400">
              <a:sym typeface="Symbol" charset="0"/>
            </a:endParaRPr>
          </a:p>
          <a:p>
            <a:pPr lvl="2"/>
            <a:endParaRPr lang="en-US" sz="2400">
              <a:sym typeface="Symbol" charset="0"/>
            </a:endParaRPr>
          </a:p>
          <a:p>
            <a:pPr lvl="2"/>
            <a:endParaRPr lang="en-US" sz="2400">
              <a:sym typeface="Symbol" charset="0"/>
            </a:endParaRPr>
          </a:p>
          <a:p>
            <a:pPr lvl="1"/>
            <a:r>
              <a:rPr lang="en-US" sz="3000">
                <a:sym typeface="Symbol" charset="0"/>
              </a:rPr>
              <a:t>#photon ~ #lepton ~ #quark</a:t>
            </a:r>
          </a:p>
          <a:p>
            <a:pPr lvl="2"/>
            <a:endParaRPr lang="en-US" sz="2400" baseline="30000">
              <a:sym typeface="Symbol" charset="0"/>
            </a:endParaRPr>
          </a:p>
          <a:p>
            <a:endParaRPr lang="en-US" sz="3200">
              <a:sym typeface="Symbol" charset="0"/>
            </a:endParaRPr>
          </a:p>
          <a:p>
            <a:pPr lvl="1"/>
            <a:endParaRPr lang="en-US" sz="2700">
              <a:sym typeface="Symbol" charset="0"/>
            </a:endParaRPr>
          </a:p>
        </p:txBody>
      </p:sp>
      <p:sp>
        <p:nvSpPr>
          <p:cNvPr id="3792900" name="Oval 4"/>
          <p:cNvSpPr>
            <a:spLocks noChangeAspect="1" noChangeArrowheads="1"/>
          </p:cNvSpPr>
          <p:nvPr/>
        </p:nvSpPr>
        <p:spPr bwMode="auto">
          <a:xfrm>
            <a:off x="5943600" y="2667000"/>
            <a:ext cx="3113088" cy="319405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92901" name="Rectangle 5"/>
          <p:cNvSpPr>
            <a:spLocks noChangeArrowheads="1"/>
          </p:cNvSpPr>
          <p:nvPr/>
        </p:nvSpPr>
        <p:spPr bwMode="auto">
          <a:xfrm>
            <a:off x="7239000" y="38100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92902" name="Rectangle 6"/>
          <p:cNvSpPr>
            <a:spLocks noChangeArrowheads="1"/>
          </p:cNvSpPr>
          <p:nvPr/>
        </p:nvSpPr>
        <p:spPr bwMode="auto">
          <a:xfrm>
            <a:off x="7062788" y="3048000"/>
            <a:ext cx="492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µ</a:t>
            </a:r>
            <a:r>
              <a:rPr lang="en-US" baseline="30000">
                <a:solidFill>
                  <a:srgbClr val="0000FF"/>
                </a:solidFill>
                <a:sym typeface="Symbol" charset="0"/>
              </a:rPr>
              <a:t>-</a:t>
            </a:r>
          </a:p>
        </p:txBody>
      </p:sp>
      <p:sp>
        <p:nvSpPr>
          <p:cNvPr id="3792903" name="Rectangle 7"/>
          <p:cNvSpPr>
            <a:spLocks noChangeArrowheads="1"/>
          </p:cNvSpPr>
          <p:nvPr/>
        </p:nvSpPr>
        <p:spPr bwMode="auto">
          <a:xfrm>
            <a:off x="7673975" y="3657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d</a:t>
            </a:r>
            <a:endParaRPr lang="en-US" baseline="30000">
              <a:sym typeface="Symbol" charset="0"/>
            </a:endParaRPr>
          </a:p>
        </p:txBody>
      </p:sp>
      <p:sp>
        <p:nvSpPr>
          <p:cNvPr id="3792904" name="Rectangle 8"/>
          <p:cNvSpPr>
            <a:spLocks noChangeArrowheads="1"/>
          </p:cNvSpPr>
          <p:nvPr/>
        </p:nvSpPr>
        <p:spPr bwMode="auto">
          <a:xfrm>
            <a:off x="7748588" y="4800600"/>
            <a:ext cx="546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µ</a:t>
            </a:r>
            <a:r>
              <a:rPr lang="en-US" baseline="30000">
                <a:solidFill>
                  <a:srgbClr val="0000FF"/>
                </a:solidFill>
                <a:sym typeface="Symbol" charset="0"/>
              </a:rPr>
              <a:t>+</a:t>
            </a:r>
          </a:p>
        </p:txBody>
      </p:sp>
      <p:sp>
        <p:nvSpPr>
          <p:cNvPr id="3792905" name="Rectangle 9"/>
          <p:cNvSpPr>
            <a:spLocks noChangeArrowheads="1"/>
          </p:cNvSpPr>
          <p:nvPr/>
        </p:nvSpPr>
        <p:spPr bwMode="auto">
          <a:xfrm>
            <a:off x="6316663" y="3429000"/>
            <a:ext cx="520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792906" name="Rectangle 10"/>
          <p:cNvSpPr>
            <a:spLocks noChangeArrowheads="1"/>
          </p:cNvSpPr>
          <p:nvPr/>
        </p:nvSpPr>
        <p:spPr bwMode="auto">
          <a:xfrm>
            <a:off x="6311900" y="4343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u</a:t>
            </a:r>
            <a:endParaRPr lang="en-US" baseline="30000">
              <a:sym typeface="Symbol" charset="0"/>
            </a:endParaRPr>
          </a:p>
        </p:txBody>
      </p:sp>
      <p:sp>
        <p:nvSpPr>
          <p:cNvPr id="3792907" name="Rectangle 11"/>
          <p:cNvSpPr>
            <a:spLocks noChangeArrowheads="1"/>
          </p:cNvSpPr>
          <p:nvPr/>
        </p:nvSpPr>
        <p:spPr bwMode="auto">
          <a:xfrm>
            <a:off x="6705600" y="3962400"/>
            <a:ext cx="496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92908" name="Rectangle 12"/>
          <p:cNvSpPr>
            <a:spLocks noChangeArrowheads="1"/>
          </p:cNvSpPr>
          <p:nvPr/>
        </p:nvSpPr>
        <p:spPr bwMode="auto">
          <a:xfrm>
            <a:off x="8031163" y="3124200"/>
            <a:ext cx="350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92909" name="Rectangle 13"/>
          <p:cNvSpPr>
            <a:spLocks noChangeArrowheads="1"/>
          </p:cNvSpPr>
          <p:nvPr/>
        </p:nvSpPr>
        <p:spPr bwMode="auto">
          <a:xfrm>
            <a:off x="8077200" y="41148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92910" name="Rectangle 14"/>
          <p:cNvSpPr>
            <a:spLocks noChangeArrowheads="1"/>
          </p:cNvSpPr>
          <p:nvPr/>
        </p:nvSpPr>
        <p:spPr bwMode="auto">
          <a:xfrm>
            <a:off x="7620000" y="28956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92911" name="Rectangle 15"/>
          <p:cNvSpPr>
            <a:spLocks noChangeArrowheads="1"/>
          </p:cNvSpPr>
          <p:nvPr/>
        </p:nvSpPr>
        <p:spPr bwMode="auto">
          <a:xfrm>
            <a:off x="6689725" y="4724400"/>
            <a:ext cx="550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µ</a:t>
            </a:r>
          </a:p>
        </p:txBody>
      </p:sp>
      <p:sp>
        <p:nvSpPr>
          <p:cNvPr id="3792912" name="Rectangle 16"/>
          <p:cNvSpPr>
            <a:spLocks noChangeArrowheads="1"/>
          </p:cNvSpPr>
          <p:nvPr/>
        </p:nvSpPr>
        <p:spPr bwMode="auto">
          <a:xfrm>
            <a:off x="8382000" y="36576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792913" name="Rectangle 17"/>
          <p:cNvSpPr>
            <a:spLocks noChangeArrowheads="1"/>
          </p:cNvSpPr>
          <p:nvPr/>
        </p:nvSpPr>
        <p:spPr bwMode="auto">
          <a:xfrm>
            <a:off x="7543800" y="4267200"/>
            <a:ext cx="550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µ</a:t>
            </a:r>
          </a:p>
        </p:txBody>
      </p:sp>
      <p:sp>
        <p:nvSpPr>
          <p:cNvPr id="3792914" name="Rectangle 18"/>
          <p:cNvSpPr>
            <a:spLocks noChangeArrowheads="1"/>
          </p:cNvSpPr>
          <p:nvPr/>
        </p:nvSpPr>
        <p:spPr bwMode="auto">
          <a:xfrm>
            <a:off x="7391400" y="5029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92915" name="Line 19"/>
          <p:cNvSpPr>
            <a:spLocks noChangeShapeType="1"/>
          </p:cNvSpPr>
          <p:nvPr/>
        </p:nvSpPr>
        <p:spPr bwMode="auto">
          <a:xfrm>
            <a:off x="6400800" y="3581400"/>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92916" name="Line 20"/>
          <p:cNvSpPr>
            <a:spLocks noChangeShapeType="1"/>
          </p:cNvSpPr>
          <p:nvPr/>
        </p:nvSpPr>
        <p:spPr bwMode="auto">
          <a:xfrm>
            <a:off x="7772400" y="37338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92917" name="Line 21"/>
          <p:cNvSpPr>
            <a:spLocks noChangeShapeType="1"/>
          </p:cNvSpPr>
          <p:nvPr/>
        </p:nvSpPr>
        <p:spPr bwMode="auto">
          <a:xfrm>
            <a:off x="6781800" y="31242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92918" name="Line 22"/>
          <p:cNvSpPr>
            <a:spLocks noChangeShapeType="1"/>
          </p:cNvSpPr>
          <p:nvPr/>
        </p:nvSpPr>
        <p:spPr bwMode="auto">
          <a:xfrm>
            <a:off x="2478088" y="3886200"/>
            <a:ext cx="1524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92919" name="Line 23"/>
          <p:cNvSpPr>
            <a:spLocks noChangeShapeType="1"/>
          </p:cNvSpPr>
          <p:nvPr/>
        </p:nvSpPr>
        <p:spPr bwMode="auto">
          <a:xfrm>
            <a:off x="7580313" y="4479925"/>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92920" name="Rectangle 24"/>
          <p:cNvSpPr>
            <a:spLocks noChangeArrowheads="1"/>
          </p:cNvSpPr>
          <p:nvPr/>
        </p:nvSpPr>
        <p:spPr bwMode="auto">
          <a:xfrm>
            <a:off x="6713538" y="2971800"/>
            <a:ext cx="371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s</a:t>
            </a:r>
            <a:endParaRPr lang="en-US" baseline="30000">
              <a:sym typeface="Symbol" charset="0"/>
            </a:endParaRPr>
          </a:p>
        </p:txBody>
      </p:sp>
      <p:sp>
        <p:nvSpPr>
          <p:cNvPr id="3792921" name="Rectangle 25"/>
          <p:cNvSpPr>
            <a:spLocks noChangeArrowheads="1"/>
          </p:cNvSpPr>
          <p:nvPr/>
        </p:nvSpPr>
        <p:spPr bwMode="auto">
          <a:xfrm>
            <a:off x="7086600" y="4419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u</a:t>
            </a:r>
            <a:endParaRPr lang="en-US" baseline="30000">
              <a:sym typeface="Symbol" charset="0"/>
            </a:endParaRPr>
          </a:p>
        </p:txBody>
      </p:sp>
      <p:sp>
        <p:nvSpPr>
          <p:cNvPr id="3792922" name="Rectangle 26"/>
          <p:cNvSpPr>
            <a:spLocks noChangeArrowheads="1"/>
          </p:cNvSpPr>
          <p:nvPr/>
        </p:nvSpPr>
        <p:spPr bwMode="auto">
          <a:xfrm flipV="1">
            <a:off x="8305800" y="4572000"/>
            <a:ext cx="369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spAutoFit/>
          </a:bodyPr>
          <a:lstStyle/>
          <a:p>
            <a:r>
              <a:rPr lang="en-US">
                <a:sym typeface="Symbol" charset="0"/>
              </a:rPr>
              <a:t>s</a:t>
            </a:r>
            <a:endParaRPr lang="en-US" baseline="30000">
              <a:sym typeface="Symbol" charset="0"/>
            </a:endParaRPr>
          </a:p>
        </p:txBody>
      </p:sp>
      <p:sp>
        <p:nvSpPr>
          <p:cNvPr id="3792923" name="Rectangle 27"/>
          <p:cNvSpPr>
            <a:spLocks noChangeArrowheads="1"/>
          </p:cNvSpPr>
          <p:nvPr/>
        </p:nvSpPr>
        <p:spPr bwMode="auto">
          <a:xfrm>
            <a:off x="6096000" y="3886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d</a:t>
            </a:r>
            <a:endParaRPr lang="en-US" baseline="30000">
              <a:sym typeface="Symbol" charset="0"/>
            </a:endParaRPr>
          </a:p>
        </p:txBody>
      </p:sp>
      <p:sp>
        <p:nvSpPr>
          <p:cNvPr id="3792924" name="Line 28"/>
          <p:cNvSpPr>
            <a:spLocks noChangeShapeType="1"/>
          </p:cNvSpPr>
          <p:nvPr/>
        </p:nvSpPr>
        <p:spPr bwMode="auto">
          <a:xfrm>
            <a:off x="6400800" y="44958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92925" name="Line 29"/>
          <p:cNvSpPr>
            <a:spLocks noChangeShapeType="1"/>
          </p:cNvSpPr>
          <p:nvPr/>
        </p:nvSpPr>
        <p:spPr bwMode="auto">
          <a:xfrm>
            <a:off x="2514600" y="4191000"/>
            <a:ext cx="1524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92926" name="Line 30"/>
          <p:cNvSpPr>
            <a:spLocks noChangeShapeType="1"/>
          </p:cNvSpPr>
          <p:nvPr/>
        </p:nvSpPr>
        <p:spPr bwMode="auto">
          <a:xfrm>
            <a:off x="2438400" y="4587875"/>
            <a:ext cx="1524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92927" name="Line 31"/>
          <p:cNvSpPr>
            <a:spLocks noChangeShapeType="1"/>
          </p:cNvSpPr>
          <p:nvPr/>
        </p:nvSpPr>
        <p:spPr bwMode="auto">
          <a:xfrm>
            <a:off x="5867400" y="6324600"/>
            <a:ext cx="3200400" cy="0"/>
          </a:xfrm>
          <a:prstGeom prst="line">
            <a:avLst/>
          </a:prstGeom>
          <a:noFill/>
          <a:ln w="28575">
            <a:solidFill>
              <a:srgbClr val="FF99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792928" name="Rectangle 32"/>
          <p:cNvSpPr>
            <a:spLocks noChangeArrowheads="1"/>
          </p:cNvSpPr>
          <p:nvPr/>
        </p:nvSpPr>
        <p:spPr bwMode="auto">
          <a:xfrm>
            <a:off x="6965950" y="5943600"/>
            <a:ext cx="958850"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9900"/>
                </a:solidFill>
                <a:sym typeface="Symbol" charset="0"/>
              </a:rPr>
              <a:t>Horizon</a:t>
            </a:r>
          </a:p>
          <a:p>
            <a:r>
              <a:rPr lang="en-US" sz="2000">
                <a:solidFill>
                  <a:srgbClr val="FF9900"/>
                </a:solidFill>
                <a:sym typeface="Symbol" charset="0"/>
              </a:rPr>
              <a:t>~ 300 m</a:t>
            </a:r>
          </a:p>
        </p:txBody>
      </p:sp>
    </p:spTree>
    <p:extLst>
      <p:ext uri="{BB962C8B-B14F-4D97-AF65-F5344CB8AC3E}">
        <p14:creationId xmlns:p14="http://schemas.microsoft.com/office/powerpoint/2010/main" val="20007274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a:t>3/6/2007</a:t>
            </a:r>
          </a:p>
        </p:txBody>
      </p:sp>
      <p:sp>
        <p:nvSpPr>
          <p:cNvPr id="14" name="Footer Placeholder 4"/>
          <p:cNvSpPr>
            <a:spLocks noGrp="1"/>
          </p:cNvSpPr>
          <p:nvPr>
            <p:ph type="ftr" sz="quarter" idx="11"/>
          </p:nvPr>
        </p:nvSpPr>
        <p:spPr/>
        <p:txBody>
          <a:bodyPr/>
          <a:lstStyle/>
          <a:p>
            <a:r>
              <a:rPr lang="en-US"/>
              <a:t>Katsushi Arisaka</a:t>
            </a:r>
          </a:p>
        </p:txBody>
      </p:sp>
      <p:sp>
        <p:nvSpPr>
          <p:cNvPr id="15" name="Slide Number Placeholder 5"/>
          <p:cNvSpPr>
            <a:spLocks noGrp="1"/>
          </p:cNvSpPr>
          <p:nvPr>
            <p:ph type="sldNum" sz="quarter" idx="12"/>
          </p:nvPr>
        </p:nvSpPr>
        <p:spPr/>
        <p:txBody>
          <a:bodyPr/>
          <a:lstStyle/>
          <a:p>
            <a:fld id="{467EAF1E-94A6-6542-95C9-79BC5F867EF7}" type="slidenum">
              <a:rPr lang="en-US"/>
              <a:pPr/>
              <a:t>47</a:t>
            </a:fld>
            <a:endParaRPr lang="en-US"/>
          </a:p>
        </p:txBody>
      </p:sp>
      <p:sp>
        <p:nvSpPr>
          <p:cNvPr id="3794946" name="Rectangle 2"/>
          <p:cNvSpPr>
            <a:spLocks noGrp="1" noChangeArrowheads="1"/>
          </p:cNvSpPr>
          <p:nvPr>
            <p:ph type="title"/>
          </p:nvPr>
        </p:nvSpPr>
        <p:spPr/>
        <p:txBody>
          <a:bodyPr/>
          <a:lstStyle/>
          <a:p>
            <a:r>
              <a:rPr lang="en-US"/>
              <a:t>Elementary Particles</a:t>
            </a:r>
          </a:p>
        </p:txBody>
      </p:sp>
      <p:pic>
        <p:nvPicPr>
          <p:cNvPr id="3794947" name="Picture 3" descr="simplemodel2"/>
          <p:cNvPicPr>
            <a:picLocks noChangeAspect="1" noChangeArrowheads="1"/>
          </p:cNvPicPr>
          <p:nvPr/>
        </p:nvPicPr>
        <p:blipFill>
          <a:blip r:embed="rId3">
            <a:extLst>
              <a:ext uri="{28A0092B-C50C-407E-A947-70E740481C1C}">
                <a14:useLocalDpi xmlns:a14="http://schemas.microsoft.com/office/drawing/2010/main" val="0"/>
              </a:ext>
            </a:extLst>
          </a:blip>
          <a:srcRect t="19873"/>
          <a:stretch>
            <a:fillRect/>
          </a:stretch>
        </p:blipFill>
        <p:spPr bwMode="auto">
          <a:xfrm>
            <a:off x="2362200" y="1914525"/>
            <a:ext cx="46482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4948" name="Text Box 4"/>
          <p:cNvSpPr txBox="1">
            <a:spLocks noChangeArrowheads="1"/>
          </p:cNvSpPr>
          <p:nvPr/>
        </p:nvSpPr>
        <p:spPr bwMode="auto">
          <a:xfrm>
            <a:off x="1219200" y="1228725"/>
            <a:ext cx="104616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a:lnSpc>
                <a:spcPct val="200000"/>
              </a:lnSpc>
            </a:pPr>
            <a:r>
              <a:rPr lang="en-US" sz="2400">
                <a:solidFill>
                  <a:srgbClr val="0000FF"/>
                </a:solidFill>
              </a:rPr>
              <a:t>Charge</a:t>
            </a:r>
          </a:p>
          <a:p>
            <a:pPr>
              <a:lnSpc>
                <a:spcPct val="200000"/>
              </a:lnSpc>
            </a:pPr>
            <a:r>
              <a:rPr lang="en-US" sz="2400">
                <a:solidFill>
                  <a:srgbClr val="0000FF"/>
                </a:solidFill>
              </a:rPr>
              <a:t>+2/3</a:t>
            </a:r>
          </a:p>
          <a:p>
            <a:pPr>
              <a:lnSpc>
                <a:spcPct val="200000"/>
              </a:lnSpc>
            </a:pPr>
            <a:r>
              <a:rPr lang="en-US" sz="2400">
                <a:solidFill>
                  <a:srgbClr val="0000FF"/>
                </a:solidFill>
              </a:rPr>
              <a:t>-1/3</a:t>
            </a:r>
          </a:p>
          <a:p>
            <a:pPr>
              <a:lnSpc>
                <a:spcPct val="200000"/>
              </a:lnSpc>
            </a:pPr>
            <a:r>
              <a:rPr lang="en-US" sz="2400">
                <a:solidFill>
                  <a:srgbClr val="0000FF"/>
                </a:solidFill>
              </a:rPr>
              <a:t>0</a:t>
            </a:r>
          </a:p>
          <a:p>
            <a:pPr>
              <a:lnSpc>
                <a:spcPct val="200000"/>
              </a:lnSpc>
            </a:pPr>
            <a:r>
              <a:rPr lang="en-US" sz="2400">
                <a:solidFill>
                  <a:srgbClr val="0000FF"/>
                </a:solidFill>
              </a:rPr>
              <a:t>-1</a:t>
            </a:r>
          </a:p>
        </p:txBody>
      </p:sp>
      <p:sp>
        <p:nvSpPr>
          <p:cNvPr id="3794949" name="Rectangle 5"/>
          <p:cNvSpPr>
            <a:spLocks noChangeArrowheads="1"/>
          </p:cNvSpPr>
          <p:nvPr/>
        </p:nvSpPr>
        <p:spPr bwMode="auto">
          <a:xfrm>
            <a:off x="3500438" y="1127125"/>
            <a:ext cx="34178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rPr>
              <a:t>Fermion	    </a:t>
            </a:r>
            <a:r>
              <a:rPr lang="en-US">
                <a:solidFill>
                  <a:srgbClr val="008000"/>
                </a:solidFill>
              </a:rPr>
              <a:t>Boson</a:t>
            </a:r>
          </a:p>
        </p:txBody>
      </p:sp>
      <p:sp>
        <p:nvSpPr>
          <p:cNvPr id="3794950" name="Text Box 6"/>
          <p:cNvSpPr txBox="1">
            <a:spLocks noChangeArrowheads="1"/>
          </p:cNvSpPr>
          <p:nvPr/>
        </p:nvSpPr>
        <p:spPr bwMode="auto">
          <a:xfrm>
            <a:off x="7162800" y="1219200"/>
            <a:ext cx="104616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pPr>
              <a:lnSpc>
                <a:spcPct val="200000"/>
              </a:lnSpc>
            </a:pPr>
            <a:r>
              <a:rPr lang="en-US" sz="2400">
                <a:solidFill>
                  <a:srgbClr val="0000FF"/>
                </a:solidFill>
              </a:rPr>
              <a:t>Charge</a:t>
            </a:r>
          </a:p>
          <a:p>
            <a:pPr>
              <a:lnSpc>
                <a:spcPct val="200000"/>
              </a:lnSpc>
            </a:pPr>
            <a:r>
              <a:rPr lang="en-US" sz="2400">
                <a:solidFill>
                  <a:srgbClr val="0000FF"/>
                </a:solidFill>
              </a:rPr>
              <a:t>0</a:t>
            </a:r>
          </a:p>
          <a:p>
            <a:pPr>
              <a:lnSpc>
                <a:spcPct val="200000"/>
              </a:lnSpc>
            </a:pPr>
            <a:r>
              <a:rPr lang="en-US" sz="2400">
                <a:solidFill>
                  <a:srgbClr val="0000FF"/>
                </a:solidFill>
              </a:rPr>
              <a:t>0</a:t>
            </a:r>
          </a:p>
          <a:p>
            <a:pPr>
              <a:lnSpc>
                <a:spcPct val="200000"/>
              </a:lnSpc>
            </a:pPr>
            <a:r>
              <a:rPr lang="en-US" sz="2400">
                <a:solidFill>
                  <a:srgbClr val="0000FF"/>
                </a:solidFill>
              </a:rPr>
              <a:t>0</a:t>
            </a:r>
          </a:p>
          <a:p>
            <a:pPr>
              <a:lnSpc>
                <a:spcPct val="200000"/>
              </a:lnSpc>
            </a:pPr>
            <a:r>
              <a:rPr lang="en-US" sz="2400">
                <a:solidFill>
                  <a:srgbClr val="0000FF"/>
                </a:solidFill>
                <a:sym typeface="Symbol" charset="0"/>
              </a:rPr>
              <a:t></a:t>
            </a:r>
            <a:r>
              <a:rPr lang="en-US" sz="2400">
                <a:solidFill>
                  <a:srgbClr val="0000FF"/>
                </a:solidFill>
              </a:rPr>
              <a:t>1</a:t>
            </a:r>
          </a:p>
        </p:txBody>
      </p:sp>
      <p:sp>
        <p:nvSpPr>
          <p:cNvPr id="3794951" name="Rectangle 7"/>
          <p:cNvSpPr>
            <a:spLocks noChangeArrowheads="1"/>
          </p:cNvSpPr>
          <p:nvPr/>
        </p:nvSpPr>
        <p:spPr bwMode="auto">
          <a:xfrm>
            <a:off x="6400800" y="6172200"/>
            <a:ext cx="29035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3600">
                <a:solidFill>
                  <a:srgbClr val="0000FF"/>
                </a:solidFill>
              </a:rPr>
              <a:t>+ Anti-particles</a:t>
            </a:r>
          </a:p>
        </p:txBody>
      </p:sp>
      <p:sp>
        <p:nvSpPr>
          <p:cNvPr id="3794952" name="Rectangle 8"/>
          <p:cNvSpPr>
            <a:spLocks noChangeArrowheads="1"/>
          </p:cNvSpPr>
          <p:nvPr/>
        </p:nvSpPr>
        <p:spPr bwMode="auto">
          <a:xfrm>
            <a:off x="3048000" y="2819400"/>
            <a:ext cx="1905000" cy="2438400"/>
          </a:xfrm>
          <a:prstGeom prst="rect">
            <a:avLst/>
          </a:prstGeom>
          <a:noFill/>
          <a:ln w="57150">
            <a:solidFill>
              <a:srgbClr val="FF33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94953" name="Rectangle 9"/>
          <p:cNvSpPr>
            <a:spLocks noChangeArrowheads="1"/>
          </p:cNvSpPr>
          <p:nvPr/>
        </p:nvSpPr>
        <p:spPr bwMode="auto">
          <a:xfrm>
            <a:off x="-36513" y="762000"/>
            <a:ext cx="3635376"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u="sng">
                <a:solidFill>
                  <a:srgbClr val="FF3300"/>
                </a:solidFill>
              </a:rPr>
              <a:t>Universe at t = 1 µsec</a:t>
            </a:r>
          </a:p>
        </p:txBody>
      </p:sp>
      <p:sp>
        <p:nvSpPr>
          <p:cNvPr id="3794954" name="Line 10"/>
          <p:cNvSpPr>
            <a:spLocks noChangeShapeType="1"/>
          </p:cNvSpPr>
          <p:nvPr/>
        </p:nvSpPr>
        <p:spPr bwMode="auto">
          <a:xfrm>
            <a:off x="2667000" y="1295400"/>
            <a:ext cx="457200" cy="457200"/>
          </a:xfrm>
          <a:prstGeom prst="line">
            <a:avLst/>
          </a:prstGeom>
          <a:noFill/>
          <a:ln w="50800">
            <a:solidFill>
              <a:srgbClr val="FF33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794955" name="Rectangle 11"/>
          <p:cNvSpPr>
            <a:spLocks noChangeArrowheads="1"/>
          </p:cNvSpPr>
          <p:nvPr/>
        </p:nvSpPr>
        <p:spPr bwMode="auto">
          <a:xfrm>
            <a:off x="3048000" y="1905000"/>
            <a:ext cx="1066800" cy="914400"/>
          </a:xfrm>
          <a:prstGeom prst="rect">
            <a:avLst/>
          </a:prstGeom>
          <a:noFill/>
          <a:ln w="57150">
            <a:solidFill>
              <a:srgbClr val="FF33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94956" name="Line 12"/>
          <p:cNvSpPr>
            <a:spLocks noChangeShapeType="1"/>
          </p:cNvSpPr>
          <p:nvPr/>
        </p:nvSpPr>
        <p:spPr bwMode="auto">
          <a:xfrm>
            <a:off x="3092450" y="2827338"/>
            <a:ext cx="992188" cy="0"/>
          </a:xfrm>
          <a:prstGeom prst="line">
            <a:avLst/>
          </a:prstGeom>
          <a:noFill/>
          <a:ln w="76200">
            <a:solidFill>
              <a:schemeClr val="folHlink"/>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Tree>
    <p:extLst>
      <p:ext uri="{BB962C8B-B14F-4D97-AF65-F5344CB8AC3E}">
        <p14:creationId xmlns:p14="http://schemas.microsoft.com/office/powerpoint/2010/main" val="41427825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te Placeholder 3"/>
          <p:cNvSpPr>
            <a:spLocks noGrp="1"/>
          </p:cNvSpPr>
          <p:nvPr>
            <p:ph type="dt" sz="half" idx="10"/>
          </p:nvPr>
        </p:nvSpPr>
        <p:spPr/>
        <p:txBody>
          <a:bodyPr/>
          <a:lstStyle/>
          <a:p>
            <a:r>
              <a:rPr lang="en-US"/>
              <a:t>3/6/2007</a:t>
            </a:r>
          </a:p>
        </p:txBody>
      </p:sp>
      <p:sp>
        <p:nvSpPr>
          <p:cNvPr id="43" name="Footer Placeholder 4"/>
          <p:cNvSpPr>
            <a:spLocks noGrp="1"/>
          </p:cNvSpPr>
          <p:nvPr>
            <p:ph type="ftr" sz="quarter" idx="11"/>
          </p:nvPr>
        </p:nvSpPr>
        <p:spPr/>
        <p:txBody>
          <a:bodyPr/>
          <a:lstStyle/>
          <a:p>
            <a:r>
              <a:rPr lang="en-US"/>
              <a:t>Katsushi Arisaka</a:t>
            </a:r>
          </a:p>
        </p:txBody>
      </p:sp>
      <p:sp>
        <p:nvSpPr>
          <p:cNvPr id="44" name="Slide Number Placeholder 5"/>
          <p:cNvSpPr>
            <a:spLocks noGrp="1"/>
          </p:cNvSpPr>
          <p:nvPr>
            <p:ph type="sldNum" sz="quarter" idx="12"/>
          </p:nvPr>
        </p:nvSpPr>
        <p:spPr/>
        <p:txBody>
          <a:bodyPr/>
          <a:lstStyle/>
          <a:p>
            <a:fld id="{85D9288E-CFA8-CE45-8232-36447EED03B2}" type="slidenum">
              <a:rPr lang="en-US"/>
              <a:pPr/>
              <a:t>48</a:t>
            </a:fld>
            <a:endParaRPr lang="en-US"/>
          </a:p>
        </p:txBody>
      </p:sp>
      <p:sp>
        <p:nvSpPr>
          <p:cNvPr id="3790850" name="Rectangle 2"/>
          <p:cNvSpPr>
            <a:spLocks noGrp="1" noChangeArrowheads="1"/>
          </p:cNvSpPr>
          <p:nvPr>
            <p:ph type="title"/>
          </p:nvPr>
        </p:nvSpPr>
        <p:spPr>
          <a:xfrm>
            <a:off x="0" y="0"/>
            <a:ext cx="9601200" cy="685800"/>
          </a:xfrm>
        </p:spPr>
        <p:txBody>
          <a:bodyPr/>
          <a:lstStyle/>
          <a:p>
            <a:r>
              <a:rPr lang="en-US" sz="3000">
                <a:solidFill>
                  <a:srgbClr val="FF00FF"/>
                </a:solidFill>
              </a:rPr>
              <a:t>Time = 10</a:t>
            </a:r>
            <a:r>
              <a:rPr lang="en-US" sz="3000" baseline="30000">
                <a:solidFill>
                  <a:srgbClr val="FF00FF"/>
                </a:solidFill>
              </a:rPr>
              <a:t>-5</a:t>
            </a:r>
            <a:r>
              <a:rPr lang="en-US" sz="3000">
                <a:solidFill>
                  <a:srgbClr val="FF00FF"/>
                </a:solidFill>
              </a:rPr>
              <a:t>  sec, Temp.= 3</a:t>
            </a:r>
            <a:r>
              <a:rPr lang="en-US" sz="3000">
                <a:solidFill>
                  <a:srgbClr val="FF00FF"/>
                </a:solidFill>
                <a:sym typeface="Symbol" charset="0"/>
              </a:rPr>
              <a:t></a:t>
            </a:r>
            <a:r>
              <a:rPr lang="en-US" sz="3000">
                <a:solidFill>
                  <a:srgbClr val="FF00FF"/>
                </a:solidFill>
              </a:rPr>
              <a:t>10</a:t>
            </a:r>
            <a:r>
              <a:rPr lang="en-US" sz="3000" baseline="30000">
                <a:solidFill>
                  <a:srgbClr val="FF00FF"/>
                </a:solidFill>
              </a:rPr>
              <a:t>12 o</a:t>
            </a:r>
            <a:r>
              <a:rPr lang="en-US" sz="3000">
                <a:solidFill>
                  <a:srgbClr val="FF00FF"/>
                </a:solidFill>
              </a:rPr>
              <a:t>K (300 MeV)</a:t>
            </a:r>
            <a:endParaRPr lang="en-US" sz="3000" u="sng"/>
          </a:p>
        </p:txBody>
      </p:sp>
      <p:sp>
        <p:nvSpPr>
          <p:cNvPr id="3790851" name="Rectangle 3"/>
          <p:cNvSpPr>
            <a:spLocks noGrp="1" noChangeArrowheads="1"/>
          </p:cNvSpPr>
          <p:nvPr>
            <p:ph type="body" idx="1"/>
          </p:nvPr>
        </p:nvSpPr>
        <p:spPr>
          <a:xfrm>
            <a:off x="533400" y="990600"/>
            <a:ext cx="8959850" cy="6096000"/>
          </a:xfrm>
        </p:spPr>
        <p:txBody>
          <a:bodyPr/>
          <a:lstStyle/>
          <a:p>
            <a:pPr>
              <a:lnSpc>
                <a:spcPct val="70000"/>
              </a:lnSpc>
            </a:pPr>
            <a:r>
              <a:rPr lang="en-US" sz="3200" u="sng">
                <a:solidFill>
                  <a:srgbClr val="FF3300"/>
                </a:solidFill>
              </a:rPr>
              <a:t>Quark </a:t>
            </a:r>
            <a:r>
              <a:rPr lang="en-US" sz="3200" u="sng">
                <a:solidFill>
                  <a:srgbClr val="FF3300"/>
                </a:solidFill>
                <a:sym typeface="Symbol" charset="0"/>
              </a:rPr>
              <a:t> Hadron Phase Transition</a:t>
            </a:r>
          </a:p>
          <a:p>
            <a:pPr lvl="1">
              <a:lnSpc>
                <a:spcPct val="70000"/>
              </a:lnSpc>
            </a:pPr>
            <a:endParaRPr lang="en-US" sz="2700">
              <a:solidFill>
                <a:srgbClr val="FF3300"/>
              </a:solidFill>
            </a:endParaRPr>
          </a:p>
          <a:p>
            <a:pPr lvl="1">
              <a:lnSpc>
                <a:spcPct val="70000"/>
              </a:lnSpc>
            </a:pPr>
            <a:r>
              <a:rPr lang="en-US" sz="2700"/>
              <a:t>u-quarks and d-quarks are bound together to form protons and neutrons.</a:t>
            </a:r>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endParaRPr lang="en-US" sz="2700"/>
          </a:p>
          <a:p>
            <a:pPr lvl="1">
              <a:lnSpc>
                <a:spcPct val="70000"/>
              </a:lnSpc>
            </a:pPr>
            <a:r>
              <a:rPr lang="en-US" sz="2700"/>
              <a:t>No anti-quarks</a:t>
            </a:r>
            <a:r>
              <a:rPr lang="en-US" sz="2700">
                <a:solidFill>
                  <a:srgbClr val="FF3300"/>
                </a:solidFill>
              </a:rPr>
              <a:t>	</a:t>
            </a:r>
            <a:r>
              <a:rPr lang="en-US" sz="2700"/>
              <a:t>	</a:t>
            </a:r>
          </a:p>
          <a:p>
            <a:pPr lvl="1">
              <a:lnSpc>
                <a:spcPct val="70000"/>
              </a:lnSpc>
            </a:pPr>
            <a:endParaRPr lang="en-US" sz="2700">
              <a:sym typeface="Symbol" charset="0"/>
            </a:endParaRPr>
          </a:p>
        </p:txBody>
      </p:sp>
      <p:sp>
        <p:nvSpPr>
          <p:cNvPr id="3790852" name="Oval 4"/>
          <p:cNvSpPr>
            <a:spLocks noChangeAspect="1" noChangeArrowheads="1"/>
          </p:cNvSpPr>
          <p:nvPr/>
        </p:nvSpPr>
        <p:spPr bwMode="auto">
          <a:xfrm>
            <a:off x="5346700" y="2590800"/>
            <a:ext cx="3416300" cy="350520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90853" name="Oval 5"/>
          <p:cNvSpPr>
            <a:spLocks noChangeAspect="1" noChangeArrowheads="1"/>
          </p:cNvSpPr>
          <p:nvPr/>
        </p:nvSpPr>
        <p:spPr bwMode="auto">
          <a:xfrm>
            <a:off x="911225" y="2743200"/>
            <a:ext cx="2822575" cy="289560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90854" name="Rectangle 6"/>
          <p:cNvSpPr>
            <a:spLocks noChangeArrowheads="1"/>
          </p:cNvSpPr>
          <p:nvPr/>
        </p:nvSpPr>
        <p:spPr bwMode="auto">
          <a:xfrm>
            <a:off x="1620838" y="3581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55" name="Rectangle 7"/>
          <p:cNvSpPr>
            <a:spLocks noChangeArrowheads="1"/>
          </p:cNvSpPr>
          <p:nvPr/>
        </p:nvSpPr>
        <p:spPr bwMode="auto">
          <a:xfrm>
            <a:off x="2535238" y="3810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56" name="Rectangle 8"/>
          <p:cNvSpPr>
            <a:spLocks noChangeArrowheads="1"/>
          </p:cNvSpPr>
          <p:nvPr/>
        </p:nvSpPr>
        <p:spPr bwMode="auto">
          <a:xfrm>
            <a:off x="1773238" y="4800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57" name="Rectangle 9"/>
          <p:cNvSpPr>
            <a:spLocks noChangeArrowheads="1"/>
          </p:cNvSpPr>
          <p:nvPr/>
        </p:nvSpPr>
        <p:spPr bwMode="auto">
          <a:xfrm>
            <a:off x="1392238" y="4267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58" name="Rectangle 10"/>
          <p:cNvSpPr>
            <a:spLocks noChangeArrowheads="1"/>
          </p:cNvSpPr>
          <p:nvPr/>
        </p:nvSpPr>
        <p:spPr bwMode="auto">
          <a:xfrm>
            <a:off x="2078038" y="4038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59" name="Rectangle 11"/>
          <p:cNvSpPr>
            <a:spLocks noChangeArrowheads="1"/>
          </p:cNvSpPr>
          <p:nvPr/>
        </p:nvSpPr>
        <p:spPr bwMode="auto">
          <a:xfrm>
            <a:off x="2840038" y="4343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60" name="Rectangle 12"/>
          <p:cNvSpPr>
            <a:spLocks noChangeArrowheads="1"/>
          </p:cNvSpPr>
          <p:nvPr/>
        </p:nvSpPr>
        <p:spPr bwMode="auto">
          <a:xfrm>
            <a:off x="2382838" y="2971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61" name="Rectangle 13"/>
          <p:cNvSpPr>
            <a:spLocks noChangeArrowheads="1"/>
          </p:cNvSpPr>
          <p:nvPr/>
        </p:nvSpPr>
        <p:spPr bwMode="auto">
          <a:xfrm>
            <a:off x="2382838" y="4876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62" name="Rectangle 14"/>
          <p:cNvSpPr>
            <a:spLocks noChangeArrowheads="1"/>
          </p:cNvSpPr>
          <p:nvPr/>
        </p:nvSpPr>
        <p:spPr bwMode="auto">
          <a:xfrm>
            <a:off x="2001838" y="3429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63" name="Rectangle 15"/>
          <p:cNvSpPr>
            <a:spLocks noChangeArrowheads="1"/>
          </p:cNvSpPr>
          <p:nvPr/>
        </p:nvSpPr>
        <p:spPr bwMode="auto">
          <a:xfrm>
            <a:off x="3068638" y="3505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64" name="Rectangle 16"/>
          <p:cNvSpPr>
            <a:spLocks noChangeArrowheads="1"/>
          </p:cNvSpPr>
          <p:nvPr/>
        </p:nvSpPr>
        <p:spPr bwMode="auto">
          <a:xfrm>
            <a:off x="1087438" y="3962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65" name="Rectangle 17"/>
          <p:cNvSpPr>
            <a:spLocks noChangeArrowheads="1"/>
          </p:cNvSpPr>
          <p:nvPr/>
        </p:nvSpPr>
        <p:spPr bwMode="auto">
          <a:xfrm>
            <a:off x="1468438" y="3124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66" name="Oval 18"/>
          <p:cNvSpPr>
            <a:spLocks noChangeAspect="1" noChangeArrowheads="1"/>
          </p:cNvSpPr>
          <p:nvPr/>
        </p:nvSpPr>
        <p:spPr bwMode="auto">
          <a:xfrm>
            <a:off x="6007100" y="3565525"/>
            <a:ext cx="741363" cy="762000"/>
          </a:xfrm>
          <a:prstGeom prst="ellipse">
            <a:avLst/>
          </a:prstGeom>
          <a:noFill/>
          <a:ln w="28575">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90867" name="Rectangle 19"/>
          <p:cNvSpPr>
            <a:spLocks noChangeArrowheads="1"/>
          </p:cNvSpPr>
          <p:nvPr/>
        </p:nvSpPr>
        <p:spPr bwMode="auto">
          <a:xfrm>
            <a:off x="6172200" y="3429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68" name="Rectangle 20"/>
          <p:cNvSpPr>
            <a:spLocks noChangeArrowheads="1"/>
          </p:cNvSpPr>
          <p:nvPr/>
        </p:nvSpPr>
        <p:spPr bwMode="auto">
          <a:xfrm>
            <a:off x="6019800" y="3733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69" name="Rectangle 21"/>
          <p:cNvSpPr>
            <a:spLocks noChangeArrowheads="1"/>
          </p:cNvSpPr>
          <p:nvPr/>
        </p:nvSpPr>
        <p:spPr bwMode="auto">
          <a:xfrm>
            <a:off x="6324600" y="3733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70" name="Oval 22"/>
          <p:cNvSpPr>
            <a:spLocks noChangeAspect="1" noChangeArrowheads="1"/>
          </p:cNvSpPr>
          <p:nvPr/>
        </p:nvSpPr>
        <p:spPr bwMode="auto">
          <a:xfrm>
            <a:off x="7202488" y="4479925"/>
            <a:ext cx="741362" cy="762000"/>
          </a:xfrm>
          <a:prstGeom prst="ellipse">
            <a:avLst/>
          </a:prstGeom>
          <a:noFill/>
          <a:ln w="28575">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90871" name="Rectangle 23"/>
          <p:cNvSpPr>
            <a:spLocks noChangeArrowheads="1"/>
          </p:cNvSpPr>
          <p:nvPr/>
        </p:nvSpPr>
        <p:spPr bwMode="auto">
          <a:xfrm>
            <a:off x="7367588" y="43434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72" name="Rectangle 24"/>
          <p:cNvSpPr>
            <a:spLocks noChangeArrowheads="1"/>
          </p:cNvSpPr>
          <p:nvPr/>
        </p:nvSpPr>
        <p:spPr bwMode="auto">
          <a:xfrm>
            <a:off x="7215188" y="4648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73" name="Rectangle 25"/>
          <p:cNvSpPr>
            <a:spLocks noChangeArrowheads="1"/>
          </p:cNvSpPr>
          <p:nvPr/>
        </p:nvSpPr>
        <p:spPr bwMode="auto">
          <a:xfrm>
            <a:off x="7519988" y="4648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74" name="Oval 26"/>
          <p:cNvSpPr>
            <a:spLocks noChangeAspect="1" noChangeArrowheads="1"/>
          </p:cNvSpPr>
          <p:nvPr/>
        </p:nvSpPr>
        <p:spPr bwMode="auto">
          <a:xfrm>
            <a:off x="7486650" y="3489325"/>
            <a:ext cx="741363" cy="762000"/>
          </a:xfrm>
          <a:prstGeom prst="ellipse">
            <a:avLst/>
          </a:prstGeom>
          <a:noFill/>
          <a:ln w="28575">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90875" name="Rectangle 27"/>
          <p:cNvSpPr>
            <a:spLocks noChangeArrowheads="1"/>
          </p:cNvSpPr>
          <p:nvPr/>
        </p:nvSpPr>
        <p:spPr bwMode="auto">
          <a:xfrm>
            <a:off x="7651750" y="3352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76" name="Rectangle 28"/>
          <p:cNvSpPr>
            <a:spLocks noChangeArrowheads="1"/>
          </p:cNvSpPr>
          <p:nvPr/>
        </p:nvSpPr>
        <p:spPr bwMode="auto">
          <a:xfrm>
            <a:off x="7499350" y="3657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77" name="Rectangle 29"/>
          <p:cNvSpPr>
            <a:spLocks noChangeArrowheads="1"/>
          </p:cNvSpPr>
          <p:nvPr/>
        </p:nvSpPr>
        <p:spPr bwMode="auto">
          <a:xfrm>
            <a:off x="7804150" y="36576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78" name="Oval 30"/>
          <p:cNvSpPr>
            <a:spLocks noChangeAspect="1" noChangeArrowheads="1"/>
          </p:cNvSpPr>
          <p:nvPr/>
        </p:nvSpPr>
        <p:spPr bwMode="auto">
          <a:xfrm>
            <a:off x="6115050" y="4800600"/>
            <a:ext cx="741363" cy="762000"/>
          </a:xfrm>
          <a:prstGeom prst="ellipse">
            <a:avLst/>
          </a:prstGeom>
          <a:noFill/>
          <a:ln w="28575">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90879" name="Rectangle 31"/>
          <p:cNvSpPr>
            <a:spLocks noChangeArrowheads="1"/>
          </p:cNvSpPr>
          <p:nvPr/>
        </p:nvSpPr>
        <p:spPr bwMode="auto">
          <a:xfrm>
            <a:off x="6280150" y="4664075"/>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80" name="Rectangle 32"/>
          <p:cNvSpPr>
            <a:spLocks noChangeArrowheads="1"/>
          </p:cNvSpPr>
          <p:nvPr/>
        </p:nvSpPr>
        <p:spPr bwMode="auto">
          <a:xfrm>
            <a:off x="6127750" y="4968875"/>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u</a:t>
            </a:r>
            <a:endParaRPr lang="en-US" baseline="30000">
              <a:solidFill>
                <a:srgbClr val="0000FF"/>
              </a:solidFill>
              <a:sym typeface="Symbol" charset="0"/>
            </a:endParaRPr>
          </a:p>
        </p:txBody>
      </p:sp>
      <p:sp>
        <p:nvSpPr>
          <p:cNvPr id="3790881" name="Rectangle 33"/>
          <p:cNvSpPr>
            <a:spLocks noChangeArrowheads="1"/>
          </p:cNvSpPr>
          <p:nvPr/>
        </p:nvSpPr>
        <p:spPr bwMode="auto">
          <a:xfrm>
            <a:off x="6432550" y="4968875"/>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9933FF"/>
                </a:solidFill>
                <a:sym typeface="Symbol" charset="0"/>
              </a:rPr>
              <a:t>d</a:t>
            </a:r>
            <a:endParaRPr lang="en-US" baseline="30000">
              <a:solidFill>
                <a:srgbClr val="9933FF"/>
              </a:solidFill>
              <a:sym typeface="Symbol" charset="0"/>
            </a:endParaRPr>
          </a:p>
        </p:txBody>
      </p:sp>
      <p:sp>
        <p:nvSpPr>
          <p:cNvPr id="3790882" name="AutoShape 34"/>
          <p:cNvSpPr>
            <a:spLocks noChangeArrowheads="1"/>
          </p:cNvSpPr>
          <p:nvPr/>
        </p:nvSpPr>
        <p:spPr bwMode="auto">
          <a:xfrm>
            <a:off x="4133850" y="4114800"/>
            <a:ext cx="685800" cy="381000"/>
          </a:xfrm>
          <a:prstGeom prst="rightArrow">
            <a:avLst>
              <a:gd name="adj1" fmla="val 50000"/>
              <a:gd name="adj2" fmla="val 45000"/>
            </a:avLst>
          </a:prstGeom>
          <a:noFill/>
          <a:ln w="381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790883" name="Rectangle 35"/>
          <p:cNvSpPr>
            <a:spLocks noChangeArrowheads="1"/>
          </p:cNvSpPr>
          <p:nvPr/>
        </p:nvSpPr>
        <p:spPr bwMode="auto">
          <a:xfrm>
            <a:off x="7562850" y="28956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3600">
                <a:sym typeface="Symbol" charset="0"/>
              </a:rPr>
              <a:t>p</a:t>
            </a:r>
            <a:endParaRPr lang="en-US" sz="3600" baseline="30000">
              <a:sym typeface="Symbol" charset="0"/>
            </a:endParaRPr>
          </a:p>
        </p:txBody>
      </p:sp>
      <p:sp>
        <p:nvSpPr>
          <p:cNvPr id="3790884" name="Rectangle 36"/>
          <p:cNvSpPr>
            <a:spLocks noChangeArrowheads="1"/>
          </p:cNvSpPr>
          <p:nvPr/>
        </p:nvSpPr>
        <p:spPr bwMode="auto">
          <a:xfrm>
            <a:off x="7607300" y="51054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3600">
                <a:sym typeface="Symbol" charset="0"/>
              </a:rPr>
              <a:t>n</a:t>
            </a:r>
            <a:endParaRPr lang="en-US" sz="3600" baseline="30000">
              <a:sym typeface="Symbol" charset="0"/>
            </a:endParaRPr>
          </a:p>
        </p:txBody>
      </p:sp>
      <p:sp>
        <p:nvSpPr>
          <p:cNvPr id="3790885" name="Rectangle 37"/>
          <p:cNvSpPr>
            <a:spLocks noChangeArrowheads="1"/>
          </p:cNvSpPr>
          <p:nvPr/>
        </p:nvSpPr>
        <p:spPr bwMode="auto">
          <a:xfrm>
            <a:off x="5810250" y="44958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3600">
                <a:sym typeface="Symbol" charset="0"/>
              </a:rPr>
              <a:t>p</a:t>
            </a:r>
            <a:endParaRPr lang="en-US" sz="3600" baseline="30000">
              <a:sym typeface="Symbol" charset="0"/>
            </a:endParaRPr>
          </a:p>
        </p:txBody>
      </p:sp>
      <p:sp>
        <p:nvSpPr>
          <p:cNvPr id="3790886" name="Rectangle 38"/>
          <p:cNvSpPr>
            <a:spLocks noChangeArrowheads="1"/>
          </p:cNvSpPr>
          <p:nvPr/>
        </p:nvSpPr>
        <p:spPr bwMode="auto">
          <a:xfrm>
            <a:off x="5810250" y="30480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3600">
                <a:sym typeface="Symbol" charset="0"/>
              </a:rPr>
              <a:t>n</a:t>
            </a:r>
            <a:endParaRPr lang="en-US" sz="3600" baseline="30000">
              <a:sym typeface="Symbol" charset="0"/>
            </a:endParaRPr>
          </a:p>
        </p:txBody>
      </p:sp>
      <p:sp>
        <p:nvSpPr>
          <p:cNvPr id="3790887" name="Rectangle 39"/>
          <p:cNvSpPr>
            <a:spLocks noChangeArrowheads="1"/>
          </p:cNvSpPr>
          <p:nvPr/>
        </p:nvSpPr>
        <p:spPr bwMode="auto">
          <a:xfrm>
            <a:off x="2209800" y="5562600"/>
            <a:ext cx="2687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400">
                <a:solidFill>
                  <a:srgbClr val="FF9900"/>
                </a:solidFill>
                <a:sym typeface="Symbol" charset="0"/>
              </a:rPr>
              <a:t>Quark-gluon Plasma </a:t>
            </a:r>
            <a:endParaRPr lang="en-US" sz="2400" baseline="30000">
              <a:solidFill>
                <a:srgbClr val="FF9900"/>
              </a:solidFill>
              <a:sym typeface="Symbol" charset="0"/>
            </a:endParaRPr>
          </a:p>
        </p:txBody>
      </p:sp>
      <p:sp>
        <p:nvSpPr>
          <p:cNvPr id="3790888" name="Line 40"/>
          <p:cNvSpPr>
            <a:spLocks noChangeShapeType="1"/>
          </p:cNvSpPr>
          <p:nvPr/>
        </p:nvSpPr>
        <p:spPr bwMode="auto">
          <a:xfrm>
            <a:off x="5410200" y="6613525"/>
            <a:ext cx="3200400" cy="0"/>
          </a:xfrm>
          <a:prstGeom prst="line">
            <a:avLst/>
          </a:prstGeom>
          <a:noFill/>
          <a:ln w="28575">
            <a:solidFill>
              <a:srgbClr val="FF99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790889" name="Rectangle 41"/>
          <p:cNvSpPr>
            <a:spLocks noChangeArrowheads="1"/>
          </p:cNvSpPr>
          <p:nvPr/>
        </p:nvSpPr>
        <p:spPr bwMode="auto">
          <a:xfrm>
            <a:off x="6508750" y="6232525"/>
            <a:ext cx="958850"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9900"/>
                </a:solidFill>
                <a:sym typeface="Symbol" charset="0"/>
              </a:rPr>
              <a:t>Horizon</a:t>
            </a:r>
          </a:p>
          <a:p>
            <a:r>
              <a:rPr lang="en-US" sz="2000">
                <a:solidFill>
                  <a:srgbClr val="FF9900"/>
                </a:solidFill>
                <a:sym typeface="Symbol" charset="0"/>
              </a:rPr>
              <a:t>~ 3  km</a:t>
            </a:r>
          </a:p>
        </p:txBody>
      </p:sp>
    </p:spTree>
    <p:extLst>
      <p:ext uri="{BB962C8B-B14F-4D97-AF65-F5344CB8AC3E}">
        <p14:creationId xmlns:p14="http://schemas.microsoft.com/office/powerpoint/2010/main" val="4060738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p:cNvSpPr>
            <a:spLocks noGrp="1"/>
          </p:cNvSpPr>
          <p:nvPr>
            <p:ph type="dt" sz="half" idx="10"/>
          </p:nvPr>
        </p:nvSpPr>
        <p:spPr/>
        <p:txBody>
          <a:bodyPr/>
          <a:lstStyle/>
          <a:p>
            <a:r>
              <a:rPr lang="en-US"/>
              <a:t>3/6/2007</a:t>
            </a:r>
          </a:p>
        </p:txBody>
      </p:sp>
      <p:sp>
        <p:nvSpPr>
          <p:cNvPr id="30" name="Footer Placeholder 4"/>
          <p:cNvSpPr>
            <a:spLocks noGrp="1"/>
          </p:cNvSpPr>
          <p:nvPr>
            <p:ph type="ftr" sz="quarter" idx="11"/>
          </p:nvPr>
        </p:nvSpPr>
        <p:spPr/>
        <p:txBody>
          <a:bodyPr/>
          <a:lstStyle/>
          <a:p>
            <a:r>
              <a:rPr lang="en-US"/>
              <a:t>Katsushi Arisaka</a:t>
            </a:r>
          </a:p>
        </p:txBody>
      </p:sp>
      <p:sp>
        <p:nvSpPr>
          <p:cNvPr id="31" name="Slide Number Placeholder 5"/>
          <p:cNvSpPr>
            <a:spLocks noGrp="1"/>
          </p:cNvSpPr>
          <p:nvPr>
            <p:ph type="sldNum" sz="quarter" idx="12"/>
          </p:nvPr>
        </p:nvSpPr>
        <p:spPr/>
        <p:txBody>
          <a:bodyPr/>
          <a:lstStyle/>
          <a:p>
            <a:fld id="{976BA365-9F07-A149-AAB0-41808457581B}" type="slidenum">
              <a:rPr lang="en-US"/>
              <a:pPr/>
              <a:t>49</a:t>
            </a:fld>
            <a:endParaRPr lang="en-US"/>
          </a:p>
        </p:txBody>
      </p:sp>
      <p:sp>
        <p:nvSpPr>
          <p:cNvPr id="3829762" name="Rectangle 2"/>
          <p:cNvSpPr>
            <a:spLocks noGrp="1" noChangeArrowheads="1"/>
          </p:cNvSpPr>
          <p:nvPr>
            <p:ph type="title"/>
          </p:nvPr>
        </p:nvSpPr>
        <p:spPr>
          <a:xfrm>
            <a:off x="0" y="0"/>
            <a:ext cx="9601200" cy="685800"/>
          </a:xfrm>
        </p:spPr>
        <p:txBody>
          <a:bodyPr/>
          <a:lstStyle/>
          <a:p>
            <a:r>
              <a:rPr lang="en-US" sz="3000">
                <a:solidFill>
                  <a:srgbClr val="FF00FF"/>
                </a:solidFill>
              </a:rPr>
              <a:t>Time = 10</a:t>
            </a:r>
            <a:r>
              <a:rPr lang="en-US" sz="3000" baseline="30000">
                <a:solidFill>
                  <a:srgbClr val="FF00FF"/>
                </a:solidFill>
              </a:rPr>
              <a:t>-4</a:t>
            </a:r>
            <a:r>
              <a:rPr lang="en-US" sz="3000">
                <a:solidFill>
                  <a:srgbClr val="FF00FF"/>
                </a:solidFill>
              </a:rPr>
              <a:t>  sec, Temp.= 10</a:t>
            </a:r>
            <a:r>
              <a:rPr lang="en-US" sz="3000" baseline="30000">
                <a:solidFill>
                  <a:srgbClr val="FF00FF"/>
                </a:solidFill>
              </a:rPr>
              <a:t>12 o</a:t>
            </a:r>
            <a:r>
              <a:rPr lang="en-US" sz="3000">
                <a:solidFill>
                  <a:srgbClr val="FF00FF"/>
                </a:solidFill>
              </a:rPr>
              <a:t>K (~100 MeV) </a:t>
            </a:r>
            <a:endParaRPr lang="en-US" sz="3000" u="sng"/>
          </a:p>
        </p:txBody>
      </p:sp>
      <p:sp>
        <p:nvSpPr>
          <p:cNvPr id="3829763" name="Rectangle 3"/>
          <p:cNvSpPr>
            <a:spLocks noGrp="1" noChangeArrowheads="1"/>
          </p:cNvSpPr>
          <p:nvPr>
            <p:ph type="body" idx="1"/>
          </p:nvPr>
        </p:nvSpPr>
        <p:spPr>
          <a:xfrm>
            <a:off x="533400" y="762000"/>
            <a:ext cx="8959850" cy="6324600"/>
          </a:xfrm>
        </p:spPr>
        <p:txBody>
          <a:bodyPr/>
          <a:lstStyle/>
          <a:p>
            <a:pPr>
              <a:lnSpc>
                <a:spcPct val="70000"/>
              </a:lnSpc>
            </a:pPr>
            <a:r>
              <a:rPr lang="en-US" sz="3200" u="sng">
                <a:solidFill>
                  <a:srgbClr val="FF3300"/>
                </a:solidFill>
              </a:rPr>
              <a:t>Thermal Equilibrium of Protons and Neutrons</a:t>
            </a:r>
            <a:endParaRPr lang="en-US" sz="3200"/>
          </a:p>
          <a:p>
            <a:pPr lvl="1">
              <a:lnSpc>
                <a:spcPct val="70000"/>
              </a:lnSpc>
            </a:pPr>
            <a:r>
              <a:rPr lang="en-US" sz="2700">
                <a:sym typeface="Symbol" charset="0"/>
              </a:rPr>
              <a:t>n  p + e</a:t>
            </a:r>
            <a:r>
              <a:rPr lang="en-US" sz="2700" baseline="30000">
                <a:sym typeface="Symbol" charset="0"/>
              </a:rPr>
              <a:t>-</a:t>
            </a:r>
            <a:r>
              <a:rPr lang="en-US" sz="2700">
                <a:sym typeface="Symbol" charset="0"/>
              </a:rPr>
              <a:t> + </a:t>
            </a:r>
            <a:r>
              <a:rPr lang="en-US" sz="2700" baseline="-25000">
                <a:sym typeface="Symbol" charset="0"/>
              </a:rPr>
              <a:t>e</a:t>
            </a:r>
          </a:p>
          <a:p>
            <a:pPr lvl="1">
              <a:lnSpc>
                <a:spcPct val="70000"/>
              </a:lnSpc>
            </a:pPr>
            <a:r>
              <a:rPr lang="en-US" sz="2700">
                <a:sym typeface="Symbol" charset="0"/>
              </a:rPr>
              <a:t>n + </a:t>
            </a:r>
            <a:r>
              <a:rPr lang="en-US" sz="2900">
                <a:sym typeface="Symbol" charset="0"/>
              </a:rPr>
              <a:t>e</a:t>
            </a:r>
            <a:r>
              <a:rPr lang="en-US" sz="2900" baseline="30000">
                <a:sym typeface="Symbol" charset="0"/>
              </a:rPr>
              <a:t>+</a:t>
            </a:r>
            <a:r>
              <a:rPr lang="en-US" sz="2900">
                <a:sym typeface="Symbol" charset="0"/>
              </a:rPr>
              <a:t>  p + </a:t>
            </a:r>
            <a:r>
              <a:rPr lang="en-US" sz="2700">
                <a:sym typeface="Symbol" charset="0"/>
              </a:rPr>
              <a:t></a:t>
            </a:r>
            <a:r>
              <a:rPr lang="en-US" sz="2700" baseline="-25000">
                <a:sym typeface="Symbol" charset="0"/>
              </a:rPr>
              <a:t>e</a:t>
            </a:r>
          </a:p>
          <a:p>
            <a:pPr lvl="1">
              <a:lnSpc>
                <a:spcPct val="70000"/>
              </a:lnSpc>
            </a:pPr>
            <a:r>
              <a:rPr lang="en-US" sz="2700">
                <a:sym typeface="Symbol" charset="0"/>
              </a:rPr>
              <a:t>n + </a:t>
            </a:r>
            <a:r>
              <a:rPr lang="en-US" sz="2700" baseline="-25000">
                <a:sym typeface="Symbol" charset="0"/>
              </a:rPr>
              <a:t>e  </a:t>
            </a:r>
            <a:r>
              <a:rPr lang="en-US" sz="2900">
                <a:sym typeface="Symbol" charset="0"/>
              </a:rPr>
              <a:t>  p + e</a:t>
            </a:r>
            <a:r>
              <a:rPr lang="en-US" sz="2900" baseline="30000">
                <a:sym typeface="Symbol" charset="0"/>
              </a:rPr>
              <a:t>-</a:t>
            </a:r>
          </a:p>
          <a:p>
            <a:pPr lvl="2">
              <a:lnSpc>
                <a:spcPct val="70000"/>
              </a:lnSpc>
            </a:pPr>
            <a:endParaRPr lang="en-US" sz="2300" baseline="30000">
              <a:sym typeface="Symbol" charset="0"/>
            </a:endParaRPr>
          </a:p>
          <a:p>
            <a:pPr>
              <a:lnSpc>
                <a:spcPct val="70000"/>
              </a:lnSpc>
            </a:pPr>
            <a:r>
              <a:rPr lang="en-US" sz="3200" u="sng">
                <a:solidFill>
                  <a:srgbClr val="FF00FF"/>
                </a:solidFill>
              </a:rPr>
              <a:t>Lepton Dominant Era</a:t>
            </a:r>
            <a:r>
              <a:rPr lang="en-US" sz="3200" u="sng"/>
              <a:t> </a:t>
            </a:r>
          </a:p>
          <a:p>
            <a:pPr lvl="3">
              <a:lnSpc>
                <a:spcPct val="70000"/>
              </a:lnSpc>
            </a:pPr>
            <a:endParaRPr lang="en-US" sz="2000" u="sng"/>
          </a:p>
          <a:p>
            <a:pPr>
              <a:lnSpc>
                <a:spcPct val="70000"/>
              </a:lnSpc>
            </a:pPr>
            <a:r>
              <a:rPr lang="en-US" sz="3200" u="sng"/>
              <a:t>Fermions</a:t>
            </a:r>
            <a:r>
              <a:rPr lang="en-US" sz="3200"/>
              <a:t>:	    </a:t>
            </a:r>
            <a:r>
              <a:rPr lang="en-US" sz="3200" u="sng"/>
              <a:t>Ratio</a:t>
            </a:r>
          </a:p>
          <a:p>
            <a:pPr lvl="1">
              <a:lnSpc>
                <a:spcPct val="70000"/>
              </a:lnSpc>
            </a:pPr>
            <a:r>
              <a:rPr lang="en-US" sz="2700"/>
              <a:t>Lepton:	  </a:t>
            </a:r>
            <a:r>
              <a:rPr lang="en-US" sz="2700">
                <a:sym typeface="Symbol" charset="0"/>
              </a:rPr>
              <a:t></a:t>
            </a:r>
            <a:r>
              <a:rPr lang="en-US" sz="2700" baseline="-25000">
                <a:sym typeface="Symbol" charset="0"/>
              </a:rPr>
              <a:t>e		</a:t>
            </a:r>
            <a:r>
              <a:rPr lang="en-US" sz="2700">
                <a:sym typeface="Symbol" charset="0"/>
              </a:rPr>
              <a:t>1</a:t>
            </a:r>
            <a:endParaRPr lang="en-US" sz="2700" baseline="-25000">
              <a:sym typeface="Symbol" charset="0"/>
            </a:endParaRPr>
          </a:p>
          <a:p>
            <a:pPr lvl="1">
              <a:lnSpc>
                <a:spcPct val="70000"/>
              </a:lnSpc>
              <a:buFont typeface="Wingdings" charset="0"/>
              <a:buNone/>
            </a:pPr>
            <a:r>
              <a:rPr lang="en-US" sz="2700">
                <a:sym typeface="Symbol" charset="0"/>
              </a:rPr>
              <a:t>			  e</a:t>
            </a:r>
            <a:r>
              <a:rPr lang="en-US" sz="2700" baseline="30000">
                <a:sym typeface="Symbol" charset="0"/>
              </a:rPr>
              <a:t>-		</a:t>
            </a:r>
            <a:r>
              <a:rPr lang="en-US" sz="2700">
                <a:sym typeface="Symbol" charset="0"/>
              </a:rPr>
              <a:t>1</a:t>
            </a:r>
            <a:endParaRPr lang="en-US" sz="2700" baseline="30000">
              <a:sym typeface="Symbol" charset="0"/>
            </a:endParaRPr>
          </a:p>
          <a:p>
            <a:pPr lvl="1">
              <a:lnSpc>
                <a:spcPct val="70000"/>
              </a:lnSpc>
              <a:buFont typeface="Wingdings" charset="0"/>
              <a:buNone/>
            </a:pPr>
            <a:r>
              <a:rPr lang="en-US" sz="2700" baseline="30000">
                <a:sym typeface="Symbol" charset="0"/>
              </a:rPr>
              <a:t>			  </a:t>
            </a:r>
            <a:r>
              <a:rPr lang="en-US" sz="2700">
                <a:sym typeface="Symbol" charset="0"/>
              </a:rPr>
              <a:t></a:t>
            </a:r>
            <a:r>
              <a:rPr lang="en-US" sz="2700" baseline="-25000">
                <a:sym typeface="Symbol" charset="0"/>
              </a:rPr>
              <a:t>e		</a:t>
            </a:r>
            <a:r>
              <a:rPr lang="en-US" sz="2700">
                <a:sym typeface="Symbol" charset="0"/>
              </a:rPr>
              <a:t>1</a:t>
            </a:r>
            <a:endParaRPr lang="en-US" sz="2700" baseline="-25000">
              <a:sym typeface="Symbol" charset="0"/>
            </a:endParaRPr>
          </a:p>
          <a:p>
            <a:pPr lvl="1">
              <a:lnSpc>
                <a:spcPct val="70000"/>
              </a:lnSpc>
              <a:buFont typeface="Wingdings" charset="0"/>
              <a:buNone/>
            </a:pPr>
            <a:r>
              <a:rPr lang="en-US" sz="2700" baseline="30000">
                <a:sym typeface="Symbol" charset="0"/>
              </a:rPr>
              <a:t>			  </a:t>
            </a:r>
            <a:r>
              <a:rPr lang="en-US" sz="2700">
                <a:sym typeface="Symbol" charset="0"/>
              </a:rPr>
              <a:t>e</a:t>
            </a:r>
            <a:r>
              <a:rPr lang="en-US" sz="2700" baseline="30000">
                <a:sym typeface="Symbol" charset="0"/>
              </a:rPr>
              <a:t>+		</a:t>
            </a:r>
            <a:r>
              <a:rPr lang="en-US" sz="2700">
                <a:sym typeface="Symbol" charset="0"/>
              </a:rPr>
              <a:t>1</a:t>
            </a:r>
            <a:endParaRPr lang="en-US" sz="2700" baseline="30000">
              <a:sym typeface="Symbol" charset="0"/>
            </a:endParaRPr>
          </a:p>
          <a:p>
            <a:pPr lvl="1">
              <a:lnSpc>
                <a:spcPct val="70000"/>
              </a:lnSpc>
            </a:pPr>
            <a:r>
              <a:rPr lang="en-US" sz="2700"/>
              <a:t>Baryon:	  p	  </a:t>
            </a:r>
            <a:r>
              <a:rPr lang="en-US" sz="2700">
                <a:solidFill>
                  <a:srgbClr val="FF3300"/>
                </a:solidFill>
              </a:rPr>
              <a:t>~</a:t>
            </a:r>
            <a:r>
              <a:rPr lang="en-US" sz="2700">
                <a:solidFill>
                  <a:srgbClr val="FF3300"/>
                </a:solidFill>
                <a:sym typeface="Symbol" charset="0"/>
              </a:rPr>
              <a:t>210</a:t>
            </a:r>
            <a:r>
              <a:rPr lang="en-US" sz="2700" baseline="30000">
                <a:solidFill>
                  <a:srgbClr val="FF3300"/>
                </a:solidFill>
                <a:sym typeface="Symbol" charset="0"/>
              </a:rPr>
              <a:t>-10</a:t>
            </a:r>
            <a:endParaRPr lang="en-US" sz="2700">
              <a:solidFill>
                <a:srgbClr val="FF3300"/>
              </a:solidFill>
            </a:endParaRPr>
          </a:p>
          <a:p>
            <a:pPr lvl="1">
              <a:lnSpc>
                <a:spcPct val="70000"/>
              </a:lnSpc>
              <a:buFont typeface="Wingdings" charset="0"/>
              <a:buNone/>
            </a:pPr>
            <a:r>
              <a:rPr lang="en-US" sz="2700"/>
              <a:t>			  n	  </a:t>
            </a:r>
            <a:r>
              <a:rPr lang="en-US" sz="2700">
                <a:solidFill>
                  <a:srgbClr val="FF3300"/>
                </a:solidFill>
              </a:rPr>
              <a:t>~</a:t>
            </a:r>
            <a:r>
              <a:rPr lang="en-US" sz="2700">
                <a:solidFill>
                  <a:srgbClr val="FF3300"/>
                </a:solidFill>
                <a:sym typeface="Symbol" charset="0"/>
              </a:rPr>
              <a:t>210</a:t>
            </a:r>
            <a:r>
              <a:rPr lang="en-US" sz="2700" baseline="30000">
                <a:solidFill>
                  <a:srgbClr val="FF3300"/>
                </a:solidFill>
                <a:sym typeface="Symbol" charset="0"/>
              </a:rPr>
              <a:t>-10</a:t>
            </a:r>
            <a:endParaRPr lang="en-US" sz="2700">
              <a:solidFill>
                <a:srgbClr val="FF3300"/>
              </a:solidFill>
            </a:endParaRPr>
          </a:p>
          <a:p>
            <a:pPr>
              <a:lnSpc>
                <a:spcPct val="70000"/>
              </a:lnSpc>
            </a:pPr>
            <a:r>
              <a:rPr lang="en-US" sz="3200" u="sng"/>
              <a:t>Bosons</a:t>
            </a:r>
            <a:r>
              <a:rPr lang="en-US" sz="3200"/>
              <a:t>:</a:t>
            </a:r>
          </a:p>
          <a:p>
            <a:pPr lvl="1">
              <a:lnSpc>
                <a:spcPct val="70000"/>
              </a:lnSpc>
            </a:pPr>
            <a:r>
              <a:rPr lang="en-US" sz="2700"/>
              <a:t>Photon:	  </a:t>
            </a:r>
            <a:r>
              <a:rPr lang="en-US" sz="2700">
                <a:sym typeface="Symbol" charset="0"/>
              </a:rPr>
              <a:t>		1</a:t>
            </a:r>
          </a:p>
          <a:p>
            <a:pPr lvl="1">
              <a:lnSpc>
                <a:spcPct val="70000"/>
              </a:lnSpc>
            </a:pPr>
            <a:endParaRPr lang="en-US" sz="2700">
              <a:sym typeface="Symbol" charset="0"/>
            </a:endParaRPr>
          </a:p>
        </p:txBody>
      </p:sp>
      <p:sp>
        <p:nvSpPr>
          <p:cNvPr id="3829764" name="AutoShape 4"/>
          <p:cNvSpPr>
            <a:spLocks noChangeArrowheads="1"/>
          </p:cNvSpPr>
          <p:nvPr/>
        </p:nvSpPr>
        <p:spPr bwMode="auto">
          <a:xfrm>
            <a:off x="2514600" y="3810000"/>
            <a:ext cx="600075" cy="6096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829765" name="AutoShape 5"/>
          <p:cNvSpPr>
            <a:spLocks noChangeArrowheads="1"/>
          </p:cNvSpPr>
          <p:nvPr/>
        </p:nvSpPr>
        <p:spPr bwMode="auto">
          <a:xfrm>
            <a:off x="2514600" y="4521200"/>
            <a:ext cx="600075" cy="6096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829766" name="AutoShape 6"/>
          <p:cNvSpPr>
            <a:spLocks noChangeArrowheads="1"/>
          </p:cNvSpPr>
          <p:nvPr/>
        </p:nvSpPr>
        <p:spPr bwMode="auto">
          <a:xfrm>
            <a:off x="2514600" y="5186363"/>
            <a:ext cx="600075" cy="6096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829767" name="Oval 7"/>
          <p:cNvSpPr>
            <a:spLocks noChangeAspect="1" noChangeArrowheads="1"/>
          </p:cNvSpPr>
          <p:nvPr/>
        </p:nvSpPr>
        <p:spPr bwMode="auto">
          <a:xfrm>
            <a:off x="5791200" y="2895600"/>
            <a:ext cx="3113088" cy="319405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829768" name="Rectangle 8"/>
          <p:cNvSpPr>
            <a:spLocks noChangeArrowheads="1"/>
          </p:cNvSpPr>
          <p:nvPr/>
        </p:nvSpPr>
        <p:spPr bwMode="auto">
          <a:xfrm>
            <a:off x="7086600" y="40386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829769" name="Rectangle 9"/>
          <p:cNvSpPr>
            <a:spLocks noChangeArrowheads="1"/>
          </p:cNvSpPr>
          <p:nvPr/>
        </p:nvSpPr>
        <p:spPr bwMode="auto">
          <a:xfrm>
            <a:off x="6934200" y="32766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829770" name="Rectangle 10"/>
          <p:cNvSpPr>
            <a:spLocks noChangeArrowheads="1"/>
          </p:cNvSpPr>
          <p:nvPr/>
        </p:nvSpPr>
        <p:spPr bwMode="auto">
          <a:xfrm>
            <a:off x="7521575" y="38862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n</a:t>
            </a:r>
            <a:endParaRPr lang="en-US" baseline="30000">
              <a:sym typeface="Symbol" charset="0"/>
            </a:endParaRPr>
          </a:p>
        </p:txBody>
      </p:sp>
      <p:sp>
        <p:nvSpPr>
          <p:cNvPr id="3829771" name="Rectangle 11"/>
          <p:cNvSpPr>
            <a:spLocks noChangeArrowheads="1"/>
          </p:cNvSpPr>
          <p:nvPr/>
        </p:nvSpPr>
        <p:spPr bwMode="auto">
          <a:xfrm>
            <a:off x="7620000" y="5029200"/>
            <a:ext cx="498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829772" name="Rectangle 12"/>
          <p:cNvSpPr>
            <a:spLocks noChangeArrowheads="1"/>
          </p:cNvSpPr>
          <p:nvPr/>
        </p:nvSpPr>
        <p:spPr bwMode="auto">
          <a:xfrm>
            <a:off x="6165850" y="36576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829773" name="Rectangle 13"/>
          <p:cNvSpPr>
            <a:spLocks noChangeArrowheads="1"/>
          </p:cNvSpPr>
          <p:nvPr/>
        </p:nvSpPr>
        <p:spPr bwMode="auto">
          <a:xfrm>
            <a:off x="6159500" y="4572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p</a:t>
            </a:r>
            <a:endParaRPr lang="en-US" baseline="30000">
              <a:sym typeface="Symbol" charset="0"/>
            </a:endParaRPr>
          </a:p>
        </p:txBody>
      </p:sp>
      <p:sp>
        <p:nvSpPr>
          <p:cNvPr id="3829774" name="Rectangle 14"/>
          <p:cNvSpPr>
            <a:spLocks noChangeArrowheads="1"/>
          </p:cNvSpPr>
          <p:nvPr/>
        </p:nvSpPr>
        <p:spPr bwMode="auto">
          <a:xfrm>
            <a:off x="6553200" y="4191000"/>
            <a:ext cx="4984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829775" name="Rectangle 15"/>
          <p:cNvSpPr>
            <a:spLocks noChangeArrowheads="1"/>
          </p:cNvSpPr>
          <p:nvPr/>
        </p:nvSpPr>
        <p:spPr bwMode="auto">
          <a:xfrm>
            <a:off x="7878763" y="3352800"/>
            <a:ext cx="350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829776" name="Rectangle 16"/>
          <p:cNvSpPr>
            <a:spLocks noChangeArrowheads="1"/>
          </p:cNvSpPr>
          <p:nvPr/>
        </p:nvSpPr>
        <p:spPr bwMode="auto">
          <a:xfrm>
            <a:off x="7924800" y="4343400"/>
            <a:ext cx="442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829777" name="Rectangle 17"/>
          <p:cNvSpPr>
            <a:spLocks noChangeArrowheads="1"/>
          </p:cNvSpPr>
          <p:nvPr/>
        </p:nvSpPr>
        <p:spPr bwMode="auto">
          <a:xfrm>
            <a:off x="7467600" y="31242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829778" name="Rectangle 18"/>
          <p:cNvSpPr>
            <a:spLocks noChangeArrowheads="1"/>
          </p:cNvSpPr>
          <p:nvPr/>
        </p:nvSpPr>
        <p:spPr bwMode="auto">
          <a:xfrm>
            <a:off x="6553200" y="49530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829779" name="Rectangle 19"/>
          <p:cNvSpPr>
            <a:spLocks noChangeArrowheads="1"/>
          </p:cNvSpPr>
          <p:nvPr/>
        </p:nvSpPr>
        <p:spPr bwMode="auto">
          <a:xfrm>
            <a:off x="8229600" y="38862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829780" name="Rectangle 20"/>
          <p:cNvSpPr>
            <a:spLocks noChangeArrowheads="1"/>
          </p:cNvSpPr>
          <p:nvPr/>
        </p:nvSpPr>
        <p:spPr bwMode="auto">
          <a:xfrm>
            <a:off x="7315200" y="4495800"/>
            <a:ext cx="519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829781" name="Rectangle 21"/>
          <p:cNvSpPr>
            <a:spLocks noChangeArrowheads="1"/>
          </p:cNvSpPr>
          <p:nvPr/>
        </p:nvSpPr>
        <p:spPr bwMode="auto">
          <a:xfrm>
            <a:off x="7239000" y="52578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829782" name="Line 22"/>
          <p:cNvSpPr>
            <a:spLocks noChangeShapeType="1"/>
          </p:cNvSpPr>
          <p:nvPr/>
        </p:nvSpPr>
        <p:spPr bwMode="auto">
          <a:xfrm>
            <a:off x="6629400" y="5105400"/>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829783" name="Line 23"/>
          <p:cNvSpPr>
            <a:spLocks noChangeShapeType="1"/>
          </p:cNvSpPr>
          <p:nvPr/>
        </p:nvSpPr>
        <p:spPr bwMode="auto">
          <a:xfrm>
            <a:off x="3200400" y="14478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829784" name="Line 24"/>
          <p:cNvSpPr>
            <a:spLocks noChangeShapeType="1"/>
          </p:cNvSpPr>
          <p:nvPr/>
        </p:nvSpPr>
        <p:spPr bwMode="auto">
          <a:xfrm>
            <a:off x="3276600" y="18288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829785" name="Line 25"/>
          <p:cNvSpPr>
            <a:spLocks noChangeShapeType="1"/>
          </p:cNvSpPr>
          <p:nvPr/>
        </p:nvSpPr>
        <p:spPr bwMode="auto">
          <a:xfrm>
            <a:off x="2667000" y="4529138"/>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829786" name="Line 26"/>
          <p:cNvSpPr>
            <a:spLocks noChangeShapeType="1"/>
          </p:cNvSpPr>
          <p:nvPr/>
        </p:nvSpPr>
        <p:spPr bwMode="auto">
          <a:xfrm>
            <a:off x="7427913" y="4708525"/>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829787" name="Line 27"/>
          <p:cNvSpPr>
            <a:spLocks noChangeShapeType="1"/>
          </p:cNvSpPr>
          <p:nvPr/>
        </p:nvSpPr>
        <p:spPr bwMode="auto">
          <a:xfrm>
            <a:off x="5791200" y="6613525"/>
            <a:ext cx="3200400" cy="0"/>
          </a:xfrm>
          <a:prstGeom prst="line">
            <a:avLst/>
          </a:prstGeom>
          <a:noFill/>
          <a:ln w="28575">
            <a:solidFill>
              <a:srgbClr val="FF99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29788" name="Rectangle 28"/>
          <p:cNvSpPr>
            <a:spLocks noChangeArrowheads="1"/>
          </p:cNvSpPr>
          <p:nvPr/>
        </p:nvSpPr>
        <p:spPr bwMode="auto">
          <a:xfrm>
            <a:off x="6864350" y="6232525"/>
            <a:ext cx="1011238"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9900"/>
                </a:solidFill>
                <a:sym typeface="Symbol" charset="0"/>
              </a:rPr>
              <a:t>Horizon</a:t>
            </a:r>
          </a:p>
          <a:p>
            <a:r>
              <a:rPr lang="en-US" sz="2000">
                <a:solidFill>
                  <a:srgbClr val="FF9900"/>
                </a:solidFill>
                <a:sym typeface="Symbol" charset="0"/>
              </a:rPr>
              <a:t>~ 30  km</a:t>
            </a:r>
          </a:p>
        </p:txBody>
      </p:sp>
    </p:spTree>
    <p:extLst>
      <p:ext uri="{BB962C8B-B14F-4D97-AF65-F5344CB8AC3E}">
        <p14:creationId xmlns:p14="http://schemas.microsoft.com/office/powerpoint/2010/main" val="1354624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6/23/2011</a:t>
            </a:r>
            <a:endParaRPr lang="en-US"/>
          </a:p>
        </p:txBody>
      </p:sp>
      <p:sp>
        <p:nvSpPr>
          <p:cNvPr id="11" name="Footer Placeholder 4"/>
          <p:cNvSpPr>
            <a:spLocks noGrp="1"/>
          </p:cNvSpPr>
          <p:nvPr>
            <p:ph type="ftr" sz="quarter" idx="11"/>
          </p:nvPr>
        </p:nvSpPr>
        <p:spPr/>
        <p:txBody>
          <a:bodyPr/>
          <a:lstStyle/>
          <a:p>
            <a:r>
              <a:rPr lang="en-US"/>
              <a:t>Katsushi Arisaka</a:t>
            </a:r>
          </a:p>
        </p:txBody>
      </p:sp>
      <p:sp>
        <p:nvSpPr>
          <p:cNvPr id="12" name="Slide Number Placeholder 5"/>
          <p:cNvSpPr>
            <a:spLocks noGrp="1"/>
          </p:cNvSpPr>
          <p:nvPr>
            <p:ph type="sldNum" sz="quarter" idx="12"/>
          </p:nvPr>
        </p:nvSpPr>
        <p:spPr/>
        <p:txBody>
          <a:bodyPr/>
          <a:lstStyle/>
          <a:p>
            <a:fld id="{05BCE276-EF67-4F4A-9BFE-8658F27EC965}" type="slidenum">
              <a:rPr lang="en-US"/>
              <a:pPr/>
              <a:t>5</a:t>
            </a:fld>
            <a:endParaRPr lang="en-US"/>
          </a:p>
        </p:txBody>
      </p:sp>
      <p:sp>
        <p:nvSpPr>
          <p:cNvPr id="3622914" name="Rectangle 2"/>
          <p:cNvSpPr>
            <a:spLocks noGrp="1" noChangeArrowheads="1"/>
          </p:cNvSpPr>
          <p:nvPr>
            <p:ph type="title"/>
          </p:nvPr>
        </p:nvSpPr>
        <p:spPr/>
        <p:txBody>
          <a:bodyPr/>
          <a:lstStyle/>
          <a:p>
            <a:r>
              <a:rPr lang="en-US" altLang="ja-JP">
                <a:cs typeface="ＭＳ Ｐゴシック" charset="0"/>
              </a:rPr>
              <a:t>Unification of Forces</a:t>
            </a:r>
            <a:endParaRPr lang="en-US"/>
          </a:p>
        </p:txBody>
      </p:sp>
      <p:pic>
        <p:nvPicPr>
          <p:cNvPr id="3622915" name="Picture 3" descr="bbtlf1904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448800" cy="5978525"/>
          </a:xfrm>
          <a:prstGeom prst="rect">
            <a:avLst/>
          </a:prstGeom>
          <a:noFill/>
          <a:extLst>
            <a:ext uri="{909E8E84-426E-40dd-AFC4-6F175D3DCCD1}">
              <a14:hiddenFill xmlns:a14="http://schemas.microsoft.com/office/drawing/2010/main">
                <a:solidFill>
                  <a:srgbClr val="FFFFFF"/>
                </a:solidFill>
              </a14:hiddenFill>
            </a:ext>
          </a:extLst>
        </p:spPr>
      </p:pic>
      <p:sp>
        <p:nvSpPr>
          <p:cNvPr id="3622916" name="Text Box 4"/>
          <p:cNvSpPr txBox="1">
            <a:spLocks noChangeArrowheads="1"/>
          </p:cNvSpPr>
          <p:nvPr/>
        </p:nvSpPr>
        <p:spPr bwMode="auto">
          <a:xfrm>
            <a:off x="8001000" y="6111875"/>
            <a:ext cx="565150" cy="3968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a:t>10</a:t>
            </a:r>
            <a:r>
              <a:rPr lang="en-US" sz="2000" baseline="30000"/>
              <a:t>32</a:t>
            </a:r>
          </a:p>
        </p:txBody>
      </p:sp>
      <p:sp>
        <p:nvSpPr>
          <p:cNvPr id="3622917" name="Text Box 5"/>
          <p:cNvSpPr txBox="1">
            <a:spLocks noChangeArrowheads="1"/>
          </p:cNvSpPr>
          <p:nvPr/>
        </p:nvSpPr>
        <p:spPr bwMode="auto">
          <a:xfrm>
            <a:off x="7775575" y="1660525"/>
            <a:ext cx="1825625"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000">
              <a:solidFill>
                <a:srgbClr val="FF00FF"/>
              </a:solidFill>
            </a:endParaRPr>
          </a:p>
          <a:p>
            <a:r>
              <a:rPr lang="en-US" sz="2000">
                <a:solidFill>
                  <a:srgbClr val="FF00FF"/>
                </a:solidFill>
              </a:rPr>
              <a:t>Plank Epoch</a:t>
            </a:r>
          </a:p>
        </p:txBody>
      </p:sp>
      <p:sp>
        <p:nvSpPr>
          <p:cNvPr id="3622918" name="Text Box 6"/>
          <p:cNvSpPr txBox="1">
            <a:spLocks noChangeArrowheads="1"/>
          </p:cNvSpPr>
          <p:nvPr/>
        </p:nvSpPr>
        <p:spPr bwMode="auto">
          <a:xfrm>
            <a:off x="6019800" y="6132513"/>
            <a:ext cx="565150" cy="3968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a:t>10</a:t>
            </a:r>
            <a:r>
              <a:rPr lang="en-US" sz="2000" baseline="30000"/>
              <a:t>29</a:t>
            </a:r>
          </a:p>
        </p:txBody>
      </p:sp>
      <p:sp>
        <p:nvSpPr>
          <p:cNvPr id="3622919" name="Text Box 7"/>
          <p:cNvSpPr txBox="1">
            <a:spLocks noChangeArrowheads="1"/>
          </p:cNvSpPr>
          <p:nvPr/>
        </p:nvSpPr>
        <p:spPr bwMode="auto">
          <a:xfrm>
            <a:off x="2057400" y="5562600"/>
            <a:ext cx="1006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3300"/>
                </a:solidFill>
              </a:rPr>
              <a:t>100 GeV</a:t>
            </a:r>
          </a:p>
        </p:txBody>
      </p:sp>
      <p:sp>
        <p:nvSpPr>
          <p:cNvPr id="3622920" name="Text Box 8"/>
          <p:cNvSpPr txBox="1">
            <a:spLocks noChangeArrowheads="1"/>
          </p:cNvSpPr>
          <p:nvPr/>
        </p:nvSpPr>
        <p:spPr bwMode="auto">
          <a:xfrm>
            <a:off x="5715000" y="5562600"/>
            <a:ext cx="103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3300"/>
                </a:solidFill>
              </a:rPr>
              <a:t>10</a:t>
            </a:r>
            <a:r>
              <a:rPr lang="en-US" sz="2000" baseline="30000">
                <a:solidFill>
                  <a:srgbClr val="FF3300"/>
                </a:solidFill>
              </a:rPr>
              <a:t>16</a:t>
            </a:r>
            <a:r>
              <a:rPr lang="en-US" sz="2000">
                <a:solidFill>
                  <a:srgbClr val="FF3300"/>
                </a:solidFill>
              </a:rPr>
              <a:t> GeV</a:t>
            </a:r>
          </a:p>
        </p:txBody>
      </p:sp>
      <p:sp>
        <p:nvSpPr>
          <p:cNvPr id="3622921" name="Text Box 9"/>
          <p:cNvSpPr txBox="1">
            <a:spLocks noChangeArrowheads="1"/>
          </p:cNvSpPr>
          <p:nvPr/>
        </p:nvSpPr>
        <p:spPr bwMode="auto">
          <a:xfrm>
            <a:off x="7620000" y="5562600"/>
            <a:ext cx="1039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solidFill>
                  <a:srgbClr val="FF3300"/>
                </a:solidFill>
              </a:rPr>
              <a:t>10</a:t>
            </a:r>
            <a:r>
              <a:rPr lang="en-US" sz="2000" baseline="30000">
                <a:solidFill>
                  <a:srgbClr val="FF3300"/>
                </a:solidFill>
              </a:rPr>
              <a:t>19</a:t>
            </a:r>
            <a:r>
              <a:rPr lang="en-US" sz="2000">
                <a:solidFill>
                  <a:srgbClr val="FF3300"/>
                </a:solidFill>
              </a:rPr>
              <a:t> GeV</a:t>
            </a:r>
          </a:p>
        </p:txBody>
      </p:sp>
    </p:spTree>
    <p:extLst>
      <p:ext uri="{BB962C8B-B14F-4D97-AF65-F5344CB8AC3E}">
        <p14:creationId xmlns:p14="http://schemas.microsoft.com/office/powerpoint/2010/main" val="38611972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ate Placeholder 3"/>
          <p:cNvSpPr>
            <a:spLocks noGrp="1"/>
          </p:cNvSpPr>
          <p:nvPr>
            <p:ph type="dt" sz="half" idx="10"/>
          </p:nvPr>
        </p:nvSpPr>
        <p:spPr/>
        <p:txBody>
          <a:bodyPr/>
          <a:lstStyle/>
          <a:p>
            <a:r>
              <a:rPr lang="en-US"/>
              <a:t>3/6/2007</a:t>
            </a:r>
          </a:p>
        </p:txBody>
      </p:sp>
      <p:sp>
        <p:nvSpPr>
          <p:cNvPr id="40" name="Footer Placeholder 4"/>
          <p:cNvSpPr>
            <a:spLocks noGrp="1"/>
          </p:cNvSpPr>
          <p:nvPr>
            <p:ph type="ftr" sz="quarter" idx="11"/>
          </p:nvPr>
        </p:nvSpPr>
        <p:spPr/>
        <p:txBody>
          <a:bodyPr/>
          <a:lstStyle/>
          <a:p>
            <a:r>
              <a:rPr lang="en-US"/>
              <a:t>Katsushi Arisaka</a:t>
            </a:r>
          </a:p>
        </p:txBody>
      </p:sp>
      <p:sp>
        <p:nvSpPr>
          <p:cNvPr id="41" name="Slide Number Placeholder 5"/>
          <p:cNvSpPr>
            <a:spLocks noGrp="1"/>
          </p:cNvSpPr>
          <p:nvPr>
            <p:ph type="sldNum" sz="quarter" idx="12"/>
          </p:nvPr>
        </p:nvSpPr>
        <p:spPr/>
        <p:txBody>
          <a:bodyPr/>
          <a:lstStyle/>
          <a:p>
            <a:fld id="{5589FE88-1FE1-7949-A023-29DD020BCD7F}" type="slidenum">
              <a:rPr lang="en-US"/>
              <a:pPr/>
              <a:t>50</a:t>
            </a:fld>
            <a:endParaRPr lang="en-US"/>
          </a:p>
        </p:txBody>
      </p:sp>
      <p:sp>
        <p:nvSpPr>
          <p:cNvPr id="3817474" name="Rectangle 2"/>
          <p:cNvSpPr>
            <a:spLocks noGrp="1" noChangeArrowheads="1"/>
          </p:cNvSpPr>
          <p:nvPr>
            <p:ph type="title"/>
          </p:nvPr>
        </p:nvSpPr>
        <p:spPr/>
        <p:txBody>
          <a:bodyPr/>
          <a:lstStyle/>
          <a:p>
            <a:r>
              <a:rPr lang="en-US"/>
              <a:t>Neutron/Proton Ratio</a:t>
            </a:r>
          </a:p>
        </p:txBody>
      </p:sp>
      <p:sp>
        <p:nvSpPr>
          <p:cNvPr id="3817475" name="Rectangle 3"/>
          <p:cNvSpPr>
            <a:spLocks noGrp="1" noChangeArrowheads="1"/>
          </p:cNvSpPr>
          <p:nvPr>
            <p:ph type="body" idx="1"/>
          </p:nvPr>
        </p:nvSpPr>
        <p:spPr/>
        <p:txBody>
          <a:bodyPr/>
          <a:lstStyle/>
          <a:p>
            <a:r>
              <a:rPr lang="en-US" sz="3400"/>
              <a:t>At  T &lt;&lt; 1 GeV,  m</a:t>
            </a:r>
            <a:r>
              <a:rPr lang="en-US" sz="3400" baseline="-25000"/>
              <a:t>n</a:t>
            </a:r>
            <a:r>
              <a:rPr lang="en-US" sz="3400"/>
              <a:t> &gt; m</a:t>
            </a:r>
            <a:r>
              <a:rPr lang="en-US" sz="3400" baseline="-25000"/>
              <a:t>p</a:t>
            </a:r>
            <a:r>
              <a:rPr lang="en-US" sz="3400"/>
              <a:t>, therefore #n &lt; #p</a:t>
            </a:r>
          </a:p>
          <a:p>
            <a:pPr lvl="4"/>
            <a:endParaRPr lang="en-US" sz="2100"/>
          </a:p>
          <a:p>
            <a:pPr lvl="1"/>
            <a:r>
              <a:rPr lang="en-US" sz="3300">
                <a:sym typeface="Symbol" charset="0"/>
              </a:rPr>
              <a:t>n  p + e</a:t>
            </a:r>
            <a:r>
              <a:rPr lang="en-US" sz="3300" baseline="30000">
                <a:sym typeface="Symbol" charset="0"/>
              </a:rPr>
              <a:t>-</a:t>
            </a:r>
            <a:r>
              <a:rPr lang="en-US" sz="3300">
                <a:sym typeface="Symbol" charset="0"/>
              </a:rPr>
              <a:t> + </a:t>
            </a:r>
            <a:r>
              <a:rPr lang="en-US" sz="3300" baseline="-25000">
                <a:sym typeface="Symbol" charset="0"/>
              </a:rPr>
              <a:t>e</a:t>
            </a:r>
          </a:p>
          <a:p>
            <a:pPr lvl="1"/>
            <a:r>
              <a:rPr lang="en-US" sz="3300">
                <a:sym typeface="Symbol" charset="0"/>
              </a:rPr>
              <a:t>n + e</a:t>
            </a:r>
            <a:r>
              <a:rPr lang="en-US" sz="3300" baseline="30000">
                <a:sym typeface="Symbol" charset="0"/>
              </a:rPr>
              <a:t>+</a:t>
            </a:r>
            <a:r>
              <a:rPr lang="en-US" sz="3300">
                <a:sym typeface="Symbol" charset="0"/>
              </a:rPr>
              <a:t>  p + </a:t>
            </a:r>
            <a:r>
              <a:rPr lang="en-US" sz="3300" baseline="-25000">
                <a:sym typeface="Symbol" charset="0"/>
              </a:rPr>
              <a:t>e</a:t>
            </a:r>
          </a:p>
          <a:p>
            <a:pPr lvl="1"/>
            <a:r>
              <a:rPr lang="en-US" sz="3300">
                <a:sym typeface="Symbol" charset="0"/>
              </a:rPr>
              <a:t>n + </a:t>
            </a:r>
            <a:r>
              <a:rPr lang="en-US" sz="3300" baseline="-25000">
                <a:sym typeface="Symbol" charset="0"/>
              </a:rPr>
              <a:t>e </a:t>
            </a:r>
            <a:r>
              <a:rPr lang="en-US" sz="3300">
                <a:sym typeface="Symbol" charset="0"/>
              </a:rPr>
              <a:t> p + e</a:t>
            </a:r>
            <a:r>
              <a:rPr lang="en-US" sz="3300" baseline="30000">
                <a:sym typeface="Symbol" charset="0"/>
              </a:rPr>
              <a:t>-</a:t>
            </a:r>
          </a:p>
          <a:p>
            <a:pPr lvl="1"/>
            <a:endParaRPr lang="en-US" sz="3000"/>
          </a:p>
        </p:txBody>
      </p:sp>
      <p:sp>
        <p:nvSpPr>
          <p:cNvPr id="3817476" name="Line 4"/>
          <p:cNvSpPr>
            <a:spLocks noChangeShapeType="1"/>
          </p:cNvSpPr>
          <p:nvPr/>
        </p:nvSpPr>
        <p:spPr bwMode="auto">
          <a:xfrm>
            <a:off x="3124200" y="18415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817477" name="Line 5"/>
          <p:cNvSpPr>
            <a:spLocks noChangeShapeType="1"/>
          </p:cNvSpPr>
          <p:nvPr/>
        </p:nvSpPr>
        <p:spPr bwMode="auto">
          <a:xfrm>
            <a:off x="3184525" y="2286000"/>
            <a:ext cx="2286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graphicFrame>
        <p:nvGraphicFramePr>
          <p:cNvPr id="3817478" name="Object 6"/>
          <p:cNvGraphicFramePr>
            <a:graphicFrameLocks noChangeAspect="1"/>
          </p:cNvGraphicFramePr>
          <p:nvPr/>
        </p:nvGraphicFramePr>
        <p:xfrm>
          <a:off x="4876800" y="1676400"/>
          <a:ext cx="3733800" cy="2379663"/>
        </p:xfrm>
        <a:graphic>
          <a:graphicData uri="http://schemas.openxmlformats.org/presentationml/2006/ole">
            <mc:AlternateContent xmlns:mc="http://schemas.openxmlformats.org/markup-compatibility/2006">
              <mc:Choice xmlns:v="urn:schemas-microsoft-com:vml" Requires="v">
                <p:oleObj spid="_x0000_s3689475" name="Equation" r:id="rId4" imgW="1434960" imgH="914400" progId="Equation.3">
                  <p:embed/>
                </p:oleObj>
              </mc:Choice>
              <mc:Fallback>
                <p:oleObj name="Equation" r:id="rId4" imgW="143496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676400"/>
                        <a:ext cx="3733800" cy="2379663"/>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817479" name="Line 7"/>
          <p:cNvSpPr>
            <a:spLocks noChangeAspect="1" noChangeShapeType="1"/>
          </p:cNvSpPr>
          <p:nvPr/>
        </p:nvSpPr>
        <p:spPr bwMode="auto">
          <a:xfrm>
            <a:off x="990600" y="6096000"/>
            <a:ext cx="2971800" cy="0"/>
          </a:xfrm>
          <a:prstGeom prst="line">
            <a:avLst/>
          </a:prstGeom>
          <a:noFill/>
          <a:ln w="381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17480" name="Line 8"/>
          <p:cNvSpPr>
            <a:spLocks noChangeAspect="1" noChangeShapeType="1"/>
          </p:cNvSpPr>
          <p:nvPr/>
        </p:nvSpPr>
        <p:spPr bwMode="auto">
          <a:xfrm rot="-5400000">
            <a:off x="-152400" y="4953000"/>
            <a:ext cx="2286000" cy="0"/>
          </a:xfrm>
          <a:prstGeom prst="line">
            <a:avLst/>
          </a:prstGeom>
          <a:noFill/>
          <a:ln w="381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817481" name="Freeform 9"/>
          <p:cNvSpPr>
            <a:spLocks/>
          </p:cNvSpPr>
          <p:nvPr/>
        </p:nvSpPr>
        <p:spPr bwMode="auto">
          <a:xfrm>
            <a:off x="974725" y="4038600"/>
            <a:ext cx="2806700" cy="1828800"/>
          </a:xfrm>
          <a:custGeom>
            <a:avLst/>
            <a:gdLst>
              <a:gd name="T0" fmla="*/ 40 w 1768"/>
              <a:gd name="T1" fmla="*/ 24 h 1080"/>
              <a:gd name="T2" fmla="*/ 40 w 1768"/>
              <a:gd name="T3" fmla="*/ 72 h 1080"/>
              <a:gd name="T4" fmla="*/ 280 w 1768"/>
              <a:gd name="T5" fmla="*/ 456 h 1080"/>
              <a:gd name="T6" fmla="*/ 712 w 1768"/>
              <a:gd name="T7" fmla="*/ 840 h 1080"/>
              <a:gd name="T8" fmla="*/ 1192 w 1768"/>
              <a:gd name="T9" fmla="*/ 984 h 1080"/>
              <a:gd name="T10" fmla="*/ 1768 w 1768"/>
              <a:gd name="T11" fmla="*/ 1080 h 1080"/>
            </a:gdLst>
            <a:ahLst/>
            <a:cxnLst>
              <a:cxn ang="0">
                <a:pos x="T0" y="T1"/>
              </a:cxn>
              <a:cxn ang="0">
                <a:pos x="T2" y="T3"/>
              </a:cxn>
              <a:cxn ang="0">
                <a:pos x="T4" y="T5"/>
              </a:cxn>
              <a:cxn ang="0">
                <a:pos x="T6" y="T7"/>
              </a:cxn>
              <a:cxn ang="0">
                <a:pos x="T8" y="T9"/>
              </a:cxn>
              <a:cxn ang="0">
                <a:pos x="T10" y="T11"/>
              </a:cxn>
            </a:cxnLst>
            <a:rect l="0" t="0" r="r" b="b"/>
            <a:pathLst>
              <a:path w="1768" h="1080">
                <a:moveTo>
                  <a:pt x="40" y="24"/>
                </a:moveTo>
                <a:cubicBezTo>
                  <a:pt x="20" y="12"/>
                  <a:pt x="0" y="0"/>
                  <a:pt x="40" y="72"/>
                </a:cubicBezTo>
                <a:cubicBezTo>
                  <a:pt x="80" y="144"/>
                  <a:pt x="168" y="328"/>
                  <a:pt x="280" y="456"/>
                </a:cubicBezTo>
                <a:cubicBezTo>
                  <a:pt x="392" y="584"/>
                  <a:pt x="560" y="752"/>
                  <a:pt x="712" y="840"/>
                </a:cubicBezTo>
                <a:cubicBezTo>
                  <a:pt x="864" y="928"/>
                  <a:pt x="1016" y="944"/>
                  <a:pt x="1192" y="984"/>
                </a:cubicBezTo>
                <a:cubicBezTo>
                  <a:pt x="1368" y="1024"/>
                  <a:pt x="1568" y="1052"/>
                  <a:pt x="1768" y="1080"/>
                </a:cubicBezTo>
              </a:path>
            </a:pathLst>
          </a:custGeom>
          <a:noFill/>
          <a:ln w="38100" cap="flat" cmpd="sng">
            <a:solidFill>
              <a:srgbClr val="FF00FF"/>
            </a:solidFill>
            <a:prstDash val="solid"/>
            <a:round/>
            <a:headEnd type="none" w="med" len="me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endParaRPr lang="en-US"/>
          </a:p>
        </p:txBody>
      </p:sp>
      <p:graphicFrame>
        <p:nvGraphicFramePr>
          <p:cNvPr id="3817482" name="Object 10"/>
          <p:cNvGraphicFramePr>
            <a:graphicFrameLocks noChangeAspect="1"/>
          </p:cNvGraphicFramePr>
          <p:nvPr/>
        </p:nvGraphicFramePr>
        <p:xfrm>
          <a:off x="1828800" y="4276725"/>
          <a:ext cx="1600200" cy="779463"/>
        </p:xfrm>
        <a:graphic>
          <a:graphicData uri="http://schemas.openxmlformats.org/presentationml/2006/ole">
            <mc:AlternateContent xmlns:mc="http://schemas.openxmlformats.org/markup-compatibility/2006">
              <mc:Choice xmlns:v="urn:schemas-microsoft-com:vml" Requires="v">
                <p:oleObj spid="_x0000_s3689476" name="Equation" r:id="rId6" imgW="469800" imgH="228600" progId="Equation.3">
                  <p:embed/>
                </p:oleObj>
              </mc:Choice>
              <mc:Fallback>
                <p:oleObj name="Equation" r:id="rId6" imgW="4698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276725"/>
                        <a:ext cx="16002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817483" name="Line 11"/>
          <p:cNvSpPr>
            <a:spLocks noChangeShapeType="1"/>
          </p:cNvSpPr>
          <p:nvPr/>
        </p:nvSpPr>
        <p:spPr bwMode="auto">
          <a:xfrm>
            <a:off x="2057400" y="5454650"/>
            <a:ext cx="0" cy="609600"/>
          </a:xfrm>
          <a:prstGeom prst="line">
            <a:avLst/>
          </a:prstGeom>
          <a:noFill/>
          <a:ln w="28575">
            <a:solidFill>
              <a:srgbClr val="FF99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17484" name="Line 12"/>
          <p:cNvSpPr>
            <a:spLocks noChangeShapeType="1"/>
          </p:cNvSpPr>
          <p:nvPr/>
        </p:nvSpPr>
        <p:spPr bwMode="auto">
          <a:xfrm rot="-5400000">
            <a:off x="1568450" y="4945063"/>
            <a:ext cx="0" cy="1066800"/>
          </a:xfrm>
          <a:prstGeom prst="line">
            <a:avLst/>
          </a:prstGeom>
          <a:noFill/>
          <a:ln w="28575">
            <a:solidFill>
              <a:srgbClr val="FF9900"/>
            </a:solidFill>
            <a:prstDash val="sysDot"/>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817485" name="Text Box 13"/>
          <p:cNvSpPr txBox="1">
            <a:spLocks noChangeArrowheads="1"/>
          </p:cNvSpPr>
          <p:nvPr/>
        </p:nvSpPr>
        <p:spPr bwMode="auto">
          <a:xfrm>
            <a:off x="1905000" y="6096000"/>
            <a:ext cx="323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t>1</a:t>
            </a:r>
          </a:p>
        </p:txBody>
      </p:sp>
      <p:sp>
        <p:nvSpPr>
          <p:cNvPr id="3817486" name="Text Box 14"/>
          <p:cNvSpPr txBox="1">
            <a:spLocks noChangeArrowheads="1"/>
          </p:cNvSpPr>
          <p:nvPr/>
        </p:nvSpPr>
        <p:spPr bwMode="auto">
          <a:xfrm>
            <a:off x="304800" y="5181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t>0.37</a:t>
            </a:r>
          </a:p>
        </p:txBody>
      </p:sp>
      <p:graphicFrame>
        <p:nvGraphicFramePr>
          <p:cNvPr id="3817517" name="Group 45"/>
          <p:cNvGraphicFramePr>
            <a:graphicFrameLocks noGrp="1"/>
          </p:cNvGraphicFramePr>
          <p:nvPr/>
        </p:nvGraphicFramePr>
        <p:xfrm>
          <a:off x="4648200" y="4648200"/>
          <a:ext cx="4343400" cy="1828800"/>
        </p:xfrm>
        <a:graphic>
          <a:graphicData uri="http://schemas.openxmlformats.org/drawingml/2006/table">
            <a:tbl>
              <a:tblPr/>
              <a:tblGrid>
                <a:gridCol w="1600200"/>
                <a:gridCol w="1447800"/>
                <a:gridCol w="1295400"/>
              </a:tblGrid>
              <a:tr h="457200">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chemeClr val="tx1"/>
                          </a:solidFill>
                          <a:effectLst/>
                          <a:latin typeface="Arial Narrow" charset="0"/>
                          <a:ea typeface="ＭＳ Ｐゴシック" charset="0"/>
                        </a:rPr>
                        <a:t>Time</a:t>
                      </a:r>
                    </a:p>
                  </a:txBody>
                  <a:tcP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rgbClr val="0000CC"/>
                          </a:solidFill>
                          <a:effectLst/>
                          <a:latin typeface="Arial Narrow" charset="0"/>
                          <a:ea typeface="ＭＳ Ｐゴシック" charset="0"/>
                        </a:rPr>
                        <a:t>T</a:t>
                      </a:r>
                    </a:p>
                  </a:txBody>
                  <a:tcP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rgbClr val="0000CC"/>
                          </a:solidFill>
                          <a:effectLst/>
                          <a:latin typeface="Arial Narrow" charset="0"/>
                          <a:ea typeface="ＭＳ Ｐゴシック" charset="0"/>
                        </a:rPr>
                        <a:t>#n/#p</a:t>
                      </a:r>
                    </a:p>
                  </a:txBody>
                  <a:tcP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457200">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chemeClr val="tx1"/>
                          </a:solidFill>
                          <a:effectLst/>
                          <a:latin typeface="Arial Narrow" charset="0"/>
                          <a:ea typeface="ＭＳ Ｐゴシック" charset="0"/>
                        </a:rPr>
                        <a:t>10</a:t>
                      </a:r>
                      <a:r>
                        <a:rPr kumimoji="0" lang="en-US" sz="2400" b="1" i="0" u="none" strike="noStrike" cap="none" normalizeH="0" baseline="30000">
                          <a:ln>
                            <a:noFill/>
                          </a:ln>
                          <a:solidFill>
                            <a:schemeClr val="tx1"/>
                          </a:solidFill>
                          <a:effectLst/>
                          <a:latin typeface="Arial Narrow" charset="0"/>
                          <a:ea typeface="ＭＳ Ｐゴシック" charset="0"/>
                        </a:rPr>
                        <a:t>-4</a:t>
                      </a:r>
                      <a:r>
                        <a:rPr kumimoji="0" lang="en-US" sz="2400" b="1" i="0" u="none" strike="noStrike" cap="none" normalizeH="0" baseline="0">
                          <a:ln>
                            <a:noFill/>
                          </a:ln>
                          <a:solidFill>
                            <a:schemeClr val="tx1"/>
                          </a:solidFill>
                          <a:effectLst/>
                          <a:latin typeface="Arial Narrow" charset="0"/>
                          <a:ea typeface="ＭＳ Ｐゴシック" charset="0"/>
                        </a:rPr>
                        <a:t> sec</a:t>
                      </a:r>
                    </a:p>
                  </a:txBody>
                  <a:tcP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rgbClr val="0000CC"/>
                          </a:solidFill>
                          <a:effectLst/>
                          <a:latin typeface="Arial Narrow" charset="0"/>
                          <a:ea typeface="ＭＳ Ｐゴシック" charset="0"/>
                        </a:rPr>
                        <a:t>130 MeV</a:t>
                      </a:r>
                    </a:p>
                  </a:txBody>
                  <a:tcP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rgbClr val="0000CC"/>
                          </a:solidFill>
                          <a:effectLst/>
                          <a:latin typeface="Arial Narrow" charset="0"/>
                          <a:ea typeface="ＭＳ Ｐゴシック" charset="0"/>
                        </a:rPr>
                        <a:t>0.99</a:t>
                      </a:r>
                    </a:p>
                  </a:txBody>
                  <a:tcP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457200">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chemeClr val="tx1"/>
                          </a:solidFill>
                          <a:effectLst/>
                          <a:latin typeface="Arial Narrow" charset="0"/>
                          <a:ea typeface="ＭＳ Ｐゴシック" charset="0"/>
                        </a:rPr>
                        <a:t>0.01 sec</a:t>
                      </a:r>
                    </a:p>
                  </a:txBody>
                  <a:tcP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rgbClr val="0000CC"/>
                          </a:solidFill>
                          <a:effectLst/>
                          <a:latin typeface="Arial Narrow" charset="0"/>
                          <a:ea typeface="ＭＳ Ｐゴシック" charset="0"/>
                        </a:rPr>
                        <a:t>13 MeV</a:t>
                      </a:r>
                    </a:p>
                  </a:txBody>
                  <a:tcP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rgbClr val="0000CC"/>
                          </a:solidFill>
                          <a:effectLst/>
                          <a:latin typeface="Arial Narrow" charset="0"/>
                          <a:ea typeface="ＭＳ Ｐゴシック" charset="0"/>
                        </a:rPr>
                        <a:t>0.9</a:t>
                      </a:r>
                    </a:p>
                  </a:txBody>
                  <a:tcP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457200">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chemeClr val="tx1"/>
                          </a:solidFill>
                          <a:effectLst/>
                          <a:latin typeface="Arial Narrow" charset="0"/>
                          <a:ea typeface="ＭＳ Ｐゴシック" charset="0"/>
                        </a:rPr>
                        <a:t>1sec</a:t>
                      </a:r>
                    </a:p>
                  </a:txBody>
                  <a:tcP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rgbClr val="0000CC"/>
                          </a:solidFill>
                          <a:effectLst/>
                          <a:latin typeface="Arial Narrow" charset="0"/>
                          <a:ea typeface="ＭＳ Ｐゴシック" charset="0"/>
                        </a:rPr>
                        <a:t>1.3 MeV</a:t>
                      </a:r>
                    </a:p>
                  </a:txBody>
                  <a:tcP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r" defTabSz="966788" rtl="0" eaLnBrk="1" fontAlgn="base" latinLnBrk="0" hangingPunct="1">
                        <a:lnSpc>
                          <a:spcPct val="90000"/>
                        </a:lnSpc>
                        <a:spcBef>
                          <a:spcPct val="0"/>
                        </a:spcBef>
                        <a:spcAft>
                          <a:spcPct val="0"/>
                        </a:spcAft>
                        <a:buClrTx/>
                        <a:buSzPct val="80000"/>
                        <a:buFont typeface="Wingdings" charset="0"/>
                        <a:buNone/>
                        <a:tabLst/>
                      </a:pPr>
                      <a:r>
                        <a:rPr kumimoji="0" lang="en-US" sz="2400" b="1" i="0" u="none" strike="noStrike" cap="none" normalizeH="0" baseline="0">
                          <a:ln>
                            <a:noFill/>
                          </a:ln>
                          <a:solidFill>
                            <a:srgbClr val="0000CC"/>
                          </a:solidFill>
                          <a:effectLst/>
                          <a:latin typeface="Arial Narrow" charset="0"/>
                          <a:ea typeface="ＭＳ Ｐゴシック" charset="0"/>
                        </a:rPr>
                        <a:t>0.3</a:t>
                      </a:r>
                    </a:p>
                  </a:txBody>
                  <a:tcP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3817518" name="Text Box 46"/>
          <p:cNvSpPr txBox="1">
            <a:spLocks noChangeArrowheads="1"/>
          </p:cNvSpPr>
          <p:nvPr/>
        </p:nvSpPr>
        <p:spPr bwMode="auto">
          <a:xfrm>
            <a:off x="3733800" y="6172200"/>
            <a:ext cx="323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t>x</a:t>
            </a:r>
          </a:p>
        </p:txBody>
      </p:sp>
      <p:sp>
        <p:nvSpPr>
          <p:cNvPr id="3817519" name="Text Box 47"/>
          <p:cNvSpPr txBox="1">
            <a:spLocks noChangeArrowheads="1"/>
          </p:cNvSpPr>
          <p:nvPr/>
        </p:nvSpPr>
        <p:spPr bwMode="auto">
          <a:xfrm>
            <a:off x="533400" y="3657600"/>
            <a:ext cx="323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t>y</a:t>
            </a:r>
          </a:p>
        </p:txBody>
      </p:sp>
    </p:spTree>
    <p:extLst>
      <p:ext uri="{BB962C8B-B14F-4D97-AF65-F5344CB8AC3E}">
        <p14:creationId xmlns:p14="http://schemas.microsoft.com/office/powerpoint/2010/main" val="2152360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3"/>
          <p:cNvSpPr>
            <a:spLocks noGrp="1"/>
          </p:cNvSpPr>
          <p:nvPr>
            <p:ph type="dt" sz="half" idx="10"/>
          </p:nvPr>
        </p:nvSpPr>
        <p:spPr/>
        <p:txBody>
          <a:bodyPr/>
          <a:lstStyle/>
          <a:p>
            <a:r>
              <a:rPr lang="en-US"/>
              <a:t>3/6/2007</a:t>
            </a:r>
          </a:p>
        </p:txBody>
      </p:sp>
      <p:sp>
        <p:nvSpPr>
          <p:cNvPr id="28" name="Footer Placeholder 4"/>
          <p:cNvSpPr>
            <a:spLocks noGrp="1"/>
          </p:cNvSpPr>
          <p:nvPr>
            <p:ph type="ftr" sz="quarter" idx="11"/>
          </p:nvPr>
        </p:nvSpPr>
        <p:spPr/>
        <p:txBody>
          <a:bodyPr/>
          <a:lstStyle/>
          <a:p>
            <a:r>
              <a:rPr lang="en-US"/>
              <a:t>Katsushi Arisaka</a:t>
            </a:r>
          </a:p>
        </p:txBody>
      </p:sp>
      <p:sp>
        <p:nvSpPr>
          <p:cNvPr id="29" name="Slide Number Placeholder 5"/>
          <p:cNvSpPr>
            <a:spLocks noGrp="1"/>
          </p:cNvSpPr>
          <p:nvPr>
            <p:ph type="sldNum" sz="quarter" idx="12"/>
          </p:nvPr>
        </p:nvSpPr>
        <p:spPr/>
        <p:txBody>
          <a:bodyPr/>
          <a:lstStyle/>
          <a:p>
            <a:fld id="{A3A0DA86-2A63-884D-BC2C-E8EECF0224C0}" type="slidenum">
              <a:rPr lang="en-US"/>
              <a:pPr/>
              <a:t>51</a:t>
            </a:fld>
            <a:endParaRPr lang="en-US"/>
          </a:p>
        </p:txBody>
      </p:sp>
      <p:sp>
        <p:nvSpPr>
          <p:cNvPr id="3786754" name="Rectangle 2"/>
          <p:cNvSpPr>
            <a:spLocks noGrp="1" noChangeArrowheads="1"/>
          </p:cNvSpPr>
          <p:nvPr>
            <p:ph type="body" idx="1"/>
          </p:nvPr>
        </p:nvSpPr>
        <p:spPr>
          <a:xfrm>
            <a:off x="228600" y="1143000"/>
            <a:ext cx="8959850" cy="5867400"/>
          </a:xfrm>
        </p:spPr>
        <p:txBody>
          <a:bodyPr/>
          <a:lstStyle/>
          <a:p>
            <a:r>
              <a:rPr lang="en-US" sz="3500" u="sng" dirty="0"/>
              <a:t>Fermions</a:t>
            </a:r>
            <a:r>
              <a:rPr lang="en-US" sz="3500" dirty="0"/>
              <a:t>:	     </a:t>
            </a:r>
            <a:r>
              <a:rPr lang="en-US" sz="3500" u="sng" dirty="0"/>
              <a:t>Ratio</a:t>
            </a:r>
          </a:p>
          <a:p>
            <a:pPr lvl="1"/>
            <a:r>
              <a:rPr lang="en-US" sz="3100" dirty="0"/>
              <a:t>Lepton:   </a:t>
            </a:r>
            <a:r>
              <a:rPr lang="en-US" sz="3100" dirty="0">
                <a:sym typeface="Symbol" charset="0"/>
              </a:rPr>
              <a:t></a:t>
            </a:r>
            <a:r>
              <a:rPr lang="en-US" sz="3100" baseline="-25000" dirty="0">
                <a:sym typeface="Symbol" charset="0"/>
              </a:rPr>
              <a:t>e		</a:t>
            </a:r>
            <a:r>
              <a:rPr lang="en-US" sz="3100" baseline="-25000" dirty="0" smtClean="0">
                <a:sym typeface="Symbol" charset="0"/>
              </a:rPr>
              <a:t>	</a:t>
            </a:r>
            <a:r>
              <a:rPr lang="en-US" sz="3100" dirty="0" smtClean="0">
                <a:sym typeface="Symbol" charset="0"/>
              </a:rPr>
              <a:t>1</a:t>
            </a:r>
            <a:endParaRPr lang="en-US" sz="3100" baseline="-25000" dirty="0">
              <a:sym typeface="Symbol" charset="0"/>
            </a:endParaRPr>
          </a:p>
          <a:p>
            <a:pPr lvl="1">
              <a:buFont typeface="Wingdings" charset="0"/>
              <a:buNone/>
            </a:pPr>
            <a:r>
              <a:rPr lang="en-US" sz="3100" dirty="0">
                <a:sym typeface="Symbol" charset="0"/>
              </a:rPr>
              <a:t>			    e</a:t>
            </a:r>
            <a:r>
              <a:rPr lang="en-US" sz="3100" baseline="30000" dirty="0">
                <a:sym typeface="Symbol" charset="0"/>
              </a:rPr>
              <a:t>-		</a:t>
            </a:r>
            <a:r>
              <a:rPr lang="en-US" sz="3100" baseline="30000" dirty="0" smtClean="0">
                <a:sym typeface="Symbol" charset="0"/>
              </a:rPr>
              <a:t>	</a:t>
            </a:r>
            <a:r>
              <a:rPr lang="en-US" sz="3100" dirty="0" smtClean="0">
                <a:sym typeface="Symbol" charset="0"/>
              </a:rPr>
              <a:t>1</a:t>
            </a:r>
            <a:endParaRPr lang="en-US" sz="3100" baseline="30000" dirty="0">
              <a:sym typeface="Symbol" charset="0"/>
            </a:endParaRPr>
          </a:p>
          <a:p>
            <a:pPr lvl="1">
              <a:buFont typeface="Wingdings" charset="0"/>
              <a:buNone/>
            </a:pPr>
            <a:r>
              <a:rPr lang="en-US" sz="3100" baseline="30000" dirty="0">
                <a:sym typeface="Symbol" charset="0"/>
              </a:rPr>
              <a:t>			    </a:t>
            </a:r>
            <a:r>
              <a:rPr lang="en-US" sz="3100" baseline="30000" dirty="0" smtClean="0">
                <a:sym typeface="Symbol" charset="0"/>
              </a:rPr>
              <a:t>		     </a:t>
            </a:r>
            <a:r>
              <a:rPr lang="en-US" sz="3100" dirty="0" smtClean="0">
                <a:sym typeface="Symbol" charset="0"/>
              </a:rPr>
              <a:t></a:t>
            </a:r>
            <a:r>
              <a:rPr lang="en-US" sz="3100" baseline="-25000" dirty="0">
                <a:sym typeface="Symbol" charset="0"/>
              </a:rPr>
              <a:t>e		</a:t>
            </a:r>
            <a:r>
              <a:rPr lang="en-US" sz="3100" baseline="-25000" dirty="0" smtClean="0">
                <a:sym typeface="Symbol" charset="0"/>
              </a:rPr>
              <a:t>	</a:t>
            </a:r>
            <a:r>
              <a:rPr lang="en-US" sz="3100" dirty="0" smtClean="0">
                <a:solidFill>
                  <a:srgbClr val="FF3300"/>
                </a:solidFill>
                <a:sym typeface="Symbol" charset="0"/>
              </a:rPr>
              <a:t>1</a:t>
            </a:r>
            <a:endParaRPr lang="en-US" sz="3100" baseline="-25000" dirty="0">
              <a:solidFill>
                <a:srgbClr val="FF3300"/>
              </a:solidFill>
              <a:sym typeface="Symbol" charset="0"/>
            </a:endParaRPr>
          </a:p>
          <a:p>
            <a:pPr lvl="1">
              <a:buFont typeface="Wingdings" charset="0"/>
              <a:buNone/>
            </a:pPr>
            <a:r>
              <a:rPr lang="en-US" sz="3100" baseline="30000" dirty="0">
                <a:sym typeface="Symbol" charset="0"/>
              </a:rPr>
              <a:t>			    </a:t>
            </a:r>
            <a:r>
              <a:rPr lang="en-US" sz="3100" baseline="30000" dirty="0" smtClean="0">
                <a:sym typeface="Symbol" charset="0"/>
              </a:rPr>
              <a:t>		     </a:t>
            </a:r>
            <a:r>
              <a:rPr lang="en-US" sz="3100" dirty="0">
                <a:sym typeface="Symbol" charset="0"/>
              </a:rPr>
              <a:t>e</a:t>
            </a:r>
            <a:r>
              <a:rPr lang="en-US" sz="3100" baseline="30000" dirty="0">
                <a:sym typeface="Symbol" charset="0"/>
              </a:rPr>
              <a:t>+		</a:t>
            </a:r>
            <a:r>
              <a:rPr lang="en-US" sz="3100" baseline="30000" dirty="0" smtClean="0">
                <a:sym typeface="Symbol" charset="0"/>
              </a:rPr>
              <a:t>	</a:t>
            </a:r>
            <a:r>
              <a:rPr lang="en-US" sz="3100" dirty="0" smtClean="0">
                <a:solidFill>
                  <a:srgbClr val="FF3300"/>
                </a:solidFill>
                <a:sym typeface="Symbol" charset="0"/>
              </a:rPr>
              <a:t>1</a:t>
            </a:r>
            <a:endParaRPr lang="en-US" sz="3100" baseline="30000" dirty="0">
              <a:solidFill>
                <a:srgbClr val="FF3300"/>
              </a:solidFill>
              <a:sym typeface="Symbol" charset="0"/>
            </a:endParaRPr>
          </a:p>
          <a:p>
            <a:pPr lvl="1"/>
            <a:r>
              <a:rPr lang="en-US" sz="3100" dirty="0"/>
              <a:t>Baryon:   p		~</a:t>
            </a:r>
            <a:r>
              <a:rPr lang="en-US" sz="3100" dirty="0">
                <a:sym typeface="Symbol" charset="0"/>
              </a:rPr>
              <a:t>410</a:t>
            </a:r>
            <a:r>
              <a:rPr lang="en-US" sz="3100" baseline="30000" dirty="0">
                <a:sym typeface="Symbol" charset="0"/>
              </a:rPr>
              <a:t>-10</a:t>
            </a:r>
            <a:endParaRPr lang="en-US" sz="3100" dirty="0"/>
          </a:p>
          <a:p>
            <a:pPr lvl="1">
              <a:buFont typeface="Wingdings" charset="0"/>
              <a:buNone/>
            </a:pPr>
            <a:r>
              <a:rPr lang="en-US" sz="3100" dirty="0"/>
              <a:t>			    n		~</a:t>
            </a:r>
            <a:r>
              <a:rPr lang="en-US" sz="3100" dirty="0">
                <a:sym typeface="Symbol" charset="0"/>
              </a:rPr>
              <a:t>110</a:t>
            </a:r>
            <a:r>
              <a:rPr lang="en-US" sz="3100" baseline="30000" dirty="0">
                <a:sym typeface="Symbol" charset="0"/>
              </a:rPr>
              <a:t>-10</a:t>
            </a:r>
            <a:endParaRPr lang="en-US" sz="3100" dirty="0"/>
          </a:p>
          <a:p>
            <a:r>
              <a:rPr lang="en-US" sz="3500" u="sng" dirty="0"/>
              <a:t>Bosons</a:t>
            </a:r>
            <a:r>
              <a:rPr lang="en-US" sz="3500" dirty="0"/>
              <a:t>:</a:t>
            </a:r>
          </a:p>
          <a:p>
            <a:pPr lvl="1"/>
            <a:r>
              <a:rPr lang="en-US" sz="3100" dirty="0"/>
              <a:t>Photon:  </a:t>
            </a:r>
            <a:r>
              <a:rPr lang="en-US" sz="3100" dirty="0">
                <a:sym typeface="Symbol" charset="0"/>
              </a:rPr>
              <a:t>  		1</a:t>
            </a:r>
          </a:p>
          <a:p>
            <a:pPr lvl="1"/>
            <a:endParaRPr lang="en-US" sz="3100" dirty="0">
              <a:sym typeface="Symbol" charset="0"/>
            </a:endParaRPr>
          </a:p>
        </p:txBody>
      </p:sp>
      <p:sp>
        <p:nvSpPr>
          <p:cNvPr id="3786755" name="AutoShape 3"/>
          <p:cNvSpPr>
            <a:spLocks noChangeArrowheads="1"/>
          </p:cNvSpPr>
          <p:nvPr/>
        </p:nvSpPr>
        <p:spPr bwMode="auto">
          <a:xfrm>
            <a:off x="2368550" y="1873250"/>
            <a:ext cx="676275" cy="7620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786756" name="AutoShape 4"/>
          <p:cNvSpPr>
            <a:spLocks noChangeArrowheads="1"/>
          </p:cNvSpPr>
          <p:nvPr/>
        </p:nvSpPr>
        <p:spPr bwMode="auto">
          <a:xfrm>
            <a:off x="2370138" y="2803525"/>
            <a:ext cx="676275" cy="7620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786757" name="AutoShape 5"/>
          <p:cNvSpPr>
            <a:spLocks noChangeArrowheads="1"/>
          </p:cNvSpPr>
          <p:nvPr/>
        </p:nvSpPr>
        <p:spPr bwMode="auto">
          <a:xfrm>
            <a:off x="2371725" y="3733800"/>
            <a:ext cx="676275" cy="762000"/>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786758" name="Line 6"/>
          <p:cNvSpPr>
            <a:spLocks noChangeShapeType="1"/>
          </p:cNvSpPr>
          <p:nvPr/>
        </p:nvSpPr>
        <p:spPr bwMode="auto">
          <a:xfrm>
            <a:off x="2514600" y="2759075"/>
            <a:ext cx="3048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786759" name="Rectangle 7"/>
          <p:cNvSpPr>
            <a:spLocks noGrp="1" noChangeArrowheads="1"/>
          </p:cNvSpPr>
          <p:nvPr>
            <p:ph type="title"/>
          </p:nvPr>
        </p:nvSpPr>
        <p:spPr>
          <a:ln/>
          <a:extLst>
            <a:ext uri="{91240B29-F687-4f45-9708-019B960494DF}">
              <a14:hiddenLine xmlns:a14="http://schemas.microsoft.com/office/drawing/2010/main" w="28575" cmpd="sng">
                <a:solidFill>
                  <a:srgbClr val="FF00FF"/>
                </a:solidFill>
                <a:miter lim="800000"/>
                <a:headEnd/>
                <a:tailEnd/>
              </a14:hiddenLine>
            </a:ext>
          </a:extLst>
        </p:spPr>
        <p:txBody>
          <a:bodyPr/>
          <a:lstStyle/>
          <a:p>
            <a:r>
              <a:rPr lang="en-US" sz="3400">
                <a:solidFill>
                  <a:srgbClr val="FF00FF"/>
                </a:solidFill>
              </a:rPr>
              <a:t>Time = 1 sec, Temp.= 10</a:t>
            </a:r>
            <a:r>
              <a:rPr lang="en-US" sz="3400" baseline="30000">
                <a:solidFill>
                  <a:srgbClr val="FF00FF"/>
                </a:solidFill>
              </a:rPr>
              <a:t>10</a:t>
            </a:r>
            <a:r>
              <a:rPr lang="en-US" sz="3400">
                <a:solidFill>
                  <a:srgbClr val="FF00FF"/>
                </a:solidFill>
              </a:rPr>
              <a:t> </a:t>
            </a:r>
            <a:r>
              <a:rPr lang="en-US" sz="3400" baseline="30000">
                <a:solidFill>
                  <a:srgbClr val="FF00FF"/>
                </a:solidFill>
              </a:rPr>
              <a:t>o</a:t>
            </a:r>
            <a:r>
              <a:rPr lang="en-US" sz="3400">
                <a:solidFill>
                  <a:srgbClr val="FF00FF"/>
                </a:solidFill>
              </a:rPr>
              <a:t>K (1.3 MeV)</a:t>
            </a:r>
          </a:p>
        </p:txBody>
      </p:sp>
      <p:sp>
        <p:nvSpPr>
          <p:cNvPr id="3786760" name="Oval 8"/>
          <p:cNvSpPr>
            <a:spLocks noChangeAspect="1" noChangeArrowheads="1"/>
          </p:cNvSpPr>
          <p:nvPr/>
        </p:nvSpPr>
        <p:spPr bwMode="auto">
          <a:xfrm>
            <a:off x="5954713" y="2819400"/>
            <a:ext cx="3113087" cy="3194050"/>
          </a:xfrm>
          <a:prstGeom prst="ellipse">
            <a:avLst/>
          </a:prstGeom>
          <a:noFill/>
          <a:ln w="38100" cap="rnd">
            <a:solidFill>
              <a:srgbClr val="FF9900"/>
            </a:solidFill>
            <a:prstDash val="sysDot"/>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786761" name="Rectangle 9"/>
          <p:cNvSpPr>
            <a:spLocks noChangeArrowheads="1"/>
          </p:cNvSpPr>
          <p:nvPr/>
        </p:nvSpPr>
        <p:spPr bwMode="auto">
          <a:xfrm>
            <a:off x="7251700" y="3962400"/>
            <a:ext cx="349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86762" name="Rectangle 10"/>
          <p:cNvSpPr>
            <a:spLocks noChangeArrowheads="1"/>
          </p:cNvSpPr>
          <p:nvPr/>
        </p:nvSpPr>
        <p:spPr bwMode="auto">
          <a:xfrm>
            <a:off x="7097713" y="3200400"/>
            <a:ext cx="4429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86763" name="Rectangle 11"/>
          <p:cNvSpPr>
            <a:spLocks noChangeArrowheads="1"/>
          </p:cNvSpPr>
          <p:nvPr/>
        </p:nvSpPr>
        <p:spPr bwMode="auto">
          <a:xfrm>
            <a:off x="7685088" y="38100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n</a:t>
            </a:r>
            <a:endParaRPr lang="en-US" baseline="30000">
              <a:sym typeface="Symbol" charset="0"/>
            </a:endParaRPr>
          </a:p>
        </p:txBody>
      </p:sp>
      <p:sp>
        <p:nvSpPr>
          <p:cNvPr id="3786764" name="Rectangle 12"/>
          <p:cNvSpPr>
            <a:spLocks noChangeArrowheads="1"/>
          </p:cNvSpPr>
          <p:nvPr/>
        </p:nvSpPr>
        <p:spPr bwMode="auto">
          <a:xfrm>
            <a:off x="7785100" y="4953000"/>
            <a:ext cx="495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86765" name="Rectangle 13"/>
          <p:cNvSpPr>
            <a:spLocks noChangeArrowheads="1"/>
          </p:cNvSpPr>
          <p:nvPr/>
        </p:nvSpPr>
        <p:spPr bwMode="auto">
          <a:xfrm>
            <a:off x="6329363" y="3581400"/>
            <a:ext cx="5191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786766" name="Rectangle 14"/>
          <p:cNvSpPr>
            <a:spLocks noChangeArrowheads="1"/>
          </p:cNvSpPr>
          <p:nvPr/>
        </p:nvSpPr>
        <p:spPr bwMode="auto">
          <a:xfrm>
            <a:off x="6323013" y="4495800"/>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ym typeface="Symbol" charset="0"/>
              </a:rPr>
              <a:t>p</a:t>
            </a:r>
            <a:endParaRPr lang="en-US" baseline="30000">
              <a:sym typeface="Symbol" charset="0"/>
            </a:endParaRPr>
          </a:p>
        </p:txBody>
      </p:sp>
      <p:sp>
        <p:nvSpPr>
          <p:cNvPr id="3786767" name="Rectangle 15"/>
          <p:cNvSpPr>
            <a:spLocks noChangeArrowheads="1"/>
          </p:cNvSpPr>
          <p:nvPr/>
        </p:nvSpPr>
        <p:spPr bwMode="auto">
          <a:xfrm>
            <a:off x="6718300" y="4114800"/>
            <a:ext cx="495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86768" name="Rectangle 16"/>
          <p:cNvSpPr>
            <a:spLocks noChangeArrowheads="1"/>
          </p:cNvSpPr>
          <p:nvPr/>
        </p:nvSpPr>
        <p:spPr bwMode="auto">
          <a:xfrm>
            <a:off x="8042275" y="3276600"/>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86769" name="Rectangle 17"/>
          <p:cNvSpPr>
            <a:spLocks noChangeArrowheads="1"/>
          </p:cNvSpPr>
          <p:nvPr/>
        </p:nvSpPr>
        <p:spPr bwMode="auto">
          <a:xfrm>
            <a:off x="8088313" y="4267200"/>
            <a:ext cx="4429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0000FF"/>
                </a:solidFill>
                <a:sym typeface="Symbol" charset="0"/>
              </a:rPr>
              <a:t>e</a:t>
            </a:r>
            <a:r>
              <a:rPr lang="en-US" baseline="30000">
                <a:solidFill>
                  <a:srgbClr val="0000FF"/>
                </a:solidFill>
                <a:sym typeface="Symbol" charset="0"/>
              </a:rPr>
              <a:t>-</a:t>
            </a:r>
          </a:p>
        </p:txBody>
      </p:sp>
      <p:sp>
        <p:nvSpPr>
          <p:cNvPr id="3786770" name="Rectangle 18"/>
          <p:cNvSpPr>
            <a:spLocks noChangeArrowheads="1"/>
          </p:cNvSpPr>
          <p:nvPr/>
        </p:nvSpPr>
        <p:spPr bwMode="auto">
          <a:xfrm>
            <a:off x="7631113" y="3048000"/>
            <a:ext cx="350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86771" name="Rectangle 19"/>
          <p:cNvSpPr>
            <a:spLocks noChangeArrowheads="1"/>
          </p:cNvSpPr>
          <p:nvPr/>
        </p:nvSpPr>
        <p:spPr bwMode="auto">
          <a:xfrm>
            <a:off x="6718300" y="4876800"/>
            <a:ext cx="5175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786772" name="Rectangle 20"/>
          <p:cNvSpPr>
            <a:spLocks noChangeArrowheads="1"/>
          </p:cNvSpPr>
          <p:nvPr/>
        </p:nvSpPr>
        <p:spPr bwMode="auto">
          <a:xfrm>
            <a:off x="8393113" y="3810000"/>
            <a:ext cx="5191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786773" name="Rectangle 21"/>
          <p:cNvSpPr>
            <a:spLocks noChangeArrowheads="1"/>
          </p:cNvSpPr>
          <p:nvPr/>
        </p:nvSpPr>
        <p:spPr bwMode="auto">
          <a:xfrm>
            <a:off x="7478713" y="4419600"/>
            <a:ext cx="5191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00FF"/>
                </a:solidFill>
                <a:sym typeface="Symbol" charset="0"/>
              </a:rPr>
              <a:t></a:t>
            </a:r>
            <a:r>
              <a:rPr lang="en-US" baseline="-25000">
                <a:solidFill>
                  <a:srgbClr val="FF00FF"/>
                </a:solidFill>
                <a:sym typeface="Symbol" charset="0"/>
              </a:rPr>
              <a:t>e</a:t>
            </a:r>
          </a:p>
        </p:txBody>
      </p:sp>
      <p:sp>
        <p:nvSpPr>
          <p:cNvPr id="3786774" name="Rectangle 22"/>
          <p:cNvSpPr>
            <a:spLocks noChangeArrowheads="1"/>
          </p:cNvSpPr>
          <p:nvPr/>
        </p:nvSpPr>
        <p:spPr bwMode="auto">
          <a:xfrm>
            <a:off x="7402513" y="5181600"/>
            <a:ext cx="350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a:solidFill>
                  <a:srgbClr val="FF3300"/>
                </a:solidFill>
                <a:sym typeface="Symbol" charset="0"/>
              </a:rPr>
              <a:t></a:t>
            </a:r>
          </a:p>
        </p:txBody>
      </p:sp>
      <p:sp>
        <p:nvSpPr>
          <p:cNvPr id="3786775" name="Line 23"/>
          <p:cNvSpPr>
            <a:spLocks noChangeShapeType="1"/>
          </p:cNvSpPr>
          <p:nvPr/>
        </p:nvSpPr>
        <p:spPr bwMode="auto">
          <a:xfrm>
            <a:off x="6792913" y="5029200"/>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6776" name="Line 24"/>
          <p:cNvSpPr>
            <a:spLocks noChangeShapeType="1"/>
          </p:cNvSpPr>
          <p:nvPr/>
        </p:nvSpPr>
        <p:spPr bwMode="auto">
          <a:xfrm>
            <a:off x="7591425" y="4632325"/>
            <a:ext cx="228600" cy="0"/>
          </a:xfrm>
          <a:prstGeom prst="line">
            <a:avLst/>
          </a:prstGeom>
          <a:noFill/>
          <a:ln w="28575">
            <a:solidFill>
              <a:srgbClr val="FF00FF"/>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3786777" name="Line 25"/>
          <p:cNvSpPr>
            <a:spLocks noChangeShapeType="1"/>
          </p:cNvSpPr>
          <p:nvPr/>
        </p:nvSpPr>
        <p:spPr bwMode="auto">
          <a:xfrm>
            <a:off x="5791200" y="6613525"/>
            <a:ext cx="3200400" cy="0"/>
          </a:xfrm>
          <a:prstGeom prst="line">
            <a:avLst/>
          </a:prstGeom>
          <a:noFill/>
          <a:ln w="28575">
            <a:solidFill>
              <a:srgbClr val="FF99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786778" name="Rectangle 26"/>
          <p:cNvSpPr>
            <a:spLocks noChangeArrowheads="1"/>
          </p:cNvSpPr>
          <p:nvPr/>
        </p:nvSpPr>
        <p:spPr bwMode="auto">
          <a:xfrm>
            <a:off x="6770688" y="6232525"/>
            <a:ext cx="1201737" cy="701675"/>
          </a:xfrm>
          <a:prstGeom prst="rect">
            <a:avLst/>
          </a:prstGeom>
          <a:solidFill>
            <a:schemeClr val="bg1"/>
          </a:solidFill>
          <a:ln>
            <a:noFill/>
          </a:ln>
          <a:effectLst/>
          <a:extLst>
            <a:ext uri="{91240B29-F687-4f45-9708-019B960494DF}">
              <a14:hiddenLine xmlns:a14="http://schemas.microsoft.com/office/drawing/2010/main" w="50800">
                <a:solidFill>
                  <a:schemeClr val="tx1"/>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2" tIns="45716" rIns="91432" bIns="45716">
            <a:spAutoFit/>
          </a:bodyPr>
          <a:lstStyle/>
          <a:p>
            <a:r>
              <a:rPr lang="en-US" sz="2000">
                <a:solidFill>
                  <a:srgbClr val="FF9900"/>
                </a:solidFill>
                <a:sym typeface="Symbol" charset="0"/>
              </a:rPr>
              <a:t>Horizon</a:t>
            </a:r>
          </a:p>
          <a:p>
            <a:r>
              <a:rPr lang="en-US" sz="2000">
                <a:solidFill>
                  <a:srgbClr val="FF9900"/>
                </a:solidFill>
                <a:sym typeface="Symbol" charset="0"/>
              </a:rPr>
              <a:t>~ 3x10</a:t>
            </a:r>
            <a:r>
              <a:rPr lang="en-US" sz="2000" baseline="30000">
                <a:solidFill>
                  <a:srgbClr val="FF9900"/>
                </a:solidFill>
                <a:sym typeface="Symbol" charset="0"/>
              </a:rPr>
              <a:t>8</a:t>
            </a:r>
            <a:r>
              <a:rPr lang="en-US" sz="2000">
                <a:solidFill>
                  <a:srgbClr val="FF9900"/>
                </a:solidFill>
                <a:sym typeface="Symbol" charset="0"/>
              </a:rPr>
              <a:t>  m</a:t>
            </a:r>
          </a:p>
        </p:txBody>
      </p:sp>
    </p:spTree>
    <p:extLst>
      <p:ext uri="{BB962C8B-B14F-4D97-AF65-F5344CB8AC3E}">
        <p14:creationId xmlns:p14="http://schemas.microsoft.com/office/powerpoint/2010/main" val="41318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3/6/2007</a:t>
            </a:r>
          </a:p>
        </p:txBody>
      </p:sp>
      <p:sp>
        <p:nvSpPr>
          <p:cNvPr id="5" name="Footer Placeholder 2"/>
          <p:cNvSpPr>
            <a:spLocks noGrp="1"/>
          </p:cNvSpPr>
          <p:nvPr>
            <p:ph type="ftr" sz="quarter" idx="11"/>
          </p:nvPr>
        </p:nvSpPr>
        <p:spPr/>
        <p:txBody>
          <a:bodyPr/>
          <a:lstStyle/>
          <a:p>
            <a:r>
              <a:rPr lang="en-US"/>
              <a:t>Katsushi Arisaka</a:t>
            </a:r>
          </a:p>
        </p:txBody>
      </p:sp>
      <p:sp>
        <p:nvSpPr>
          <p:cNvPr id="6" name="Slide Number Placeholder 3"/>
          <p:cNvSpPr>
            <a:spLocks noGrp="1"/>
          </p:cNvSpPr>
          <p:nvPr>
            <p:ph type="sldNum" sz="quarter" idx="12"/>
          </p:nvPr>
        </p:nvSpPr>
        <p:spPr/>
        <p:txBody>
          <a:bodyPr/>
          <a:lstStyle/>
          <a:p>
            <a:fld id="{DCF0DAD6-3805-124B-A628-2D0E1DF2A685}" type="slidenum">
              <a:rPr lang="en-US"/>
              <a:pPr/>
              <a:t>52</a:t>
            </a:fld>
            <a:endParaRPr lang="en-US"/>
          </a:p>
        </p:txBody>
      </p:sp>
      <p:sp>
        <p:nvSpPr>
          <p:cNvPr id="3657730" name="Text Box 2"/>
          <p:cNvSpPr txBox="1">
            <a:spLocks noChangeArrowheads="1"/>
          </p:cNvSpPr>
          <p:nvPr/>
        </p:nvSpPr>
        <p:spPr bwMode="auto">
          <a:xfrm>
            <a:off x="457200" y="0"/>
            <a:ext cx="864235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3" tIns="48326" rIns="96653" bIns="48326">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a:solidFill>
                  <a:srgbClr val="A50021"/>
                </a:solidFill>
                <a:latin typeface="Tahoma" charset="0"/>
              </a:rPr>
              <a:t>The Evolution of the Universe</a:t>
            </a:r>
          </a:p>
        </p:txBody>
      </p:sp>
      <p:pic>
        <p:nvPicPr>
          <p:cNvPr id="3657731" name="Picture 3" descr="27_04"/>
          <p:cNvPicPr>
            <a:picLocks noChangeAspect="1" noChangeArrowheads="1"/>
          </p:cNvPicPr>
          <p:nvPr/>
        </p:nvPicPr>
        <p:blipFill>
          <a:blip r:embed="rId3">
            <a:extLst>
              <a:ext uri="{28A0092B-C50C-407E-A947-70E740481C1C}">
                <a14:useLocalDpi xmlns:a14="http://schemas.microsoft.com/office/drawing/2010/main" val="0"/>
              </a:ext>
            </a:extLst>
          </a:blip>
          <a:srcRect t="4869" b="3651"/>
          <a:stretch>
            <a:fillRect/>
          </a:stretch>
        </p:blipFill>
        <p:spPr bwMode="auto">
          <a:xfrm>
            <a:off x="457200" y="7620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48449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3/6/2007</a:t>
            </a:r>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F69F84CF-3A59-3A41-A877-9BFA88A6F0B1}" type="slidenum">
              <a:rPr lang="en-US"/>
              <a:pPr/>
              <a:t>53</a:t>
            </a:fld>
            <a:endParaRPr lang="en-US"/>
          </a:p>
        </p:txBody>
      </p:sp>
      <p:sp>
        <p:nvSpPr>
          <p:cNvPr id="3852290" name="Rectangle 2"/>
          <p:cNvSpPr>
            <a:spLocks noGrp="1" noChangeArrowheads="1"/>
          </p:cNvSpPr>
          <p:nvPr>
            <p:ph type="title"/>
          </p:nvPr>
        </p:nvSpPr>
        <p:spPr/>
        <p:txBody>
          <a:bodyPr/>
          <a:lstStyle/>
          <a:p>
            <a:r>
              <a:rPr lang="en-US"/>
              <a:t>Evolution of Universe</a:t>
            </a:r>
          </a:p>
        </p:txBody>
      </p:sp>
      <p:pic>
        <p:nvPicPr>
          <p:cNvPr id="3852291" name="Picture 3" descr="bt2lf2202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601200" cy="729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174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3/6/2007</a:t>
            </a:r>
          </a:p>
        </p:txBody>
      </p:sp>
      <p:sp>
        <p:nvSpPr>
          <p:cNvPr id="4" name="Footer Placeholder 2"/>
          <p:cNvSpPr>
            <a:spLocks noGrp="1"/>
          </p:cNvSpPr>
          <p:nvPr>
            <p:ph type="ftr" sz="quarter" idx="11"/>
          </p:nvPr>
        </p:nvSpPr>
        <p:spPr/>
        <p:txBody>
          <a:bodyPr/>
          <a:lstStyle/>
          <a:p>
            <a:r>
              <a:rPr lang="en-US"/>
              <a:t>Katsushi Arisaka</a:t>
            </a:r>
          </a:p>
        </p:txBody>
      </p:sp>
      <p:sp>
        <p:nvSpPr>
          <p:cNvPr id="5" name="Slide Number Placeholder 3"/>
          <p:cNvSpPr>
            <a:spLocks noGrp="1"/>
          </p:cNvSpPr>
          <p:nvPr>
            <p:ph type="sldNum" sz="quarter" idx="12"/>
          </p:nvPr>
        </p:nvSpPr>
        <p:spPr/>
        <p:txBody>
          <a:bodyPr/>
          <a:lstStyle/>
          <a:p>
            <a:fld id="{D9711404-916A-6645-81FB-FCAAA757F8E4}" type="slidenum">
              <a:rPr lang="en-US"/>
              <a:pPr/>
              <a:t>54</a:t>
            </a:fld>
            <a:endParaRPr lang="en-US"/>
          </a:p>
        </p:txBody>
      </p:sp>
      <p:sp>
        <p:nvSpPr>
          <p:cNvPr id="3831810" name="Rectangle 2"/>
          <p:cNvSpPr>
            <a:spLocks noChangeArrowheads="1"/>
          </p:cNvSpPr>
          <p:nvPr/>
        </p:nvSpPr>
        <p:spPr bwMode="auto">
          <a:xfrm>
            <a:off x="1981200" y="2743200"/>
            <a:ext cx="64008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32" tIns="48316" rIns="96632" bIns="48316" anchor="ctr"/>
          <a:lstStyle/>
          <a:p>
            <a:pPr defTabSz="966788">
              <a:lnSpc>
                <a:spcPct val="80000"/>
              </a:lnSpc>
            </a:pPr>
            <a:r>
              <a:rPr lang="en-US" sz="4000">
                <a:solidFill>
                  <a:srgbClr val="A50021"/>
                </a:solidFill>
                <a:latin typeface="Tahoma" charset="0"/>
              </a:rPr>
              <a:t>The First Three Minutes</a:t>
            </a:r>
          </a:p>
        </p:txBody>
      </p:sp>
    </p:spTree>
    <p:extLst>
      <p:ext uri="{BB962C8B-B14F-4D97-AF65-F5344CB8AC3E}">
        <p14:creationId xmlns:p14="http://schemas.microsoft.com/office/powerpoint/2010/main" val="245771047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3/6/2007</a:t>
            </a:r>
          </a:p>
        </p:txBody>
      </p:sp>
      <p:sp>
        <p:nvSpPr>
          <p:cNvPr id="9" name="Footer Placeholder 4"/>
          <p:cNvSpPr>
            <a:spLocks noGrp="1"/>
          </p:cNvSpPr>
          <p:nvPr>
            <p:ph type="ftr" sz="quarter" idx="11"/>
          </p:nvPr>
        </p:nvSpPr>
        <p:spPr/>
        <p:txBody>
          <a:bodyPr/>
          <a:lstStyle/>
          <a:p>
            <a:r>
              <a:rPr lang="en-US"/>
              <a:t>Katsushi Arisaka</a:t>
            </a:r>
          </a:p>
        </p:txBody>
      </p:sp>
      <p:sp>
        <p:nvSpPr>
          <p:cNvPr id="10" name="Slide Number Placeholder 5"/>
          <p:cNvSpPr>
            <a:spLocks noGrp="1"/>
          </p:cNvSpPr>
          <p:nvPr>
            <p:ph type="sldNum" sz="quarter" idx="12"/>
          </p:nvPr>
        </p:nvSpPr>
        <p:spPr/>
        <p:txBody>
          <a:bodyPr/>
          <a:lstStyle/>
          <a:p>
            <a:fld id="{88483399-B98B-1B4E-8242-DF6E057D1C2B}" type="slidenum">
              <a:rPr lang="en-US"/>
              <a:pPr/>
              <a:t>55</a:t>
            </a:fld>
            <a:endParaRPr lang="en-US"/>
          </a:p>
        </p:txBody>
      </p:sp>
      <p:sp>
        <p:nvSpPr>
          <p:cNvPr id="3835906" name="Rectangle 2"/>
          <p:cNvSpPr>
            <a:spLocks noGrp="1" noChangeArrowheads="1"/>
          </p:cNvSpPr>
          <p:nvPr>
            <p:ph type="title"/>
          </p:nvPr>
        </p:nvSpPr>
        <p:spPr>
          <a:ln/>
          <a:extLst>
            <a:ext uri="{91240B29-F687-4f45-9708-019B960494DF}">
              <a14:hiddenLine xmlns:a14="http://schemas.microsoft.com/office/drawing/2010/main" w="28575" cmpd="sng">
                <a:solidFill>
                  <a:srgbClr val="FF00FF"/>
                </a:solidFill>
                <a:miter lim="800000"/>
                <a:headEnd/>
                <a:tailEnd/>
              </a14:hiddenLine>
            </a:ext>
          </a:extLst>
        </p:spPr>
        <p:txBody>
          <a:bodyPr/>
          <a:lstStyle/>
          <a:p>
            <a:r>
              <a:rPr lang="en-US" sz="3000">
                <a:solidFill>
                  <a:srgbClr val="FF00FF"/>
                </a:solidFill>
              </a:rPr>
              <a:t>Time = &gt; 1 sec, Temp.= &lt; 10</a:t>
            </a:r>
            <a:r>
              <a:rPr lang="en-US" sz="3000" baseline="30000">
                <a:solidFill>
                  <a:srgbClr val="FF00FF"/>
                </a:solidFill>
              </a:rPr>
              <a:t>10</a:t>
            </a:r>
            <a:r>
              <a:rPr lang="en-US" sz="3000">
                <a:solidFill>
                  <a:srgbClr val="FF00FF"/>
                </a:solidFill>
              </a:rPr>
              <a:t> </a:t>
            </a:r>
            <a:r>
              <a:rPr lang="en-US" sz="3000" baseline="30000">
                <a:solidFill>
                  <a:srgbClr val="FF00FF"/>
                </a:solidFill>
              </a:rPr>
              <a:t>o</a:t>
            </a:r>
            <a:r>
              <a:rPr lang="en-US" sz="3000">
                <a:solidFill>
                  <a:srgbClr val="FF00FF"/>
                </a:solidFill>
              </a:rPr>
              <a:t>K ( &lt;1.3 MeV)</a:t>
            </a:r>
          </a:p>
        </p:txBody>
      </p:sp>
      <p:sp>
        <p:nvSpPr>
          <p:cNvPr id="3835907" name="Rectangle 3"/>
          <p:cNvSpPr>
            <a:spLocks noGrp="1" noChangeArrowheads="1"/>
          </p:cNvSpPr>
          <p:nvPr>
            <p:ph type="body" idx="1"/>
          </p:nvPr>
        </p:nvSpPr>
        <p:spPr>
          <a:xfrm>
            <a:off x="152400" y="990600"/>
            <a:ext cx="9340850" cy="5695950"/>
          </a:xfrm>
        </p:spPr>
        <p:txBody>
          <a:bodyPr/>
          <a:lstStyle/>
          <a:p>
            <a:r>
              <a:rPr lang="en-US" sz="3500" dirty="0"/>
              <a:t>The expansion of the Universe is so fast that </a:t>
            </a:r>
            <a:r>
              <a:rPr lang="en-US" sz="3500" dirty="0" smtClean="0"/>
              <a:t>neutrons </a:t>
            </a:r>
            <a:r>
              <a:rPr lang="en-US" sz="3500" dirty="0"/>
              <a:t>have no more chance to interact with leptons (e</a:t>
            </a:r>
            <a:r>
              <a:rPr lang="en-US" sz="3500" baseline="30000" dirty="0"/>
              <a:t>+</a:t>
            </a:r>
            <a:r>
              <a:rPr lang="en-US" sz="3500" dirty="0"/>
              <a:t> or </a:t>
            </a:r>
            <a:r>
              <a:rPr lang="en-US" sz="3500" dirty="0">
                <a:sym typeface="Symbol" charset="0"/>
              </a:rPr>
              <a:t></a:t>
            </a:r>
            <a:r>
              <a:rPr lang="en-US" sz="3500" baseline="-25000" dirty="0"/>
              <a:t>e</a:t>
            </a:r>
            <a:r>
              <a:rPr lang="en-US" sz="3500" dirty="0"/>
              <a:t>).</a:t>
            </a:r>
          </a:p>
          <a:p>
            <a:r>
              <a:rPr lang="en-US" sz="3500" dirty="0"/>
              <a:t>The only process is</a:t>
            </a:r>
          </a:p>
          <a:p>
            <a:pPr lvl="1">
              <a:buFont typeface="Wingdings" charset="0"/>
              <a:buNone/>
            </a:pPr>
            <a:r>
              <a:rPr lang="en-US" sz="3300" dirty="0">
                <a:sym typeface="Symbol" charset="0"/>
              </a:rPr>
              <a:t>		</a:t>
            </a:r>
            <a:r>
              <a:rPr lang="en-US" sz="3700" dirty="0">
                <a:sym typeface="Symbol" charset="0"/>
              </a:rPr>
              <a:t>n  p + e</a:t>
            </a:r>
            <a:r>
              <a:rPr lang="en-US" sz="3700" baseline="30000" dirty="0">
                <a:sym typeface="Symbol" charset="0"/>
              </a:rPr>
              <a:t>-</a:t>
            </a:r>
            <a:r>
              <a:rPr lang="en-US" sz="3700" dirty="0">
                <a:sym typeface="Symbol" charset="0"/>
              </a:rPr>
              <a:t> + </a:t>
            </a:r>
            <a:r>
              <a:rPr lang="en-US" sz="3700" baseline="-25000" dirty="0">
                <a:sym typeface="Symbol" charset="0"/>
              </a:rPr>
              <a:t>e</a:t>
            </a:r>
          </a:p>
          <a:p>
            <a:r>
              <a:rPr lang="en-US" sz="3500" dirty="0">
                <a:sym typeface="Symbol" charset="0"/>
              </a:rPr>
              <a:t>Life time = 15 minutes (900 seconds)</a:t>
            </a:r>
          </a:p>
          <a:p>
            <a:endParaRPr lang="en-US" sz="3500" dirty="0">
              <a:sym typeface="Symbol" charset="0"/>
            </a:endParaRPr>
          </a:p>
          <a:p>
            <a:r>
              <a:rPr lang="en-US" sz="3500" dirty="0">
                <a:sym typeface="Symbol" charset="0"/>
              </a:rPr>
              <a:t>Neutrons slowly decay for the next 100 seconds.</a:t>
            </a:r>
          </a:p>
          <a:p>
            <a:pPr lvl="1">
              <a:buFont typeface="Wingdings" charset="0"/>
              <a:buNone/>
            </a:pPr>
            <a:r>
              <a:rPr lang="en-US" sz="3700" dirty="0">
                <a:sym typeface="Symbol" charset="0"/>
              </a:rPr>
              <a:t>		#n / #p </a:t>
            </a:r>
            <a:r>
              <a:rPr lang="en-US" dirty="0">
                <a:sym typeface="Symbol" charset="0"/>
              </a:rPr>
              <a:t> ~0.13</a:t>
            </a:r>
            <a:endParaRPr lang="en-US" sz="3700" dirty="0">
              <a:sym typeface="Symbol" charset="0"/>
            </a:endParaRPr>
          </a:p>
          <a:p>
            <a:pPr lvl="1"/>
            <a:endParaRPr lang="en-US" sz="3700" dirty="0"/>
          </a:p>
        </p:txBody>
      </p:sp>
      <p:sp>
        <p:nvSpPr>
          <p:cNvPr id="3835908" name="Rectangle 4"/>
          <p:cNvSpPr>
            <a:spLocks noChangeArrowheads="1"/>
          </p:cNvSpPr>
          <p:nvPr/>
        </p:nvSpPr>
        <p:spPr bwMode="auto">
          <a:xfrm>
            <a:off x="1066800" y="3200400"/>
            <a:ext cx="3200400" cy="609600"/>
          </a:xfrm>
          <a:prstGeom prst="rect">
            <a:avLst/>
          </a:prstGeom>
          <a:noFill/>
          <a:ln w="381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835909" name="AutoShape 5"/>
          <p:cNvSpPr>
            <a:spLocks noChangeArrowheads="1"/>
          </p:cNvSpPr>
          <p:nvPr/>
        </p:nvSpPr>
        <p:spPr bwMode="auto">
          <a:xfrm>
            <a:off x="2514600" y="4724400"/>
            <a:ext cx="304800" cy="609600"/>
          </a:xfrm>
          <a:prstGeom prst="downArrow">
            <a:avLst>
              <a:gd name="adj1" fmla="val 50000"/>
              <a:gd name="adj2" fmla="val 50000"/>
            </a:avLst>
          </a:prstGeom>
          <a:noFill/>
          <a:ln w="381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835910" name="Line 6"/>
          <p:cNvSpPr>
            <a:spLocks noChangeShapeType="1"/>
          </p:cNvSpPr>
          <p:nvPr/>
        </p:nvSpPr>
        <p:spPr bwMode="auto">
          <a:xfrm>
            <a:off x="3505200" y="3352800"/>
            <a:ext cx="3048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35911" name="Rectangle 7"/>
          <p:cNvSpPr>
            <a:spLocks noChangeArrowheads="1"/>
          </p:cNvSpPr>
          <p:nvPr/>
        </p:nvSpPr>
        <p:spPr bwMode="auto">
          <a:xfrm>
            <a:off x="1111250" y="6056313"/>
            <a:ext cx="3200400" cy="609600"/>
          </a:xfrm>
          <a:prstGeom prst="rect">
            <a:avLst/>
          </a:prstGeom>
          <a:noFill/>
          <a:ln w="381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1339384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3/6/2007</a:t>
            </a:r>
          </a:p>
        </p:txBody>
      </p:sp>
      <p:sp>
        <p:nvSpPr>
          <p:cNvPr id="9" name="Footer Placeholder 4"/>
          <p:cNvSpPr>
            <a:spLocks noGrp="1"/>
          </p:cNvSpPr>
          <p:nvPr>
            <p:ph type="ftr" sz="quarter" idx="11"/>
          </p:nvPr>
        </p:nvSpPr>
        <p:spPr/>
        <p:txBody>
          <a:bodyPr/>
          <a:lstStyle/>
          <a:p>
            <a:r>
              <a:rPr lang="en-US"/>
              <a:t>Katsushi Arisaka</a:t>
            </a:r>
          </a:p>
        </p:txBody>
      </p:sp>
      <p:sp>
        <p:nvSpPr>
          <p:cNvPr id="10" name="Slide Number Placeholder 5"/>
          <p:cNvSpPr>
            <a:spLocks noGrp="1"/>
          </p:cNvSpPr>
          <p:nvPr>
            <p:ph type="sldNum" sz="quarter" idx="12"/>
          </p:nvPr>
        </p:nvSpPr>
        <p:spPr/>
        <p:txBody>
          <a:bodyPr/>
          <a:lstStyle/>
          <a:p>
            <a:fld id="{BDE2DCD3-E1B2-2647-8D1A-95FC314959DE}" type="slidenum">
              <a:rPr lang="en-US"/>
              <a:pPr/>
              <a:t>56</a:t>
            </a:fld>
            <a:endParaRPr lang="en-US"/>
          </a:p>
        </p:txBody>
      </p:sp>
      <p:sp>
        <p:nvSpPr>
          <p:cNvPr id="3837954" name="Rectangle 2"/>
          <p:cNvSpPr>
            <a:spLocks noGrp="1" noChangeArrowheads="1"/>
          </p:cNvSpPr>
          <p:nvPr>
            <p:ph type="body" idx="1"/>
          </p:nvPr>
        </p:nvSpPr>
        <p:spPr>
          <a:xfrm>
            <a:off x="381000" y="990600"/>
            <a:ext cx="8959850" cy="5791200"/>
          </a:xfrm>
        </p:spPr>
        <p:txBody>
          <a:bodyPr/>
          <a:lstStyle/>
          <a:p>
            <a:pPr>
              <a:lnSpc>
                <a:spcPct val="70000"/>
              </a:lnSpc>
            </a:pPr>
            <a:r>
              <a:rPr lang="en-US" sz="3600">
                <a:solidFill>
                  <a:srgbClr val="FF3300"/>
                </a:solidFill>
              </a:rPr>
              <a:t>Essentially the same particles as today.</a:t>
            </a:r>
          </a:p>
          <a:p>
            <a:pPr>
              <a:lnSpc>
                <a:spcPct val="70000"/>
              </a:lnSpc>
            </a:pPr>
            <a:r>
              <a:rPr lang="en-US" sz="3600" u="sng"/>
              <a:t>Fermions</a:t>
            </a:r>
            <a:r>
              <a:rPr lang="en-US" sz="3600"/>
              <a:t>:			</a:t>
            </a:r>
            <a:r>
              <a:rPr lang="en-US" sz="3600" u="sng"/>
              <a:t>Ratio (in numbers)</a:t>
            </a:r>
          </a:p>
          <a:p>
            <a:pPr lvl="1">
              <a:lnSpc>
                <a:spcPct val="70000"/>
              </a:lnSpc>
            </a:pPr>
            <a:r>
              <a:rPr lang="en-US" sz="3200"/>
              <a:t>Lepton:	</a:t>
            </a:r>
            <a:r>
              <a:rPr lang="en-US" sz="3200">
                <a:sym typeface="Symbol" charset="0"/>
              </a:rPr>
              <a:t></a:t>
            </a:r>
            <a:r>
              <a:rPr lang="en-US" sz="3200" baseline="-25000">
                <a:sym typeface="Symbol" charset="0"/>
              </a:rPr>
              <a:t>e		</a:t>
            </a:r>
            <a:r>
              <a:rPr lang="en-US" sz="3200">
                <a:sym typeface="Symbol" charset="0"/>
              </a:rPr>
              <a:t>~1</a:t>
            </a:r>
            <a:endParaRPr lang="en-US" sz="3200" baseline="-25000">
              <a:sym typeface="Symbol" charset="0"/>
            </a:endParaRPr>
          </a:p>
          <a:p>
            <a:pPr lvl="1">
              <a:lnSpc>
                <a:spcPct val="70000"/>
              </a:lnSpc>
              <a:buFont typeface="Wingdings" charset="0"/>
              <a:buNone/>
            </a:pPr>
            <a:r>
              <a:rPr lang="en-US" sz="3200">
                <a:sym typeface="Symbol" charset="0"/>
              </a:rPr>
              <a:t>				e</a:t>
            </a:r>
            <a:r>
              <a:rPr lang="en-US" sz="3200" baseline="30000">
                <a:sym typeface="Symbol" charset="0"/>
              </a:rPr>
              <a:t>-		</a:t>
            </a:r>
            <a:r>
              <a:rPr lang="en-US" sz="3200">
                <a:sym typeface="Symbol" charset="0"/>
              </a:rPr>
              <a:t>~410</a:t>
            </a:r>
            <a:r>
              <a:rPr lang="en-US" sz="3200" baseline="30000">
                <a:sym typeface="Symbol" charset="0"/>
              </a:rPr>
              <a:t>-10</a:t>
            </a:r>
          </a:p>
          <a:p>
            <a:pPr lvl="1">
              <a:lnSpc>
                <a:spcPct val="70000"/>
              </a:lnSpc>
            </a:pPr>
            <a:r>
              <a:rPr lang="en-US" sz="3200"/>
              <a:t>Baryon:	p		~</a:t>
            </a:r>
            <a:r>
              <a:rPr lang="en-US" sz="3200">
                <a:sym typeface="Symbol" charset="0"/>
              </a:rPr>
              <a:t>410</a:t>
            </a:r>
            <a:r>
              <a:rPr lang="en-US" sz="3200" baseline="30000">
                <a:sym typeface="Symbol" charset="0"/>
              </a:rPr>
              <a:t>-10</a:t>
            </a:r>
            <a:endParaRPr lang="en-US" sz="3200"/>
          </a:p>
          <a:p>
            <a:pPr lvl="1">
              <a:lnSpc>
                <a:spcPct val="70000"/>
              </a:lnSpc>
              <a:buFont typeface="Wingdings" charset="0"/>
              <a:buNone/>
            </a:pPr>
            <a:r>
              <a:rPr lang="en-US" sz="3200"/>
              <a:t>				n		~</a:t>
            </a:r>
            <a:r>
              <a:rPr lang="en-US" sz="3200">
                <a:sym typeface="Symbol" charset="0"/>
              </a:rPr>
              <a:t>0.510</a:t>
            </a:r>
            <a:r>
              <a:rPr lang="en-US" sz="3200" baseline="30000">
                <a:sym typeface="Symbol" charset="0"/>
              </a:rPr>
              <a:t>-10</a:t>
            </a:r>
            <a:endParaRPr lang="en-US" sz="3200"/>
          </a:p>
          <a:p>
            <a:pPr>
              <a:lnSpc>
                <a:spcPct val="70000"/>
              </a:lnSpc>
            </a:pPr>
            <a:r>
              <a:rPr lang="en-US" sz="3600" u="sng"/>
              <a:t>Bosons</a:t>
            </a:r>
            <a:r>
              <a:rPr lang="en-US" sz="3600"/>
              <a:t>:</a:t>
            </a:r>
          </a:p>
          <a:p>
            <a:pPr lvl="1">
              <a:lnSpc>
                <a:spcPct val="70000"/>
              </a:lnSpc>
            </a:pPr>
            <a:r>
              <a:rPr lang="en-US" sz="3200"/>
              <a:t>Photon:	</a:t>
            </a:r>
            <a:r>
              <a:rPr lang="en-US" sz="3200">
                <a:sym typeface="Symbol" charset="0"/>
              </a:rPr>
              <a:t>		1</a:t>
            </a:r>
          </a:p>
          <a:p>
            <a:pPr lvl="1">
              <a:lnSpc>
                <a:spcPct val="70000"/>
              </a:lnSpc>
            </a:pPr>
            <a:endParaRPr lang="en-US" sz="3200">
              <a:sym typeface="Symbol" charset="0"/>
            </a:endParaRPr>
          </a:p>
          <a:p>
            <a:pPr lvl="1">
              <a:lnSpc>
                <a:spcPct val="70000"/>
              </a:lnSpc>
            </a:pPr>
            <a:endParaRPr lang="en-US" sz="3200">
              <a:sym typeface="Symbol" charset="0"/>
            </a:endParaRPr>
          </a:p>
          <a:p>
            <a:pPr lvl="1">
              <a:lnSpc>
                <a:spcPct val="70000"/>
              </a:lnSpc>
            </a:pPr>
            <a:r>
              <a:rPr lang="en-US" sz="3200">
                <a:sym typeface="Symbol" charset="0"/>
              </a:rPr>
              <a:t>No anti-particles</a:t>
            </a:r>
          </a:p>
          <a:p>
            <a:pPr lvl="1">
              <a:lnSpc>
                <a:spcPct val="70000"/>
              </a:lnSpc>
            </a:pPr>
            <a:r>
              <a:rPr lang="en-US" sz="3200">
                <a:sym typeface="Symbol" charset="0"/>
              </a:rPr>
              <a:t># Photon : # Baryon = 1 : </a:t>
            </a:r>
            <a:r>
              <a:rPr lang="en-US" sz="3200"/>
              <a:t>~</a:t>
            </a:r>
            <a:r>
              <a:rPr lang="en-US" sz="3200">
                <a:sym typeface="Symbol" charset="0"/>
              </a:rPr>
              <a:t>410</a:t>
            </a:r>
            <a:r>
              <a:rPr lang="en-US" sz="3200" baseline="30000">
                <a:sym typeface="Symbol" charset="0"/>
              </a:rPr>
              <a:t>-10</a:t>
            </a:r>
            <a:endParaRPr lang="en-US" sz="3200"/>
          </a:p>
          <a:p>
            <a:pPr lvl="1">
              <a:lnSpc>
                <a:spcPct val="70000"/>
              </a:lnSpc>
            </a:pPr>
            <a:r>
              <a:rPr lang="en-US" sz="3200">
                <a:sym typeface="Symbol" charset="0"/>
              </a:rPr>
              <a:t># p = # e</a:t>
            </a:r>
            <a:r>
              <a:rPr lang="en-US" sz="3200" baseline="30000">
                <a:sym typeface="Symbol" charset="0"/>
              </a:rPr>
              <a:t>-</a:t>
            </a:r>
          </a:p>
        </p:txBody>
      </p:sp>
      <p:sp>
        <p:nvSpPr>
          <p:cNvPr id="3837955" name="AutoShape 3"/>
          <p:cNvSpPr>
            <a:spLocks noChangeArrowheads="1"/>
          </p:cNvSpPr>
          <p:nvPr/>
        </p:nvSpPr>
        <p:spPr bwMode="auto">
          <a:xfrm>
            <a:off x="3192463" y="2135188"/>
            <a:ext cx="676275" cy="712787"/>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837956" name="AutoShape 4"/>
          <p:cNvSpPr>
            <a:spLocks noChangeArrowheads="1"/>
          </p:cNvSpPr>
          <p:nvPr/>
        </p:nvSpPr>
        <p:spPr bwMode="auto">
          <a:xfrm>
            <a:off x="3192463" y="2963863"/>
            <a:ext cx="676275" cy="722312"/>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837957" name="Rectangle 5"/>
          <p:cNvSpPr>
            <a:spLocks noChangeArrowheads="1"/>
          </p:cNvSpPr>
          <p:nvPr/>
        </p:nvSpPr>
        <p:spPr bwMode="auto">
          <a:xfrm>
            <a:off x="2955925" y="1905000"/>
            <a:ext cx="1219200" cy="1943100"/>
          </a:xfrm>
          <a:prstGeom prst="rect">
            <a:avLst/>
          </a:prstGeom>
          <a:noFill/>
          <a:ln w="28575" cap="rnd">
            <a:solidFill>
              <a:srgbClr val="FF9900"/>
            </a:solidFill>
            <a:prstDash val="sysDot"/>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837958" name="Rectangle 6"/>
          <p:cNvSpPr>
            <a:spLocks noChangeArrowheads="1"/>
          </p:cNvSpPr>
          <p:nvPr/>
        </p:nvSpPr>
        <p:spPr bwMode="auto">
          <a:xfrm>
            <a:off x="2971800" y="4114800"/>
            <a:ext cx="1219200" cy="793750"/>
          </a:xfrm>
          <a:prstGeom prst="rect">
            <a:avLst/>
          </a:prstGeom>
          <a:noFill/>
          <a:ln w="28575" cap="rnd">
            <a:solidFill>
              <a:srgbClr val="FF9900"/>
            </a:solidFill>
            <a:prstDash val="sysDot"/>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837959" name="Rectangle 7"/>
          <p:cNvSpPr>
            <a:spLocks noGrp="1" noChangeArrowheads="1"/>
          </p:cNvSpPr>
          <p:nvPr>
            <p:ph type="title"/>
          </p:nvPr>
        </p:nvSpPr>
        <p:spPr>
          <a:xfrm>
            <a:off x="0" y="0"/>
            <a:ext cx="9601200" cy="685800"/>
          </a:xfrm>
        </p:spPr>
        <p:txBody>
          <a:bodyPr/>
          <a:lstStyle/>
          <a:p>
            <a:r>
              <a:rPr lang="en-US" sz="3400">
                <a:solidFill>
                  <a:srgbClr val="FF00FF"/>
                </a:solidFill>
              </a:rPr>
              <a:t>Time ~ 100 sec, Temp.= 10</a:t>
            </a:r>
            <a:r>
              <a:rPr lang="en-US" sz="3400" baseline="30000">
                <a:solidFill>
                  <a:srgbClr val="FF00FF"/>
                </a:solidFill>
              </a:rPr>
              <a:t>9</a:t>
            </a:r>
            <a:r>
              <a:rPr lang="en-US" sz="3400">
                <a:solidFill>
                  <a:srgbClr val="FF00FF"/>
                </a:solidFill>
              </a:rPr>
              <a:t> </a:t>
            </a:r>
            <a:r>
              <a:rPr lang="en-US" sz="3400" baseline="30000">
                <a:solidFill>
                  <a:srgbClr val="FF00FF"/>
                </a:solidFill>
              </a:rPr>
              <a:t>o</a:t>
            </a:r>
            <a:r>
              <a:rPr lang="en-US" sz="3400">
                <a:solidFill>
                  <a:srgbClr val="FF00FF"/>
                </a:solidFill>
              </a:rPr>
              <a:t>K (130 keV)</a:t>
            </a:r>
          </a:p>
        </p:txBody>
      </p:sp>
    </p:spTree>
    <p:extLst>
      <p:ext uri="{BB962C8B-B14F-4D97-AF65-F5344CB8AC3E}">
        <p14:creationId xmlns:p14="http://schemas.microsoft.com/office/powerpoint/2010/main" val="2238901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3/6/2007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87506FFE-C75B-9F41-B124-02D072BB1238}" type="slidenum">
              <a:rPr lang="en-US"/>
              <a:pPr/>
              <a:t>57</a:t>
            </a:fld>
            <a:endParaRPr lang="en-US"/>
          </a:p>
        </p:txBody>
      </p:sp>
      <p:sp>
        <p:nvSpPr>
          <p:cNvPr id="3854338" name="Rectangle 2"/>
          <p:cNvSpPr>
            <a:spLocks noGrp="1" noChangeArrowheads="1"/>
          </p:cNvSpPr>
          <p:nvPr>
            <p:ph type="body" idx="1"/>
          </p:nvPr>
        </p:nvSpPr>
        <p:spPr>
          <a:xfrm>
            <a:off x="336550" y="990600"/>
            <a:ext cx="9340850" cy="6096000"/>
          </a:xfrm>
        </p:spPr>
        <p:txBody>
          <a:bodyPr/>
          <a:lstStyle/>
          <a:p>
            <a:r>
              <a:rPr lang="en-US" sz="3800" dirty="0"/>
              <a:t>Neutrons are captured by protons.</a:t>
            </a:r>
          </a:p>
          <a:p>
            <a:pPr lvl="1">
              <a:buFont typeface="Wingdings" charset="0"/>
              <a:buNone/>
            </a:pPr>
            <a:r>
              <a:rPr lang="en-US" sz="3400" dirty="0"/>
              <a:t>			n + p </a:t>
            </a:r>
            <a:r>
              <a:rPr lang="en-US" sz="3400" dirty="0">
                <a:sym typeface="Symbol" charset="0"/>
              </a:rPr>
              <a:t> D + 			</a:t>
            </a:r>
            <a:r>
              <a:rPr lang="en-US" sz="2600" dirty="0">
                <a:solidFill>
                  <a:srgbClr val="008000"/>
                </a:solidFill>
                <a:sym typeface="Symbol" charset="0"/>
              </a:rPr>
              <a:t>D = (</a:t>
            </a:r>
            <a:r>
              <a:rPr lang="en-US" sz="2600" dirty="0" err="1">
                <a:solidFill>
                  <a:srgbClr val="008000"/>
                </a:solidFill>
                <a:sym typeface="Symbol" charset="0"/>
              </a:rPr>
              <a:t>pn</a:t>
            </a:r>
            <a:r>
              <a:rPr lang="en-US" sz="2600" dirty="0">
                <a:solidFill>
                  <a:srgbClr val="008000"/>
                </a:solidFill>
                <a:sym typeface="Symbol" charset="0"/>
              </a:rPr>
              <a:t>)</a:t>
            </a:r>
          </a:p>
          <a:p>
            <a:pPr lvl="1">
              <a:buFont typeface="Wingdings" charset="0"/>
              <a:buNone/>
            </a:pPr>
            <a:r>
              <a:rPr lang="en-US" sz="3400" dirty="0">
                <a:sym typeface="Symbol" charset="0"/>
              </a:rPr>
              <a:t>			D + D  </a:t>
            </a:r>
            <a:r>
              <a:rPr lang="en-US" sz="3400" baseline="30000" dirty="0">
                <a:sym typeface="Symbol" charset="0"/>
              </a:rPr>
              <a:t>3</a:t>
            </a:r>
            <a:r>
              <a:rPr lang="en-US" sz="3400" dirty="0">
                <a:sym typeface="Symbol" charset="0"/>
              </a:rPr>
              <a:t>He + n		</a:t>
            </a:r>
            <a:r>
              <a:rPr lang="en-US" sz="2600" baseline="30000" dirty="0" smtClean="0">
                <a:solidFill>
                  <a:srgbClr val="008000"/>
                </a:solidFill>
                <a:sym typeface="Symbol" charset="0"/>
              </a:rPr>
              <a:t>3</a:t>
            </a:r>
            <a:r>
              <a:rPr lang="en-US" sz="2600" dirty="0" smtClean="0">
                <a:solidFill>
                  <a:srgbClr val="008000"/>
                </a:solidFill>
                <a:sym typeface="Symbol" charset="0"/>
              </a:rPr>
              <a:t>He </a:t>
            </a:r>
            <a:r>
              <a:rPr lang="en-US" sz="2600" dirty="0">
                <a:solidFill>
                  <a:srgbClr val="008000"/>
                </a:solidFill>
                <a:sym typeface="Symbol" charset="0"/>
              </a:rPr>
              <a:t>= (</a:t>
            </a:r>
            <a:r>
              <a:rPr lang="en-US" sz="2600" dirty="0" err="1">
                <a:solidFill>
                  <a:srgbClr val="008000"/>
                </a:solidFill>
                <a:sym typeface="Symbol" charset="0"/>
              </a:rPr>
              <a:t>ppn</a:t>
            </a:r>
            <a:r>
              <a:rPr lang="en-US" sz="2600" dirty="0">
                <a:solidFill>
                  <a:srgbClr val="008000"/>
                </a:solidFill>
                <a:sym typeface="Symbol" charset="0"/>
              </a:rPr>
              <a:t>)</a:t>
            </a:r>
          </a:p>
          <a:p>
            <a:pPr lvl="1">
              <a:buFont typeface="Wingdings" charset="0"/>
              <a:buNone/>
            </a:pPr>
            <a:r>
              <a:rPr lang="en-US" sz="3400" baseline="30000" dirty="0">
                <a:sym typeface="Symbol" charset="0"/>
              </a:rPr>
              <a:t>		</a:t>
            </a:r>
            <a:r>
              <a:rPr lang="en-US" sz="3400" baseline="30000" dirty="0" smtClean="0">
                <a:sym typeface="Symbol" charset="0"/>
              </a:rPr>
              <a:t>		</a:t>
            </a:r>
            <a:r>
              <a:rPr lang="en-US" sz="3400" baseline="30000" dirty="0">
                <a:sym typeface="Symbol" charset="0"/>
              </a:rPr>
              <a:t>	3</a:t>
            </a:r>
            <a:r>
              <a:rPr lang="en-US" sz="3400" dirty="0">
                <a:sym typeface="Symbol" charset="0"/>
              </a:rPr>
              <a:t>He + D  </a:t>
            </a:r>
            <a:r>
              <a:rPr lang="en-US" sz="3400" baseline="30000" dirty="0">
                <a:sym typeface="Symbol" charset="0"/>
              </a:rPr>
              <a:t>4</a:t>
            </a:r>
            <a:r>
              <a:rPr lang="en-US" sz="3400" dirty="0">
                <a:sym typeface="Symbol" charset="0"/>
              </a:rPr>
              <a:t>He + p	</a:t>
            </a:r>
            <a:r>
              <a:rPr lang="en-US" sz="2600" baseline="30000" dirty="0" smtClean="0">
                <a:solidFill>
                  <a:srgbClr val="008000"/>
                </a:solidFill>
                <a:sym typeface="Symbol" charset="0"/>
              </a:rPr>
              <a:t>4</a:t>
            </a:r>
            <a:r>
              <a:rPr lang="en-US" sz="2600" dirty="0" smtClean="0">
                <a:solidFill>
                  <a:srgbClr val="008000"/>
                </a:solidFill>
                <a:sym typeface="Symbol" charset="0"/>
              </a:rPr>
              <a:t>He </a:t>
            </a:r>
            <a:r>
              <a:rPr lang="en-US" sz="2600" dirty="0">
                <a:solidFill>
                  <a:srgbClr val="008000"/>
                </a:solidFill>
                <a:sym typeface="Symbol" charset="0"/>
              </a:rPr>
              <a:t>= (</a:t>
            </a:r>
            <a:r>
              <a:rPr lang="en-US" sz="2600" dirty="0" err="1">
                <a:solidFill>
                  <a:srgbClr val="008000"/>
                </a:solidFill>
                <a:sym typeface="Symbol" charset="0"/>
              </a:rPr>
              <a:t>ppnn</a:t>
            </a:r>
            <a:r>
              <a:rPr lang="en-US" sz="2600" dirty="0">
                <a:solidFill>
                  <a:srgbClr val="008000"/>
                </a:solidFill>
                <a:sym typeface="Symbol" charset="0"/>
              </a:rPr>
              <a:t>)</a:t>
            </a:r>
            <a:endParaRPr lang="en-US" sz="3400" dirty="0">
              <a:sym typeface="Symbol" charset="0"/>
            </a:endParaRPr>
          </a:p>
          <a:p>
            <a:r>
              <a:rPr lang="en-US" sz="3800" dirty="0">
                <a:sym typeface="Symbol" charset="0"/>
              </a:rPr>
              <a:t>Finally </a:t>
            </a:r>
            <a:r>
              <a:rPr lang="en-US" sz="3800" baseline="30000" dirty="0">
                <a:sym typeface="Symbol" charset="0"/>
              </a:rPr>
              <a:t>4</a:t>
            </a:r>
            <a:r>
              <a:rPr lang="en-US" sz="3800" dirty="0">
                <a:sym typeface="Symbol" charset="0"/>
              </a:rPr>
              <a:t>He is made!</a:t>
            </a:r>
          </a:p>
          <a:p>
            <a:r>
              <a:rPr lang="en-US" sz="3800" dirty="0">
                <a:sym typeface="Symbol" charset="0"/>
              </a:rPr>
              <a:t>But no other heavier elements.</a:t>
            </a:r>
          </a:p>
          <a:p>
            <a:pPr lvl="1"/>
            <a:r>
              <a:rPr lang="en-US" sz="3400" dirty="0">
                <a:sym typeface="Symbol" charset="0"/>
              </a:rPr>
              <a:t>Expansion of the Universe was too fast for other nuclear fusions!</a:t>
            </a:r>
          </a:p>
          <a:p>
            <a:pPr lvl="2"/>
            <a:endParaRPr lang="en-US" sz="2800" dirty="0">
              <a:sym typeface="Symbol" charset="0"/>
            </a:endParaRPr>
          </a:p>
          <a:p>
            <a:pPr lvl="1">
              <a:buFont typeface="Wingdings" charset="0"/>
              <a:buNone/>
            </a:pPr>
            <a:r>
              <a:rPr lang="en-US" sz="3400" dirty="0">
                <a:sym typeface="Symbol" charset="0"/>
              </a:rPr>
              <a:t>	</a:t>
            </a:r>
            <a:r>
              <a:rPr lang="en-US" dirty="0">
                <a:sym typeface="Symbol" charset="0"/>
              </a:rPr>
              <a:t>	H : </a:t>
            </a:r>
            <a:r>
              <a:rPr lang="en-US" baseline="30000" dirty="0">
                <a:sym typeface="Symbol" charset="0"/>
              </a:rPr>
              <a:t>4</a:t>
            </a:r>
            <a:r>
              <a:rPr lang="en-US" dirty="0">
                <a:sym typeface="Symbol" charset="0"/>
              </a:rPr>
              <a:t>He = 75% : 25 %			</a:t>
            </a:r>
            <a:r>
              <a:rPr lang="en-US" sz="3000" dirty="0">
                <a:solidFill>
                  <a:srgbClr val="008000"/>
                </a:solidFill>
                <a:sym typeface="Symbol" charset="0"/>
              </a:rPr>
              <a:t>by weight</a:t>
            </a:r>
          </a:p>
        </p:txBody>
      </p:sp>
      <p:sp>
        <p:nvSpPr>
          <p:cNvPr id="3854339" name="Rectangle 3"/>
          <p:cNvSpPr>
            <a:spLocks noGrp="1" noChangeArrowheads="1"/>
          </p:cNvSpPr>
          <p:nvPr>
            <p:ph type="title"/>
          </p:nvPr>
        </p:nvSpPr>
        <p:spPr>
          <a:noFill/>
          <a:ln/>
          <a:extLst>
            <a:ext uri="{91240B29-F687-4f45-9708-019B960494DF}">
              <a14:hiddenLine xmlns:a14="http://schemas.microsoft.com/office/drawing/2010/main" w="28575" cmpd="sng">
                <a:solidFill>
                  <a:srgbClr val="FF00FF"/>
                </a:solidFill>
                <a:miter lim="800000"/>
                <a:headEnd/>
                <a:tailEnd/>
              </a14:hiddenLine>
            </a:ext>
          </a:extLst>
        </p:spPr>
        <p:txBody>
          <a:bodyPr/>
          <a:lstStyle/>
          <a:p>
            <a:r>
              <a:rPr lang="en-US" sz="3000">
                <a:solidFill>
                  <a:srgbClr val="FF00FF"/>
                </a:solidFill>
              </a:rPr>
              <a:t>Time = 3 minutes, Temp.= ~10</a:t>
            </a:r>
            <a:r>
              <a:rPr lang="en-US" sz="3000" baseline="30000">
                <a:solidFill>
                  <a:srgbClr val="FF00FF"/>
                </a:solidFill>
              </a:rPr>
              <a:t>9</a:t>
            </a:r>
            <a:r>
              <a:rPr lang="en-US" sz="3000">
                <a:solidFill>
                  <a:srgbClr val="FF00FF"/>
                </a:solidFill>
              </a:rPr>
              <a:t> </a:t>
            </a:r>
            <a:r>
              <a:rPr lang="en-US" sz="3000" baseline="30000">
                <a:solidFill>
                  <a:srgbClr val="FF00FF"/>
                </a:solidFill>
              </a:rPr>
              <a:t>o</a:t>
            </a:r>
            <a:r>
              <a:rPr lang="en-US" sz="3000">
                <a:solidFill>
                  <a:srgbClr val="FF00FF"/>
                </a:solidFill>
              </a:rPr>
              <a:t>K (~100 keV)</a:t>
            </a:r>
          </a:p>
        </p:txBody>
      </p:sp>
      <p:sp>
        <p:nvSpPr>
          <p:cNvPr id="3854340" name="Rectangle 4"/>
          <p:cNvSpPr>
            <a:spLocks noChangeArrowheads="1"/>
          </p:cNvSpPr>
          <p:nvPr/>
        </p:nvSpPr>
        <p:spPr bwMode="auto">
          <a:xfrm>
            <a:off x="1143000" y="5943600"/>
            <a:ext cx="4419600" cy="914400"/>
          </a:xfrm>
          <a:prstGeom prst="rect">
            <a:avLst/>
          </a:prstGeom>
          <a:noFill/>
          <a:ln w="38100">
            <a:solidFill>
              <a:srgbClr val="FF33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854341" name="AutoShape 5"/>
          <p:cNvSpPr>
            <a:spLocks/>
          </p:cNvSpPr>
          <p:nvPr/>
        </p:nvSpPr>
        <p:spPr bwMode="auto">
          <a:xfrm>
            <a:off x="1828800" y="1676400"/>
            <a:ext cx="381000" cy="1371600"/>
          </a:xfrm>
          <a:prstGeom prst="leftBrace">
            <a:avLst>
              <a:gd name="adj1" fmla="val 30000"/>
              <a:gd name="adj2" fmla="val 50000"/>
            </a:avLst>
          </a:prstGeom>
          <a:noFill/>
          <a:ln w="50800">
            <a:solidFill>
              <a:srgbClr val="FF99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204582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3/8/2007</a:t>
            </a:r>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6B930946-2CF1-0C4B-BD9C-A05B260698D4}" type="slidenum">
              <a:rPr lang="en-US"/>
              <a:pPr/>
              <a:t>58</a:t>
            </a:fld>
            <a:endParaRPr lang="en-US"/>
          </a:p>
        </p:txBody>
      </p:sp>
      <p:sp>
        <p:nvSpPr>
          <p:cNvPr id="3670018" name="Rectangle 2"/>
          <p:cNvSpPr>
            <a:spLocks noGrp="1" noChangeArrowheads="1"/>
          </p:cNvSpPr>
          <p:nvPr>
            <p:ph type="title"/>
          </p:nvPr>
        </p:nvSpPr>
        <p:spPr/>
        <p:txBody>
          <a:bodyPr/>
          <a:lstStyle/>
          <a:p>
            <a:r>
              <a:rPr lang="en-US"/>
              <a:t>Abundance vs. Time</a:t>
            </a:r>
          </a:p>
        </p:txBody>
      </p:sp>
      <p:pic>
        <p:nvPicPr>
          <p:cNvPr id="3670019" name="Picture 3" descr="nucleo_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001000" cy="6161088"/>
          </a:xfrm>
          <a:prstGeom prst="rect">
            <a:avLst/>
          </a:prstGeom>
          <a:noFill/>
          <a:extLst>
            <a:ext uri="{909E8E84-426E-40dd-AFC4-6F175D3DCCD1}">
              <a14:hiddenFill xmlns:a14="http://schemas.microsoft.com/office/drawing/2010/main">
                <a:solidFill>
                  <a:srgbClr val="FFFFFF"/>
                </a:solidFill>
              </a14:hiddenFill>
            </a:ext>
          </a:extLst>
        </p:spPr>
      </p:pic>
      <p:sp>
        <p:nvSpPr>
          <p:cNvPr id="3670020" name="Text Box 4"/>
          <p:cNvSpPr txBox="1">
            <a:spLocks noChangeArrowheads="1"/>
          </p:cNvSpPr>
          <p:nvPr/>
        </p:nvSpPr>
        <p:spPr bwMode="auto">
          <a:xfrm>
            <a:off x="7085013" y="2541588"/>
            <a:ext cx="334962" cy="396875"/>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smtClean="0">
                <a:solidFill>
                  <a:srgbClr val="000000"/>
                </a:solidFill>
              </a:rPr>
              <a:t>D</a:t>
            </a:r>
          </a:p>
        </p:txBody>
      </p:sp>
    </p:spTree>
    <p:extLst>
      <p:ext uri="{BB962C8B-B14F-4D97-AF65-F5344CB8AC3E}">
        <p14:creationId xmlns:p14="http://schemas.microsoft.com/office/powerpoint/2010/main" val="1738335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3/8/2007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848DD84D-72C5-344B-8287-5916F4E490F2}" type="slidenum">
              <a:rPr lang="en-US"/>
              <a:pPr/>
              <a:t>59</a:t>
            </a:fld>
            <a:endParaRPr lang="en-US"/>
          </a:p>
        </p:txBody>
      </p:sp>
      <p:sp>
        <p:nvSpPr>
          <p:cNvPr id="3926018" name="Rectangle 2"/>
          <p:cNvSpPr>
            <a:spLocks noGrp="1" noChangeArrowheads="1"/>
          </p:cNvSpPr>
          <p:nvPr>
            <p:ph type="title"/>
          </p:nvPr>
        </p:nvSpPr>
        <p:spPr/>
        <p:txBody>
          <a:bodyPr/>
          <a:lstStyle/>
          <a:p>
            <a:r>
              <a:rPr lang="en-US"/>
              <a:t>Baryon/Photon Ratio</a:t>
            </a:r>
          </a:p>
        </p:txBody>
      </p:sp>
      <p:sp>
        <p:nvSpPr>
          <p:cNvPr id="3926019" name="Rectangle 3"/>
          <p:cNvSpPr>
            <a:spLocks noGrp="1" noChangeArrowheads="1"/>
          </p:cNvSpPr>
          <p:nvPr>
            <p:ph type="body" idx="1"/>
          </p:nvPr>
        </p:nvSpPr>
        <p:spPr/>
        <p:txBody>
          <a:bodyPr/>
          <a:lstStyle/>
          <a:p>
            <a:r>
              <a:rPr lang="en-US" sz="3400"/>
              <a:t>Amount of </a:t>
            </a:r>
            <a:r>
              <a:rPr lang="en-US" sz="3400" baseline="30000"/>
              <a:t>4</a:t>
            </a:r>
            <a:r>
              <a:rPr lang="en-US" sz="3400"/>
              <a:t>He depends on the amount of photon at that time.</a:t>
            </a:r>
          </a:p>
          <a:p>
            <a:pPr lvl="1">
              <a:buFont typeface="Wingdings" charset="0"/>
              <a:buNone/>
            </a:pPr>
            <a:r>
              <a:rPr lang="en-US" sz="3000"/>
              <a:t>	More Photons </a:t>
            </a:r>
            <a:r>
              <a:rPr lang="en-US" sz="3000">
                <a:sym typeface="Symbol" charset="0"/>
              </a:rPr>
              <a:t> D breaks to n + p</a:t>
            </a:r>
          </a:p>
          <a:p>
            <a:pPr lvl="1">
              <a:buFont typeface="Wingdings" charset="0"/>
              <a:buNone/>
            </a:pPr>
            <a:r>
              <a:rPr lang="en-US" sz="3000">
                <a:sym typeface="Symbol" charset="0"/>
              </a:rPr>
              <a:t>				  n decays to p</a:t>
            </a:r>
          </a:p>
          <a:p>
            <a:pPr lvl="1">
              <a:buFont typeface="Wingdings" charset="0"/>
              <a:buNone/>
            </a:pPr>
            <a:r>
              <a:rPr lang="en-US" sz="3000">
                <a:sym typeface="Symbol" charset="0"/>
              </a:rPr>
              <a:t>				  less </a:t>
            </a:r>
            <a:r>
              <a:rPr lang="en-US" sz="3000" baseline="30000">
                <a:sym typeface="Symbol" charset="0"/>
              </a:rPr>
              <a:t>4</a:t>
            </a:r>
            <a:r>
              <a:rPr lang="en-US" sz="3000">
                <a:sym typeface="Symbol" charset="0"/>
              </a:rPr>
              <a:t>He</a:t>
            </a:r>
          </a:p>
          <a:p>
            <a:r>
              <a:rPr lang="en-US" sz="3400">
                <a:sym typeface="Symbol" charset="0"/>
              </a:rPr>
              <a:t>From the amount of </a:t>
            </a:r>
            <a:r>
              <a:rPr lang="en-US" sz="3400" baseline="30000">
                <a:sym typeface="Symbol" charset="0"/>
              </a:rPr>
              <a:t>4</a:t>
            </a:r>
            <a:r>
              <a:rPr lang="en-US" sz="3400">
                <a:sym typeface="Symbol" charset="0"/>
              </a:rPr>
              <a:t>He and D, we can estimate</a:t>
            </a:r>
          </a:p>
          <a:p>
            <a:endParaRPr lang="en-US" sz="3400">
              <a:sym typeface="Symbol" charset="0"/>
            </a:endParaRPr>
          </a:p>
          <a:p>
            <a:pPr lvl="1"/>
            <a:endParaRPr lang="en-US" sz="3000">
              <a:sym typeface="Symbol" charset="0"/>
            </a:endParaRPr>
          </a:p>
          <a:p>
            <a:r>
              <a:rPr lang="en-US" sz="3400">
                <a:sym typeface="Symbol" charset="0"/>
              </a:rPr>
              <a:t>We know that #photon = 420 /cm</a:t>
            </a:r>
            <a:r>
              <a:rPr lang="en-US" sz="3400" baseline="30000">
                <a:sym typeface="Symbol" charset="0"/>
              </a:rPr>
              <a:t>3</a:t>
            </a:r>
          </a:p>
          <a:p>
            <a:pPr lvl="3"/>
            <a:endParaRPr lang="en-US" sz="2100" baseline="30000">
              <a:sym typeface="Symbol" charset="0"/>
            </a:endParaRPr>
          </a:p>
          <a:p>
            <a:pPr lvl="1">
              <a:buFont typeface="Wingdings" charset="0"/>
              <a:buNone/>
            </a:pPr>
            <a:r>
              <a:rPr lang="en-US" sz="3000">
                <a:sym typeface="Symbol" charset="0"/>
              </a:rPr>
              <a:t>			</a:t>
            </a:r>
            <a:r>
              <a:rPr lang="en-US" sz="3400">
                <a:sym typeface="Symbol" charset="0"/>
              </a:rPr>
              <a:t>0.03 &lt; </a:t>
            </a:r>
            <a:r>
              <a:rPr lang="en-US" sz="3400" baseline="-25000">
                <a:sym typeface="Symbol" charset="0"/>
              </a:rPr>
              <a:t>Baryon</a:t>
            </a:r>
            <a:r>
              <a:rPr lang="en-US" sz="3400">
                <a:sym typeface="Symbol" charset="0"/>
              </a:rPr>
              <a:t> &lt; 0.06</a:t>
            </a:r>
          </a:p>
          <a:p>
            <a:pPr lvl="1">
              <a:buFont typeface="Wingdings" charset="0"/>
              <a:buNone/>
            </a:pPr>
            <a:endParaRPr lang="en-US" sz="3400">
              <a:sym typeface="Symbol" charset="0"/>
            </a:endParaRPr>
          </a:p>
        </p:txBody>
      </p:sp>
      <p:graphicFrame>
        <p:nvGraphicFramePr>
          <p:cNvPr id="3926020" name="Object 4"/>
          <p:cNvGraphicFramePr>
            <a:graphicFrameLocks noChangeAspect="1"/>
          </p:cNvGraphicFramePr>
          <p:nvPr/>
        </p:nvGraphicFramePr>
        <p:xfrm>
          <a:off x="1447800" y="4038600"/>
          <a:ext cx="5029200" cy="1098550"/>
        </p:xfrm>
        <a:graphic>
          <a:graphicData uri="http://schemas.openxmlformats.org/presentationml/2006/ole">
            <mc:AlternateContent xmlns:mc="http://schemas.openxmlformats.org/markup-compatibility/2006">
              <mc:Choice xmlns:v="urn:schemas-microsoft-com:vml" Requires="v">
                <p:oleObj spid="_x0000_s3690498" name="Equation" r:id="rId4" imgW="1803240" imgH="393480" progId="Equation.3">
                  <p:embed/>
                </p:oleObj>
              </mc:Choice>
              <mc:Fallback>
                <p:oleObj name="Equation" r:id="rId4" imgW="18032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5029200" cy="109855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926021" name="Rectangle 5"/>
          <p:cNvSpPr>
            <a:spLocks noChangeArrowheads="1"/>
          </p:cNvSpPr>
          <p:nvPr/>
        </p:nvSpPr>
        <p:spPr bwMode="auto">
          <a:xfrm>
            <a:off x="1889125" y="5822950"/>
            <a:ext cx="4114800" cy="914400"/>
          </a:xfrm>
          <a:prstGeom prst="rect">
            <a:avLst/>
          </a:prstGeom>
          <a:noFill/>
          <a:ln w="38100">
            <a:solidFill>
              <a:srgbClr val="FF33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mtClean="0">
              <a:solidFill>
                <a:srgbClr val="000000"/>
              </a:solidFill>
            </a:endParaRPr>
          </a:p>
        </p:txBody>
      </p:sp>
    </p:spTree>
    <p:extLst>
      <p:ext uri="{BB962C8B-B14F-4D97-AF65-F5344CB8AC3E}">
        <p14:creationId xmlns:p14="http://schemas.microsoft.com/office/powerpoint/2010/main" val="2733529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1C17FB-4131-E24E-BFCF-D283DA804ADE}" type="datetime1">
              <a:rPr lang="en-US" sz="1500" smtClean="0">
                <a:solidFill>
                  <a:srgbClr val="0000FF"/>
                </a:solidFill>
              </a:rPr>
              <a:t>11/14/12</a:t>
            </a:fld>
            <a:endParaRPr lang="en-US" sz="1500">
              <a:solidFill>
                <a:srgbClr val="0000FF"/>
              </a:solidFill>
            </a:endParaRPr>
          </a:p>
        </p:txBody>
      </p:sp>
      <p:sp>
        <p:nvSpPr>
          <p:cNvPr id="91139" name="Footer Placeholder 4"/>
          <p:cNvSpPr>
            <a:spLocks noGrp="1"/>
          </p:cNvSpPr>
          <p:nvPr>
            <p:ph type="ftr" sz="quarter" idx="11"/>
          </p:nvPr>
        </p:nvSpPr>
        <p:spPr/>
        <p:txBody>
          <a:bodyPr/>
          <a:lstStyle/>
          <a:p>
            <a:pPr defTabSz="966788">
              <a:defRPr/>
            </a:pPr>
            <a:r>
              <a:rPr lang="en-US"/>
              <a:t>Katsushi Arisaka</a:t>
            </a:r>
          </a:p>
        </p:txBody>
      </p:sp>
      <p:sp>
        <p:nvSpPr>
          <p:cNvPr id="6758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CFE95D-2D6D-7C44-A42C-3C33B30A9B22}" type="slidenum">
              <a:rPr lang="en-US" sz="1500">
                <a:solidFill>
                  <a:srgbClr val="0000FF"/>
                </a:solidFill>
              </a:rPr>
              <a:pPr eaLnBrk="1" hangingPunct="1"/>
              <a:t>6</a:t>
            </a:fld>
            <a:endParaRPr lang="en-US" sz="1500">
              <a:solidFill>
                <a:srgbClr val="0000FF"/>
              </a:solidFill>
            </a:endParaRPr>
          </a:p>
        </p:txBody>
      </p:sp>
      <p:sp>
        <p:nvSpPr>
          <p:cNvPr id="67588" name="Rectangle 2"/>
          <p:cNvSpPr>
            <a:spLocks noGrp="1" noChangeArrowheads="1"/>
          </p:cNvSpPr>
          <p:nvPr>
            <p:ph type="title"/>
          </p:nvPr>
        </p:nvSpPr>
        <p:spPr>
          <a:xfrm>
            <a:off x="1143000" y="0"/>
            <a:ext cx="6858000" cy="685800"/>
          </a:xfrm>
        </p:spPr>
        <p:txBody>
          <a:bodyPr/>
          <a:lstStyle/>
          <a:p>
            <a:pPr eaLnBrk="1" hangingPunct="1"/>
            <a:r>
              <a:rPr lang="en-US" altLang="ja-JP">
                <a:solidFill>
                  <a:srgbClr val="00FFFF"/>
                </a:solidFill>
                <a:latin typeface="Arial" charset="0"/>
                <a:ea typeface="ＭＳ Ｐゴシック" charset="0"/>
                <a:cs typeface="ＭＳ Ｐゴシック" charset="0"/>
              </a:rPr>
              <a:t>Hubble Deep Field</a:t>
            </a:r>
          </a:p>
        </p:txBody>
      </p:sp>
      <p:sp>
        <p:nvSpPr>
          <p:cNvPr id="67589" name="Rectangle 3"/>
          <p:cNvSpPr>
            <a:spLocks noChangeArrowheads="1"/>
          </p:cNvSpPr>
          <p:nvPr/>
        </p:nvSpPr>
        <p:spPr bwMode="auto">
          <a:xfrm>
            <a:off x="0" y="0"/>
            <a:ext cx="9601200" cy="7315200"/>
          </a:xfrm>
          <a:prstGeom prst="rect">
            <a:avLst/>
          </a:prstGeom>
          <a:solidFill>
            <a:schemeClr val="bg2"/>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sz="2000"/>
          </a:p>
        </p:txBody>
      </p:sp>
      <p:sp>
        <p:nvSpPr>
          <p:cNvPr id="67590" name="Rectangle 4"/>
          <p:cNvSpPr>
            <a:spLocks noChangeArrowheads="1"/>
          </p:cNvSpPr>
          <p:nvPr/>
        </p:nvSpPr>
        <p:spPr bwMode="auto">
          <a:xfrm>
            <a:off x="152400" y="152400"/>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0" rIns="96640" bIns="48320" anchor="ctr"/>
          <a:lstStyle/>
          <a:p>
            <a:pPr>
              <a:lnSpc>
                <a:spcPct val="80000"/>
              </a:lnSpc>
            </a:pPr>
            <a:r>
              <a:rPr lang="en-US" altLang="ja-JP" sz="3600" b="1">
                <a:solidFill>
                  <a:srgbClr val="00FFFF"/>
                </a:solidFill>
              </a:rPr>
              <a:t>Physicists’ View of Early Universe</a:t>
            </a:r>
          </a:p>
        </p:txBody>
      </p:sp>
      <p:sp>
        <p:nvSpPr>
          <p:cNvPr id="4035589" name="Text Box 5"/>
          <p:cNvSpPr txBox="1">
            <a:spLocks noChangeArrowheads="1"/>
          </p:cNvSpPr>
          <p:nvPr/>
        </p:nvSpPr>
        <p:spPr bwMode="auto">
          <a:xfrm>
            <a:off x="3746500" y="5032375"/>
            <a:ext cx="50927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5000"/>
              </a:lnSpc>
            </a:pPr>
            <a:r>
              <a:rPr lang="en-US" sz="4400" b="1">
                <a:solidFill>
                  <a:srgbClr val="FF9900"/>
                </a:solidFill>
              </a:rPr>
              <a:t>Fiat lux</a:t>
            </a:r>
          </a:p>
          <a:p>
            <a:pPr eaLnBrk="1" hangingPunct="1">
              <a:lnSpc>
                <a:spcPct val="135000"/>
              </a:lnSpc>
            </a:pPr>
            <a:r>
              <a:rPr lang="en-US" sz="4400" b="1">
                <a:solidFill>
                  <a:srgbClr val="FF9900"/>
                </a:solidFill>
              </a:rPr>
              <a:t>Let there be light </a:t>
            </a:r>
          </a:p>
        </p:txBody>
      </p:sp>
    </p:spTree>
    <p:extLst>
      <p:ext uri="{BB962C8B-B14F-4D97-AF65-F5344CB8AC3E}">
        <p14:creationId xmlns:p14="http://schemas.microsoft.com/office/powerpoint/2010/main" val="20958375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35589"/>
                                        </p:tgtEl>
                                        <p:attrNameLst>
                                          <p:attrName>style.visibility</p:attrName>
                                        </p:attrNameLst>
                                      </p:cBhvr>
                                      <p:to>
                                        <p:strVal val="visible"/>
                                      </p:to>
                                    </p:set>
                                    <p:animEffect transition="in" filter="dissolve">
                                      <p:cBhvr>
                                        <p:cTn id="7" dur="500"/>
                                        <p:tgtEl>
                                          <p:spTgt spid="403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58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US"/>
              <a:t>3/8/2007</a:t>
            </a:r>
          </a:p>
        </p:txBody>
      </p:sp>
      <p:sp>
        <p:nvSpPr>
          <p:cNvPr id="6" name="Footer Placeholder 2"/>
          <p:cNvSpPr>
            <a:spLocks noGrp="1"/>
          </p:cNvSpPr>
          <p:nvPr>
            <p:ph type="ftr" sz="quarter" idx="11"/>
          </p:nvPr>
        </p:nvSpPr>
        <p:spPr/>
        <p:txBody>
          <a:bodyPr/>
          <a:lstStyle/>
          <a:p>
            <a:r>
              <a:rPr lang="en-US"/>
              <a:t>Katsushi Arisaka</a:t>
            </a:r>
          </a:p>
        </p:txBody>
      </p:sp>
      <p:sp>
        <p:nvSpPr>
          <p:cNvPr id="7" name="Slide Number Placeholder 3"/>
          <p:cNvSpPr>
            <a:spLocks noGrp="1"/>
          </p:cNvSpPr>
          <p:nvPr>
            <p:ph type="sldNum" sz="quarter" idx="12"/>
          </p:nvPr>
        </p:nvSpPr>
        <p:spPr/>
        <p:txBody>
          <a:bodyPr/>
          <a:lstStyle/>
          <a:p>
            <a:fld id="{02254FFF-C4BF-4248-8EB5-BC8048C99737}" type="slidenum">
              <a:rPr lang="en-US"/>
              <a:pPr/>
              <a:t>60</a:t>
            </a:fld>
            <a:endParaRPr lang="en-US"/>
          </a:p>
        </p:txBody>
      </p:sp>
      <p:sp>
        <p:nvSpPr>
          <p:cNvPr id="3667970" name="Text Box 2"/>
          <p:cNvSpPr txBox="1">
            <a:spLocks noChangeArrowheads="1"/>
          </p:cNvSpPr>
          <p:nvPr/>
        </p:nvSpPr>
        <p:spPr bwMode="auto">
          <a:xfrm>
            <a:off x="479425" y="76200"/>
            <a:ext cx="864235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3" tIns="48326" rIns="96653" bIns="48326">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smtClean="0">
                <a:solidFill>
                  <a:srgbClr val="A50021"/>
                </a:solidFill>
                <a:latin typeface="Tahoma" charset="0"/>
              </a:rPr>
              <a:t>The Formation of Nuclei and Atoms</a:t>
            </a:r>
          </a:p>
        </p:txBody>
      </p:sp>
      <p:pic>
        <p:nvPicPr>
          <p:cNvPr id="3667971" name="Picture 3" descr="27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5761038" cy="6054725"/>
          </a:xfrm>
          <a:prstGeom prst="rect">
            <a:avLst/>
          </a:prstGeom>
          <a:noFill/>
          <a:extLst>
            <a:ext uri="{909E8E84-426E-40dd-AFC4-6F175D3DCCD1}">
              <a14:hiddenFill xmlns:a14="http://schemas.microsoft.com/office/drawing/2010/main">
                <a:solidFill>
                  <a:srgbClr val="FFFFFF"/>
                </a:solidFill>
              </a14:hiddenFill>
            </a:ext>
          </a:extLst>
        </p:spPr>
      </p:pic>
      <p:sp>
        <p:nvSpPr>
          <p:cNvPr id="3667972" name="Text Box 4"/>
          <p:cNvSpPr txBox="1">
            <a:spLocks noChangeArrowheads="1"/>
          </p:cNvSpPr>
          <p:nvPr/>
        </p:nvSpPr>
        <p:spPr bwMode="auto">
          <a:xfrm>
            <a:off x="6324600" y="1951038"/>
            <a:ext cx="3116263"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3" tIns="48326" rIns="96653" bIns="48326">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500" smtClean="0">
                <a:solidFill>
                  <a:srgbClr val="3333CC"/>
                </a:solidFill>
                <a:latin typeface="Arial Narrow" charset="0"/>
              </a:rPr>
              <a:t>As with galaxy measurements, the total </a:t>
            </a:r>
            <a:r>
              <a:rPr lang="en-US" sz="2500" smtClean="0">
                <a:solidFill>
                  <a:srgbClr val="000000"/>
                </a:solidFill>
                <a:latin typeface="Arial Narrow" charset="0"/>
              </a:rPr>
              <a:t>matter density</a:t>
            </a:r>
            <a:r>
              <a:rPr lang="en-US" sz="2500" smtClean="0">
                <a:solidFill>
                  <a:srgbClr val="3333CC"/>
                </a:solidFill>
                <a:latin typeface="Arial Narrow" charset="0"/>
              </a:rPr>
              <a:t> determined by deuterium abundance shows that the matter density is only a few percent of the </a:t>
            </a:r>
            <a:r>
              <a:rPr lang="en-US" sz="2500" smtClean="0">
                <a:solidFill>
                  <a:srgbClr val="000000"/>
                </a:solidFill>
                <a:latin typeface="Arial Narrow" charset="0"/>
              </a:rPr>
              <a:t>critical density</a:t>
            </a:r>
            <a:r>
              <a:rPr lang="en-US" sz="2500" smtClean="0">
                <a:solidFill>
                  <a:srgbClr val="3333CC"/>
                </a:solidFill>
                <a:latin typeface="Arial Narrow" charset="0"/>
              </a:rPr>
              <a:t>.</a:t>
            </a:r>
          </a:p>
        </p:txBody>
      </p:sp>
    </p:spTree>
    <p:extLst>
      <p:ext uri="{BB962C8B-B14F-4D97-AF65-F5344CB8AC3E}">
        <p14:creationId xmlns:p14="http://schemas.microsoft.com/office/powerpoint/2010/main" val="79048297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3/8/2007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AF7ED415-2278-0D4D-ADAC-85FFCAC37AD9}" type="slidenum">
              <a:rPr lang="en-US"/>
              <a:pPr/>
              <a:t>61</a:t>
            </a:fld>
            <a:endParaRPr lang="en-US"/>
          </a:p>
        </p:txBody>
      </p:sp>
      <p:sp>
        <p:nvSpPr>
          <p:cNvPr id="3672066" name="Rectangle 2"/>
          <p:cNvSpPr>
            <a:spLocks noGrp="1" noChangeArrowheads="1"/>
          </p:cNvSpPr>
          <p:nvPr>
            <p:ph type="title"/>
          </p:nvPr>
        </p:nvSpPr>
        <p:spPr/>
        <p:txBody>
          <a:bodyPr/>
          <a:lstStyle/>
          <a:p>
            <a:r>
              <a:rPr lang="en-US"/>
              <a:t>Abundance vs. Density</a:t>
            </a:r>
          </a:p>
        </p:txBody>
      </p:sp>
      <p:pic>
        <p:nvPicPr>
          <p:cNvPr id="3672067" name="Picture 3" descr="bigbang_eta1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8001000" cy="6221413"/>
          </a:xfrm>
          <a:prstGeom prst="rect">
            <a:avLst/>
          </a:prstGeom>
          <a:noFill/>
          <a:extLst>
            <a:ext uri="{909E8E84-426E-40dd-AFC4-6F175D3DCCD1}">
              <a14:hiddenFill xmlns:a14="http://schemas.microsoft.com/office/drawing/2010/main">
                <a:solidFill>
                  <a:srgbClr val="FFFFFF"/>
                </a:solidFill>
              </a14:hiddenFill>
            </a:ext>
          </a:extLst>
        </p:spPr>
      </p:pic>
      <p:sp>
        <p:nvSpPr>
          <p:cNvPr id="3672068" name="Text Box 4"/>
          <p:cNvSpPr txBox="1">
            <a:spLocks noChangeArrowheads="1"/>
          </p:cNvSpPr>
          <p:nvPr/>
        </p:nvSpPr>
        <p:spPr bwMode="auto">
          <a:xfrm>
            <a:off x="3429000" y="1905000"/>
            <a:ext cx="365125" cy="457200"/>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FF3300"/>
                </a:solidFill>
              </a:rPr>
              <a:t>D</a:t>
            </a:r>
          </a:p>
        </p:txBody>
      </p:sp>
      <p:sp>
        <p:nvSpPr>
          <p:cNvPr id="3672070" name="Rectangle 6"/>
          <p:cNvSpPr>
            <a:spLocks noChangeArrowheads="1"/>
          </p:cNvSpPr>
          <p:nvPr/>
        </p:nvSpPr>
        <p:spPr bwMode="auto">
          <a:xfrm>
            <a:off x="3213100" y="3817938"/>
            <a:ext cx="309880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lvl="1">
              <a:lnSpc>
                <a:spcPct val="90000"/>
              </a:lnSpc>
              <a:spcBef>
                <a:spcPct val="10000"/>
              </a:spcBef>
              <a:buFont typeface="Wingdings" charset="0"/>
              <a:buNone/>
            </a:pPr>
            <a:r>
              <a:rPr lang="en-US" sz="2600" smtClean="0">
                <a:solidFill>
                  <a:srgbClr val="000000"/>
                </a:solidFill>
                <a:sym typeface="Symbol" charset="0"/>
              </a:rPr>
              <a:t>0.03 &lt; </a:t>
            </a:r>
            <a:r>
              <a:rPr lang="en-US" sz="2600" baseline="-25000" smtClean="0">
                <a:solidFill>
                  <a:srgbClr val="000000"/>
                </a:solidFill>
                <a:sym typeface="Symbol" charset="0"/>
              </a:rPr>
              <a:t>Baryon</a:t>
            </a:r>
            <a:r>
              <a:rPr lang="en-US" sz="2600" smtClean="0">
                <a:solidFill>
                  <a:srgbClr val="000000"/>
                </a:solidFill>
                <a:sym typeface="Symbol" charset="0"/>
              </a:rPr>
              <a:t>&lt; 0.06</a:t>
            </a:r>
          </a:p>
        </p:txBody>
      </p:sp>
    </p:spTree>
    <p:extLst>
      <p:ext uri="{BB962C8B-B14F-4D97-AF65-F5344CB8AC3E}">
        <p14:creationId xmlns:p14="http://schemas.microsoft.com/office/powerpoint/2010/main" val="399166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4"/>
          <p:cNvSpPr>
            <a:spLocks noGrp="1"/>
          </p:cNvSpPr>
          <p:nvPr>
            <p:ph type="dt" sz="half" idx="10"/>
          </p:nvPr>
        </p:nvSpPr>
        <p:spPr/>
        <p:txBody>
          <a:bodyPr/>
          <a:lstStyle/>
          <a:p>
            <a:r>
              <a:rPr lang="en-US"/>
              <a:t>3/8/2007</a:t>
            </a:r>
          </a:p>
        </p:txBody>
      </p:sp>
      <p:sp>
        <p:nvSpPr>
          <p:cNvPr id="8" name="Footer Placeholder 5"/>
          <p:cNvSpPr>
            <a:spLocks noGrp="1"/>
          </p:cNvSpPr>
          <p:nvPr>
            <p:ph type="ftr" sz="quarter" idx="11"/>
          </p:nvPr>
        </p:nvSpPr>
        <p:spPr/>
        <p:txBody>
          <a:bodyPr/>
          <a:lstStyle/>
          <a:p>
            <a:r>
              <a:rPr lang="en-US"/>
              <a:t>Katsushi Arisaka</a:t>
            </a:r>
          </a:p>
        </p:txBody>
      </p:sp>
      <p:sp>
        <p:nvSpPr>
          <p:cNvPr id="9" name="Slide Number Placeholder 6"/>
          <p:cNvSpPr>
            <a:spLocks noGrp="1"/>
          </p:cNvSpPr>
          <p:nvPr>
            <p:ph type="sldNum" sz="quarter" idx="12"/>
          </p:nvPr>
        </p:nvSpPr>
        <p:spPr/>
        <p:txBody>
          <a:bodyPr/>
          <a:lstStyle/>
          <a:p>
            <a:fld id="{FDE72163-C8DB-8249-8FB2-4AE14B324F83}" type="slidenum">
              <a:rPr lang="en-US"/>
              <a:pPr/>
              <a:t>62</a:t>
            </a:fld>
            <a:endParaRPr lang="en-US"/>
          </a:p>
        </p:txBody>
      </p:sp>
      <p:sp>
        <p:nvSpPr>
          <p:cNvPr id="3962882" name="Rectangle 2"/>
          <p:cNvSpPr>
            <a:spLocks noGrp="1" noChangeArrowheads="1"/>
          </p:cNvSpPr>
          <p:nvPr>
            <p:ph type="title"/>
          </p:nvPr>
        </p:nvSpPr>
        <p:spPr/>
        <p:txBody>
          <a:bodyPr/>
          <a:lstStyle/>
          <a:p>
            <a:r>
              <a:rPr lang="en-US"/>
              <a:t>Density of Our Universe</a:t>
            </a:r>
          </a:p>
        </p:txBody>
      </p:sp>
      <p:pic>
        <p:nvPicPr>
          <p:cNvPr id="396288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91038" y="1066800"/>
            <a:ext cx="4860925" cy="5902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962884" name="Text Box 4"/>
          <p:cNvSpPr txBox="1">
            <a:spLocks noChangeArrowheads="1"/>
          </p:cNvSpPr>
          <p:nvPr/>
        </p:nvSpPr>
        <p:spPr bwMode="auto">
          <a:xfrm>
            <a:off x="4475163" y="1008063"/>
            <a:ext cx="809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000" smtClean="0">
                <a:solidFill>
                  <a:srgbClr val="6600FF"/>
                </a:solidFill>
                <a:latin typeface="Arial" charset="0"/>
                <a:sym typeface="Symbol" charset="0"/>
              </a:rPr>
              <a:t></a:t>
            </a:r>
            <a:r>
              <a:rPr lang="en-US" sz="4000" baseline="-25000" smtClean="0">
                <a:solidFill>
                  <a:srgbClr val="6600FF"/>
                </a:solidFill>
                <a:latin typeface="Arial" charset="0"/>
                <a:sym typeface="Symbol" charset="0"/>
              </a:rPr>
              <a:t></a:t>
            </a:r>
          </a:p>
        </p:txBody>
      </p:sp>
      <p:sp>
        <p:nvSpPr>
          <p:cNvPr id="3962885" name="Text Box 5"/>
          <p:cNvSpPr txBox="1">
            <a:spLocks noChangeArrowheads="1"/>
          </p:cNvSpPr>
          <p:nvPr/>
        </p:nvSpPr>
        <p:spPr bwMode="auto">
          <a:xfrm>
            <a:off x="7824788" y="6332538"/>
            <a:ext cx="1603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000" smtClean="0">
                <a:solidFill>
                  <a:srgbClr val="6600FF"/>
                </a:solidFill>
                <a:latin typeface="Arial" charset="0"/>
                <a:sym typeface="Symbol" charset="0"/>
              </a:rPr>
              <a:t></a:t>
            </a:r>
            <a:r>
              <a:rPr lang="en-US" sz="4000" baseline="-25000" smtClean="0">
                <a:solidFill>
                  <a:srgbClr val="6600FF"/>
                </a:solidFill>
                <a:latin typeface="Arial" charset="0"/>
                <a:sym typeface="Symbol" charset="0"/>
              </a:rPr>
              <a:t>Matter</a:t>
            </a:r>
          </a:p>
        </p:txBody>
      </p:sp>
      <p:sp>
        <p:nvSpPr>
          <p:cNvPr id="3962886" name="Rectangle 6"/>
          <p:cNvSpPr>
            <a:spLocks noGrp="1" noChangeArrowheads="1"/>
          </p:cNvSpPr>
          <p:nvPr>
            <p:ph type="body" sz="half" idx="1"/>
          </p:nvPr>
        </p:nvSpPr>
        <p:spPr>
          <a:xfrm>
            <a:off x="152400" y="1063625"/>
            <a:ext cx="4492625" cy="5445125"/>
          </a:xfrm>
          <a:noFill/>
          <a:ln/>
        </p:spPr>
        <p:txBody>
          <a:bodyPr lIns="96640" tIns="48320" rIns="96640" bIns="48320"/>
          <a:lstStyle/>
          <a:p>
            <a:r>
              <a:rPr lang="en-US" sz="3600">
                <a:sym typeface="Symbol" charset="0"/>
              </a:rPr>
              <a:t></a:t>
            </a:r>
            <a:r>
              <a:rPr lang="en-US" sz="3600" baseline="-25000">
                <a:sym typeface="Symbol" charset="0"/>
              </a:rPr>
              <a:t>Total</a:t>
            </a:r>
            <a:r>
              <a:rPr lang="en-US" sz="3600"/>
              <a:t>=</a:t>
            </a:r>
            <a:r>
              <a:rPr lang="en-US" sz="3600">
                <a:sym typeface="Symbol" charset="0"/>
              </a:rPr>
              <a:t></a:t>
            </a:r>
            <a:r>
              <a:rPr lang="en-US" sz="3600" baseline="-25000">
                <a:sym typeface="Symbol" charset="0"/>
              </a:rPr>
              <a:t></a:t>
            </a:r>
            <a:r>
              <a:rPr lang="en-US" sz="3600">
                <a:sym typeface="Symbol" charset="0"/>
              </a:rPr>
              <a:t>+</a:t>
            </a:r>
            <a:r>
              <a:rPr lang="en-US" sz="3600" baseline="-25000">
                <a:sym typeface="Symbol" charset="0"/>
              </a:rPr>
              <a:t>Matter	  	     </a:t>
            </a:r>
            <a:r>
              <a:rPr lang="en-US" sz="3600">
                <a:sym typeface="Symbol" charset="0"/>
              </a:rPr>
              <a:t>=1.0</a:t>
            </a:r>
          </a:p>
          <a:p>
            <a:pPr lvl="2"/>
            <a:endParaRPr lang="en-US" sz="2700">
              <a:solidFill>
                <a:srgbClr val="0000CC"/>
              </a:solidFill>
            </a:endParaRPr>
          </a:p>
          <a:p>
            <a:pPr>
              <a:lnSpc>
                <a:spcPct val="80000"/>
              </a:lnSpc>
            </a:pPr>
            <a:r>
              <a:rPr lang="en-US" sz="3600"/>
              <a:t>Universe is Flat.</a:t>
            </a:r>
          </a:p>
          <a:p>
            <a:pPr lvl="1">
              <a:lnSpc>
                <a:spcPct val="80000"/>
              </a:lnSpc>
              <a:buFont typeface="Wingdings" charset="0"/>
              <a:buNone/>
            </a:pPr>
            <a:r>
              <a:rPr lang="en-US" sz="3600">
                <a:solidFill>
                  <a:srgbClr val="FF00FF"/>
                </a:solidFill>
                <a:sym typeface="Symbol" charset="0"/>
              </a:rPr>
              <a:t> </a:t>
            </a:r>
            <a:r>
              <a:rPr lang="en-US" sz="3600">
                <a:solidFill>
                  <a:srgbClr val="FF00FF"/>
                </a:solidFill>
              </a:rPr>
              <a:t>Inflation</a:t>
            </a:r>
          </a:p>
          <a:p>
            <a:pPr lvl="1">
              <a:lnSpc>
                <a:spcPct val="80000"/>
              </a:lnSpc>
            </a:pPr>
            <a:endParaRPr lang="en-US" sz="3600">
              <a:solidFill>
                <a:srgbClr val="FF00FF"/>
              </a:solidFill>
            </a:endParaRPr>
          </a:p>
          <a:p>
            <a:pPr>
              <a:lnSpc>
                <a:spcPct val="80000"/>
              </a:lnSpc>
            </a:pPr>
            <a:r>
              <a:rPr lang="en-US" sz="3600"/>
              <a:t>70% is Dark Energy.</a:t>
            </a:r>
          </a:p>
          <a:p>
            <a:pPr lvl="1">
              <a:lnSpc>
                <a:spcPct val="80000"/>
              </a:lnSpc>
              <a:buFont typeface="Wingdings" charset="0"/>
              <a:buNone/>
            </a:pPr>
            <a:r>
              <a:rPr lang="en-US" sz="3600">
                <a:solidFill>
                  <a:srgbClr val="FF00FF"/>
                </a:solidFill>
                <a:sym typeface="Symbol" charset="0"/>
              </a:rPr>
              <a:t> </a:t>
            </a:r>
            <a:r>
              <a:rPr lang="en-US" sz="3600">
                <a:solidFill>
                  <a:srgbClr val="FF00FF"/>
                </a:solidFill>
              </a:rPr>
              <a:t>Accelerating</a:t>
            </a:r>
          </a:p>
        </p:txBody>
      </p:sp>
    </p:spTree>
    <p:extLst>
      <p:ext uri="{BB962C8B-B14F-4D97-AF65-F5344CB8AC3E}">
        <p14:creationId xmlns:p14="http://schemas.microsoft.com/office/powerpoint/2010/main" val="549471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3/6/2007</a:t>
            </a:r>
          </a:p>
        </p:txBody>
      </p:sp>
      <p:sp>
        <p:nvSpPr>
          <p:cNvPr id="9" name="Footer Placeholder 4"/>
          <p:cNvSpPr>
            <a:spLocks noGrp="1"/>
          </p:cNvSpPr>
          <p:nvPr>
            <p:ph type="ftr" sz="quarter" idx="11"/>
          </p:nvPr>
        </p:nvSpPr>
        <p:spPr/>
        <p:txBody>
          <a:bodyPr/>
          <a:lstStyle/>
          <a:p>
            <a:r>
              <a:rPr lang="en-US"/>
              <a:t>Katsushi Arisaka</a:t>
            </a:r>
          </a:p>
        </p:txBody>
      </p:sp>
      <p:sp>
        <p:nvSpPr>
          <p:cNvPr id="10" name="Slide Number Placeholder 5"/>
          <p:cNvSpPr>
            <a:spLocks noGrp="1"/>
          </p:cNvSpPr>
          <p:nvPr>
            <p:ph type="sldNum" sz="quarter" idx="12"/>
          </p:nvPr>
        </p:nvSpPr>
        <p:spPr/>
        <p:txBody>
          <a:bodyPr/>
          <a:lstStyle/>
          <a:p>
            <a:fld id="{88483399-B98B-1B4E-8242-DF6E057D1C2B}" type="slidenum">
              <a:rPr lang="en-US"/>
              <a:pPr/>
              <a:t>63</a:t>
            </a:fld>
            <a:endParaRPr lang="en-US"/>
          </a:p>
        </p:txBody>
      </p:sp>
      <p:sp>
        <p:nvSpPr>
          <p:cNvPr id="3835906" name="Rectangle 2"/>
          <p:cNvSpPr>
            <a:spLocks noGrp="1" noChangeArrowheads="1"/>
          </p:cNvSpPr>
          <p:nvPr>
            <p:ph type="title"/>
          </p:nvPr>
        </p:nvSpPr>
        <p:spPr>
          <a:ln/>
          <a:extLst>
            <a:ext uri="{91240B29-F687-4f45-9708-019B960494DF}">
              <a14:hiddenLine xmlns:a14="http://schemas.microsoft.com/office/drawing/2010/main" w="28575" cmpd="sng">
                <a:solidFill>
                  <a:srgbClr val="FF00FF"/>
                </a:solidFill>
                <a:miter lim="800000"/>
                <a:headEnd/>
                <a:tailEnd/>
              </a14:hiddenLine>
            </a:ext>
          </a:extLst>
        </p:spPr>
        <p:txBody>
          <a:bodyPr/>
          <a:lstStyle/>
          <a:p>
            <a:r>
              <a:rPr lang="en-US" sz="3000">
                <a:solidFill>
                  <a:srgbClr val="FF00FF"/>
                </a:solidFill>
              </a:rPr>
              <a:t>Time = &gt; 1 sec, Temp.= &lt; 10</a:t>
            </a:r>
            <a:r>
              <a:rPr lang="en-US" sz="3000" baseline="30000">
                <a:solidFill>
                  <a:srgbClr val="FF00FF"/>
                </a:solidFill>
              </a:rPr>
              <a:t>10</a:t>
            </a:r>
            <a:r>
              <a:rPr lang="en-US" sz="3000">
                <a:solidFill>
                  <a:srgbClr val="FF00FF"/>
                </a:solidFill>
              </a:rPr>
              <a:t> </a:t>
            </a:r>
            <a:r>
              <a:rPr lang="en-US" sz="3000" baseline="30000">
                <a:solidFill>
                  <a:srgbClr val="FF00FF"/>
                </a:solidFill>
              </a:rPr>
              <a:t>o</a:t>
            </a:r>
            <a:r>
              <a:rPr lang="en-US" sz="3000">
                <a:solidFill>
                  <a:srgbClr val="FF00FF"/>
                </a:solidFill>
              </a:rPr>
              <a:t>K ( &lt;1.3 MeV)</a:t>
            </a:r>
          </a:p>
        </p:txBody>
      </p:sp>
      <p:sp>
        <p:nvSpPr>
          <p:cNvPr id="3835907" name="Rectangle 3"/>
          <p:cNvSpPr>
            <a:spLocks noGrp="1" noChangeArrowheads="1"/>
          </p:cNvSpPr>
          <p:nvPr>
            <p:ph type="body" idx="1"/>
          </p:nvPr>
        </p:nvSpPr>
        <p:spPr>
          <a:xfrm>
            <a:off x="152400" y="990600"/>
            <a:ext cx="9340850" cy="5695950"/>
          </a:xfrm>
        </p:spPr>
        <p:txBody>
          <a:bodyPr/>
          <a:lstStyle/>
          <a:p>
            <a:r>
              <a:rPr lang="en-US" sz="3500" dirty="0"/>
              <a:t>The expansion of the Universe is so fast that </a:t>
            </a:r>
            <a:r>
              <a:rPr lang="en-US" sz="3500" dirty="0" smtClean="0"/>
              <a:t>neutrons </a:t>
            </a:r>
            <a:r>
              <a:rPr lang="en-US" sz="3500" dirty="0"/>
              <a:t>have no more chance to interact with leptons (e</a:t>
            </a:r>
            <a:r>
              <a:rPr lang="en-US" sz="3500" baseline="30000" dirty="0"/>
              <a:t>+</a:t>
            </a:r>
            <a:r>
              <a:rPr lang="en-US" sz="3500" dirty="0"/>
              <a:t> or </a:t>
            </a:r>
            <a:r>
              <a:rPr lang="en-US" sz="3500" dirty="0">
                <a:sym typeface="Symbol" charset="0"/>
              </a:rPr>
              <a:t></a:t>
            </a:r>
            <a:r>
              <a:rPr lang="en-US" sz="3500" baseline="-25000" dirty="0"/>
              <a:t>e</a:t>
            </a:r>
            <a:r>
              <a:rPr lang="en-US" sz="3500" dirty="0"/>
              <a:t>).</a:t>
            </a:r>
          </a:p>
          <a:p>
            <a:r>
              <a:rPr lang="en-US" sz="3500" dirty="0"/>
              <a:t>The only process is</a:t>
            </a:r>
          </a:p>
          <a:p>
            <a:pPr lvl="1">
              <a:buFont typeface="Wingdings" charset="0"/>
              <a:buNone/>
            </a:pPr>
            <a:r>
              <a:rPr lang="en-US" sz="3300" dirty="0">
                <a:sym typeface="Symbol" charset="0"/>
              </a:rPr>
              <a:t>		</a:t>
            </a:r>
            <a:r>
              <a:rPr lang="en-US" sz="3700" dirty="0">
                <a:sym typeface="Symbol" charset="0"/>
              </a:rPr>
              <a:t>n  p + e</a:t>
            </a:r>
            <a:r>
              <a:rPr lang="en-US" sz="3700" baseline="30000" dirty="0">
                <a:sym typeface="Symbol" charset="0"/>
              </a:rPr>
              <a:t>-</a:t>
            </a:r>
            <a:r>
              <a:rPr lang="en-US" sz="3700" dirty="0">
                <a:sym typeface="Symbol" charset="0"/>
              </a:rPr>
              <a:t> + </a:t>
            </a:r>
            <a:r>
              <a:rPr lang="en-US" sz="3700" baseline="-25000" dirty="0">
                <a:sym typeface="Symbol" charset="0"/>
              </a:rPr>
              <a:t>e</a:t>
            </a:r>
          </a:p>
          <a:p>
            <a:r>
              <a:rPr lang="en-US" sz="3500" dirty="0">
                <a:sym typeface="Symbol" charset="0"/>
              </a:rPr>
              <a:t>Life time = 15 minutes (900 seconds)</a:t>
            </a:r>
          </a:p>
          <a:p>
            <a:endParaRPr lang="en-US" sz="3500" dirty="0">
              <a:sym typeface="Symbol" charset="0"/>
            </a:endParaRPr>
          </a:p>
          <a:p>
            <a:r>
              <a:rPr lang="en-US" sz="3500" dirty="0">
                <a:sym typeface="Symbol" charset="0"/>
              </a:rPr>
              <a:t>Neutrons slowly decay for the next 100 seconds.</a:t>
            </a:r>
          </a:p>
          <a:p>
            <a:pPr lvl="1">
              <a:buFont typeface="Wingdings" charset="0"/>
              <a:buNone/>
            </a:pPr>
            <a:r>
              <a:rPr lang="en-US" sz="3700" dirty="0">
                <a:sym typeface="Symbol" charset="0"/>
              </a:rPr>
              <a:t>		#n / #p </a:t>
            </a:r>
            <a:r>
              <a:rPr lang="en-US" dirty="0">
                <a:sym typeface="Symbol" charset="0"/>
              </a:rPr>
              <a:t> ~0.13</a:t>
            </a:r>
            <a:endParaRPr lang="en-US" sz="3700" dirty="0">
              <a:sym typeface="Symbol" charset="0"/>
            </a:endParaRPr>
          </a:p>
          <a:p>
            <a:pPr lvl="1"/>
            <a:endParaRPr lang="en-US" sz="3700" dirty="0"/>
          </a:p>
        </p:txBody>
      </p:sp>
      <p:sp>
        <p:nvSpPr>
          <p:cNvPr id="3835908" name="Rectangle 4"/>
          <p:cNvSpPr>
            <a:spLocks noChangeArrowheads="1"/>
          </p:cNvSpPr>
          <p:nvPr/>
        </p:nvSpPr>
        <p:spPr bwMode="auto">
          <a:xfrm>
            <a:off x="1066800" y="3200400"/>
            <a:ext cx="3200400" cy="609600"/>
          </a:xfrm>
          <a:prstGeom prst="rect">
            <a:avLst/>
          </a:prstGeom>
          <a:noFill/>
          <a:ln w="381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835909" name="AutoShape 5"/>
          <p:cNvSpPr>
            <a:spLocks noChangeArrowheads="1"/>
          </p:cNvSpPr>
          <p:nvPr/>
        </p:nvSpPr>
        <p:spPr bwMode="auto">
          <a:xfrm>
            <a:off x="2514600" y="4724400"/>
            <a:ext cx="304800" cy="609600"/>
          </a:xfrm>
          <a:prstGeom prst="downArrow">
            <a:avLst>
              <a:gd name="adj1" fmla="val 50000"/>
              <a:gd name="adj2" fmla="val 50000"/>
            </a:avLst>
          </a:prstGeom>
          <a:noFill/>
          <a:ln w="381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835910" name="Line 6"/>
          <p:cNvSpPr>
            <a:spLocks noChangeShapeType="1"/>
          </p:cNvSpPr>
          <p:nvPr/>
        </p:nvSpPr>
        <p:spPr bwMode="auto">
          <a:xfrm>
            <a:off x="3505200" y="3352800"/>
            <a:ext cx="304800" cy="0"/>
          </a:xfrm>
          <a:prstGeom prst="line">
            <a:avLst/>
          </a:prstGeom>
          <a:noFill/>
          <a:ln w="28575">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3835911" name="Rectangle 7"/>
          <p:cNvSpPr>
            <a:spLocks noChangeArrowheads="1"/>
          </p:cNvSpPr>
          <p:nvPr/>
        </p:nvSpPr>
        <p:spPr bwMode="auto">
          <a:xfrm>
            <a:off x="1111250" y="6056313"/>
            <a:ext cx="3200400" cy="609600"/>
          </a:xfrm>
          <a:prstGeom prst="rect">
            <a:avLst/>
          </a:prstGeom>
          <a:noFill/>
          <a:ln w="381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31173673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3/6/2007</a:t>
            </a:r>
          </a:p>
        </p:txBody>
      </p:sp>
      <p:sp>
        <p:nvSpPr>
          <p:cNvPr id="9" name="Footer Placeholder 4"/>
          <p:cNvSpPr>
            <a:spLocks noGrp="1"/>
          </p:cNvSpPr>
          <p:nvPr>
            <p:ph type="ftr" sz="quarter" idx="11"/>
          </p:nvPr>
        </p:nvSpPr>
        <p:spPr/>
        <p:txBody>
          <a:bodyPr/>
          <a:lstStyle/>
          <a:p>
            <a:r>
              <a:rPr lang="en-US"/>
              <a:t>Katsushi Arisaka</a:t>
            </a:r>
          </a:p>
        </p:txBody>
      </p:sp>
      <p:sp>
        <p:nvSpPr>
          <p:cNvPr id="10" name="Slide Number Placeholder 5"/>
          <p:cNvSpPr>
            <a:spLocks noGrp="1"/>
          </p:cNvSpPr>
          <p:nvPr>
            <p:ph type="sldNum" sz="quarter" idx="12"/>
          </p:nvPr>
        </p:nvSpPr>
        <p:spPr/>
        <p:txBody>
          <a:bodyPr/>
          <a:lstStyle/>
          <a:p>
            <a:fld id="{BDE2DCD3-E1B2-2647-8D1A-95FC314959DE}" type="slidenum">
              <a:rPr lang="en-US"/>
              <a:pPr/>
              <a:t>64</a:t>
            </a:fld>
            <a:endParaRPr lang="en-US"/>
          </a:p>
        </p:txBody>
      </p:sp>
      <p:sp>
        <p:nvSpPr>
          <p:cNvPr id="3837954" name="Rectangle 2"/>
          <p:cNvSpPr>
            <a:spLocks noGrp="1" noChangeArrowheads="1"/>
          </p:cNvSpPr>
          <p:nvPr>
            <p:ph type="body" idx="1"/>
          </p:nvPr>
        </p:nvSpPr>
        <p:spPr>
          <a:xfrm>
            <a:off x="381000" y="990600"/>
            <a:ext cx="8959850" cy="5791200"/>
          </a:xfrm>
        </p:spPr>
        <p:txBody>
          <a:bodyPr/>
          <a:lstStyle/>
          <a:p>
            <a:pPr>
              <a:lnSpc>
                <a:spcPct val="70000"/>
              </a:lnSpc>
            </a:pPr>
            <a:r>
              <a:rPr lang="en-US" sz="3600">
                <a:solidFill>
                  <a:srgbClr val="FF3300"/>
                </a:solidFill>
              </a:rPr>
              <a:t>Essentially the same particles as today.</a:t>
            </a:r>
          </a:p>
          <a:p>
            <a:pPr>
              <a:lnSpc>
                <a:spcPct val="70000"/>
              </a:lnSpc>
            </a:pPr>
            <a:r>
              <a:rPr lang="en-US" sz="3600" u="sng"/>
              <a:t>Fermions</a:t>
            </a:r>
            <a:r>
              <a:rPr lang="en-US" sz="3600"/>
              <a:t>:			</a:t>
            </a:r>
            <a:r>
              <a:rPr lang="en-US" sz="3600" u="sng"/>
              <a:t>Ratio (in numbers)</a:t>
            </a:r>
          </a:p>
          <a:p>
            <a:pPr lvl="1">
              <a:lnSpc>
                <a:spcPct val="70000"/>
              </a:lnSpc>
            </a:pPr>
            <a:r>
              <a:rPr lang="en-US" sz="3200"/>
              <a:t>Lepton:	</a:t>
            </a:r>
            <a:r>
              <a:rPr lang="en-US" sz="3200">
                <a:sym typeface="Symbol" charset="0"/>
              </a:rPr>
              <a:t></a:t>
            </a:r>
            <a:r>
              <a:rPr lang="en-US" sz="3200" baseline="-25000">
                <a:sym typeface="Symbol" charset="0"/>
              </a:rPr>
              <a:t>e		</a:t>
            </a:r>
            <a:r>
              <a:rPr lang="en-US" sz="3200">
                <a:sym typeface="Symbol" charset="0"/>
              </a:rPr>
              <a:t>~1</a:t>
            </a:r>
            <a:endParaRPr lang="en-US" sz="3200" baseline="-25000">
              <a:sym typeface="Symbol" charset="0"/>
            </a:endParaRPr>
          </a:p>
          <a:p>
            <a:pPr lvl="1">
              <a:lnSpc>
                <a:spcPct val="70000"/>
              </a:lnSpc>
              <a:buFont typeface="Wingdings" charset="0"/>
              <a:buNone/>
            </a:pPr>
            <a:r>
              <a:rPr lang="en-US" sz="3200">
                <a:sym typeface="Symbol" charset="0"/>
              </a:rPr>
              <a:t>				e</a:t>
            </a:r>
            <a:r>
              <a:rPr lang="en-US" sz="3200" baseline="30000">
                <a:sym typeface="Symbol" charset="0"/>
              </a:rPr>
              <a:t>-		</a:t>
            </a:r>
            <a:r>
              <a:rPr lang="en-US" sz="3200">
                <a:sym typeface="Symbol" charset="0"/>
              </a:rPr>
              <a:t>~410</a:t>
            </a:r>
            <a:r>
              <a:rPr lang="en-US" sz="3200" baseline="30000">
                <a:sym typeface="Symbol" charset="0"/>
              </a:rPr>
              <a:t>-10</a:t>
            </a:r>
          </a:p>
          <a:p>
            <a:pPr lvl="1">
              <a:lnSpc>
                <a:spcPct val="70000"/>
              </a:lnSpc>
            </a:pPr>
            <a:r>
              <a:rPr lang="en-US" sz="3200"/>
              <a:t>Baryon:	p		~</a:t>
            </a:r>
            <a:r>
              <a:rPr lang="en-US" sz="3200">
                <a:sym typeface="Symbol" charset="0"/>
              </a:rPr>
              <a:t>410</a:t>
            </a:r>
            <a:r>
              <a:rPr lang="en-US" sz="3200" baseline="30000">
                <a:sym typeface="Symbol" charset="0"/>
              </a:rPr>
              <a:t>-10</a:t>
            </a:r>
            <a:endParaRPr lang="en-US" sz="3200"/>
          </a:p>
          <a:p>
            <a:pPr lvl="1">
              <a:lnSpc>
                <a:spcPct val="70000"/>
              </a:lnSpc>
              <a:buFont typeface="Wingdings" charset="0"/>
              <a:buNone/>
            </a:pPr>
            <a:r>
              <a:rPr lang="en-US" sz="3200"/>
              <a:t>				n		~</a:t>
            </a:r>
            <a:r>
              <a:rPr lang="en-US" sz="3200">
                <a:sym typeface="Symbol" charset="0"/>
              </a:rPr>
              <a:t>0.510</a:t>
            </a:r>
            <a:r>
              <a:rPr lang="en-US" sz="3200" baseline="30000">
                <a:sym typeface="Symbol" charset="0"/>
              </a:rPr>
              <a:t>-10</a:t>
            </a:r>
            <a:endParaRPr lang="en-US" sz="3200"/>
          </a:p>
          <a:p>
            <a:pPr>
              <a:lnSpc>
                <a:spcPct val="70000"/>
              </a:lnSpc>
            </a:pPr>
            <a:r>
              <a:rPr lang="en-US" sz="3600" u="sng"/>
              <a:t>Bosons</a:t>
            </a:r>
            <a:r>
              <a:rPr lang="en-US" sz="3600"/>
              <a:t>:</a:t>
            </a:r>
          </a:p>
          <a:p>
            <a:pPr lvl="1">
              <a:lnSpc>
                <a:spcPct val="70000"/>
              </a:lnSpc>
            </a:pPr>
            <a:r>
              <a:rPr lang="en-US" sz="3200"/>
              <a:t>Photon:	</a:t>
            </a:r>
            <a:r>
              <a:rPr lang="en-US" sz="3200">
                <a:sym typeface="Symbol" charset="0"/>
              </a:rPr>
              <a:t>		1</a:t>
            </a:r>
          </a:p>
          <a:p>
            <a:pPr lvl="1">
              <a:lnSpc>
                <a:spcPct val="70000"/>
              </a:lnSpc>
            </a:pPr>
            <a:endParaRPr lang="en-US" sz="3200">
              <a:sym typeface="Symbol" charset="0"/>
            </a:endParaRPr>
          </a:p>
          <a:p>
            <a:pPr lvl="1">
              <a:lnSpc>
                <a:spcPct val="70000"/>
              </a:lnSpc>
            </a:pPr>
            <a:endParaRPr lang="en-US" sz="3200">
              <a:sym typeface="Symbol" charset="0"/>
            </a:endParaRPr>
          </a:p>
          <a:p>
            <a:pPr lvl="1">
              <a:lnSpc>
                <a:spcPct val="70000"/>
              </a:lnSpc>
            </a:pPr>
            <a:r>
              <a:rPr lang="en-US" sz="3200">
                <a:sym typeface="Symbol" charset="0"/>
              </a:rPr>
              <a:t>No anti-particles</a:t>
            </a:r>
          </a:p>
          <a:p>
            <a:pPr lvl="1">
              <a:lnSpc>
                <a:spcPct val="70000"/>
              </a:lnSpc>
            </a:pPr>
            <a:r>
              <a:rPr lang="en-US" sz="3200">
                <a:sym typeface="Symbol" charset="0"/>
              </a:rPr>
              <a:t># Photon : # Baryon = 1 : </a:t>
            </a:r>
            <a:r>
              <a:rPr lang="en-US" sz="3200"/>
              <a:t>~</a:t>
            </a:r>
            <a:r>
              <a:rPr lang="en-US" sz="3200">
                <a:sym typeface="Symbol" charset="0"/>
              </a:rPr>
              <a:t>410</a:t>
            </a:r>
            <a:r>
              <a:rPr lang="en-US" sz="3200" baseline="30000">
                <a:sym typeface="Symbol" charset="0"/>
              </a:rPr>
              <a:t>-10</a:t>
            </a:r>
            <a:endParaRPr lang="en-US" sz="3200"/>
          </a:p>
          <a:p>
            <a:pPr lvl="1">
              <a:lnSpc>
                <a:spcPct val="70000"/>
              </a:lnSpc>
            </a:pPr>
            <a:r>
              <a:rPr lang="en-US" sz="3200">
                <a:sym typeface="Symbol" charset="0"/>
              </a:rPr>
              <a:t># p = # e</a:t>
            </a:r>
            <a:r>
              <a:rPr lang="en-US" sz="3200" baseline="30000">
                <a:sym typeface="Symbol" charset="0"/>
              </a:rPr>
              <a:t>-</a:t>
            </a:r>
          </a:p>
        </p:txBody>
      </p:sp>
      <p:sp>
        <p:nvSpPr>
          <p:cNvPr id="3837955" name="AutoShape 3"/>
          <p:cNvSpPr>
            <a:spLocks noChangeArrowheads="1"/>
          </p:cNvSpPr>
          <p:nvPr/>
        </p:nvSpPr>
        <p:spPr bwMode="auto">
          <a:xfrm>
            <a:off x="3192463" y="2135188"/>
            <a:ext cx="676275" cy="712787"/>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837956" name="AutoShape 4"/>
          <p:cNvSpPr>
            <a:spLocks noChangeArrowheads="1"/>
          </p:cNvSpPr>
          <p:nvPr/>
        </p:nvSpPr>
        <p:spPr bwMode="auto">
          <a:xfrm>
            <a:off x="3192463" y="2963863"/>
            <a:ext cx="676275" cy="722312"/>
          </a:xfrm>
          <a:prstGeom prst="bracketPair">
            <a:avLst>
              <a:gd name="adj" fmla="val 16588"/>
            </a:avLst>
          </a:prstGeom>
          <a:noFill/>
          <a:ln w="38100">
            <a:solidFill>
              <a:schemeClr val="bg2"/>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2" tIns="45716" rIns="91432" bIns="45716" anchor="ctr"/>
          <a:lstStyle/>
          <a:p>
            <a:endParaRPr lang="en-US"/>
          </a:p>
        </p:txBody>
      </p:sp>
      <p:sp>
        <p:nvSpPr>
          <p:cNvPr id="3837957" name="Rectangle 5"/>
          <p:cNvSpPr>
            <a:spLocks noChangeArrowheads="1"/>
          </p:cNvSpPr>
          <p:nvPr/>
        </p:nvSpPr>
        <p:spPr bwMode="auto">
          <a:xfrm>
            <a:off x="2955925" y="1905000"/>
            <a:ext cx="1219200" cy="1943100"/>
          </a:xfrm>
          <a:prstGeom prst="rect">
            <a:avLst/>
          </a:prstGeom>
          <a:noFill/>
          <a:ln w="28575" cap="rnd">
            <a:solidFill>
              <a:srgbClr val="FF9900"/>
            </a:solidFill>
            <a:prstDash val="sysDot"/>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837958" name="Rectangle 6"/>
          <p:cNvSpPr>
            <a:spLocks noChangeArrowheads="1"/>
          </p:cNvSpPr>
          <p:nvPr/>
        </p:nvSpPr>
        <p:spPr bwMode="auto">
          <a:xfrm>
            <a:off x="2971800" y="4114800"/>
            <a:ext cx="1219200" cy="793750"/>
          </a:xfrm>
          <a:prstGeom prst="rect">
            <a:avLst/>
          </a:prstGeom>
          <a:noFill/>
          <a:ln w="28575" cap="rnd">
            <a:solidFill>
              <a:srgbClr val="FF9900"/>
            </a:solidFill>
            <a:prstDash val="sysDot"/>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837959" name="Rectangle 7"/>
          <p:cNvSpPr>
            <a:spLocks noGrp="1" noChangeArrowheads="1"/>
          </p:cNvSpPr>
          <p:nvPr>
            <p:ph type="title"/>
          </p:nvPr>
        </p:nvSpPr>
        <p:spPr>
          <a:xfrm>
            <a:off x="0" y="0"/>
            <a:ext cx="9601200" cy="685800"/>
          </a:xfrm>
        </p:spPr>
        <p:txBody>
          <a:bodyPr/>
          <a:lstStyle/>
          <a:p>
            <a:r>
              <a:rPr lang="en-US" sz="3400">
                <a:solidFill>
                  <a:srgbClr val="FF00FF"/>
                </a:solidFill>
              </a:rPr>
              <a:t>Time ~ 100 sec, Temp.= 10</a:t>
            </a:r>
            <a:r>
              <a:rPr lang="en-US" sz="3400" baseline="30000">
                <a:solidFill>
                  <a:srgbClr val="FF00FF"/>
                </a:solidFill>
              </a:rPr>
              <a:t>9</a:t>
            </a:r>
            <a:r>
              <a:rPr lang="en-US" sz="3400">
                <a:solidFill>
                  <a:srgbClr val="FF00FF"/>
                </a:solidFill>
              </a:rPr>
              <a:t> </a:t>
            </a:r>
            <a:r>
              <a:rPr lang="en-US" sz="3400" baseline="30000">
                <a:solidFill>
                  <a:srgbClr val="FF00FF"/>
                </a:solidFill>
              </a:rPr>
              <a:t>o</a:t>
            </a:r>
            <a:r>
              <a:rPr lang="en-US" sz="3400">
                <a:solidFill>
                  <a:srgbClr val="FF00FF"/>
                </a:solidFill>
              </a:rPr>
              <a:t>K (130 keV)</a:t>
            </a:r>
          </a:p>
        </p:txBody>
      </p:sp>
    </p:spTree>
    <p:extLst>
      <p:ext uri="{BB962C8B-B14F-4D97-AF65-F5344CB8AC3E}">
        <p14:creationId xmlns:p14="http://schemas.microsoft.com/office/powerpoint/2010/main" val="1663103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3/6/2007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87506FFE-C75B-9F41-B124-02D072BB1238}" type="slidenum">
              <a:rPr lang="en-US"/>
              <a:pPr/>
              <a:t>65</a:t>
            </a:fld>
            <a:endParaRPr lang="en-US"/>
          </a:p>
        </p:txBody>
      </p:sp>
      <p:sp>
        <p:nvSpPr>
          <p:cNvPr id="3854338" name="Rectangle 2"/>
          <p:cNvSpPr>
            <a:spLocks noGrp="1" noChangeArrowheads="1"/>
          </p:cNvSpPr>
          <p:nvPr>
            <p:ph type="body" idx="1"/>
          </p:nvPr>
        </p:nvSpPr>
        <p:spPr>
          <a:xfrm>
            <a:off x="336550" y="990600"/>
            <a:ext cx="9340850" cy="6096000"/>
          </a:xfrm>
        </p:spPr>
        <p:txBody>
          <a:bodyPr/>
          <a:lstStyle/>
          <a:p>
            <a:r>
              <a:rPr lang="en-US" sz="3800" dirty="0"/>
              <a:t>Neutrons are captured by protons.</a:t>
            </a:r>
          </a:p>
          <a:p>
            <a:pPr lvl="1">
              <a:buFont typeface="Wingdings" charset="0"/>
              <a:buNone/>
            </a:pPr>
            <a:r>
              <a:rPr lang="en-US" sz="3400" dirty="0"/>
              <a:t>			n + p </a:t>
            </a:r>
            <a:r>
              <a:rPr lang="en-US" sz="3400" dirty="0">
                <a:sym typeface="Symbol" charset="0"/>
              </a:rPr>
              <a:t> D + 			</a:t>
            </a:r>
            <a:r>
              <a:rPr lang="en-US" sz="2600" dirty="0">
                <a:solidFill>
                  <a:srgbClr val="008000"/>
                </a:solidFill>
                <a:sym typeface="Symbol" charset="0"/>
              </a:rPr>
              <a:t>D = (</a:t>
            </a:r>
            <a:r>
              <a:rPr lang="en-US" sz="2600" dirty="0" err="1">
                <a:solidFill>
                  <a:srgbClr val="008000"/>
                </a:solidFill>
                <a:sym typeface="Symbol" charset="0"/>
              </a:rPr>
              <a:t>pn</a:t>
            </a:r>
            <a:r>
              <a:rPr lang="en-US" sz="2600" dirty="0">
                <a:solidFill>
                  <a:srgbClr val="008000"/>
                </a:solidFill>
                <a:sym typeface="Symbol" charset="0"/>
              </a:rPr>
              <a:t>)</a:t>
            </a:r>
          </a:p>
          <a:p>
            <a:pPr lvl="1">
              <a:buFont typeface="Wingdings" charset="0"/>
              <a:buNone/>
            </a:pPr>
            <a:r>
              <a:rPr lang="en-US" sz="3400" dirty="0">
                <a:sym typeface="Symbol" charset="0"/>
              </a:rPr>
              <a:t>			D + D  </a:t>
            </a:r>
            <a:r>
              <a:rPr lang="en-US" sz="3400" baseline="30000" dirty="0">
                <a:sym typeface="Symbol" charset="0"/>
              </a:rPr>
              <a:t>3</a:t>
            </a:r>
            <a:r>
              <a:rPr lang="en-US" sz="3400" dirty="0">
                <a:sym typeface="Symbol" charset="0"/>
              </a:rPr>
              <a:t>He + n		</a:t>
            </a:r>
            <a:r>
              <a:rPr lang="en-US" sz="2600" baseline="30000" dirty="0" smtClean="0">
                <a:solidFill>
                  <a:srgbClr val="008000"/>
                </a:solidFill>
                <a:sym typeface="Symbol" charset="0"/>
              </a:rPr>
              <a:t>3</a:t>
            </a:r>
            <a:r>
              <a:rPr lang="en-US" sz="2600" dirty="0" smtClean="0">
                <a:solidFill>
                  <a:srgbClr val="008000"/>
                </a:solidFill>
                <a:sym typeface="Symbol" charset="0"/>
              </a:rPr>
              <a:t>He </a:t>
            </a:r>
            <a:r>
              <a:rPr lang="en-US" sz="2600" dirty="0">
                <a:solidFill>
                  <a:srgbClr val="008000"/>
                </a:solidFill>
                <a:sym typeface="Symbol" charset="0"/>
              </a:rPr>
              <a:t>= (</a:t>
            </a:r>
            <a:r>
              <a:rPr lang="en-US" sz="2600" dirty="0" err="1">
                <a:solidFill>
                  <a:srgbClr val="008000"/>
                </a:solidFill>
                <a:sym typeface="Symbol" charset="0"/>
              </a:rPr>
              <a:t>ppn</a:t>
            </a:r>
            <a:r>
              <a:rPr lang="en-US" sz="2600" dirty="0">
                <a:solidFill>
                  <a:srgbClr val="008000"/>
                </a:solidFill>
                <a:sym typeface="Symbol" charset="0"/>
              </a:rPr>
              <a:t>)</a:t>
            </a:r>
          </a:p>
          <a:p>
            <a:pPr lvl="1">
              <a:buFont typeface="Wingdings" charset="0"/>
              <a:buNone/>
            </a:pPr>
            <a:r>
              <a:rPr lang="en-US" sz="3400" baseline="30000" dirty="0">
                <a:sym typeface="Symbol" charset="0"/>
              </a:rPr>
              <a:t>		</a:t>
            </a:r>
            <a:r>
              <a:rPr lang="en-US" sz="3400" baseline="30000" dirty="0" smtClean="0">
                <a:sym typeface="Symbol" charset="0"/>
              </a:rPr>
              <a:t>		</a:t>
            </a:r>
            <a:r>
              <a:rPr lang="en-US" sz="3400" baseline="30000" dirty="0">
                <a:sym typeface="Symbol" charset="0"/>
              </a:rPr>
              <a:t>	3</a:t>
            </a:r>
            <a:r>
              <a:rPr lang="en-US" sz="3400" dirty="0">
                <a:sym typeface="Symbol" charset="0"/>
              </a:rPr>
              <a:t>He + D  </a:t>
            </a:r>
            <a:r>
              <a:rPr lang="en-US" sz="3400" baseline="30000" dirty="0">
                <a:sym typeface="Symbol" charset="0"/>
              </a:rPr>
              <a:t>4</a:t>
            </a:r>
            <a:r>
              <a:rPr lang="en-US" sz="3400" dirty="0">
                <a:sym typeface="Symbol" charset="0"/>
              </a:rPr>
              <a:t>He + p	</a:t>
            </a:r>
            <a:r>
              <a:rPr lang="en-US" sz="2600" baseline="30000" dirty="0" smtClean="0">
                <a:solidFill>
                  <a:srgbClr val="008000"/>
                </a:solidFill>
                <a:sym typeface="Symbol" charset="0"/>
              </a:rPr>
              <a:t>4</a:t>
            </a:r>
            <a:r>
              <a:rPr lang="en-US" sz="2600" dirty="0" smtClean="0">
                <a:solidFill>
                  <a:srgbClr val="008000"/>
                </a:solidFill>
                <a:sym typeface="Symbol" charset="0"/>
              </a:rPr>
              <a:t>He </a:t>
            </a:r>
            <a:r>
              <a:rPr lang="en-US" sz="2600" dirty="0">
                <a:solidFill>
                  <a:srgbClr val="008000"/>
                </a:solidFill>
                <a:sym typeface="Symbol" charset="0"/>
              </a:rPr>
              <a:t>= (</a:t>
            </a:r>
            <a:r>
              <a:rPr lang="en-US" sz="2600" dirty="0" err="1">
                <a:solidFill>
                  <a:srgbClr val="008000"/>
                </a:solidFill>
                <a:sym typeface="Symbol" charset="0"/>
              </a:rPr>
              <a:t>ppnn</a:t>
            </a:r>
            <a:r>
              <a:rPr lang="en-US" sz="2600" dirty="0">
                <a:solidFill>
                  <a:srgbClr val="008000"/>
                </a:solidFill>
                <a:sym typeface="Symbol" charset="0"/>
              </a:rPr>
              <a:t>)</a:t>
            </a:r>
            <a:endParaRPr lang="en-US" sz="3400" dirty="0">
              <a:sym typeface="Symbol" charset="0"/>
            </a:endParaRPr>
          </a:p>
          <a:p>
            <a:r>
              <a:rPr lang="en-US" sz="3800" dirty="0">
                <a:sym typeface="Symbol" charset="0"/>
              </a:rPr>
              <a:t>Finally </a:t>
            </a:r>
            <a:r>
              <a:rPr lang="en-US" sz="3800" baseline="30000" dirty="0">
                <a:sym typeface="Symbol" charset="0"/>
              </a:rPr>
              <a:t>4</a:t>
            </a:r>
            <a:r>
              <a:rPr lang="en-US" sz="3800" dirty="0">
                <a:sym typeface="Symbol" charset="0"/>
              </a:rPr>
              <a:t>He is made!</a:t>
            </a:r>
          </a:p>
          <a:p>
            <a:r>
              <a:rPr lang="en-US" sz="3800" dirty="0">
                <a:sym typeface="Symbol" charset="0"/>
              </a:rPr>
              <a:t>But no other heavier elements.</a:t>
            </a:r>
          </a:p>
          <a:p>
            <a:pPr lvl="1"/>
            <a:r>
              <a:rPr lang="en-US" sz="3400" dirty="0">
                <a:sym typeface="Symbol" charset="0"/>
              </a:rPr>
              <a:t>Expansion of the Universe was too fast for other nuclear fusions!</a:t>
            </a:r>
          </a:p>
          <a:p>
            <a:pPr lvl="2"/>
            <a:endParaRPr lang="en-US" sz="2800" dirty="0">
              <a:sym typeface="Symbol" charset="0"/>
            </a:endParaRPr>
          </a:p>
          <a:p>
            <a:pPr lvl="1">
              <a:buFont typeface="Wingdings" charset="0"/>
              <a:buNone/>
            </a:pPr>
            <a:r>
              <a:rPr lang="en-US" sz="3400" dirty="0">
                <a:sym typeface="Symbol" charset="0"/>
              </a:rPr>
              <a:t>	</a:t>
            </a:r>
            <a:r>
              <a:rPr lang="en-US" dirty="0">
                <a:sym typeface="Symbol" charset="0"/>
              </a:rPr>
              <a:t>	H : </a:t>
            </a:r>
            <a:r>
              <a:rPr lang="en-US" baseline="30000" dirty="0">
                <a:sym typeface="Symbol" charset="0"/>
              </a:rPr>
              <a:t>4</a:t>
            </a:r>
            <a:r>
              <a:rPr lang="en-US" dirty="0">
                <a:sym typeface="Symbol" charset="0"/>
              </a:rPr>
              <a:t>He = 75% : 25 %			</a:t>
            </a:r>
            <a:r>
              <a:rPr lang="en-US" sz="3000" dirty="0">
                <a:solidFill>
                  <a:srgbClr val="008000"/>
                </a:solidFill>
                <a:sym typeface="Symbol" charset="0"/>
              </a:rPr>
              <a:t>by weight</a:t>
            </a:r>
          </a:p>
        </p:txBody>
      </p:sp>
      <p:sp>
        <p:nvSpPr>
          <p:cNvPr id="3854339" name="Rectangle 3"/>
          <p:cNvSpPr>
            <a:spLocks noGrp="1" noChangeArrowheads="1"/>
          </p:cNvSpPr>
          <p:nvPr>
            <p:ph type="title"/>
          </p:nvPr>
        </p:nvSpPr>
        <p:spPr>
          <a:noFill/>
          <a:ln/>
          <a:extLst>
            <a:ext uri="{91240B29-F687-4f45-9708-019B960494DF}">
              <a14:hiddenLine xmlns:a14="http://schemas.microsoft.com/office/drawing/2010/main" w="28575" cmpd="sng">
                <a:solidFill>
                  <a:srgbClr val="FF00FF"/>
                </a:solidFill>
                <a:miter lim="800000"/>
                <a:headEnd/>
                <a:tailEnd/>
              </a14:hiddenLine>
            </a:ext>
          </a:extLst>
        </p:spPr>
        <p:txBody>
          <a:bodyPr/>
          <a:lstStyle/>
          <a:p>
            <a:r>
              <a:rPr lang="en-US" sz="3000">
                <a:solidFill>
                  <a:srgbClr val="FF00FF"/>
                </a:solidFill>
              </a:rPr>
              <a:t>Time = 3 minutes, Temp.= ~10</a:t>
            </a:r>
            <a:r>
              <a:rPr lang="en-US" sz="3000" baseline="30000">
                <a:solidFill>
                  <a:srgbClr val="FF00FF"/>
                </a:solidFill>
              </a:rPr>
              <a:t>9</a:t>
            </a:r>
            <a:r>
              <a:rPr lang="en-US" sz="3000">
                <a:solidFill>
                  <a:srgbClr val="FF00FF"/>
                </a:solidFill>
              </a:rPr>
              <a:t> </a:t>
            </a:r>
            <a:r>
              <a:rPr lang="en-US" sz="3000" baseline="30000">
                <a:solidFill>
                  <a:srgbClr val="FF00FF"/>
                </a:solidFill>
              </a:rPr>
              <a:t>o</a:t>
            </a:r>
            <a:r>
              <a:rPr lang="en-US" sz="3000">
                <a:solidFill>
                  <a:srgbClr val="FF00FF"/>
                </a:solidFill>
              </a:rPr>
              <a:t>K (~100 keV)</a:t>
            </a:r>
          </a:p>
        </p:txBody>
      </p:sp>
      <p:sp>
        <p:nvSpPr>
          <p:cNvPr id="3854340" name="Rectangle 4"/>
          <p:cNvSpPr>
            <a:spLocks noChangeArrowheads="1"/>
          </p:cNvSpPr>
          <p:nvPr/>
        </p:nvSpPr>
        <p:spPr bwMode="auto">
          <a:xfrm>
            <a:off x="1143000" y="5943600"/>
            <a:ext cx="4419600" cy="914400"/>
          </a:xfrm>
          <a:prstGeom prst="rect">
            <a:avLst/>
          </a:prstGeom>
          <a:noFill/>
          <a:ln w="38100">
            <a:solidFill>
              <a:srgbClr val="FF33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
        <p:nvSpPr>
          <p:cNvPr id="3854341" name="AutoShape 5"/>
          <p:cNvSpPr>
            <a:spLocks/>
          </p:cNvSpPr>
          <p:nvPr/>
        </p:nvSpPr>
        <p:spPr bwMode="auto">
          <a:xfrm>
            <a:off x="1828800" y="1676400"/>
            <a:ext cx="381000" cy="1371600"/>
          </a:xfrm>
          <a:prstGeom prst="leftBrace">
            <a:avLst>
              <a:gd name="adj1" fmla="val 30000"/>
              <a:gd name="adj2" fmla="val 50000"/>
            </a:avLst>
          </a:prstGeom>
          <a:noFill/>
          <a:ln w="50800">
            <a:solidFill>
              <a:srgbClr val="FF9900"/>
            </a:solidFill>
            <a:round/>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52565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3/8/2007</a:t>
            </a:r>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6B930946-2CF1-0C4B-BD9C-A05B260698D4}" type="slidenum">
              <a:rPr lang="en-US"/>
              <a:pPr/>
              <a:t>66</a:t>
            </a:fld>
            <a:endParaRPr lang="en-US"/>
          </a:p>
        </p:txBody>
      </p:sp>
      <p:sp>
        <p:nvSpPr>
          <p:cNvPr id="3670018" name="Rectangle 2"/>
          <p:cNvSpPr>
            <a:spLocks noGrp="1" noChangeArrowheads="1"/>
          </p:cNvSpPr>
          <p:nvPr>
            <p:ph type="title"/>
          </p:nvPr>
        </p:nvSpPr>
        <p:spPr/>
        <p:txBody>
          <a:bodyPr/>
          <a:lstStyle/>
          <a:p>
            <a:r>
              <a:rPr lang="en-US"/>
              <a:t>Abundance vs. Time</a:t>
            </a:r>
          </a:p>
        </p:txBody>
      </p:sp>
      <p:pic>
        <p:nvPicPr>
          <p:cNvPr id="3670019" name="Picture 3" descr="nucleo_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001000" cy="6161088"/>
          </a:xfrm>
          <a:prstGeom prst="rect">
            <a:avLst/>
          </a:prstGeom>
          <a:noFill/>
          <a:extLst>
            <a:ext uri="{909E8E84-426E-40dd-AFC4-6F175D3DCCD1}">
              <a14:hiddenFill xmlns:a14="http://schemas.microsoft.com/office/drawing/2010/main">
                <a:solidFill>
                  <a:srgbClr val="FFFFFF"/>
                </a:solidFill>
              </a14:hiddenFill>
            </a:ext>
          </a:extLst>
        </p:spPr>
      </p:pic>
      <p:sp>
        <p:nvSpPr>
          <p:cNvPr id="3670020" name="Text Box 4"/>
          <p:cNvSpPr txBox="1">
            <a:spLocks noChangeArrowheads="1"/>
          </p:cNvSpPr>
          <p:nvPr/>
        </p:nvSpPr>
        <p:spPr bwMode="auto">
          <a:xfrm>
            <a:off x="7085013" y="2541588"/>
            <a:ext cx="334962" cy="396875"/>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smtClean="0">
                <a:solidFill>
                  <a:srgbClr val="000000"/>
                </a:solidFill>
              </a:rPr>
              <a:t>D</a:t>
            </a:r>
          </a:p>
        </p:txBody>
      </p:sp>
    </p:spTree>
    <p:extLst>
      <p:ext uri="{BB962C8B-B14F-4D97-AF65-F5344CB8AC3E}">
        <p14:creationId xmlns:p14="http://schemas.microsoft.com/office/powerpoint/2010/main" val="82630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3/8/2007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848DD84D-72C5-344B-8287-5916F4E490F2}" type="slidenum">
              <a:rPr lang="en-US"/>
              <a:pPr/>
              <a:t>67</a:t>
            </a:fld>
            <a:endParaRPr lang="en-US"/>
          </a:p>
        </p:txBody>
      </p:sp>
      <p:sp>
        <p:nvSpPr>
          <p:cNvPr id="3926018" name="Rectangle 2"/>
          <p:cNvSpPr>
            <a:spLocks noGrp="1" noChangeArrowheads="1"/>
          </p:cNvSpPr>
          <p:nvPr>
            <p:ph type="title"/>
          </p:nvPr>
        </p:nvSpPr>
        <p:spPr/>
        <p:txBody>
          <a:bodyPr/>
          <a:lstStyle/>
          <a:p>
            <a:r>
              <a:rPr lang="en-US"/>
              <a:t>Baryon/Photon Ratio</a:t>
            </a:r>
          </a:p>
        </p:txBody>
      </p:sp>
      <p:sp>
        <p:nvSpPr>
          <p:cNvPr id="3926019" name="Rectangle 3"/>
          <p:cNvSpPr>
            <a:spLocks noGrp="1" noChangeArrowheads="1"/>
          </p:cNvSpPr>
          <p:nvPr>
            <p:ph type="body" idx="1"/>
          </p:nvPr>
        </p:nvSpPr>
        <p:spPr/>
        <p:txBody>
          <a:bodyPr/>
          <a:lstStyle/>
          <a:p>
            <a:r>
              <a:rPr lang="en-US" sz="3400"/>
              <a:t>Amount of </a:t>
            </a:r>
            <a:r>
              <a:rPr lang="en-US" sz="3400" baseline="30000"/>
              <a:t>4</a:t>
            </a:r>
            <a:r>
              <a:rPr lang="en-US" sz="3400"/>
              <a:t>He depends on the amount of photon at that time.</a:t>
            </a:r>
          </a:p>
          <a:p>
            <a:pPr lvl="1">
              <a:buFont typeface="Wingdings" charset="0"/>
              <a:buNone/>
            </a:pPr>
            <a:r>
              <a:rPr lang="en-US" sz="3000"/>
              <a:t>	More Photons </a:t>
            </a:r>
            <a:r>
              <a:rPr lang="en-US" sz="3000">
                <a:sym typeface="Symbol" charset="0"/>
              </a:rPr>
              <a:t> D breaks to n + p</a:t>
            </a:r>
          </a:p>
          <a:p>
            <a:pPr lvl="1">
              <a:buFont typeface="Wingdings" charset="0"/>
              <a:buNone/>
            </a:pPr>
            <a:r>
              <a:rPr lang="en-US" sz="3000">
                <a:sym typeface="Symbol" charset="0"/>
              </a:rPr>
              <a:t>				  n decays to p</a:t>
            </a:r>
          </a:p>
          <a:p>
            <a:pPr lvl="1">
              <a:buFont typeface="Wingdings" charset="0"/>
              <a:buNone/>
            </a:pPr>
            <a:r>
              <a:rPr lang="en-US" sz="3000">
                <a:sym typeface="Symbol" charset="0"/>
              </a:rPr>
              <a:t>				  less </a:t>
            </a:r>
            <a:r>
              <a:rPr lang="en-US" sz="3000" baseline="30000">
                <a:sym typeface="Symbol" charset="0"/>
              </a:rPr>
              <a:t>4</a:t>
            </a:r>
            <a:r>
              <a:rPr lang="en-US" sz="3000">
                <a:sym typeface="Symbol" charset="0"/>
              </a:rPr>
              <a:t>He</a:t>
            </a:r>
          </a:p>
          <a:p>
            <a:r>
              <a:rPr lang="en-US" sz="3400">
                <a:sym typeface="Symbol" charset="0"/>
              </a:rPr>
              <a:t>From the amount of </a:t>
            </a:r>
            <a:r>
              <a:rPr lang="en-US" sz="3400" baseline="30000">
                <a:sym typeface="Symbol" charset="0"/>
              </a:rPr>
              <a:t>4</a:t>
            </a:r>
            <a:r>
              <a:rPr lang="en-US" sz="3400">
                <a:sym typeface="Symbol" charset="0"/>
              </a:rPr>
              <a:t>He and D, we can estimate</a:t>
            </a:r>
          </a:p>
          <a:p>
            <a:endParaRPr lang="en-US" sz="3400">
              <a:sym typeface="Symbol" charset="0"/>
            </a:endParaRPr>
          </a:p>
          <a:p>
            <a:pPr lvl="1"/>
            <a:endParaRPr lang="en-US" sz="3000">
              <a:sym typeface="Symbol" charset="0"/>
            </a:endParaRPr>
          </a:p>
          <a:p>
            <a:r>
              <a:rPr lang="en-US" sz="3400">
                <a:sym typeface="Symbol" charset="0"/>
              </a:rPr>
              <a:t>We know that #photon = 420 /cm</a:t>
            </a:r>
            <a:r>
              <a:rPr lang="en-US" sz="3400" baseline="30000">
                <a:sym typeface="Symbol" charset="0"/>
              </a:rPr>
              <a:t>3</a:t>
            </a:r>
          </a:p>
          <a:p>
            <a:pPr lvl="3"/>
            <a:endParaRPr lang="en-US" sz="2100" baseline="30000">
              <a:sym typeface="Symbol" charset="0"/>
            </a:endParaRPr>
          </a:p>
          <a:p>
            <a:pPr lvl="1">
              <a:buFont typeface="Wingdings" charset="0"/>
              <a:buNone/>
            </a:pPr>
            <a:r>
              <a:rPr lang="en-US" sz="3000">
                <a:sym typeface="Symbol" charset="0"/>
              </a:rPr>
              <a:t>			</a:t>
            </a:r>
            <a:r>
              <a:rPr lang="en-US" sz="3400">
                <a:sym typeface="Symbol" charset="0"/>
              </a:rPr>
              <a:t>0.03 &lt; </a:t>
            </a:r>
            <a:r>
              <a:rPr lang="en-US" sz="3400" baseline="-25000">
                <a:sym typeface="Symbol" charset="0"/>
              </a:rPr>
              <a:t>Baryon</a:t>
            </a:r>
            <a:r>
              <a:rPr lang="en-US" sz="3400">
                <a:sym typeface="Symbol" charset="0"/>
              </a:rPr>
              <a:t> &lt; 0.06</a:t>
            </a:r>
          </a:p>
          <a:p>
            <a:pPr lvl="1">
              <a:buFont typeface="Wingdings" charset="0"/>
              <a:buNone/>
            </a:pPr>
            <a:endParaRPr lang="en-US" sz="3400">
              <a:sym typeface="Symbol" charset="0"/>
            </a:endParaRPr>
          </a:p>
        </p:txBody>
      </p:sp>
      <p:graphicFrame>
        <p:nvGraphicFramePr>
          <p:cNvPr id="3926020" name="Object 4"/>
          <p:cNvGraphicFramePr>
            <a:graphicFrameLocks noChangeAspect="1"/>
          </p:cNvGraphicFramePr>
          <p:nvPr/>
        </p:nvGraphicFramePr>
        <p:xfrm>
          <a:off x="1447800" y="4038600"/>
          <a:ext cx="5029200" cy="1098550"/>
        </p:xfrm>
        <a:graphic>
          <a:graphicData uri="http://schemas.openxmlformats.org/presentationml/2006/ole">
            <mc:AlternateContent xmlns:mc="http://schemas.openxmlformats.org/markup-compatibility/2006">
              <mc:Choice xmlns:v="urn:schemas-microsoft-com:vml" Requires="v">
                <p:oleObj spid="_x0000_s1026" name="Equation" r:id="rId4" imgW="1803240" imgH="393480" progId="Equation.3">
                  <p:embed/>
                </p:oleObj>
              </mc:Choice>
              <mc:Fallback>
                <p:oleObj name="Equation" r:id="rId4" imgW="180324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5029200" cy="1098550"/>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926021" name="Rectangle 5"/>
          <p:cNvSpPr>
            <a:spLocks noChangeArrowheads="1"/>
          </p:cNvSpPr>
          <p:nvPr/>
        </p:nvSpPr>
        <p:spPr bwMode="auto">
          <a:xfrm>
            <a:off x="1889125" y="5822950"/>
            <a:ext cx="4114800" cy="914400"/>
          </a:xfrm>
          <a:prstGeom prst="rect">
            <a:avLst/>
          </a:prstGeom>
          <a:noFill/>
          <a:ln w="38100">
            <a:solidFill>
              <a:srgbClr val="FF33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smtClean="0">
              <a:solidFill>
                <a:srgbClr val="000000"/>
              </a:solidFill>
            </a:endParaRPr>
          </a:p>
        </p:txBody>
      </p:sp>
    </p:spTree>
    <p:extLst>
      <p:ext uri="{BB962C8B-B14F-4D97-AF65-F5344CB8AC3E}">
        <p14:creationId xmlns:p14="http://schemas.microsoft.com/office/powerpoint/2010/main" val="16181564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3/8/2007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AF7ED415-2278-0D4D-ADAC-85FFCAC37AD9}" type="slidenum">
              <a:rPr lang="en-US"/>
              <a:pPr/>
              <a:t>68</a:t>
            </a:fld>
            <a:endParaRPr lang="en-US"/>
          </a:p>
        </p:txBody>
      </p:sp>
      <p:sp>
        <p:nvSpPr>
          <p:cNvPr id="3672066" name="Rectangle 2"/>
          <p:cNvSpPr>
            <a:spLocks noGrp="1" noChangeArrowheads="1"/>
          </p:cNvSpPr>
          <p:nvPr>
            <p:ph type="title"/>
          </p:nvPr>
        </p:nvSpPr>
        <p:spPr/>
        <p:txBody>
          <a:bodyPr/>
          <a:lstStyle/>
          <a:p>
            <a:r>
              <a:rPr lang="en-US"/>
              <a:t>Abundance vs. Density</a:t>
            </a:r>
          </a:p>
        </p:txBody>
      </p:sp>
      <p:pic>
        <p:nvPicPr>
          <p:cNvPr id="3672067" name="Picture 3" descr="bigbang_eta1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8001000" cy="6221413"/>
          </a:xfrm>
          <a:prstGeom prst="rect">
            <a:avLst/>
          </a:prstGeom>
          <a:noFill/>
          <a:extLst>
            <a:ext uri="{909E8E84-426E-40dd-AFC4-6F175D3DCCD1}">
              <a14:hiddenFill xmlns:a14="http://schemas.microsoft.com/office/drawing/2010/main">
                <a:solidFill>
                  <a:srgbClr val="FFFFFF"/>
                </a:solidFill>
              </a14:hiddenFill>
            </a:ext>
          </a:extLst>
        </p:spPr>
      </p:pic>
      <p:sp>
        <p:nvSpPr>
          <p:cNvPr id="3672068" name="Text Box 4"/>
          <p:cNvSpPr txBox="1">
            <a:spLocks noChangeArrowheads="1"/>
          </p:cNvSpPr>
          <p:nvPr/>
        </p:nvSpPr>
        <p:spPr bwMode="auto">
          <a:xfrm>
            <a:off x="3429000" y="1905000"/>
            <a:ext cx="365125" cy="457200"/>
          </a:xfrm>
          <a:prstGeom prst="rect">
            <a:avLst/>
          </a:prstGeom>
          <a:solidFill>
            <a:schemeClr val="bg1"/>
          </a:solidFill>
          <a:ln>
            <a:noFill/>
          </a:ln>
          <a:effectLst/>
          <a:extLs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FF3300"/>
                </a:solidFill>
              </a:rPr>
              <a:t>D</a:t>
            </a:r>
          </a:p>
        </p:txBody>
      </p:sp>
      <p:sp>
        <p:nvSpPr>
          <p:cNvPr id="3672070" name="Rectangle 6"/>
          <p:cNvSpPr>
            <a:spLocks noChangeArrowheads="1"/>
          </p:cNvSpPr>
          <p:nvPr/>
        </p:nvSpPr>
        <p:spPr bwMode="auto">
          <a:xfrm>
            <a:off x="3213100" y="3817938"/>
            <a:ext cx="3098800" cy="44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9900"/>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lvl="1">
              <a:lnSpc>
                <a:spcPct val="90000"/>
              </a:lnSpc>
              <a:spcBef>
                <a:spcPct val="10000"/>
              </a:spcBef>
              <a:buFont typeface="Wingdings" charset="0"/>
              <a:buNone/>
            </a:pPr>
            <a:r>
              <a:rPr lang="en-US" sz="2600" smtClean="0">
                <a:solidFill>
                  <a:srgbClr val="000000"/>
                </a:solidFill>
                <a:sym typeface="Symbol" charset="0"/>
              </a:rPr>
              <a:t>0.03 &lt; </a:t>
            </a:r>
            <a:r>
              <a:rPr lang="en-US" sz="2600" baseline="-25000" smtClean="0">
                <a:solidFill>
                  <a:srgbClr val="000000"/>
                </a:solidFill>
                <a:sym typeface="Symbol" charset="0"/>
              </a:rPr>
              <a:t>Baryon</a:t>
            </a:r>
            <a:r>
              <a:rPr lang="en-US" sz="2600" smtClean="0">
                <a:solidFill>
                  <a:srgbClr val="000000"/>
                </a:solidFill>
                <a:sym typeface="Symbol" charset="0"/>
              </a:rPr>
              <a:t>&lt; 0.06</a:t>
            </a:r>
          </a:p>
        </p:txBody>
      </p:sp>
    </p:spTree>
    <p:extLst>
      <p:ext uri="{BB962C8B-B14F-4D97-AF65-F5344CB8AC3E}">
        <p14:creationId xmlns:p14="http://schemas.microsoft.com/office/powerpoint/2010/main" val="12686210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ate Placeholder 3"/>
          <p:cNvSpPr>
            <a:spLocks noGrp="1"/>
          </p:cNvSpPr>
          <p:nvPr>
            <p:ph type="dt" sz="quarter" idx="10"/>
          </p:nvPr>
        </p:nvSpPr>
        <p:spPr/>
        <p:txBody>
          <a:bodyPr/>
          <a:lstStyle/>
          <a:p>
            <a:pPr>
              <a:defRPr/>
            </a:pPr>
            <a:fld id="{176EAEFB-914C-C141-93E5-0F4DE1B3902D}" type="datetime1">
              <a:rPr lang="en-US" smtClean="0"/>
              <a:t>11/14/12</a:t>
            </a:fld>
            <a:endParaRPr lang="en-US"/>
          </a:p>
        </p:txBody>
      </p:sp>
      <p:sp>
        <p:nvSpPr>
          <p:cNvPr id="40" name="Footer Placeholder 4"/>
          <p:cNvSpPr>
            <a:spLocks noGrp="1"/>
          </p:cNvSpPr>
          <p:nvPr>
            <p:ph type="ftr" sz="quarter" idx="11"/>
          </p:nvPr>
        </p:nvSpPr>
        <p:spPr/>
        <p:txBody>
          <a:bodyPr/>
          <a:lstStyle/>
          <a:p>
            <a:pPr>
              <a:defRPr/>
            </a:pPr>
            <a:r>
              <a:rPr lang="en-US"/>
              <a:t>Katsushi Arisaka</a:t>
            </a:r>
          </a:p>
        </p:txBody>
      </p:sp>
      <p:sp>
        <p:nvSpPr>
          <p:cNvPr id="41" name="Slide Number Placeholder 5"/>
          <p:cNvSpPr>
            <a:spLocks noGrp="1"/>
          </p:cNvSpPr>
          <p:nvPr>
            <p:ph type="sldNum" sz="quarter" idx="12"/>
          </p:nvPr>
        </p:nvSpPr>
        <p:spPr/>
        <p:txBody>
          <a:bodyPr/>
          <a:lstStyle/>
          <a:p>
            <a:pPr>
              <a:defRPr/>
            </a:pPr>
            <a:fld id="{F2DE06F0-E455-8C45-A385-05772809A47C}" type="slidenum">
              <a:rPr lang="en-US"/>
              <a:pPr>
                <a:defRPr/>
              </a:pPr>
              <a:t>69</a:t>
            </a:fld>
            <a:endParaRPr lang="en-US"/>
          </a:p>
        </p:txBody>
      </p:sp>
      <p:sp>
        <p:nvSpPr>
          <p:cNvPr id="3268610" name="Rectangle 2"/>
          <p:cNvSpPr>
            <a:spLocks noGrp="1" noChangeArrowheads="1"/>
          </p:cNvSpPr>
          <p:nvPr>
            <p:ph type="title"/>
          </p:nvPr>
        </p:nvSpPr>
        <p:spPr/>
        <p:txBody>
          <a:bodyPr/>
          <a:lstStyle/>
          <a:p>
            <a:pPr eaLnBrk="1" hangingPunct="1">
              <a:defRPr/>
            </a:pPr>
            <a:r>
              <a:rPr lang="en-US" altLang="ja-JP" smtClean="0"/>
              <a:t>Cosmic Pyramid </a:t>
            </a:r>
            <a:r>
              <a:rPr lang="ja-JP" altLang="en-US" smtClean="0"/>
              <a:t>　</a:t>
            </a:r>
            <a:endParaRPr lang="ja-JP" altLang="en-US" sz="2800" smtClean="0"/>
          </a:p>
        </p:txBody>
      </p:sp>
      <p:grpSp>
        <p:nvGrpSpPr>
          <p:cNvPr id="245765" name="Group 3"/>
          <p:cNvGrpSpPr>
            <a:grpSpLocks/>
          </p:cNvGrpSpPr>
          <p:nvPr/>
        </p:nvGrpSpPr>
        <p:grpSpPr bwMode="auto">
          <a:xfrm>
            <a:off x="752475" y="925513"/>
            <a:ext cx="7032625" cy="6389687"/>
            <a:chOff x="474" y="583"/>
            <a:chExt cx="4430" cy="4025"/>
          </a:xfrm>
        </p:grpSpPr>
        <p:grpSp>
          <p:nvGrpSpPr>
            <p:cNvPr id="245781" name="Group 4"/>
            <p:cNvGrpSpPr>
              <a:grpSpLocks/>
            </p:cNvGrpSpPr>
            <p:nvPr/>
          </p:nvGrpSpPr>
          <p:grpSpPr bwMode="auto">
            <a:xfrm>
              <a:off x="474" y="583"/>
              <a:ext cx="4430" cy="4025"/>
              <a:chOff x="681" y="583"/>
              <a:chExt cx="4430" cy="4025"/>
            </a:xfrm>
          </p:grpSpPr>
          <p:grpSp>
            <p:nvGrpSpPr>
              <p:cNvPr id="245786" name="Group 5"/>
              <p:cNvGrpSpPr>
                <a:grpSpLocks/>
              </p:cNvGrpSpPr>
              <p:nvPr/>
            </p:nvGrpSpPr>
            <p:grpSpPr bwMode="auto">
              <a:xfrm>
                <a:off x="681" y="583"/>
                <a:ext cx="4430" cy="4025"/>
                <a:chOff x="1023" y="583"/>
                <a:chExt cx="4430" cy="4025"/>
              </a:xfrm>
            </p:grpSpPr>
            <p:pic>
              <p:nvPicPr>
                <p:cNvPr id="3268614" name="Picture 6"/>
                <p:cNvPicPr>
                  <a:picLocks noChangeAspect="1" noChangeArrowheads="1"/>
                </p:cNvPicPr>
                <p:nvPr/>
              </p:nvPicPr>
              <p:blipFill>
                <a:blip r:embed="rId3">
                  <a:lum contrast="28000"/>
                  <a:extLst>
                    <a:ext uri="{28A0092B-C50C-407E-A947-70E740481C1C}">
                      <a14:useLocalDpi xmlns:a14="http://schemas.microsoft.com/office/drawing/2010/main" val="0"/>
                    </a:ext>
                  </a:extLst>
                </a:blip>
                <a:srcRect/>
                <a:stretch>
                  <a:fillRect/>
                </a:stretch>
              </p:blipFill>
              <p:spPr bwMode="auto">
                <a:xfrm>
                  <a:off x="1301" y="583"/>
                  <a:ext cx="4152" cy="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68615" name="Rectangle 7"/>
                <p:cNvSpPr>
                  <a:spLocks noChangeArrowheads="1"/>
                </p:cNvSpPr>
                <p:nvPr/>
              </p:nvSpPr>
              <p:spPr bwMode="auto">
                <a:xfrm>
                  <a:off x="1023" y="1633"/>
                  <a:ext cx="1694" cy="1385"/>
                </a:xfrm>
                <a:prstGeom prst="rect">
                  <a:avLst/>
                </a:prstGeom>
                <a:solidFill>
                  <a:schemeClr val="bg1"/>
                </a:solidFill>
                <a:ln>
                  <a:noFill/>
                </a:ln>
                <a:effectLst/>
                <a:extLst>
                  <a:ext uri="{91240B29-F687-4f45-9708-019B960494DF}">
                    <a14:hiddenLine xmlns:a14="http://schemas.microsoft.com/office/drawing/2010/main" w="508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grpSp>
          <p:sp>
            <p:nvSpPr>
              <p:cNvPr id="3268616" name="Line 8"/>
              <p:cNvSpPr>
                <a:spLocks noChangeShapeType="1"/>
              </p:cNvSpPr>
              <p:nvPr/>
            </p:nvSpPr>
            <p:spPr bwMode="auto">
              <a:xfrm>
                <a:off x="3654" y="825"/>
                <a:ext cx="1281" cy="3671"/>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17" name="Rectangle 9"/>
              <p:cNvSpPr>
                <a:spLocks noChangeArrowheads="1"/>
              </p:cNvSpPr>
              <p:nvPr/>
            </p:nvSpPr>
            <p:spPr bwMode="auto">
              <a:xfrm>
                <a:off x="2261" y="4543"/>
                <a:ext cx="2209" cy="56"/>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18" name="Line 10"/>
              <p:cNvSpPr>
                <a:spLocks noChangeShapeType="1"/>
              </p:cNvSpPr>
              <p:nvPr/>
            </p:nvSpPr>
            <p:spPr bwMode="auto">
              <a:xfrm flipH="1" flipV="1">
                <a:off x="1845" y="4147"/>
                <a:ext cx="368" cy="326"/>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19" name="Rectangle 11"/>
              <p:cNvSpPr>
                <a:spLocks noChangeArrowheads="1"/>
              </p:cNvSpPr>
              <p:nvPr/>
            </p:nvSpPr>
            <p:spPr bwMode="auto">
              <a:xfrm>
                <a:off x="1247" y="3834"/>
                <a:ext cx="1427" cy="774"/>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0" name="Line 12"/>
              <p:cNvSpPr>
                <a:spLocks noChangeShapeType="1"/>
              </p:cNvSpPr>
              <p:nvPr/>
            </p:nvSpPr>
            <p:spPr bwMode="auto">
              <a:xfrm flipH="1">
                <a:off x="2229" y="816"/>
                <a:ext cx="1418" cy="3672"/>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1" name="Line 13"/>
              <p:cNvSpPr>
                <a:spLocks noChangeShapeType="1"/>
              </p:cNvSpPr>
              <p:nvPr/>
            </p:nvSpPr>
            <p:spPr bwMode="auto">
              <a:xfrm flipH="1">
                <a:off x="1869" y="844"/>
                <a:ext cx="1753" cy="3258"/>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2" name="Line 14"/>
              <p:cNvSpPr>
                <a:spLocks noChangeShapeType="1"/>
              </p:cNvSpPr>
              <p:nvPr/>
            </p:nvSpPr>
            <p:spPr bwMode="auto">
              <a:xfrm flipH="1">
                <a:off x="2239" y="4472"/>
                <a:ext cx="2673" cy="17"/>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3" name="Line 15"/>
              <p:cNvSpPr>
                <a:spLocks noChangeShapeType="1"/>
              </p:cNvSpPr>
              <p:nvPr/>
            </p:nvSpPr>
            <p:spPr bwMode="auto">
              <a:xfrm flipH="1" flipV="1">
                <a:off x="2765" y="3133"/>
                <a:ext cx="1701" cy="25"/>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4" name="Line 16"/>
              <p:cNvSpPr>
                <a:spLocks noChangeShapeType="1"/>
              </p:cNvSpPr>
              <p:nvPr/>
            </p:nvSpPr>
            <p:spPr bwMode="auto">
              <a:xfrm flipH="1" flipV="1">
                <a:off x="3127" y="2189"/>
                <a:ext cx="986" cy="7"/>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5" name="Line 17"/>
              <p:cNvSpPr>
                <a:spLocks noChangeShapeType="1"/>
              </p:cNvSpPr>
              <p:nvPr/>
            </p:nvSpPr>
            <p:spPr bwMode="auto">
              <a:xfrm flipH="1" flipV="1">
                <a:off x="1865" y="4099"/>
                <a:ext cx="367" cy="394"/>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6" name="Line 18"/>
              <p:cNvSpPr>
                <a:spLocks noChangeShapeType="1"/>
              </p:cNvSpPr>
              <p:nvPr/>
            </p:nvSpPr>
            <p:spPr bwMode="auto">
              <a:xfrm flipH="1" flipV="1">
                <a:off x="2554" y="2880"/>
                <a:ext cx="185" cy="240"/>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27" name="Line 19"/>
              <p:cNvSpPr>
                <a:spLocks noChangeShapeType="1"/>
              </p:cNvSpPr>
              <p:nvPr/>
            </p:nvSpPr>
            <p:spPr bwMode="auto">
              <a:xfrm flipH="1" flipV="1">
                <a:off x="2993" y="1975"/>
                <a:ext cx="125" cy="212"/>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grpSp>
        <p:grpSp>
          <p:nvGrpSpPr>
            <p:cNvPr id="245782" name="Group 20"/>
            <p:cNvGrpSpPr>
              <a:grpSpLocks/>
            </p:cNvGrpSpPr>
            <p:nvPr/>
          </p:nvGrpSpPr>
          <p:grpSpPr bwMode="auto">
            <a:xfrm>
              <a:off x="2789" y="1702"/>
              <a:ext cx="1239" cy="2464"/>
              <a:chOff x="2789" y="1702"/>
              <a:chExt cx="1239" cy="2464"/>
            </a:xfrm>
          </p:grpSpPr>
          <p:sp>
            <p:nvSpPr>
              <p:cNvPr id="3268629" name="Rectangle 21"/>
              <p:cNvSpPr>
                <a:spLocks noChangeArrowheads="1"/>
              </p:cNvSpPr>
              <p:nvPr/>
            </p:nvSpPr>
            <p:spPr bwMode="auto">
              <a:xfrm>
                <a:off x="3147" y="1702"/>
                <a:ext cx="567" cy="353"/>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30" name="Rectangle 22"/>
              <p:cNvSpPr>
                <a:spLocks noChangeArrowheads="1"/>
              </p:cNvSpPr>
              <p:nvPr/>
            </p:nvSpPr>
            <p:spPr bwMode="auto">
              <a:xfrm>
                <a:off x="3011" y="2254"/>
                <a:ext cx="774" cy="68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31" name="Rectangle 23"/>
              <p:cNvSpPr>
                <a:spLocks noChangeArrowheads="1"/>
              </p:cNvSpPr>
              <p:nvPr/>
            </p:nvSpPr>
            <p:spPr bwMode="auto">
              <a:xfrm>
                <a:off x="2789" y="3331"/>
                <a:ext cx="1239" cy="835"/>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grpSp>
      </p:grpSp>
      <p:sp>
        <p:nvSpPr>
          <p:cNvPr id="3268632" name="Text Box 24"/>
          <p:cNvSpPr txBox="1">
            <a:spLocks noChangeArrowheads="1"/>
          </p:cNvSpPr>
          <p:nvPr/>
        </p:nvSpPr>
        <p:spPr bwMode="auto">
          <a:xfrm>
            <a:off x="4337050" y="3943350"/>
            <a:ext cx="2190750" cy="94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800" b="1">
                <a:solidFill>
                  <a:srgbClr val="FF0066"/>
                </a:solidFill>
                <a:cs typeface="ＭＳ Ｐゴシック" charset="0"/>
              </a:rPr>
              <a:t>Dark</a:t>
            </a:r>
          </a:p>
          <a:p>
            <a:pPr algn="ctr">
              <a:defRPr/>
            </a:pPr>
            <a:r>
              <a:rPr lang="en-US" altLang="ja-JP" sz="2800" b="1">
                <a:solidFill>
                  <a:srgbClr val="FF0066"/>
                </a:solidFill>
                <a:cs typeface="ＭＳ Ｐゴシック" charset="0"/>
              </a:rPr>
              <a:t>Matter</a:t>
            </a:r>
          </a:p>
        </p:txBody>
      </p:sp>
      <p:sp>
        <p:nvSpPr>
          <p:cNvPr id="3268633" name="Text Box 25"/>
          <p:cNvSpPr txBox="1">
            <a:spLocks noChangeArrowheads="1"/>
          </p:cNvSpPr>
          <p:nvPr/>
        </p:nvSpPr>
        <p:spPr bwMode="auto">
          <a:xfrm>
            <a:off x="3889375" y="5888038"/>
            <a:ext cx="3036888"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800" b="1">
                <a:solidFill>
                  <a:srgbClr val="FF00FF"/>
                </a:solidFill>
                <a:cs typeface="ＭＳ Ｐゴシック" charset="0"/>
              </a:rPr>
              <a:t>Dark Energy</a:t>
            </a:r>
          </a:p>
        </p:txBody>
      </p:sp>
      <p:sp>
        <p:nvSpPr>
          <p:cNvPr id="3268634" name="Text Box 26"/>
          <p:cNvSpPr txBox="1">
            <a:spLocks noChangeArrowheads="1"/>
          </p:cNvSpPr>
          <p:nvPr/>
        </p:nvSpPr>
        <p:spPr bwMode="auto">
          <a:xfrm>
            <a:off x="4343400" y="2438400"/>
            <a:ext cx="2209800" cy="10772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altLang="ja-JP" b="1" dirty="0">
                <a:solidFill>
                  <a:srgbClr val="0066FF"/>
                </a:solidFill>
                <a:cs typeface="ＭＳ Ｐゴシック" charset="0"/>
              </a:rPr>
              <a:t>Gas,</a:t>
            </a:r>
          </a:p>
          <a:p>
            <a:pPr algn="ctr">
              <a:defRPr/>
            </a:pPr>
            <a:r>
              <a:rPr lang="en-US" altLang="ja-JP" b="1" dirty="0">
                <a:solidFill>
                  <a:srgbClr val="0066FF"/>
                </a:solidFill>
                <a:cs typeface="ＭＳ Ｐゴシック" charset="0"/>
              </a:rPr>
              <a:t>Dust</a:t>
            </a:r>
          </a:p>
        </p:txBody>
      </p:sp>
      <p:sp>
        <p:nvSpPr>
          <p:cNvPr id="3268635" name="Text Box 27"/>
          <p:cNvSpPr txBox="1">
            <a:spLocks noChangeArrowheads="1"/>
          </p:cNvSpPr>
          <p:nvPr/>
        </p:nvSpPr>
        <p:spPr bwMode="auto">
          <a:xfrm>
            <a:off x="2981325" y="1847850"/>
            <a:ext cx="141287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dirty="0">
                <a:solidFill>
                  <a:srgbClr val="FF6600"/>
                </a:solidFill>
                <a:cs typeface="ＭＳ Ｐゴシック" charset="0"/>
              </a:rPr>
              <a:t>Star</a:t>
            </a:r>
          </a:p>
        </p:txBody>
      </p:sp>
      <p:sp>
        <p:nvSpPr>
          <p:cNvPr id="3268636" name="Text Box 28"/>
          <p:cNvSpPr txBox="1">
            <a:spLocks noChangeArrowheads="1"/>
          </p:cNvSpPr>
          <p:nvPr/>
        </p:nvSpPr>
        <p:spPr bwMode="auto">
          <a:xfrm>
            <a:off x="2922588" y="1335088"/>
            <a:ext cx="1398587"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A50021"/>
                </a:solidFill>
                <a:cs typeface="ＭＳ Ｐゴシック" charset="0"/>
              </a:rPr>
              <a:t>Metal</a:t>
            </a:r>
          </a:p>
        </p:txBody>
      </p:sp>
      <p:sp>
        <p:nvSpPr>
          <p:cNvPr id="3268637" name="Text Box 29"/>
          <p:cNvSpPr txBox="1">
            <a:spLocks noChangeArrowheads="1"/>
          </p:cNvSpPr>
          <p:nvPr/>
        </p:nvSpPr>
        <p:spPr bwMode="auto">
          <a:xfrm>
            <a:off x="6705600" y="1260475"/>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A50021"/>
                </a:solidFill>
                <a:cs typeface="ＭＳ Ｐゴシック" charset="0"/>
              </a:rPr>
              <a:t>0.01%</a:t>
            </a:r>
          </a:p>
        </p:txBody>
      </p:sp>
      <p:sp>
        <p:nvSpPr>
          <p:cNvPr id="3268638" name="Text Box 30"/>
          <p:cNvSpPr txBox="1">
            <a:spLocks noChangeArrowheads="1"/>
          </p:cNvSpPr>
          <p:nvPr/>
        </p:nvSpPr>
        <p:spPr bwMode="auto">
          <a:xfrm>
            <a:off x="6750050" y="1849438"/>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FF0000"/>
                </a:solidFill>
                <a:cs typeface="ＭＳ Ｐゴシック" charset="0"/>
              </a:rPr>
              <a:t>0.5%</a:t>
            </a:r>
          </a:p>
        </p:txBody>
      </p:sp>
      <p:sp>
        <p:nvSpPr>
          <p:cNvPr id="3268639" name="Text Box 31"/>
          <p:cNvSpPr txBox="1">
            <a:spLocks noChangeArrowheads="1"/>
          </p:cNvSpPr>
          <p:nvPr/>
        </p:nvSpPr>
        <p:spPr bwMode="auto">
          <a:xfrm>
            <a:off x="6786563" y="1846263"/>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dirty="0">
                <a:solidFill>
                  <a:srgbClr val="FF6600"/>
                </a:solidFill>
                <a:cs typeface="ＭＳ Ｐゴシック" charset="0"/>
              </a:rPr>
              <a:t>0.5%</a:t>
            </a:r>
          </a:p>
        </p:txBody>
      </p:sp>
      <p:sp>
        <p:nvSpPr>
          <p:cNvPr id="3268640" name="Text Box 32"/>
          <p:cNvSpPr txBox="1">
            <a:spLocks noChangeArrowheads="1"/>
          </p:cNvSpPr>
          <p:nvPr/>
        </p:nvSpPr>
        <p:spPr bwMode="auto">
          <a:xfrm>
            <a:off x="6854825" y="2878138"/>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0066FF"/>
                </a:solidFill>
                <a:cs typeface="ＭＳ Ｐゴシック" charset="0"/>
              </a:rPr>
              <a:t>5%</a:t>
            </a:r>
          </a:p>
        </p:txBody>
      </p:sp>
      <p:sp>
        <p:nvSpPr>
          <p:cNvPr id="3268641" name="Text Box 33"/>
          <p:cNvSpPr txBox="1">
            <a:spLocks noChangeArrowheads="1"/>
          </p:cNvSpPr>
          <p:nvPr/>
        </p:nvSpPr>
        <p:spPr bwMode="auto">
          <a:xfrm>
            <a:off x="6883400" y="3808413"/>
            <a:ext cx="1508125" cy="822325"/>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en-US" altLang="ja-JP" b="1">
              <a:solidFill>
                <a:srgbClr val="FF0066"/>
              </a:solidFill>
              <a:cs typeface="ＭＳ Ｐゴシック" charset="0"/>
            </a:endParaRPr>
          </a:p>
          <a:p>
            <a:pPr algn="ctr">
              <a:defRPr/>
            </a:pPr>
            <a:r>
              <a:rPr lang="en-US" altLang="ja-JP" b="1">
                <a:solidFill>
                  <a:srgbClr val="FF0066"/>
                </a:solidFill>
                <a:cs typeface="ＭＳ Ｐゴシック" charset="0"/>
              </a:rPr>
              <a:t>25%</a:t>
            </a:r>
          </a:p>
        </p:txBody>
      </p:sp>
      <p:sp>
        <p:nvSpPr>
          <p:cNvPr id="3268642" name="Rectangle 34"/>
          <p:cNvSpPr>
            <a:spLocks noChangeArrowheads="1"/>
          </p:cNvSpPr>
          <p:nvPr/>
        </p:nvSpPr>
        <p:spPr bwMode="auto">
          <a:xfrm>
            <a:off x="7150100" y="5405438"/>
            <a:ext cx="450850" cy="54610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
        <p:nvSpPr>
          <p:cNvPr id="3268643" name="Text Box 35"/>
          <p:cNvSpPr txBox="1">
            <a:spLocks noChangeArrowheads="1"/>
          </p:cNvSpPr>
          <p:nvPr/>
        </p:nvSpPr>
        <p:spPr bwMode="auto">
          <a:xfrm>
            <a:off x="7131050" y="5969000"/>
            <a:ext cx="1112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b="1">
                <a:solidFill>
                  <a:srgbClr val="EE00A4"/>
                </a:solidFill>
                <a:cs typeface="ＭＳ Ｐゴシック" charset="0"/>
              </a:rPr>
              <a:t>70%</a:t>
            </a:r>
          </a:p>
        </p:txBody>
      </p:sp>
      <p:sp>
        <p:nvSpPr>
          <p:cNvPr id="3268644" name="Text Box 36"/>
          <p:cNvSpPr txBox="1">
            <a:spLocks noChangeArrowheads="1"/>
          </p:cNvSpPr>
          <p:nvPr/>
        </p:nvSpPr>
        <p:spPr bwMode="auto">
          <a:xfrm>
            <a:off x="709613" y="1936750"/>
            <a:ext cx="2190750" cy="94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2800" b="1">
                <a:solidFill>
                  <a:srgbClr val="808080"/>
                </a:solidFill>
                <a:cs typeface="ＭＳ Ｐゴシック" charset="0"/>
              </a:rPr>
              <a:t>Baryonic Matter</a:t>
            </a:r>
          </a:p>
        </p:txBody>
      </p:sp>
      <p:sp>
        <p:nvSpPr>
          <p:cNvPr id="3268645" name="AutoShape 37"/>
          <p:cNvSpPr>
            <a:spLocks/>
          </p:cNvSpPr>
          <p:nvPr/>
        </p:nvSpPr>
        <p:spPr bwMode="auto">
          <a:xfrm>
            <a:off x="2781300" y="1419225"/>
            <a:ext cx="354013" cy="1843088"/>
          </a:xfrm>
          <a:prstGeom prst="leftBrace">
            <a:avLst>
              <a:gd name="adj1" fmla="val 43386"/>
              <a:gd name="adj2" fmla="val 50000"/>
            </a:avLst>
          </a:pr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4000" b="1">
              <a:solidFill>
                <a:srgbClr val="A50021"/>
              </a:solidFill>
              <a:latin typeface="Tahoma" charset="0"/>
              <a:cs typeface="ＭＳ Ｐゴシック" charset="0"/>
            </a:endParaRPr>
          </a:p>
        </p:txBody>
      </p:sp>
    </p:spTree>
    <p:extLst>
      <p:ext uri="{BB962C8B-B14F-4D97-AF65-F5344CB8AC3E}">
        <p14:creationId xmlns:p14="http://schemas.microsoft.com/office/powerpoint/2010/main" val="38528958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E61BFA-1034-5F44-94A9-93E0C66E007E}" type="datetime1">
              <a:rPr lang="en-US" sz="1500" smtClean="0">
                <a:solidFill>
                  <a:srgbClr val="0000FF"/>
                </a:solidFill>
              </a:rPr>
              <a:t>11/14/12</a:t>
            </a:fld>
            <a:endParaRPr lang="en-US" sz="1500">
              <a:solidFill>
                <a:srgbClr val="0000FF"/>
              </a:solidFill>
            </a:endParaRPr>
          </a:p>
        </p:txBody>
      </p:sp>
      <p:sp>
        <p:nvSpPr>
          <p:cNvPr id="93187" name="Footer Placeholder 4"/>
          <p:cNvSpPr>
            <a:spLocks noGrp="1"/>
          </p:cNvSpPr>
          <p:nvPr>
            <p:ph type="ftr" sz="quarter" idx="11"/>
          </p:nvPr>
        </p:nvSpPr>
        <p:spPr/>
        <p:txBody>
          <a:bodyPr/>
          <a:lstStyle/>
          <a:p>
            <a:pPr defTabSz="966788">
              <a:defRPr/>
            </a:pPr>
            <a:r>
              <a:rPr lang="en-US"/>
              <a:t>Katsushi Arisaka</a:t>
            </a:r>
          </a:p>
        </p:txBody>
      </p:sp>
      <p:sp>
        <p:nvSpPr>
          <p:cNvPr id="696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215023-EA8A-9D44-BC48-71A5E0E580DA}" type="slidenum">
              <a:rPr lang="en-US" sz="1500">
                <a:solidFill>
                  <a:srgbClr val="0000FF"/>
                </a:solidFill>
              </a:rPr>
              <a:pPr eaLnBrk="1" hangingPunct="1"/>
              <a:t>7</a:t>
            </a:fld>
            <a:endParaRPr lang="en-US" sz="1500">
              <a:solidFill>
                <a:srgbClr val="0000FF"/>
              </a:solidFill>
            </a:endParaRPr>
          </a:p>
        </p:txBody>
      </p:sp>
      <p:sp>
        <p:nvSpPr>
          <p:cNvPr id="69636" name="Rectangle 2"/>
          <p:cNvSpPr>
            <a:spLocks noGrp="1" noChangeArrowheads="1"/>
          </p:cNvSpPr>
          <p:nvPr>
            <p:ph type="title"/>
          </p:nvPr>
        </p:nvSpPr>
        <p:spPr>
          <a:xfrm>
            <a:off x="1143000" y="0"/>
            <a:ext cx="6858000" cy="685800"/>
          </a:xfrm>
        </p:spPr>
        <p:txBody>
          <a:bodyPr/>
          <a:lstStyle/>
          <a:p>
            <a:pPr eaLnBrk="1" hangingPunct="1"/>
            <a:r>
              <a:rPr lang="en-US" altLang="ja-JP">
                <a:solidFill>
                  <a:srgbClr val="00FFFF"/>
                </a:solidFill>
                <a:latin typeface="Arial" charset="0"/>
                <a:ea typeface="ＭＳ Ｐゴシック" charset="0"/>
                <a:cs typeface="ＭＳ Ｐゴシック" charset="0"/>
              </a:rPr>
              <a:t>Hubble Deep Field</a:t>
            </a:r>
          </a:p>
        </p:txBody>
      </p:sp>
      <p:sp>
        <p:nvSpPr>
          <p:cNvPr id="69637" name="Rectangle 3"/>
          <p:cNvSpPr>
            <a:spLocks noChangeArrowheads="1"/>
          </p:cNvSpPr>
          <p:nvPr/>
        </p:nvSpPr>
        <p:spPr bwMode="auto">
          <a:xfrm>
            <a:off x="0" y="0"/>
            <a:ext cx="9601200" cy="7315200"/>
          </a:xfrm>
          <a:prstGeom prst="rect">
            <a:avLst/>
          </a:prstGeom>
          <a:solidFill>
            <a:schemeClr val="bg2"/>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sz="2000"/>
          </a:p>
        </p:txBody>
      </p:sp>
      <p:sp>
        <p:nvSpPr>
          <p:cNvPr id="69638" name="Rectangle 4"/>
          <p:cNvSpPr>
            <a:spLocks noChangeArrowheads="1"/>
          </p:cNvSpPr>
          <p:nvPr/>
        </p:nvSpPr>
        <p:spPr bwMode="auto">
          <a:xfrm>
            <a:off x="152400" y="152400"/>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0" tIns="48320" rIns="96640" bIns="48320" anchor="ctr"/>
          <a:lstStyle/>
          <a:p>
            <a:pPr>
              <a:lnSpc>
                <a:spcPct val="80000"/>
              </a:lnSpc>
            </a:pPr>
            <a:r>
              <a:rPr lang="en-US" altLang="ja-JP" sz="3600" b="1">
                <a:solidFill>
                  <a:srgbClr val="00FFFF"/>
                </a:solidFill>
              </a:rPr>
              <a:t>Physicists’ View of Early Universe</a:t>
            </a:r>
          </a:p>
        </p:txBody>
      </p:sp>
      <p:sp>
        <p:nvSpPr>
          <p:cNvPr id="4037637" name="Text Box 5"/>
          <p:cNvSpPr txBox="1">
            <a:spLocks noChangeArrowheads="1"/>
          </p:cNvSpPr>
          <p:nvPr/>
        </p:nvSpPr>
        <p:spPr bwMode="auto">
          <a:xfrm>
            <a:off x="4114800" y="5427663"/>
            <a:ext cx="536733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pPr>
            <a:r>
              <a:rPr lang="en-US" sz="3600" b="1">
                <a:solidFill>
                  <a:srgbClr val="FFCC00"/>
                </a:solidFill>
              </a:rPr>
              <a:t>Lorentz Invariance</a:t>
            </a:r>
          </a:p>
          <a:p>
            <a:pPr eaLnBrk="1" hangingPunct="1">
              <a:lnSpc>
                <a:spcPct val="130000"/>
              </a:lnSpc>
            </a:pPr>
            <a:r>
              <a:rPr lang="en-US" sz="3600" b="1">
                <a:solidFill>
                  <a:srgbClr val="FFCC00"/>
                </a:solidFill>
              </a:rPr>
              <a:t>Local Gauge Invariance</a:t>
            </a:r>
          </a:p>
        </p:txBody>
      </p:sp>
    </p:spTree>
    <p:extLst>
      <p:ext uri="{BB962C8B-B14F-4D97-AF65-F5344CB8AC3E}">
        <p14:creationId xmlns:p14="http://schemas.microsoft.com/office/powerpoint/2010/main" val="8024501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37637"/>
                                        </p:tgtEl>
                                        <p:attrNameLst>
                                          <p:attrName>style.visibility</p:attrName>
                                        </p:attrNameLst>
                                      </p:cBhvr>
                                      <p:to>
                                        <p:strVal val="visible"/>
                                      </p:to>
                                    </p:set>
                                    <p:animEffect transition="in" filter="dissolve">
                                      <p:cBhvr>
                                        <p:cTn id="7" dur="500"/>
                                        <p:tgtEl>
                                          <p:spTgt spid="4037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763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3/8/2007</a:t>
            </a:r>
          </a:p>
        </p:txBody>
      </p:sp>
      <p:sp>
        <p:nvSpPr>
          <p:cNvPr id="4" name="Footer Placeholder 2"/>
          <p:cNvSpPr>
            <a:spLocks noGrp="1"/>
          </p:cNvSpPr>
          <p:nvPr>
            <p:ph type="ftr" sz="quarter" idx="11"/>
          </p:nvPr>
        </p:nvSpPr>
        <p:spPr/>
        <p:txBody>
          <a:bodyPr/>
          <a:lstStyle/>
          <a:p>
            <a:r>
              <a:rPr lang="en-US"/>
              <a:t>Katsushi Arisaka</a:t>
            </a:r>
          </a:p>
        </p:txBody>
      </p:sp>
      <p:sp>
        <p:nvSpPr>
          <p:cNvPr id="5" name="Slide Number Placeholder 3"/>
          <p:cNvSpPr>
            <a:spLocks noGrp="1"/>
          </p:cNvSpPr>
          <p:nvPr>
            <p:ph type="sldNum" sz="quarter" idx="12"/>
          </p:nvPr>
        </p:nvSpPr>
        <p:spPr/>
        <p:txBody>
          <a:bodyPr/>
          <a:lstStyle/>
          <a:p>
            <a:fld id="{C167FE0B-12D7-8940-8A14-935ADEF9A302}" type="slidenum">
              <a:rPr lang="en-US"/>
              <a:pPr/>
              <a:t>70</a:t>
            </a:fld>
            <a:endParaRPr lang="en-US"/>
          </a:p>
        </p:txBody>
      </p:sp>
      <p:sp>
        <p:nvSpPr>
          <p:cNvPr id="3796994" name="Rectangle 2"/>
          <p:cNvSpPr>
            <a:spLocks noChangeArrowheads="1"/>
          </p:cNvSpPr>
          <p:nvPr/>
        </p:nvSpPr>
        <p:spPr bwMode="auto">
          <a:xfrm>
            <a:off x="1524000" y="2743200"/>
            <a:ext cx="64008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32" tIns="48316" rIns="96632" bIns="48316" anchor="ctr"/>
          <a:lstStyle/>
          <a:p>
            <a:pPr defTabSz="966788">
              <a:lnSpc>
                <a:spcPct val="80000"/>
              </a:lnSpc>
            </a:pPr>
            <a:r>
              <a:rPr lang="en-US" sz="4000" smtClean="0">
                <a:solidFill>
                  <a:srgbClr val="A50021"/>
                </a:solidFill>
                <a:latin typeface="Tahoma" charset="0"/>
              </a:rPr>
              <a:t>Evolution of the Universe</a:t>
            </a:r>
          </a:p>
        </p:txBody>
      </p:sp>
    </p:spTree>
    <p:extLst>
      <p:ext uri="{BB962C8B-B14F-4D97-AF65-F5344CB8AC3E}">
        <p14:creationId xmlns:p14="http://schemas.microsoft.com/office/powerpoint/2010/main" val="193416971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57722D-3289-AC47-8E1F-32AF682A9852}" type="datetime1">
              <a:rPr lang="en-US" smtClean="0"/>
              <a:t>11/14/12</a:t>
            </a:fld>
            <a:endParaRPr lang="en-US"/>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9622EE0C-2DF6-9A4A-96C3-496DA49E02E9}" type="slidenum">
              <a:rPr lang="en-US"/>
              <a:pPr/>
              <a:t>71</a:t>
            </a:fld>
            <a:endParaRPr lang="en-US"/>
          </a:p>
        </p:txBody>
      </p:sp>
      <p:pic>
        <p:nvPicPr>
          <p:cNvPr id="3624962"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Oval 1"/>
          <p:cNvSpPr/>
          <p:nvPr/>
        </p:nvSpPr>
        <p:spPr bwMode="auto">
          <a:xfrm>
            <a:off x="4458795" y="1143000"/>
            <a:ext cx="1143000" cy="3886200"/>
          </a:xfrm>
          <a:prstGeom prst="ellipse">
            <a:avLst/>
          </a:prstGeom>
          <a:noFill/>
          <a:ln w="50800" cap="flat" cmpd="sng" algn="ctr">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39677185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75401E-6 3.42739E-6 L 0.14382 0.00325 " pathEditMode="relative" rAng="0" ptsTypes="AA">
                                      <p:cBhvr>
                                        <p:cTn id="6" dur="2000" fill="hold"/>
                                        <p:tgtEl>
                                          <p:spTgt spid="2"/>
                                        </p:tgtEl>
                                        <p:attrNameLst>
                                          <p:attrName>ppt_x</p:attrName>
                                          <p:attrName>ppt_y</p:attrName>
                                        </p:attrNameLst>
                                      </p:cBhvr>
                                      <p:rCtr x="7191" y="1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3/8/2007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9900CBFA-6301-FF49-96B9-9B0A6A5B1059}" type="slidenum">
              <a:rPr lang="en-US"/>
              <a:pPr/>
              <a:t>72</a:t>
            </a:fld>
            <a:endParaRPr lang="en-US"/>
          </a:p>
        </p:txBody>
      </p:sp>
      <p:sp>
        <p:nvSpPr>
          <p:cNvPr id="3936259" name="Rectangle 3"/>
          <p:cNvSpPr>
            <a:spLocks noGrp="1" noChangeArrowheads="1"/>
          </p:cNvSpPr>
          <p:nvPr>
            <p:ph type="title"/>
          </p:nvPr>
        </p:nvSpPr>
        <p:spPr>
          <a:noFill/>
          <a:ln/>
          <a:extLst>
            <a:ext uri="{91240B29-F687-4f45-9708-019B960494DF}">
              <a14:hiddenLine xmlns:a14="http://schemas.microsoft.com/office/drawing/2010/main" w="28575" cmpd="sng">
                <a:solidFill>
                  <a:srgbClr val="FF00FF"/>
                </a:solidFill>
                <a:miter lim="800000"/>
                <a:headEnd/>
                <a:tailEnd/>
              </a14:hiddenLine>
            </a:ext>
          </a:extLst>
        </p:spPr>
        <p:txBody>
          <a:bodyPr/>
          <a:lstStyle/>
          <a:p>
            <a:r>
              <a:rPr lang="en-US" sz="3000">
                <a:solidFill>
                  <a:srgbClr val="FF00FF"/>
                </a:solidFill>
              </a:rPr>
              <a:t>Time = 300,000 years , Temp.= 3000 </a:t>
            </a:r>
            <a:r>
              <a:rPr lang="en-US" sz="3000" baseline="30000">
                <a:solidFill>
                  <a:srgbClr val="FF00FF"/>
                </a:solidFill>
              </a:rPr>
              <a:t>o</a:t>
            </a:r>
            <a:r>
              <a:rPr lang="en-US" sz="3000">
                <a:solidFill>
                  <a:srgbClr val="FF00FF"/>
                </a:solidFill>
              </a:rPr>
              <a:t>K</a:t>
            </a:r>
          </a:p>
        </p:txBody>
      </p:sp>
      <p:sp>
        <p:nvSpPr>
          <p:cNvPr id="3936262" name="Rectangle 6"/>
          <p:cNvSpPr>
            <a:spLocks noGrp="1" noChangeArrowheads="1"/>
          </p:cNvSpPr>
          <p:nvPr>
            <p:ph type="body" idx="1"/>
          </p:nvPr>
        </p:nvSpPr>
        <p:spPr>
          <a:xfrm>
            <a:off x="152400" y="1371600"/>
            <a:ext cx="8915400" cy="5391150"/>
          </a:xfrm>
        </p:spPr>
        <p:txBody>
          <a:bodyPr/>
          <a:lstStyle/>
          <a:p>
            <a:r>
              <a:rPr lang="en-US" sz="3800"/>
              <a:t>All the electrons were bound by Hydrogen and Helium Nuclei. </a:t>
            </a:r>
            <a:r>
              <a:rPr lang="en-US" sz="3800">
                <a:sym typeface="Symbol" charset="0"/>
              </a:rPr>
              <a:t> </a:t>
            </a:r>
            <a:r>
              <a:rPr lang="en-US" sz="3800" u="sng">
                <a:solidFill>
                  <a:srgbClr val="FF3300"/>
                </a:solidFill>
                <a:sym typeface="Symbol" charset="0"/>
              </a:rPr>
              <a:t>Atoms formed.</a:t>
            </a:r>
          </a:p>
          <a:p>
            <a:r>
              <a:rPr lang="en-US" sz="3800"/>
              <a:t>The Universe became transparent. Photons were released. </a:t>
            </a:r>
            <a:r>
              <a:rPr lang="en-US" sz="3800">
                <a:sym typeface="Symbol" charset="0"/>
              </a:rPr>
              <a:t> </a:t>
            </a:r>
            <a:r>
              <a:rPr lang="en-US" sz="3800" u="sng">
                <a:solidFill>
                  <a:srgbClr val="FF3300"/>
                </a:solidFill>
                <a:sym typeface="Symbol" charset="0"/>
              </a:rPr>
              <a:t>Radiation decoupled.</a:t>
            </a:r>
          </a:p>
          <a:p>
            <a:endParaRPr lang="en-US" sz="3800" u="sng">
              <a:solidFill>
                <a:srgbClr val="FF3300"/>
              </a:solidFill>
              <a:sym typeface="Symbol" charset="0"/>
            </a:endParaRPr>
          </a:p>
          <a:p>
            <a:pPr lvl="1"/>
            <a:endParaRPr lang="en-US" sz="3400" u="sng">
              <a:solidFill>
                <a:srgbClr val="FF3300"/>
              </a:solidFill>
              <a:sym typeface="Symbol" charset="0"/>
            </a:endParaRPr>
          </a:p>
          <a:p>
            <a:pPr>
              <a:buFont typeface="Wingdings" charset="0"/>
              <a:buNone/>
            </a:pPr>
            <a:r>
              <a:rPr lang="en-US" sz="3800">
                <a:solidFill>
                  <a:srgbClr val="FF00FF"/>
                </a:solidFill>
                <a:sym typeface="Symbol" charset="0"/>
              </a:rPr>
              <a:t>		Cosmic Microwave Background (CMB)</a:t>
            </a:r>
          </a:p>
        </p:txBody>
      </p:sp>
      <p:sp>
        <p:nvSpPr>
          <p:cNvPr id="3936263" name="Rectangle 7"/>
          <p:cNvSpPr>
            <a:spLocks noChangeArrowheads="1"/>
          </p:cNvSpPr>
          <p:nvPr/>
        </p:nvSpPr>
        <p:spPr bwMode="auto">
          <a:xfrm>
            <a:off x="914400" y="5105400"/>
            <a:ext cx="7924800" cy="1066800"/>
          </a:xfrm>
          <a:prstGeom prst="rect">
            <a:avLst/>
          </a:prstGeom>
          <a:noFill/>
          <a:ln w="508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mtClean="0">
              <a:solidFill>
                <a:srgbClr val="000000"/>
              </a:solidFill>
            </a:endParaRPr>
          </a:p>
        </p:txBody>
      </p:sp>
      <p:sp>
        <p:nvSpPr>
          <p:cNvPr id="3936264" name="AutoShape 8"/>
          <p:cNvSpPr>
            <a:spLocks noChangeArrowheads="1"/>
          </p:cNvSpPr>
          <p:nvPr/>
        </p:nvSpPr>
        <p:spPr bwMode="auto">
          <a:xfrm>
            <a:off x="3810000" y="4038600"/>
            <a:ext cx="533400" cy="914400"/>
          </a:xfrm>
          <a:prstGeom prst="downArrow">
            <a:avLst>
              <a:gd name="adj1" fmla="val 50000"/>
              <a:gd name="adj2" fmla="val 42857"/>
            </a:avLst>
          </a:prstGeom>
          <a:noFill/>
          <a:ln w="50800">
            <a:solidFill>
              <a:srgbClr val="FF9900"/>
            </a:solidFill>
            <a:miter lim="800000"/>
            <a:headEnd/>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smtClean="0">
              <a:solidFill>
                <a:srgbClr val="000000"/>
              </a:solidFill>
            </a:endParaRPr>
          </a:p>
        </p:txBody>
      </p:sp>
    </p:spTree>
    <p:extLst>
      <p:ext uri="{BB962C8B-B14F-4D97-AF65-F5344CB8AC3E}">
        <p14:creationId xmlns:p14="http://schemas.microsoft.com/office/powerpoint/2010/main" val="4783638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Date Placeholder 4"/>
          <p:cNvSpPr>
            <a:spLocks noGrp="1"/>
          </p:cNvSpPr>
          <p:nvPr>
            <p:ph type="dt" sz="half" idx="10"/>
          </p:nvPr>
        </p:nvSpPr>
        <p:spPr/>
        <p:txBody>
          <a:bodyPr/>
          <a:lstStyle/>
          <a:p>
            <a:r>
              <a:rPr lang="en-US"/>
              <a:t>3/8/2007</a:t>
            </a:r>
          </a:p>
        </p:txBody>
      </p:sp>
      <p:sp>
        <p:nvSpPr>
          <p:cNvPr id="96" name="Footer Placeholder 5"/>
          <p:cNvSpPr>
            <a:spLocks noGrp="1"/>
          </p:cNvSpPr>
          <p:nvPr>
            <p:ph type="ftr" sz="quarter" idx="11"/>
          </p:nvPr>
        </p:nvSpPr>
        <p:spPr/>
        <p:txBody>
          <a:bodyPr/>
          <a:lstStyle/>
          <a:p>
            <a:r>
              <a:rPr lang="en-US"/>
              <a:t>Katsushi Arisaka</a:t>
            </a:r>
          </a:p>
        </p:txBody>
      </p:sp>
      <p:sp>
        <p:nvSpPr>
          <p:cNvPr id="97" name="Slide Number Placeholder 6"/>
          <p:cNvSpPr>
            <a:spLocks noGrp="1"/>
          </p:cNvSpPr>
          <p:nvPr>
            <p:ph type="sldNum" sz="quarter" idx="12"/>
          </p:nvPr>
        </p:nvSpPr>
        <p:spPr/>
        <p:txBody>
          <a:bodyPr/>
          <a:lstStyle/>
          <a:p>
            <a:fld id="{CB2289BA-2791-284D-9975-A571DFBA2AA4}" type="slidenum">
              <a:rPr lang="en-US"/>
              <a:pPr/>
              <a:t>73</a:t>
            </a:fld>
            <a:endParaRPr lang="en-US"/>
          </a:p>
        </p:txBody>
      </p:sp>
      <p:sp>
        <p:nvSpPr>
          <p:cNvPr id="3993602" name="Rectangle 2"/>
          <p:cNvSpPr>
            <a:spLocks noGrp="1" noChangeArrowheads="1"/>
          </p:cNvSpPr>
          <p:nvPr>
            <p:ph type="title"/>
          </p:nvPr>
        </p:nvSpPr>
        <p:spPr/>
        <p:txBody>
          <a:bodyPr/>
          <a:lstStyle/>
          <a:p>
            <a:r>
              <a:rPr lang="en-US" sz="2800"/>
              <a:t>Cosmic Microwave Background (CMB)</a:t>
            </a:r>
            <a:br>
              <a:rPr lang="en-US" sz="2800"/>
            </a:br>
            <a:r>
              <a:rPr lang="en-US" sz="2800"/>
              <a:t> Matter-Radiation Decoupling</a:t>
            </a:r>
          </a:p>
        </p:txBody>
      </p:sp>
      <p:grpSp>
        <p:nvGrpSpPr>
          <p:cNvPr id="3993603" name="Group 3"/>
          <p:cNvGrpSpPr>
            <a:grpSpLocks/>
          </p:cNvGrpSpPr>
          <p:nvPr/>
        </p:nvGrpSpPr>
        <p:grpSpPr bwMode="auto">
          <a:xfrm>
            <a:off x="0" y="914400"/>
            <a:ext cx="2362200" cy="6064250"/>
            <a:chOff x="0" y="576"/>
            <a:chExt cx="1488" cy="3820"/>
          </a:xfrm>
        </p:grpSpPr>
        <p:sp>
          <p:nvSpPr>
            <p:cNvPr id="3993604" name="Line 4"/>
            <p:cNvSpPr>
              <a:spLocks noChangeAspect="1" noChangeShapeType="1"/>
            </p:cNvSpPr>
            <p:nvPr/>
          </p:nvSpPr>
          <p:spPr bwMode="auto">
            <a:xfrm flipH="1">
              <a:off x="474" y="845"/>
              <a:ext cx="2" cy="3498"/>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05" name="Line 5"/>
            <p:cNvSpPr>
              <a:spLocks noChangeAspect="1" noChangeShapeType="1"/>
            </p:cNvSpPr>
            <p:nvPr/>
          </p:nvSpPr>
          <p:spPr bwMode="auto">
            <a:xfrm>
              <a:off x="472" y="93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06" name="Line 6"/>
            <p:cNvSpPr>
              <a:spLocks noChangeAspect="1" noChangeShapeType="1"/>
            </p:cNvSpPr>
            <p:nvPr/>
          </p:nvSpPr>
          <p:spPr bwMode="auto">
            <a:xfrm>
              <a:off x="474" y="119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07" name="Line 7"/>
            <p:cNvSpPr>
              <a:spLocks noChangeAspect="1" noChangeShapeType="1"/>
            </p:cNvSpPr>
            <p:nvPr/>
          </p:nvSpPr>
          <p:spPr bwMode="auto">
            <a:xfrm>
              <a:off x="474" y="1466"/>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08" name="Line 8"/>
            <p:cNvSpPr>
              <a:spLocks noChangeAspect="1" noChangeShapeType="1"/>
            </p:cNvSpPr>
            <p:nvPr/>
          </p:nvSpPr>
          <p:spPr bwMode="auto">
            <a:xfrm>
              <a:off x="478" y="1727"/>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09" name="Line 9"/>
            <p:cNvSpPr>
              <a:spLocks noChangeAspect="1" noChangeShapeType="1"/>
            </p:cNvSpPr>
            <p:nvPr/>
          </p:nvSpPr>
          <p:spPr bwMode="auto">
            <a:xfrm>
              <a:off x="481" y="2000"/>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0" name="Line 10"/>
            <p:cNvSpPr>
              <a:spLocks noChangeAspect="1" noChangeShapeType="1"/>
            </p:cNvSpPr>
            <p:nvPr/>
          </p:nvSpPr>
          <p:spPr bwMode="auto">
            <a:xfrm>
              <a:off x="476" y="2263"/>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1" name="Line 11"/>
            <p:cNvSpPr>
              <a:spLocks noChangeAspect="1" noChangeShapeType="1"/>
            </p:cNvSpPr>
            <p:nvPr/>
          </p:nvSpPr>
          <p:spPr bwMode="auto">
            <a:xfrm>
              <a:off x="481" y="2532"/>
              <a:ext cx="8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2" name="Line 12"/>
            <p:cNvSpPr>
              <a:spLocks noChangeAspect="1" noChangeShapeType="1"/>
            </p:cNvSpPr>
            <p:nvPr/>
          </p:nvSpPr>
          <p:spPr bwMode="auto">
            <a:xfrm>
              <a:off x="481" y="2802"/>
              <a:ext cx="81"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3" name="Line 13"/>
            <p:cNvSpPr>
              <a:spLocks noChangeAspect="1" noChangeShapeType="1"/>
            </p:cNvSpPr>
            <p:nvPr/>
          </p:nvSpPr>
          <p:spPr bwMode="auto">
            <a:xfrm>
              <a:off x="476" y="3064"/>
              <a:ext cx="82"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4" name="Line 14"/>
            <p:cNvSpPr>
              <a:spLocks noChangeAspect="1" noChangeShapeType="1"/>
            </p:cNvSpPr>
            <p:nvPr/>
          </p:nvSpPr>
          <p:spPr bwMode="auto">
            <a:xfrm>
              <a:off x="483" y="3320"/>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5" name="Line 15"/>
            <p:cNvSpPr>
              <a:spLocks noChangeAspect="1" noChangeShapeType="1"/>
            </p:cNvSpPr>
            <p:nvPr/>
          </p:nvSpPr>
          <p:spPr bwMode="auto">
            <a:xfrm>
              <a:off x="479" y="3594"/>
              <a:ext cx="80"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6" name="Line 16"/>
            <p:cNvSpPr>
              <a:spLocks noChangeAspect="1" noChangeShapeType="1"/>
            </p:cNvSpPr>
            <p:nvPr/>
          </p:nvSpPr>
          <p:spPr bwMode="auto">
            <a:xfrm>
              <a:off x="476" y="3710"/>
              <a:ext cx="82"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7" name="Line 17"/>
            <p:cNvSpPr>
              <a:spLocks noChangeAspect="1" noChangeShapeType="1"/>
            </p:cNvSpPr>
            <p:nvPr/>
          </p:nvSpPr>
          <p:spPr bwMode="auto">
            <a:xfrm>
              <a:off x="490" y="3884"/>
              <a:ext cx="83"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8" name="Line 18"/>
            <p:cNvSpPr>
              <a:spLocks noChangeAspect="1" noChangeShapeType="1"/>
            </p:cNvSpPr>
            <p:nvPr/>
          </p:nvSpPr>
          <p:spPr bwMode="auto">
            <a:xfrm>
              <a:off x="479" y="4064"/>
              <a:ext cx="80" cy="0"/>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19" name="Line 19"/>
            <p:cNvSpPr>
              <a:spLocks noChangeAspect="1" noChangeShapeType="1"/>
            </p:cNvSpPr>
            <p:nvPr/>
          </p:nvSpPr>
          <p:spPr bwMode="auto">
            <a:xfrm>
              <a:off x="483" y="4235"/>
              <a:ext cx="82" cy="2"/>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20" name="Text Box 20"/>
            <p:cNvSpPr txBox="1">
              <a:spLocks noChangeAspect="1" noChangeArrowheads="1"/>
            </p:cNvSpPr>
            <p:nvPr/>
          </p:nvSpPr>
          <p:spPr bwMode="auto">
            <a:xfrm>
              <a:off x="554" y="853"/>
              <a:ext cx="69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-45</a:t>
              </a:r>
              <a:r>
                <a:rPr lang="en-US" altLang="ja-JP" sz="1800" i="1" smtClean="0">
                  <a:solidFill>
                    <a:srgbClr val="FF0000"/>
                  </a:solidFill>
                  <a:latin typeface="Arial" charset="0"/>
                  <a:cs typeface="Times New Roman" charset="0"/>
                </a:rPr>
                <a:t>sec</a:t>
              </a:r>
            </a:p>
          </p:txBody>
        </p:sp>
        <p:sp>
          <p:nvSpPr>
            <p:cNvPr id="3993621" name="Text Box 21"/>
            <p:cNvSpPr txBox="1">
              <a:spLocks noChangeAspect="1" noChangeArrowheads="1"/>
            </p:cNvSpPr>
            <p:nvPr/>
          </p:nvSpPr>
          <p:spPr bwMode="auto">
            <a:xfrm>
              <a:off x="577" y="1114"/>
              <a:ext cx="46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-40</a:t>
              </a:r>
              <a:endParaRPr lang="en-US" altLang="ja-JP" sz="1800" i="1" smtClean="0">
                <a:solidFill>
                  <a:srgbClr val="FF0000"/>
                </a:solidFill>
                <a:latin typeface="Arial" charset="0"/>
                <a:cs typeface="Times New Roman" charset="0"/>
              </a:endParaRPr>
            </a:p>
          </p:txBody>
        </p:sp>
        <p:sp>
          <p:nvSpPr>
            <p:cNvPr id="3993622" name="Text Box 22"/>
            <p:cNvSpPr txBox="1">
              <a:spLocks noChangeAspect="1" noChangeArrowheads="1"/>
            </p:cNvSpPr>
            <p:nvPr/>
          </p:nvSpPr>
          <p:spPr bwMode="auto">
            <a:xfrm>
              <a:off x="562" y="1385"/>
              <a:ext cx="54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-35</a:t>
              </a:r>
              <a:endParaRPr lang="en-US" altLang="ja-JP" sz="1800" i="1" smtClean="0">
                <a:solidFill>
                  <a:srgbClr val="FF0000"/>
                </a:solidFill>
                <a:latin typeface="Arial" charset="0"/>
                <a:cs typeface="Times New Roman" charset="0"/>
              </a:endParaRPr>
            </a:p>
          </p:txBody>
        </p:sp>
        <p:sp>
          <p:nvSpPr>
            <p:cNvPr id="3993623" name="Text Box 23"/>
            <p:cNvSpPr txBox="1">
              <a:spLocks noChangeAspect="1" noChangeArrowheads="1"/>
            </p:cNvSpPr>
            <p:nvPr/>
          </p:nvSpPr>
          <p:spPr bwMode="auto">
            <a:xfrm>
              <a:off x="554" y="1648"/>
              <a:ext cx="48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-30</a:t>
              </a:r>
              <a:endParaRPr lang="en-US" altLang="ja-JP" sz="1800" i="1" smtClean="0">
                <a:solidFill>
                  <a:srgbClr val="FF0000"/>
                </a:solidFill>
                <a:latin typeface="Arial" charset="0"/>
                <a:cs typeface="Times New Roman" charset="0"/>
              </a:endParaRPr>
            </a:p>
          </p:txBody>
        </p:sp>
        <p:sp>
          <p:nvSpPr>
            <p:cNvPr id="3993624" name="Text Box 24"/>
            <p:cNvSpPr txBox="1">
              <a:spLocks noChangeAspect="1" noChangeArrowheads="1"/>
            </p:cNvSpPr>
            <p:nvPr/>
          </p:nvSpPr>
          <p:spPr bwMode="auto">
            <a:xfrm>
              <a:off x="554" y="1913"/>
              <a:ext cx="55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-25</a:t>
              </a:r>
              <a:endParaRPr lang="en-US" altLang="ja-JP" sz="1800" i="1" smtClean="0">
                <a:solidFill>
                  <a:srgbClr val="FF0000"/>
                </a:solidFill>
                <a:latin typeface="Arial" charset="0"/>
                <a:cs typeface="Times New Roman" charset="0"/>
              </a:endParaRPr>
            </a:p>
          </p:txBody>
        </p:sp>
        <p:sp>
          <p:nvSpPr>
            <p:cNvPr id="3993625" name="Text Box 25"/>
            <p:cNvSpPr txBox="1">
              <a:spLocks noChangeAspect="1" noChangeArrowheads="1"/>
            </p:cNvSpPr>
            <p:nvPr/>
          </p:nvSpPr>
          <p:spPr bwMode="auto">
            <a:xfrm>
              <a:off x="581" y="2187"/>
              <a:ext cx="52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-20</a:t>
              </a:r>
              <a:endParaRPr lang="en-US" altLang="ja-JP" sz="1800" i="1" smtClean="0">
                <a:solidFill>
                  <a:srgbClr val="FF0000"/>
                </a:solidFill>
                <a:latin typeface="Arial" charset="0"/>
                <a:cs typeface="Times New Roman" charset="0"/>
              </a:endParaRPr>
            </a:p>
          </p:txBody>
        </p:sp>
        <p:sp>
          <p:nvSpPr>
            <p:cNvPr id="3993626" name="Text Box 26"/>
            <p:cNvSpPr txBox="1">
              <a:spLocks noChangeAspect="1" noChangeArrowheads="1"/>
            </p:cNvSpPr>
            <p:nvPr/>
          </p:nvSpPr>
          <p:spPr bwMode="auto">
            <a:xfrm>
              <a:off x="575" y="2456"/>
              <a:ext cx="46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-15</a:t>
              </a:r>
              <a:endParaRPr lang="en-US" altLang="ja-JP" sz="1800" i="1" smtClean="0">
                <a:solidFill>
                  <a:srgbClr val="FF0000"/>
                </a:solidFill>
                <a:latin typeface="Arial" charset="0"/>
                <a:cs typeface="Times New Roman" charset="0"/>
              </a:endParaRPr>
            </a:p>
          </p:txBody>
        </p:sp>
        <p:sp>
          <p:nvSpPr>
            <p:cNvPr id="3993627" name="Text Box 27"/>
            <p:cNvSpPr txBox="1">
              <a:spLocks noChangeAspect="1" noChangeArrowheads="1"/>
            </p:cNvSpPr>
            <p:nvPr/>
          </p:nvSpPr>
          <p:spPr bwMode="auto">
            <a:xfrm>
              <a:off x="570" y="2725"/>
              <a:ext cx="53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-10</a:t>
              </a:r>
              <a:endParaRPr lang="en-US" altLang="ja-JP" sz="1800" i="1" smtClean="0">
                <a:solidFill>
                  <a:srgbClr val="FF0000"/>
                </a:solidFill>
                <a:latin typeface="Arial" charset="0"/>
                <a:cs typeface="Times New Roman" charset="0"/>
              </a:endParaRPr>
            </a:p>
          </p:txBody>
        </p:sp>
        <p:sp>
          <p:nvSpPr>
            <p:cNvPr id="3993628" name="Text Box 28"/>
            <p:cNvSpPr txBox="1">
              <a:spLocks noChangeAspect="1" noChangeArrowheads="1"/>
            </p:cNvSpPr>
            <p:nvPr/>
          </p:nvSpPr>
          <p:spPr bwMode="auto">
            <a:xfrm>
              <a:off x="569" y="2992"/>
              <a:ext cx="53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-5</a:t>
              </a:r>
              <a:endParaRPr lang="en-US" altLang="ja-JP" sz="1800" i="1" smtClean="0">
                <a:solidFill>
                  <a:srgbClr val="FF0000"/>
                </a:solidFill>
                <a:latin typeface="Arial" charset="0"/>
                <a:cs typeface="Times New Roman" charset="0"/>
              </a:endParaRPr>
            </a:p>
          </p:txBody>
        </p:sp>
        <p:sp>
          <p:nvSpPr>
            <p:cNvPr id="3993629" name="Text Box 29"/>
            <p:cNvSpPr txBox="1">
              <a:spLocks noChangeAspect="1" noChangeArrowheads="1"/>
            </p:cNvSpPr>
            <p:nvPr/>
          </p:nvSpPr>
          <p:spPr bwMode="auto">
            <a:xfrm>
              <a:off x="546" y="3516"/>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5 </a:t>
              </a:r>
              <a:r>
                <a:rPr lang="en-US" altLang="ja-JP" sz="1800" i="1" smtClean="0">
                  <a:solidFill>
                    <a:srgbClr val="FF0000"/>
                  </a:solidFill>
                  <a:latin typeface="Arial" charset="0"/>
                  <a:cs typeface="Times New Roman" charset="0"/>
                </a:rPr>
                <a:t>sec</a:t>
              </a:r>
              <a:endParaRPr lang="en-US" altLang="ja-JP" sz="1800" smtClean="0">
                <a:solidFill>
                  <a:srgbClr val="FF0000"/>
                </a:solidFill>
                <a:latin typeface="Arial" charset="0"/>
                <a:cs typeface="Times New Roman" charset="0"/>
              </a:endParaRPr>
            </a:p>
          </p:txBody>
        </p:sp>
        <p:sp>
          <p:nvSpPr>
            <p:cNvPr id="3993630" name="Text Box 30"/>
            <p:cNvSpPr txBox="1">
              <a:spLocks noChangeAspect="1" noChangeArrowheads="1"/>
            </p:cNvSpPr>
            <p:nvPr/>
          </p:nvSpPr>
          <p:spPr bwMode="auto">
            <a:xfrm>
              <a:off x="586" y="3239"/>
              <a:ext cx="40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a:t>
              </a:r>
              <a:endParaRPr lang="en-US" altLang="ja-JP" sz="1800" i="1" smtClean="0">
                <a:solidFill>
                  <a:srgbClr val="FF0000"/>
                </a:solidFill>
                <a:latin typeface="Arial" charset="0"/>
                <a:cs typeface="Times New Roman" charset="0"/>
              </a:endParaRPr>
            </a:p>
          </p:txBody>
        </p:sp>
        <p:sp>
          <p:nvSpPr>
            <p:cNvPr id="3993631" name="Text Box 31"/>
            <p:cNvSpPr txBox="1">
              <a:spLocks noChangeAspect="1" noChangeArrowheads="1"/>
            </p:cNvSpPr>
            <p:nvPr/>
          </p:nvSpPr>
          <p:spPr bwMode="auto">
            <a:xfrm>
              <a:off x="558" y="3647"/>
              <a:ext cx="65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 </a:t>
              </a:r>
              <a:r>
                <a:rPr lang="en-US" altLang="ja-JP" sz="1800" i="1" smtClean="0">
                  <a:solidFill>
                    <a:srgbClr val="FF0000"/>
                  </a:solidFill>
                  <a:latin typeface="Arial" charset="0"/>
                  <a:cs typeface="Times New Roman" charset="0"/>
                </a:rPr>
                <a:t>year</a:t>
              </a:r>
              <a:endParaRPr lang="en-US" altLang="ja-JP" sz="1800" smtClean="0">
                <a:solidFill>
                  <a:srgbClr val="FF0000"/>
                </a:solidFill>
                <a:latin typeface="Arial" charset="0"/>
                <a:cs typeface="Times New Roman" charset="0"/>
              </a:endParaRPr>
            </a:p>
          </p:txBody>
        </p:sp>
        <p:sp>
          <p:nvSpPr>
            <p:cNvPr id="3993632" name="Text Box 32"/>
            <p:cNvSpPr txBox="1">
              <a:spLocks noChangeAspect="1" noChangeArrowheads="1"/>
            </p:cNvSpPr>
            <p:nvPr/>
          </p:nvSpPr>
          <p:spPr bwMode="auto">
            <a:xfrm>
              <a:off x="571" y="3807"/>
              <a:ext cx="408"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3</a:t>
              </a:r>
            </a:p>
          </p:txBody>
        </p:sp>
        <p:sp>
          <p:nvSpPr>
            <p:cNvPr id="3993633" name="Text Box 33"/>
            <p:cNvSpPr txBox="1">
              <a:spLocks noChangeAspect="1" noChangeArrowheads="1"/>
            </p:cNvSpPr>
            <p:nvPr/>
          </p:nvSpPr>
          <p:spPr bwMode="auto">
            <a:xfrm>
              <a:off x="553" y="3989"/>
              <a:ext cx="409"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6</a:t>
              </a:r>
            </a:p>
          </p:txBody>
        </p:sp>
        <p:sp>
          <p:nvSpPr>
            <p:cNvPr id="3993634" name="Text Box 34"/>
            <p:cNvSpPr txBox="1">
              <a:spLocks noChangeAspect="1" noChangeArrowheads="1"/>
            </p:cNvSpPr>
            <p:nvPr/>
          </p:nvSpPr>
          <p:spPr bwMode="auto">
            <a:xfrm>
              <a:off x="577" y="4165"/>
              <a:ext cx="91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10</a:t>
              </a:r>
              <a:r>
                <a:rPr lang="en-US" altLang="ja-JP" sz="1800" baseline="30000" smtClean="0">
                  <a:solidFill>
                    <a:srgbClr val="FF0000"/>
                  </a:solidFill>
                  <a:latin typeface="Arial" charset="0"/>
                  <a:cs typeface="Times New Roman" charset="0"/>
                </a:rPr>
                <a:t>9 </a:t>
              </a:r>
              <a:r>
                <a:rPr lang="en-US" altLang="ja-JP" sz="1800" i="1" smtClean="0">
                  <a:solidFill>
                    <a:srgbClr val="FF0000"/>
                  </a:solidFill>
                  <a:latin typeface="Arial" charset="0"/>
                  <a:cs typeface="Times New Roman" charset="0"/>
                </a:rPr>
                <a:t>y</a:t>
              </a:r>
              <a:r>
                <a:rPr lang="en-US" sz="1800" i="1" smtClean="0">
                  <a:solidFill>
                    <a:srgbClr val="FF0000"/>
                  </a:solidFill>
                  <a:latin typeface="Arial" charset="0"/>
                  <a:cs typeface="Times New Roman" charset="0"/>
                </a:rPr>
                <a:t>ear</a:t>
              </a:r>
              <a:endParaRPr lang="en-US" altLang="ja-JP" sz="1800" i="1" smtClean="0">
                <a:solidFill>
                  <a:srgbClr val="FF0000"/>
                </a:solidFill>
                <a:latin typeface="Arial" charset="0"/>
                <a:cs typeface="Times New Roman" charset="0"/>
              </a:endParaRPr>
            </a:p>
          </p:txBody>
        </p:sp>
        <p:sp>
          <p:nvSpPr>
            <p:cNvPr id="3993635" name="Text Box 35"/>
            <p:cNvSpPr txBox="1">
              <a:spLocks noChangeAspect="1" noChangeArrowheads="1"/>
            </p:cNvSpPr>
            <p:nvPr/>
          </p:nvSpPr>
          <p:spPr bwMode="auto">
            <a:xfrm>
              <a:off x="0" y="576"/>
              <a:ext cx="528"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FF0000"/>
                  </a:solidFill>
                  <a:latin typeface="Arial" charset="0"/>
                  <a:cs typeface="Times New Roman" charset="0"/>
                </a:rPr>
                <a:t>Time </a:t>
              </a:r>
            </a:p>
            <a:p>
              <a:pPr algn="l" eaLnBrk="0" hangingPunct="0"/>
              <a:r>
                <a:rPr lang="en-US" altLang="ja-JP" sz="1800" smtClean="0">
                  <a:solidFill>
                    <a:srgbClr val="FF0000"/>
                  </a:solidFill>
                  <a:latin typeface="Arial" charset="0"/>
                  <a:cs typeface="Times New Roman" charset="0"/>
                </a:rPr>
                <a:t>(</a:t>
              </a:r>
              <a:r>
                <a:rPr lang="en-US" altLang="ja-JP" sz="1800" i="1" smtClean="0">
                  <a:solidFill>
                    <a:srgbClr val="FF0000"/>
                  </a:solidFill>
                  <a:latin typeface="Arial" charset="0"/>
                  <a:cs typeface="Times New Roman" charset="0"/>
                </a:rPr>
                <a:t>sec</a:t>
              </a:r>
              <a:r>
                <a:rPr lang="en-US" altLang="ja-JP" sz="1800" smtClean="0">
                  <a:solidFill>
                    <a:srgbClr val="FF0000"/>
                  </a:solidFill>
                  <a:latin typeface="Arial" charset="0"/>
                  <a:cs typeface="Times New Roman" charset="0"/>
                </a:rPr>
                <a:t>)</a:t>
              </a:r>
              <a:endParaRPr lang="en-US" altLang="ja-JP" sz="1800" i="1" smtClean="0">
                <a:solidFill>
                  <a:srgbClr val="FF0000"/>
                </a:solidFill>
                <a:latin typeface="Arial" charset="0"/>
                <a:cs typeface="Times New Roman" charset="0"/>
              </a:endParaRPr>
            </a:p>
          </p:txBody>
        </p:sp>
      </p:grpSp>
      <p:grpSp>
        <p:nvGrpSpPr>
          <p:cNvPr id="3993636" name="Group 36"/>
          <p:cNvGrpSpPr>
            <a:grpSpLocks/>
          </p:cNvGrpSpPr>
          <p:nvPr/>
        </p:nvGrpSpPr>
        <p:grpSpPr bwMode="auto">
          <a:xfrm>
            <a:off x="1581150" y="914400"/>
            <a:ext cx="2076450" cy="6169025"/>
            <a:chOff x="838" y="576"/>
            <a:chExt cx="1308" cy="3886"/>
          </a:xfrm>
        </p:grpSpPr>
        <p:sp>
          <p:nvSpPr>
            <p:cNvPr id="3993637" name="Text Box 37"/>
            <p:cNvSpPr txBox="1">
              <a:spLocks noChangeAspect="1" noChangeArrowheads="1"/>
            </p:cNvSpPr>
            <p:nvPr/>
          </p:nvSpPr>
          <p:spPr bwMode="auto">
            <a:xfrm>
              <a:off x="838" y="576"/>
              <a:ext cx="673"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Temp.</a:t>
              </a:r>
            </a:p>
            <a:p>
              <a:pPr algn="l" eaLnBrk="0" hangingPunct="0"/>
              <a:r>
                <a:rPr lang="en-US" altLang="ja-JP" sz="1800" smtClean="0">
                  <a:solidFill>
                    <a:srgbClr val="00FFFF"/>
                  </a:solidFill>
                  <a:latin typeface="Arial" charset="0"/>
                  <a:cs typeface="Times New Roman" charset="0"/>
                </a:rPr>
                <a:t>    (</a:t>
              </a:r>
              <a:r>
                <a:rPr lang="en-US" altLang="ja-JP" sz="1800" i="1" baseline="30000" smtClean="0">
                  <a:solidFill>
                    <a:srgbClr val="00FFFF"/>
                  </a:solidFill>
                  <a:latin typeface="Arial" charset="0"/>
                  <a:cs typeface="Times New Roman" charset="0"/>
                </a:rPr>
                <a:t>o</a:t>
              </a:r>
              <a:r>
                <a:rPr lang="en-US" altLang="ja-JP" sz="1800" i="1" smtClean="0">
                  <a:solidFill>
                    <a:srgbClr val="00FFFF"/>
                  </a:solidFill>
                  <a:latin typeface="Arial" charset="0"/>
                  <a:cs typeface="Times New Roman" charset="0"/>
                </a:rPr>
                <a:t>K</a:t>
              </a:r>
              <a:r>
                <a:rPr lang="en-US" altLang="ja-JP" sz="1800" smtClean="0">
                  <a:solidFill>
                    <a:srgbClr val="00FFFF"/>
                  </a:solidFill>
                  <a:latin typeface="Arial" charset="0"/>
                  <a:cs typeface="Times New Roman" charset="0"/>
                </a:rPr>
                <a:t>)</a:t>
              </a:r>
              <a:endParaRPr lang="en-US" altLang="ja-JP" sz="1800" i="1" smtClean="0">
                <a:solidFill>
                  <a:srgbClr val="00FFFF"/>
                </a:solidFill>
                <a:latin typeface="Arial" charset="0"/>
                <a:cs typeface="Times New Roman" charset="0"/>
              </a:endParaRPr>
            </a:p>
          </p:txBody>
        </p:sp>
        <p:sp>
          <p:nvSpPr>
            <p:cNvPr id="3993638" name="Line 38"/>
            <p:cNvSpPr>
              <a:spLocks noChangeAspect="1" noChangeShapeType="1"/>
            </p:cNvSpPr>
            <p:nvPr/>
          </p:nvSpPr>
          <p:spPr bwMode="auto">
            <a:xfrm flipH="1">
              <a:off x="1219" y="832"/>
              <a:ext cx="1" cy="1"/>
            </a:xfrm>
            <a:prstGeom prst="line">
              <a:avLst/>
            </a:prstGeom>
            <a:noFill/>
            <a:ln w="31750">
              <a:solidFill>
                <a:srgbClr val="FF6600"/>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39" name="Line 39"/>
            <p:cNvSpPr>
              <a:spLocks noChangeAspect="1" noChangeShapeType="1"/>
            </p:cNvSpPr>
            <p:nvPr/>
          </p:nvSpPr>
          <p:spPr bwMode="auto">
            <a:xfrm>
              <a:off x="1344" y="11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0" name="Line 40"/>
            <p:cNvSpPr>
              <a:spLocks noChangeAspect="1" noChangeShapeType="1"/>
            </p:cNvSpPr>
            <p:nvPr/>
          </p:nvSpPr>
          <p:spPr bwMode="auto">
            <a:xfrm>
              <a:off x="1341" y="838"/>
              <a:ext cx="4" cy="3518"/>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1" name="Line 41"/>
            <p:cNvSpPr>
              <a:spLocks noChangeAspect="1" noChangeShapeType="1"/>
            </p:cNvSpPr>
            <p:nvPr/>
          </p:nvSpPr>
          <p:spPr bwMode="auto">
            <a:xfrm>
              <a:off x="1355" y="1437"/>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2" name="Line 42"/>
            <p:cNvSpPr>
              <a:spLocks noChangeAspect="1" noChangeShapeType="1"/>
            </p:cNvSpPr>
            <p:nvPr/>
          </p:nvSpPr>
          <p:spPr bwMode="auto">
            <a:xfrm>
              <a:off x="1356" y="1748"/>
              <a:ext cx="82"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3" name="Line 43"/>
            <p:cNvSpPr>
              <a:spLocks noChangeAspect="1" noChangeShapeType="1"/>
            </p:cNvSpPr>
            <p:nvPr/>
          </p:nvSpPr>
          <p:spPr bwMode="auto">
            <a:xfrm>
              <a:off x="1349" y="2062"/>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4" name="Line 44"/>
            <p:cNvSpPr>
              <a:spLocks noChangeAspect="1" noChangeShapeType="1"/>
            </p:cNvSpPr>
            <p:nvPr/>
          </p:nvSpPr>
          <p:spPr bwMode="auto">
            <a:xfrm>
              <a:off x="1354" y="2379"/>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5" name="Line 45"/>
            <p:cNvSpPr>
              <a:spLocks noChangeAspect="1" noChangeShapeType="1"/>
            </p:cNvSpPr>
            <p:nvPr/>
          </p:nvSpPr>
          <p:spPr bwMode="auto">
            <a:xfrm>
              <a:off x="1349" y="2700"/>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6" name="Line 46"/>
            <p:cNvSpPr>
              <a:spLocks noChangeAspect="1" noChangeShapeType="1"/>
            </p:cNvSpPr>
            <p:nvPr/>
          </p:nvSpPr>
          <p:spPr bwMode="auto">
            <a:xfrm>
              <a:off x="1355" y="3005"/>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7" name="Line 47"/>
            <p:cNvSpPr>
              <a:spLocks noChangeAspect="1" noChangeShapeType="1"/>
            </p:cNvSpPr>
            <p:nvPr/>
          </p:nvSpPr>
          <p:spPr bwMode="auto">
            <a:xfrm>
              <a:off x="1355" y="3314"/>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8" name="Line 48"/>
            <p:cNvSpPr>
              <a:spLocks noChangeAspect="1" noChangeShapeType="1"/>
            </p:cNvSpPr>
            <p:nvPr/>
          </p:nvSpPr>
          <p:spPr bwMode="auto">
            <a:xfrm>
              <a:off x="1349" y="362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49" name="Line 49"/>
            <p:cNvSpPr>
              <a:spLocks noChangeAspect="1" noChangeShapeType="1"/>
            </p:cNvSpPr>
            <p:nvPr/>
          </p:nvSpPr>
          <p:spPr bwMode="auto">
            <a:xfrm>
              <a:off x="1351" y="3957"/>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50" name="Line 50"/>
            <p:cNvSpPr>
              <a:spLocks noChangeAspect="1" noChangeShapeType="1"/>
            </p:cNvSpPr>
            <p:nvPr/>
          </p:nvSpPr>
          <p:spPr bwMode="auto">
            <a:xfrm>
              <a:off x="1355" y="4255"/>
              <a:ext cx="83"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51" name="Line 51"/>
            <p:cNvSpPr>
              <a:spLocks noChangeAspect="1" noChangeShapeType="1"/>
            </p:cNvSpPr>
            <p:nvPr/>
          </p:nvSpPr>
          <p:spPr bwMode="auto">
            <a:xfrm>
              <a:off x="1270" y="1177"/>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52" name="Line 52"/>
            <p:cNvSpPr>
              <a:spLocks noChangeAspect="1" noChangeShapeType="1"/>
            </p:cNvSpPr>
            <p:nvPr/>
          </p:nvSpPr>
          <p:spPr bwMode="auto">
            <a:xfrm>
              <a:off x="1263" y="1701"/>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53" name="Line 53"/>
            <p:cNvSpPr>
              <a:spLocks noChangeAspect="1" noChangeShapeType="1"/>
            </p:cNvSpPr>
            <p:nvPr/>
          </p:nvSpPr>
          <p:spPr bwMode="auto">
            <a:xfrm>
              <a:off x="1267" y="2225"/>
              <a:ext cx="82"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54" name="Line 54"/>
            <p:cNvSpPr>
              <a:spLocks noChangeAspect="1" noChangeShapeType="1"/>
            </p:cNvSpPr>
            <p:nvPr/>
          </p:nvSpPr>
          <p:spPr bwMode="auto">
            <a:xfrm>
              <a:off x="1263" y="2744"/>
              <a:ext cx="81" cy="1"/>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55" name="Line 55"/>
            <p:cNvSpPr>
              <a:spLocks noChangeAspect="1" noChangeShapeType="1"/>
            </p:cNvSpPr>
            <p:nvPr/>
          </p:nvSpPr>
          <p:spPr bwMode="auto">
            <a:xfrm>
              <a:off x="1258" y="3265"/>
              <a:ext cx="82"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56" name="Line 56"/>
            <p:cNvSpPr>
              <a:spLocks noChangeAspect="1" noChangeShapeType="1"/>
            </p:cNvSpPr>
            <p:nvPr/>
          </p:nvSpPr>
          <p:spPr bwMode="auto">
            <a:xfrm>
              <a:off x="1260" y="3792"/>
              <a:ext cx="81" cy="2"/>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57" name="Line 57"/>
            <p:cNvSpPr>
              <a:spLocks noChangeAspect="1" noChangeShapeType="1"/>
            </p:cNvSpPr>
            <p:nvPr/>
          </p:nvSpPr>
          <p:spPr bwMode="auto">
            <a:xfrm>
              <a:off x="1263" y="4321"/>
              <a:ext cx="81" cy="0"/>
            </a:xfrm>
            <a:prstGeom prst="line">
              <a:avLst/>
            </a:prstGeom>
            <a:noFill/>
            <a:ln w="31750">
              <a:solidFill>
                <a:srgbClr val="00FFFF"/>
              </a:solidFill>
              <a:round/>
              <a:headEnd/>
              <a:tailEnd type="none" w="lg" len="med"/>
            </a:ln>
            <a:extLst>
              <a:ext uri="{909E8E84-426E-40dd-AFC4-6F175D3DCCD1}">
                <a14:hiddenFill xmlns:a14="http://schemas.microsoft.com/office/drawing/2010/main">
                  <a:noFill/>
                </a14:hiddenFill>
              </a:ext>
            </a:extLst>
          </p:spPr>
          <p:txBody>
            <a:bodyPr/>
            <a:lstStyle/>
            <a:p>
              <a:endParaRPr lang="en-US" smtClean="0">
                <a:solidFill>
                  <a:srgbClr val="000000"/>
                </a:solidFill>
              </a:endParaRPr>
            </a:p>
          </p:txBody>
        </p:sp>
        <p:sp>
          <p:nvSpPr>
            <p:cNvPr id="3993658" name="Text Box 58"/>
            <p:cNvSpPr txBox="1">
              <a:spLocks noChangeAspect="1" noChangeArrowheads="1"/>
            </p:cNvSpPr>
            <p:nvPr/>
          </p:nvSpPr>
          <p:spPr bwMode="auto">
            <a:xfrm>
              <a:off x="1403" y="1048"/>
              <a:ext cx="743"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18</a:t>
              </a:r>
              <a:endParaRPr lang="en-US" altLang="ja-JP" sz="1800" i="1" smtClean="0">
                <a:solidFill>
                  <a:srgbClr val="0000FF"/>
                </a:solidFill>
                <a:latin typeface="Arial" charset="0"/>
                <a:cs typeface="Times New Roman" charset="0"/>
              </a:endParaRPr>
            </a:p>
          </p:txBody>
        </p:sp>
        <p:sp>
          <p:nvSpPr>
            <p:cNvPr id="3993659" name="Text Box 59"/>
            <p:cNvSpPr txBox="1">
              <a:spLocks noChangeAspect="1" noChangeArrowheads="1"/>
            </p:cNvSpPr>
            <p:nvPr/>
          </p:nvSpPr>
          <p:spPr bwMode="auto">
            <a:xfrm>
              <a:off x="1432" y="1352"/>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15</a:t>
              </a:r>
              <a:endParaRPr lang="en-US" altLang="ja-JP" sz="1800" i="1" smtClean="0">
                <a:solidFill>
                  <a:srgbClr val="0000FF"/>
                </a:solidFill>
                <a:latin typeface="Arial" charset="0"/>
                <a:cs typeface="Times New Roman" charset="0"/>
              </a:endParaRPr>
            </a:p>
          </p:txBody>
        </p:sp>
        <p:sp>
          <p:nvSpPr>
            <p:cNvPr id="3993660" name="Text Box 60"/>
            <p:cNvSpPr txBox="1">
              <a:spLocks noChangeAspect="1" noChangeArrowheads="1"/>
            </p:cNvSpPr>
            <p:nvPr/>
          </p:nvSpPr>
          <p:spPr bwMode="auto">
            <a:xfrm>
              <a:off x="1431" y="1667"/>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12</a:t>
              </a:r>
              <a:endParaRPr lang="en-US" altLang="ja-JP" sz="1800" i="1" smtClean="0">
                <a:solidFill>
                  <a:srgbClr val="0000FF"/>
                </a:solidFill>
                <a:latin typeface="Arial" charset="0"/>
                <a:cs typeface="Times New Roman" charset="0"/>
              </a:endParaRPr>
            </a:p>
          </p:txBody>
        </p:sp>
        <p:sp>
          <p:nvSpPr>
            <p:cNvPr id="3993661" name="Text Box 61"/>
            <p:cNvSpPr txBox="1">
              <a:spLocks noChangeAspect="1" noChangeArrowheads="1"/>
            </p:cNvSpPr>
            <p:nvPr/>
          </p:nvSpPr>
          <p:spPr bwMode="auto">
            <a:xfrm>
              <a:off x="1432" y="1976"/>
              <a:ext cx="45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9</a:t>
              </a:r>
              <a:endParaRPr lang="en-US" altLang="ja-JP" sz="1800" i="1" smtClean="0">
                <a:solidFill>
                  <a:srgbClr val="0000FF"/>
                </a:solidFill>
                <a:latin typeface="Arial" charset="0"/>
                <a:cs typeface="Times New Roman" charset="0"/>
              </a:endParaRPr>
            </a:p>
          </p:txBody>
        </p:sp>
        <p:sp>
          <p:nvSpPr>
            <p:cNvPr id="3993662" name="Text Box 62"/>
            <p:cNvSpPr txBox="1">
              <a:spLocks noChangeAspect="1" noChangeArrowheads="1"/>
            </p:cNvSpPr>
            <p:nvPr/>
          </p:nvSpPr>
          <p:spPr bwMode="auto">
            <a:xfrm>
              <a:off x="1431" y="2296"/>
              <a:ext cx="63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PeV</a:t>
              </a:r>
            </a:p>
          </p:txBody>
        </p:sp>
        <p:sp>
          <p:nvSpPr>
            <p:cNvPr id="3993663" name="Text Box 63"/>
            <p:cNvSpPr txBox="1">
              <a:spLocks noChangeAspect="1" noChangeArrowheads="1"/>
            </p:cNvSpPr>
            <p:nvPr/>
          </p:nvSpPr>
          <p:spPr bwMode="auto">
            <a:xfrm>
              <a:off x="1443" y="2615"/>
              <a:ext cx="579"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TeV</a:t>
              </a:r>
            </a:p>
          </p:txBody>
        </p:sp>
        <p:sp>
          <p:nvSpPr>
            <p:cNvPr id="3993664" name="Text Box 64"/>
            <p:cNvSpPr txBox="1">
              <a:spLocks noChangeAspect="1" noChangeArrowheads="1"/>
            </p:cNvSpPr>
            <p:nvPr/>
          </p:nvSpPr>
          <p:spPr bwMode="auto">
            <a:xfrm>
              <a:off x="1437" y="2927"/>
              <a:ext cx="60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GeV</a:t>
              </a:r>
            </a:p>
          </p:txBody>
        </p:sp>
        <p:sp>
          <p:nvSpPr>
            <p:cNvPr id="3993665" name="Text Box 65"/>
            <p:cNvSpPr txBox="1">
              <a:spLocks noChangeAspect="1" noChangeArrowheads="1"/>
            </p:cNvSpPr>
            <p:nvPr/>
          </p:nvSpPr>
          <p:spPr bwMode="auto">
            <a:xfrm>
              <a:off x="1443" y="3238"/>
              <a:ext cx="586"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MeV</a:t>
              </a:r>
            </a:p>
          </p:txBody>
        </p:sp>
        <p:sp>
          <p:nvSpPr>
            <p:cNvPr id="3993666" name="Text Box 66"/>
            <p:cNvSpPr txBox="1">
              <a:spLocks noChangeAspect="1" noChangeArrowheads="1"/>
            </p:cNvSpPr>
            <p:nvPr/>
          </p:nvSpPr>
          <p:spPr bwMode="auto">
            <a:xfrm>
              <a:off x="1432" y="3550"/>
              <a:ext cx="60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KeV</a:t>
              </a:r>
            </a:p>
          </p:txBody>
        </p:sp>
        <p:sp>
          <p:nvSpPr>
            <p:cNvPr id="3993667" name="Text Box 67"/>
            <p:cNvSpPr txBox="1">
              <a:spLocks noChangeAspect="1" noChangeArrowheads="1"/>
            </p:cNvSpPr>
            <p:nvPr/>
          </p:nvSpPr>
          <p:spPr bwMode="auto">
            <a:xfrm>
              <a:off x="1443" y="3896"/>
              <a:ext cx="572"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a:t>
              </a:r>
              <a:r>
                <a:rPr lang="en-US" altLang="ja-JP" sz="1800" i="1" smtClean="0">
                  <a:solidFill>
                    <a:srgbClr val="0000FF"/>
                  </a:solidFill>
                  <a:latin typeface="Arial" charset="0"/>
                  <a:cs typeface="Times New Roman" charset="0"/>
                </a:rPr>
                <a:t>eV</a:t>
              </a:r>
            </a:p>
          </p:txBody>
        </p:sp>
        <p:sp>
          <p:nvSpPr>
            <p:cNvPr id="3993668" name="Text Box 68"/>
            <p:cNvSpPr txBox="1">
              <a:spLocks noChangeAspect="1" noChangeArrowheads="1"/>
            </p:cNvSpPr>
            <p:nvPr/>
          </p:nvSpPr>
          <p:spPr bwMode="auto">
            <a:xfrm>
              <a:off x="936" y="1110"/>
              <a:ext cx="467"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30</a:t>
              </a:r>
              <a:endParaRPr lang="en-US" altLang="ja-JP" sz="1800" i="1" smtClean="0">
                <a:solidFill>
                  <a:srgbClr val="00FFFF"/>
                </a:solidFill>
                <a:latin typeface="Arial" charset="0"/>
                <a:cs typeface="Times New Roman" charset="0"/>
              </a:endParaRPr>
            </a:p>
          </p:txBody>
        </p:sp>
        <p:sp>
          <p:nvSpPr>
            <p:cNvPr id="3993669" name="Text Box 69"/>
            <p:cNvSpPr txBox="1">
              <a:spLocks noChangeAspect="1" noChangeArrowheads="1"/>
            </p:cNvSpPr>
            <p:nvPr/>
          </p:nvSpPr>
          <p:spPr bwMode="auto">
            <a:xfrm>
              <a:off x="945" y="1610"/>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25</a:t>
              </a:r>
              <a:endParaRPr lang="en-US" altLang="ja-JP" sz="1800" i="1" smtClean="0">
                <a:solidFill>
                  <a:srgbClr val="00FFFF"/>
                </a:solidFill>
                <a:latin typeface="Arial" charset="0"/>
                <a:cs typeface="Times New Roman" charset="0"/>
              </a:endParaRPr>
            </a:p>
          </p:txBody>
        </p:sp>
        <p:sp>
          <p:nvSpPr>
            <p:cNvPr id="3993670" name="Text Box 70"/>
            <p:cNvSpPr txBox="1">
              <a:spLocks noChangeAspect="1" noChangeArrowheads="1"/>
            </p:cNvSpPr>
            <p:nvPr/>
          </p:nvSpPr>
          <p:spPr bwMode="auto">
            <a:xfrm>
              <a:off x="945" y="2151"/>
              <a:ext cx="45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20</a:t>
              </a:r>
              <a:endParaRPr lang="en-US" altLang="ja-JP" sz="1800" i="1" smtClean="0">
                <a:solidFill>
                  <a:srgbClr val="00FFFF"/>
                </a:solidFill>
                <a:latin typeface="Arial" charset="0"/>
                <a:cs typeface="Times New Roman" charset="0"/>
              </a:endParaRPr>
            </a:p>
          </p:txBody>
        </p:sp>
        <p:sp>
          <p:nvSpPr>
            <p:cNvPr id="3993671" name="Text Box 71"/>
            <p:cNvSpPr txBox="1">
              <a:spLocks noChangeAspect="1" noChangeArrowheads="1"/>
            </p:cNvSpPr>
            <p:nvPr/>
          </p:nvSpPr>
          <p:spPr bwMode="auto">
            <a:xfrm>
              <a:off x="955" y="2670"/>
              <a:ext cx="448"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15</a:t>
              </a:r>
              <a:endParaRPr lang="en-US" altLang="ja-JP" sz="1800" i="1" smtClean="0">
                <a:solidFill>
                  <a:srgbClr val="00FFFF"/>
                </a:solidFill>
                <a:latin typeface="Arial" charset="0"/>
                <a:cs typeface="Times New Roman" charset="0"/>
              </a:endParaRPr>
            </a:p>
          </p:txBody>
        </p:sp>
        <p:sp>
          <p:nvSpPr>
            <p:cNvPr id="3993672" name="Text Box 72"/>
            <p:cNvSpPr txBox="1">
              <a:spLocks noChangeAspect="1" noChangeArrowheads="1"/>
            </p:cNvSpPr>
            <p:nvPr/>
          </p:nvSpPr>
          <p:spPr bwMode="auto">
            <a:xfrm>
              <a:off x="942" y="3188"/>
              <a:ext cx="39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10</a:t>
              </a:r>
              <a:endParaRPr lang="en-US" altLang="ja-JP" sz="1800" i="1" smtClean="0">
                <a:solidFill>
                  <a:srgbClr val="00FFFF"/>
                </a:solidFill>
                <a:latin typeface="Arial" charset="0"/>
                <a:cs typeface="Times New Roman" charset="0"/>
              </a:endParaRPr>
            </a:p>
          </p:txBody>
        </p:sp>
        <p:sp>
          <p:nvSpPr>
            <p:cNvPr id="3993673" name="Text Box 73"/>
            <p:cNvSpPr txBox="1">
              <a:spLocks noChangeAspect="1" noChangeArrowheads="1"/>
            </p:cNvSpPr>
            <p:nvPr/>
          </p:nvSpPr>
          <p:spPr bwMode="auto">
            <a:xfrm>
              <a:off x="969" y="3707"/>
              <a:ext cx="385"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10</a:t>
              </a:r>
              <a:r>
                <a:rPr lang="en-US" altLang="ja-JP" sz="1800" baseline="30000" smtClean="0">
                  <a:solidFill>
                    <a:srgbClr val="00FFFF"/>
                  </a:solidFill>
                  <a:latin typeface="Arial" charset="0"/>
                  <a:cs typeface="Times New Roman" charset="0"/>
                </a:rPr>
                <a:t>5</a:t>
              </a:r>
              <a:endParaRPr lang="en-US" altLang="ja-JP" sz="1800" i="1" smtClean="0">
                <a:solidFill>
                  <a:srgbClr val="00FFFF"/>
                </a:solidFill>
                <a:latin typeface="Arial" charset="0"/>
                <a:cs typeface="Times New Roman" charset="0"/>
              </a:endParaRPr>
            </a:p>
          </p:txBody>
        </p:sp>
        <p:sp>
          <p:nvSpPr>
            <p:cNvPr id="3993674" name="Text Box 74"/>
            <p:cNvSpPr txBox="1">
              <a:spLocks noChangeAspect="1" noChangeArrowheads="1"/>
            </p:cNvSpPr>
            <p:nvPr/>
          </p:nvSpPr>
          <p:spPr bwMode="auto">
            <a:xfrm>
              <a:off x="1075" y="4231"/>
              <a:ext cx="244"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FFFF"/>
                  </a:solidFill>
                  <a:latin typeface="Arial" charset="0"/>
                  <a:cs typeface="Times New Roman" charset="0"/>
                </a:rPr>
                <a:t>1</a:t>
              </a:r>
              <a:endParaRPr lang="en-US" altLang="ja-JP" sz="1800" i="1" smtClean="0">
                <a:solidFill>
                  <a:srgbClr val="00FFFF"/>
                </a:solidFill>
                <a:latin typeface="Arial" charset="0"/>
                <a:cs typeface="Times New Roman" charset="0"/>
              </a:endParaRPr>
            </a:p>
          </p:txBody>
        </p:sp>
        <p:sp>
          <p:nvSpPr>
            <p:cNvPr id="3993675" name="Text Box 75"/>
            <p:cNvSpPr txBox="1">
              <a:spLocks noChangeAspect="1" noChangeArrowheads="1"/>
            </p:cNvSpPr>
            <p:nvPr/>
          </p:nvSpPr>
          <p:spPr bwMode="auto">
            <a:xfrm>
              <a:off x="1389" y="577"/>
              <a:ext cx="649" cy="404"/>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Energy (G</a:t>
              </a:r>
              <a:r>
                <a:rPr lang="en-US" altLang="ja-JP" sz="1800" i="1" smtClean="0">
                  <a:solidFill>
                    <a:srgbClr val="0000FF"/>
                  </a:solidFill>
                  <a:latin typeface="Arial" charset="0"/>
                  <a:cs typeface="Times New Roman" charset="0"/>
                </a:rPr>
                <a:t>eV</a:t>
              </a:r>
              <a:r>
                <a:rPr lang="en-US" altLang="ja-JP" sz="1800" smtClean="0">
                  <a:solidFill>
                    <a:srgbClr val="0000FF"/>
                  </a:solidFill>
                  <a:latin typeface="Arial" charset="0"/>
                  <a:cs typeface="Times New Roman" charset="0"/>
                </a:rPr>
                <a:t>)</a:t>
              </a:r>
              <a:endParaRPr lang="en-US" altLang="ja-JP" sz="1800" i="1" smtClean="0">
                <a:solidFill>
                  <a:srgbClr val="0000FF"/>
                </a:solidFill>
                <a:latin typeface="Arial" charset="0"/>
                <a:cs typeface="Times New Roman" charset="0"/>
              </a:endParaRPr>
            </a:p>
          </p:txBody>
        </p:sp>
        <p:sp>
          <p:nvSpPr>
            <p:cNvPr id="3993676" name="Text Box 76"/>
            <p:cNvSpPr txBox="1">
              <a:spLocks noChangeAspect="1" noChangeArrowheads="1"/>
            </p:cNvSpPr>
            <p:nvPr/>
          </p:nvSpPr>
          <p:spPr bwMode="auto">
            <a:xfrm>
              <a:off x="1426" y="4164"/>
              <a:ext cx="571" cy="23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6600"/>
                  </a:solidFill>
                  <a:miter lim="800000"/>
                  <a:headEnd/>
                  <a:tailEnd type="none" w="lg" len="med"/>
                </a14:hiddenLine>
              </a:ext>
            </a:extLst>
          </p:spPr>
          <p:txBody>
            <a:bodyPr>
              <a:spAutoFit/>
            </a:bodyPr>
            <a:lstStyle/>
            <a:p>
              <a:pPr algn="l" eaLnBrk="0" hangingPunct="0"/>
              <a:r>
                <a:rPr lang="en-US" altLang="ja-JP" sz="1800" smtClean="0">
                  <a:solidFill>
                    <a:srgbClr val="0000FF"/>
                  </a:solidFill>
                  <a:latin typeface="Arial" charset="0"/>
                  <a:cs typeface="Times New Roman" charset="0"/>
                </a:rPr>
                <a:t>10</a:t>
              </a:r>
              <a:r>
                <a:rPr lang="en-US" altLang="ja-JP" sz="1800" baseline="30000" smtClean="0">
                  <a:solidFill>
                    <a:srgbClr val="0000FF"/>
                  </a:solidFill>
                  <a:latin typeface="Arial" charset="0"/>
                  <a:cs typeface="Times New Roman" charset="0"/>
                </a:rPr>
                <a:t>-3</a:t>
              </a:r>
              <a:r>
                <a:rPr lang="en-US" altLang="ja-JP" sz="1800" i="1" smtClean="0">
                  <a:solidFill>
                    <a:srgbClr val="0000FF"/>
                  </a:solidFill>
                  <a:latin typeface="Arial" charset="0"/>
                  <a:cs typeface="Times New Roman" charset="0"/>
                </a:rPr>
                <a:t>eV</a:t>
              </a:r>
            </a:p>
          </p:txBody>
        </p:sp>
      </p:grpSp>
      <p:grpSp>
        <p:nvGrpSpPr>
          <p:cNvPr id="3993677" name="Group 77"/>
          <p:cNvGrpSpPr>
            <a:grpSpLocks/>
          </p:cNvGrpSpPr>
          <p:nvPr/>
        </p:nvGrpSpPr>
        <p:grpSpPr bwMode="auto">
          <a:xfrm>
            <a:off x="3113088" y="1444625"/>
            <a:ext cx="1687512" cy="5457825"/>
            <a:chOff x="1793" y="910"/>
            <a:chExt cx="1063" cy="3438"/>
          </a:xfrm>
        </p:grpSpPr>
        <p:sp>
          <p:nvSpPr>
            <p:cNvPr id="3993678" name="Line 78"/>
            <p:cNvSpPr>
              <a:spLocks noChangeAspect="1" noChangeShapeType="1"/>
            </p:cNvSpPr>
            <p:nvPr/>
          </p:nvSpPr>
          <p:spPr bwMode="auto">
            <a:xfrm>
              <a:off x="1968" y="4275"/>
              <a:ext cx="368"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3993679" name="Line 79"/>
            <p:cNvSpPr>
              <a:spLocks noChangeAspect="1" noChangeShapeType="1"/>
            </p:cNvSpPr>
            <p:nvPr/>
          </p:nvSpPr>
          <p:spPr bwMode="auto">
            <a:xfrm>
              <a:off x="1824" y="1008"/>
              <a:ext cx="432" cy="3"/>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3993680" name="Text Box 80"/>
            <p:cNvSpPr txBox="1">
              <a:spLocks noChangeAspect="1" noChangeArrowheads="1"/>
            </p:cNvSpPr>
            <p:nvPr/>
          </p:nvSpPr>
          <p:spPr bwMode="auto">
            <a:xfrm>
              <a:off x="2256" y="910"/>
              <a:ext cx="6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33CC33"/>
                  </a:solidFill>
                  <a:latin typeface="Arial" charset="0"/>
                  <a:cs typeface="Times New Roman" charset="0"/>
                </a:rPr>
                <a:t>Planck</a:t>
              </a:r>
            </a:p>
          </p:txBody>
        </p:sp>
        <p:sp>
          <p:nvSpPr>
            <p:cNvPr id="3993681" name="Line 81"/>
            <p:cNvSpPr>
              <a:spLocks noChangeAspect="1" noChangeShapeType="1"/>
            </p:cNvSpPr>
            <p:nvPr/>
          </p:nvSpPr>
          <p:spPr bwMode="auto">
            <a:xfrm>
              <a:off x="1872" y="2827"/>
              <a:ext cx="384"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3993682" name="Text Box 82"/>
            <p:cNvSpPr txBox="1">
              <a:spLocks noChangeAspect="1" noChangeArrowheads="1"/>
            </p:cNvSpPr>
            <p:nvPr/>
          </p:nvSpPr>
          <p:spPr bwMode="auto">
            <a:xfrm>
              <a:off x="2304" y="2688"/>
              <a:ext cx="432"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33CC33"/>
                  </a:solidFill>
                  <a:latin typeface="Arial" charset="0"/>
                  <a:cs typeface="Times New Roman" charset="0"/>
                </a:rPr>
                <a:t>EW</a:t>
              </a:r>
            </a:p>
          </p:txBody>
        </p:sp>
        <p:sp>
          <p:nvSpPr>
            <p:cNvPr id="3993683" name="Text Box 83"/>
            <p:cNvSpPr txBox="1">
              <a:spLocks noChangeAspect="1" noChangeArrowheads="1"/>
            </p:cNvSpPr>
            <p:nvPr/>
          </p:nvSpPr>
          <p:spPr bwMode="auto">
            <a:xfrm>
              <a:off x="2332" y="4117"/>
              <a:ext cx="500"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33CC33"/>
                  </a:solidFill>
                  <a:latin typeface="Arial" charset="0"/>
                  <a:cs typeface="Times New Roman" charset="0"/>
                </a:rPr>
                <a:t>Now</a:t>
              </a:r>
            </a:p>
          </p:txBody>
        </p:sp>
        <p:sp>
          <p:nvSpPr>
            <p:cNvPr id="3993684" name="Line 84"/>
            <p:cNvSpPr>
              <a:spLocks noChangeAspect="1" noChangeShapeType="1"/>
            </p:cNvSpPr>
            <p:nvPr/>
          </p:nvSpPr>
          <p:spPr bwMode="auto">
            <a:xfrm>
              <a:off x="1793" y="1371"/>
              <a:ext cx="463" cy="1"/>
            </a:xfrm>
            <a:prstGeom prst="line">
              <a:avLst/>
            </a:prstGeom>
            <a:noFill/>
            <a:ln w="38100">
              <a:solidFill>
                <a:srgbClr val="FFCC00"/>
              </a:solidFill>
              <a:prstDash val="sysDot"/>
              <a:round/>
              <a:headEnd type="stealth" w="sm" len="me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mtClean="0">
                <a:solidFill>
                  <a:srgbClr val="000000"/>
                </a:solidFill>
              </a:endParaRPr>
            </a:p>
          </p:txBody>
        </p:sp>
        <p:sp>
          <p:nvSpPr>
            <p:cNvPr id="3993685" name="Text Box 85"/>
            <p:cNvSpPr txBox="1">
              <a:spLocks noChangeAspect="1" noChangeArrowheads="1"/>
            </p:cNvSpPr>
            <p:nvPr/>
          </p:nvSpPr>
          <p:spPr bwMode="auto">
            <a:xfrm>
              <a:off x="2269" y="1248"/>
              <a:ext cx="563" cy="231"/>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31750">
                  <a:solidFill>
                    <a:srgbClr val="FFFF00"/>
                  </a:solidFill>
                  <a:miter lim="800000"/>
                  <a:headEnd/>
                  <a:tailEnd type="none" w="lg"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l" eaLnBrk="0" hangingPunct="0"/>
              <a:r>
                <a:rPr lang="en-US" altLang="ja-JP" sz="1800" smtClean="0">
                  <a:solidFill>
                    <a:srgbClr val="33CC33"/>
                  </a:solidFill>
                  <a:latin typeface="Arial" charset="0"/>
                  <a:cs typeface="Times New Roman" charset="0"/>
                </a:rPr>
                <a:t>GUT</a:t>
              </a:r>
            </a:p>
          </p:txBody>
        </p:sp>
      </p:grpSp>
      <p:grpSp>
        <p:nvGrpSpPr>
          <p:cNvPr id="3993686" name="Group 86"/>
          <p:cNvGrpSpPr>
            <a:grpSpLocks/>
          </p:cNvGrpSpPr>
          <p:nvPr/>
        </p:nvGrpSpPr>
        <p:grpSpPr bwMode="auto">
          <a:xfrm>
            <a:off x="4572000" y="6019800"/>
            <a:ext cx="4724400" cy="822325"/>
            <a:chOff x="2880" y="3792"/>
            <a:chExt cx="2976" cy="518"/>
          </a:xfrm>
        </p:grpSpPr>
        <p:sp>
          <p:nvSpPr>
            <p:cNvPr id="3993687" name="Line 87"/>
            <p:cNvSpPr>
              <a:spLocks noChangeAspect="1" noChangeShapeType="1"/>
            </p:cNvSpPr>
            <p:nvPr/>
          </p:nvSpPr>
          <p:spPr bwMode="auto">
            <a:xfrm>
              <a:off x="2880" y="4080"/>
              <a:ext cx="499" cy="0"/>
            </a:xfrm>
            <a:prstGeom prst="line">
              <a:avLst/>
            </a:prstGeom>
            <a:noFill/>
            <a:ln w="38100">
              <a:solidFill>
                <a:srgbClr val="FFCC00"/>
              </a:solidFill>
              <a:prstDash val="sysDot"/>
              <a:round/>
              <a:headEnd type="stealth" w="med" len="lg"/>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mtClean="0">
                <a:solidFill>
                  <a:srgbClr val="000000"/>
                </a:solidFill>
              </a:endParaRPr>
            </a:p>
          </p:txBody>
        </p:sp>
        <p:sp>
          <p:nvSpPr>
            <p:cNvPr id="3993688" name="Text Box 88"/>
            <p:cNvSpPr txBox="1">
              <a:spLocks noChangeArrowheads="1"/>
            </p:cNvSpPr>
            <p:nvPr/>
          </p:nvSpPr>
          <p:spPr bwMode="auto">
            <a:xfrm>
              <a:off x="3360" y="3792"/>
              <a:ext cx="249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i="1" smtClean="0">
                  <a:solidFill>
                    <a:srgbClr val="FF00FF"/>
                  </a:solidFill>
                  <a:latin typeface="Arial" charset="0"/>
                </a:rPr>
                <a:t>Matter-Radiation</a:t>
              </a:r>
            </a:p>
            <a:p>
              <a:pPr algn="l"/>
              <a:r>
                <a:rPr lang="en-US" sz="2400" i="1" smtClean="0">
                  <a:solidFill>
                    <a:srgbClr val="FF00FF"/>
                  </a:solidFill>
                  <a:latin typeface="Arial" charset="0"/>
                </a:rPr>
                <a:t>Decoupling  </a:t>
              </a:r>
              <a:r>
                <a:rPr lang="en-US" sz="2400" i="1" smtClean="0">
                  <a:solidFill>
                    <a:srgbClr val="FF00FF"/>
                  </a:solidFill>
                  <a:latin typeface="Arial" charset="0"/>
                  <a:sym typeface="Symbol" charset="0"/>
                </a:rPr>
                <a:t> </a:t>
              </a:r>
              <a:r>
                <a:rPr lang="en-US" sz="2400" i="1" smtClean="0">
                  <a:solidFill>
                    <a:srgbClr val="FF0000"/>
                  </a:solidFill>
                  <a:latin typeface="Arial" charset="0"/>
                  <a:sym typeface="Symbol" charset="0"/>
                </a:rPr>
                <a:t>CMB</a:t>
              </a:r>
            </a:p>
          </p:txBody>
        </p:sp>
      </p:grpSp>
      <p:grpSp>
        <p:nvGrpSpPr>
          <p:cNvPr id="3993689" name="Group 89"/>
          <p:cNvGrpSpPr>
            <a:grpSpLocks/>
          </p:cNvGrpSpPr>
          <p:nvPr/>
        </p:nvGrpSpPr>
        <p:grpSpPr bwMode="auto">
          <a:xfrm>
            <a:off x="5329238" y="3925888"/>
            <a:ext cx="3913187" cy="1905000"/>
            <a:chOff x="3247" y="2261"/>
            <a:chExt cx="2465" cy="1200"/>
          </a:xfrm>
        </p:grpSpPr>
        <p:sp>
          <p:nvSpPr>
            <p:cNvPr id="3993690" name="Rectangle 90"/>
            <p:cNvSpPr>
              <a:spLocks noChangeArrowheads="1"/>
            </p:cNvSpPr>
            <p:nvPr/>
          </p:nvSpPr>
          <p:spPr bwMode="auto">
            <a:xfrm>
              <a:off x="3247" y="2261"/>
              <a:ext cx="2369" cy="1200"/>
            </a:xfrm>
            <a:prstGeom prst="rect">
              <a:avLst/>
            </a:prstGeom>
            <a:solidFill>
              <a:srgbClr val="FFFFF3">
                <a:alpha val="50000"/>
              </a:srgbClr>
            </a:solidFill>
            <a:ln w="31750">
              <a:solidFill>
                <a:srgbClr val="FFFF00"/>
              </a:solidFill>
              <a:miter lim="800000"/>
              <a:headEnd/>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93691" name="Text Box 91"/>
            <p:cNvSpPr txBox="1">
              <a:spLocks noChangeAspect="1" noChangeArrowheads="1"/>
            </p:cNvSpPr>
            <p:nvPr/>
          </p:nvSpPr>
          <p:spPr bwMode="auto">
            <a:xfrm>
              <a:off x="3301" y="2261"/>
              <a:ext cx="22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smtClean="0">
                  <a:solidFill>
                    <a:srgbClr val="FF6600"/>
                  </a:solidFill>
                  <a:latin typeface="Arial" charset="0"/>
                </a:rPr>
                <a:t>Time = 300,000 </a:t>
              </a:r>
              <a:r>
                <a:rPr lang="en-US" sz="2400" i="1" smtClean="0">
                  <a:solidFill>
                    <a:srgbClr val="FF6600"/>
                  </a:solidFill>
                  <a:latin typeface="Arial" charset="0"/>
                </a:rPr>
                <a:t>years</a:t>
              </a:r>
            </a:p>
          </p:txBody>
        </p:sp>
        <p:sp>
          <p:nvSpPr>
            <p:cNvPr id="3993692" name="Text Box 92"/>
            <p:cNvSpPr txBox="1">
              <a:spLocks noChangeAspect="1" noChangeArrowheads="1"/>
            </p:cNvSpPr>
            <p:nvPr/>
          </p:nvSpPr>
          <p:spPr bwMode="auto">
            <a:xfrm>
              <a:off x="3312" y="2544"/>
              <a:ext cx="24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smtClean="0">
                  <a:solidFill>
                    <a:srgbClr val="00FFFF"/>
                  </a:solidFill>
                  <a:latin typeface="Arial" charset="0"/>
                </a:rPr>
                <a:t>Temperature = 3,000 </a:t>
              </a:r>
              <a:r>
                <a:rPr lang="en-US" sz="2400" i="1" baseline="30000" smtClean="0">
                  <a:solidFill>
                    <a:srgbClr val="00FFFF"/>
                  </a:solidFill>
                  <a:latin typeface="Arial" charset="0"/>
                </a:rPr>
                <a:t>o</a:t>
              </a:r>
              <a:r>
                <a:rPr lang="en-US" sz="2400" i="1" smtClean="0">
                  <a:solidFill>
                    <a:srgbClr val="00FFFF"/>
                  </a:solidFill>
                  <a:latin typeface="Arial" charset="0"/>
                </a:rPr>
                <a:t>K</a:t>
              </a:r>
            </a:p>
          </p:txBody>
        </p:sp>
        <p:sp>
          <p:nvSpPr>
            <p:cNvPr id="3993693" name="Text Box 93"/>
            <p:cNvSpPr txBox="1">
              <a:spLocks noChangeAspect="1" noChangeArrowheads="1"/>
            </p:cNvSpPr>
            <p:nvPr/>
          </p:nvSpPr>
          <p:spPr bwMode="auto">
            <a:xfrm>
              <a:off x="3313" y="2829"/>
              <a:ext cx="21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smtClean="0">
                  <a:solidFill>
                    <a:srgbClr val="3333CC"/>
                  </a:solidFill>
                  <a:latin typeface="Arial" charset="0"/>
                </a:rPr>
                <a:t>Energy = 0.3 </a:t>
              </a:r>
              <a:r>
                <a:rPr lang="en-US" sz="2400" i="1" smtClean="0">
                  <a:solidFill>
                    <a:srgbClr val="3333CC"/>
                  </a:solidFill>
                  <a:latin typeface="Arial" charset="0"/>
                </a:rPr>
                <a:t>eV</a:t>
              </a:r>
              <a:endParaRPr lang="en-US" sz="2400" b="0" i="1" smtClean="0">
                <a:solidFill>
                  <a:srgbClr val="3333CC"/>
                </a:solidFill>
                <a:latin typeface="Arial" charset="0"/>
              </a:endParaRPr>
            </a:p>
          </p:txBody>
        </p:sp>
        <p:sp>
          <p:nvSpPr>
            <p:cNvPr id="3993694" name="Text Box 94"/>
            <p:cNvSpPr txBox="1">
              <a:spLocks noChangeAspect="1" noChangeArrowheads="1"/>
            </p:cNvSpPr>
            <p:nvPr/>
          </p:nvSpPr>
          <p:spPr bwMode="auto">
            <a:xfrm>
              <a:off x="3313" y="3136"/>
              <a:ext cx="21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6600"/>
                  </a:solidFill>
                  <a:miter lim="800000"/>
                  <a:headEnd/>
                  <a:tailEnd type="none" w="lg"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2400" i="1" smtClean="0">
                  <a:solidFill>
                    <a:srgbClr val="008000"/>
                  </a:solidFill>
                  <a:latin typeface="Arial" charset="0"/>
                </a:rPr>
                <a:t>Z</a:t>
              </a:r>
              <a:r>
                <a:rPr lang="en-US" sz="2400" smtClean="0">
                  <a:solidFill>
                    <a:srgbClr val="008000"/>
                  </a:solidFill>
                  <a:latin typeface="Arial" charset="0"/>
                </a:rPr>
                <a:t> = 1,100</a:t>
              </a:r>
              <a:endParaRPr lang="en-US" sz="2400" b="0" i="1" smtClean="0">
                <a:solidFill>
                  <a:srgbClr val="008000"/>
                </a:solidFill>
                <a:latin typeface="Arial" charset="0"/>
              </a:endParaRPr>
            </a:p>
          </p:txBody>
        </p:sp>
      </p:grpSp>
    </p:spTree>
    <p:extLst>
      <p:ext uri="{BB962C8B-B14F-4D97-AF65-F5344CB8AC3E}">
        <p14:creationId xmlns:p14="http://schemas.microsoft.com/office/powerpoint/2010/main" val="10142392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3/8/2007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FF457F59-B733-A843-9F8C-9063DEBD1A31}" type="slidenum">
              <a:rPr lang="en-US"/>
              <a:pPr/>
              <a:t>74</a:t>
            </a:fld>
            <a:endParaRPr lang="en-US"/>
          </a:p>
        </p:txBody>
      </p:sp>
      <p:sp>
        <p:nvSpPr>
          <p:cNvPr id="3946498" name="Rectangle 2"/>
          <p:cNvSpPr>
            <a:spLocks noChangeArrowheads="1"/>
          </p:cNvSpPr>
          <p:nvPr/>
        </p:nvSpPr>
        <p:spPr bwMode="auto">
          <a:xfrm>
            <a:off x="0" y="0"/>
            <a:ext cx="9601200" cy="7315200"/>
          </a:xfrm>
          <a:prstGeom prst="rect">
            <a:avLst/>
          </a:prstGeom>
          <a:solidFill>
            <a:schemeClr val="tx1"/>
          </a:solidFill>
          <a:ln>
            <a:noFill/>
          </a:ln>
          <a:effectLst/>
          <a:extLs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nvGrpSpPr>
          <p:cNvPr id="3946499" name="Group 3"/>
          <p:cNvGrpSpPr>
            <a:grpSpLocks/>
          </p:cNvGrpSpPr>
          <p:nvPr/>
        </p:nvGrpSpPr>
        <p:grpSpPr bwMode="auto">
          <a:xfrm>
            <a:off x="2011363" y="161925"/>
            <a:ext cx="6310312" cy="6097588"/>
            <a:chOff x="1267" y="432"/>
            <a:chExt cx="3975" cy="3841"/>
          </a:xfrm>
        </p:grpSpPr>
        <p:pic>
          <p:nvPicPr>
            <p:cNvPr id="3946500" name="Picture 4" descr="BG0PFG02"/>
            <p:cNvPicPr>
              <a:picLocks noChangeAspect="1" noChangeArrowheads="1"/>
            </p:cNvPicPr>
            <p:nvPr/>
          </p:nvPicPr>
          <p:blipFill>
            <a:blip r:embed="rId3">
              <a:lum bright="-10000" contrast="6000"/>
              <a:extLst>
                <a:ext uri="{28A0092B-C50C-407E-A947-70E740481C1C}">
                  <a14:useLocalDpi xmlns:a14="http://schemas.microsoft.com/office/drawing/2010/main" val="0"/>
                </a:ext>
              </a:extLst>
            </a:blip>
            <a:srcRect/>
            <a:stretch>
              <a:fillRect/>
            </a:stretch>
          </p:blipFill>
          <p:spPr bwMode="auto">
            <a:xfrm>
              <a:off x="1303" y="616"/>
              <a:ext cx="3402" cy="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6501" name="Rectangle 5"/>
            <p:cNvSpPr>
              <a:spLocks noChangeArrowheads="1"/>
            </p:cNvSpPr>
            <p:nvPr/>
          </p:nvSpPr>
          <p:spPr bwMode="auto">
            <a:xfrm>
              <a:off x="1267" y="432"/>
              <a:ext cx="3975" cy="749"/>
            </a:xfrm>
            <a:prstGeom prst="rect">
              <a:avLst/>
            </a:prstGeom>
            <a:solidFill>
              <a:schemeClr val="tx1"/>
            </a:solidFill>
            <a:ln>
              <a:noFill/>
            </a:ln>
            <a:effectLst/>
            <a:extLs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400" b="0" smtClean="0">
                <a:solidFill>
                  <a:srgbClr val="00FFFF"/>
                </a:solidFill>
                <a:latin typeface="Arial" charset="0"/>
              </a:endParaRPr>
            </a:p>
          </p:txBody>
        </p:sp>
      </p:grpSp>
    </p:spTree>
    <p:extLst>
      <p:ext uri="{BB962C8B-B14F-4D97-AF65-F5344CB8AC3E}">
        <p14:creationId xmlns:p14="http://schemas.microsoft.com/office/powerpoint/2010/main" val="15751606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p:txBody>
          <a:bodyPr/>
          <a:lstStyle/>
          <a:p>
            <a:pPr>
              <a:defRPr/>
            </a:pPr>
            <a:r>
              <a:rPr lang="en-US"/>
              <a:t>6/24/2011</a:t>
            </a:r>
          </a:p>
        </p:txBody>
      </p:sp>
      <p:sp>
        <p:nvSpPr>
          <p:cNvPr id="5" name="Footer Placeholder 2"/>
          <p:cNvSpPr>
            <a:spLocks noGrp="1"/>
          </p:cNvSpPr>
          <p:nvPr>
            <p:ph type="ftr" sz="quarter" idx="11"/>
          </p:nvPr>
        </p:nvSpPr>
        <p:spPr/>
        <p:txBody>
          <a:bodyPr/>
          <a:lstStyle/>
          <a:p>
            <a:pPr>
              <a:defRPr/>
            </a:pPr>
            <a:r>
              <a:rPr lang="en-US"/>
              <a:t>Katsushi Arisaka</a:t>
            </a:r>
          </a:p>
        </p:txBody>
      </p:sp>
      <p:sp>
        <p:nvSpPr>
          <p:cNvPr id="6" name="Slide Number Placeholder 3"/>
          <p:cNvSpPr>
            <a:spLocks noGrp="1"/>
          </p:cNvSpPr>
          <p:nvPr>
            <p:ph type="sldNum" sz="quarter" idx="12"/>
          </p:nvPr>
        </p:nvSpPr>
        <p:spPr/>
        <p:txBody>
          <a:bodyPr/>
          <a:lstStyle/>
          <a:p>
            <a:pPr>
              <a:defRPr/>
            </a:pPr>
            <a:fld id="{EEF8DD23-2498-D34F-8A2E-911D41A67BA3}" type="slidenum">
              <a:rPr lang="en-US"/>
              <a:pPr>
                <a:defRPr/>
              </a:pPr>
              <a:t>75</a:t>
            </a:fld>
            <a:endParaRPr lang="en-US"/>
          </a:p>
        </p:txBody>
      </p:sp>
      <p:sp>
        <p:nvSpPr>
          <p:cNvPr id="190468" name="Rectangle 2"/>
          <p:cNvSpPr>
            <a:spLocks noChangeArrowheads="1"/>
          </p:cNvSpPr>
          <p:nvPr/>
        </p:nvSpPr>
        <p:spPr bwMode="auto">
          <a:xfrm>
            <a:off x="0" y="0"/>
            <a:ext cx="9601200" cy="7315200"/>
          </a:xfrm>
          <a:prstGeom prst="rect">
            <a:avLst/>
          </a:prstGeom>
          <a:solidFill>
            <a:srgbClr val="9B9B9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90469" name="Picture 3" descr="27_07"/>
          <p:cNvPicPr>
            <a:picLocks noChangeAspect="1" noChangeArrowheads="1"/>
          </p:cNvPicPr>
          <p:nvPr/>
        </p:nvPicPr>
        <p:blipFill>
          <a:blip r:embed="rId3">
            <a:extLst>
              <a:ext uri="{28A0092B-C50C-407E-A947-70E740481C1C}">
                <a14:useLocalDpi xmlns:a14="http://schemas.microsoft.com/office/drawing/2010/main" val="0"/>
              </a:ext>
            </a:extLst>
          </a:blip>
          <a:srcRect l="635" t="1204" r="1271" b="4214"/>
          <a:stretch>
            <a:fillRect/>
          </a:stretch>
        </p:blipFill>
        <p:spPr bwMode="auto">
          <a:xfrm>
            <a:off x="2092325" y="76200"/>
            <a:ext cx="6345238"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70044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ate Placeholder 3"/>
          <p:cNvSpPr>
            <a:spLocks noGrp="1"/>
          </p:cNvSpPr>
          <p:nvPr>
            <p:ph type="dt" sz="half" idx="10"/>
          </p:nvPr>
        </p:nvSpPr>
        <p:spPr/>
        <p:txBody>
          <a:bodyPr/>
          <a:lstStyle/>
          <a:p>
            <a:r>
              <a:rPr lang="en-US"/>
              <a:t>3/8/2007</a:t>
            </a:r>
          </a:p>
        </p:txBody>
      </p:sp>
      <p:sp>
        <p:nvSpPr>
          <p:cNvPr id="27" name="Footer Placeholder 4"/>
          <p:cNvSpPr>
            <a:spLocks noGrp="1"/>
          </p:cNvSpPr>
          <p:nvPr>
            <p:ph type="ftr" sz="quarter" idx="11"/>
          </p:nvPr>
        </p:nvSpPr>
        <p:spPr/>
        <p:txBody>
          <a:bodyPr/>
          <a:lstStyle/>
          <a:p>
            <a:r>
              <a:rPr lang="en-US"/>
              <a:t>Katsushi Arisaka</a:t>
            </a:r>
          </a:p>
        </p:txBody>
      </p:sp>
      <p:sp>
        <p:nvSpPr>
          <p:cNvPr id="28" name="Slide Number Placeholder 5"/>
          <p:cNvSpPr>
            <a:spLocks noGrp="1"/>
          </p:cNvSpPr>
          <p:nvPr>
            <p:ph type="sldNum" sz="quarter" idx="12"/>
          </p:nvPr>
        </p:nvSpPr>
        <p:spPr/>
        <p:txBody>
          <a:bodyPr/>
          <a:lstStyle/>
          <a:p>
            <a:fld id="{731097FC-0BA8-1347-8FC7-F113CFF7C175}" type="slidenum">
              <a:rPr lang="en-US"/>
              <a:pPr/>
              <a:t>76</a:t>
            </a:fld>
            <a:endParaRPr lang="en-US"/>
          </a:p>
        </p:txBody>
      </p:sp>
      <p:sp>
        <p:nvSpPr>
          <p:cNvPr id="3954690" name="Rectangle 2"/>
          <p:cNvSpPr>
            <a:spLocks noGrp="1" noChangeArrowheads="1"/>
          </p:cNvSpPr>
          <p:nvPr>
            <p:ph type="title"/>
          </p:nvPr>
        </p:nvSpPr>
        <p:spPr/>
        <p:txBody>
          <a:bodyPr/>
          <a:lstStyle/>
          <a:p>
            <a:r>
              <a:rPr lang="en-US" sz="3600"/>
              <a:t>Cosmic Microwave Background</a:t>
            </a:r>
            <a:br>
              <a:rPr lang="en-US" sz="3600"/>
            </a:br>
            <a:r>
              <a:rPr lang="en-US" sz="2800"/>
              <a:t>(Discovered in 1964)</a:t>
            </a:r>
          </a:p>
        </p:txBody>
      </p:sp>
      <p:sp>
        <p:nvSpPr>
          <p:cNvPr id="3954691" name="Oval 3"/>
          <p:cNvSpPr>
            <a:spLocks noChangeAspect="1" noChangeArrowheads="1"/>
          </p:cNvSpPr>
          <p:nvPr/>
        </p:nvSpPr>
        <p:spPr bwMode="auto">
          <a:xfrm>
            <a:off x="2251075" y="1357313"/>
            <a:ext cx="5097463" cy="5097462"/>
          </a:xfrm>
          <a:prstGeom prst="ellipse">
            <a:avLst/>
          </a:prstGeom>
          <a:noFill/>
          <a:ln w="571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000" smtClean="0">
              <a:solidFill>
                <a:srgbClr val="000000"/>
              </a:solidFill>
              <a:latin typeface="Arial" charset="0"/>
            </a:endParaRPr>
          </a:p>
        </p:txBody>
      </p:sp>
      <p:sp>
        <p:nvSpPr>
          <p:cNvPr id="3954692" name="Oval 4"/>
          <p:cNvSpPr>
            <a:spLocks noChangeArrowheads="1"/>
          </p:cNvSpPr>
          <p:nvPr/>
        </p:nvSpPr>
        <p:spPr bwMode="auto">
          <a:xfrm>
            <a:off x="4733925" y="3829050"/>
            <a:ext cx="130175" cy="131763"/>
          </a:xfrm>
          <a:prstGeom prst="ellipse">
            <a:avLst/>
          </a:prstGeom>
          <a:noFill/>
          <a:ln w="508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000" smtClean="0">
              <a:solidFill>
                <a:srgbClr val="FF0000"/>
              </a:solidFill>
              <a:latin typeface="Arial" charset="0"/>
            </a:endParaRPr>
          </a:p>
        </p:txBody>
      </p:sp>
      <p:sp>
        <p:nvSpPr>
          <p:cNvPr id="3954693" name="Text Box 5"/>
          <p:cNvSpPr txBox="1">
            <a:spLocks noChangeArrowheads="1"/>
          </p:cNvSpPr>
          <p:nvPr/>
        </p:nvSpPr>
        <p:spPr bwMode="auto">
          <a:xfrm>
            <a:off x="4108450" y="3357563"/>
            <a:ext cx="1384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rnd">
                <a:solidFill>
                  <a:srgbClr val="FFCC00"/>
                </a:solidFill>
                <a:prstDash val="sysDot"/>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smtClean="0">
                <a:solidFill>
                  <a:srgbClr val="009900"/>
                </a:solidFill>
                <a:latin typeface="Arial" charset="0"/>
              </a:rPr>
              <a:t>Sun/Earth</a:t>
            </a:r>
          </a:p>
        </p:txBody>
      </p:sp>
      <p:sp>
        <p:nvSpPr>
          <p:cNvPr id="3954694" name="AutoShape 6"/>
          <p:cNvSpPr>
            <a:spLocks noChangeArrowheads="1"/>
          </p:cNvSpPr>
          <p:nvPr/>
        </p:nvSpPr>
        <p:spPr bwMode="auto">
          <a:xfrm>
            <a:off x="6505575" y="3740150"/>
            <a:ext cx="836613"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695" name="AutoShape 7"/>
          <p:cNvSpPr>
            <a:spLocks noChangeAspect="1" noChangeArrowheads="1"/>
          </p:cNvSpPr>
          <p:nvPr/>
        </p:nvSpPr>
        <p:spPr bwMode="auto">
          <a:xfrm rot="-5400000">
            <a:off x="4381501" y="1617662"/>
            <a:ext cx="836612"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696" name="AutoShape 8"/>
          <p:cNvSpPr>
            <a:spLocks noChangeAspect="1" noChangeArrowheads="1"/>
          </p:cNvSpPr>
          <p:nvPr/>
        </p:nvSpPr>
        <p:spPr bwMode="auto">
          <a:xfrm rot="5400000" flipV="1">
            <a:off x="4381501" y="5897562"/>
            <a:ext cx="836612"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697" name="AutoShape 9"/>
          <p:cNvSpPr>
            <a:spLocks noChangeArrowheads="1"/>
          </p:cNvSpPr>
          <p:nvPr/>
        </p:nvSpPr>
        <p:spPr bwMode="auto">
          <a:xfrm flipH="1">
            <a:off x="2284413" y="3740150"/>
            <a:ext cx="836612"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698" name="AutoShape 10"/>
          <p:cNvSpPr>
            <a:spLocks noChangeAspect="1" noChangeArrowheads="1"/>
          </p:cNvSpPr>
          <p:nvPr/>
        </p:nvSpPr>
        <p:spPr bwMode="auto">
          <a:xfrm rot="2700000">
            <a:off x="5892801" y="5211762"/>
            <a:ext cx="836612"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699" name="AutoShape 11"/>
          <p:cNvSpPr>
            <a:spLocks noChangeAspect="1" noChangeArrowheads="1"/>
          </p:cNvSpPr>
          <p:nvPr/>
        </p:nvSpPr>
        <p:spPr bwMode="auto">
          <a:xfrm rot="8100000">
            <a:off x="2895600" y="5241925"/>
            <a:ext cx="836613"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700" name="AutoShape 12"/>
          <p:cNvSpPr>
            <a:spLocks noChangeAspect="1" noChangeArrowheads="1"/>
          </p:cNvSpPr>
          <p:nvPr/>
        </p:nvSpPr>
        <p:spPr bwMode="auto">
          <a:xfrm rot="13500000">
            <a:off x="2895600" y="2292350"/>
            <a:ext cx="836613" cy="328613"/>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701" name="AutoShape 13"/>
          <p:cNvSpPr>
            <a:spLocks noChangeAspect="1" noChangeArrowheads="1"/>
          </p:cNvSpPr>
          <p:nvPr/>
        </p:nvSpPr>
        <p:spPr bwMode="auto">
          <a:xfrm rot="18900000">
            <a:off x="5929313" y="2341563"/>
            <a:ext cx="836612" cy="328612"/>
          </a:xfrm>
          <a:prstGeom prst="rightArrow">
            <a:avLst>
              <a:gd name="adj1" fmla="val 50000"/>
              <a:gd name="adj2" fmla="val 63647"/>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702" name="AutoShape 14"/>
          <p:cNvSpPr>
            <a:spLocks noChangeArrowheads="1"/>
          </p:cNvSpPr>
          <p:nvPr/>
        </p:nvSpPr>
        <p:spPr bwMode="auto">
          <a:xfrm rot="-5400000">
            <a:off x="4598988" y="2779713"/>
            <a:ext cx="403225" cy="250825"/>
          </a:xfrm>
          <a:prstGeom prst="rightArrow">
            <a:avLst>
              <a:gd name="adj1" fmla="val 50000"/>
              <a:gd name="adj2" fmla="val 40190"/>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703" name="AutoShape 15"/>
          <p:cNvSpPr>
            <a:spLocks noChangeArrowheads="1"/>
          </p:cNvSpPr>
          <p:nvPr/>
        </p:nvSpPr>
        <p:spPr bwMode="auto">
          <a:xfrm>
            <a:off x="5543550" y="3779838"/>
            <a:ext cx="403225" cy="250825"/>
          </a:xfrm>
          <a:prstGeom prst="rightArrow">
            <a:avLst>
              <a:gd name="adj1" fmla="val 50000"/>
              <a:gd name="adj2" fmla="val 40190"/>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704" name="AutoShape 16"/>
          <p:cNvSpPr>
            <a:spLocks noChangeArrowheads="1"/>
          </p:cNvSpPr>
          <p:nvPr/>
        </p:nvSpPr>
        <p:spPr bwMode="auto">
          <a:xfrm flipH="1">
            <a:off x="3735388" y="3779838"/>
            <a:ext cx="403225" cy="250825"/>
          </a:xfrm>
          <a:prstGeom prst="rightArrow">
            <a:avLst>
              <a:gd name="adj1" fmla="val 50000"/>
              <a:gd name="adj2" fmla="val 40190"/>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705" name="AutoShape 17"/>
          <p:cNvSpPr>
            <a:spLocks noChangeArrowheads="1"/>
          </p:cNvSpPr>
          <p:nvPr/>
        </p:nvSpPr>
        <p:spPr bwMode="auto">
          <a:xfrm rot="-5400000" flipH="1" flipV="1">
            <a:off x="4598988" y="4562475"/>
            <a:ext cx="403225" cy="250825"/>
          </a:xfrm>
          <a:prstGeom prst="rightArrow">
            <a:avLst>
              <a:gd name="adj1" fmla="val 50000"/>
              <a:gd name="adj2" fmla="val 40190"/>
            </a:avLst>
          </a:prstGeom>
          <a:noFill/>
          <a:ln w="444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3954706" name="Text Box 18"/>
          <p:cNvSpPr txBox="1">
            <a:spLocks noChangeArrowheads="1"/>
          </p:cNvSpPr>
          <p:nvPr/>
        </p:nvSpPr>
        <p:spPr bwMode="auto">
          <a:xfrm>
            <a:off x="271463" y="1120775"/>
            <a:ext cx="28082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FF6600"/>
                </a:solidFill>
                <a:latin typeface="Arial" charset="0"/>
              </a:rPr>
              <a:t>T=300,000 years</a:t>
            </a:r>
          </a:p>
          <a:p>
            <a:r>
              <a:rPr lang="en-US" sz="2400" smtClean="0">
                <a:solidFill>
                  <a:srgbClr val="FF6600"/>
                </a:solidFill>
                <a:latin typeface="Arial" charset="0"/>
              </a:rPr>
              <a:t>after the Big Bang</a:t>
            </a:r>
          </a:p>
        </p:txBody>
      </p:sp>
      <p:sp>
        <p:nvSpPr>
          <p:cNvPr id="3954707" name="Text Box 19"/>
          <p:cNvSpPr txBox="1">
            <a:spLocks noChangeArrowheads="1"/>
          </p:cNvSpPr>
          <p:nvPr/>
        </p:nvSpPr>
        <p:spPr bwMode="auto">
          <a:xfrm>
            <a:off x="6242050" y="1104900"/>
            <a:ext cx="203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00FF99"/>
                </a:solidFill>
                <a:latin typeface="Arial" charset="0"/>
              </a:rPr>
              <a:t>Temperature</a:t>
            </a:r>
          </a:p>
          <a:p>
            <a:r>
              <a:rPr lang="en-US" sz="2400" smtClean="0">
                <a:solidFill>
                  <a:srgbClr val="00FF99"/>
                </a:solidFill>
                <a:latin typeface="Arial" charset="0"/>
              </a:rPr>
              <a:t>=3,000</a:t>
            </a:r>
            <a:r>
              <a:rPr lang="en-US" sz="2400" baseline="30000" smtClean="0">
                <a:solidFill>
                  <a:srgbClr val="00FF99"/>
                </a:solidFill>
                <a:latin typeface="Arial" charset="0"/>
              </a:rPr>
              <a:t>o</a:t>
            </a:r>
            <a:r>
              <a:rPr lang="en-US" sz="2400" smtClean="0">
                <a:solidFill>
                  <a:srgbClr val="00FF99"/>
                </a:solidFill>
                <a:latin typeface="Arial" charset="0"/>
              </a:rPr>
              <a:t>K</a:t>
            </a:r>
          </a:p>
        </p:txBody>
      </p:sp>
      <p:grpSp>
        <p:nvGrpSpPr>
          <p:cNvPr id="3954708" name="Group 20"/>
          <p:cNvGrpSpPr>
            <a:grpSpLocks/>
          </p:cNvGrpSpPr>
          <p:nvPr/>
        </p:nvGrpSpPr>
        <p:grpSpPr bwMode="auto">
          <a:xfrm>
            <a:off x="4456113" y="5183188"/>
            <a:ext cx="3243262" cy="1079500"/>
            <a:chOff x="2807" y="3265"/>
            <a:chExt cx="2043" cy="680"/>
          </a:xfrm>
        </p:grpSpPr>
        <p:sp>
          <p:nvSpPr>
            <p:cNvPr id="3954709" name="Text Box 21"/>
            <p:cNvSpPr txBox="1">
              <a:spLocks noChangeArrowheads="1"/>
            </p:cNvSpPr>
            <p:nvPr/>
          </p:nvSpPr>
          <p:spPr bwMode="auto">
            <a:xfrm>
              <a:off x="2807" y="3265"/>
              <a:ext cx="104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smtClean="0">
                  <a:solidFill>
                    <a:srgbClr val="000000"/>
                  </a:solidFill>
                  <a:latin typeface="Arial" charset="0"/>
                </a:rPr>
                <a:t>Transparent</a:t>
              </a:r>
            </a:p>
          </p:txBody>
        </p:sp>
        <p:sp>
          <p:nvSpPr>
            <p:cNvPr id="3954710" name="Text Box 22"/>
            <p:cNvSpPr txBox="1">
              <a:spLocks noChangeArrowheads="1"/>
            </p:cNvSpPr>
            <p:nvPr/>
          </p:nvSpPr>
          <p:spPr bwMode="auto">
            <a:xfrm>
              <a:off x="4138" y="3695"/>
              <a:ext cx="7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smtClean="0">
                  <a:solidFill>
                    <a:srgbClr val="000000"/>
                  </a:solidFill>
                  <a:latin typeface="Arial" charset="0"/>
                </a:rPr>
                <a:t>Opaque</a:t>
              </a:r>
            </a:p>
          </p:txBody>
        </p:sp>
      </p:grpSp>
      <p:sp>
        <p:nvSpPr>
          <p:cNvPr id="3954711" name="Text Box 23"/>
          <p:cNvSpPr txBox="1">
            <a:spLocks noChangeArrowheads="1"/>
          </p:cNvSpPr>
          <p:nvPr/>
        </p:nvSpPr>
        <p:spPr bwMode="auto">
          <a:xfrm>
            <a:off x="7396163" y="2703513"/>
            <a:ext cx="1277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smtClean="0">
                <a:solidFill>
                  <a:srgbClr val="008000"/>
                </a:solidFill>
                <a:latin typeface="Arial" charset="0"/>
              </a:rPr>
              <a:t>z=1,100</a:t>
            </a:r>
          </a:p>
        </p:txBody>
      </p:sp>
      <p:sp>
        <p:nvSpPr>
          <p:cNvPr id="3954712" name="Text Box 24"/>
          <p:cNvSpPr txBox="1">
            <a:spLocks noChangeArrowheads="1"/>
          </p:cNvSpPr>
          <p:nvPr/>
        </p:nvSpPr>
        <p:spPr bwMode="auto">
          <a:xfrm>
            <a:off x="152400" y="5470525"/>
            <a:ext cx="237331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800" smtClean="0">
                <a:solidFill>
                  <a:srgbClr val="FF0066"/>
                </a:solidFill>
                <a:latin typeface="Arial" charset="0"/>
              </a:rPr>
              <a:t>Today:</a:t>
            </a:r>
          </a:p>
          <a:p>
            <a:pPr algn="l"/>
            <a:r>
              <a:rPr lang="en-US" sz="2800" smtClean="0">
                <a:solidFill>
                  <a:srgbClr val="FF0066"/>
                </a:solidFill>
                <a:latin typeface="Arial" charset="0"/>
              </a:rPr>
              <a:t>3000</a:t>
            </a:r>
            <a:r>
              <a:rPr lang="en-US" sz="2800" baseline="30000" smtClean="0">
                <a:solidFill>
                  <a:srgbClr val="FF0066"/>
                </a:solidFill>
                <a:latin typeface="Arial" charset="0"/>
              </a:rPr>
              <a:t>o</a:t>
            </a:r>
            <a:r>
              <a:rPr lang="en-US" sz="2800" smtClean="0">
                <a:solidFill>
                  <a:srgbClr val="FF0066"/>
                </a:solidFill>
                <a:latin typeface="Arial" charset="0"/>
              </a:rPr>
              <a:t>K/1,100</a:t>
            </a:r>
          </a:p>
          <a:p>
            <a:pPr algn="l"/>
            <a:r>
              <a:rPr lang="en-US" sz="2800" smtClean="0">
                <a:solidFill>
                  <a:srgbClr val="FF0066"/>
                </a:solidFill>
                <a:latin typeface="Arial" charset="0"/>
              </a:rPr>
              <a:t>=2.7</a:t>
            </a:r>
            <a:r>
              <a:rPr lang="en-US" sz="2800" baseline="30000" smtClean="0">
                <a:solidFill>
                  <a:srgbClr val="FF0066"/>
                </a:solidFill>
                <a:latin typeface="Arial" charset="0"/>
              </a:rPr>
              <a:t>o</a:t>
            </a:r>
            <a:r>
              <a:rPr lang="en-US" sz="2800" smtClean="0">
                <a:solidFill>
                  <a:srgbClr val="FF0066"/>
                </a:solidFill>
                <a:latin typeface="Arial" charset="0"/>
              </a:rPr>
              <a:t>K</a:t>
            </a:r>
          </a:p>
        </p:txBody>
      </p:sp>
      <p:sp>
        <p:nvSpPr>
          <p:cNvPr id="3954713" name="Line 25"/>
          <p:cNvSpPr>
            <a:spLocks noChangeShapeType="1"/>
          </p:cNvSpPr>
          <p:nvPr/>
        </p:nvSpPr>
        <p:spPr bwMode="auto">
          <a:xfrm>
            <a:off x="1924050" y="2008188"/>
            <a:ext cx="555625" cy="735012"/>
          </a:xfrm>
          <a:prstGeom prst="line">
            <a:avLst/>
          </a:prstGeom>
          <a:noFill/>
          <a:ln w="508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Tree>
    <p:extLst>
      <p:ext uri="{BB962C8B-B14F-4D97-AF65-F5344CB8AC3E}">
        <p14:creationId xmlns:p14="http://schemas.microsoft.com/office/powerpoint/2010/main" val="703339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54708"/>
                                        </p:tgtEl>
                                        <p:attrNameLst>
                                          <p:attrName>style.visibility</p:attrName>
                                        </p:attrNameLst>
                                      </p:cBhvr>
                                      <p:to>
                                        <p:strVal val="visible"/>
                                      </p:to>
                                    </p:set>
                                    <p:animEffect transition="in" filter="dissolve">
                                      <p:cBhvr>
                                        <p:cTn id="7" dur="500"/>
                                        <p:tgtEl>
                                          <p:spTgt spid="39547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54712"/>
                                        </p:tgtEl>
                                        <p:attrNameLst>
                                          <p:attrName>style.visibility</p:attrName>
                                        </p:attrNameLst>
                                      </p:cBhvr>
                                      <p:to>
                                        <p:strVal val="visible"/>
                                      </p:to>
                                    </p:set>
                                    <p:animEffect transition="in" filter="dissolve">
                                      <p:cBhvr>
                                        <p:cTn id="12" dur="500"/>
                                        <p:tgtEl>
                                          <p:spTgt spid="3954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47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r>
              <a:rPr lang="en-US"/>
              <a:t>2/27/2007</a:t>
            </a:r>
          </a:p>
        </p:txBody>
      </p:sp>
      <p:sp>
        <p:nvSpPr>
          <p:cNvPr id="7" name="Footer Placeholder 2"/>
          <p:cNvSpPr>
            <a:spLocks noGrp="1"/>
          </p:cNvSpPr>
          <p:nvPr>
            <p:ph type="ftr" sz="quarter" idx="11"/>
          </p:nvPr>
        </p:nvSpPr>
        <p:spPr/>
        <p:txBody>
          <a:bodyPr/>
          <a:lstStyle/>
          <a:p>
            <a:r>
              <a:rPr lang="en-US"/>
              <a:t>Katsushi Arisaka</a:t>
            </a:r>
          </a:p>
        </p:txBody>
      </p:sp>
      <p:sp>
        <p:nvSpPr>
          <p:cNvPr id="8" name="Slide Number Placeholder 3"/>
          <p:cNvSpPr>
            <a:spLocks noGrp="1"/>
          </p:cNvSpPr>
          <p:nvPr>
            <p:ph type="sldNum" sz="quarter" idx="12"/>
          </p:nvPr>
        </p:nvSpPr>
        <p:spPr/>
        <p:txBody>
          <a:bodyPr/>
          <a:lstStyle/>
          <a:p>
            <a:fld id="{815C6377-173A-6646-B6A9-1490860A7089}" type="slidenum">
              <a:rPr lang="en-US"/>
              <a:pPr/>
              <a:t>77</a:t>
            </a:fld>
            <a:endParaRPr lang="en-US"/>
          </a:p>
        </p:txBody>
      </p:sp>
      <p:sp>
        <p:nvSpPr>
          <p:cNvPr id="2867202" name="Text Box 2"/>
          <p:cNvSpPr txBox="1">
            <a:spLocks noChangeArrowheads="1"/>
          </p:cNvSpPr>
          <p:nvPr/>
        </p:nvSpPr>
        <p:spPr bwMode="auto">
          <a:xfrm>
            <a:off x="304800" y="0"/>
            <a:ext cx="88804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a:solidFill>
                  <a:srgbClr val="A50021"/>
                </a:solidFill>
                <a:latin typeface="Tahoma" charset="0"/>
              </a:rPr>
              <a:t>The Cosmic Microwave Background</a:t>
            </a:r>
          </a:p>
        </p:txBody>
      </p:sp>
      <p:sp>
        <p:nvSpPr>
          <p:cNvPr id="2867203" name="Text Box 3"/>
          <p:cNvSpPr txBox="1">
            <a:spLocks noChangeArrowheads="1"/>
          </p:cNvSpPr>
          <p:nvPr/>
        </p:nvSpPr>
        <p:spPr bwMode="auto">
          <a:xfrm>
            <a:off x="320675" y="974725"/>
            <a:ext cx="88011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000">
                <a:solidFill>
                  <a:schemeClr val="accent2"/>
                </a:solidFill>
                <a:latin typeface="Arial Narrow" charset="0"/>
              </a:rPr>
              <a:t>The </a:t>
            </a:r>
            <a:r>
              <a:rPr lang="en-US" sz="3000">
                <a:latin typeface="Arial Narrow" charset="0"/>
              </a:rPr>
              <a:t>cosmic microwave background</a:t>
            </a:r>
            <a:r>
              <a:rPr lang="en-US" sz="3000">
                <a:solidFill>
                  <a:schemeClr val="accent2"/>
                </a:solidFill>
                <a:latin typeface="Arial Narrow" charset="0"/>
              </a:rPr>
              <a:t> was discovered fortuitously in 1964, as two researchers tried to get rid of the last bit of </a:t>
            </a:r>
            <a:r>
              <a:rPr lang="ja-JP" altLang="en-US" sz="3000">
                <a:solidFill>
                  <a:schemeClr val="accent2"/>
                </a:solidFill>
                <a:latin typeface="Arial"/>
              </a:rPr>
              <a:t>“</a:t>
            </a:r>
            <a:r>
              <a:rPr lang="en-US" sz="3000">
                <a:solidFill>
                  <a:schemeClr val="accent2"/>
                </a:solidFill>
                <a:latin typeface="Arial Narrow" charset="0"/>
              </a:rPr>
              <a:t>noise</a:t>
            </a:r>
            <a:r>
              <a:rPr lang="ja-JP" altLang="en-US" sz="3000">
                <a:solidFill>
                  <a:schemeClr val="accent2"/>
                </a:solidFill>
                <a:latin typeface="Arial"/>
              </a:rPr>
              <a:t>”</a:t>
            </a:r>
            <a:r>
              <a:rPr lang="en-US" sz="3000">
                <a:solidFill>
                  <a:schemeClr val="accent2"/>
                </a:solidFill>
                <a:latin typeface="Arial Narrow" charset="0"/>
              </a:rPr>
              <a:t> in their radio antenna.</a:t>
            </a:r>
          </a:p>
        </p:txBody>
      </p:sp>
      <p:pic>
        <p:nvPicPr>
          <p:cNvPr id="2867204" name="Picture 4" descr="26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4721225" cy="4114800"/>
          </a:xfrm>
          <a:prstGeom prst="rect">
            <a:avLst/>
          </a:prstGeom>
          <a:noFill/>
          <a:extLst>
            <a:ext uri="{909E8E84-426E-40dd-AFC4-6F175D3DCCD1}">
              <a14:hiddenFill xmlns:a14="http://schemas.microsoft.com/office/drawing/2010/main">
                <a:solidFill>
                  <a:srgbClr val="FFFFFF"/>
                </a:solidFill>
              </a14:hiddenFill>
            </a:ext>
          </a:extLst>
        </p:spPr>
      </p:pic>
      <p:sp>
        <p:nvSpPr>
          <p:cNvPr id="2867205" name="Text Box 5"/>
          <p:cNvSpPr txBox="1">
            <a:spLocks noChangeArrowheads="1"/>
          </p:cNvSpPr>
          <p:nvPr/>
        </p:nvSpPr>
        <p:spPr bwMode="auto">
          <a:xfrm>
            <a:off x="4721225" y="3251200"/>
            <a:ext cx="487997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000">
                <a:solidFill>
                  <a:schemeClr val="accent2"/>
                </a:solidFill>
                <a:latin typeface="Arial Narrow" charset="0"/>
              </a:rPr>
              <a:t>Instead they found that the </a:t>
            </a:r>
            <a:r>
              <a:rPr lang="ja-JP" altLang="en-US" sz="3000">
                <a:solidFill>
                  <a:schemeClr val="accent2"/>
                </a:solidFill>
                <a:latin typeface="Arial"/>
              </a:rPr>
              <a:t>“</a:t>
            </a:r>
            <a:r>
              <a:rPr lang="en-US" sz="3000">
                <a:solidFill>
                  <a:schemeClr val="accent2"/>
                </a:solidFill>
                <a:latin typeface="Arial Narrow" charset="0"/>
              </a:rPr>
              <a:t>noise</a:t>
            </a:r>
            <a:r>
              <a:rPr lang="ja-JP" altLang="en-US" sz="3000">
                <a:solidFill>
                  <a:schemeClr val="accent2"/>
                </a:solidFill>
                <a:latin typeface="Arial"/>
              </a:rPr>
              <a:t>”</a:t>
            </a:r>
            <a:r>
              <a:rPr lang="en-US" sz="3000">
                <a:solidFill>
                  <a:schemeClr val="accent2"/>
                </a:solidFill>
                <a:latin typeface="Arial Narrow" charset="0"/>
              </a:rPr>
              <a:t> came from all directions and at all times, and was always the same. They were detecting </a:t>
            </a:r>
            <a:r>
              <a:rPr lang="en-US" sz="3000">
                <a:latin typeface="Arial Narrow" charset="0"/>
              </a:rPr>
              <a:t>photons</a:t>
            </a:r>
            <a:r>
              <a:rPr lang="en-US" sz="3000">
                <a:solidFill>
                  <a:schemeClr val="accent2"/>
                </a:solidFill>
                <a:latin typeface="Arial Narrow" charset="0"/>
              </a:rPr>
              <a:t> left over from the </a:t>
            </a:r>
            <a:r>
              <a:rPr lang="en-US" sz="3000">
                <a:latin typeface="Arial Narrow" charset="0"/>
              </a:rPr>
              <a:t>Big Bang</a:t>
            </a:r>
            <a:r>
              <a:rPr lang="en-US" sz="3000">
                <a:solidFill>
                  <a:schemeClr val="accent2"/>
                </a:solidFill>
                <a:latin typeface="Arial Narrow" charset="0"/>
              </a:rPr>
              <a:t>.</a:t>
            </a:r>
            <a:endParaRPr lang="en-US" sz="3000">
              <a:latin typeface="Arial Narrow" charset="0"/>
            </a:endParaRPr>
          </a:p>
        </p:txBody>
      </p:sp>
    </p:spTree>
    <p:extLst>
      <p:ext uri="{BB962C8B-B14F-4D97-AF65-F5344CB8AC3E}">
        <p14:creationId xmlns:p14="http://schemas.microsoft.com/office/powerpoint/2010/main" val="11270907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2/27/2007</a:t>
            </a:r>
          </a:p>
        </p:txBody>
      </p:sp>
      <p:sp>
        <p:nvSpPr>
          <p:cNvPr id="8" name="Footer Placeholder 4"/>
          <p:cNvSpPr>
            <a:spLocks noGrp="1"/>
          </p:cNvSpPr>
          <p:nvPr>
            <p:ph type="ftr" sz="quarter" idx="11"/>
          </p:nvPr>
        </p:nvSpPr>
        <p:spPr/>
        <p:txBody>
          <a:bodyPr/>
          <a:lstStyle/>
          <a:p>
            <a:r>
              <a:rPr lang="en-US"/>
              <a:t>Katsushi Arisaka</a:t>
            </a:r>
          </a:p>
        </p:txBody>
      </p:sp>
      <p:sp>
        <p:nvSpPr>
          <p:cNvPr id="9" name="Slide Number Placeholder 5"/>
          <p:cNvSpPr>
            <a:spLocks noGrp="1"/>
          </p:cNvSpPr>
          <p:nvPr>
            <p:ph type="sldNum" sz="quarter" idx="12"/>
          </p:nvPr>
        </p:nvSpPr>
        <p:spPr/>
        <p:txBody>
          <a:bodyPr/>
          <a:lstStyle/>
          <a:p>
            <a:fld id="{87E3511D-53E3-AF46-98D6-85984600232B}" type="slidenum">
              <a:rPr lang="en-US"/>
              <a:pPr/>
              <a:t>78</a:t>
            </a:fld>
            <a:endParaRPr lang="en-US"/>
          </a:p>
        </p:txBody>
      </p:sp>
      <p:sp>
        <p:nvSpPr>
          <p:cNvPr id="3250184" name="Rectangle 8"/>
          <p:cNvSpPr>
            <a:spLocks noChangeArrowheads="1"/>
          </p:cNvSpPr>
          <p:nvPr/>
        </p:nvSpPr>
        <p:spPr bwMode="auto">
          <a:xfrm>
            <a:off x="0" y="0"/>
            <a:ext cx="9601200" cy="7315200"/>
          </a:xfrm>
          <a:prstGeom prst="rect">
            <a:avLst/>
          </a:prstGeom>
          <a:solidFill>
            <a:schemeClr val="tx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250178" name="Rectangle 2"/>
          <p:cNvSpPr>
            <a:spLocks noGrp="1" noChangeArrowheads="1"/>
          </p:cNvSpPr>
          <p:nvPr>
            <p:ph type="title"/>
          </p:nvPr>
        </p:nvSpPr>
        <p:spPr>
          <a:xfrm>
            <a:off x="152400" y="0"/>
            <a:ext cx="4038600" cy="685800"/>
          </a:xfrm>
        </p:spPr>
        <p:txBody>
          <a:bodyPr/>
          <a:lstStyle/>
          <a:p>
            <a:r>
              <a:rPr lang="en-US" sz="3600">
                <a:solidFill>
                  <a:srgbClr val="FF9933"/>
                </a:solidFill>
              </a:rPr>
              <a:t>COBE Results</a:t>
            </a:r>
          </a:p>
        </p:txBody>
      </p:sp>
      <p:pic>
        <p:nvPicPr>
          <p:cNvPr id="3250181" name="Picture 5" descr="c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73625" cy="7315200"/>
          </a:xfrm>
          <a:prstGeom prst="rect">
            <a:avLst/>
          </a:prstGeom>
          <a:noFill/>
          <a:extLst>
            <a:ext uri="{909E8E84-426E-40dd-AFC4-6F175D3DCCD1}">
              <a14:hiddenFill xmlns:a14="http://schemas.microsoft.com/office/drawing/2010/main">
                <a:solidFill>
                  <a:srgbClr val="FFFFFF"/>
                </a:solidFill>
              </a14:hiddenFill>
            </a:ext>
          </a:extLst>
        </p:spPr>
      </p:pic>
      <p:pic>
        <p:nvPicPr>
          <p:cNvPr id="3250183" name="Picture 7" descr="cobe_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24200"/>
            <a:ext cx="3810000" cy="2343150"/>
          </a:xfrm>
          <a:prstGeom prst="rect">
            <a:avLst/>
          </a:prstGeom>
          <a:noFill/>
          <a:extLst>
            <a:ext uri="{909E8E84-426E-40dd-AFC4-6F175D3DCCD1}">
              <a14:hiddenFill xmlns:a14="http://schemas.microsoft.com/office/drawing/2010/main">
                <a:solidFill>
                  <a:srgbClr val="FFFFFF"/>
                </a:solidFill>
              </a14:hiddenFill>
            </a:ext>
          </a:extLst>
        </p:spPr>
      </p:pic>
      <p:sp>
        <p:nvSpPr>
          <p:cNvPr id="3250185" name="Rectangle 9"/>
          <p:cNvSpPr>
            <a:spLocks noChangeArrowheads="1"/>
          </p:cNvSpPr>
          <p:nvPr/>
        </p:nvSpPr>
        <p:spPr bwMode="auto">
          <a:xfrm>
            <a:off x="381000" y="5867400"/>
            <a:ext cx="3097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l"/>
            <a:r>
              <a:rPr lang="en-US" sz="2000">
                <a:solidFill>
                  <a:srgbClr val="A50021"/>
                </a:solidFill>
              </a:rPr>
              <a:t>launched November 18, 1989 </a:t>
            </a:r>
          </a:p>
        </p:txBody>
      </p:sp>
    </p:spTree>
    <p:extLst>
      <p:ext uri="{BB962C8B-B14F-4D97-AF65-F5344CB8AC3E}">
        <p14:creationId xmlns:p14="http://schemas.microsoft.com/office/powerpoint/2010/main" val="2951539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2/27/2007</a:t>
            </a:r>
          </a:p>
        </p:txBody>
      </p:sp>
      <p:sp>
        <p:nvSpPr>
          <p:cNvPr id="5" name="Footer Placeholder 2"/>
          <p:cNvSpPr>
            <a:spLocks noGrp="1"/>
          </p:cNvSpPr>
          <p:nvPr>
            <p:ph type="ftr" sz="quarter" idx="11"/>
          </p:nvPr>
        </p:nvSpPr>
        <p:spPr/>
        <p:txBody>
          <a:bodyPr/>
          <a:lstStyle/>
          <a:p>
            <a:r>
              <a:rPr lang="en-US"/>
              <a:t>Katsushi Arisaka</a:t>
            </a:r>
          </a:p>
        </p:txBody>
      </p:sp>
      <p:sp>
        <p:nvSpPr>
          <p:cNvPr id="6" name="Slide Number Placeholder 3"/>
          <p:cNvSpPr>
            <a:spLocks noGrp="1"/>
          </p:cNvSpPr>
          <p:nvPr>
            <p:ph type="sldNum" sz="quarter" idx="12"/>
          </p:nvPr>
        </p:nvSpPr>
        <p:spPr/>
        <p:txBody>
          <a:bodyPr/>
          <a:lstStyle/>
          <a:p>
            <a:fld id="{A933CF13-7D85-D94A-ABAF-0F3FE22A162F}" type="slidenum">
              <a:rPr lang="en-US"/>
              <a:pPr/>
              <a:t>79</a:t>
            </a:fld>
            <a:endParaRPr lang="en-US"/>
          </a:p>
        </p:txBody>
      </p:sp>
      <p:sp>
        <p:nvSpPr>
          <p:cNvPr id="3272706" name="Text Box 2"/>
          <p:cNvSpPr txBox="1">
            <a:spLocks noChangeArrowheads="1"/>
          </p:cNvSpPr>
          <p:nvPr/>
        </p:nvSpPr>
        <p:spPr bwMode="auto">
          <a:xfrm>
            <a:off x="320675" y="76200"/>
            <a:ext cx="8880475"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a:solidFill>
                  <a:srgbClr val="A50021"/>
                </a:solidFill>
                <a:latin typeface="Tahoma" charset="0"/>
              </a:rPr>
              <a:t>The CMB Spectrum by FIRAS</a:t>
            </a:r>
          </a:p>
        </p:txBody>
      </p:sp>
      <p:pic>
        <p:nvPicPr>
          <p:cNvPr id="3272710" name="Picture 6" descr="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239000" cy="604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6992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A55C1A-8B7A-E548-8E3E-D9639042D6E4}" type="datetime1">
              <a:rPr lang="en-US" sz="1500" smtClean="0">
                <a:solidFill>
                  <a:srgbClr val="0000FF"/>
                </a:solidFill>
              </a:rPr>
              <a:t>11/14/12</a:t>
            </a:fld>
            <a:endParaRPr lang="en-US" sz="1500">
              <a:solidFill>
                <a:srgbClr val="0000FF"/>
              </a:solidFill>
            </a:endParaRPr>
          </a:p>
        </p:txBody>
      </p:sp>
      <p:sp>
        <p:nvSpPr>
          <p:cNvPr id="29699" name="Footer Placeholder 4"/>
          <p:cNvSpPr>
            <a:spLocks noGrp="1"/>
          </p:cNvSpPr>
          <p:nvPr>
            <p:ph type="ftr" sz="quarter" idx="11"/>
          </p:nvPr>
        </p:nvSpPr>
        <p:spPr/>
        <p:txBody>
          <a:bodyPr/>
          <a:lstStyle/>
          <a:p>
            <a:pPr defTabSz="966788">
              <a:defRPr/>
            </a:pPr>
            <a:r>
              <a:rPr lang="en-US" smtClean="0"/>
              <a:t>Katsushi Arisaka</a:t>
            </a:r>
            <a:endParaRPr lang="en-US"/>
          </a:p>
        </p:txBody>
      </p:sp>
      <p:sp>
        <p:nvSpPr>
          <p:cNvPr id="7168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7439154-944E-2143-973B-49802F79D7A2}" type="slidenum">
              <a:rPr lang="en-US" sz="1500">
                <a:solidFill>
                  <a:srgbClr val="0000FF"/>
                </a:solidFill>
              </a:rPr>
              <a:pPr eaLnBrk="1" hangingPunct="1"/>
              <a:t>8</a:t>
            </a:fld>
            <a:endParaRPr lang="en-US" sz="1500">
              <a:solidFill>
                <a:srgbClr val="0000FF"/>
              </a:solidFill>
            </a:endParaRPr>
          </a:p>
        </p:txBody>
      </p:sp>
      <p:sp>
        <p:nvSpPr>
          <p:cNvPr id="71684"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Structure of DNA</a:t>
            </a:r>
          </a:p>
        </p:txBody>
      </p:sp>
      <p:pic>
        <p:nvPicPr>
          <p:cNvPr id="71685" name="Picture 3" descr="DNA-back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14400"/>
            <a:ext cx="58674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4" descr="d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40036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42362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3/8/2007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2391BAB7-FF2B-C040-ACA2-47D0D7E824FC}" type="slidenum">
              <a:rPr lang="en-US"/>
              <a:pPr/>
              <a:t>80</a:t>
            </a:fld>
            <a:endParaRPr lang="en-US"/>
          </a:p>
        </p:txBody>
      </p:sp>
      <p:sp>
        <p:nvSpPr>
          <p:cNvPr id="3944450" name="Rectangle 2"/>
          <p:cNvSpPr>
            <a:spLocks noChangeArrowheads="1"/>
          </p:cNvSpPr>
          <p:nvPr/>
        </p:nvSpPr>
        <p:spPr bwMode="auto">
          <a:xfrm>
            <a:off x="0" y="0"/>
            <a:ext cx="9601200" cy="7315200"/>
          </a:xfrm>
          <a:prstGeom prst="rect">
            <a:avLst/>
          </a:prstGeom>
          <a:solidFill>
            <a:schemeClr val="tx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pic>
        <p:nvPicPr>
          <p:cNvPr id="394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763"/>
            <a:ext cx="8915400" cy="731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44452" name="Rectangle 4"/>
          <p:cNvSpPr>
            <a:spLocks noGrp="1" noChangeArrowheads="1"/>
          </p:cNvSpPr>
          <p:nvPr>
            <p:ph type="title"/>
          </p:nvPr>
        </p:nvSpPr>
        <p:spPr>
          <a:xfrm>
            <a:off x="152400" y="0"/>
            <a:ext cx="4267200" cy="685800"/>
          </a:xfrm>
        </p:spPr>
        <p:txBody>
          <a:bodyPr/>
          <a:lstStyle/>
          <a:p>
            <a:r>
              <a:rPr lang="en-US" sz="3600">
                <a:solidFill>
                  <a:srgbClr val="00CCFF"/>
                </a:solidFill>
              </a:rPr>
              <a:t>WMAP</a:t>
            </a:r>
            <a:r>
              <a:rPr lang="en-US" altLang="ja-JP" sz="3600">
                <a:solidFill>
                  <a:srgbClr val="00CCFF"/>
                </a:solidFill>
                <a:cs typeface="ＭＳ Ｐゴシック" charset="0"/>
              </a:rPr>
              <a:t/>
            </a:r>
            <a:br>
              <a:rPr lang="en-US" altLang="ja-JP" sz="3600">
                <a:solidFill>
                  <a:srgbClr val="00CCFF"/>
                </a:solidFill>
                <a:cs typeface="ＭＳ Ｐゴシック" charset="0"/>
              </a:rPr>
            </a:br>
            <a:endParaRPr lang="ja-JP" altLang="en-US" sz="2000">
              <a:solidFill>
                <a:srgbClr val="00CCFF"/>
              </a:solidFill>
              <a:cs typeface="ＭＳ Ｐゴシック" charset="0"/>
            </a:endParaRPr>
          </a:p>
        </p:txBody>
      </p:sp>
      <p:pic>
        <p:nvPicPr>
          <p:cNvPr id="3944453" name="Picture 5" descr="sphere_movie_1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95300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88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fld id="{3AF2DF00-C9EE-DB49-A20C-9B68BFE6D99F}" type="datetime1">
              <a:rPr lang="en-US" smtClean="0"/>
              <a:t>11/14/12</a:t>
            </a:fld>
            <a:endParaRPr lang="en-US"/>
          </a:p>
        </p:txBody>
      </p:sp>
      <p:sp>
        <p:nvSpPr>
          <p:cNvPr id="6" name="Footer Placeholder 3"/>
          <p:cNvSpPr>
            <a:spLocks noGrp="1"/>
          </p:cNvSpPr>
          <p:nvPr>
            <p:ph type="ftr" sz="quarter" idx="11"/>
          </p:nvPr>
        </p:nvSpPr>
        <p:spPr/>
        <p:txBody>
          <a:bodyPr/>
          <a:lstStyle/>
          <a:p>
            <a:r>
              <a:rPr lang="en-US"/>
              <a:t>Katsushi Arisaka</a:t>
            </a:r>
          </a:p>
        </p:txBody>
      </p:sp>
      <p:sp>
        <p:nvSpPr>
          <p:cNvPr id="7" name="Slide Number Placeholder 4"/>
          <p:cNvSpPr>
            <a:spLocks noGrp="1"/>
          </p:cNvSpPr>
          <p:nvPr>
            <p:ph type="sldNum" sz="quarter" idx="12"/>
          </p:nvPr>
        </p:nvSpPr>
        <p:spPr/>
        <p:txBody>
          <a:bodyPr/>
          <a:lstStyle/>
          <a:p>
            <a:fld id="{C32D197C-6359-EF4D-BB4D-05C3D6AAA941}" type="slidenum">
              <a:rPr lang="en-US"/>
              <a:pPr/>
              <a:t>81</a:t>
            </a:fld>
            <a:endParaRPr lang="en-US"/>
          </a:p>
        </p:txBody>
      </p:sp>
      <p:pic>
        <p:nvPicPr>
          <p:cNvPr id="3942402" name="Picture 2" descr="26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9601200" cy="4106862"/>
          </a:xfrm>
          <a:prstGeom prst="rect">
            <a:avLst/>
          </a:prstGeom>
          <a:noFill/>
          <a:extLst>
            <a:ext uri="{909E8E84-426E-40dd-AFC4-6F175D3DCCD1}">
              <a14:hiddenFill xmlns:a14="http://schemas.microsoft.com/office/drawing/2010/main">
                <a:solidFill>
                  <a:srgbClr val="FFFFFF"/>
                </a:solidFill>
              </a14:hiddenFill>
            </a:ext>
          </a:extLst>
        </p:spPr>
      </p:pic>
      <p:sp>
        <p:nvSpPr>
          <p:cNvPr id="3942403" name="Rectangle 3"/>
          <p:cNvSpPr>
            <a:spLocks noGrp="1" noChangeArrowheads="1"/>
          </p:cNvSpPr>
          <p:nvPr>
            <p:ph type="title"/>
          </p:nvPr>
        </p:nvSpPr>
        <p:spPr/>
        <p:txBody>
          <a:bodyPr/>
          <a:lstStyle/>
          <a:p>
            <a:r>
              <a:rPr lang="en-US"/>
              <a:t>Cosmological Redshift</a:t>
            </a:r>
          </a:p>
        </p:txBody>
      </p:sp>
      <p:sp>
        <p:nvSpPr>
          <p:cNvPr id="3942404" name="Rectangle 4"/>
          <p:cNvSpPr>
            <a:spLocks noChangeArrowheads="1"/>
          </p:cNvSpPr>
          <p:nvPr/>
        </p:nvSpPr>
        <p:spPr bwMode="auto">
          <a:xfrm>
            <a:off x="3048000" y="6096000"/>
            <a:ext cx="3733800" cy="38100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8" name="Text Box 24"/>
          <p:cNvSpPr txBox="1">
            <a:spLocks noChangeArrowheads="1"/>
          </p:cNvSpPr>
          <p:nvPr/>
        </p:nvSpPr>
        <p:spPr bwMode="auto">
          <a:xfrm>
            <a:off x="5715000" y="1524000"/>
            <a:ext cx="36916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800" b="1" dirty="0" smtClean="0">
                <a:solidFill>
                  <a:srgbClr val="3366FF"/>
                </a:solidFill>
                <a:cs typeface="ＭＳ Ｐゴシック" charset="0"/>
              </a:rPr>
              <a:t>T = 13.7 B years </a:t>
            </a:r>
            <a:r>
              <a:rPr lang="en-US" sz="2800" dirty="0" smtClean="0">
                <a:solidFill>
                  <a:srgbClr val="3366FF"/>
                </a:solidFill>
                <a:cs typeface="ＭＳ Ｐゴシック" charset="0"/>
              </a:rPr>
              <a:t>(</a:t>
            </a:r>
            <a:r>
              <a:rPr lang="en-US" sz="2800" b="1" dirty="0" smtClean="0">
                <a:solidFill>
                  <a:srgbClr val="3366FF"/>
                </a:solidFill>
                <a:cs typeface="ＭＳ Ｐゴシック" charset="0"/>
              </a:rPr>
              <a:t>Today</a:t>
            </a:r>
            <a:r>
              <a:rPr lang="en-US" sz="2800" dirty="0">
                <a:solidFill>
                  <a:srgbClr val="3366FF"/>
                </a:solidFill>
                <a:cs typeface="ＭＳ Ｐゴシック" charset="0"/>
              </a:rPr>
              <a:t>)</a:t>
            </a:r>
            <a:endParaRPr lang="en-US" sz="2800" b="1" dirty="0">
              <a:solidFill>
                <a:srgbClr val="3366FF"/>
              </a:solidFill>
              <a:cs typeface="ＭＳ Ｐゴシック" charset="0"/>
            </a:endParaRPr>
          </a:p>
          <a:p>
            <a:pPr>
              <a:defRPr/>
            </a:pPr>
            <a:r>
              <a:rPr lang="en-US" sz="2800" b="1" dirty="0">
                <a:solidFill>
                  <a:srgbClr val="3366FF"/>
                </a:solidFill>
                <a:cs typeface="ＭＳ Ｐゴシック" charset="0"/>
              </a:rPr>
              <a:t>3000</a:t>
            </a:r>
            <a:r>
              <a:rPr lang="en-US" sz="2800" b="1" baseline="30000" dirty="0">
                <a:solidFill>
                  <a:srgbClr val="3366FF"/>
                </a:solidFill>
                <a:cs typeface="ＭＳ Ｐゴシック" charset="0"/>
              </a:rPr>
              <a:t>o</a:t>
            </a:r>
            <a:r>
              <a:rPr lang="en-US" sz="2800" b="1" dirty="0">
                <a:solidFill>
                  <a:srgbClr val="3366FF"/>
                </a:solidFill>
                <a:cs typeface="ＭＳ Ｐゴシック" charset="0"/>
              </a:rPr>
              <a:t>K/</a:t>
            </a:r>
            <a:r>
              <a:rPr lang="en-US" sz="2800" b="1" dirty="0" smtClean="0">
                <a:solidFill>
                  <a:srgbClr val="3366FF"/>
                </a:solidFill>
                <a:cs typeface="ＭＳ Ｐゴシック" charset="0"/>
              </a:rPr>
              <a:t>1,100 =</a:t>
            </a:r>
            <a:r>
              <a:rPr lang="en-US" sz="2800" b="1" dirty="0">
                <a:solidFill>
                  <a:srgbClr val="3366FF"/>
                </a:solidFill>
                <a:cs typeface="ＭＳ Ｐゴシック" charset="0"/>
              </a:rPr>
              <a:t>2.7</a:t>
            </a:r>
            <a:r>
              <a:rPr lang="en-US" sz="2800" b="1" baseline="30000" dirty="0">
                <a:solidFill>
                  <a:srgbClr val="3366FF"/>
                </a:solidFill>
                <a:cs typeface="ＭＳ Ｐゴシック" charset="0"/>
              </a:rPr>
              <a:t>o</a:t>
            </a:r>
            <a:r>
              <a:rPr lang="en-US" sz="2800" b="1" dirty="0">
                <a:solidFill>
                  <a:srgbClr val="3366FF"/>
                </a:solidFill>
                <a:cs typeface="ＭＳ Ｐゴシック" charset="0"/>
              </a:rPr>
              <a:t>K</a:t>
            </a:r>
          </a:p>
        </p:txBody>
      </p:sp>
      <p:sp>
        <p:nvSpPr>
          <p:cNvPr id="9" name="Text Box 24"/>
          <p:cNvSpPr txBox="1">
            <a:spLocks noChangeArrowheads="1"/>
          </p:cNvSpPr>
          <p:nvPr/>
        </p:nvSpPr>
        <p:spPr bwMode="auto">
          <a:xfrm>
            <a:off x="152400" y="1524000"/>
            <a:ext cx="26161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dirty="0" smtClean="0">
                <a:solidFill>
                  <a:srgbClr val="3366FF"/>
                </a:solidFill>
                <a:cs typeface="ＭＳ Ｐゴシック" charset="0"/>
              </a:rPr>
              <a:t>T = 300,000 years</a:t>
            </a:r>
            <a:endParaRPr lang="en-US" sz="2800" b="1" dirty="0">
              <a:solidFill>
                <a:srgbClr val="3366FF"/>
              </a:solidFill>
              <a:cs typeface="ＭＳ Ｐゴシック" charset="0"/>
            </a:endParaRPr>
          </a:p>
          <a:p>
            <a:pPr>
              <a:defRPr/>
            </a:pPr>
            <a:r>
              <a:rPr lang="en-US" sz="2800" b="1" dirty="0" smtClean="0">
                <a:solidFill>
                  <a:srgbClr val="3366FF"/>
                </a:solidFill>
                <a:cs typeface="ＭＳ Ｐゴシック" charset="0"/>
              </a:rPr>
              <a:t>3000</a:t>
            </a:r>
            <a:r>
              <a:rPr lang="en-US" sz="2800" b="1" baseline="30000" dirty="0" smtClean="0">
                <a:solidFill>
                  <a:srgbClr val="3366FF"/>
                </a:solidFill>
                <a:cs typeface="ＭＳ Ｐゴシック" charset="0"/>
              </a:rPr>
              <a:t>o</a:t>
            </a:r>
            <a:r>
              <a:rPr lang="en-US" sz="2800" b="1" dirty="0" smtClean="0">
                <a:solidFill>
                  <a:srgbClr val="3366FF"/>
                </a:solidFill>
                <a:cs typeface="ＭＳ Ｐゴシック" charset="0"/>
              </a:rPr>
              <a:t>K</a:t>
            </a:r>
            <a:endParaRPr lang="en-US" sz="2800" b="1" dirty="0">
              <a:solidFill>
                <a:srgbClr val="3366FF"/>
              </a:solidFill>
              <a:cs typeface="ＭＳ Ｐゴシック" charset="0"/>
            </a:endParaRPr>
          </a:p>
        </p:txBody>
      </p:sp>
      <p:sp>
        <p:nvSpPr>
          <p:cNvPr id="2" name="Right Arrow 1"/>
          <p:cNvSpPr/>
          <p:nvPr/>
        </p:nvSpPr>
        <p:spPr bwMode="auto">
          <a:xfrm>
            <a:off x="3581400" y="1828800"/>
            <a:ext cx="1524000" cy="381000"/>
          </a:xfrm>
          <a:prstGeom prst="rightArrow">
            <a:avLst>
              <a:gd name="adj1" fmla="val 30393"/>
              <a:gd name="adj2" fmla="val 50000"/>
            </a:avLst>
          </a:prstGeom>
          <a:noFill/>
          <a:ln w="50800" cap="flat" cmpd="sng" algn="ctr">
            <a:solidFill>
              <a:srgbClr val="FF99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2269016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3/8/2007</a:t>
            </a:r>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877D4678-D71E-794E-A8C0-AECC7784D44B}" type="slidenum">
              <a:rPr lang="en-US"/>
              <a:pPr/>
              <a:t>82</a:t>
            </a:fld>
            <a:endParaRPr lang="en-US"/>
          </a:p>
        </p:txBody>
      </p:sp>
      <p:pic>
        <p:nvPicPr>
          <p:cNvPr id="3956738"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7859252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r>
              <a:rPr lang="en-US"/>
              <a:t>3/8/2007</a:t>
            </a:r>
          </a:p>
        </p:txBody>
      </p:sp>
      <p:sp>
        <p:nvSpPr>
          <p:cNvPr id="4" name="Footer Placeholder 2"/>
          <p:cNvSpPr>
            <a:spLocks noGrp="1"/>
          </p:cNvSpPr>
          <p:nvPr>
            <p:ph type="ftr" sz="quarter" idx="11"/>
          </p:nvPr>
        </p:nvSpPr>
        <p:spPr/>
        <p:txBody>
          <a:bodyPr/>
          <a:lstStyle/>
          <a:p>
            <a:r>
              <a:rPr lang="en-US"/>
              <a:t>Katsushi Arisaka</a:t>
            </a:r>
          </a:p>
        </p:txBody>
      </p:sp>
      <p:sp>
        <p:nvSpPr>
          <p:cNvPr id="5" name="Slide Number Placeholder 3"/>
          <p:cNvSpPr>
            <a:spLocks noGrp="1"/>
          </p:cNvSpPr>
          <p:nvPr>
            <p:ph type="sldNum" sz="quarter" idx="12"/>
          </p:nvPr>
        </p:nvSpPr>
        <p:spPr/>
        <p:txBody>
          <a:bodyPr/>
          <a:lstStyle/>
          <a:p>
            <a:fld id="{C167FE0B-12D7-8940-8A14-935ADEF9A302}" type="slidenum">
              <a:rPr lang="en-US"/>
              <a:pPr/>
              <a:t>83</a:t>
            </a:fld>
            <a:endParaRPr lang="en-US"/>
          </a:p>
        </p:txBody>
      </p:sp>
      <p:sp>
        <p:nvSpPr>
          <p:cNvPr id="3796994" name="Rectangle 2"/>
          <p:cNvSpPr>
            <a:spLocks noChangeArrowheads="1"/>
          </p:cNvSpPr>
          <p:nvPr/>
        </p:nvSpPr>
        <p:spPr bwMode="auto">
          <a:xfrm>
            <a:off x="1524000" y="2743200"/>
            <a:ext cx="6400800" cy="1447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32" tIns="48316" rIns="96632" bIns="48316" anchor="ctr"/>
          <a:lstStyle/>
          <a:p>
            <a:pPr defTabSz="966788">
              <a:lnSpc>
                <a:spcPct val="80000"/>
              </a:lnSpc>
            </a:pPr>
            <a:r>
              <a:rPr lang="en-US" sz="4000" dirty="0" smtClean="0">
                <a:solidFill>
                  <a:srgbClr val="A50021"/>
                </a:solidFill>
                <a:latin typeface="Tahoma" charset="0"/>
              </a:rPr>
              <a:t>Structure Formation</a:t>
            </a:r>
          </a:p>
          <a:p>
            <a:pPr defTabSz="966788">
              <a:lnSpc>
                <a:spcPct val="80000"/>
              </a:lnSpc>
            </a:pPr>
            <a:r>
              <a:rPr lang="en-US" sz="4000" dirty="0" smtClean="0">
                <a:solidFill>
                  <a:srgbClr val="A50021"/>
                </a:solidFill>
                <a:latin typeface="Tahoma" charset="0"/>
              </a:rPr>
              <a:t>of </a:t>
            </a:r>
            <a:r>
              <a:rPr lang="en-US" sz="4000" dirty="0" smtClean="0">
                <a:solidFill>
                  <a:srgbClr val="A50021"/>
                </a:solidFill>
                <a:latin typeface="Tahoma" charset="0"/>
              </a:rPr>
              <a:t>the Universe</a:t>
            </a:r>
          </a:p>
        </p:txBody>
      </p:sp>
    </p:spTree>
    <p:extLst>
      <p:ext uri="{BB962C8B-B14F-4D97-AF65-F5344CB8AC3E}">
        <p14:creationId xmlns:p14="http://schemas.microsoft.com/office/powerpoint/2010/main" val="264184992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3/8/2007</a:t>
            </a:r>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9D0DB814-EF3C-4848-9C4D-B271E6B16964}" type="slidenum">
              <a:rPr lang="en-US"/>
              <a:pPr/>
              <a:t>84</a:t>
            </a:fld>
            <a:endParaRPr lang="en-US"/>
          </a:p>
        </p:txBody>
      </p:sp>
      <p:sp>
        <p:nvSpPr>
          <p:cNvPr id="4007943" name="Rectangle 7"/>
          <p:cNvSpPr>
            <a:spLocks noGrp="1" noChangeArrowheads="1"/>
          </p:cNvSpPr>
          <p:nvPr>
            <p:ph type="title"/>
          </p:nvPr>
        </p:nvSpPr>
        <p:spPr>
          <a:xfrm>
            <a:off x="0" y="0"/>
            <a:ext cx="9601200" cy="685800"/>
          </a:xfrm>
        </p:spPr>
        <p:txBody>
          <a:bodyPr/>
          <a:lstStyle/>
          <a:p>
            <a:r>
              <a:rPr lang="en-US" sz="3400">
                <a:solidFill>
                  <a:srgbClr val="FF00FF"/>
                </a:solidFill>
              </a:rPr>
              <a:t>Time = 1B yrs, Temp.= 10 </a:t>
            </a:r>
            <a:r>
              <a:rPr lang="en-US" sz="3400" baseline="30000">
                <a:solidFill>
                  <a:srgbClr val="FF00FF"/>
                </a:solidFill>
              </a:rPr>
              <a:t>o</a:t>
            </a:r>
            <a:r>
              <a:rPr lang="en-US" sz="3400">
                <a:solidFill>
                  <a:srgbClr val="FF00FF"/>
                </a:solidFill>
              </a:rPr>
              <a:t>K</a:t>
            </a:r>
          </a:p>
        </p:txBody>
      </p:sp>
      <p:sp>
        <p:nvSpPr>
          <p:cNvPr id="4007944" name="Rectangle 8"/>
          <p:cNvSpPr>
            <a:spLocks noGrp="1" noChangeArrowheads="1"/>
          </p:cNvSpPr>
          <p:nvPr>
            <p:ph type="body" idx="1"/>
          </p:nvPr>
        </p:nvSpPr>
        <p:spPr>
          <a:xfrm>
            <a:off x="152400" y="990600"/>
            <a:ext cx="9340850" cy="5924550"/>
          </a:xfrm>
        </p:spPr>
        <p:txBody>
          <a:bodyPr/>
          <a:lstStyle/>
          <a:p>
            <a:r>
              <a:rPr lang="en-US"/>
              <a:t>Galaxies formed.</a:t>
            </a:r>
          </a:p>
          <a:p>
            <a:pPr lvl="1"/>
            <a:endParaRPr lang="en-US"/>
          </a:p>
          <a:p>
            <a:pPr lvl="1"/>
            <a:r>
              <a:rPr lang="en-US"/>
              <a:t>Size ~ 16% of today</a:t>
            </a:r>
          </a:p>
          <a:p>
            <a:pPr lvl="2"/>
            <a:endParaRPr lang="en-US"/>
          </a:p>
          <a:p>
            <a:pPr lvl="1"/>
            <a:r>
              <a:rPr lang="en-US"/>
              <a:t>The furthest place we can observe by telescopes.</a:t>
            </a:r>
          </a:p>
          <a:p>
            <a:pPr lvl="2"/>
            <a:endParaRPr lang="en-US"/>
          </a:p>
          <a:p>
            <a:pPr lvl="1"/>
            <a:r>
              <a:rPr lang="en-US"/>
              <a:t>At least Quasers (~ Active Galacic Nuclei) were already formed.</a:t>
            </a:r>
          </a:p>
        </p:txBody>
      </p:sp>
    </p:spTree>
    <p:extLst>
      <p:ext uri="{BB962C8B-B14F-4D97-AF65-F5344CB8AC3E}">
        <p14:creationId xmlns:p14="http://schemas.microsoft.com/office/powerpoint/2010/main" val="3057831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ate Placeholder 3"/>
          <p:cNvSpPr>
            <a:spLocks noGrp="1"/>
          </p:cNvSpPr>
          <p:nvPr>
            <p:ph type="dt" sz="half" idx="10"/>
          </p:nvPr>
        </p:nvSpPr>
        <p:spPr/>
        <p:txBody>
          <a:bodyPr/>
          <a:lstStyle/>
          <a:p>
            <a:r>
              <a:rPr lang="en-US"/>
              <a:t>3/8/2007</a:t>
            </a:r>
          </a:p>
        </p:txBody>
      </p:sp>
      <p:sp>
        <p:nvSpPr>
          <p:cNvPr id="40" name="Footer Placeholder 4"/>
          <p:cNvSpPr>
            <a:spLocks noGrp="1"/>
          </p:cNvSpPr>
          <p:nvPr>
            <p:ph type="ftr" sz="quarter" idx="11"/>
          </p:nvPr>
        </p:nvSpPr>
        <p:spPr/>
        <p:txBody>
          <a:bodyPr/>
          <a:lstStyle/>
          <a:p>
            <a:r>
              <a:rPr lang="en-US"/>
              <a:t>Katsushi Arisaka</a:t>
            </a:r>
          </a:p>
        </p:txBody>
      </p:sp>
      <p:sp>
        <p:nvSpPr>
          <p:cNvPr id="41" name="Slide Number Placeholder 5"/>
          <p:cNvSpPr>
            <a:spLocks noGrp="1"/>
          </p:cNvSpPr>
          <p:nvPr>
            <p:ph type="sldNum" sz="quarter" idx="12"/>
          </p:nvPr>
        </p:nvSpPr>
        <p:spPr/>
        <p:txBody>
          <a:bodyPr/>
          <a:lstStyle/>
          <a:p>
            <a:fld id="{7F463CCD-1F23-FE45-9EE5-3280B5C0520A}" type="slidenum">
              <a:rPr lang="en-US"/>
              <a:pPr/>
              <a:t>85</a:t>
            </a:fld>
            <a:endParaRPr lang="en-US"/>
          </a:p>
        </p:txBody>
      </p:sp>
      <p:sp>
        <p:nvSpPr>
          <p:cNvPr id="4016130" name="Rectangle 2"/>
          <p:cNvSpPr>
            <a:spLocks noGrp="1" noChangeArrowheads="1"/>
          </p:cNvSpPr>
          <p:nvPr>
            <p:ph type="title"/>
          </p:nvPr>
        </p:nvSpPr>
        <p:spPr/>
        <p:txBody>
          <a:bodyPr/>
          <a:lstStyle/>
          <a:p>
            <a:r>
              <a:rPr lang="en-US" altLang="ja-JP">
                <a:cs typeface="ＭＳ Ｐゴシック" charset="0"/>
              </a:rPr>
              <a:t>Cosmic Pyramid </a:t>
            </a:r>
            <a:r>
              <a:rPr lang="ja-JP" altLang="en-US">
                <a:cs typeface="ＭＳ Ｐゴシック" charset="0"/>
              </a:rPr>
              <a:t>　</a:t>
            </a:r>
            <a:endParaRPr lang="ja-JP" altLang="en-US" sz="2800">
              <a:cs typeface="ＭＳ Ｐゴシック" charset="0"/>
            </a:endParaRPr>
          </a:p>
        </p:txBody>
      </p:sp>
      <p:grpSp>
        <p:nvGrpSpPr>
          <p:cNvPr id="4016131" name="Group 3"/>
          <p:cNvGrpSpPr>
            <a:grpSpLocks/>
          </p:cNvGrpSpPr>
          <p:nvPr/>
        </p:nvGrpSpPr>
        <p:grpSpPr bwMode="auto">
          <a:xfrm>
            <a:off x="752475" y="925513"/>
            <a:ext cx="7032625" cy="6389687"/>
            <a:chOff x="474" y="583"/>
            <a:chExt cx="4430" cy="4025"/>
          </a:xfrm>
        </p:grpSpPr>
        <p:grpSp>
          <p:nvGrpSpPr>
            <p:cNvPr id="4016132" name="Group 4"/>
            <p:cNvGrpSpPr>
              <a:grpSpLocks/>
            </p:cNvGrpSpPr>
            <p:nvPr/>
          </p:nvGrpSpPr>
          <p:grpSpPr bwMode="auto">
            <a:xfrm>
              <a:off x="474" y="583"/>
              <a:ext cx="4430" cy="4025"/>
              <a:chOff x="681" y="583"/>
              <a:chExt cx="4430" cy="4025"/>
            </a:xfrm>
          </p:grpSpPr>
          <p:grpSp>
            <p:nvGrpSpPr>
              <p:cNvPr id="4016133" name="Group 5"/>
              <p:cNvGrpSpPr>
                <a:grpSpLocks/>
              </p:cNvGrpSpPr>
              <p:nvPr/>
            </p:nvGrpSpPr>
            <p:grpSpPr bwMode="auto">
              <a:xfrm>
                <a:off x="681" y="583"/>
                <a:ext cx="4430" cy="4025"/>
                <a:chOff x="1023" y="583"/>
                <a:chExt cx="4430" cy="4025"/>
              </a:xfrm>
            </p:grpSpPr>
            <p:pic>
              <p:nvPicPr>
                <p:cNvPr id="4016134" name="Picture 6"/>
                <p:cNvPicPr>
                  <a:picLocks noChangeAspect="1" noChangeArrowheads="1"/>
                </p:cNvPicPr>
                <p:nvPr/>
              </p:nvPicPr>
              <p:blipFill>
                <a:blip r:embed="rId3">
                  <a:lum contrast="28000"/>
                  <a:extLst>
                    <a:ext uri="{28A0092B-C50C-407E-A947-70E740481C1C}">
                      <a14:useLocalDpi xmlns:a14="http://schemas.microsoft.com/office/drawing/2010/main" val="0"/>
                    </a:ext>
                  </a:extLst>
                </a:blip>
                <a:srcRect/>
                <a:stretch>
                  <a:fillRect/>
                </a:stretch>
              </p:blipFill>
              <p:spPr bwMode="auto">
                <a:xfrm>
                  <a:off x="1301" y="583"/>
                  <a:ext cx="4152" cy="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016135" name="Rectangle 7"/>
                <p:cNvSpPr>
                  <a:spLocks noChangeArrowheads="1"/>
                </p:cNvSpPr>
                <p:nvPr/>
              </p:nvSpPr>
              <p:spPr bwMode="auto">
                <a:xfrm>
                  <a:off x="1023" y="1633"/>
                  <a:ext cx="1694" cy="1385"/>
                </a:xfrm>
                <a:prstGeom prst="rect">
                  <a:avLst/>
                </a:prstGeom>
                <a:solidFill>
                  <a:schemeClr val="bg1"/>
                </a:solidFill>
                <a:ln>
                  <a:noFill/>
                </a:ln>
                <a:effectLst/>
                <a:extLst>
                  <a:ext uri="{91240B29-F687-4f45-9708-019B960494DF}">
                    <a14:hiddenLine xmlns:a14="http://schemas.microsoft.com/office/drawing/2010/main" w="50800">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sp>
            <p:nvSpPr>
              <p:cNvPr id="4016136" name="Line 8"/>
              <p:cNvSpPr>
                <a:spLocks noChangeShapeType="1"/>
              </p:cNvSpPr>
              <p:nvPr/>
            </p:nvSpPr>
            <p:spPr bwMode="auto">
              <a:xfrm>
                <a:off x="3654" y="825"/>
                <a:ext cx="1281" cy="3671"/>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37" name="Rectangle 9"/>
              <p:cNvSpPr>
                <a:spLocks noChangeArrowheads="1"/>
              </p:cNvSpPr>
              <p:nvPr/>
            </p:nvSpPr>
            <p:spPr bwMode="auto">
              <a:xfrm>
                <a:off x="2261" y="4543"/>
                <a:ext cx="2209" cy="56"/>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38" name="Line 10"/>
              <p:cNvSpPr>
                <a:spLocks noChangeShapeType="1"/>
              </p:cNvSpPr>
              <p:nvPr/>
            </p:nvSpPr>
            <p:spPr bwMode="auto">
              <a:xfrm flipH="1" flipV="1">
                <a:off x="1845" y="4147"/>
                <a:ext cx="368" cy="326"/>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39" name="Rectangle 11"/>
              <p:cNvSpPr>
                <a:spLocks noChangeArrowheads="1"/>
              </p:cNvSpPr>
              <p:nvPr/>
            </p:nvSpPr>
            <p:spPr bwMode="auto">
              <a:xfrm>
                <a:off x="1247" y="3834"/>
                <a:ext cx="1427" cy="774"/>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40" name="Line 12"/>
              <p:cNvSpPr>
                <a:spLocks noChangeShapeType="1"/>
              </p:cNvSpPr>
              <p:nvPr/>
            </p:nvSpPr>
            <p:spPr bwMode="auto">
              <a:xfrm flipH="1">
                <a:off x="2229" y="816"/>
                <a:ext cx="1418" cy="3672"/>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41" name="Line 13"/>
              <p:cNvSpPr>
                <a:spLocks noChangeShapeType="1"/>
              </p:cNvSpPr>
              <p:nvPr/>
            </p:nvSpPr>
            <p:spPr bwMode="auto">
              <a:xfrm flipH="1">
                <a:off x="1869" y="844"/>
                <a:ext cx="1753" cy="3258"/>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42" name="Line 14"/>
              <p:cNvSpPr>
                <a:spLocks noChangeShapeType="1"/>
              </p:cNvSpPr>
              <p:nvPr/>
            </p:nvSpPr>
            <p:spPr bwMode="auto">
              <a:xfrm flipH="1">
                <a:off x="2239" y="4472"/>
                <a:ext cx="2673" cy="17"/>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43" name="Line 15"/>
              <p:cNvSpPr>
                <a:spLocks noChangeShapeType="1"/>
              </p:cNvSpPr>
              <p:nvPr/>
            </p:nvSpPr>
            <p:spPr bwMode="auto">
              <a:xfrm flipH="1" flipV="1">
                <a:off x="2765" y="3133"/>
                <a:ext cx="1701" cy="25"/>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44" name="Line 16"/>
              <p:cNvSpPr>
                <a:spLocks noChangeShapeType="1"/>
              </p:cNvSpPr>
              <p:nvPr/>
            </p:nvSpPr>
            <p:spPr bwMode="auto">
              <a:xfrm flipH="1" flipV="1">
                <a:off x="3127" y="2189"/>
                <a:ext cx="986" cy="7"/>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45" name="Line 17"/>
              <p:cNvSpPr>
                <a:spLocks noChangeShapeType="1"/>
              </p:cNvSpPr>
              <p:nvPr/>
            </p:nvSpPr>
            <p:spPr bwMode="auto">
              <a:xfrm flipH="1" flipV="1">
                <a:off x="1865" y="4099"/>
                <a:ext cx="367" cy="394"/>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46" name="Line 18"/>
              <p:cNvSpPr>
                <a:spLocks noChangeShapeType="1"/>
              </p:cNvSpPr>
              <p:nvPr/>
            </p:nvSpPr>
            <p:spPr bwMode="auto">
              <a:xfrm flipH="1" flipV="1">
                <a:off x="2554" y="2880"/>
                <a:ext cx="185" cy="240"/>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47" name="Line 19"/>
              <p:cNvSpPr>
                <a:spLocks noChangeShapeType="1"/>
              </p:cNvSpPr>
              <p:nvPr/>
            </p:nvSpPr>
            <p:spPr bwMode="auto">
              <a:xfrm flipH="1" flipV="1">
                <a:off x="2993" y="1975"/>
                <a:ext cx="125" cy="212"/>
              </a:xfrm>
              <a:prstGeom prst="line">
                <a:avLst/>
              </a:prstGeom>
              <a:noFill/>
              <a:ln w="508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grpSp>
          <p:nvGrpSpPr>
            <p:cNvPr id="4016148" name="Group 20"/>
            <p:cNvGrpSpPr>
              <a:grpSpLocks/>
            </p:cNvGrpSpPr>
            <p:nvPr/>
          </p:nvGrpSpPr>
          <p:grpSpPr bwMode="auto">
            <a:xfrm>
              <a:off x="2789" y="1702"/>
              <a:ext cx="1239" cy="2464"/>
              <a:chOff x="2789" y="1702"/>
              <a:chExt cx="1239" cy="2464"/>
            </a:xfrm>
          </p:grpSpPr>
          <p:sp>
            <p:nvSpPr>
              <p:cNvPr id="4016149" name="Rectangle 21"/>
              <p:cNvSpPr>
                <a:spLocks noChangeArrowheads="1"/>
              </p:cNvSpPr>
              <p:nvPr/>
            </p:nvSpPr>
            <p:spPr bwMode="auto">
              <a:xfrm>
                <a:off x="3147" y="1702"/>
                <a:ext cx="567" cy="353"/>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50" name="Rectangle 22"/>
              <p:cNvSpPr>
                <a:spLocks noChangeArrowheads="1"/>
              </p:cNvSpPr>
              <p:nvPr/>
            </p:nvSpPr>
            <p:spPr bwMode="auto">
              <a:xfrm>
                <a:off x="3011" y="2254"/>
                <a:ext cx="774" cy="68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51" name="Rectangle 23"/>
              <p:cNvSpPr>
                <a:spLocks noChangeArrowheads="1"/>
              </p:cNvSpPr>
              <p:nvPr/>
            </p:nvSpPr>
            <p:spPr bwMode="auto">
              <a:xfrm>
                <a:off x="2789" y="3331"/>
                <a:ext cx="1239" cy="835"/>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grpSp>
      </p:grpSp>
      <p:sp>
        <p:nvSpPr>
          <p:cNvPr id="4016152" name="Text Box 24"/>
          <p:cNvSpPr txBox="1">
            <a:spLocks noChangeArrowheads="1"/>
          </p:cNvSpPr>
          <p:nvPr/>
        </p:nvSpPr>
        <p:spPr bwMode="auto">
          <a:xfrm>
            <a:off x="4337050" y="3943350"/>
            <a:ext cx="2190750" cy="94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800" smtClean="0">
                <a:solidFill>
                  <a:srgbClr val="FF0066"/>
                </a:solidFill>
                <a:latin typeface="Arial" charset="0"/>
                <a:cs typeface="ＭＳ Ｐゴシック" charset="0"/>
              </a:rPr>
              <a:t>Dark</a:t>
            </a:r>
          </a:p>
          <a:p>
            <a:r>
              <a:rPr lang="en-US" altLang="ja-JP" sz="2800" smtClean="0">
                <a:solidFill>
                  <a:srgbClr val="FF0066"/>
                </a:solidFill>
                <a:latin typeface="Arial" charset="0"/>
                <a:cs typeface="ＭＳ Ｐゴシック" charset="0"/>
              </a:rPr>
              <a:t>Matter</a:t>
            </a:r>
          </a:p>
        </p:txBody>
      </p:sp>
      <p:sp>
        <p:nvSpPr>
          <p:cNvPr id="4016153" name="Text Box 25"/>
          <p:cNvSpPr txBox="1">
            <a:spLocks noChangeArrowheads="1"/>
          </p:cNvSpPr>
          <p:nvPr/>
        </p:nvSpPr>
        <p:spPr bwMode="auto">
          <a:xfrm>
            <a:off x="3889375" y="5888038"/>
            <a:ext cx="3036888"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800" smtClean="0">
                <a:solidFill>
                  <a:srgbClr val="FF00FF"/>
                </a:solidFill>
                <a:latin typeface="Arial" charset="0"/>
                <a:cs typeface="ＭＳ Ｐゴシック" charset="0"/>
              </a:rPr>
              <a:t>Dark Energy</a:t>
            </a:r>
          </a:p>
        </p:txBody>
      </p:sp>
      <p:sp>
        <p:nvSpPr>
          <p:cNvPr id="4016154" name="Text Box 26"/>
          <p:cNvSpPr txBox="1">
            <a:spLocks noChangeArrowheads="1"/>
          </p:cNvSpPr>
          <p:nvPr/>
        </p:nvSpPr>
        <p:spPr bwMode="auto">
          <a:xfrm>
            <a:off x="4340225" y="2652713"/>
            <a:ext cx="2190750" cy="8223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400" smtClean="0">
                <a:solidFill>
                  <a:srgbClr val="0066FF"/>
                </a:solidFill>
                <a:latin typeface="Arial" charset="0"/>
                <a:cs typeface="ＭＳ Ｐゴシック" charset="0"/>
              </a:rPr>
              <a:t>Gas,</a:t>
            </a:r>
          </a:p>
          <a:p>
            <a:r>
              <a:rPr lang="en-US" altLang="ja-JP" sz="2400" smtClean="0">
                <a:solidFill>
                  <a:srgbClr val="0066FF"/>
                </a:solidFill>
                <a:latin typeface="Arial" charset="0"/>
                <a:cs typeface="ＭＳ Ｐゴシック" charset="0"/>
              </a:rPr>
              <a:t>Dust</a:t>
            </a:r>
          </a:p>
        </p:txBody>
      </p:sp>
      <p:sp>
        <p:nvSpPr>
          <p:cNvPr id="4016155" name="Text Box 27"/>
          <p:cNvSpPr txBox="1">
            <a:spLocks noChangeArrowheads="1"/>
          </p:cNvSpPr>
          <p:nvPr/>
        </p:nvSpPr>
        <p:spPr bwMode="auto">
          <a:xfrm>
            <a:off x="2981325" y="1847850"/>
            <a:ext cx="141287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400" smtClean="0">
                <a:solidFill>
                  <a:srgbClr val="FF6600"/>
                </a:solidFill>
                <a:latin typeface="Arial" charset="0"/>
                <a:cs typeface="ＭＳ Ｐゴシック" charset="0"/>
              </a:rPr>
              <a:t>Star</a:t>
            </a:r>
          </a:p>
        </p:txBody>
      </p:sp>
      <p:sp>
        <p:nvSpPr>
          <p:cNvPr id="4016156" name="Text Box 28"/>
          <p:cNvSpPr txBox="1">
            <a:spLocks noChangeArrowheads="1"/>
          </p:cNvSpPr>
          <p:nvPr/>
        </p:nvSpPr>
        <p:spPr bwMode="auto">
          <a:xfrm>
            <a:off x="2922588" y="1335088"/>
            <a:ext cx="1398587"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400" smtClean="0">
                <a:solidFill>
                  <a:srgbClr val="000000"/>
                </a:solidFill>
                <a:latin typeface="Arial" charset="0"/>
                <a:cs typeface="ＭＳ Ｐゴシック" charset="0"/>
              </a:rPr>
              <a:t>Metal</a:t>
            </a:r>
          </a:p>
        </p:txBody>
      </p:sp>
      <p:sp>
        <p:nvSpPr>
          <p:cNvPr id="4016157" name="Text Box 29"/>
          <p:cNvSpPr txBox="1">
            <a:spLocks noChangeArrowheads="1"/>
          </p:cNvSpPr>
          <p:nvPr/>
        </p:nvSpPr>
        <p:spPr bwMode="auto">
          <a:xfrm>
            <a:off x="6705600" y="1260475"/>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400" smtClean="0">
                <a:solidFill>
                  <a:srgbClr val="000000"/>
                </a:solidFill>
                <a:latin typeface="Arial" charset="0"/>
                <a:cs typeface="ＭＳ Ｐゴシック" charset="0"/>
              </a:rPr>
              <a:t>0.01%</a:t>
            </a:r>
          </a:p>
        </p:txBody>
      </p:sp>
      <p:sp>
        <p:nvSpPr>
          <p:cNvPr id="4016158" name="Text Box 30"/>
          <p:cNvSpPr txBox="1">
            <a:spLocks noChangeArrowheads="1"/>
          </p:cNvSpPr>
          <p:nvPr/>
        </p:nvSpPr>
        <p:spPr bwMode="auto">
          <a:xfrm>
            <a:off x="6750050" y="1849438"/>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400" smtClean="0">
                <a:solidFill>
                  <a:srgbClr val="FF0000"/>
                </a:solidFill>
                <a:latin typeface="Arial" charset="0"/>
                <a:cs typeface="ＭＳ Ｐゴシック" charset="0"/>
              </a:rPr>
              <a:t>0.5%</a:t>
            </a:r>
          </a:p>
        </p:txBody>
      </p:sp>
      <p:sp>
        <p:nvSpPr>
          <p:cNvPr id="4016159" name="Text Box 31"/>
          <p:cNvSpPr txBox="1">
            <a:spLocks noChangeArrowheads="1"/>
          </p:cNvSpPr>
          <p:nvPr/>
        </p:nvSpPr>
        <p:spPr bwMode="auto">
          <a:xfrm>
            <a:off x="6786563" y="1846263"/>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400" smtClean="0">
                <a:solidFill>
                  <a:srgbClr val="FF6600"/>
                </a:solidFill>
                <a:latin typeface="Arial" charset="0"/>
                <a:cs typeface="ＭＳ Ｐゴシック" charset="0"/>
              </a:rPr>
              <a:t>0.5%</a:t>
            </a:r>
          </a:p>
        </p:txBody>
      </p:sp>
      <p:sp>
        <p:nvSpPr>
          <p:cNvPr id="4016160" name="Text Box 32"/>
          <p:cNvSpPr txBox="1">
            <a:spLocks noChangeArrowheads="1"/>
          </p:cNvSpPr>
          <p:nvPr/>
        </p:nvSpPr>
        <p:spPr bwMode="auto">
          <a:xfrm>
            <a:off x="6854825" y="2878138"/>
            <a:ext cx="1508125" cy="457200"/>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400" smtClean="0">
                <a:solidFill>
                  <a:srgbClr val="0066FF"/>
                </a:solidFill>
                <a:latin typeface="Arial" charset="0"/>
                <a:cs typeface="ＭＳ Ｐゴシック" charset="0"/>
              </a:rPr>
              <a:t>5%</a:t>
            </a:r>
          </a:p>
        </p:txBody>
      </p:sp>
      <p:sp>
        <p:nvSpPr>
          <p:cNvPr id="4016161" name="Text Box 33"/>
          <p:cNvSpPr txBox="1">
            <a:spLocks noChangeArrowheads="1"/>
          </p:cNvSpPr>
          <p:nvPr/>
        </p:nvSpPr>
        <p:spPr bwMode="auto">
          <a:xfrm>
            <a:off x="6883400" y="3808413"/>
            <a:ext cx="1508125" cy="822325"/>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ltLang="ja-JP" sz="2400" smtClean="0">
              <a:solidFill>
                <a:srgbClr val="FF0066"/>
              </a:solidFill>
              <a:latin typeface="Arial" charset="0"/>
              <a:cs typeface="ＭＳ Ｐゴシック" charset="0"/>
            </a:endParaRPr>
          </a:p>
          <a:p>
            <a:r>
              <a:rPr lang="en-US" altLang="ja-JP" sz="2400" smtClean="0">
                <a:solidFill>
                  <a:srgbClr val="FF0066"/>
                </a:solidFill>
                <a:latin typeface="Arial" charset="0"/>
                <a:cs typeface="ＭＳ Ｐゴシック" charset="0"/>
              </a:rPr>
              <a:t>25%</a:t>
            </a:r>
          </a:p>
        </p:txBody>
      </p:sp>
      <p:sp>
        <p:nvSpPr>
          <p:cNvPr id="4016162" name="Rectangle 34"/>
          <p:cNvSpPr>
            <a:spLocks noChangeArrowheads="1"/>
          </p:cNvSpPr>
          <p:nvPr/>
        </p:nvSpPr>
        <p:spPr bwMode="auto">
          <a:xfrm>
            <a:off x="7150100" y="5405438"/>
            <a:ext cx="450850" cy="54610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63" name="Text Box 35"/>
          <p:cNvSpPr txBox="1">
            <a:spLocks noChangeArrowheads="1"/>
          </p:cNvSpPr>
          <p:nvPr/>
        </p:nvSpPr>
        <p:spPr bwMode="auto">
          <a:xfrm>
            <a:off x="7131050" y="5969000"/>
            <a:ext cx="11128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400" smtClean="0">
                <a:solidFill>
                  <a:srgbClr val="EE00A4"/>
                </a:solidFill>
                <a:latin typeface="Arial" charset="0"/>
                <a:cs typeface="ＭＳ Ｐゴシック" charset="0"/>
              </a:rPr>
              <a:t>70%</a:t>
            </a:r>
          </a:p>
        </p:txBody>
      </p:sp>
      <p:sp>
        <p:nvSpPr>
          <p:cNvPr id="4016164" name="Text Box 36"/>
          <p:cNvSpPr txBox="1">
            <a:spLocks noChangeArrowheads="1"/>
          </p:cNvSpPr>
          <p:nvPr/>
        </p:nvSpPr>
        <p:spPr bwMode="auto">
          <a:xfrm>
            <a:off x="709613" y="1936750"/>
            <a:ext cx="2190750" cy="946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ja-JP" sz="2800" smtClean="0">
                <a:solidFill>
                  <a:srgbClr val="808080"/>
                </a:solidFill>
                <a:latin typeface="Arial" charset="0"/>
                <a:cs typeface="ＭＳ Ｐゴシック" charset="0"/>
              </a:rPr>
              <a:t>Baryonic Matter</a:t>
            </a:r>
          </a:p>
        </p:txBody>
      </p:sp>
      <p:sp>
        <p:nvSpPr>
          <p:cNvPr id="4016165" name="AutoShape 37"/>
          <p:cNvSpPr>
            <a:spLocks/>
          </p:cNvSpPr>
          <p:nvPr/>
        </p:nvSpPr>
        <p:spPr bwMode="auto">
          <a:xfrm>
            <a:off x="2781300" y="1419225"/>
            <a:ext cx="354013" cy="1843088"/>
          </a:xfrm>
          <a:prstGeom prst="leftBrace">
            <a:avLst>
              <a:gd name="adj1" fmla="val 43386"/>
              <a:gd name="adj2" fmla="val 50000"/>
            </a:avLst>
          </a:prstGeom>
          <a:noFill/>
          <a:ln w="38100">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
        <p:nvSpPr>
          <p:cNvPr id="4016166" name="Rectangle 38"/>
          <p:cNvSpPr>
            <a:spLocks noChangeArrowheads="1"/>
          </p:cNvSpPr>
          <p:nvPr/>
        </p:nvSpPr>
        <p:spPr bwMode="auto">
          <a:xfrm>
            <a:off x="3090863" y="1739900"/>
            <a:ext cx="1112837" cy="198438"/>
          </a:xfrm>
          <a:prstGeom prst="rect">
            <a:avLst/>
          </a:prstGeom>
          <a:solidFill>
            <a:schemeClr val="bg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Tree>
    <p:extLst>
      <p:ext uri="{BB962C8B-B14F-4D97-AF65-F5344CB8AC3E}">
        <p14:creationId xmlns:p14="http://schemas.microsoft.com/office/powerpoint/2010/main" val="3432549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r>
              <a:rPr lang="en-US"/>
              <a:t>3/8/2007</a:t>
            </a:r>
          </a:p>
        </p:txBody>
      </p:sp>
      <p:sp>
        <p:nvSpPr>
          <p:cNvPr id="6" name="Footer Placeholder 2"/>
          <p:cNvSpPr>
            <a:spLocks noGrp="1"/>
          </p:cNvSpPr>
          <p:nvPr>
            <p:ph type="ftr" sz="quarter" idx="11"/>
          </p:nvPr>
        </p:nvSpPr>
        <p:spPr/>
        <p:txBody>
          <a:bodyPr/>
          <a:lstStyle/>
          <a:p>
            <a:r>
              <a:rPr lang="en-US"/>
              <a:t>Katsushi Arisaka</a:t>
            </a:r>
          </a:p>
        </p:txBody>
      </p:sp>
      <p:sp>
        <p:nvSpPr>
          <p:cNvPr id="7" name="Slide Number Placeholder 3"/>
          <p:cNvSpPr>
            <a:spLocks noGrp="1"/>
          </p:cNvSpPr>
          <p:nvPr>
            <p:ph type="sldNum" sz="quarter" idx="12"/>
          </p:nvPr>
        </p:nvSpPr>
        <p:spPr/>
        <p:txBody>
          <a:bodyPr/>
          <a:lstStyle/>
          <a:p>
            <a:fld id="{1F9F0F90-DCC2-0341-B662-93DF491AF3AA}" type="slidenum">
              <a:rPr lang="en-US"/>
              <a:pPr/>
              <a:t>86</a:t>
            </a:fld>
            <a:endParaRPr lang="en-US"/>
          </a:p>
        </p:txBody>
      </p:sp>
      <p:pic>
        <p:nvPicPr>
          <p:cNvPr id="3940354" name="Picture 2" descr="27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62000"/>
            <a:ext cx="5549900" cy="6553200"/>
          </a:xfrm>
          <a:prstGeom prst="rect">
            <a:avLst/>
          </a:prstGeom>
          <a:noFill/>
          <a:extLst>
            <a:ext uri="{909E8E84-426E-40dd-AFC4-6F175D3DCCD1}">
              <a14:hiddenFill xmlns:a14="http://schemas.microsoft.com/office/drawing/2010/main">
                <a:solidFill>
                  <a:srgbClr val="FFFFFF"/>
                </a:solidFill>
              </a14:hiddenFill>
            </a:ext>
          </a:extLst>
        </p:spPr>
      </p:pic>
      <p:sp>
        <p:nvSpPr>
          <p:cNvPr id="3940355" name="Rectangle 3"/>
          <p:cNvSpPr>
            <a:spLocks noChangeArrowheads="1"/>
          </p:cNvSpPr>
          <p:nvPr/>
        </p:nvSpPr>
        <p:spPr bwMode="auto">
          <a:xfrm>
            <a:off x="152400" y="0"/>
            <a:ext cx="9296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40" tIns="48320" rIns="96640" bIns="48320" anchor="ctr"/>
          <a:lstStyle/>
          <a:p>
            <a:pPr defTabSz="966788">
              <a:lnSpc>
                <a:spcPct val="80000"/>
              </a:lnSpc>
            </a:pPr>
            <a:r>
              <a:rPr lang="en-US" smtClean="0">
                <a:solidFill>
                  <a:srgbClr val="A50021"/>
                </a:solidFill>
                <a:latin typeface="Tahoma" charset="0"/>
              </a:rPr>
              <a:t>Formation of Structure by Dark Matter</a:t>
            </a:r>
          </a:p>
        </p:txBody>
      </p:sp>
      <p:sp>
        <p:nvSpPr>
          <p:cNvPr id="3940356" name="Rectangle 4"/>
          <p:cNvSpPr>
            <a:spLocks noChangeArrowheads="1"/>
          </p:cNvSpPr>
          <p:nvPr/>
        </p:nvSpPr>
        <p:spPr bwMode="auto">
          <a:xfrm>
            <a:off x="2971800" y="7102475"/>
            <a:ext cx="3733800" cy="152400"/>
          </a:xfrm>
          <a:prstGeom prst="rect">
            <a:avLst/>
          </a:prstGeom>
          <a:solidFill>
            <a:schemeClr val="bg1"/>
          </a:solidFill>
          <a:ln w="508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mtClean="0">
              <a:solidFill>
                <a:srgbClr val="000000"/>
              </a:solidFill>
            </a:endParaRPr>
          </a:p>
        </p:txBody>
      </p:sp>
    </p:spTree>
    <p:extLst>
      <p:ext uri="{BB962C8B-B14F-4D97-AF65-F5344CB8AC3E}">
        <p14:creationId xmlns:p14="http://schemas.microsoft.com/office/powerpoint/2010/main" val="2258706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28A169-38C3-6E42-9DEC-1012D820B0D4}" type="datetime1">
              <a:rPr lang="en-US" sz="1500">
                <a:solidFill>
                  <a:srgbClr val="0000FF"/>
                </a:solidFill>
              </a:rPr>
              <a:pPr eaLnBrk="1" hangingPunct="1"/>
              <a:t>11/14/12</a:t>
            </a:fld>
            <a:endParaRPr lang="en-US" sz="1500">
              <a:solidFill>
                <a:srgbClr val="0000FF"/>
              </a:solidFill>
            </a:endParaRPr>
          </a:p>
        </p:txBody>
      </p:sp>
      <p:sp>
        <p:nvSpPr>
          <p:cNvPr id="54275" name="Footer Placeholder 2"/>
          <p:cNvSpPr>
            <a:spLocks noGrp="1"/>
          </p:cNvSpPr>
          <p:nvPr>
            <p:ph type="ftr" sz="quarter" idx="11"/>
          </p:nvPr>
        </p:nvSpPr>
        <p:spPr/>
        <p:txBody>
          <a:bodyPr/>
          <a:lstStyle/>
          <a:p>
            <a:pPr>
              <a:defRPr/>
            </a:pPr>
            <a:r>
              <a:rPr lang="en-US"/>
              <a:t>Katsushi Arisaka,UCLA</a:t>
            </a:r>
          </a:p>
        </p:txBody>
      </p:sp>
      <p:sp>
        <p:nvSpPr>
          <p:cNvPr id="1290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7CBF94-FE6C-E947-99C0-8300BB544DBA}" type="slidenum">
              <a:rPr lang="en-US" sz="1500">
                <a:solidFill>
                  <a:srgbClr val="0000FF"/>
                </a:solidFill>
              </a:rPr>
              <a:pPr eaLnBrk="1" hangingPunct="1"/>
              <a:t>87</a:t>
            </a:fld>
            <a:endParaRPr lang="en-US" sz="1500">
              <a:solidFill>
                <a:srgbClr val="0000FF"/>
              </a:solidFill>
            </a:endParaRPr>
          </a:p>
        </p:txBody>
      </p:sp>
      <p:sp>
        <p:nvSpPr>
          <p:cNvPr id="129028" name="Rectangle 2"/>
          <p:cNvSpPr>
            <a:spLocks noChangeArrowheads="1"/>
          </p:cNvSpPr>
          <p:nvPr/>
        </p:nvSpPr>
        <p:spPr bwMode="auto">
          <a:xfrm>
            <a:off x="0" y="0"/>
            <a:ext cx="9609138" cy="7315200"/>
          </a:xfrm>
          <a:prstGeom prst="rect">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sp>
        <p:nvSpPr>
          <p:cNvPr id="129029" name="Text Box 3"/>
          <p:cNvSpPr txBox="1">
            <a:spLocks noChangeArrowheads="1"/>
          </p:cNvSpPr>
          <p:nvPr/>
        </p:nvSpPr>
        <p:spPr bwMode="auto">
          <a:xfrm>
            <a:off x="1520825" y="193675"/>
            <a:ext cx="70135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600">
                <a:solidFill>
                  <a:srgbClr val="FF0000"/>
                </a:solidFill>
                <a:latin typeface="Tahoma" charset="0"/>
              </a:rPr>
              <a:t>Formation of Structure in the Universe</a:t>
            </a:r>
          </a:p>
        </p:txBody>
      </p:sp>
      <p:grpSp>
        <p:nvGrpSpPr>
          <p:cNvPr id="129030" name="Group 4"/>
          <p:cNvGrpSpPr>
            <a:grpSpLocks/>
          </p:cNvGrpSpPr>
          <p:nvPr/>
        </p:nvGrpSpPr>
        <p:grpSpPr bwMode="auto">
          <a:xfrm>
            <a:off x="76200" y="990600"/>
            <a:ext cx="9525000" cy="6324600"/>
            <a:chOff x="288" y="1056"/>
            <a:chExt cx="4944" cy="3216"/>
          </a:xfrm>
        </p:grpSpPr>
        <p:pic>
          <p:nvPicPr>
            <p:cNvPr id="129032" name="Picture 5" descr="27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 y="1100"/>
              <a:ext cx="4833" cy="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3" name="AutoShape 6"/>
            <p:cNvSpPr>
              <a:spLocks noChangeArrowheads="1"/>
            </p:cNvSpPr>
            <p:nvPr/>
          </p:nvSpPr>
          <p:spPr bwMode="auto">
            <a:xfrm>
              <a:off x="288" y="2448"/>
              <a:ext cx="4368" cy="1824"/>
            </a:xfrm>
            <a:prstGeom prst="rtTriangle">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sp>
          <p:nvSpPr>
            <p:cNvPr id="129034" name="AutoShape 7"/>
            <p:cNvSpPr>
              <a:spLocks noChangeArrowheads="1"/>
            </p:cNvSpPr>
            <p:nvPr/>
          </p:nvSpPr>
          <p:spPr bwMode="auto">
            <a:xfrm flipH="1" flipV="1">
              <a:off x="1200" y="1056"/>
              <a:ext cx="4032" cy="960"/>
            </a:xfrm>
            <a:prstGeom prst="rtTriangle">
              <a:avLst/>
            </a:prstGeom>
            <a:solidFill>
              <a:schemeClr val="tx1"/>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p>
              <a:endParaRPr lang="en-US"/>
            </a:p>
          </p:txBody>
        </p:sp>
      </p:grpSp>
      <p:sp>
        <p:nvSpPr>
          <p:cNvPr id="4289544" name="Text Box 8"/>
          <p:cNvSpPr txBox="1">
            <a:spLocks noChangeArrowheads="1"/>
          </p:cNvSpPr>
          <p:nvPr/>
        </p:nvSpPr>
        <p:spPr bwMode="auto">
          <a:xfrm>
            <a:off x="685800" y="6477000"/>
            <a:ext cx="4181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a:solidFill>
                  <a:srgbClr val="FF00FF"/>
                </a:solidFill>
              </a:rPr>
              <a:t>Dark Matter is required!</a:t>
            </a:r>
            <a:endParaRPr lang="ja-JP" altLang="en-US">
              <a:solidFill>
                <a:srgbClr val="FF00FF"/>
              </a:solidFill>
            </a:endParaRPr>
          </a:p>
        </p:txBody>
      </p:sp>
    </p:spTree>
    <p:extLst>
      <p:ext uri="{BB962C8B-B14F-4D97-AF65-F5344CB8AC3E}">
        <p14:creationId xmlns:p14="http://schemas.microsoft.com/office/powerpoint/2010/main" val="2218892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289544"/>
                                        </p:tgtEl>
                                        <p:attrNameLst>
                                          <p:attrName>style.visibility</p:attrName>
                                        </p:attrNameLst>
                                      </p:cBhvr>
                                      <p:to>
                                        <p:strVal val="visible"/>
                                      </p:to>
                                    </p:set>
                                    <p:animEffect transition="in" filter="dissolve">
                                      <p:cBhvr>
                                        <p:cTn id="7" dur="500"/>
                                        <p:tgtEl>
                                          <p:spTgt spid="4289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954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FD71B4-ED04-5846-A120-18D160A3BD4A}" type="datetime1">
              <a:rPr lang="en-US" sz="1500">
                <a:solidFill>
                  <a:srgbClr val="0000FF"/>
                </a:solidFill>
              </a:rPr>
              <a:pPr eaLnBrk="1" hangingPunct="1"/>
              <a:t>11/14/12</a:t>
            </a:fld>
            <a:endParaRPr lang="en-US" sz="1500">
              <a:solidFill>
                <a:srgbClr val="0000FF"/>
              </a:solidFill>
            </a:endParaRPr>
          </a:p>
        </p:txBody>
      </p:sp>
      <p:sp>
        <p:nvSpPr>
          <p:cNvPr id="52227" name="Footer Placeholder 4"/>
          <p:cNvSpPr>
            <a:spLocks noGrp="1"/>
          </p:cNvSpPr>
          <p:nvPr>
            <p:ph type="ftr" sz="quarter" idx="11"/>
          </p:nvPr>
        </p:nvSpPr>
        <p:spPr/>
        <p:txBody>
          <a:bodyPr/>
          <a:lstStyle/>
          <a:p>
            <a:pPr defTabSz="966788">
              <a:defRPr/>
            </a:pPr>
            <a:r>
              <a:rPr lang="en-US"/>
              <a:t>Katsushi Arisaka, UCLA</a:t>
            </a:r>
          </a:p>
        </p:txBody>
      </p:sp>
      <p:sp>
        <p:nvSpPr>
          <p:cNvPr id="1249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D29FD4-7DE9-9549-8D7D-B535246AF0F6}" type="slidenum">
              <a:rPr lang="en-US" sz="1500">
                <a:solidFill>
                  <a:srgbClr val="0000FF"/>
                </a:solidFill>
              </a:rPr>
              <a:pPr eaLnBrk="1" hangingPunct="1"/>
              <a:t>88</a:t>
            </a:fld>
            <a:endParaRPr lang="en-US" sz="1500">
              <a:solidFill>
                <a:srgbClr val="0000FF"/>
              </a:solidFill>
            </a:endParaRPr>
          </a:p>
        </p:txBody>
      </p:sp>
      <p:pic>
        <p:nvPicPr>
          <p:cNvPr id="1249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4225"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6" name="Text Box 8"/>
          <p:cNvSpPr txBox="1">
            <a:spLocks noChangeArrowheads="1"/>
          </p:cNvSpPr>
          <p:nvPr/>
        </p:nvSpPr>
        <p:spPr bwMode="auto">
          <a:xfrm>
            <a:off x="685800" y="6477000"/>
            <a:ext cx="4181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ja-JP">
                <a:solidFill>
                  <a:srgbClr val="FF00FF"/>
                </a:solidFill>
              </a:rPr>
              <a:t>Dark Matter is required!</a:t>
            </a:r>
            <a:endParaRPr lang="ja-JP" altLang="en-US">
              <a:solidFill>
                <a:srgbClr val="FF00FF"/>
              </a:solidFill>
            </a:endParaRPr>
          </a:p>
        </p:txBody>
      </p:sp>
    </p:spTree>
    <p:extLst>
      <p:ext uri="{BB962C8B-B14F-4D97-AF65-F5344CB8AC3E}">
        <p14:creationId xmlns:p14="http://schemas.microsoft.com/office/powerpoint/2010/main" val="10102051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E84346-BED8-9D49-8BFE-5D53D64A1D84}" type="datetime1">
              <a:rPr lang="en-US" smtClean="0"/>
              <a:t>11/14/12</a:t>
            </a:fld>
            <a:endParaRPr lang="en-US"/>
          </a:p>
        </p:txBody>
      </p:sp>
      <p:sp>
        <p:nvSpPr>
          <p:cNvPr id="4" name="Footer Placeholder 3"/>
          <p:cNvSpPr>
            <a:spLocks noGrp="1"/>
          </p:cNvSpPr>
          <p:nvPr>
            <p:ph type="ftr" sz="quarter" idx="11"/>
          </p:nvPr>
        </p:nvSpPr>
        <p:spPr/>
        <p:txBody>
          <a:bodyPr/>
          <a:lstStyle/>
          <a:p>
            <a:r>
              <a:rPr lang="en-US"/>
              <a:t>Katsushi Arisaka</a:t>
            </a:r>
          </a:p>
        </p:txBody>
      </p:sp>
      <p:sp>
        <p:nvSpPr>
          <p:cNvPr id="5" name="Slide Number Placeholder 4"/>
          <p:cNvSpPr>
            <a:spLocks noGrp="1"/>
          </p:cNvSpPr>
          <p:nvPr>
            <p:ph type="sldNum" sz="quarter" idx="12"/>
          </p:nvPr>
        </p:nvSpPr>
        <p:spPr/>
        <p:txBody>
          <a:bodyPr/>
          <a:lstStyle/>
          <a:p>
            <a:fld id="{9622EE0C-2DF6-9A4A-96C3-496DA49E02E9}" type="slidenum">
              <a:rPr lang="en-US"/>
              <a:pPr/>
              <a:t>89</a:t>
            </a:fld>
            <a:endParaRPr lang="en-US"/>
          </a:p>
        </p:txBody>
      </p:sp>
      <p:pic>
        <p:nvPicPr>
          <p:cNvPr id="3624962" name="Picture 2" descr="timelin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Oval 1"/>
          <p:cNvSpPr/>
          <p:nvPr/>
        </p:nvSpPr>
        <p:spPr bwMode="auto">
          <a:xfrm>
            <a:off x="3106332" y="1826610"/>
            <a:ext cx="609600" cy="2590800"/>
          </a:xfrm>
          <a:prstGeom prst="ellipse">
            <a:avLst/>
          </a:prstGeom>
          <a:noFill/>
          <a:ln w="50800" cap="flat" cmpd="sng" algn="ctr">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
        <p:nvSpPr>
          <p:cNvPr id="7" name="Oval 6"/>
          <p:cNvSpPr/>
          <p:nvPr/>
        </p:nvSpPr>
        <p:spPr bwMode="auto">
          <a:xfrm>
            <a:off x="7291683" y="521181"/>
            <a:ext cx="1066800" cy="5257800"/>
          </a:xfrm>
          <a:prstGeom prst="ellipse">
            <a:avLst/>
          </a:prstGeom>
          <a:noFill/>
          <a:ln w="50800" cap="flat" cmpd="sng" algn="ctr">
            <a:solidFill>
              <a:srgbClr val="FFFF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
        <p:nvSpPr>
          <p:cNvPr id="8" name="Notched Right Arrow 7"/>
          <p:cNvSpPr/>
          <p:nvPr/>
        </p:nvSpPr>
        <p:spPr bwMode="auto">
          <a:xfrm>
            <a:off x="4038600" y="2667000"/>
            <a:ext cx="2895600" cy="990600"/>
          </a:xfrm>
          <a:prstGeom prst="notchedRightArrow">
            <a:avLst>
              <a:gd name="adj1" fmla="val 35755"/>
              <a:gd name="adj2" fmla="val 49209"/>
            </a:avLst>
          </a:prstGeom>
          <a:solidFill>
            <a:srgbClr val="FFFF00">
              <a:alpha val="27000"/>
            </a:srgbClr>
          </a:solidFill>
          <a:ln w="28575" cap="flat" cmpd="sng" algn="ctr">
            <a:solidFill>
              <a:srgbClr val="FFFF00"/>
            </a:solidFill>
            <a:prstDash val="solid"/>
            <a:round/>
            <a:headEnd type="none" w="med" len="med"/>
            <a:tailEnd type="stealth" w="lg" len="lg"/>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chemeClr val="tx1"/>
              </a:solidFill>
              <a:effectLst/>
              <a:latin typeface="Arial Narrow" charset="0"/>
              <a:ea typeface="ＭＳ Ｐゴシック" charset="0"/>
            </a:endParaRPr>
          </a:p>
        </p:txBody>
      </p:sp>
    </p:spTree>
    <p:extLst>
      <p:ext uri="{BB962C8B-B14F-4D97-AF65-F5344CB8AC3E}">
        <p14:creationId xmlns:p14="http://schemas.microsoft.com/office/powerpoint/2010/main" val="21417975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600"/>
                                        <p:tgtEl>
                                          <p:spTgt spid="8"/>
                                        </p:tgtEl>
                                      </p:cBhvr>
                                    </p:animEffect>
                                  </p:childTnLst>
                                </p:cTn>
                              </p:par>
                            </p:childTnLst>
                          </p:cTn>
                        </p:par>
                        <p:par>
                          <p:cTn id="13" fill="hold">
                            <p:stCondLst>
                              <p:cond delay="6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800">
                <a:solidFill>
                  <a:schemeClr val="tx1"/>
                </a:solidFill>
                <a:latin typeface="Arial" charset="0"/>
                <a:ea typeface="ＭＳ Ｐゴシック" charset="0"/>
                <a:cs typeface="ＭＳ Ｐゴシック" charset="0"/>
              </a:defRPr>
            </a:lvl1pPr>
            <a:lvl2pPr marL="37931725" indent="-37474525" defTabSz="965200"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7AF2F30D-C26B-D044-B67F-DDF2036B4CA6}" type="datetime1">
              <a:rPr lang="en-US" sz="1500" smtClean="0">
                <a:solidFill>
                  <a:srgbClr val="0000FF"/>
                </a:solidFill>
              </a:rPr>
              <a:t>11/14/12</a:t>
            </a:fld>
            <a:endParaRPr lang="en-US" sz="1500">
              <a:solidFill>
                <a:srgbClr val="0000FF"/>
              </a:solidFill>
            </a:endParaRPr>
          </a:p>
        </p:txBody>
      </p:sp>
      <p:sp>
        <p:nvSpPr>
          <p:cNvPr id="849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800">
                <a:solidFill>
                  <a:schemeClr val="tx1"/>
                </a:solidFill>
                <a:latin typeface="Arial" charset="0"/>
                <a:ea typeface="ＭＳ Ｐゴシック" charset="0"/>
                <a:cs typeface="ＭＳ Ｐゴシック" charset="0"/>
              </a:defRPr>
            </a:lvl1pPr>
            <a:lvl2pPr marL="37931725" indent="-37474525" defTabSz="965200"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US" sz="1500" smtClean="0">
                <a:solidFill>
                  <a:srgbClr val="0000FF"/>
                </a:solidFill>
              </a:rPr>
              <a:t>Katsushi Arisaka</a:t>
            </a:r>
            <a:endParaRPr lang="en-US" sz="1500">
              <a:solidFill>
                <a:srgbClr val="0000FF"/>
              </a:solidFill>
            </a:endParaRPr>
          </a:p>
        </p:txBody>
      </p:sp>
      <p:sp>
        <p:nvSpPr>
          <p:cNvPr id="849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800">
                <a:solidFill>
                  <a:schemeClr val="tx1"/>
                </a:solidFill>
                <a:latin typeface="Arial" charset="0"/>
                <a:ea typeface="ＭＳ Ｐゴシック" charset="0"/>
                <a:cs typeface="ＭＳ Ｐゴシック" charset="0"/>
              </a:defRPr>
            </a:lvl1pPr>
            <a:lvl2pPr marL="37931725" indent="-37474525" defTabSz="965200"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fld id="{0BE8A82B-93E6-AF44-957F-5B26C2EBF867}" type="slidenum">
              <a:rPr lang="en-US" sz="1500">
                <a:solidFill>
                  <a:srgbClr val="0000FF"/>
                </a:solidFill>
              </a:rPr>
              <a:pPr eaLnBrk="1" hangingPunct="1"/>
              <a:t>9</a:t>
            </a:fld>
            <a:endParaRPr lang="en-US" sz="1500">
              <a:solidFill>
                <a:srgbClr val="0000FF"/>
              </a:solidFill>
            </a:endParaRPr>
          </a:p>
        </p:txBody>
      </p:sp>
      <p:sp>
        <p:nvSpPr>
          <p:cNvPr id="84997" name="Rectangle 2"/>
          <p:cNvSpPr>
            <a:spLocks noGrp="1" noChangeArrowheads="1"/>
          </p:cNvSpPr>
          <p:nvPr>
            <p:ph type="title"/>
          </p:nvPr>
        </p:nvSpPr>
        <p:spPr/>
        <p:txBody>
          <a:bodyPr/>
          <a:lstStyle/>
          <a:p>
            <a:pPr eaLnBrk="1" hangingPunct="1"/>
            <a:r>
              <a:rPr lang="en-US">
                <a:latin typeface="Tahoma" charset="0"/>
                <a:ea typeface="ＭＳ Ｐゴシック" charset="0"/>
                <a:cs typeface="ＭＳ Ｐゴシック" charset="0"/>
              </a:rPr>
              <a:t>Symmetry Breaking</a:t>
            </a:r>
          </a:p>
        </p:txBody>
      </p:sp>
      <p:grpSp>
        <p:nvGrpSpPr>
          <p:cNvPr id="2" name="Group 77"/>
          <p:cNvGrpSpPr>
            <a:grpSpLocks/>
          </p:cNvGrpSpPr>
          <p:nvPr/>
        </p:nvGrpSpPr>
        <p:grpSpPr bwMode="auto">
          <a:xfrm>
            <a:off x="3505200" y="3036888"/>
            <a:ext cx="2576513" cy="2133600"/>
            <a:chOff x="3120" y="1962"/>
            <a:chExt cx="1623" cy="1344"/>
          </a:xfrm>
        </p:grpSpPr>
        <p:sp>
          <p:nvSpPr>
            <p:cNvPr id="85071" name="AutoShape 78"/>
            <p:cNvSpPr>
              <a:spLocks noChangeArrowheads="1"/>
            </p:cNvSpPr>
            <p:nvPr/>
          </p:nvSpPr>
          <p:spPr bwMode="auto">
            <a:xfrm>
              <a:off x="3120" y="1962"/>
              <a:ext cx="528" cy="1344"/>
            </a:xfrm>
            <a:prstGeom prst="downArrow">
              <a:avLst>
                <a:gd name="adj1" fmla="val 50000"/>
                <a:gd name="adj2" fmla="val 63636"/>
              </a:avLst>
            </a:prstGeom>
            <a:solidFill>
              <a:schemeClr val="bg1"/>
            </a:solidFill>
            <a:ln w="50800">
              <a:solidFill>
                <a:srgbClr val="FFCC00"/>
              </a:solidFill>
              <a:miter lim="800000"/>
              <a:headEnd/>
              <a:tailEnd/>
            </a:ln>
          </p:spPr>
          <p:txBody>
            <a:bodyPr wrap="none" anchor="ctr"/>
            <a:lstStyle/>
            <a:p>
              <a:pPr algn="ctr"/>
              <a:endParaRPr lang="en-US" b="1">
                <a:latin typeface="Arial Narrow" charset="0"/>
              </a:endParaRPr>
            </a:p>
          </p:txBody>
        </p:sp>
        <p:sp>
          <p:nvSpPr>
            <p:cNvPr id="4043855" name="Text Box 79"/>
            <p:cNvSpPr txBox="1">
              <a:spLocks noChangeArrowheads="1"/>
            </p:cNvSpPr>
            <p:nvPr/>
          </p:nvSpPr>
          <p:spPr bwMode="auto">
            <a:xfrm>
              <a:off x="3696" y="2113"/>
              <a:ext cx="1047" cy="538"/>
            </a:xfrm>
            <a:prstGeom prst="rect">
              <a:avLst/>
            </a:prstGeom>
            <a:noFill/>
            <a:ln w="50800">
              <a:noFill/>
              <a:miter lim="800000"/>
              <a:headEnd/>
              <a:tailEnd/>
            </a:ln>
            <a:effectLst/>
          </p:spPr>
          <p:txBody>
            <a:bodyPr wrap="none">
              <a:spAutoFit/>
            </a:bodyPr>
            <a:lstStyle/>
            <a:p>
              <a:pPr algn="ctr">
                <a:defRPr/>
              </a:pPr>
              <a:r>
                <a:rPr lang="en-US" b="1" i="1" dirty="0">
                  <a:solidFill>
                    <a:srgbClr val="FF9900"/>
                  </a:solidFill>
                  <a:latin typeface="+mn-lt"/>
                  <a:ea typeface="+mn-ea"/>
                  <a:cs typeface="+mn-cs"/>
                </a:rPr>
                <a:t>Symmetry</a:t>
              </a:r>
            </a:p>
            <a:p>
              <a:pPr algn="ctr">
                <a:defRPr/>
              </a:pPr>
              <a:r>
                <a:rPr lang="en-US" b="1" i="1" dirty="0">
                  <a:solidFill>
                    <a:srgbClr val="FF9900"/>
                  </a:solidFill>
                  <a:latin typeface="+mn-lt"/>
                  <a:ea typeface="+mn-ea"/>
                  <a:cs typeface="+mn-cs"/>
                </a:rPr>
                <a:t>Break Down</a:t>
              </a:r>
            </a:p>
          </p:txBody>
        </p:sp>
      </p:grpSp>
      <p:sp>
        <p:nvSpPr>
          <p:cNvPr id="4043857" name="Text Box 81"/>
          <p:cNvSpPr txBox="1">
            <a:spLocks noChangeArrowheads="1"/>
          </p:cNvSpPr>
          <p:nvPr/>
        </p:nvSpPr>
        <p:spPr bwMode="auto">
          <a:xfrm>
            <a:off x="3276600" y="1211263"/>
            <a:ext cx="1704975" cy="782637"/>
          </a:xfrm>
          <a:prstGeom prst="rect">
            <a:avLst/>
          </a:prstGeom>
          <a:noFill/>
          <a:ln w="50800">
            <a:noFill/>
            <a:miter lim="800000"/>
            <a:headEnd/>
            <a:tailEnd/>
          </a:ln>
          <a:effectLst/>
        </p:spPr>
        <p:txBody>
          <a:bodyPr wrap="none" lIns="91424" tIns="45712" rIns="91424" bIns="45712">
            <a:spAutoFit/>
          </a:bodyPr>
          <a:lstStyle/>
          <a:p>
            <a:pPr algn="ctr">
              <a:defRPr/>
            </a:pPr>
            <a:r>
              <a:rPr lang="en-US" sz="4400" b="1" i="1" dirty="0">
                <a:solidFill>
                  <a:srgbClr val="CC00FF"/>
                </a:solidFill>
                <a:latin typeface="+mn-lt"/>
                <a:ea typeface="+mn-ea"/>
                <a:cs typeface="+mn-cs"/>
              </a:rPr>
              <a:t>Simple</a:t>
            </a:r>
          </a:p>
        </p:txBody>
      </p:sp>
      <p:sp>
        <p:nvSpPr>
          <p:cNvPr id="85000" name="Rectangle 82"/>
          <p:cNvSpPr>
            <a:spLocks noChangeArrowheads="1"/>
          </p:cNvSpPr>
          <p:nvPr/>
        </p:nvSpPr>
        <p:spPr bwMode="auto">
          <a:xfrm>
            <a:off x="6705600" y="838200"/>
            <a:ext cx="2133600" cy="1676400"/>
          </a:xfrm>
          <a:prstGeom prst="rect">
            <a:avLst/>
          </a:prstGeom>
          <a:solidFill>
            <a:schemeClr val="bg2"/>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lIns="91424" tIns="45712" rIns="91424" bIns="45712" anchor="ctr"/>
          <a:lstStyle/>
          <a:p>
            <a:pPr algn="ctr"/>
            <a:endParaRPr lang="en-US" b="1">
              <a:latin typeface="Arial Narrow" charset="0"/>
            </a:endParaRPr>
          </a:p>
        </p:txBody>
      </p:sp>
      <p:sp>
        <p:nvSpPr>
          <p:cNvPr id="4043860" name="Text Box 84"/>
          <p:cNvSpPr txBox="1">
            <a:spLocks noChangeArrowheads="1"/>
          </p:cNvSpPr>
          <p:nvPr/>
        </p:nvSpPr>
        <p:spPr bwMode="auto">
          <a:xfrm>
            <a:off x="3200400" y="5791200"/>
            <a:ext cx="2141538" cy="782638"/>
          </a:xfrm>
          <a:prstGeom prst="rect">
            <a:avLst/>
          </a:prstGeom>
          <a:noFill/>
          <a:ln w="50800">
            <a:noFill/>
            <a:miter lim="800000"/>
            <a:headEnd/>
            <a:tailEnd/>
          </a:ln>
          <a:effectLst/>
        </p:spPr>
        <p:txBody>
          <a:bodyPr wrap="none" lIns="91424" tIns="45712" rIns="91424" bIns="45712">
            <a:spAutoFit/>
          </a:bodyPr>
          <a:lstStyle/>
          <a:p>
            <a:pPr algn="ctr">
              <a:defRPr/>
            </a:pPr>
            <a:r>
              <a:rPr lang="en-US" sz="4400" b="1" i="1" dirty="0">
                <a:solidFill>
                  <a:srgbClr val="CC00FF"/>
                </a:solidFill>
                <a:latin typeface="+mn-lt"/>
                <a:ea typeface="+mn-ea"/>
                <a:cs typeface="+mn-cs"/>
              </a:rPr>
              <a:t>Complex</a:t>
            </a:r>
          </a:p>
        </p:txBody>
      </p:sp>
      <p:grpSp>
        <p:nvGrpSpPr>
          <p:cNvPr id="85002" name="Group 88"/>
          <p:cNvGrpSpPr>
            <a:grpSpLocks/>
          </p:cNvGrpSpPr>
          <p:nvPr/>
        </p:nvGrpSpPr>
        <p:grpSpPr bwMode="auto">
          <a:xfrm>
            <a:off x="771525" y="854075"/>
            <a:ext cx="1154113" cy="6003925"/>
            <a:chOff x="771525" y="854075"/>
            <a:chExt cx="1154113" cy="6003925"/>
          </a:xfrm>
        </p:grpSpPr>
        <p:sp>
          <p:nvSpPr>
            <p:cNvPr id="90" name="Text Box 16"/>
            <p:cNvSpPr txBox="1">
              <a:spLocks noChangeArrowheads="1"/>
            </p:cNvSpPr>
            <p:nvPr/>
          </p:nvSpPr>
          <p:spPr bwMode="auto">
            <a:xfrm>
              <a:off x="782638" y="854075"/>
              <a:ext cx="876300" cy="411163"/>
            </a:xfrm>
            <a:prstGeom prst="rect">
              <a:avLst/>
            </a:prstGeom>
            <a:noFill/>
            <a:ln w="31750">
              <a:noFill/>
              <a:miter lim="800000"/>
              <a:headEnd/>
              <a:tailEnd type="none" w="lg" len="med"/>
            </a:ln>
            <a:effectLst/>
          </p:spPr>
          <p:txBody>
            <a:bodyPr>
              <a:spAutoFit/>
            </a:bodyPr>
            <a:lstStyle/>
            <a:p>
              <a:pPr algn="ctr">
                <a:defRPr/>
              </a:pPr>
              <a:r>
                <a:rPr lang="en-US" sz="2000" b="1" dirty="0">
                  <a:solidFill>
                    <a:srgbClr val="FF6600"/>
                  </a:solidFill>
                  <a:latin typeface="+mn-lt"/>
                  <a:ea typeface="+mn-ea"/>
                  <a:cs typeface="+mn-cs"/>
                </a:rPr>
                <a:t>Time </a:t>
              </a:r>
            </a:p>
          </p:txBody>
        </p:sp>
        <p:sp>
          <p:nvSpPr>
            <p:cNvPr id="91" name="Line 17"/>
            <p:cNvSpPr>
              <a:spLocks noChangeAspect="1" noChangeShapeType="1"/>
            </p:cNvSpPr>
            <p:nvPr/>
          </p:nvSpPr>
          <p:spPr bwMode="auto">
            <a:xfrm flipH="1">
              <a:off x="782638" y="1076325"/>
              <a:ext cx="0" cy="5781675"/>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2" name="Line 18"/>
            <p:cNvSpPr>
              <a:spLocks noChangeShapeType="1"/>
            </p:cNvSpPr>
            <p:nvPr/>
          </p:nvSpPr>
          <p:spPr bwMode="auto">
            <a:xfrm>
              <a:off x="782638" y="1296988"/>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3" name="Line 19"/>
            <p:cNvSpPr>
              <a:spLocks noChangeShapeType="1"/>
            </p:cNvSpPr>
            <p:nvPr/>
          </p:nvSpPr>
          <p:spPr bwMode="auto">
            <a:xfrm>
              <a:off x="787400" y="1658938"/>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4" name="Line 20"/>
            <p:cNvSpPr>
              <a:spLocks noChangeShapeType="1"/>
            </p:cNvSpPr>
            <p:nvPr/>
          </p:nvSpPr>
          <p:spPr bwMode="auto">
            <a:xfrm>
              <a:off x="787400" y="2041525"/>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5" name="Line 21"/>
            <p:cNvSpPr>
              <a:spLocks noChangeShapeType="1"/>
            </p:cNvSpPr>
            <p:nvPr/>
          </p:nvSpPr>
          <p:spPr bwMode="auto">
            <a:xfrm>
              <a:off x="795338" y="2405063"/>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6" name="Line 22"/>
            <p:cNvSpPr>
              <a:spLocks noChangeShapeType="1"/>
            </p:cNvSpPr>
            <p:nvPr/>
          </p:nvSpPr>
          <p:spPr bwMode="auto">
            <a:xfrm>
              <a:off x="804863" y="2784475"/>
              <a:ext cx="201612"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7" name="Line 23"/>
            <p:cNvSpPr>
              <a:spLocks noChangeShapeType="1"/>
            </p:cNvSpPr>
            <p:nvPr/>
          </p:nvSpPr>
          <p:spPr bwMode="auto">
            <a:xfrm>
              <a:off x="793750" y="3152775"/>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8" name="Line 24"/>
            <p:cNvSpPr>
              <a:spLocks noChangeShapeType="1"/>
            </p:cNvSpPr>
            <p:nvPr/>
          </p:nvSpPr>
          <p:spPr bwMode="auto">
            <a:xfrm>
              <a:off x="801688" y="3525838"/>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99" name="Line 25"/>
            <p:cNvSpPr>
              <a:spLocks noChangeShapeType="1"/>
            </p:cNvSpPr>
            <p:nvPr/>
          </p:nvSpPr>
          <p:spPr bwMode="auto">
            <a:xfrm>
              <a:off x="804863" y="3902075"/>
              <a:ext cx="201612"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0" name="Line 26"/>
            <p:cNvSpPr>
              <a:spLocks noChangeShapeType="1"/>
            </p:cNvSpPr>
            <p:nvPr/>
          </p:nvSpPr>
          <p:spPr bwMode="auto">
            <a:xfrm>
              <a:off x="793750" y="4265613"/>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1" name="Line 27"/>
            <p:cNvSpPr>
              <a:spLocks noChangeShapeType="1"/>
            </p:cNvSpPr>
            <p:nvPr/>
          </p:nvSpPr>
          <p:spPr bwMode="auto">
            <a:xfrm>
              <a:off x="782638" y="4621213"/>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2" name="Line 28"/>
            <p:cNvSpPr>
              <a:spLocks noChangeShapeType="1"/>
            </p:cNvSpPr>
            <p:nvPr/>
          </p:nvSpPr>
          <p:spPr bwMode="auto">
            <a:xfrm>
              <a:off x="782638" y="5008563"/>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85052" name="Text Box 30"/>
            <p:cNvSpPr txBox="1">
              <a:spLocks noChangeArrowheads="1"/>
            </p:cNvSpPr>
            <p:nvPr/>
          </p:nvSpPr>
          <p:spPr bwMode="auto">
            <a:xfrm>
              <a:off x="1011238" y="1906588"/>
              <a:ext cx="6746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2</a:t>
              </a:r>
              <a:endParaRPr lang="en-US" sz="2000" b="1" baseline="30000">
                <a:solidFill>
                  <a:srgbClr val="FF6600"/>
                </a:solidFill>
                <a:latin typeface="Arial Narrow" charset="0"/>
              </a:endParaRPr>
            </a:p>
          </p:txBody>
        </p:sp>
        <p:sp>
          <p:nvSpPr>
            <p:cNvPr id="85053" name="Text Box 31"/>
            <p:cNvSpPr txBox="1">
              <a:spLocks noChangeArrowheads="1"/>
            </p:cNvSpPr>
            <p:nvPr/>
          </p:nvSpPr>
          <p:spPr bwMode="auto">
            <a:xfrm>
              <a:off x="1011238" y="2239963"/>
              <a:ext cx="762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endParaRPr lang="en-US" sz="2000" b="1" baseline="30000">
                <a:solidFill>
                  <a:srgbClr val="FF6600"/>
                </a:solidFill>
                <a:latin typeface="Arial Narrow" charset="0"/>
              </a:endParaRPr>
            </a:p>
          </p:txBody>
        </p:sp>
        <p:sp>
          <p:nvSpPr>
            <p:cNvPr id="85054" name="Text Box 32"/>
            <p:cNvSpPr txBox="1">
              <a:spLocks noChangeArrowheads="1"/>
            </p:cNvSpPr>
            <p:nvPr/>
          </p:nvSpPr>
          <p:spPr bwMode="auto">
            <a:xfrm>
              <a:off x="1163638" y="2346325"/>
              <a:ext cx="7620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endParaRPr lang="en-US" sz="2000" b="1" baseline="30000">
                <a:solidFill>
                  <a:srgbClr val="FF6600"/>
                </a:solidFill>
                <a:latin typeface="Arial Narrow" charset="0"/>
              </a:endParaRPr>
            </a:p>
          </p:txBody>
        </p:sp>
        <p:sp>
          <p:nvSpPr>
            <p:cNvPr id="106" name="Line 33"/>
            <p:cNvSpPr>
              <a:spLocks noChangeShapeType="1"/>
            </p:cNvSpPr>
            <p:nvPr/>
          </p:nvSpPr>
          <p:spPr bwMode="auto">
            <a:xfrm>
              <a:off x="771525" y="5397500"/>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7" name="Line 34"/>
            <p:cNvSpPr>
              <a:spLocks noChangeShapeType="1"/>
            </p:cNvSpPr>
            <p:nvPr/>
          </p:nvSpPr>
          <p:spPr bwMode="auto">
            <a:xfrm>
              <a:off x="779463" y="5770563"/>
              <a:ext cx="203200"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8" name="Line 35"/>
            <p:cNvSpPr>
              <a:spLocks noChangeShapeType="1"/>
            </p:cNvSpPr>
            <p:nvPr/>
          </p:nvSpPr>
          <p:spPr bwMode="auto">
            <a:xfrm>
              <a:off x="782638" y="6146800"/>
              <a:ext cx="201612"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109" name="Line 36"/>
            <p:cNvSpPr>
              <a:spLocks noChangeShapeType="1"/>
            </p:cNvSpPr>
            <p:nvPr/>
          </p:nvSpPr>
          <p:spPr bwMode="auto">
            <a:xfrm>
              <a:off x="771525" y="6508750"/>
              <a:ext cx="201613" cy="0"/>
            </a:xfrm>
            <a:prstGeom prst="line">
              <a:avLst/>
            </a:prstGeom>
            <a:noFill/>
            <a:ln w="31750">
              <a:solidFill>
                <a:srgbClr val="FF6600"/>
              </a:solidFill>
              <a:round/>
              <a:headEnd/>
              <a:tailEnd type="none" w="lg" len="med"/>
            </a:ln>
            <a:effectLst/>
          </p:spPr>
          <p:txBody>
            <a:bodyPr/>
            <a:lstStyle/>
            <a:p>
              <a:pPr algn="ctr">
                <a:defRPr/>
              </a:pPr>
              <a:endParaRPr lang="en-US" b="1">
                <a:latin typeface="+mn-lt"/>
                <a:ea typeface="+mn-ea"/>
                <a:cs typeface="+mn-cs"/>
              </a:endParaRPr>
            </a:p>
          </p:txBody>
        </p:sp>
        <p:sp>
          <p:nvSpPr>
            <p:cNvPr id="85059" name="Text Box 37"/>
            <p:cNvSpPr txBox="1">
              <a:spLocks noChangeArrowheads="1"/>
            </p:cNvSpPr>
            <p:nvPr/>
          </p:nvSpPr>
          <p:spPr bwMode="auto">
            <a:xfrm>
              <a:off x="1000125" y="2238375"/>
              <a:ext cx="6746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3</a:t>
              </a:r>
              <a:endParaRPr lang="en-US" sz="2000" b="1" baseline="30000">
                <a:solidFill>
                  <a:srgbClr val="FF6600"/>
                </a:solidFill>
                <a:latin typeface="Arial Narrow" charset="0"/>
              </a:endParaRPr>
            </a:p>
          </p:txBody>
        </p:sp>
        <p:sp>
          <p:nvSpPr>
            <p:cNvPr id="85060" name="Text Box 38"/>
            <p:cNvSpPr txBox="1">
              <a:spLocks noChangeArrowheads="1"/>
            </p:cNvSpPr>
            <p:nvPr/>
          </p:nvSpPr>
          <p:spPr bwMode="auto">
            <a:xfrm>
              <a:off x="1000125" y="2625725"/>
              <a:ext cx="6746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4</a:t>
              </a:r>
              <a:endParaRPr lang="en-US" sz="2000" b="1" baseline="30000">
                <a:solidFill>
                  <a:srgbClr val="FF6600"/>
                </a:solidFill>
                <a:latin typeface="Arial Narrow" charset="0"/>
              </a:endParaRPr>
            </a:p>
          </p:txBody>
        </p:sp>
        <p:sp>
          <p:nvSpPr>
            <p:cNvPr id="85061" name="Text Box 39"/>
            <p:cNvSpPr txBox="1">
              <a:spLocks noChangeArrowheads="1"/>
            </p:cNvSpPr>
            <p:nvPr/>
          </p:nvSpPr>
          <p:spPr bwMode="auto">
            <a:xfrm>
              <a:off x="1000125" y="301783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5</a:t>
              </a:r>
              <a:endParaRPr lang="en-US" sz="2000" b="1" baseline="30000">
                <a:solidFill>
                  <a:srgbClr val="FF6600"/>
                </a:solidFill>
                <a:latin typeface="Arial Narrow" charset="0"/>
              </a:endParaRPr>
            </a:p>
          </p:txBody>
        </p:sp>
        <p:sp>
          <p:nvSpPr>
            <p:cNvPr id="85062" name="Text Box 40"/>
            <p:cNvSpPr txBox="1">
              <a:spLocks noChangeArrowheads="1"/>
            </p:cNvSpPr>
            <p:nvPr/>
          </p:nvSpPr>
          <p:spPr bwMode="auto">
            <a:xfrm>
              <a:off x="1000125" y="3402013"/>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6</a:t>
              </a:r>
              <a:endParaRPr lang="en-US" sz="2000" b="1" baseline="30000">
                <a:solidFill>
                  <a:srgbClr val="FF6600"/>
                </a:solidFill>
                <a:latin typeface="Arial Narrow" charset="0"/>
              </a:endParaRPr>
            </a:p>
          </p:txBody>
        </p:sp>
        <p:sp>
          <p:nvSpPr>
            <p:cNvPr id="85063" name="Text Box 41"/>
            <p:cNvSpPr txBox="1">
              <a:spLocks noChangeArrowheads="1"/>
            </p:cNvSpPr>
            <p:nvPr/>
          </p:nvSpPr>
          <p:spPr bwMode="auto">
            <a:xfrm>
              <a:off x="1000125" y="3789363"/>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7</a:t>
              </a:r>
              <a:endParaRPr lang="en-US" sz="2000" b="1" baseline="30000">
                <a:solidFill>
                  <a:srgbClr val="FF6600"/>
                </a:solidFill>
                <a:latin typeface="Arial Narrow" charset="0"/>
              </a:endParaRPr>
            </a:p>
          </p:txBody>
        </p:sp>
        <p:sp>
          <p:nvSpPr>
            <p:cNvPr id="85064" name="Text Box 42"/>
            <p:cNvSpPr txBox="1">
              <a:spLocks noChangeArrowheads="1"/>
            </p:cNvSpPr>
            <p:nvPr/>
          </p:nvSpPr>
          <p:spPr bwMode="auto">
            <a:xfrm>
              <a:off x="1000125" y="412273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8</a:t>
              </a:r>
              <a:endParaRPr lang="en-US" sz="2000" b="1" baseline="30000">
                <a:solidFill>
                  <a:srgbClr val="FF6600"/>
                </a:solidFill>
                <a:latin typeface="Arial Narrow" charset="0"/>
              </a:endParaRPr>
            </a:p>
          </p:txBody>
        </p:sp>
        <p:sp>
          <p:nvSpPr>
            <p:cNvPr id="85065" name="Text Box 43"/>
            <p:cNvSpPr txBox="1">
              <a:spLocks noChangeArrowheads="1"/>
            </p:cNvSpPr>
            <p:nvPr/>
          </p:nvSpPr>
          <p:spPr bwMode="auto">
            <a:xfrm>
              <a:off x="1000125" y="451008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9</a:t>
              </a:r>
              <a:endParaRPr lang="en-US" sz="2000" b="1" baseline="30000">
                <a:solidFill>
                  <a:srgbClr val="FF6600"/>
                </a:solidFill>
                <a:latin typeface="Arial Narrow" charset="0"/>
              </a:endParaRPr>
            </a:p>
          </p:txBody>
        </p:sp>
        <p:sp>
          <p:nvSpPr>
            <p:cNvPr id="85066" name="Text Box 44"/>
            <p:cNvSpPr txBox="1">
              <a:spLocks noChangeArrowheads="1"/>
            </p:cNvSpPr>
            <p:nvPr/>
          </p:nvSpPr>
          <p:spPr bwMode="auto">
            <a:xfrm>
              <a:off x="1000125" y="489743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10</a:t>
              </a:r>
              <a:endParaRPr lang="en-US" sz="2000" b="1" baseline="30000">
                <a:solidFill>
                  <a:srgbClr val="FF6600"/>
                </a:solidFill>
                <a:latin typeface="Arial Narrow" charset="0"/>
              </a:endParaRPr>
            </a:p>
          </p:txBody>
        </p:sp>
        <p:sp>
          <p:nvSpPr>
            <p:cNvPr id="85067" name="Text Box 45"/>
            <p:cNvSpPr txBox="1">
              <a:spLocks noChangeArrowheads="1"/>
            </p:cNvSpPr>
            <p:nvPr/>
          </p:nvSpPr>
          <p:spPr bwMode="auto">
            <a:xfrm>
              <a:off x="1000125" y="5287963"/>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11</a:t>
              </a:r>
              <a:endParaRPr lang="en-US" sz="2000" b="1" baseline="30000">
                <a:solidFill>
                  <a:srgbClr val="FF6600"/>
                </a:solidFill>
                <a:latin typeface="Arial Narrow" charset="0"/>
              </a:endParaRPr>
            </a:p>
          </p:txBody>
        </p:sp>
        <p:sp>
          <p:nvSpPr>
            <p:cNvPr id="85068" name="Text Box 46"/>
            <p:cNvSpPr txBox="1">
              <a:spLocks noChangeArrowheads="1"/>
            </p:cNvSpPr>
            <p:nvPr/>
          </p:nvSpPr>
          <p:spPr bwMode="auto">
            <a:xfrm>
              <a:off x="1000125" y="5616575"/>
              <a:ext cx="6746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12</a:t>
              </a:r>
              <a:endParaRPr lang="en-US" sz="2000" b="1" baseline="30000">
                <a:solidFill>
                  <a:srgbClr val="FF6600"/>
                </a:solidFill>
                <a:latin typeface="Arial Narrow" charset="0"/>
              </a:endParaRPr>
            </a:p>
          </p:txBody>
        </p:sp>
        <p:sp>
          <p:nvSpPr>
            <p:cNvPr id="85069" name="Text Box 47"/>
            <p:cNvSpPr txBox="1">
              <a:spLocks noChangeArrowheads="1"/>
            </p:cNvSpPr>
            <p:nvPr/>
          </p:nvSpPr>
          <p:spPr bwMode="auto">
            <a:xfrm>
              <a:off x="1000125" y="6005513"/>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13</a:t>
              </a:r>
              <a:endParaRPr lang="en-US" sz="2000" b="1" baseline="30000">
                <a:solidFill>
                  <a:srgbClr val="FF6600"/>
                </a:solidFill>
                <a:latin typeface="Arial Narrow" charset="0"/>
              </a:endParaRPr>
            </a:p>
          </p:txBody>
        </p:sp>
        <p:sp>
          <p:nvSpPr>
            <p:cNvPr id="85070" name="Text Box 48"/>
            <p:cNvSpPr txBox="1">
              <a:spLocks noChangeArrowheads="1"/>
            </p:cNvSpPr>
            <p:nvPr/>
          </p:nvSpPr>
          <p:spPr bwMode="auto">
            <a:xfrm>
              <a:off x="1000125" y="6396038"/>
              <a:ext cx="67468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14</a:t>
              </a:r>
              <a:endParaRPr lang="en-US" sz="2000" b="1" baseline="30000">
                <a:solidFill>
                  <a:srgbClr val="FF6600"/>
                </a:solidFill>
                <a:latin typeface="Arial Narrow" charset="0"/>
              </a:endParaRPr>
            </a:p>
          </p:txBody>
        </p:sp>
      </p:grpSp>
      <p:sp>
        <p:nvSpPr>
          <p:cNvPr id="122" name="Text Box 3"/>
          <p:cNvSpPr txBox="1">
            <a:spLocks noChangeArrowheads="1"/>
          </p:cNvSpPr>
          <p:nvPr/>
        </p:nvSpPr>
        <p:spPr bwMode="auto">
          <a:xfrm>
            <a:off x="1011238" y="1501775"/>
            <a:ext cx="1427162" cy="404813"/>
          </a:xfrm>
          <a:prstGeom prst="rect">
            <a:avLst/>
          </a:prstGeom>
          <a:noFill/>
          <a:ln w="31750">
            <a:noFill/>
            <a:miter lim="800000"/>
            <a:headEnd/>
            <a:tailEnd type="none" w="lg" len="med"/>
          </a:ln>
          <a:effectLst/>
        </p:spPr>
        <p:txBody>
          <a:bodyPr lIns="91424" tIns="45712" rIns="91424" bIns="45712">
            <a:spAutoFit/>
          </a:bodyPr>
          <a:lstStyle/>
          <a:p>
            <a:pPr algn="ctr">
              <a:defRPr/>
            </a:pPr>
            <a:r>
              <a:rPr lang="en-US" sz="2000" b="1" dirty="0">
                <a:solidFill>
                  <a:srgbClr val="FF6600"/>
                </a:solidFill>
                <a:latin typeface="+mn-lt"/>
                <a:ea typeface="+mn-ea"/>
                <a:cs typeface="+mn-cs"/>
              </a:rPr>
              <a:t>1B years</a:t>
            </a:r>
          </a:p>
        </p:txBody>
      </p:sp>
      <p:sp>
        <p:nvSpPr>
          <p:cNvPr id="85004" name="Text Box 29"/>
          <p:cNvSpPr txBox="1">
            <a:spLocks noChangeArrowheads="1"/>
          </p:cNvSpPr>
          <p:nvPr/>
        </p:nvSpPr>
        <p:spPr bwMode="auto">
          <a:xfrm>
            <a:off x="1011238" y="1131888"/>
            <a:ext cx="741362"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type="none" w="lg" len="med"/>
              </a14:hiddenLine>
            </a:ext>
          </a:extLst>
        </p:spPr>
        <p:txBody>
          <a:bodyPr lIns="91424" tIns="45712" rIns="91424" bIns="45712">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US" sz="2000" b="1">
                <a:solidFill>
                  <a:srgbClr val="FF6600"/>
                </a:solidFill>
                <a:latin typeface="Arial Narrow" charset="0"/>
              </a:rPr>
              <a:t>0</a:t>
            </a:r>
            <a:endParaRPr lang="en-US" sz="2000" b="1" baseline="30000">
              <a:solidFill>
                <a:srgbClr val="FF6600"/>
              </a:solidFill>
              <a:latin typeface="Arial Narrow" charset="0"/>
            </a:endParaRPr>
          </a:p>
        </p:txBody>
      </p:sp>
      <p:grpSp>
        <p:nvGrpSpPr>
          <p:cNvPr id="4" name="Group 85"/>
          <p:cNvGrpSpPr>
            <a:grpSpLocks noChangeAspect="1"/>
          </p:cNvGrpSpPr>
          <p:nvPr/>
        </p:nvGrpSpPr>
        <p:grpSpPr bwMode="auto">
          <a:xfrm>
            <a:off x="6781800" y="2667000"/>
            <a:ext cx="2005013" cy="2054225"/>
            <a:chOff x="2400" y="1886"/>
            <a:chExt cx="1961" cy="2008"/>
          </a:xfrm>
        </p:grpSpPr>
        <p:sp>
          <p:nvSpPr>
            <p:cNvPr id="85007" name="Oval 86"/>
            <p:cNvSpPr>
              <a:spLocks noChangeArrowheads="1"/>
            </p:cNvSpPr>
            <p:nvPr/>
          </p:nvSpPr>
          <p:spPr bwMode="auto">
            <a:xfrm>
              <a:off x="2400" y="1936"/>
              <a:ext cx="1961" cy="1958"/>
            </a:xfrm>
            <a:prstGeom prst="ellipse">
              <a:avLst/>
            </a:prstGeom>
            <a:noFill/>
            <a:ln w="38100" cap="rnd">
              <a:solidFill>
                <a:srgbClr val="FF9900"/>
              </a:solidFill>
              <a:prstDash val="sysDot"/>
              <a:round/>
              <a:headEnd/>
              <a:tailEnd type="none" w="lg" len="lg"/>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en-US">
                <a:latin typeface="Arial Narrow" charset="0"/>
              </a:endParaRPr>
            </a:p>
          </p:txBody>
        </p:sp>
        <p:sp>
          <p:nvSpPr>
            <p:cNvPr id="36880" name="Rectangle 87"/>
            <p:cNvSpPr>
              <a:spLocks noChangeAspect="1" noChangeArrowheads="1"/>
            </p:cNvSpPr>
            <p:nvPr/>
          </p:nvSpPr>
          <p:spPr bwMode="auto">
            <a:xfrm>
              <a:off x="3169" y="2662"/>
              <a:ext cx="391" cy="407"/>
            </a:xfrm>
            <a:prstGeom prst="rect">
              <a:avLst/>
            </a:prstGeom>
            <a:noFill/>
            <a:ln w="50800">
              <a:noFill/>
              <a:miter lim="800000"/>
              <a:headEnd/>
              <a:tailEnd type="none" w="lg" len="lg"/>
            </a:ln>
          </p:spPr>
          <p:txBody>
            <a:bodyPr wrap="none" lIns="91432" tIns="45716" rIns="91432" bIns="45716">
              <a:spAutoFit/>
            </a:bodyPr>
            <a:lstStyle/>
            <a:p>
              <a:pPr algn="ctr">
                <a:defRPr/>
              </a:pPr>
              <a:r>
                <a:rPr lang="en-US" sz="2100">
                  <a:solidFill>
                    <a:srgbClr val="FF3300"/>
                  </a:solidFill>
                  <a:latin typeface="+mn-lt"/>
                  <a:ea typeface="+mn-ea"/>
                  <a:cs typeface="+mn-cs"/>
                  <a:sym typeface="Symbol" pitchFamily="18" charset="2"/>
                </a:rPr>
                <a:t>Z</a:t>
              </a:r>
              <a:r>
                <a:rPr lang="en-US" sz="2100" baseline="30000">
                  <a:solidFill>
                    <a:srgbClr val="FF3300"/>
                  </a:solidFill>
                  <a:latin typeface="+mn-lt"/>
                  <a:ea typeface="+mn-ea"/>
                  <a:cs typeface="+mn-cs"/>
                  <a:sym typeface="Symbol" pitchFamily="18" charset="2"/>
                </a:rPr>
                <a:t>o</a:t>
              </a:r>
            </a:p>
          </p:txBody>
        </p:sp>
        <p:sp>
          <p:nvSpPr>
            <p:cNvPr id="85009" name="Rectangle 88"/>
            <p:cNvSpPr>
              <a:spLocks noChangeAspect="1" noChangeArrowheads="1"/>
            </p:cNvSpPr>
            <p:nvPr/>
          </p:nvSpPr>
          <p:spPr bwMode="auto">
            <a:xfrm>
              <a:off x="3099" y="2164"/>
              <a:ext cx="40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0000FF"/>
                  </a:solidFill>
                  <a:latin typeface="Arial Narrow" charset="0"/>
                  <a:sym typeface="Symbol" charset="0"/>
                </a:rPr>
                <a:t>µ</a:t>
              </a:r>
              <a:r>
                <a:rPr lang="en-US" baseline="30000">
                  <a:solidFill>
                    <a:srgbClr val="0000FF"/>
                  </a:solidFill>
                  <a:latin typeface="Arial Narrow" charset="0"/>
                  <a:sym typeface="Symbol" charset="0"/>
                </a:rPr>
                <a:t>-</a:t>
              </a:r>
            </a:p>
          </p:txBody>
        </p:sp>
        <p:sp>
          <p:nvSpPr>
            <p:cNvPr id="85010" name="Rectangle 89"/>
            <p:cNvSpPr>
              <a:spLocks noChangeAspect="1" noChangeArrowheads="1"/>
            </p:cNvSpPr>
            <p:nvPr/>
          </p:nvSpPr>
          <p:spPr bwMode="auto">
            <a:xfrm>
              <a:off x="3457" y="2539"/>
              <a:ext cx="31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d</a:t>
              </a:r>
              <a:endParaRPr lang="en-US" baseline="30000">
                <a:latin typeface="Arial Narrow" charset="0"/>
                <a:sym typeface="Symbol" charset="0"/>
              </a:endParaRPr>
            </a:p>
          </p:txBody>
        </p:sp>
        <p:sp>
          <p:nvSpPr>
            <p:cNvPr id="85011" name="Rectangle 90"/>
            <p:cNvSpPr>
              <a:spLocks noChangeAspect="1" noChangeArrowheads="1"/>
            </p:cNvSpPr>
            <p:nvPr/>
          </p:nvSpPr>
          <p:spPr bwMode="auto">
            <a:xfrm>
              <a:off x="3530" y="3269"/>
              <a:ext cx="450"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0000FF"/>
                  </a:solidFill>
                  <a:latin typeface="Arial Narrow" charset="0"/>
                  <a:sym typeface="Symbol" charset="0"/>
                </a:rPr>
                <a:t>µ</a:t>
              </a:r>
              <a:r>
                <a:rPr lang="en-US" baseline="30000">
                  <a:solidFill>
                    <a:srgbClr val="0000FF"/>
                  </a:solidFill>
                  <a:latin typeface="Arial Narrow" charset="0"/>
                  <a:sym typeface="Symbol" charset="0"/>
                </a:rPr>
                <a:t>+</a:t>
              </a:r>
            </a:p>
          </p:txBody>
        </p:sp>
        <p:sp>
          <p:nvSpPr>
            <p:cNvPr id="85012" name="Rectangle 91"/>
            <p:cNvSpPr>
              <a:spLocks noChangeAspect="1" noChangeArrowheads="1"/>
            </p:cNvSpPr>
            <p:nvPr/>
          </p:nvSpPr>
          <p:spPr bwMode="auto">
            <a:xfrm>
              <a:off x="2628" y="2404"/>
              <a:ext cx="429"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00FF"/>
                  </a:solidFill>
                  <a:latin typeface="Arial Narrow" charset="0"/>
                  <a:sym typeface="Symbol" charset="0"/>
                </a:rPr>
                <a:t></a:t>
              </a:r>
              <a:r>
                <a:rPr lang="en-US" baseline="-25000">
                  <a:solidFill>
                    <a:srgbClr val="FF00FF"/>
                  </a:solidFill>
                  <a:latin typeface="Arial Narrow" charset="0"/>
                  <a:sym typeface="Symbol" charset="0"/>
                </a:rPr>
                <a:t>e</a:t>
              </a:r>
            </a:p>
          </p:txBody>
        </p:sp>
        <p:sp>
          <p:nvSpPr>
            <p:cNvPr id="85013" name="Rectangle 92"/>
            <p:cNvSpPr>
              <a:spLocks noChangeAspect="1" noChangeArrowheads="1"/>
            </p:cNvSpPr>
            <p:nvPr/>
          </p:nvSpPr>
          <p:spPr bwMode="auto">
            <a:xfrm>
              <a:off x="2624" y="2980"/>
              <a:ext cx="317"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u</a:t>
              </a:r>
              <a:endParaRPr lang="en-US" baseline="30000">
                <a:latin typeface="Arial Narrow" charset="0"/>
                <a:sym typeface="Symbol" charset="0"/>
              </a:endParaRPr>
            </a:p>
          </p:txBody>
        </p:sp>
        <p:sp>
          <p:nvSpPr>
            <p:cNvPr id="36886" name="Rectangle 93"/>
            <p:cNvSpPr>
              <a:spLocks noChangeAspect="1" noChangeArrowheads="1"/>
            </p:cNvSpPr>
            <p:nvPr/>
          </p:nvSpPr>
          <p:spPr bwMode="auto">
            <a:xfrm>
              <a:off x="2874" y="2739"/>
              <a:ext cx="413" cy="452"/>
            </a:xfrm>
            <a:prstGeom prst="rect">
              <a:avLst/>
            </a:prstGeom>
            <a:noFill/>
            <a:ln w="50800">
              <a:noFill/>
              <a:miter lim="800000"/>
              <a:headEnd/>
              <a:tailEnd type="none" w="lg" len="lg"/>
            </a:ln>
          </p:spPr>
          <p:txBody>
            <a:bodyPr wrap="none" lIns="91432" tIns="45716" rIns="91432" bIns="45716">
              <a:spAutoFit/>
            </a:bodyPr>
            <a:lstStyle/>
            <a:p>
              <a:pPr algn="ctr">
                <a:defRPr/>
              </a:pPr>
              <a:r>
                <a:rPr lang="en-US">
                  <a:solidFill>
                    <a:srgbClr val="0000FF"/>
                  </a:solidFill>
                  <a:latin typeface="+mn-lt"/>
                  <a:ea typeface="+mn-ea"/>
                  <a:cs typeface="+mn-cs"/>
                  <a:sym typeface="Symbol" pitchFamily="18" charset="2"/>
                </a:rPr>
                <a:t>e</a:t>
              </a:r>
              <a:r>
                <a:rPr lang="en-US" baseline="30000">
                  <a:solidFill>
                    <a:srgbClr val="0000FF"/>
                  </a:solidFill>
                  <a:latin typeface="+mn-lt"/>
                  <a:ea typeface="+mn-ea"/>
                  <a:cs typeface="+mn-cs"/>
                  <a:sym typeface="Symbol" pitchFamily="18" charset="2"/>
                </a:rPr>
                <a:t>+</a:t>
              </a:r>
            </a:p>
          </p:txBody>
        </p:sp>
        <p:sp>
          <p:nvSpPr>
            <p:cNvPr id="85015" name="Rectangle 94"/>
            <p:cNvSpPr>
              <a:spLocks noChangeAspect="1" noChangeArrowheads="1"/>
            </p:cNvSpPr>
            <p:nvPr/>
          </p:nvSpPr>
          <p:spPr bwMode="auto">
            <a:xfrm>
              <a:off x="3703" y="2213"/>
              <a:ext cx="315"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3300"/>
                  </a:solidFill>
                  <a:latin typeface="Arial Narrow" charset="0"/>
                  <a:sym typeface="Symbol" charset="0"/>
                </a:rPr>
                <a:t></a:t>
              </a:r>
            </a:p>
          </p:txBody>
        </p:sp>
        <p:sp>
          <p:nvSpPr>
            <p:cNvPr id="36888" name="Rectangle 95"/>
            <p:cNvSpPr>
              <a:spLocks noChangeAspect="1" noChangeArrowheads="1"/>
            </p:cNvSpPr>
            <p:nvPr/>
          </p:nvSpPr>
          <p:spPr bwMode="auto">
            <a:xfrm>
              <a:off x="3737" y="2837"/>
              <a:ext cx="373" cy="450"/>
            </a:xfrm>
            <a:prstGeom prst="rect">
              <a:avLst/>
            </a:prstGeom>
            <a:noFill/>
            <a:ln w="50800">
              <a:noFill/>
              <a:miter lim="800000"/>
              <a:headEnd/>
              <a:tailEnd type="none" w="lg" len="lg"/>
            </a:ln>
          </p:spPr>
          <p:txBody>
            <a:bodyPr wrap="none" lIns="91432" tIns="45716" rIns="91432" bIns="45716">
              <a:spAutoFit/>
            </a:bodyPr>
            <a:lstStyle/>
            <a:p>
              <a:pPr algn="ctr">
                <a:defRPr/>
              </a:pPr>
              <a:r>
                <a:rPr lang="en-US">
                  <a:solidFill>
                    <a:srgbClr val="0000FF"/>
                  </a:solidFill>
                  <a:latin typeface="+mn-lt"/>
                  <a:ea typeface="+mn-ea"/>
                  <a:cs typeface="+mn-cs"/>
                  <a:sym typeface="Symbol" pitchFamily="18" charset="2"/>
                </a:rPr>
                <a:t>e</a:t>
              </a:r>
              <a:r>
                <a:rPr lang="en-US" baseline="30000">
                  <a:solidFill>
                    <a:srgbClr val="0000FF"/>
                  </a:solidFill>
                  <a:latin typeface="+mn-lt"/>
                  <a:ea typeface="+mn-ea"/>
                  <a:cs typeface="+mn-cs"/>
                  <a:sym typeface="Symbol" pitchFamily="18" charset="2"/>
                </a:rPr>
                <a:t>-</a:t>
              </a:r>
            </a:p>
          </p:txBody>
        </p:sp>
        <p:sp>
          <p:nvSpPr>
            <p:cNvPr id="36889" name="Rectangle 96"/>
            <p:cNvSpPr>
              <a:spLocks noChangeAspect="1" noChangeArrowheads="1"/>
            </p:cNvSpPr>
            <p:nvPr/>
          </p:nvSpPr>
          <p:spPr bwMode="auto">
            <a:xfrm>
              <a:off x="3380" y="2085"/>
              <a:ext cx="469" cy="408"/>
            </a:xfrm>
            <a:prstGeom prst="rect">
              <a:avLst/>
            </a:prstGeom>
            <a:noFill/>
            <a:ln w="50800">
              <a:noFill/>
              <a:miter lim="800000"/>
              <a:headEnd/>
              <a:tailEnd type="none" w="lg" len="lg"/>
            </a:ln>
          </p:spPr>
          <p:txBody>
            <a:bodyPr wrap="none" lIns="91432" tIns="45716" rIns="91432" bIns="45716">
              <a:spAutoFit/>
            </a:bodyPr>
            <a:lstStyle/>
            <a:p>
              <a:pPr algn="ctr">
                <a:defRPr/>
              </a:pPr>
              <a:r>
                <a:rPr lang="en-US" sz="2100">
                  <a:solidFill>
                    <a:srgbClr val="FF3300"/>
                  </a:solidFill>
                  <a:latin typeface="+mn-lt"/>
                  <a:ea typeface="+mn-ea"/>
                  <a:cs typeface="+mn-cs"/>
                  <a:sym typeface="Symbol" pitchFamily="18" charset="2"/>
                </a:rPr>
                <a:t>W</a:t>
              </a:r>
              <a:r>
                <a:rPr lang="en-US" sz="2100" baseline="30000">
                  <a:solidFill>
                    <a:srgbClr val="FF3300"/>
                  </a:solidFill>
                  <a:latin typeface="+mn-lt"/>
                  <a:ea typeface="+mn-ea"/>
                  <a:cs typeface="+mn-cs"/>
                  <a:sym typeface="Symbol" pitchFamily="18" charset="2"/>
                </a:rPr>
                <a:t>+</a:t>
              </a:r>
            </a:p>
          </p:txBody>
        </p:sp>
        <p:sp>
          <p:nvSpPr>
            <p:cNvPr id="85018" name="Rectangle 97"/>
            <p:cNvSpPr>
              <a:spLocks noChangeAspect="1" noChangeArrowheads="1"/>
            </p:cNvSpPr>
            <p:nvPr/>
          </p:nvSpPr>
          <p:spPr bwMode="auto">
            <a:xfrm>
              <a:off x="2864" y="3221"/>
              <a:ext cx="464"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00FF"/>
                  </a:solidFill>
                  <a:latin typeface="Arial Narrow" charset="0"/>
                  <a:sym typeface="Symbol" charset="0"/>
                </a:rPr>
                <a:t></a:t>
              </a:r>
              <a:r>
                <a:rPr lang="en-US" baseline="-25000">
                  <a:solidFill>
                    <a:srgbClr val="FF00FF"/>
                  </a:solidFill>
                  <a:latin typeface="Arial Narrow" charset="0"/>
                  <a:sym typeface="Symbol" charset="0"/>
                </a:rPr>
                <a:t>µ</a:t>
              </a:r>
            </a:p>
          </p:txBody>
        </p:sp>
        <p:sp>
          <p:nvSpPr>
            <p:cNvPr id="85019" name="Rectangle 98"/>
            <p:cNvSpPr>
              <a:spLocks noChangeAspect="1" noChangeArrowheads="1"/>
            </p:cNvSpPr>
            <p:nvPr/>
          </p:nvSpPr>
          <p:spPr bwMode="auto">
            <a:xfrm>
              <a:off x="3929" y="2549"/>
              <a:ext cx="429"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00FF"/>
                  </a:solidFill>
                  <a:latin typeface="Arial Narrow" charset="0"/>
                  <a:sym typeface="Symbol" charset="0"/>
                </a:rPr>
                <a:t></a:t>
              </a:r>
              <a:r>
                <a:rPr lang="en-US" baseline="-25000">
                  <a:solidFill>
                    <a:srgbClr val="FF00FF"/>
                  </a:solidFill>
                  <a:latin typeface="Arial Narrow" charset="0"/>
                  <a:sym typeface="Symbol" charset="0"/>
                </a:rPr>
                <a:t>e</a:t>
              </a:r>
            </a:p>
          </p:txBody>
        </p:sp>
        <p:sp>
          <p:nvSpPr>
            <p:cNvPr id="85020" name="Rectangle 99"/>
            <p:cNvSpPr>
              <a:spLocks noChangeAspect="1" noChangeArrowheads="1"/>
            </p:cNvSpPr>
            <p:nvPr/>
          </p:nvSpPr>
          <p:spPr bwMode="auto">
            <a:xfrm>
              <a:off x="3401" y="2933"/>
              <a:ext cx="464"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FF00FF"/>
                  </a:solidFill>
                  <a:latin typeface="Arial Narrow" charset="0"/>
                  <a:sym typeface="Symbol" charset="0"/>
                </a:rPr>
                <a:t></a:t>
              </a:r>
              <a:r>
                <a:rPr lang="en-US" baseline="-25000">
                  <a:solidFill>
                    <a:srgbClr val="FF00FF"/>
                  </a:solidFill>
                  <a:latin typeface="Arial Narrow" charset="0"/>
                  <a:sym typeface="Symbol" charset="0"/>
                </a:rPr>
                <a:t>µ</a:t>
              </a:r>
            </a:p>
          </p:txBody>
        </p:sp>
        <p:sp>
          <p:nvSpPr>
            <p:cNvPr id="36893" name="Rectangle 100"/>
            <p:cNvSpPr>
              <a:spLocks noChangeAspect="1" noChangeArrowheads="1"/>
            </p:cNvSpPr>
            <p:nvPr/>
          </p:nvSpPr>
          <p:spPr bwMode="auto">
            <a:xfrm>
              <a:off x="3237" y="3430"/>
              <a:ext cx="469" cy="407"/>
            </a:xfrm>
            <a:prstGeom prst="rect">
              <a:avLst/>
            </a:prstGeom>
            <a:noFill/>
            <a:ln w="50800">
              <a:noFill/>
              <a:miter lim="800000"/>
              <a:headEnd/>
              <a:tailEnd type="none" w="lg" len="lg"/>
            </a:ln>
          </p:spPr>
          <p:txBody>
            <a:bodyPr wrap="none" lIns="91432" tIns="45716" rIns="91432" bIns="45716">
              <a:spAutoFit/>
            </a:bodyPr>
            <a:lstStyle/>
            <a:p>
              <a:pPr algn="ctr">
                <a:defRPr/>
              </a:pPr>
              <a:r>
                <a:rPr lang="en-US" sz="2100">
                  <a:solidFill>
                    <a:srgbClr val="FF3300"/>
                  </a:solidFill>
                  <a:latin typeface="+mn-lt"/>
                  <a:ea typeface="+mn-ea"/>
                  <a:cs typeface="+mn-cs"/>
                  <a:sym typeface="Symbol" pitchFamily="18" charset="2"/>
                </a:rPr>
                <a:t>W</a:t>
              </a:r>
              <a:r>
                <a:rPr lang="en-US" sz="2100" baseline="30000">
                  <a:solidFill>
                    <a:srgbClr val="FF3300"/>
                  </a:solidFill>
                  <a:latin typeface="+mn-lt"/>
                  <a:ea typeface="+mn-ea"/>
                  <a:cs typeface="+mn-cs"/>
                  <a:sym typeface="Symbol" pitchFamily="18" charset="2"/>
                </a:rPr>
                <a:t>+</a:t>
              </a:r>
            </a:p>
          </p:txBody>
        </p:sp>
        <p:sp>
          <p:nvSpPr>
            <p:cNvPr id="36894" name="Line 101"/>
            <p:cNvSpPr>
              <a:spLocks noChangeAspect="1" noChangeShapeType="1"/>
            </p:cNvSpPr>
            <p:nvPr/>
          </p:nvSpPr>
          <p:spPr bwMode="auto">
            <a:xfrm>
              <a:off x="2712" y="2566"/>
              <a:ext cx="144" cy="0"/>
            </a:xfrm>
            <a:prstGeom prst="line">
              <a:avLst/>
            </a:prstGeom>
            <a:noFill/>
            <a:ln w="28575">
              <a:solidFill>
                <a:srgbClr val="FF00FF"/>
              </a:solidFill>
              <a:round/>
              <a:headEnd/>
              <a:tailEnd type="none" w="lg" len="lg"/>
            </a:ln>
          </p:spPr>
          <p:txBody>
            <a:bodyPr>
              <a:spAutoFit/>
            </a:bodyPr>
            <a:lstStyle/>
            <a:p>
              <a:pPr algn="ctr">
                <a:defRPr/>
              </a:pPr>
              <a:endParaRPr lang="en-US">
                <a:latin typeface="+mn-lt"/>
                <a:ea typeface="+mn-ea"/>
                <a:cs typeface="+mn-cs"/>
              </a:endParaRPr>
            </a:p>
          </p:txBody>
        </p:sp>
        <p:sp>
          <p:nvSpPr>
            <p:cNvPr id="36895" name="Line 102"/>
            <p:cNvSpPr>
              <a:spLocks noChangeAspect="1" noChangeShapeType="1"/>
            </p:cNvSpPr>
            <p:nvPr/>
          </p:nvSpPr>
          <p:spPr bwMode="auto">
            <a:xfrm>
              <a:off x="3552" y="2608"/>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sp>
          <p:nvSpPr>
            <p:cNvPr id="36896" name="Line 103"/>
            <p:cNvSpPr>
              <a:spLocks noChangeAspect="1" noChangeShapeType="1"/>
            </p:cNvSpPr>
            <p:nvPr/>
          </p:nvSpPr>
          <p:spPr bwMode="auto">
            <a:xfrm>
              <a:off x="2928" y="2150"/>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sp>
          <p:nvSpPr>
            <p:cNvPr id="36897" name="Line 104"/>
            <p:cNvSpPr>
              <a:spLocks noChangeAspect="1" noChangeShapeType="1"/>
            </p:cNvSpPr>
            <p:nvPr/>
          </p:nvSpPr>
          <p:spPr bwMode="auto">
            <a:xfrm>
              <a:off x="3487" y="3106"/>
              <a:ext cx="144" cy="0"/>
            </a:xfrm>
            <a:prstGeom prst="line">
              <a:avLst/>
            </a:prstGeom>
            <a:noFill/>
            <a:ln w="28575">
              <a:solidFill>
                <a:srgbClr val="FF00FF"/>
              </a:solidFill>
              <a:round/>
              <a:headEnd/>
              <a:tailEnd type="none" w="lg" len="lg"/>
            </a:ln>
          </p:spPr>
          <p:txBody>
            <a:bodyPr>
              <a:spAutoFit/>
            </a:bodyPr>
            <a:lstStyle/>
            <a:p>
              <a:pPr algn="ctr">
                <a:defRPr/>
              </a:pPr>
              <a:endParaRPr lang="en-US">
                <a:latin typeface="+mn-lt"/>
                <a:ea typeface="+mn-ea"/>
                <a:cs typeface="+mn-cs"/>
              </a:endParaRPr>
            </a:p>
          </p:txBody>
        </p:sp>
        <p:sp>
          <p:nvSpPr>
            <p:cNvPr id="85026" name="Rectangle 105"/>
            <p:cNvSpPr>
              <a:spLocks noChangeAspect="1" noChangeArrowheads="1"/>
            </p:cNvSpPr>
            <p:nvPr/>
          </p:nvSpPr>
          <p:spPr bwMode="auto">
            <a:xfrm>
              <a:off x="2843" y="2044"/>
              <a:ext cx="304"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s</a:t>
              </a:r>
              <a:endParaRPr lang="en-US" baseline="30000">
                <a:latin typeface="Arial Narrow" charset="0"/>
                <a:sym typeface="Symbol" charset="0"/>
              </a:endParaRPr>
            </a:p>
          </p:txBody>
        </p:sp>
        <p:sp>
          <p:nvSpPr>
            <p:cNvPr id="85027" name="Rectangle 106"/>
            <p:cNvSpPr>
              <a:spLocks noChangeAspect="1" noChangeArrowheads="1"/>
            </p:cNvSpPr>
            <p:nvPr/>
          </p:nvSpPr>
          <p:spPr bwMode="auto">
            <a:xfrm>
              <a:off x="3111" y="3027"/>
              <a:ext cx="318"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u</a:t>
              </a:r>
              <a:endParaRPr lang="en-US" baseline="30000">
                <a:latin typeface="Arial Narrow" charset="0"/>
                <a:sym typeface="Symbol" charset="0"/>
              </a:endParaRPr>
            </a:p>
          </p:txBody>
        </p:sp>
        <p:sp>
          <p:nvSpPr>
            <p:cNvPr id="85028" name="Rectangle 107"/>
            <p:cNvSpPr>
              <a:spLocks noChangeAspect="1" noChangeArrowheads="1"/>
            </p:cNvSpPr>
            <p:nvPr/>
          </p:nvSpPr>
          <p:spPr bwMode="auto">
            <a:xfrm flipV="1">
              <a:off x="3956" y="3143"/>
              <a:ext cx="233"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lIns="91432" tIns="45716" rIns="91432" bIns="45716">
              <a:spAutoFit/>
            </a:bodyPr>
            <a:lstStyle/>
            <a:p>
              <a:pPr algn="ctr"/>
              <a:r>
                <a:rPr lang="en-US">
                  <a:latin typeface="Arial Narrow" charset="0"/>
                  <a:sym typeface="Symbol" charset="0"/>
                </a:rPr>
                <a:t>s</a:t>
              </a:r>
              <a:endParaRPr lang="en-US" baseline="30000">
                <a:latin typeface="Arial Narrow" charset="0"/>
                <a:sym typeface="Symbol" charset="0"/>
              </a:endParaRPr>
            </a:p>
          </p:txBody>
        </p:sp>
        <p:sp>
          <p:nvSpPr>
            <p:cNvPr id="85029" name="Rectangle 108"/>
            <p:cNvSpPr>
              <a:spLocks noChangeAspect="1" noChangeArrowheads="1"/>
            </p:cNvSpPr>
            <p:nvPr/>
          </p:nvSpPr>
          <p:spPr bwMode="auto">
            <a:xfrm>
              <a:off x="2487" y="2691"/>
              <a:ext cx="31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d</a:t>
              </a:r>
              <a:endParaRPr lang="en-US" baseline="30000">
                <a:latin typeface="Arial Narrow" charset="0"/>
                <a:sym typeface="Symbol" charset="0"/>
              </a:endParaRPr>
            </a:p>
          </p:txBody>
        </p:sp>
        <p:sp>
          <p:nvSpPr>
            <p:cNvPr id="36902" name="Line 109"/>
            <p:cNvSpPr>
              <a:spLocks noChangeAspect="1" noChangeShapeType="1"/>
            </p:cNvSpPr>
            <p:nvPr/>
          </p:nvSpPr>
          <p:spPr bwMode="auto">
            <a:xfrm>
              <a:off x="2687" y="3129"/>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sp>
          <p:nvSpPr>
            <p:cNvPr id="85031" name="Rectangle 110"/>
            <p:cNvSpPr>
              <a:spLocks noChangeAspect="1" noChangeArrowheads="1"/>
            </p:cNvSpPr>
            <p:nvPr/>
          </p:nvSpPr>
          <p:spPr bwMode="auto">
            <a:xfrm>
              <a:off x="3689" y="2559"/>
              <a:ext cx="366"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0000FF"/>
                  </a:solidFill>
                  <a:latin typeface="Arial Narrow" charset="0"/>
                  <a:sym typeface="Symbol" charset="0"/>
                </a:rPr>
                <a:t></a:t>
              </a:r>
              <a:r>
                <a:rPr lang="en-US" baseline="30000">
                  <a:solidFill>
                    <a:srgbClr val="0000FF"/>
                  </a:solidFill>
                  <a:latin typeface="Arial Narrow" charset="0"/>
                  <a:sym typeface="Symbol" charset="0"/>
                </a:rPr>
                <a:t>-</a:t>
              </a:r>
            </a:p>
          </p:txBody>
        </p:sp>
        <p:sp>
          <p:nvSpPr>
            <p:cNvPr id="85032" name="Rectangle 111"/>
            <p:cNvSpPr>
              <a:spLocks noChangeAspect="1" noChangeArrowheads="1"/>
            </p:cNvSpPr>
            <p:nvPr/>
          </p:nvSpPr>
          <p:spPr bwMode="auto">
            <a:xfrm>
              <a:off x="2905" y="2463"/>
              <a:ext cx="408"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solidFill>
                    <a:srgbClr val="0000FF"/>
                  </a:solidFill>
                  <a:latin typeface="Arial Narrow" charset="0"/>
                  <a:sym typeface="Symbol" charset="0"/>
                </a:rPr>
                <a:t></a:t>
              </a:r>
              <a:r>
                <a:rPr lang="en-US" baseline="30000">
                  <a:solidFill>
                    <a:srgbClr val="0000FF"/>
                  </a:solidFill>
                  <a:latin typeface="Arial Narrow" charset="0"/>
                  <a:sym typeface="Symbol" charset="0"/>
                </a:rPr>
                <a:t>+</a:t>
              </a:r>
            </a:p>
          </p:txBody>
        </p:sp>
        <p:sp>
          <p:nvSpPr>
            <p:cNvPr id="85033" name="Rectangle 112"/>
            <p:cNvSpPr>
              <a:spLocks noChangeAspect="1" noChangeArrowheads="1"/>
            </p:cNvSpPr>
            <p:nvPr/>
          </p:nvSpPr>
          <p:spPr bwMode="auto">
            <a:xfrm>
              <a:off x="3883" y="2269"/>
              <a:ext cx="304"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c</a:t>
              </a:r>
              <a:endParaRPr lang="en-US" baseline="30000">
                <a:latin typeface="Arial Narrow" charset="0"/>
                <a:sym typeface="Symbol" charset="0"/>
              </a:endParaRPr>
            </a:p>
          </p:txBody>
        </p:sp>
        <p:sp>
          <p:nvSpPr>
            <p:cNvPr id="85034" name="Rectangle 113"/>
            <p:cNvSpPr>
              <a:spLocks noChangeAspect="1" noChangeArrowheads="1"/>
            </p:cNvSpPr>
            <p:nvPr/>
          </p:nvSpPr>
          <p:spPr bwMode="auto">
            <a:xfrm>
              <a:off x="3105" y="1886"/>
              <a:ext cx="31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b</a:t>
              </a:r>
              <a:endParaRPr lang="en-US" baseline="30000">
                <a:latin typeface="Arial Narrow" charset="0"/>
                <a:sym typeface="Symbol" charset="0"/>
              </a:endParaRPr>
            </a:p>
          </p:txBody>
        </p:sp>
        <p:sp>
          <p:nvSpPr>
            <p:cNvPr id="85035" name="Rectangle 114"/>
            <p:cNvSpPr>
              <a:spLocks noChangeAspect="1" noChangeArrowheads="1"/>
            </p:cNvSpPr>
            <p:nvPr/>
          </p:nvSpPr>
          <p:spPr bwMode="auto">
            <a:xfrm>
              <a:off x="2630" y="3276"/>
              <a:ext cx="31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b</a:t>
              </a:r>
              <a:endParaRPr lang="en-US" baseline="30000">
                <a:latin typeface="Arial Narrow" charset="0"/>
                <a:sym typeface="Symbol" charset="0"/>
              </a:endParaRPr>
            </a:p>
          </p:txBody>
        </p:sp>
        <p:sp>
          <p:nvSpPr>
            <p:cNvPr id="36908" name="Line 115"/>
            <p:cNvSpPr>
              <a:spLocks noChangeAspect="1" noChangeShapeType="1"/>
            </p:cNvSpPr>
            <p:nvPr/>
          </p:nvSpPr>
          <p:spPr bwMode="auto">
            <a:xfrm>
              <a:off x="2687" y="3419"/>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sp>
          <p:nvSpPr>
            <p:cNvPr id="85037" name="Rectangle 116"/>
            <p:cNvSpPr>
              <a:spLocks noChangeAspect="1" noChangeArrowheads="1"/>
            </p:cNvSpPr>
            <p:nvPr/>
          </p:nvSpPr>
          <p:spPr bwMode="auto">
            <a:xfrm>
              <a:off x="3782" y="3374"/>
              <a:ext cx="304"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type="none" w="lg" len="lg"/>
                </a14:hiddenLine>
              </a:ext>
            </a:extLst>
          </p:spPr>
          <p:txBody>
            <a:bodyPr wrap="none" lIns="91432" tIns="45716" rIns="91432" bIns="45716">
              <a:spAutoFit/>
            </a:bodyPr>
            <a:lstStyle/>
            <a:p>
              <a:pPr algn="ctr"/>
              <a:r>
                <a:rPr lang="en-US">
                  <a:latin typeface="Arial Narrow" charset="0"/>
                  <a:sym typeface="Symbol" charset="0"/>
                </a:rPr>
                <a:t>c</a:t>
              </a:r>
              <a:endParaRPr lang="en-US" baseline="30000">
                <a:latin typeface="Arial Narrow" charset="0"/>
                <a:sym typeface="Symbol" charset="0"/>
              </a:endParaRPr>
            </a:p>
          </p:txBody>
        </p:sp>
        <p:sp>
          <p:nvSpPr>
            <p:cNvPr id="36910" name="Line 117"/>
            <p:cNvSpPr>
              <a:spLocks noChangeAspect="1" noChangeShapeType="1"/>
            </p:cNvSpPr>
            <p:nvPr/>
          </p:nvSpPr>
          <p:spPr bwMode="auto">
            <a:xfrm>
              <a:off x="3855" y="3556"/>
              <a:ext cx="144" cy="0"/>
            </a:xfrm>
            <a:prstGeom prst="line">
              <a:avLst/>
            </a:prstGeom>
            <a:noFill/>
            <a:ln w="28575">
              <a:solidFill>
                <a:schemeClr val="tx1"/>
              </a:solidFill>
              <a:round/>
              <a:headEnd/>
              <a:tailEnd type="none" w="lg" len="lg"/>
            </a:ln>
          </p:spPr>
          <p:txBody>
            <a:bodyPr>
              <a:spAutoFit/>
            </a:bodyPr>
            <a:lstStyle/>
            <a:p>
              <a:pPr algn="ctr">
                <a:defRPr/>
              </a:pPr>
              <a:endParaRPr lang="en-US">
                <a:latin typeface="+mn-lt"/>
                <a:ea typeface="+mn-ea"/>
                <a:cs typeface="+mn-cs"/>
              </a:endParaRPr>
            </a:p>
          </p:txBody>
        </p:sp>
      </p:grpSp>
      <p:pic>
        <p:nvPicPr>
          <p:cNvPr id="82" name="Picture 3" descr="DNA-backbone"/>
          <p:cNvPicPr>
            <a:picLocks noChangeAspect="1" noChangeArrowheads="1"/>
          </p:cNvPicPr>
          <p:nvPr/>
        </p:nvPicPr>
        <p:blipFill>
          <a:blip r:embed="rId3">
            <a:extLst>
              <a:ext uri="{28A0092B-C50C-407E-A947-70E740481C1C}">
                <a14:useLocalDpi xmlns:a14="http://schemas.microsoft.com/office/drawing/2010/main" val="0"/>
              </a:ext>
            </a:extLst>
          </a:blip>
          <a:srcRect t="12437"/>
          <a:stretch>
            <a:fillRect/>
          </a:stretch>
        </p:blipFill>
        <p:spPr bwMode="auto">
          <a:xfrm>
            <a:off x="6564313" y="4892675"/>
            <a:ext cx="23622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0345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043860"/>
                                        </p:tgtEl>
                                        <p:attrNameLst>
                                          <p:attrName>style.visibility</p:attrName>
                                        </p:attrNameLst>
                                      </p:cBhvr>
                                      <p:to>
                                        <p:strVal val="visible"/>
                                      </p:to>
                                    </p:set>
                                    <p:animEffect transition="in" filter="dissolve">
                                      <p:cBhvr>
                                        <p:cTn id="11" dur="500"/>
                                        <p:tgtEl>
                                          <p:spTgt spid="404386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dissolve">
                                      <p:cBhvr>
                                        <p:cTn id="2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386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95F196-F215-5949-922B-A2ADEAE71A82}" type="datetime1">
              <a:rPr lang="en-US" sz="1500" smtClean="0">
                <a:solidFill>
                  <a:srgbClr val="0000FF"/>
                </a:solidFill>
              </a:rPr>
              <a:t>11/14/12</a:t>
            </a:fld>
            <a:endParaRPr lang="en-US" sz="1500">
              <a:solidFill>
                <a:srgbClr val="0000FF"/>
              </a:solidFill>
            </a:endParaRPr>
          </a:p>
        </p:txBody>
      </p:sp>
      <p:sp>
        <p:nvSpPr>
          <p:cNvPr id="36866"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a:t>
            </a:r>
          </a:p>
        </p:txBody>
      </p:sp>
      <p:sp>
        <p:nvSpPr>
          <p:cNvPr id="3686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756FA-77D0-8F40-BC3E-59286E19FCAC}" type="slidenum">
              <a:rPr lang="en-US" sz="1500">
                <a:solidFill>
                  <a:srgbClr val="0000FF"/>
                </a:solidFill>
              </a:rPr>
              <a:pPr eaLnBrk="1" hangingPunct="1"/>
              <a:t>90</a:t>
            </a:fld>
            <a:endParaRPr lang="en-US" sz="1500">
              <a:solidFill>
                <a:srgbClr val="0000FF"/>
              </a:solidFill>
            </a:endParaRPr>
          </a:p>
        </p:txBody>
      </p:sp>
      <p:sp>
        <p:nvSpPr>
          <p:cNvPr id="36868" name="Text Box 2"/>
          <p:cNvSpPr txBox="1">
            <a:spLocks noChangeArrowheads="1"/>
          </p:cNvSpPr>
          <p:nvPr/>
        </p:nvSpPr>
        <p:spPr bwMode="auto">
          <a:xfrm>
            <a:off x="381000" y="0"/>
            <a:ext cx="8882063" cy="71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spAutoFit/>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dirty="0">
                <a:solidFill>
                  <a:srgbClr val="A50021"/>
                </a:solidFill>
                <a:latin typeface="Tahoma" charset="0"/>
              </a:rPr>
              <a:t>The Solar Interior</a:t>
            </a:r>
          </a:p>
        </p:txBody>
      </p:sp>
      <p:pic>
        <p:nvPicPr>
          <p:cNvPr id="36870" name="Picture 4" descr="bt2lf1402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0"/>
            <a:ext cx="56388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09800" y="6248400"/>
            <a:ext cx="1909748" cy="461665"/>
          </a:xfrm>
          <a:prstGeom prst="rect">
            <a:avLst/>
          </a:prstGeom>
          <a:noFill/>
        </p:spPr>
        <p:txBody>
          <a:bodyPr wrap="none" rtlCol="0">
            <a:spAutoFit/>
          </a:bodyPr>
          <a:lstStyle/>
          <a:p>
            <a:r>
              <a:rPr lang="en-US" b="1" dirty="0" smtClean="0">
                <a:solidFill>
                  <a:schemeClr val="accent5">
                    <a:lumMod val="50000"/>
                  </a:schemeClr>
                </a:solidFill>
                <a:latin typeface="Arial Narrow"/>
              </a:rPr>
              <a:t>Hydrogen Gas</a:t>
            </a:r>
            <a:endParaRPr lang="en-US" b="1" dirty="0">
              <a:solidFill>
                <a:schemeClr val="accent5">
                  <a:lumMod val="50000"/>
                </a:schemeClr>
              </a:solidFill>
              <a:latin typeface="Arial Narrow"/>
            </a:endParaRPr>
          </a:p>
        </p:txBody>
      </p:sp>
    </p:spTree>
    <p:extLst>
      <p:ext uri="{BB962C8B-B14F-4D97-AF65-F5344CB8AC3E}">
        <p14:creationId xmlns:p14="http://schemas.microsoft.com/office/powerpoint/2010/main" val="240030244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5EE435-C891-4744-9F47-047FB3647059}" type="datetime1">
              <a:rPr lang="en-US" sz="1500" smtClean="0">
                <a:solidFill>
                  <a:srgbClr val="0000FF"/>
                </a:solidFill>
              </a:rPr>
              <a:t>11/14/12</a:t>
            </a:fld>
            <a:endParaRPr lang="en-US" sz="1500">
              <a:solidFill>
                <a:srgbClr val="0000FF"/>
              </a:solidFill>
            </a:endParaRPr>
          </a:p>
        </p:txBody>
      </p:sp>
      <p:sp>
        <p:nvSpPr>
          <p:cNvPr id="389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solidFill>
                  <a:srgbClr val="0000FF"/>
                </a:solidFill>
              </a:rPr>
              <a:t>Katsushi Arisaka</a:t>
            </a:r>
          </a:p>
        </p:txBody>
      </p:sp>
      <p:sp>
        <p:nvSpPr>
          <p:cNvPr id="389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DD2C28-A8F1-954D-8865-C64A7DEAE4C8}" type="slidenum">
              <a:rPr lang="en-US" sz="1500">
                <a:solidFill>
                  <a:srgbClr val="0000FF"/>
                </a:solidFill>
              </a:rPr>
              <a:pPr eaLnBrk="1" hangingPunct="1"/>
              <a:t>91</a:t>
            </a:fld>
            <a:endParaRPr lang="en-US" sz="1500">
              <a:solidFill>
                <a:srgbClr val="0000FF"/>
              </a:solidFill>
            </a:endParaRPr>
          </a:p>
        </p:txBody>
      </p:sp>
      <p:sp>
        <p:nvSpPr>
          <p:cNvPr id="38916" name="Rectangle 2"/>
          <p:cNvSpPr>
            <a:spLocks noGrp="1" noChangeArrowheads="1"/>
          </p:cNvSpPr>
          <p:nvPr>
            <p:ph type="title"/>
          </p:nvPr>
        </p:nvSpPr>
        <p:spPr/>
        <p:txBody>
          <a:bodyPr/>
          <a:lstStyle/>
          <a:p>
            <a:r>
              <a:rPr lang="en-US" altLang="ja-JP" sz="4800" dirty="0">
                <a:latin typeface="Tahoma" charset="0"/>
                <a:ea typeface="ＭＳ Ｐゴシック" charset="0"/>
                <a:cs typeface="ＭＳ Ｐゴシック" charset="0"/>
              </a:rPr>
              <a:t>Solar Energy</a:t>
            </a:r>
            <a:endParaRPr lang="en-US" sz="4800" dirty="0">
              <a:latin typeface="Tahoma" charset="0"/>
              <a:ea typeface="ＭＳ Ｐゴシック" charset="0"/>
              <a:cs typeface="ＭＳ Ｐゴシック" charset="0"/>
            </a:endParaRPr>
          </a:p>
        </p:txBody>
      </p:sp>
      <p:pic>
        <p:nvPicPr>
          <p:cNvPr id="38917" name="Picture 3" descr="bt2lf14UN1_a"/>
          <p:cNvPicPr>
            <a:picLocks noChangeAspect="1" noChangeArrowheads="1"/>
          </p:cNvPicPr>
          <p:nvPr/>
        </p:nvPicPr>
        <p:blipFill>
          <a:blip r:embed="rId3">
            <a:extLst>
              <a:ext uri="{28A0092B-C50C-407E-A947-70E740481C1C}">
                <a14:useLocalDpi xmlns:a14="http://schemas.microsoft.com/office/drawing/2010/main" val="0"/>
              </a:ext>
            </a:extLst>
          </a:blip>
          <a:srcRect b="24602"/>
          <a:stretch>
            <a:fillRect/>
          </a:stretch>
        </p:blipFill>
        <p:spPr bwMode="auto">
          <a:xfrm>
            <a:off x="381000" y="1676400"/>
            <a:ext cx="8915400" cy="422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5"/>
          <p:cNvSpPr txBox="1">
            <a:spLocks noChangeArrowheads="1"/>
          </p:cNvSpPr>
          <p:nvPr/>
        </p:nvSpPr>
        <p:spPr bwMode="auto">
          <a:xfrm>
            <a:off x="2514600" y="2133600"/>
            <a:ext cx="4191000" cy="1200329"/>
          </a:xfrm>
          <a:prstGeom prst="rect">
            <a:avLst/>
          </a:prstGeom>
          <a:noFill/>
          <a:ln w="5080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i="1" dirty="0"/>
              <a:t>m</a:t>
            </a:r>
            <a:r>
              <a:rPr lang="en-US" sz="6000" i="1" baseline="-25000" dirty="0"/>
              <a:t>4p</a:t>
            </a:r>
            <a:r>
              <a:rPr lang="en-US" sz="6000" i="1" dirty="0"/>
              <a:t> &gt; </a:t>
            </a:r>
            <a:r>
              <a:rPr lang="en-US" sz="6000" i="1" dirty="0" err="1"/>
              <a:t>m</a:t>
            </a:r>
            <a:r>
              <a:rPr lang="en-US" sz="6000" i="1" baseline="-25000" dirty="0" err="1"/>
              <a:t>He</a:t>
            </a:r>
            <a:endParaRPr lang="en-US" sz="6000" i="1" baseline="-25000" dirty="0"/>
          </a:p>
          <a:p>
            <a:pPr eaLnBrk="1" hangingPunct="1"/>
            <a:endParaRPr lang="en-US" sz="1600" i="1" baseline="-25000" dirty="0"/>
          </a:p>
        </p:txBody>
      </p:sp>
      <p:sp>
        <p:nvSpPr>
          <p:cNvPr id="8" name="Text Box 5"/>
          <p:cNvSpPr txBox="1">
            <a:spLocks noChangeArrowheads="1"/>
          </p:cNvSpPr>
          <p:nvPr/>
        </p:nvSpPr>
        <p:spPr bwMode="auto">
          <a:xfrm>
            <a:off x="2895600" y="990600"/>
            <a:ext cx="3581400" cy="1200329"/>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i="1" dirty="0" smtClean="0">
                <a:solidFill>
                  <a:srgbClr val="008000"/>
                </a:solidFill>
              </a:rPr>
              <a:t>E = mC</a:t>
            </a:r>
            <a:r>
              <a:rPr lang="en-US" sz="6000" i="1" baseline="30000" dirty="0" smtClean="0">
                <a:solidFill>
                  <a:srgbClr val="008000"/>
                </a:solidFill>
              </a:rPr>
              <a:t>2</a:t>
            </a:r>
            <a:endParaRPr lang="en-US" sz="6000" i="1" baseline="30000" dirty="0">
              <a:solidFill>
                <a:srgbClr val="008000"/>
              </a:solidFill>
            </a:endParaRPr>
          </a:p>
          <a:p>
            <a:pPr eaLnBrk="1" hangingPunct="1"/>
            <a:endParaRPr lang="en-US" sz="1600" i="1" baseline="-25000" dirty="0">
              <a:solidFill>
                <a:srgbClr val="008000"/>
              </a:solidFill>
            </a:endParaRPr>
          </a:p>
        </p:txBody>
      </p:sp>
      <p:sp>
        <p:nvSpPr>
          <p:cNvPr id="3" name="Rectangle 2"/>
          <p:cNvSpPr/>
          <p:nvPr/>
        </p:nvSpPr>
        <p:spPr>
          <a:xfrm>
            <a:off x="6858000" y="5867400"/>
            <a:ext cx="1456799" cy="461665"/>
          </a:xfrm>
          <a:prstGeom prst="rect">
            <a:avLst/>
          </a:prstGeom>
        </p:spPr>
        <p:txBody>
          <a:bodyPr wrap="none">
            <a:spAutoFit/>
          </a:bodyPr>
          <a:lstStyle/>
          <a:p>
            <a:r>
              <a:rPr lang="en-US" sz="2400" dirty="0">
                <a:sym typeface="Symbol" charset="0"/>
              </a:rPr>
              <a:t> = </a:t>
            </a:r>
            <a:r>
              <a:rPr lang="en-US" sz="2400" dirty="0" smtClean="0">
                <a:sym typeface="Symbol" charset="0"/>
              </a:rPr>
              <a:t>= </a:t>
            </a:r>
            <a:r>
              <a:rPr lang="en-US" sz="2400" dirty="0">
                <a:sym typeface="Symbol" charset="0"/>
              </a:rPr>
              <a:t>0.007</a:t>
            </a:r>
            <a:endParaRPr lang="en-US" sz="2400" dirty="0"/>
          </a:p>
        </p:txBody>
      </p:sp>
    </p:spTree>
    <p:extLst>
      <p:ext uri="{BB962C8B-B14F-4D97-AF65-F5344CB8AC3E}">
        <p14:creationId xmlns:p14="http://schemas.microsoft.com/office/powerpoint/2010/main" val="1851506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2/6/2007</a:t>
            </a:r>
          </a:p>
        </p:txBody>
      </p:sp>
      <p:sp>
        <p:nvSpPr>
          <p:cNvPr id="5" name="Footer Placeholder 2"/>
          <p:cNvSpPr>
            <a:spLocks noGrp="1"/>
          </p:cNvSpPr>
          <p:nvPr>
            <p:ph type="ftr" sz="quarter" idx="11"/>
          </p:nvPr>
        </p:nvSpPr>
        <p:spPr/>
        <p:txBody>
          <a:bodyPr/>
          <a:lstStyle/>
          <a:p>
            <a:r>
              <a:rPr lang="en-US"/>
              <a:t>Katsushi Arisaka</a:t>
            </a:r>
          </a:p>
        </p:txBody>
      </p:sp>
      <p:sp>
        <p:nvSpPr>
          <p:cNvPr id="6" name="Slide Number Placeholder 3"/>
          <p:cNvSpPr>
            <a:spLocks noGrp="1"/>
          </p:cNvSpPr>
          <p:nvPr>
            <p:ph type="sldNum" sz="quarter" idx="12"/>
          </p:nvPr>
        </p:nvSpPr>
        <p:spPr/>
        <p:txBody>
          <a:bodyPr/>
          <a:lstStyle/>
          <a:p>
            <a:fld id="{4F5E31AB-F8C7-0B4D-94E2-E4027E2BDE34}" type="slidenum">
              <a:rPr lang="en-US"/>
              <a:pPr/>
              <a:t>92</a:t>
            </a:fld>
            <a:endParaRPr lang="en-US"/>
          </a:p>
        </p:txBody>
      </p:sp>
      <p:sp>
        <p:nvSpPr>
          <p:cNvPr id="2080770" name="Rectangle 2"/>
          <p:cNvSpPr>
            <a:spLocks noChangeArrowheads="1"/>
          </p:cNvSpPr>
          <p:nvPr/>
        </p:nvSpPr>
        <p:spPr bwMode="auto">
          <a:xfrm>
            <a:off x="0" y="0"/>
            <a:ext cx="9601200" cy="7315200"/>
          </a:xfrm>
          <a:prstGeom prst="rect">
            <a:avLst/>
          </a:prstGeom>
          <a:solidFill>
            <a:schemeClr val="tx1"/>
          </a:solidFill>
          <a:ln>
            <a:noFill/>
          </a:ln>
          <a:effectLst/>
          <a:extLs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2080771" name="Picture 3" descr="20_08"/>
          <p:cNvPicPr>
            <a:picLocks noChangeAspect="1" noChangeArrowheads="1"/>
          </p:cNvPicPr>
          <p:nvPr/>
        </p:nvPicPr>
        <p:blipFill>
          <a:blip r:embed="rId3">
            <a:extLst>
              <a:ext uri="{28A0092B-C50C-407E-A947-70E740481C1C}">
                <a14:useLocalDpi xmlns:a14="http://schemas.microsoft.com/office/drawing/2010/main" val="0"/>
              </a:ext>
            </a:extLst>
          </a:blip>
          <a:srcRect l="1514" t="1201" r="1514" b="3603"/>
          <a:stretch>
            <a:fillRect/>
          </a:stretch>
        </p:blipFill>
        <p:spPr bwMode="auto">
          <a:xfrm>
            <a:off x="2463800" y="0"/>
            <a:ext cx="5821363"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14714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r>
              <a:rPr lang="en-US"/>
              <a:t>2/6/2007</a:t>
            </a:r>
          </a:p>
        </p:txBody>
      </p:sp>
      <p:sp>
        <p:nvSpPr>
          <p:cNvPr id="5" name="Footer Placeholder 2"/>
          <p:cNvSpPr>
            <a:spLocks noGrp="1"/>
          </p:cNvSpPr>
          <p:nvPr>
            <p:ph type="ftr" sz="quarter" idx="11"/>
          </p:nvPr>
        </p:nvSpPr>
        <p:spPr/>
        <p:txBody>
          <a:bodyPr/>
          <a:lstStyle/>
          <a:p>
            <a:r>
              <a:rPr lang="en-US"/>
              <a:t>Katsushi Arisaka</a:t>
            </a:r>
          </a:p>
        </p:txBody>
      </p:sp>
      <p:sp>
        <p:nvSpPr>
          <p:cNvPr id="6" name="Slide Number Placeholder 3"/>
          <p:cNvSpPr>
            <a:spLocks noGrp="1"/>
          </p:cNvSpPr>
          <p:nvPr>
            <p:ph type="sldNum" sz="quarter" idx="12"/>
          </p:nvPr>
        </p:nvSpPr>
        <p:spPr/>
        <p:txBody>
          <a:bodyPr/>
          <a:lstStyle/>
          <a:p>
            <a:fld id="{24F7095D-D4A3-9F43-BDB0-DF9C59633078}" type="slidenum">
              <a:rPr lang="en-US"/>
              <a:pPr/>
              <a:t>93</a:t>
            </a:fld>
            <a:endParaRPr lang="en-US"/>
          </a:p>
        </p:txBody>
      </p:sp>
      <p:sp>
        <p:nvSpPr>
          <p:cNvPr id="2244610" name="Text Box 2"/>
          <p:cNvSpPr txBox="1">
            <a:spLocks noChangeArrowheads="1"/>
          </p:cNvSpPr>
          <p:nvPr/>
        </p:nvSpPr>
        <p:spPr bwMode="auto">
          <a:xfrm>
            <a:off x="320675" y="0"/>
            <a:ext cx="880110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aseline="0">
                <a:solidFill>
                  <a:srgbClr val="A50021"/>
                </a:solidFill>
                <a:latin typeface="Tahoma" charset="0"/>
              </a:rPr>
              <a:t>The Formation of the Elements</a:t>
            </a:r>
          </a:p>
        </p:txBody>
      </p:sp>
      <p:pic>
        <p:nvPicPr>
          <p:cNvPr id="2244611" name="Picture 3" descr="21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838200"/>
            <a:ext cx="5240338" cy="612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77966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3/8/2007</a:t>
            </a:r>
          </a:p>
        </p:txBody>
      </p:sp>
      <p:sp>
        <p:nvSpPr>
          <p:cNvPr id="6" name="Footer Placeholder 5"/>
          <p:cNvSpPr>
            <a:spLocks noGrp="1"/>
          </p:cNvSpPr>
          <p:nvPr>
            <p:ph type="ftr" sz="quarter" idx="11"/>
          </p:nvPr>
        </p:nvSpPr>
        <p:spPr/>
        <p:txBody>
          <a:bodyPr/>
          <a:lstStyle/>
          <a:p>
            <a:r>
              <a:rPr lang="en-US"/>
              <a:t>Katsushi Arisaka</a:t>
            </a:r>
          </a:p>
        </p:txBody>
      </p:sp>
      <p:sp>
        <p:nvSpPr>
          <p:cNvPr id="7" name="Slide Number Placeholder 6"/>
          <p:cNvSpPr>
            <a:spLocks noGrp="1"/>
          </p:cNvSpPr>
          <p:nvPr>
            <p:ph type="sldNum" sz="quarter" idx="12"/>
          </p:nvPr>
        </p:nvSpPr>
        <p:spPr/>
        <p:txBody>
          <a:bodyPr/>
          <a:lstStyle/>
          <a:p>
            <a:fld id="{25B626A1-1DA9-CD4D-AD71-41A3122549E9}" type="slidenum">
              <a:rPr lang="en-US"/>
              <a:pPr/>
              <a:t>94</a:t>
            </a:fld>
            <a:endParaRPr lang="en-US"/>
          </a:p>
        </p:txBody>
      </p:sp>
      <p:sp>
        <p:nvSpPr>
          <p:cNvPr id="3966978" name="Rectangle 2"/>
          <p:cNvSpPr>
            <a:spLocks noGrp="1" noChangeArrowheads="1"/>
          </p:cNvSpPr>
          <p:nvPr>
            <p:ph type="title"/>
          </p:nvPr>
        </p:nvSpPr>
        <p:spPr>
          <a:xfrm>
            <a:off x="0" y="152400"/>
            <a:ext cx="5040313" cy="1600200"/>
          </a:xfrm>
        </p:spPr>
        <p:txBody>
          <a:bodyPr/>
          <a:lstStyle/>
          <a:p>
            <a:pPr defTabSz="914400"/>
            <a:r>
              <a:rPr lang="en-US" sz="3600"/>
              <a:t>Nuclear Burning in High Mass Stars</a:t>
            </a:r>
            <a:br>
              <a:rPr lang="en-US" sz="3600"/>
            </a:br>
            <a:r>
              <a:rPr lang="en-US" sz="2400"/>
              <a:t> </a:t>
            </a:r>
            <a:br>
              <a:rPr lang="en-US" sz="2400"/>
            </a:br>
            <a:r>
              <a:rPr lang="en-US" sz="2400">
                <a:solidFill>
                  <a:srgbClr val="CC00FF"/>
                </a:solidFill>
              </a:rPr>
              <a:t>(times for a 20 M</a:t>
            </a:r>
            <a:r>
              <a:rPr lang="en-US" sz="2400" baseline="-25000">
                <a:solidFill>
                  <a:srgbClr val="CC00FF"/>
                </a:solidFill>
              </a:rPr>
              <a:t>o</a:t>
            </a:r>
            <a:r>
              <a:rPr lang="en-US" sz="2400">
                <a:solidFill>
                  <a:srgbClr val="CC00FF"/>
                </a:solidFill>
              </a:rPr>
              <a:t> star)</a:t>
            </a:r>
            <a:endParaRPr lang="en-US" sz="3600">
              <a:solidFill>
                <a:srgbClr val="CC00FF"/>
              </a:solidFill>
            </a:endParaRPr>
          </a:p>
        </p:txBody>
      </p:sp>
      <p:sp>
        <p:nvSpPr>
          <p:cNvPr id="3966979" name="Rectangle 3"/>
          <p:cNvSpPr>
            <a:spLocks noGrp="1" noChangeArrowheads="1"/>
          </p:cNvSpPr>
          <p:nvPr>
            <p:ph type="body" sz="half" idx="1"/>
          </p:nvPr>
        </p:nvSpPr>
        <p:spPr>
          <a:xfrm>
            <a:off x="152400" y="2098675"/>
            <a:ext cx="4724400" cy="4579938"/>
          </a:xfrm>
        </p:spPr>
        <p:txBody>
          <a:bodyPr/>
          <a:lstStyle/>
          <a:p>
            <a:pPr marL="342900" indent="-342900" defTabSz="914400">
              <a:spcBef>
                <a:spcPct val="20000"/>
              </a:spcBef>
              <a:buFont typeface="Wingdings" charset="0"/>
              <a:buNone/>
            </a:pPr>
            <a:r>
              <a:rPr lang="en-US" sz="3100"/>
              <a:t>Hydrogen		</a:t>
            </a:r>
            <a:r>
              <a:rPr lang="en-US" sz="3100" i="1">
                <a:solidFill>
                  <a:srgbClr val="CC00FF"/>
                </a:solidFill>
              </a:rPr>
              <a:t>10</a:t>
            </a:r>
            <a:r>
              <a:rPr lang="en-US" sz="3100" i="1" baseline="30000">
                <a:solidFill>
                  <a:srgbClr val="CC00FF"/>
                </a:solidFill>
              </a:rPr>
              <a:t>7</a:t>
            </a:r>
            <a:r>
              <a:rPr lang="en-US" sz="3100" i="1">
                <a:solidFill>
                  <a:srgbClr val="CC00FF"/>
                </a:solidFill>
              </a:rPr>
              <a:t> yr</a:t>
            </a:r>
            <a:endParaRPr lang="en-US" sz="3100">
              <a:solidFill>
                <a:srgbClr val="CC00FF"/>
              </a:solidFill>
            </a:endParaRPr>
          </a:p>
          <a:p>
            <a:pPr marL="342900" indent="-342900" defTabSz="914400">
              <a:spcBef>
                <a:spcPct val="20000"/>
              </a:spcBef>
              <a:buFont typeface="Wingdings" charset="0"/>
              <a:buNone/>
            </a:pPr>
            <a:r>
              <a:rPr lang="en-US" sz="3100"/>
              <a:t>Helium		</a:t>
            </a:r>
            <a:r>
              <a:rPr lang="en-US" sz="3100" i="1">
                <a:solidFill>
                  <a:srgbClr val="CC00FF"/>
                </a:solidFill>
              </a:rPr>
              <a:t>10</a:t>
            </a:r>
            <a:r>
              <a:rPr lang="en-US" sz="3100" i="1" baseline="30000">
                <a:solidFill>
                  <a:srgbClr val="CC00FF"/>
                </a:solidFill>
              </a:rPr>
              <a:t>6</a:t>
            </a:r>
            <a:r>
              <a:rPr lang="en-US" sz="3100" i="1">
                <a:solidFill>
                  <a:srgbClr val="CC00FF"/>
                </a:solidFill>
              </a:rPr>
              <a:t> yr</a:t>
            </a:r>
            <a:endParaRPr lang="en-US" sz="3100">
              <a:solidFill>
                <a:srgbClr val="CC00FF"/>
              </a:solidFill>
            </a:endParaRPr>
          </a:p>
          <a:p>
            <a:pPr marL="342900" indent="-342900" defTabSz="914400">
              <a:spcBef>
                <a:spcPct val="20000"/>
              </a:spcBef>
              <a:buFont typeface="Wingdings" charset="0"/>
              <a:buNone/>
            </a:pPr>
            <a:r>
              <a:rPr lang="en-US" sz="3100"/>
              <a:t>Carbon		</a:t>
            </a:r>
            <a:r>
              <a:rPr lang="en-US" sz="3100" i="1">
                <a:solidFill>
                  <a:srgbClr val="CC00FF"/>
                </a:solidFill>
              </a:rPr>
              <a:t>10</a:t>
            </a:r>
            <a:r>
              <a:rPr lang="en-US" sz="3100" i="1" baseline="30000">
                <a:solidFill>
                  <a:srgbClr val="CC00FF"/>
                </a:solidFill>
              </a:rPr>
              <a:t>3</a:t>
            </a:r>
            <a:r>
              <a:rPr lang="en-US" sz="3100" i="1">
                <a:solidFill>
                  <a:srgbClr val="CC00FF"/>
                </a:solidFill>
              </a:rPr>
              <a:t> yr</a:t>
            </a:r>
            <a:endParaRPr lang="en-US" sz="3100">
              <a:solidFill>
                <a:srgbClr val="CC00FF"/>
              </a:solidFill>
            </a:endParaRPr>
          </a:p>
          <a:p>
            <a:pPr marL="342900" indent="-342900" defTabSz="914400">
              <a:spcBef>
                <a:spcPct val="20000"/>
              </a:spcBef>
              <a:buFont typeface="Wingdings" charset="0"/>
              <a:buNone/>
            </a:pPr>
            <a:r>
              <a:rPr lang="en-US" sz="3100"/>
              <a:t>Oxygen		</a:t>
            </a:r>
            <a:r>
              <a:rPr lang="en-US" sz="3100" i="1">
                <a:solidFill>
                  <a:srgbClr val="CC00FF"/>
                </a:solidFill>
              </a:rPr>
              <a:t>1 yr</a:t>
            </a:r>
            <a:endParaRPr lang="en-US" sz="3100">
              <a:solidFill>
                <a:srgbClr val="CC00FF"/>
              </a:solidFill>
            </a:endParaRPr>
          </a:p>
          <a:p>
            <a:pPr marL="342900" indent="-342900" defTabSz="914400">
              <a:spcBef>
                <a:spcPct val="20000"/>
              </a:spcBef>
              <a:buFont typeface="Wingdings" charset="0"/>
              <a:buNone/>
            </a:pPr>
            <a:r>
              <a:rPr lang="en-US" sz="3100"/>
              <a:t>Neon</a:t>
            </a:r>
          </a:p>
          <a:p>
            <a:pPr marL="342900" indent="-342900" defTabSz="914400">
              <a:spcBef>
                <a:spcPct val="20000"/>
              </a:spcBef>
              <a:buFont typeface="Wingdings" charset="0"/>
              <a:buNone/>
            </a:pPr>
            <a:r>
              <a:rPr lang="en-US" sz="3100"/>
              <a:t>Magnesium</a:t>
            </a:r>
          </a:p>
          <a:p>
            <a:pPr marL="342900" indent="-342900" defTabSz="914400">
              <a:spcBef>
                <a:spcPct val="20000"/>
              </a:spcBef>
              <a:buFont typeface="Wingdings" charset="0"/>
              <a:buNone/>
            </a:pPr>
            <a:r>
              <a:rPr lang="en-US" sz="3100"/>
              <a:t>Silicon		</a:t>
            </a:r>
            <a:r>
              <a:rPr lang="en-US" sz="3100" i="1">
                <a:solidFill>
                  <a:srgbClr val="CC00FF"/>
                </a:solidFill>
              </a:rPr>
              <a:t>1 week</a:t>
            </a:r>
          </a:p>
          <a:p>
            <a:pPr marL="342900" indent="-342900" defTabSz="914400">
              <a:spcBef>
                <a:spcPct val="20000"/>
              </a:spcBef>
              <a:buFont typeface="Wingdings" charset="0"/>
              <a:buNone/>
            </a:pPr>
            <a:r>
              <a:rPr lang="en-US" sz="3100"/>
              <a:t>Iron			</a:t>
            </a:r>
            <a:r>
              <a:rPr lang="en-US" sz="3100" i="1">
                <a:solidFill>
                  <a:srgbClr val="CC00FF"/>
                </a:solidFill>
              </a:rPr>
              <a:t>&lt; 1 day</a:t>
            </a:r>
            <a:endParaRPr lang="en-US" sz="3100">
              <a:solidFill>
                <a:srgbClr val="CC00FF"/>
              </a:solidFill>
            </a:endParaRPr>
          </a:p>
        </p:txBody>
      </p:sp>
      <p:pic>
        <p:nvPicPr>
          <p:cNvPr id="3966980"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887913" y="136525"/>
            <a:ext cx="4713287" cy="7178675"/>
          </a:xfrm>
        </p:spPr>
      </p:pic>
    </p:spTree>
    <p:extLst>
      <p:ext uri="{BB962C8B-B14F-4D97-AF65-F5344CB8AC3E}">
        <p14:creationId xmlns:p14="http://schemas.microsoft.com/office/powerpoint/2010/main" val="135527862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r>
              <a:rPr lang="en-US"/>
              <a:t>2/6/2007</a:t>
            </a:r>
          </a:p>
        </p:txBody>
      </p:sp>
      <p:sp>
        <p:nvSpPr>
          <p:cNvPr id="7" name="Footer Placeholder 2"/>
          <p:cNvSpPr>
            <a:spLocks noGrp="1"/>
          </p:cNvSpPr>
          <p:nvPr>
            <p:ph type="ftr" sz="quarter" idx="11"/>
          </p:nvPr>
        </p:nvSpPr>
        <p:spPr/>
        <p:txBody>
          <a:bodyPr/>
          <a:lstStyle/>
          <a:p>
            <a:r>
              <a:rPr lang="en-US"/>
              <a:t>Katsushi Arisaka</a:t>
            </a:r>
          </a:p>
        </p:txBody>
      </p:sp>
      <p:sp>
        <p:nvSpPr>
          <p:cNvPr id="8" name="Slide Number Placeholder 3"/>
          <p:cNvSpPr>
            <a:spLocks noGrp="1"/>
          </p:cNvSpPr>
          <p:nvPr>
            <p:ph type="sldNum" sz="quarter" idx="12"/>
          </p:nvPr>
        </p:nvSpPr>
        <p:spPr/>
        <p:txBody>
          <a:bodyPr/>
          <a:lstStyle/>
          <a:p>
            <a:fld id="{2E2EF50C-3387-5A42-AEFF-8BF760E039FB}" type="slidenum">
              <a:rPr lang="en-US"/>
              <a:pPr/>
              <a:t>95</a:t>
            </a:fld>
            <a:endParaRPr lang="en-US"/>
          </a:p>
        </p:txBody>
      </p:sp>
      <p:sp>
        <p:nvSpPr>
          <p:cNvPr id="2134018" name="Text Box 2"/>
          <p:cNvSpPr txBox="1">
            <a:spLocks noChangeArrowheads="1"/>
          </p:cNvSpPr>
          <p:nvPr/>
        </p:nvSpPr>
        <p:spPr bwMode="auto">
          <a:xfrm>
            <a:off x="320675" y="0"/>
            <a:ext cx="880110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aseline="0">
                <a:solidFill>
                  <a:srgbClr val="A50021"/>
                </a:solidFill>
                <a:latin typeface="Tahoma" charset="0"/>
              </a:rPr>
              <a:t>The End of a High-Mass Star</a:t>
            </a:r>
          </a:p>
        </p:txBody>
      </p:sp>
      <p:pic>
        <p:nvPicPr>
          <p:cNvPr id="2134019" name="Picture 3" descr="21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47838"/>
            <a:ext cx="6805613" cy="5222875"/>
          </a:xfrm>
          <a:prstGeom prst="rect">
            <a:avLst/>
          </a:prstGeom>
          <a:noFill/>
          <a:extLst>
            <a:ext uri="{909E8E84-426E-40dd-AFC4-6F175D3DCCD1}">
              <a14:hiddenFill xmlns:a14="http://schemas.microsoft.com/office/drawing/2010/main">
                <a:solidFill>
                  <a:srgbClr val="FFFFFF"/>
                </a:solidFill>
              </a14:hiddenFill>
            </a:ext>
          </a:extLst>
        </p:spPr>
      </p:pic>
      <p:sp>
        <p:nvSpPr>
          <p:cNvPr id="2134020" name="Text Box 4"/>
          <p:cNvSpPr txBox="1">
            <a:spLocks noChangeArrowheads="1"/>
          </p:cNvSpPr>
          <p:nvPr/>
        </p:nvSpPr>
        <p:spPr bwMode="auto">
          <a:xfrm>
            <a:off x="381000" y="762000"/>
            <a:ext cx="8640763"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600" baseline="0">
                <a:solidFill>
                  <a:schemeClr val="accent2"/>
                </a:solidFill>
                <a:latin typeface="Arial Narrow" charset="0"/>
              </a:rPr>
              <a:t>This graph shows the relative </a:t>
            </a:r>
            <a:r>
              <a:rPr lang="en-US" sz="2600" baseline="0">
                <a:latin typeface="Arial Narrow" charset="0"/>
              </a:rPr>
              <a:t>stability</a:t>
            </a:r>
            <a:r>
              <a:rPr lang="en-US" sz="2600" baseline="0">
                <a:solidFill>
                  <a:schemeClr val="accent2"/>
                </a:solidFill>
                <a:latin typeface="Arial Narrow" charset="0"/>
              </a:rPr>
              <a:t> of nuclei. On the left, nuclei gain energy through </a:t>
            </a:r>
            <a:r>
              <a:rPr lang="en-US" sz="2600" baseline="0">
                <a:latin typeface="Arial Narrow" charset="0"/>
              </a:rPr>
              <a:t>fusion</a:t>
            </a:r>
            <a:r>
              <a:rPr lang="en-US" sz="2600" baseline="0">
                <a:solidFill>
                  <a:schemeClr val="accent2"/>
                </a:solidFill>
                <a:latin typeface="Arial Narrow" charset="0"/>
              </a:rPr>
              <a:t>; on the right they gain it through </a:t>
            </a:r>
            <a:r>
              <a:rPr lang="en-US" sz="2600" baseline="0">
                <a:latin typeface="Arial Narrow" charset="0"/>
              </a:rPr>
              <a:t>fission</a:t>
            </a:r>
            <a:r>
              <a:rPr lang="en-US" sz="2600" baseline="0">
                <a:solidFill>
                  <a:schemeClr val="accent2"/>
                </a:solidFill>
                <a:latin typeface="Arial Narrow" charset="0"/>
              </a:rPr>
              <a:t>.</a:t>
            </a:r>
          </a:p>
        </p:txBody>
      </p:sp>
      <p:sp>
        <p:nvSpPr>
          <p:cNvPr id="2134021" name="Text Box 5"/>
          <p:cNvSpPr txBox="1">
            <a:spLocks noChangeArrowheads="1"/>
          </p:cNvSpPr>
          <p:nvPr/>
        </p:nvSpPr>
        <p:spPr bwMode="auto">
          <a:xfrm>
            <a:off x="160338" y="2600325"/>
            <a:ext cx="2278062"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61" tIns="48331" rIns="96661" bIns="48331">
            <a:spAutoFit/>
          </a:bodyPr>
          <a:lstStyle>
            <a:lvl1pPr algn="l" defTabSz="966788">
              <a:defRPr sz="2400">
                <a:solidFill>
                  <a:schemeClr val="tx1"/>
                </a:solidFill>
                <a:latin typeface="Times New Roman" charset="0"/>
                <a:ea typeface="ＭＳ Ｐゴシック" charset="0"/>
              </a:defRPr>
            </a:lvl1pPr>
            <a:lvl2pPr marL="482600" algn="l" defTabSz="966788">
              <a:defRPr sz="2400">
                <a:solidFill>
                  <a:schemeClr val="tx1"/>
                </a:solidFill>
                <a:latin typeface="Times New Roman" charset="0"/>
                <a:ea typeface="ＭＳ Ｐゴシック" charset="0"/>
              </a:defRPr>
            </a:lvl2pPr>
            <a:lvl3pPr marL="966788" algn="l" defTabSz="966788">
              <a:defRPr sz="2400">
                <a:solidFill>
                  <a:schemeClr val="tx1"/>
                </a:solidFill>
                <a:latin typeface="Times New Roman" charset="0"/>
                <a:ea typeface="ＭＳ Ｐゴシック" charset="0"/>
              </a:defRPr>
            </a:lvl3pPr>
            <a:lvl4pPr marL="1449388" algn="l" defTabSz="966788">
              <a:defRPr sz="2400">
                <a:solidFill>
                  <a:schemeClr val="tx1"/>
                </a:solidFill>
                <a:latin typeface="Times New Roman" charset="0"/>
                <a:ea typeface="ＭＳ Ｐゴシック" charset="0"/>
              </a:defRPr>
            </a:lvl4pPr>
            <a:lvl5pPr marL="1933575" algn="l" defTabSz="966788">
              <a:defRPr sz="2400">
                <a:solidFill>
                  <a:schemeClr val="tx1"/>
                </a:solidFill>
                <a:latin typeface="Times New Roman" charset="0"/>
                <a:ea typeface="ＭＳ Ｐゴシック" charset="0"/>
              </a:defRPr>
            </a:lvl5pPr>
            <a:lvl6pPr marL="2390775" defTabSz="966788" fontAlgn="base">
              <a:spcBef>
                <a:spcPct val="0"/>
              </a:spcBef>
              <a:spcAft>
                <a:spcPct val="0"/>
              </a:spcAft>
              <a:defRPr sz="2400">
                <a:solidFill>
                  <a:schemeClr val="tx1"/>
                </a:solidFill>
                <a:latin typeface="Times New Roman" charset="0"/>
                <a:ea typeface="ＭＳ Ｐゴシック" charset="0"/>
              </a:defRPr>
            </a:lvl6pPr>
            <a:lvl7pPr marL="2847975" defTabSz="966788" fontAlgn="base">
              <a:spcBef>
                <a:spcPct val="0"/>
              </a:spcBef>
              <a:spcAft>
                <a:spcPct val="0"/>
              </a:spcAft>
              <a:defRPr sz="2400">
                <a:solidFill>
                  <a:schemeClr val="tx1"/>
                </a:solidFill>
                <a:latin typeface="Times New Roman" charset="0"/>
                <a:ea typeface="ＭＳ Ｐゴシック" charset="0"/>
              </a:defRPr>
            </a:lvl7pPr>
            <a:lvl8pPr marL="3305175" defTabSz="966788" fontAlgn="base">
              <a:spcBef>
                <a:spcPct val="0"/>
              </a:spcBef>
              <a:spcAft>
                <a:spcPct val="0"/>
              </a:spcAft>
              <a:defRPr sz="2400">
                <a:solidFill>
                  <a:schemeClr val="tx1"/>
                </a:solidFill>
                <a:latin typeface="Times New Roman" charset="0"/>
                <a:ea typeface="ＭＳ Ｐゴシック" charset="0"/>
              </a:defRPr>
            </a:lvl8pPr>
            <a:lvl9pPr marL="3762375" defTabSz="966788"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600" baseline="0">
                <a:latin typeface="Arial Narrow" charset="0"/>
              </a:rPr>
              <a:t>Iron</a:t>
            </a:r>
            <a:r>
              <a:rPr lang="en-US" sz="2600" baseline="0">
                <a:solidFill>
                  <a:schemeClr val="accent2"/>
                </a:solidFill>
                <a:latin typeface="Arial Narrow" charset="0"/>
              </a:rPr>
              <a:t> is the crossing point; when the core has fused to iron, no more fusion can take place.</a:t>
            </a:r>
          </a:p>
        </p:txBody>
      </p:sp>
    </p:spTree>
    <p:extLst>
      <p:ext uri="{BB962C8B-B14F-4D97-AF65-F5344CB8AC3E}">
        <p14:creationId xmlns:p14="http://schemas.microsoft.com/office/powerpoint/2010/main" val="253136199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2/6/2007</a:t>
            </a:r>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C140698B-8C43-4F45-A849-500E50B29978}" type="slidenum">
              <a:rPr lang="en-US"/>
              <a:pPr/>
              <a:t>96</a:t>
            </a:fld>
            <a:endParaRPr lang="en-US"/>
          </a:p>
        </p:txBody>
      </p:sp>
      <p:sp>
        <p:nvSpPr>
          <p:cNvPr id="2287618" name="Rectangle 2"/>
          <p:cNvSpPr>
            <a:spLocks noGrp="1" noChangeArrowheads="1"/>
          </p:cNvSpPr>
          <p:nvPr>
            <p:ph type="title"/>
          </p:nvPr>
        </p:nvSpPr>
        <p:spPr/>
        <p:txBody>
          <a:bodyPr/>
          <a:lstStyle/>
          <a:p>
            <a:r>
              <a:rPr lang="en-US"/>
              <a:t>Power of Super Novae</a:t>
            </a:r>
          </a:p>
        </p:txBody>
      </p:sp>
      <p:sp>
        <p:nvSpPr>
          <p:cNvPr id="2287619" name="Rectangle 3"/>
          <p:cNvSpPr>
            <a:spLocks noGrp="1" noChangeArrowheads="1"/>
          </p:cNvSpPr>
          <p:nvPr>
            <p:ph type="body" idx="1"/>
          </p:nvPr>
        </p:nvSpPr>
        <p:spPr>
          <a:xfrm>
            <a:off x="152400" y="1143000"/>
            <a:ext cx="9340850" cy="5772150"/>
          </a:xfrm>
        </p:spPr>
        <p:txBody>
          <a:bodyPr/>
          <a:lstStyle/>
          <a:p>
            <a:r>
              <a:rPr lang="en-US" sz="3800" dirty="0"/>
              <a:t>Within a few hours</a:t>
            </a:r>
          </a:p>
          <a:p>
            <a:pPr lvl="1"/>
            <a:r>
              <a:rPr lang="en-US" sz="3400" dirty="0"/>
              <a:t>one billion times solar luminosity</a:t>
            </a:r>
          </a:p>
          <a:p>
            <a:r>
              <a:rPr lang="en-US" sz="3800" dirty="0"/>
              <a:t>Within a few months</a:t>
            </a:r>
          </a:p>
          <a:p>
            <a:pPr lvl="1"/>
            <a:r>
              <a:rPr lang="en-US" sz="3400" dirty="0"/>
              <a:t>~ same as the Sun</a:t>
            </a:r>
            <a:r>
              <a:rPr lang="ja-JP" altLang="en-US" sz="3400" dirty="0">
                <a:latin typeface="Arial"/>
              </a:rPr>
              <a:t>’</a:t>
            </a:r>
            <a:r>
              <a:rPr lang="en-US" sz="3400" dirty="0"/>
              <a:t>s </a:t>
            </a:r>
            <a:r>
              <a:rPr lang="en-US" sz="3400" dirty="0" smtClean="0"/>
              <a:t>total </a:t>
            </a:r>
            <a:r>
              <a:rPr lang="en-US" sz="3400" dirty="0"/>
              <a:t>energy during 10 billion years of life</a:t>
            </a:r>
          </a:p>
          <a:p>
            <a:r>
              <a:rPr lang="en-US" sz="3800" dirty="0"/>
              <a:t>Not only that, &gt; 99.99 % of energy is released by neutrino within ~ 10 seconds.</a:t>
            </a:r>
          </a:p>
          <a:p>
            <a:pPr lvl="1"/>
            <a:r>
              <a:rPr lang="en-US" sz="3400" dirty="0"/>
              <a:t>First observed in 1987 by </a:t>
            </a:r>
            <a:r>
              <a:rPr lang="en-US" sz="3400" dirty="0" err="1"/>
              <a:t>Kamiokande</a:t>
            </a:r>
            <a:r>
              <a:rPr lang="en-US" sz="3400" dirty="0"/>
              <a:t> experiment in Japan.</a:t>
            </a:r>
          </a:p>
          <a:p>
            <a:pPr lvl="1"/>
            <a:endParaRPr lang="en-US" sz="3400" dirty="0"/>
          </a:p>
        </p:txBody>
      </p:sp>
    </p:spTree>
    <p:extLst>
      <p:ext uri="{BB962C8B-B14F-4D97-AF65-F5344CB8AC3E}">
        <p14:creationId xmlns:p14="http://schemas.microsoft.com/office/powerpoint/2010/main" val="8299803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a:t>2/6/2007</a:t>
            </a:r>
          </a:p>
        </p:txBody>
      </p:sp>
      <p:sp>
        <p:nvSpPr>
          <p:cNvPr id="7" name="Footer Placeholder 4"/>
          <p:cNvSpPr>
            <a:spLocks noGrp="1"/>
          </p:cNvSpPr>
          <p:nvPr>
            <p:ph type="ftr" sz="quarter" idx="11"/>
          </p:nvPr>
        </p:nvSpPr>
        <p:spPr/>
        <p:txBody>
          <a:bodyPr/>
          <a:lstStyle/>
          <a:p>
            <a:r>
              <a:rPr lang="en-US"/>
              <a:t>Katsushi Arisaka</a:t>
            </a:r>
          </a:p>
        </p:txBody>
      </p:sp>
      <p:sp>
        <p:nvSpPr>
          <p:cNvPr id="8" name="Slide Number Placeholder 5"/>
          <p:cNvSpPr>
            <a:spLocks noGrp="1"/>
          </p:cNvSpPr>
          <p:nvPr>
            <p:ph type="sldNum" sz="quarter" idx="12"/>
          </p:nvPr>
        </p:nvSpPr>
        <p:spPr/>
        <p:txBody>
          <a:bodyPr/>
          <a:lstStyle/>
          <a:p>
            <a:fld id="{4E42871E-5438-444F-B272-AD15378729AC}" type="slidenum">
              <a:rPr lang="en-US"/>
              <a:pPr/>
              <a:t>97</a:t>
            </a:fld>
            <a:endParaRPr lang="en-US"/>
          </a:p>
        </p:txBody>
      </p:sp>
      <p:pic>
        <p:nvPicPr>
          <p:cNvPr id="2187266" name="Picture 2" descr="SN1987A before and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187267" name="Rectangle 3"/>
          <p:cNvSpPr>
            <a:spLocks noGrp="1" noChangeArrowheads="1"/>
          </p:cNvSpPr>
          <p:nvPr>
            <p:ph type="title"/>
          </p:nvPr>
        </p:nvSpPr>
        <p:spPr/>
        <p:txBody>
          <a:bodyPr/>
          <a:lstStyle/>
          <a:p>
            <a:r>
              <a:rPr lang="en-US" sz="3200">
                <a:solidFill>
                  <a:srgbClr val="FFFF00"/>
                </a:solidFill>
              </a:rPr>
              <a:t>Supernova 1987A</a:t>
            </a:r>
          </a:p>
        </p:txBody>
      </p:sp>
      <p:sp>
        <p:nvSpPr>
          <p:cNvPr id="2187268" name="Text Box 4"/>
          <p:cNvSpPr txBox="1">
            <a:spLocks noChangeArrowheads="1"/>
          </p:cNvSpPr>
          <p:nvPr/>
        </p:nvSpPr>
        <p:spPr bwMode="auto">
          <a:xfrm>
            <a:off x="5257800" y="4724400"/>
            <a:ext cx="976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aseline="0">
                <a:solidFill>
                  <a:srgbClr val="FFFF66"/>
                </a:solidFill>
              </a:rPr>
              <a:t>Before</a:t>
            </a:r>
          </a:p>
        </p:txBody>
      </p:sp>
      <p:sp>
        <p:nvSpPr>
          <p:cNvPr id="2187269" name="Text Box 5"/>
          <p:cNvSpPr txBox="1">
            <a:spLocks noChangeArrowheads="1"/>
          </p:cNvSpPr>
          <p:nvPr/>
        </p:nvSpPr>
        <p:spPr bwMode="auto">
          <a:xfrm>
            <a:off x="1295400" y="4724400"/>
            <a:ext cx="766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aseline="0">
                <a:solidFill>
                  <a:srgbClr val="FFFF66"/>
                </a:solidFill>
              </a:rPr>
              <a:t>After</a:t>
            </a:r>
          </a:p>
        </p:txBody>
      </p:sp>
    </p:spTree>
    <p:extLst>
      <p:ext uri="{BB962C8B-B14F-4D97-AF65-F5344CB8AC3E}">
        <p14:creationId xmlns:p14="http://schemas.microsoft.com/office/powerpoint/2010/main" val="22144603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2/6/2007</a:t>
            </a:r>
          </a:p>
        </p:txBody>
      </p:sp>
      <p:sp>
        <p:nvSpPr>
          <p:cNvPr id="6" name="Footer Placeholder 4"/>
          <p:cNvSpPr>
            <a:spLocks noGrp="1"/>
          </p:cNvSpPr>
          <p:nvPr>
            <p:ph type="ftr" sz="quarter" idx="11"/>
          </p:nvPr>
        </p:nvSpPr>
        <p:spPr/>
        <p:txBody>
          <a:bodyPr/>
          <a:lstStyle/>
          <a:p>
            <a:r>
              <a:rPr lang="en-US"/>
              <a:t>Katsushi Arisaka</a:t>
            </a:r>
          </a:p>
        </p:txBody>
      </p:sp>
      <p:sp>
        <p:nvSpPr>
          <p:cNvPr id="7" name="Slide Number Placeholder 5"/>
          <p:cNvSpPr>
            <a:spLocks noGrp="1"/>
          </p:cNvSpPr>
          <p:nvPr>
            <p:ph type="sldNum" sz="quarter" idx="12"/>
          </p:nvPr>
        </p:nvSpPr>
        <p:spPr/>
        <p:txBody>
          <a:bodyPr/>
          <a:lstStyle/>
          <a:p>
            <a:fld id="{F3FB563D-2C0E-914D-AF94-E1A3FC26EBE8}" type="slidenum">
              <a:rPr lang="en-US"/>
              <a:pPr/>
              <a:t>98</a:t>
            </a:fld>
            <a:endParaRPr lang="en-US"/>
          </a:p>
        </p:txBody>
      </p:sp>
      <p:pic>
        <p:nvPicPr>
          <p:cNvPr id="2226178" name="Picture 2" descr="sk_build44"/>
          <p:cNvPicPr>
            <a:picLocks noGrp="1" noChangeAspect="1" noChangeArrowheads="1"/>
          </p:cNvPicPr>
          <p:nvPr>
            <p:ph idx="1"/>
          </p:nvPr>
        </p:nvPicPr>
        <p:blipFill>
          <a:blip r:embed="rId3">
            <a:lum bright="-12000"/>
            <a:extLst>
              <a:ext uri="{28A0092B-C50C-407E-A947-70E740481C1C}">
                <a14:useLocalDpi xmlns:a14="http://schemas.microsoft.com/office/drawing/2010/main" val="0"/>
              </a:ext>
            </a:extLst>
          </a:blip>
          <a:srcRect/>
          <a:stretch>
            <a:fillRect/>
          </a:stretch>
        </p:blipFill>
        <p:spPr>
          <a:xfrm>
            <a:off x="0" y="0"/>
            <a:ext cx="9601200" cy="731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226179" name="Rectangle 3"/>
          <p:cNvSpPr>
            <a:spLocks noGrp="1" noChangeArrowheads="1"/>
          </p:cNvSpPr>
          <p:nvPr>
            <p:ph type="title"/>
          </p:nvPr>
        </p:nvSpPr>
        <p:spPr/>
        <p:txBody>
          <a:bodyPr/>
          <a:lstStyle/>
          <a:p>
            <a:r>
              <a:rPr lang="en-US" sz="3600">
                <a:solidFill>
                  <a:srgbClr val="FFFF00"/>
                </a:solidFill>
              </a:rPr>
              <a:t>Super-Kamiokande</a:t>
            </a:r>
          </a:p>
        </p:txBody>
      </p:sp>
      <p:sp>
        <p:nvSpPr>
          <p:cNvPr id="2226180" name="Text Box 4"/>
          <p:cNvSpPr txBox="1">
            <a:spLocks noChangeArrowheads="1"/>
          </p:cNvSpPr>
          <p:nvPr/>
        </p:nvSpPr>
        <p:spPr bwMode="auto">
          <a:xfrm>
            <a:off x="166688" y="6648450"/>
            <a:ext cx="3068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buFontTx/>
              <a:buChar char="•"/>
            </a:pPr>
            <a:r>
              <a:rPr lang="en-US" baseline="0">
                <a:solidFill>
                  <a:srgbClr val="FFFF00"/>
                </a:solidFill>
                <a:latin typeface="Arial" charset="0"/>
              </a:rPr>
              <a:t>11,200 of 20</a:t>
            </a:r>
            <a:r>
              <a:rPr lang="ja-JP" altLang="en-US" baseline="0">
                <a:solidFill>
                  <a:srgbClr val="FFFF00"/>
                </a:solidFill>
                <a:latin typeface="Arial"/>
              </a:rPr>
              <a:t>”</a:t>
            </a:r>
            <a:r>
              <a:rPr lang="en-US" baseline="0">
                <a:solidFill>
                  <a:srgbClr val="FFFF00"/>
                </a:solidFill>
                <a:latin typeface="Arial" charset="0"/>
              </a:rPr>
              <a:t> PMTs</a:t>
            </a:r>
          </a:p>
        </p:txBody>
      </p:sp>
    </p:spTree>
    <p:extLst>
      <p:ext uri="{BB962C8B-B14F-4D97-AF65-F5344CB8AC3E}">
        <p14:creationId xmlns:p14="http://schemas.microsoft.com/office/powerpoint/2010/main" val="34469709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2/6/2007</a:t>
            </a:r>
          </a:p>
        </p:txBody>
      </p:sp>
      <p:sp>
        <p:nvSpPr>
          <p:cNvPr id="5" name="Footer Placeholder 4"/>
          <p:cNvSpPr>
            <a:spLocks noGrp="1"/>
          </p:cNvSpPr>
          <p:nvPr>
            <p:ph type="ftr" sz="quarter" idx="11"/>
          </p:nvPr>
        </p:nvSpPr>
        <p:spPr/>
        <p:txBody>
          <a:bodyPr/>
          <a:lstStyle/>
          <a:p>
            <a:r>
              <a:rPr lang="en-US"/>
              <a:t>Katsushi Arisaka</a:t>
            </a:r>
          </a:p>
        </p:txBody>
      </p:sp>
      <p:sp>
        <p:nvSpPr>
          <p:cNvPr id="6" name="Slide Number Placeholder 5"/>
          <p:cNvSpPr>
            <a:spLocks noGrp="1"/>
          </p:cNvSpPr>
          <p:nvPr>
            <p:ph type="sldNum" sz="quarter" idx="12"/>
          </p:nvPr>
        </p:nvSpPr>
        <p:spPr/>
        <p:txBody>
          <a:bodyPr/>
          <a:lstStyle/>
          <a:p>
            <a:fld id="{1F645FEE-2304-E742-A9A5-33AC57F58E3C}" type="slidenum">
              <a:rPr lang="en-US"/>
              <a:pPr/>
              <a:t>99</a:t>
            </a:fld>
            <a:endParaRPr lang="en-US"/>
          </a:p>
        </p:txBody>
      </p:sp>
      <p:sp>
        <p:nvSpPr>
          <p:cNvPr id="2228226" name="Rectangle 2"/>
          <p:cNvSpPr>
            <a:spLocks noGrp="1" noChangeArrowheads="1"/>
          </p:cNvSpPr>
          <p:nvPr>
            <p:ph type="title"/>
          </p:nvPr>
        </p:nvSpPr>
        <p:spPr/>
        <p:txBody>
          <a:bodyPr/>
          <a:lstStyle/>
          <a:p>
            <a:r>
              <a:rPr lang="en-US"/>
              <a:t>Nobel Prize in 2002</a:t>
            </a:r>
          </a:p>
        </p:txBody>
      </p:sp>
      <p:pic>
        <p:nvPicPr>
          <p:cNvPr id="2228227"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14400" y="762000"/>
            <a:ext cx="7772400" cy="6238875"/>
          </a:xfrm>
        </p:spPr>
      </p:pic>
    </p:spTree>
    <p:extLst>
      <p:ext uri="{BB962C8B-B14F-4D97-AF65-F5344CB8AC3E}">
        <p14:creationId xmlns:p14="http://schemas.microsoft.com/office/powerpoint/2010/main" val="3897189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ahoma"/>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flat" cmpd="sng" algn="ctr">
              <a:solidFill>
                <a:schemeClr val="tx1"/>
              </a:solidFill>
              <a:prstDash val="solid"/>
              <a:round/>
              <a:headEnd type="none" w="med" len="med"/>
              <a:tailEnd type="stealth" w="lg" len="lg"/>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chemeClr val="tx1"/>
            </a:solidFill>
            <a:effectLst/>
            <a:latin typeface="Arial Narrow"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flat" cmpd="sng" algn="ctr">
              <a:solidFill>
                <a:schemeClr val="tx1"/>
              </a:solidFill>
              <a:prstDash val="solid"/>
              <a:round/>
              <a:headEnd type="none" w="med" len="med"/>
              <a:tailEnd type="stealth" w="lg" len="lg"/>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a:ln>
              <a:noFill/>
            </a:ln>
            <a:solidFill>
              <a:schemeClr val="tx1"/>
            </a:solidFill>
            <a:effectLst/>
            <a:latin typeface="Arial Narrow" charset="0"/>
            <a:ea typeface="ＭＳ Ｐゴシック" charset="0"/>
          </a:defRPr>
        </a:defPPr>
      </a:lstStyle>
    </a:ln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11939</TotalTime>
  <Words>3786</Words>
  <Application>Microsoft Macintosh PowerPoint</Application>
  <PresentationFormat>Custom</PresentationFormat>
  <Paragraphs>1666</Paragraphs>
  <Slides>118</Slides>
  <Notes>114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118</vt:i4>
      </vt:variant>
    </vt:vector>
  </HeadingPairs>
  <TitlesOfParts>
    <vt:vector size="121" baseType="lpstr">
      <vt:lpstr>blank</vt:lpstr>
      <vt:lpstr>Microsoft Equation</vt:lpstr>
      <vt:lpstr>Equation</vt:lpstr>
      <vt:lpstr>Evolution  of the Early  Universe</vt:lpstr>
      <vt:lpstr>Expansion of Universe</vt:lpstr>
      <vt:lpstr>Temperature of Universe</vt:lpstr>
      <vt:lpstr>Relation between Temperature and Time</vt:lpstr>
      <vt:lpstr>Unification of Forces</vt:lpstr>
      <vt:lpstr>Hubble Deep Field</vt:lpstr>
      <vt:lpstr>Hubble Deep Field</vt:lpstr>
      <vt:lpstr>Structure of DNA</vt:lpstr>
      <vt:lpstr>Symmetry Breaking</vt:lpstr>
      <vt:lpstr>The Beginning</vt:lpstr>
      <vt:lpstr>Superstring?</vt:lpstr>
      <vt:lpstr>Time = 10-34  sec, Temp.= 1029 oK  (~1016 GeV) </vt:lpstr>
      <vt:lpstr>Unification of Forces</vt:lpstr>
      <vt:lpstr>Unification of Forces</vt:lpstr>
      <vt:lpstr>Unification of Forces</vt:lpstr>
      <vt:lpstr>PowerPoint Presentation</vt:lpstr>
      <vt:lpstr>PowerPoint Presentation</vt:lpstr>
      <vt:lpstr>Symmetry Breaking</vt:lpstr>
      <vt:lpstr>Elementary Particles</vt:lpstr>
      <vt:lpstr>Mass of Particles (at T = 0.1 ns)</vt:lpstr>
      <vt:lpstr>Time = 10-10  sec, Temp.= 1015 oK  (~100 GeV) </vt:lpstr>
      <vt:lpstr>Mystery of the Mass (since 1970) </vt:lpstr>
      <vt:lpstr>Spontaneous Symmetry Breakdown  at a Dinner Table</vt:lpstr>
      <vt:lpstr>Spontaneous Symmetry Breaking - Higgs Mechanism -</vt:lpstr>
      <vt:lpstr>Spontaneous Symmetry Breaking - Higgs Mechanism -</vt:lpstr>
      <vt:lpstr>CERN and LHC in Geneva</vt:lpstr>
      <vt:lpstr>PowerPoint Presentation</vt:lpstr>
      <vt:lpstr>Unification of Fundamental Forces</vt:lpstr>
      <vt:lpstr>Early Universe &amp; Unsolved Problems</vt:lpstr>
      <vt:lpstr>PowerPoint Presentation</vt:lpstr>
      <vt:lpstr>Inflation in Early Universe</vt:lpstr>
      <vt:lpstr>Origin of Inflation</vt:lpstr>
      <vt:lpstr>The Accelerating Universe</vt:lpstr>
      <vt:lpstr>Origin of Dark Energy</vt:lpstr>
      <vt:lpstr>PowerPoint Presentation</vt:lpstr>
      <vt:lpstr>Relation between Temperature and Time</vt:lpstr>
      <vt:lpstr>PowerPoint Presentation</vt:lpstr>
      <vt:lpstr>Time = 10-6  sec, Temp.= 1013 oK  (~1 GeV) </vt:lpstr>
      <vt:lpstr>PowerPoint Presentation</vt:lpstr>
      <vt:lpstr>Time = 10-5  sec, Temp.= 31012 oK (300 MeV)</vt:lpstr>
      <vt:lpstr>Baryogenesis </vt:lpstr>
      <vt:lpstr>Time = 10-4  sec, Temp.= 1012 oK (~100 MeV) </vt:lpstr>
      <vt:lpstr>PowerPoint Presentation</vt:lpstr>
      <vt:lpstr>Relation between Temperature and Time</vt:lpstr>
      <vt:lpstr>Thermal Equilibrium</vt:lpstr>
      <vt:lpstr>Time = 10-6  sec, Temp.= 1013 oK  (~1 GeV) </vt:lpstr>
      <vt:lpstr>Elementary Particles</vt:lpstr>
      <vt:lpstr>Time = 10-5  sec, Temp.= 31012 oK (300 MeV)</vt:lpstr>
      <vt:lpstr>Time = 10-4  sec, Temp.= 1012 oK (~100 MeV) </vt:lpstr>
      <vt:lpstr>Neutron/Proton Ratio</vt:lpstr>
      <vt:lpstr>Time = 1 sec, Temp.= 1010 oK (1.3 MeV)</vt:lpstr>
      <vt:lpstr>PowerPoint Presentation</vt:lpstr>
      <vt:lpstr>Evolution of Universe</vt:lpstr>
      <vt:lpstr>PowerPoint Presentation</vt:lpstr>
      <vt:lpstr>Time = &gt; 1 sec, Temp.= &lt; 1010 oK ( &lt;1.3 MeV)</vt:lpstr>
      <vt:lpstr>Time ~ 100 sec, Temp.= 109 oK (130 keV)</vt:lpstr>
      <vt:lpstr>Time = 3 minutes, Temp.= ~109 oK (~100 keV)</vt:lpstr>
      <vt:lpstr>Abundance vs. Time</vt:lpstr>
      <vt:lpstr>Baryon/Photon Ratio</vt:lpstr>
      <vt:lpstr>PowerPoint Presentation</vt:lpstr>
      <vt:lpstr>Abundance vs. Density</vt:lpstr>
      <vt:lpstr>Density of Our Universe</vt:lpstr>
      <vt:lpstr>Time = &gt; 1 sec, Temp.= &lt; 1010 oK ( &lt;1.3 MeV)</vt:lpstr>
      <vt:lpstr>Time ~ 100 sec, Temp.= 109 oK (130 keV)</vt:lpstr>
      <vt:lpstr>Time = 3 minutes, Temp.= ~109 oK (~100 keV)</vt:lpstr>
      <vt:lpstr>Abundance vs. Time</vt:lpstr>
      <vt:lpstr>Baryon/Photon Ratio</vt:lpstr>
      <vt:lpstr>Abundance vs. Density</vt:lpstr>
      <vt:lpstr>Cosmic Pyramid 　</vt:lpstr>
      <vt:lpstr>PowerPoint Presentation</vt:lpstr>
      <vt:lpstr>PowerPoint Presentation</vt:lpstr>
      <vt:lpstr>Time = 300,000 years , Temp.= 3000 oK</vt:lpstr>
      <vt:lpstr>Cosmic Microwave Background (CMB)  Matter-Radiation Decoupling</vt:lpstr>
      <vt:lpstr>PowerPoint Presentation</vt:lpstr>
      <vt:lpstr>PowerPoint Presentation</vt:lpstr>
      <vt:lpstr>Cosmic Microwave Background (Discovered in 1964)</vt:lpstr>
      <vt:lpstr>PowerPoint Presentation</vt:lpstr>
      <vt:lpstr>COBE Results</vt:lpstr>
      <vt:lpstr>PowerPoint Presentation</vt:lpstr>
      <vt:lpstr>WMAP </vt:lpstr>
      <vt:lpstr>Cosmological Redshift</vt:lpstr>
      <vt:lpstr>PowerPoint Presentation</vt:lpstr>
      <vt:lpstr>PowerPoint Presentation</vt:lpstr>
      <vt:lpstr>Time = 1B yrs, Temp.= 10 oK</vt:lpstr>
      <vt:lpstr>Cosmic Pyramid 　</vt:lpstr>
      <vt:lpstr>PowerPoint Presentation</vt:lpstr>
      <vt:lpstr>PowerPoint Presentation</vt:lpstr>
      <vt:lpstr>PowerPoint Presentation</vt:lpstr>
      <vt:lpstr>PowerPoint Presentation</vt:lpstr>
      <vt:lpstr>PowerPoint Presentation</vt:lpstr>
      <vt:lpstr>Solar Energy</vt:lpstr>
      <vt:lpstr>PowerPoint Presentation</vt:lpstr>
      <vt:lpstr>PowerPoint Presentation</vt:lpstr>
      <vt:lpstr>Nuclear Burning in High Mass Stars   (times for a 20 Mo star)</vt:lpstr>
      <vt:lpstr>PowerPoint Presentation</vt:lpstr>
      <vt:lpstr>Power of Super Novae</vt:lpstr>
      <vt:lpstr>Supernova 1987A</vt:lpstr>
      <vt:lpstr>Super-Kamiokande</vt:lpstr>
      <vt:lpstr>Nobel Prize in 2002</vt:lpstr>
      <vt:lpstr>End Results of Stars</vt:lpstr>
      <vt:lpstr>Pauli’s Exclusion Principle</vt:lpstr>
      <vt:lpstr>Degenerate Matter</vt:lpstr>
      <vt:lpstr>Origin of Elements</vt:lpstr>
      <vt:lpstr>PowerPoint Presentation</vt:lpstr>
      <vt:lpstr>Star’s Life Cycle</vt:lpstr>
      <vt:lpstr>PowerPoint Presentation</vt:lpstr>
      <vt:lpstr>Periodic Table of Elements</vt:lpstr>
      <vt:lpstr>Abundance of Elements</vt:lpstr>
      <vt:lpstr>Now Time = 14B yrs, Temp.= 2.7 oK (310-4 eV)</vt:lpstr>
      <vt:lpstr>PowerPoint Presentation</vt:lpstr>
      <vt:lpstr>Cosmic Triple Coincidence</vt:lpstr>
      <vt:lpstr>Cosmic Coincidence</vt:lpstr>
      <vt:lpstr>PowerPoint Presentation</vt:lpstr>
      <vt:lpstr>Anthropic Principle</vt:lpstr>
      <vt:lpstr>PowerPoint Presentation</vt:lpstr>
      <vt:lpstr>PowerPoint Presentation</vt:lpstr>
      <vt:lpstr>PowerPoint Presentation</vt:lpstr>
      <vt:lpstr>PowerPoint Presentation</vt:lpstr>
    </vt:vector>
  </TitlesOfParts>
  <Company>UCLA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of 21st Century: Origin of Universe and Ourselves</dc:title>
  <dc:creator>Katsushi Arisaka</dc:creator>
  <cp:lastModifiedBy>Katsushi Arisaka</cp:lastModifiedBy>
  <cp:revision>274</cp:revision>
  <dcterms:created xsi:type="dcterms:W3CDTF">2005-12-09T08:06:25Z</dcterms:created>
  <dcterms:modified xsi:type="dcterms:W3CDTF">2012-11-14T23:49:20Z</dcterms:modified>
</cp:coreProperties>
</file>