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1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2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4" r:id="rId2"/>
  </p:sldMasterIdLst>
  <p:notesMasterIdLst>
    <p:notesMasterId r:id="rId66"/>
  </p:notesMasterIdLst>
  <p:handoutMasterIdLst>
    <p:handoutMasterId r:id="rId67"/>
  </p:handoutMasterIdLst>
  <p:sldIdLst>
    <p:sldId id="464" r:id="rId3"/>
    <p:sldId id="1879" r:id="rId4"/>
    <p:sldId id="1880" r:id="rId5"/>
    <p:sldId id="1881" r:id="rId6"/>
    <p:sldId id="1882" r:id="rId7"/>
    <p:sldId id="1723" r:id="rId8"/>
    <p:sldId id="1871" r:id="rId9"/>
    <p:sldId id="1605" r:id="rId10"/>
    <p:sldId id="1851" r:id="rId11"/>
    <p:sldId id="1796" r:id="rId12"/>
    <p:sldId id="1920" r:id="rId13"/>
    <p:sldId id="1910" r:id="rId14"/>
    <p:sldId id="1911" r:id="rId15"/>
    <p:sldId id="1913" r:id="rId16"/>
    <p:sldId id="1914" r:id="rId17"/>
    <p:sldId id="1915" r:id="rId18"/>
    <p:sldId id="1612" r:id="rId19"/>
    <p:sldId id="1962" r:id="rId20"/>
    <p:sldId id="1963" r:id="rId21"/>
    <p:sldId id="1891" r:id="rId22"/>
    <p:sldId id="1898" r:id="rId23"/>
    <p:sldId id="1899" r:id="rId24"/>
    <p:sldId id="1900" r:id="rId25"/>
    <p:sldId id="1901" r:id="rId26"/>
    <p:sldId id="1935" r:id="rId27"/>
    <p:sldId id="1902" r:id="rId28"/>
    <p:sldId id="1903" r:id="rId29"/>
    <p:sldId id="1904" r:id="rId30"/>
    <p:sldId id="1803" r:id="rId31"/>
    <p:sldId id="1564" r:id="rId32"/>
    <p:sldId id="1563" r:id="rId33"/>
    <p:sldId id="1813" r:id="rId34"/>
    <p:sldId id="1739" r:id="rId35"/>
    <p:sldId id="1944" r:id="rId36"/>
    <p:sldId id="1949" r:id="rId37"/>
    <p:sldId id="1950" r:id="rId38"/>
    <p:sldId id="1951" r:id="rId39"/>
    <p:sldId id="1952" r:id="rId40"/>
    <p:sldId id="1845" r:id="rId41"/>
    <p:sldId id="1818" r:id="rId42"/>
    <p:sldId id="1862" r:id="rId43"/>
    <p:sldId id="1892" r:id="rId44"/>
    <p:sldId id="1893" r:id="rId45"/>
    <p:sldId id="1861" r:id="rId46"/>
    <p:sldId id="1956" r:id="rId47"/>
    <p:sldId id="1957" r:id="rId48"/>
    <p:sldId id="1958" r:id="rId49"/>
    <p:sldId id="1916" r:id="rId50"/>
    <p:sldId id="1961" r:id="rId51"/>
    <p:sldId id="1774" r:id="rId52"/>
    <p:sldId id="1905" r:id="rId53"/>
    <p:sldId id="1896" r:id="rId54"/>
    <p:sldId id="1959" r:id="rId55"/>
    <p:sldId id="1877" r:id="rId56"/>
    <p:sldId id="1909" r:id="rId57"/>
    <p:sldId id="1834" r:id="rId58"/>
    <p:sldId id="1745" r:id="rId59"/>
    <p:sldId id="1960" r:id="rId60"/>
    <p:sldId id="1581" r:id="rId61"/>
    <p:sldId id="1924" r:id="rId62"/>
    <p:sldId id="1849" r:id="rId63"/>
    <p:sldId id="1787" r:id="rId64"/>
    <p:sldId id="1788" r:id="rId65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8000"/>
    <a:srgbClr val="FF3300"/>
    <a:srgbClr val="FFFFCC"/>
    <a:srgbClr val="FBE6FF"/>
    <a:srgbClr val="FF6DFF"/>
    <a:srgbClr val="00FFFF"/>
    <a:srgbClr val="E0E0E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735" autoAdjust="0"/>
    <p:restoredTop sz="97797" autoAdjust="0"/>
  </p:normalViewPr>
  <p:slideViewPr>
    <p:cSldViewPr>
      <p:cViewPr varScale="1">
        <p:scale>
          <a:sx n="142" d="100"/>
          <a:sy n="142" d="100"/>
        </p:scale>
        <p:origin x="-112" y="-600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32" y="-7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2322709A-5C3D-B649-863A-5DCD6CF719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6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5400" y="719138"/>
            <a:ext cx="4729163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62A7F578-E09D-A645-8E1E-36DE0066DA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7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579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84B5B0-CDAC-2A40-8C96-8DD7258419E7}" type="slidenum">
              <a:rPr lang="en-US" sz="1400">
                <a:latin typeface="Times New Roman" charset="0"/>
              </a:rPr>
              <a:pPr eaLnBrk="1" hangingPunct="1"/>
              <a:t>1</a:t>
            </a:fld>
            <a:endParaRPr lang="en-US" sz="1400">
              <a:latin typeface="Times New Roman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B9E833-7891-A241-97FF-9F31ED8ED38B}" type="slidenum">
              <a:rPr lang="en-US" sz="1400">
                <a:latin typeface="Times New Roman" charset="0"/>
              </a:rPr>
              <a:pPr eaLnBrk="1" hangingPunct="1"/>
              <a:t>10</a:t>
            </a:fld>
            <a:endParaRPr lang="en-US" sz="140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F6F0F49-1D91-7547-A677-E89FCD0A2DEA}" type="slidenum">
              <a:rPr lang="en-US" sz="1300" b="0">
                <a:latin typeface="Times New Roman" charset="0"/>
              </a:rPr>
              <a:pPr eaLnBrk="1" hangingPunct="1"/>
              <a:t>11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70593" indent="-296381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85528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9739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33951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163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2374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56585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30796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70F101-9365-EE43-9C6B-0DC8BAB4C035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1E5E29-E43C-904A-AA05-06E2EEC52890}" type="slidenum">
              <a:rPr lang="en-US" sz="1400">
                <a:latin typeface="Times New Roman" charset="0"/>
              </a:rPr>
              <a:pPr eaLnBrk="1" hangingPunct="1"/>
              <a:t>17</a:t>
            </a:fld>
            <a:endParaRPr lang="en-US" sz="1400">
              <a:latin typeface="Times New Roman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98A9A-7CAF-F240-A7DB-9042BD3B393C}" type="slidenum">
              <a:rPr lang="en-US" sz="1400">
                <a:latin typeface="Times New Roman" charset="0"/>
              </a:rPr>
              <a:pPr eaLnBrk="1" hangingPunct="1"/>
              <a:t>18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19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72E753-BF89-6646-A04B-F41326AC6AEC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BA9CD9-6EE9-0144-A70F-849C3AEE0008}" type="slidenum">
              <a:rPr lang="en-US" sz="1400">
                <a:latin typeface="Times New Roman" charset="0"/>
              </a:rPr>
              <a:pPr eaLnBrk="1" hangingPunct="1"/>
              <a:t>21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C86FD5-ED20-3E49-9636-E46368E05E6F}" type="slidenum">
              <a:rPr lang="en-US" sz="1300" b="0">
                <a:latin typeface="Times New Roman" charset="0"/>
              </a:rPr>
              <a:pPr eaLnBrk="1" hangingPunct="1"/>
              <a:t>22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5D7757A-F589-DE43-9CA4-B163C2971A43}" type="slidenum">
              <a:rPr lang="en-US" sz="1300" b="0">
                <a:latin typeface="Times New Roman" charset="0"/>
              </a:rPr>
              <a:pPr eaLnBrk="1" hangingPunct="1"/>
              <a:t>23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ED24A2-4214-F441-936F-8A13D5E8224E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087170-B342-8944-8D27-ABB92C78B964}" type="slidenum">
              <a:rPr lang="en-US" sz="1400">
                <a:latin typeface="Times New Roman" charset="0"/>
              </a:rPr>
              <a:pPr eaLnBrk="1" hangingPunct="1"/>
              <a:t>24</a:t>
            </a:fld>
            <a:endParaRPr lang="en-US" sz="14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B76C70-C379-BD47-AC91-CF73ECD71C1A}" type="slidenum">
              <a:rPr lang="en-US" sz="1400">
                <a:latin typeface="Times New Roman" charset="0"/>
              </a:rPr>
              <a:pPr eaLnBrk="1" hangingPunct="1"/>
              <a:t>25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E6AC46-F3EF-1348-921B-A3FD1D6FAF0C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26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B26561-D661-F940-AB30-BCCA5453D675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F1785-427F-1C44-B8B3-FD754CA1D8E4}" type="slidenum">
              <a:rPr lang="en-US" sz="1400">
                <a:latin typeface="Times New Roman" charset="0"/>
              </a:rPr>
              <a:pPr eaLnBrk="1" hangingPunct="1"/>
              <a:t>28</a:t>
            </a:fld>
            <a:endParaRPr lang="en-US" sz="140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73518-6B40-8A41-8A11-36BCD6BCA758}" type="slidenum">
              <a:rPr lang="en-US" sz="1400">
                <a:latin typeface="Times New Roman" charset="0"/>
              </a:rPr>
              <a:pPr eaLnBrk="1" hangingPunct="1"/>
              <a:t>30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2CE5D2-499B-C24E-B6D8-E18704C1265C}" type="slidenum">
              <a:rPr lang="en-US" sz="1400">
                <a:latin typeface="Times New Roman" charset="0"/>
              </a:rPr>
              <a:pPr eaLnBrk="1" hangingPunct="1"/>
              <a:t>31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D1287-603C-434A-8327-12D0D9248588}" type="slidenum">
              <a:rPr lang="en-US" sz="1400">
                <a:latin typeface="Times New Roman" charset="0"/>
              </a:rPr>
              <a:pPr eaLnBrk="1" hangingPunct="1"/>
              <a:t>32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4D3C46-6B69-7B41-8AAC-527EECC83814}" type="slidenum">
              <a:rPr lang="en-US" sz="1400">
                <a:latin typeface="Times New Roman" charset="0"/>
              </a:rPr>
              <a:pPr eaLnBrk="1" hangingPunct="1"/>
              <a:t>33</a:t>
            </a:fld>
            <a:endParaRPr lang="en-US" sz="140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34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02CD93-2E91-EB48-8116-AB1A0B4066C4}" type="slidenum">
              <a:rPr lang="en-US" sz="1400">
                <a:latin typeface="Times New Roman" charset="0"/>
              </a:rPr>
              <a:pPr eaLnBrk="1" hangingPunct="1"/>
              <a:t>35</a:t>
            </a:fld>
            <a:endParaRPr lang="en-US" sz="140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02CCF-7309-F04A-8150-5ABE5A580CBD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39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548E13-FC78-F945-95B6-4DFADEB17C05}" type="slidenum">
              <a:rPr lang="en-US" sz="1400">
                <a:latin typeface="Times New Roman" charset="0"/>
              </a:rPr>
              <a:pPr eaLnBrk="1" hangingPunct="1"/>
              <a:t>40</a:t>
            </a:fld>
            <a:endParaRPr lang="en-US" sz="140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B96C63-873C-BA49-87BE-07EB7F2C65FA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47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0DD2AE-D85C-D245-AC74-B1377C5ACED4}" type="slidenum">
              <a:rPr lang="en-US" sz="1400">
                <a:latin typeface="Times New Roman" charset="0"/>
              </a:rPr>
              <a:pPr eaLnBrk="1" hangingPunct="1"/>
              <a:t>49</a:t>
            </a:fld>
            <a:endParaRPr lang="en-US" sz="1400">
              <a:latin typeface="Times New Roman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E7A19-6049-C04D-A258-A1CB0D8AADBE}" type="slidenum">
              <a:rPr lang="en-US" sz="1400">
                <a:latin typeface="Times New Roman" charset="0"/>
              </a:rPr>
              <a:pPr eaLnBrk="1" hangingPunct="1"/>
              <a:t>50</a:t>
            </a:fld>
            <a:endParaRPr lang="en-US" sz="1400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704813-EE79-5647-AF1D-54F4B5ECCDB7}" type="slidenum">
              <a:rPr lang="en-US" sz="1300">
                <a:solidFill>
                  <a:srgbClr val="000000"/>
                </a:solidFill>
              </a:rPr>
              <a:pPr/>
              <a:t>51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7B7BCDCC-D1D7-D94C-9128-6F031FE8B166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52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8EEF5-977C-4947-88DB-A348D563C863}" type="slidenum">
              <a:rPr lang="en-US" sz="1400">
                <a:latin typeface="Times New Roman" charset="0"/>
              </a:rPr>
              <a:pPr eaLnBrk="1" hangingPunct="1"/>
              <a:t>54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E6ACC-2D9F-CC44-9653-73E58234FFE1}" type="slidenum">
              <a:rPr lang="en-US" sz="1400">
                <a:latin typeface="Times New Roman" charset="0"/>
              </a:rPr>
              <a:pPr eaLnBrk="1" hangingPunct="1"/>
              <a:t>56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AC4665-0AE7-FD4E-B5FA-C6C31D7606DC}" type="slidenum">
              <a:rPr lang="en-US" sz="1400">
                <a:latin typeface="Times New Roman" charset="0"/>
              </a:rPr>
              <a:pPr eaLnBrk="1" hangingPunct="1"/>
              <a:t>4</a:t>
            </a:fld>
            <a:endParaRPr lang="en-US" sz="140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8DD246-6358-9543-820A-661EEE4701AF}" type="slidenum">
              <a:rPr lang="en-US" sz="1400">
                <a:latin typeface="Times New Roman" charset="0"/>
              </a:rPr>
              <a:pPr eaLnBrk="1" hangingPunct="1"/>
              <a:t>57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9BF454-DDF3-CF40-B133-23E14DD26F45}" type="slidenum">
              <a:rPr lang="en-US" sz="1400">
                <a:latin typeface="Times New Roman" charset="0"/>
              </a:rPr>
              <a:pPr eaLnBrk="1" hangingPunct="1"/>
              <a:t>59</a:t>
            </a:fld>
            <a:endParaRPr lang="en-US" sz="14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latin typeface="Times New Roman" charset="0"/>
              </a:rPr>
              <a:pPr eaLnBrk="1" hangingPunct="1"/>
              <a:t>61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A1A744-B1A3-FB49-8FDF-5FBCE9F618C9}" type="slidenum">
              <a:rPr lang="en-US" sz="1400">
                <a:latin typeface="Times New Roman" charset="0"/>
              </a:rPr>
              <a:pPr eaLnBrk="1" hangingPunct="1"/>
              <a:t>63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B20DDE-6917-8545-A3AF-03633D33020C}" type="slidenum">
              <a:rPr lang="en-US" sz="1400">
                <a:latin typeface="Times New Roman" charset="0"/>
              </a:rPr>
              <a:pPr eaLnBrk="1" hangingPunct="1"/>
              <a:t>5</a:t>
            </a:fld>
            <a:endParaRPr lang="en-US" sz="1400">
              <a:latin typeface="Times New Roman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FADDCF-F21B-044A-8133-63EEE4184AC8}" type="slidenum">
              <a:rPr lang="en-US" sz="1400">
                <a:latin typeface="Times New Roman" charset="0"/>
              </a:rPr>
              <a:pPr eaLnBrk="1" hangingPunct="1"/>
              <a:t>6</a:t>
            </a:fld>
            <a:endParaRPr lang="en-US" sz="1400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441331-EC5E-B540-8450-F62835973F88}" type="slidenum">
              <a:rPr lang="en-US" sz="1400">
                <a:latin typeface="Times New Roman" charset="0"/>
              </a:rPr>
              <a:pPr eaLnBrk="1" hangingPunct="1"/>
              <a:t>8</a:t>
            </a:fld>
            <a:endParaRPr lang="en-US" sz="140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D5A0FE-EAF2-744C-B1C2-EAB4A5C77288}" type="slidenum">
              <a:rPr lang="en-US" sz="1400">
                <a:latin typeface="Times New Roman" charset="0"/>
              </a:rPr>
              <a:pPr eaLnBrk="1" hangingPunct="1"/>
              <a:t>9</a:t>
            </a:fld>
            <a:endParaRPr lang="en-US" sz="140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4" y="4144964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9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6" indent="0" algn="ctr">
              <a:buNone/>
              <a:defRPr/>
            </a:lvl6pPr>
            <a:lvl7pPr marL="2742956" indent="0" algn="ctr">
              <a:buNone/>
              <a:defRPr/>
            </a:lvl7pPr>
            <a:lvl8pPr marL="3200114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5EEC0-971F-7D4B-8ECF-786186B400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787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47B9-792A-0B4D-A531-166CD9238B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114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1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89F1F-3C8A-834B-95D1-3CA641B0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9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F9796-E2B8-D84B-89D7-97E8723523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625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0557-96F1-4E44-84ED-D91F4E3DA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2816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8B15D-EFD3-1A42-82EC-60FE9D61FE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1486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5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4E69-DDFC-6549-8969-625FA0B0DD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C1B9C-7DB8-4F4E-9029-6B4BFE544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8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5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6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263" indent="0">
              <a:buNone/>
              <a:defRPr sz="1900"/>
            </a:lvl2pPr>
            <a:lvl3pPr marL="966526" indent="0">
              <a:buNone/>
              <a:defRPr sz="1700"/>
            </a:lvl3pPr>
            <a:lvl4pPr marL="1449788" indent="0">
              <a:buNone/>
              <a:defRPr sz="1500"/>
            </a:lvl4pPr>
            <a:lvl5pPr marL="1933052" indent="0">
              <a:buNone/>
              <a:defRPr sz="1500"/>
            </a:lvl5pPr>
            <a:lvl6pPr marL="2416316" indent="0">
              <a:buNone/>
              <a:defRPr sz="1500"/>
            </a:lvl6pPr>
            <a:lvl7pPr marL="2899579" indent="0">
              <a:buNone/>
              <a:defRPr sz="1500"/>
            </a:lvl7pPr>
            <a:lvl8pPr marL="3382842" indent="0">
              <a:buNone/>
              <a:defRPr sz="1500"/>
            </a:lvl8pPr>
            <a:lvl9pPr marL="386610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251DE-1A9E-AB4A-8266-F7192E789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77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C2B41-3202-174F-94C1-71EDCF805A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9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5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8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37455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19868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90CF-9E30-2B45-886A-C512B3FB6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B7477-52DA-F04E-AD07-917798D90B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624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07B7E-DF40-FD4E-97CA-8A404F6CDF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83FAB-0F95-8D48-B92E-9F0F61B5AC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9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5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30775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79C57-E4B6-664F-9A8A-AD3C5C17BC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6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1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263" indent="0">
              <a:buNone/>
              <a:defRPr sz="3000"/>
            </a:lvl2pPr>
            <a:lvl3pPr marL="966526" indent="0">
              <a:buNone/>
              <a:defRPr sz="2500"/>
            </a:lvl3pPr>
            <a:lvl4pPr marL="1449788" indent="0">
              <a:buNone/>
              <a:defRPr sz="2100"/>
            </a:lvl4pPr>
            <a:lvl5pPr marL="1933052" indent="0">
              <a:buNone/>
              <a:defRPr sz="2100"/>
            </a:lvl5pPr>
            <a:lvl6pPr marL="2416316" indent="0">
              <a:buNone/>
              <a:defRPr sz="2100"/>
            </a:lvl6pPr>
            <a:lvl7pPr marL="2899579" indent="0">
              <a:buNone/>
              <a:defRPr sz="2100"/>
            </a:lvl7pPr>
            <a:lvl8pPr marL="3382842" indent="0">
              <a:buNone/>
              <a:defRPr sz="2100"/>
            </a:lvl8pPr>
            <a:lvl9pPr marL="3866104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2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C8D57-FAEE-884F-B8DB-C1CA29522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1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D0615-A3C9-D441-A7B1-752940B46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6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9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9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32974-E7CA-DF4B-9BE5-BF3D8C7AC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9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9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6" indent="0">
              <a:buNone/>
              <a:defRPr sz="1400"/>
            </a:lvl6pPr>
            <a:lvl7pPr marL="2742956" indent="0">
              <a:buNone/>
              <a:defRPr sz="1400"/>
            </a:lvl7pPr>
            <a:lvl8pPr marL="3200114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B938-B388-C64C-8549-A7860FC4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6477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4B67-1105-7749-8548-41D9BD253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758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1" y="163671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1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8CAFE-BB6D-6642-BD65-300D1B3D11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203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1839F-04F4-6E46-B0F3-FE0459123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294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457E-51C5-DC46-8CE0-B052A56512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7146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290515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6" y="153035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01E43-7D8D-6642-BDAE-3260CA1D1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507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700"/>
            </a:lvl2pPr>
            <a:lvl3pPr marL="914319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6" indent="0">
              <a:buNone/>
              <a:defRPr sz="2000"/>
            </a:lvl6pPr>
            <a:lvl7pPr marL="2742956" indent="0">
              <a:buNone/>
              <a:defRPr sz="2000"/>
            </a:lvl7pPr>
            <a:lvl8pPr marL="3200114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6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32419-2ED7-E342-BDB0-3486A9540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4609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l"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6E9E3AD-A881-AA42-B387-74E6A9ED9E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ransition xmlns:p14="http://schemas.microsoft.com/office/powerpoint/2010/main"/>
  <p:hf hdr="0"/>
  <p:txStyles>
    <p:titleStyle>
      <a:lvl1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15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31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47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63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8775" indent="-358775" algn="l" defTabSz="9652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32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92275" indent="-244475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3288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31841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899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15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318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93688"/>
            <a:ext cx="8642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706563"/>
            <a:ext cx="86423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94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l"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1150"/>
            <a:ext cx="3041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rgbClr val="000000"/>
                </a:solidFill>
              </a:defRPr>
            </a:lvl1pPr>
          </a:lstStyle>
          <a:p>
            <a:fld id="{2A8DDCB2-CD85-1F48-966F-E55CF8C450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83263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66526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49788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33052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2638" indent="-300038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89100" indent="-2397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112" charset="-128"/>
        </a:defRPr>
      </a:lvl4pPr>
      <a:lvl5pPr marL="2173288" indent="-239713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112" charset="-128"/>
        </a:defRPr>
      </a:lvl5pPr>
      <a:lvl6pPr marL="2657947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210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473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7736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63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52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788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05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1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84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104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7.png"/><Relationship Id="rId1" Type="http://schemas.microsoft.com/office/2007/relationships/media" Target="file://localhost/Users/Katsushi/Documents/BIO/My%20Movies/Arisaka_Soma_Dendrite_1k.mp4" TargetMode="External"/><Relationship Id="rId2" Type="http://schemas.openxmlformats.org/officeDocument/2006/relationships/video" Target="file://localhost/Users/Katsushi/Documents/BIO/My%20Movies/Arisaka_Soma_Dendrite_1k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4.png"/><Relationship Id="rId1" Type="http://schemas.microsoft.com/office/2007/relationships/media" Target="file://localhost/Users/Katsushi/Documents/BIO/My%20Movies/5%20hair%20cells.mp4" TargetMode="External"/><Relationship Id="rId2" Type="http://schemas.openxmlformats.org/officeDocument/2006/relationships/video" Target="file://localhost/Users/Katsushi/Documents/BIO/My%20Movies/5%20hair%20cells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4.png"/><Relationship Id="rId10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file://localhost/Users/Katsushi/Music/iTunes/iTunes%20Music/Movies/STEM_single_plane_raw/STEM_single_plane_raw.m4v" TargetMode="External"/><Relationship Id="rId2" Type="http://schemas.openxmlformats.org/officeDocument/2006/relationships/video" Target="file://localhost/Users/Katsushi/Music/iTunes/iTunes%20Music/Movies/STEM_single_plane_raw/STEM_single_plane_raw.m4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1" Type="http://schemas.microsoft.com/office/2007/relationships/media" Target="file://localhost/Users/Katsushi/Music/iTunes/iTunes%20Music/Movies/STEM_single_plane_contours/STEM_single_plane_contours.m4v" TargetMode="External"/><Relationship Id="rId2" Type="http://schemas.openxmlformats.org/officeDocument/2006/relationships/video" Target="file://localhost/Users/Katsushi/Music/iTunes/iTunes%20Music/Movies/STEM_single_plane_contours/STEM_single_plane_contours.m4v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1" Type="http://schemas.microsoft.com/office/2007/relationships/media" Target="file://localhost/Users/Katsushi/Music/iTunes/iTunes%20Music/Movies/STEM_multiple_plane_raw.m4v" TargetMode="External"/><Relationship Id="rId2" Type="http://schemas.openxmlformats.org/officeDocument/2006/relationships/video" Target="file://localhost/Users/Katsushi/Music/iTunes/iTunes%20Music/Movies/STEM_multiple_plane_raw.m4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3581400"/>
            <a:ext cx="6705600" cy="7175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2" tIns="45716" rIns="91432" bIns="45716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76200" y="723900"/>
            <a:ext cx="9372599" cy="17367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Origin of </a:t>
            </a:r>
            <a:r>
              <a:rPr lang="en-US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Consciousness 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MS Gothic" charset="0"/>
              <a:cs typeface="MS Gothic" charset="0"/>
            </a:endParaRPr>
          </a:p>
        </p:txBody>
      </p:sp>
      <p:sp>
        <p:nvSpPr>
          <p:cNvPr id="30724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5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6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1676400" y="5226050"/>
            <a:ext cx="6651625" cy="1250950"/>
          </a:xfrm>
          <a:prstGeom prst="rect">
            <a:avLst/>
          </a:prstGeom>
          <a:noFill/>
          <a:ln w="12700">
            <a:noFill/>
            <a:miter lim="800000"/>
            <a:headEnd type="none" w="med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5336" tIns="47668" rIns="95336" bIns="47668">
            <a:spAutoFit/>
          </a:bodyPr>
          <a:lstStyle/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EEC0-971F-7D4B-8ECF-786186B400E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B9AEC9-9CBD-6D46-8FE8-73A036083F19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06502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05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Text Box 5"/>
          <p:cNvSpPr txBox="1">
            <a:spLocks noChangeArrowheads="1"/>
          </p:cNvSpPr>
          <p:nvPr/>
        </p:nvSpPr>
        <p:spPr bwMode="auto">
          <a:xfrm>
            <a:off x="7391400" y="6838950"/>
            <a:ext cx="204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60C99C"/>
                </a:solidFill>
                <a:cs typeface="Arial" charset="0"/>
              </a:rPr>
              <a:t>15 frame/sec</a:t>
            </a:r>
            <a:endParaRPr lang="en-US" b="1">
              <a:solidFill>
                <a:srgbClr val="60C99C"/>
              </a:solidFill>
              <a:cs typeface="Arial" charset="0"/>
            </a:endParaRPr>
          </a:p>
        </p:txBody>
      </p:sp>
      <p:sp>
        <p:nvSpPr>
          <p:cNvPr id="106504" name="TextBox 12"/>
          <p:cNvSpPr txBox="1">
            <a:spLocks noChangeArrowheads="1"/>
          </p:cNvSpPr>
          <p:nvPr/>
        </p:nvSpPr>
        <p:spPr bwMode="auto">
          <a:xfrm>
            <a:off x="101600" y="6827838"/>
            <a:ext cx="339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Andrew Charles (Neurobiology)</a:t>
            </a:r>
          </a:p>
        </p:txBody>
      </p:sp>
      <p:sp>
        <p:nvSpPr>
          <p:cNvPr id="1065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b="9419"/>
          <a:stretch>
            <a:fillRect/>
          </a:stretch>
        </p:blipFill>
        <p:spPr bwMode="auto">
          <a:xfrm>
            <a:off x="0" y="914400"/>
            <a:ext cx="960120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itle 1"/>
          <p:cNvSpPr>
            <a:spLocks noGrp="1"/>
          </p:cNvSpPr>
          <p:nvPr>
            <p:ph type="title"/>
          </p:nvPr>
        </p:nvSpPr>
        <p:spPr>
          <a:xfrm>
            <a:off x="479425" y="-69850"/>
            <a:ext cx="8642350" cy="914400"/>
          </a:xfrm>
        </p:spPr>
        <p:txBody>
          <a:bodyPr/>
          <a:lstStyle/>
          <a:p>
            <a:pPr eaLnBrk="1" hangingPunct="1"/>
            <a:r>
              <a:rPr lang="en-US" altLang="ja-JP" sz="4400" dirty="0" smtClean="0">
                <a:latin typeface="Tahoma" charset="0"/>
                <a:ea typeface="ＭＳ Ｐゴシック" charset="0"/>
                <a:cs typeface="ＭＳ Ｐゴシック" charset="0"/>
              </a:rPr>
              <a:t>Neurons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772" name="TextBox 4"/>
          <p:cNvSpPr txBox="1">
            <a:spLocks noChangeArrowheads="1"/>
          </p:cNvSpPr>
          <p:nvPr/>
        </p:nvSpPr>
        <p:spPr bwMode="auto">
          <a:xfrm>
            <a:off x="7361238" y="5934075"/>
            <a:ext cx="14398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~micrometer scale</a:t>
            </a:r>
          </a:p>
        </p:txBody>
      </p:sp>
      <p:sp>
        <p:nvSpPr>
          <p:cNvPr id="1607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607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C1EF3-E9A8-154E-9AEC-CA116D2E568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0776" name="TextBox 8"/>
          <p:cNvSpPr txBox="1">
            <a:spLocks noChangeArrowheads="1"/>
          </p:cNvSpPr>
          <p:nvPr/>
        </p:nvSpPr>
        <p:spPr bwMode="auto">
          <a:xfrm>
            <a:off x="574417" y="708025"/>
            <a:ext cx="7087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8000"/>
                </a:solidFill>
              </a:rPr>
              <a:t>Each Neuron has ~1,000 connections (10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11 </a:t>
            </a:r>
            <a:r>
              <a:rPr lang="en-US" altLang="ja-JP" dirty="0" smtClean="0">
                <a:solidFill>
                  <a:srgbClr val="008000"/>
                </a:solidFill>
              </a:rPr>
              <a:t>x </a:t>
            </a:r>
            <a:r>
              <a:rPr lang="en-US" altLang="ja-JP" dirty="0">
                <a:solidFill>
                  <a:srgbClr val="008000"/>
                </a:solidFill>
              </a:rPr>
              <a:t>1000 = </a:t>
            </a:r>
            <a:r>
              <a:rPr lang="en-US" altLang="ja-JP" dirty="0" smtClean="0">
                <a:solidFill>
                  <a:srgbClr val="008000"/>
                </a:solidFill>
              </a:rPr>
              <a:t>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14</a:t>
            </a:r>
            <a:r>
              <a:rPr lang="ja-JP" altLang="en-US" dirty="0" smtClean="0">
                <a:solidFill>
                  <a:srgbClr val="008000"/>
                </a:solidFill>
              </a:rPr>
              <a:t>）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2" tIns="45716" rIns="91432" bIns="45716" numCol="1" rtlCol="0" anchor="ctr" anchorCtr="0" compatLnSpc="1">
            <a:prstTxWarp prst="textNoShape">
              <a:avLst/>
            </a:prstTxWarp>
          </a:bodyPr>
          <a:lstStyle/>
          <a:p>
            <a:pPr defTabSz="914319"/>
            <a:endParaRPr lang="en-US"/>
          </a:p>
        </p:txBody>
      </p:sp>
      <p:pic>
        <p:nvPicPr>
          <p:cNvPr id="7" name="Content Placeholder 6" descr="wats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316"/>
          <a:stretch/>
        </p:blipFill>
        <p:spPr>
          <a:xfrm>
            <a:off x="1188892" y="1"/>
            <a:ext cx="6863147" cy="7315201"/>
          </a:xfrm>
          <a:ln w="38100" cmpd="sng">
            <a:solidFill>
              <a:srgbClr val="FF6600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1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839200" cy="685801"/>
          </a:xfrm>
        </p:spPr>
        <p:txBody>
          <a:bodyPr/>
          <a:lstStyle/>
          <a:p>
            <a:pPr algn="l"/>
            <a:r>
              <a:rPr lang="en-US" sz="3200" dirty="0" smtClean="0"/>
              <a:t>“Moore’s Law” Transistors </a:t>
            </a:r>
            <a:r>
              <a:rPr lang="en-US" sz="3200" dirty="0"/>
              <a:t>in Computer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031"/>
          <a:stretch/>
        </p:blipFill>
        <p:spPr>
          <a:xfrm>
            <a:off x="0" y="717294"/>
            <a:ext cx="8991600" cy="62091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3581400"/>
            <a:ext cx="3318414" cy="224676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Watson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#CPUs : 2880 CPU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(~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Transistors) 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3.5 GHz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RAM : 16 </a:t>
            </a:r>
            <a:r>
              <a:rPr lang="en-US" sz="2700" b="1" dirty="0" err="1">
                <a:solidFill>
                  <a:schemeClr val="accent6">
                    <a:lumMod val="75000"/>
                  </a:schemeClr>
                </a:solidFill>
              </a:rPr>
              <a:t>TByte</a:t>
            </a:r>
            <a:endParaRPr lang="en-US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7482" y="152400"/>
            <a:ext cx="1387519" cy="5847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 lvl="0"/>
            <a:r>
              <a:rPr lang="en-US" sz="3200" b="1" dirty="0">
                <a:solidFill>
                  <a:srgbClr val="FF2C7A"/>
                </a:solidFill>
                <a:latin typeface="Arial Narrow"/>
              </a:rPr>
              <a:t>Watson</a:t>
            </a:r>
            <a:endParaRPr lang="en-US" sz="2700" b="1" dirty="0">
              <a:solidFill>
                <a:srgbClr val="FF2C7A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1263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Tahoma" charset="0"/>
              </a:rPr>
              <a:t>From No Brain to Big Brain</a:t>
            </a:r>
          </a:p>
        </p:txBody>
      </p:sp>
      <p:pic>
        <p:nvPicPr>
          <p:cNvPr id="12292" name="Picture 2" descr="http://www.funnyphotos.net.au/images/ordinary-zebrafi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10001" r="5904" b="20634"/>
          <a:stretch>
            <a:fillRect/>
          </a:stretch>
        </p:blipFill>
        <p:spPr bwMode="auto">
          <a:xfrm>
            <a:off x="377825" y="5318126"/>
            <a:ext cx="4041776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reat Pond Snail, Lymnaea Stagnalis Photographic Print by Oxford Scientif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713" r="8000" b="21143"/>
          <a:stretch>
            <a:fillRect/>
          </a:stretch>
        </p:blipFill>
        <p:spPr bwMode="auto">
          <a:xfrm>
            <a:off x="381000" y="2938463"/>
            <a:ext cx="3733800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PCDimag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6667" r="8102" b="16667"/>
          <a:stretch>
            <a:fillRect/>
          </a:stretch>
        </p:blipFill>
        <p:spPr>
          <a:xfrm>
            <a:off x="609600" y="663575"/>
            <a:ext cx="3067050" cy="1752601"/>
          </a:xfrm>
          <a:noFill/>
        </p:spPr>
      </p:pic>
      <p:sp>
        <p:nvSpPr>
          <p:cNvPr id="10" name="Rectangle 9"/>
          <p:cNvSpPr/>
          <p:nvPr/>
        </p:nvSpPr>
        <p:spPr>
          <a:xfrm>
            <a:off x="476366" y="4819650"/>
            <a:ext cx="3475064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Lymnaea</a:t>
            </a:r>
            <a:r>
              <a:rPr lang="en-US" sz="2000" b="1" dirty="0">
                <a:solidFill>
                  <a:srgbClr val="FFC000"/>
                </a:solidFill>
              </a:rPr>
              <a:t>  (~1,000 neurons)</a:t>
            </a:r>
          </a:p>
        </p:txBody>
      </p:sp>
      <p:pic>
        <p:nvPicPr>
          <p:cNvPr id="12296" name="Picture 6" descr="rats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9859" b="21037"/>
          <a:stretch>
            <a:fillRect/>
          </a:stretch>
        </p:blipFill>
        <p:spPr bwMode="auto">
          <a:xfrm>
            <a:off x="5483226" y="3581401"/>
            <a:ext cx="34321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http://magickcanoe.com/frogs/young-bullfrog-1-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814"/>
          <a:stretch>
            <a:fillRect/>
          </a:stretch>
        </p:blipFill>
        <p:spPr bwMode="auto">
          <a:xfrm>
            <a:off x="5486400" y="685801"/>
            <a:ext cx="3460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96684" y="6915150"/>
            <a:ext cx="3669678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Zebrafish</a:t>
            </a:r>
            <a:r>
              <a:rPr lang="en-US" sz="2000" b="1" dirty="0">
                <a:solidFill>
                  <a:srgbClr val="FFC000"/>
                </a:solidFill>
              </a:rPr>
              <a:t>  (~10,000 neurons)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2346" y="2405064"/>
            <a:ext cx="3334676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Paramecium  (Single Cell)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41691" y="3101976"/>
            <a:ext cx="3094142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Bullfrog  (~10</a:t>
            </a:r>
            <a:r>
              <a:rPr lang="en-US" sz="2000" b="1" baseline="30000" dirty="0">
                <a:solidFill>
                  <a:srgbClr val="FFC000"/>
                </a:solidFill>
              </a:rPr>
              <a:t>7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55434" y="6873875"/>
            <a:ext cx="2524450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Rat  (~10</a:t>
            </a:r>
            <a:r>
              <a:rPr lang="en-US" sz="2000" b="1" baseline="30000" dirty="0">
                <a:solidFill>
                  <a:srgbClr val="FFC000"/>
                </a:solidFill>
              </a:rPr>
              <a:t>8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00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9067800" cy="685801"/>
          </a:xfrm>
        </p:spPr>
        <p:txBody>
          <a:bodyPr/>
          <a:lstStyle/>
          <a:p>
            <a:pPr algn="l"/>
            <a:r>
              <a:rPr lang="en-US" sz="3600" dirty="0"/>
              <a:t>Neurons in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160"/>
          <a:stretch/>
        </p:blipFill>
        <p:spPr>
          <a:xfrm>
            <a:off x="381000" y="822367"/>
            <a:ext cx="8864726" cy="61118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7509" y="5105401"/>
            <a:ext cx="703572" cy="46165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  <a:ea typeface="+mn-ea"/>
              </a:rPr>
              <a:t>Fish</a:t>
            </a:r>
            <a:endParaRPr 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9961" y="2662536"/>
            <a:ext cx="717398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6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6600"/>
                </a:solidFill>
                <a:latin typeface="+mn-lt"/>
                <a:ea typeface="+mn-ea"/>
              </a:rPr>
              <a:t>Flog</a:t>
            </a:r>
            <a:endParaRPr lang="en-US" b="1" dirty="0">
              <a:solidFill>
                <a:srgbClr val="FF6600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9330" y="1828800"/>
            <a:ext cx="591161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2C7A"/>
                </a:solidFill>
                <a:latin typeface="+mn-lt"/>
                <a:ea typeface="+mn-ea"/>
              </a:rPr>
              <a:t>Rat</a:t>
            </a:r>
            <a:endParaRPr lang="en-US" b="1" dirty="0">
              <a:solidFill>
                <a:srgbClr val="FF2C7A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9359" y="228600"/>
            <a:ext cx="1358142" cy="50782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DFF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FF6DFF"/>
                </a:solidFill>
              </a:rPr>
              <a:t>Human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4064000"/>
            <a:ext cx="3356623" cy="18312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Human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neurons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connections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1 kHz</a:t>
            </a:r>
          </a:p>
        </p:txBody>
      </p:sp>
    </p:spTree>
    <p:extLst>
      <p:ext uri="{BB962C8B-B14F-4D97-AF65-F5344CB8AC3E}">
        <p14:creationId xmlns:p14="http://schemas.microsoft.com/office/powerpoint/2010/main" val="2438166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vs. Brain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062806"/>
              </p:ext>
            </p:extLst>
          </p:nvPr>
        </p:nvGraphicFramePr>
        <p:xfrm>
          <a:off x="381001" y="838200"/>
          <a:ext cx="8686799" cy="6133464"/>
        </p:xfrm>
        <a:graphic>
          <a:graphicData uri="http://schemas.openxmlformats.org/drawingml/2006/table">
            <a:tbl>
              <a:tblPr/>
              <a:tblGrid>
                <a:gridCol w="2949099"/>
                <a:gridCol w="2868850"/>
                <a:gridCol w="2868850"/>
              </a:tblGrid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Computer (Watson)</a:t>
                      </a:r>
                      <a:endParaRPr lang="en-US" sz="2800" b="1" i="0" u="none" strike="noStrike" dirty="0">
                        <a:solidFill>
                          <a:srgbClr val="31869B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Human Brain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Key Unit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Transistor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Neuron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units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 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12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Copper Wire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Axon + Dendrite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Connections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13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 Carrier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Electrons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Ions (Na+, Ca+, K+)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Speed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1 GHz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 kHz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Method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Sequential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Parallel Processing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696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9C2B15-3255-B143-A11F-DBA7C90F28B1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202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Neural Networks for Breathing</a:t>
            </a:r>
          </a:p>
        </p:txBody>
      </p:sp>
      <p:pic>
        <p:nvPicPr>
          <p:cNvPr id="10855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295400"/>
            <a:ext cx="6127750" cy="5683250"/>
          </a:xfrm>
        </p:spPr>
      </p:pic>
      <p:sp>
        <p:nvSpPr>
          <p:cNvPr id="108551" name="Rectangle 6"/>
          <p:cNvSpPr>
            <a:spLocks noChangeArrowheads="1"/>
          </p:cNvSpPr>
          <p:nvPr/>
        </p:nvSpPr>
        <p:spPr bwMode="auto">
          <a:xfrm>
            <a:off x="-76200" y="762000"/>
            <a:ext cx="975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b="1">
                <a:solidFill>
                  <a:srgbClr val="00664D"/>
                </a:solidFill>
                <a:latin typeface="Arial Narrow" charset="0"/>
              </a:rPr>
              <a:t>~300 neurons in rat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’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s brain (pre-Botzinger Cells) responsible for breathing </a:t>
            </a:r>
            <a:endParaRPr lang="en-US">
              <a:solidFill>
                <a:srgbClr val="00664D"/>
              </a:solidFill>
            </a:endParaRPr>
          </a:p>
        </p:txBody>
      </p:sp>
      <p:sp>
        <p:nvSpPr>
          <p:cNvPr id="108552" name="TextBox 7"/>
          <p:cNvSpPr txBox="1">
            <a:spLocks noChangeArrowheads="1"/>
          </p:cNvSpPr>
          <p:nvPr/>
        </p:nvSpPr>
        <p:spPr bwMode="auto">
          <a:xfrm>
            <a:off x="533400" y="6324600"/>
            <a:ext cx="3179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Jack Feldman (Neurobiology)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5410200"/>
            <a:ext cx="36004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Nature by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Naohiro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Koshiya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(1999)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speed up microscopes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9340850" cy="592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All the existing microscopes are limited by the</a:t>
            </a:r>
            <a:r>
              <a:rPr lang="en-US" sz="3600" dirty="0" smtClean="0"/>
              <a:t> narrow bandwidth </a:t>
            </a:r>
            <a:r>
              <a:rPr lang="en-US" sz="3600" dirty="0"/>
              <a:t>of readout.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Just </a:t>
            </a:r>
            <a:r>
              <a:rPr lang="en-US" sz="3200" dirty="0">
                <a:solidFill>
                  <a:srgbClr val="000000"/>
                </a:solidFill>
              </a:rPr>
              <a:t>one channel of FADC </a:t>
            </a:r>
            <a:r>
              <a:rPr lang="en-US" sz="3200" dirty="0"/>
              <a:t>(Flash Analog to Digital Converter)</a:t>
            </a:r>
            <a:r>
              <a:rPr lang="en-US" sz="3200" dirty="0" smtClean="0"/>
              <a:t> running at 10 – 50 </a:t>
            </a:r>
            <a:r>
              <a:rPr lang="en-US" sz="3200" dirty="0"/>
              <a:t>MHz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So-called Video</a:t>
            </a:r>
            <a:r>
              <a:rPr lang="en-US" sz="3200" dirty="0" smtClean="0"/>
              <a:t> Rate </a:t>
            </a:r>
            <a:r>
              <a:rPr lang="en-US" sz="3200" dirty="0"/>
              <a:t>(30 frame/sec</a:t>
            </a:r>
            <a:r>
              <a:rPr lang="en-US" sz="3200" dirty="0" smtClean="0"/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endParaRPr lang="en-US" sz="2300" dirty="0" smtClean="0"/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The first step is to adopt </a:t>
            </a:r>
            <a:r>
              <a:rPr lang="en-US" sz="3600" u="sng" dirty="0">
                <a:solidFill>
                  <a:srgbClr val="FF00FF"/>
                </a:solidFill>
              </a:rPr>
              <a:t>multiple channels of FADC </a:t>
            </a:r>
            <a:r>
              <a:rPr lang="en-US" sz="3600" dirty="0"/>
              <a:t>for massive parallel processing.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Like high energy </a:t>
            </a:r>
            <a:r>
              <a:rPr lang="en-US" sz="3200" dirty="0" smtClean="0"/>
              <a:t>experiments (such as LHC)</a:t>
            </a:r>
            <a:br>
              <a:rPr lang="en-US" sz="3200" dirty="0" smtClean="0"/>
            </a:br>
            <a:r>
              <a:rPr lang="en-US" sz="3200" dirty="0" smtClean="0"/>
              <a:t>		</a:t>
            </a:r>
          </a:p>
          <a:p>
            <a:pPr marL="358775" lvl="1" indent="-358775" eaLnBrk="1" hangingPunct="1">
              <a:lnSpc>
                <a:spcPct val="80000"/>
              </a:lnSpc>
              <a:spcBef>
                <a:spcPct val="50000"/>
              </a:spcBef>
              <a:buSzPct val="80000"/>
              <a:buFont typeface="Wingdings" charset="2"/>
              <a:buChar char="Ø"/>
              <a:defRPr/>
            </a:pPr>
            <a:r>
              <a:rPr lang="en-US" sz="3600" dirty="0">
                <a:solidFill>
                  <a:srgbClr val="0000CC"/>
                </a:solidFill>
              </a:rPr>
              <a:t>In addition, we </a:t>
            </a:r>
            <a:r>
              <a:rPr lang="en-US" sz="3600" dirty="0" smtClean="0">
                <a:solidFill>
                  <a:srgbClr val="0000CC"/>
                </a:solidFill>
              </a:rPr>
              <a:t>need </a:t>
            </a:r>
            <a:r>
              <a:rPr lang="en-US" sz="3200" u="sng" dirty="0" smtClean="0">
                <a:solidFill>
                  <a:srgbClr val="FF6600"/>
                </a:solidFill>
              </a:rPr>
              <a:t>Single Photon Sensitivity </a:t>
            </a:r>
            <a:r>
              <a:rPr lang="en-US" sz="3200" dirty="0" smtClean="0">
                <a:solidFill>
                  <a:srgbClr val="0000CC"/>
                </a:solidFill>
              </a:rPr>
              <a:t>with high Quantum Efficiency.</a:t>
            </a:r>
          </a:p>
        </p:txBody>
      </p:sp>
      <p:sp>
        <p:nvSpPr>
          <p:cNvPr id="849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508E4-7CF1-A24B-9C39-DF4EA2491B61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98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" y="838200"/>
            <a:ext cx="46482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98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D7A21-9196-0644-BAA5-51DC290EFA4C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57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pic>
        <p:nvPicPr>
          <p:cNvPr id="93187" name="Arisaka_Soma_Dendrite_1k.mp4" descr="/Users/Katsushi/Desktop/P41/Arisaka_Soma_Dendrite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5" y="974725"/>
            <a:ext cx="9361488" cy="6340475"/>
          </a:xfrm>
          <a:noFill/>
        </p:spPr>
      </p:pic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-79375" y="-161925"/>
            <a:ext cx="9601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High-speed Ca</a:t>
            </a:r>
            <a:r>
              <a:rPr lang="en-US" altLang="ja-JP" sz="3000" b="1" baseline="30000">
                <a:solidFill>
                  <a:srgbClr val="FF6600"/>
                </a:solidFill>
                <a:latin typeface="Calibri" charset="0"/>
              </a:rPr>
              <a:t>2+ </a:t>
            </a:r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Imaging of pre-Botzinger Cells of Rats</a:t>
            </a:r>
            <a:endParaRPr lang="ja-JP" altLang="en-US" sz="3000" b="1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91140" name="TextBox 10"/>
          <p:cNvSpPr txBox="1">
            <a:spLocks noChangeArrowheads="1"/>
          </p:cNvSpPr>
          <p:nvPr/>
        </p:nvSpPr>
        <p:spPr bwMode="auto">
          <a:xfrm>
            <a:off x="4730750" y="568325"/>
            <a:ext cx="4070350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Jack Feldman (Neurobiology)</a:t>
            </a:r>
          </a:p>
        </p:txBody>
      </p:sp>
      <p:sp>
        <p:nvSpPr>
          <p:cNvPr id="91141" name="Rectangle 11"/>
          <p:cNvSpPr>
            <a:spLocks noChangeArrowheads="1"/>
          </p:cNvSpPr>
          <p:nvPr/>
        </p:nvSpPr>
        <p:spPr bwMode="auto">
          <a:xfrm>
            <a:off x="6858000" y="1544638"/>
            <a:ext cx="251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Calibri" charset="0"/>
              </a:rPr>
              <a:t>(1, 000 frame/sec)</a:t>
            </a:r>
            <a:endParaRPr lang="en-US" sz="32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00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0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8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Sensory Input and Decision Making in Brain</a:t>
            </a:r>
          </a:p>
        </p:txBody>
      </p:sp>
      <p:sp>
        <p:nvSpPr>
          <p:cNvPr id="1126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9B0031-46DE-CD4D-8A2F-067A54208B87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2645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</p:spTree>
    <p:extLst>
      <p:ext uri="{BB962C8B-B14F-4D97-AF65-F5344CB8AC3E}">
        <p14:creationId xmlns:p14="http://schemas.microsoft.com/office/powerpoint/2010/main" val="2920020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945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1CD435E-CE00-2C4E-9672-DD203E334CB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4566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  <p:sp>
        <p:nvSpPr>
          <p:cNvPr id="194567" name="Rectangle 6"/>
          <p:cNvSpPr>
            <a:spLocks noChangeArrowheads="1"/>
          </p:cNvSpPr>
          <p:nvPr/>
        </p:nvSpPr>
        <p:spPr bwMode="auto">
          <a:xfrm>
            <a:off x="5037441" y="914400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~100M </a:t>
            </a:r>
            <a:r>
              <a:rPr lang="en-US" sz="2800" b="1" dirty="0">
                <a:solidFill>
                  <a:srgbClr val="FF00FF"/>
                </a:solidFill>
                <a:latin typeface="+mn-lt"/>
              </a:rPr>
              <a:t>p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hoto receptors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4568" name="Rectangle 7"/>
          <p:cNvSpPr>
            <a:spLocks noChangeArrowheads="1"/>
          </p:cNvSpPr>
          <p:nvPr/>
        </p:nvSpPr>
        <p:spPr bwMode="auto">
          <a:xfrm>
            <a:off x="4191000" y="6324600"/>
            <a:ext cx="5371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008000"/>
                </a:solidFill>
                <a:latin typeface="+mn-lt"/>
              </a:rPr>
              <a:t>540M years ago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（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Cambria explosion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）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357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Ears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65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966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AEBEE-7A31-5545-8110-206EA36F9120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6614" name="Picture 2" descr="http://www.zmescience.com/wp-content/uploads/2008/08/the-human-ear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8588375" cy="5618163"/>
          </a:xfrm>
          <a:noFill/>
        </p:spPr>
      </p:pic>
      <p:sp>
        <p:nvSpPr>
          <p:cNvPr id="196615" name="Rectangle 6"/>
          <p:cNvSpPr>
            <a:spLocks noChangeArrowheads="1"/>
          </p:cNvSpPr>
          <p:nvPr/>
        </p:nvSpPr>
        <p:spPr bwMode="auto">
          <a:xfrm>
            <a:off x="6101405" y="762000"/>
            <a:ext cx="269747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~10,000 Hair Cells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6616" name="Rectangle 7"/>
          <p:cNvSpPr>
            <a:spLocks noChangeArrowheads="1"/>
          </p:cNvSpPr>
          <p:nvPr/>
        </p:nvSpPr>
        <p:spPr bwMode="auto">
          <a:xfrm>
            <a:off x="6702540" y="6400800"/>
            <a:ext cx="2386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~50M years ago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542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9D4E57-BD80-FE40-A99F-9489DF0B3461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Anatomy of Inner Ear</a:t>
            </a:r>
          </a:p>
        </p:txBody>
      </p:sp>
      <p:pic>
        <p:nvPicPr>
          <p:cNvPr id="1146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7"/>
          <a:stretch>
            <a:fillRect/>
          </a:stretch>
        </p:blipFill>
        <p:spPr>
          <a:xfrm>
            <a:off x="0" y="2590800"/>
            <a:ext cx="9567863" cy="3352800"/>
          </a:xfrm>
        </p:spPr>
      </p:pic>
      <p:sp>
        <p:nvSpPr>
          <p:cNvPr id="10" name="Rectangle 9"/>
          <p:cNvSpPr/>
          <p:nvPr/>
        </p:nvSpPr>
        <p:spPr>
          <a:xfrm>
            <a:off x="2714625" y="1600200"/>
            <a:ext cx="2390775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Cross-section of the cochlear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1600200"/>
            <a:ext cx="2293938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Human auditory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1676400"/>
            <a:ext cx="1371600" cy="404813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Hair bundle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86600" y="1654175"/>
            <a:ext cx="2590800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Molecular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mechano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-transduction machinery</a:t>
            </a:r>
          </a:p>
        </p:txBody>
      </p:sp>
      <p:sp>
        <p:nvSpPr>
          <p:cNvPr id="114699" name="Rectangle 13"/>
          <p:cNvSpPr>
            <a:spLocks noChangeArrowheads="1"/>
          </p:cNvSpPr>
          <p:nvPr/>
        </p:nvSpPr>
        <p:spPr bwMode="auto">
          <a:xfrm>
            <a:off x="1447800" y="6477000"/>
            <a:ext cx="7772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000">
                <a:latin typeface="Arial Narrow" charset="0"/>
                <a:cs typeface="Arial" charset="0"/>
              </a:rPr>
              <a:t>Meredith LeMasurier and Peter G. Gillespie,  </a:t>
            </a:r>
            <a:r>
              <a:rPr lang="nl-NL" sz="2000">
                <a:latin typeface="Arial Narrow" charset="0"/>
                <a:cs typeface="Arial" charset="0"/>
              </a:rPr>
              <a:t>Neuron, Vol. 48,2005</a:t>
            </a:r>
            <a:endParaRPr lang="en-US" sz="2000">
              <a:latin typeface="Arial Narrow" charset="0"/>
              <a:cs typeface="Arial" charset="0"/>
            </a:endParaRPr>
          </a:p>
        </p:txBody>
      </p:sp>
      <p:sp>
        <p:nvSpPr>
          <p:cNvPr id="114700" name="TextBox 14"/>
          <p:cNvSpPr txBox="1">
            <a:spLocks noChangeArrowheads="1"/>
          </p:cNvSpPr>
          <p:nvPr/>
        </p:nvSpPr>
        <p:spPr bwMode="auto">
          <a:xfrm>
            <a:off x="6477000" y="914400"/>
            <a:ext cx="2876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Dolores Bozovic (Physics)</a:t>
            </a:r>
          </a:p>
        </p:txBody>
      </p:sp>
    </p:spTree>
    <p:extLst>
      <p:ext uri="{BB962C8B-B14F-4D97-AF65-F5344CB8AC3E}">
        <p14:creationId xmlns:p14="http://schemas.microsoft.com/office/powerpoint/2010/main" val="456671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Simultaneous observation of entire process</a:t>
            </a:r>
          </a:p>
        </p:txBody>
      </p:sp>
      <p:sp>
        <p:nvSpPr>
          <p:cNvPr id="430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1D3B53-BC4C-AB47-80E7-D9780A0D67D1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3013" name="Picture 2" descr="http://www.unmc.edu/Physiology/Mann/pix_4b/hair_cell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2515"/>
          <a:stretch>
            <a:fillRect/>
          </a:stretch>
        </p:blipFill>
        <p:spPr>
          <a:xfrm>
            <a:off x="1447800" y="762000"/>
            <a:ext cx="3581400" cy="6142038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096000" y="1066800"/>
            <a:ext cx="2062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Mechanical Motion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1752600"/>
            <a:ext cx="1298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Ca</a:t>
            </a:r>
            <a:r>
              <a:rPr lang="en-US" sz="2000" b="1" baseline="30000" dirty="0">
                <a:solidFill>
                  <a:srgbClr val="0000FF"/>
                </a:solidFill>
                <a:latin typeface="+mn-lt"/>
                <a:ea typeface="+mn-ea"/>
              </a:rPr>
              <a:t>2+  </a:t>
            </a: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2766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 Hair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876800"/>
            <a:ext cx="2320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Receptor in Synapse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60198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Into Dendrite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029200" y="1219200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029200" y="1914525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4953000" y="3581400"/>
            <a:ext cx="11080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4876800" y="51054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4876800" y="64008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43024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</p:spTree>
    <p:extLst>
      <p:ext uri="{BB962C8B-B14F-4D97-AF65-F5344CB8AC3E}">
        <p14:creationId xmlns:p14="http://schemas.microsoft.com/office/powerpoint/2010/main" val="1166741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</a:rPr>
              <a:t>4/11/2012</a:t>
            </a:r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1187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41DA07-DE02-D144-B0F0-4AD14C45FAAF}" type="slidenum">
              <a:rPr lang="en-US" sz="1500">
                <a:solidFill>
                  <a:srgbClr val="FFFF00"/>
                </a:solidFill>
              </a:rPr>
              <a:pPr eaLnBrk="1" hangingPunct="1"/>
              <a:t>26</a:t>
            </a:fld>
            <a:endParaRPr lang="en-US" sz="1500">
              <a:solidFill>
                <a:srgbClr val="FFFF00"/>
              </a:solidFill>
            </a:endParaRPr>
          </a:p>
        </p:txBody>
      </p:sp>
      <p:pic>
        <p:nvPicPr>
          <p:cNvPr id="118789" name="Picture 2" descr="C:\Users\Katsushi\Desktop\Our Microscopes\DSCN023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315200"/>
          </a:xfrm>
          <a:noFill/>
        </p:spPr>
      </p:pic>
      <p:sp>
        <p:nvSpPr>
          <p:cNvPr id="118790" name="Text Box 5"/>
          <p:cNvSpPr txBox="1">
            <a:spLocks noChangeArrowheads="1"/>
          </p:cNvSpPr>
          <p:nvPr/>
        </p:nvSpPr>
        <p:spPr bwMode="auto">
          <a:xfrm>
            <a:off x="1271588" y="152400"/>
            <a:ext cx="196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(Photron SA-1)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119938" y="152400"/>
            <a:ext cx="2203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EMCCD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(Andor iXon 897)</a:t>
            </a:r>
          </a:p>
        </p:txBody>
      </p:sp>
      <p:sp>
        <p:nvSpPr>
          <p:cNvPr id="118792" name="Text Box 5"/>
          <p:cNvSpPr txBox="1">
            <a:spLocks noChangeArrowheads="1"/>
          </p:cNvSpPr>
          <p:nvPr/>
        </p:nvSpPr>
        <p:spPr bwMode="auto">
          <a:xfrm>
            <a:off x="3581400" y="3505200"/>
            <a:ext cx="1790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Microscopes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3" name="Text Box 5"/>
          <p:cNvSpPr txBox="1">
            <a:spLocks noChangeArrowheads="1"/>
          </p:cNvSpPr>
          <p:nvPr/>
        </p:nvSpPr>
        <p:spPr bwMode="auto">
          <a:xfrm>
            <a:off x="5181600" y="5867400"/>
            <a:ext cx="13700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Objective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4" name="TextBox 14"/>
          <p:cNvSpPr txBox="1">
            <a:spLocks noChangeArrowheads="1"/>
          </p:cNvSpPr>
          <p:nvPr/>
        </p:nvSpPr>
        <p:spPr bwMode="auto">
          <a:xfrm>
            <a:off x="80963" y="6553200"/>
            <a:ext cx="3652837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Dolores </a:t>
            </a:r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Bozovic</a:t>
            </a:r>
            <a:r>
              <a:rPr lang="ja-JP" alt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’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s Lab (Physics)</a:t>
            </a:r>
          </a:p>
        </p:txBody>
      </p:sp>
    </p:spTree>
    <p:extLst>
      <p:ext uri="{BB962C8B-B14F-4D97-AF65-F5344CB8AC3E}">
        <p14:creationId xmlns:p14="http://schemas.microsoft.com/office/powerpoint/2010/main" val="548478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pic>
        <p:nvPicPr>
          <p:cNvPr id="100355" name="5 hair cells.mp4" descr="/Users/Katsushi/Desktop/P41/Arisaka_HairCells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6775"/>
            <a:ext cx="9521825" cy="6448425"/>
          </a:xfrm>
          <a:noFill/>
        </p:spPr>
      </p:pic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729663" cy="6858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Motion of Hair Cells in Inner Ear</a:t>
            </a: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7097713" y="487363"/>
            <a:ext cx="251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Calibri" charset="0"/>
              </a:rPr>
              <a:t>(1, 000 frame/sec)</a:t>
            </a:r>
            <a:endParaRPr lang="en-US" sz="3200"/>
          </a:p>
        </p:txBody>
      </p:sp>
      <p:sp>
        <p:nvSpPr>
          <p:cNvPr id="106501" name="TextBox 14"/>
          <p:cNvSpPr txBox="1">
            <a:spLocks noChangeArrowheads="1"/>
          </p:cNvSpPr>
          <p:nvPr/>
        </p:nvSpPr>
        <p:spPr bwMode="auto">
          <a:xfrm>
            <a:off x="3360738" y="406400"/>
            <a:ext cx="3611562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Prof. Dolores Bozovic (Physics)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052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2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CC2373-6911-FD4A-8A4F-FBDA8AC5BC23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Mystery of Hearing</a:t>
            </a:r>
          </a:p>
        </p:txBody>
      </p:sp>
      <p:sp>
        <p:nvSpPr>
          <p:cNvPr id="1167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dynamic range in amplitude.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10</a:t>
            </a:r>
            <a:r>
              <a:rPr lang="en-US" sz="34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3400">
                <a:latin typeface="Arial Narrow" charset="0"/>
                <a:ea typeface="ＭＳ Ｐゴシック" charset="0"/>
              </a:rPr>
              <a:t> compressed to 100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Smallest amplitude is 0.3 nm</a:t>
            </a: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frequency range.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20 Hz – 20 kHz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Dynamic range of 1000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Corresponding to 10</a:t>
            </a:r>
            <a:r>
              <a:rPr lang="en-US" sz="28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2800">
                <a:latin typeface="Arial Narrow" charset="0"/>
                <a:ea typeface="ＭＳ Ｐゴシック" charset="0"/>
              </a:rPr>
              <a:t> in k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Selectivity of 0.2%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up to 5 kHz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How can the brain handle up to 20 kHz?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miss match to the speed of action potential of 1 kHz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</p:txBody>
      </p:sp>
      <p:graphicFrame>
        <p:nvGraphicFramePr>
          <p:cNvPr id="116738" name="Object 4"/>
          <p:cNvGraphicFramePr>
            <a:graphicFrameLocks noChangeAspect="1"/>
          </p:cNvGraphicFramePr>
          <p:nvPr/>
        </p:nvGraphicFramePr>
        <p:xfrm>
          <a:off x="6019800" y="3657600"/>
          <a:ext cx="175260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3" name="Equation" r:id="rId4" imgW="558720" imgH="444240" progId="Equation.3">
                  <p:embed/>
                </p:oleObj>
              </mc:Choice>
              <mc:Fallback>
                <p:oleObj name="Equation" r:id="rId4" imgW="5587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57600"/>
                        <a:ext cx="1752600" cy="139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397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endParaRPr lang="en-US" sz="1800"/>
          </a:p>
        </p:txBody>
      </p:sp>
      <p:sp>
        <p:nvSpPr>
          <p:cNvPr id="12288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sz="2800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47093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76200"/>
            <a:ext cx="6400800" cy="774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2390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040315-E3F0-1544-BFE8-7107FB5BD440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1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39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8100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1066800"/>
            <a:ext cx="3497263" cy="4829175"/>
            <a:chOff x="228600" y="838200"/>
            <a:chExt cx="3496347" cy="4829175"/>
          </a:xfrm>
        </p:grpSpPr>
        <p:sp>
          <p:nvSpPr>
            <p:cNvPr id="12391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041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80" y="2895600"/>
              <a:ext cx="2001314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392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04493" y="2406650"/>
              <a:ext cx="132045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291263" y="1066800"/>
            <a:ext cx="3233737" cy="4540250"/>
            <a:chOff x="6291456" y="876300"/>
            <a:chExt cx="3233544" cy="4540250"/>
          </a:xfrm>
        </p:grpSpPr>
        <p:sp>
          <p:nvSpPr>
            <p:cNvPr id="12391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96" y="3962400"/>
              <a:ext cx="1600104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420" y="876300"/>
              <a:ext cx="1560420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96" y="2239963"/>
              <a:ext cx="1571531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291456" y="2387600"/>
              <a:ext cx="1468349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25638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0713" y="4379913"/>
            <a:ext cx="3335337" cy="2468562"/>
            <a:chOff x="5700805" y="4495800"/>
            <a:chExt cx="3336295" cy="2468914"/>
          </a:xfrm>
        </p:grpSpPr>
        <p:sp>
          <p:nvSpPr>
            <p:cNvPr id="125972" name="TextBox 31"/>
            <p:cNvSpPr txBox="1">
              <a:spLocks noChangeArrowheads="1"/>
            </p:cNvSpPr>
            <p:nvPr/>
          </p:nvSpPr>
          <p:spPr bwMode="auto">
            <a:xfrm>
              <a:off x="5700805" y="6621150"/>
              <a:ext cx="983672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Thalamus</a:t>
              </a:r>
            </a:p>
          </p:txBody>
        </p:sp>
        <p:sp>
          <p:nvSpPr>
            <p:cNvPr id="125973" name="TextBox 41"/>
            <p:cNvSpPr txBox="1">
              <a:spLocks noChangeArrowheads="1"/>
            </p:cNvSpPr>
            <p:nvPr/>
          </p:nvSpPr>
          <p:spPr bwMode="auto">
            <a:xfrm>
              <a:off x="7454481" y="6651625"/>
              <a:ext cx="1582619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25974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140" y="4778962"/>
                <a:ext cx="560666" cy="63865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9110" y="4301705"/>
                <a:ext cx="992626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345" y="5575550"/>
                <a:ext cx="763422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90212" y="6134376"/>
                <a:ext cx="761659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808" y="4328660"/>
                <a:ext cx="242968" cy="657636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899" y="5175355"/>
                <a:ext cx="779233" cy="21157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474" y="5417620"/>
                <a:ext cx="738738" cy="951045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7767" y="5731743"/>
                <a:ext cx="14105" cy="558826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007" y="6008415"/>
                <a:ext cx="1181864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7442" y="6124691"/>
                <a:ext cx="897245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7767" y="5684885"/>
                <a:ext cx="595928" cy="1736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6535" y="6496154"/>
                <a:ext cx="215200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0687" y="6380814"/>
                <a:ext cx="41785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32" tIns="45716" rIns="91432" bIns="45716"/>
          <a:lstStyle/>
          <a:p>
            <a:pPr defTabSz="966702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2595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9CBAD9-75A5-8F4A-B056-B477102382DD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51000" y="990600"/>
            <a:ext cx="7880350" cy="3435350"/>
            <a:chOff x="1650388" y="1016683"/>
            <a:chExt cx="7880962" cy="3434072"/>
          </a:xfrm>
        </p:grpSpPr>
        <p:pic>
          <p:nvPicPr>
            <p:cNvPr id="1259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2997" y="2819412"/>
              <a:ext cx="246082" cy="284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47" y="1507602"/>
              <a:ext cx="1602779" cy="1020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01" y="3131013"/>
              <a:ext cx="1023557" cy="10097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968" name="TextBox 14"/>
            <p:cNvSpPr txBox="1">
              <a:spLocks noChangeArrowheads="1"/>
            </p:cNvSpPr>
            <p:nvPr/>
          </p:nvSpPr>
          <p:spPr bwMode="auto">
            <a:xfrm>
              <a:off x="4317199" y="4149725"/>
              <a:ext cx="312751" cy="30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2596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50388" y="1016683"/>
              <a:ext cx="2203621" cy="656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25971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16063" y="5827713"/>
            <a:ext cx="2640012" cy="849312"/>
            <a:chOff x="1515904" y="5943600"/>
            <a:chExt cx="2640178" cy="84889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15904" y="6135594"/>
              <a:ext cx="2640178" cy="656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25963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2" name="Picture 6" descr="pyramidal-ev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600200"/>
            <a:ext cx="9380538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8003" name="Text Box 15"/>
          <p:cNvSpPr txBox="1">
            <a:spLocks noChangeArrowheads="1"/>
          </p:cNvSpPr>
          <p:nvPr/>
        </p:nvSpPr>
        <p:spPr bwMode="auto">
          <a:xfrm>
            <a:off x="533400" y="6477000"/>
            <a:ext cx="750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 b="1"/>
              <a:t>Miller, 1981</a:t>
            </a:r>
          </a:p>
        </p:txBody>
      </p:sp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-304800" y="106363"/>
            <a:ext cx="101346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C00000"/>
                </a:solidFill>
                <a:latin typeface="Tahoma" charset="0"/>
              </a:rPr>
              <a:t>Assembly of rat</a:t>
            </a:r>
            <a:r>
              <a:rPr lang="ja-JP" altLang="en-US" sz="2600" b="1">
                <a:solidFill>
                  <a:srgbClr val="C00000"/>
                </a:solidFill>
                <a:latin typeface="Tahoma" charset="0"/>
              </a:rPr>
              <a:t>’</a:t>
            </a:r>
            <a:r>
              <a:rPr lang="en-US" sz="2600" b="1">
                <a:solidFill>
                  <a:srgbClr val="C00000"/>
                </a:solidFill>
                <a:latin typeface="Tahoma" charset="0"/>
              </a:rPr>
              <a:t>s cortical circuits during development</a:t>
            </a:r>
          </a:p>
        </p:txBody>
      </p:sp>
      <p:sp>
        <p:nvSpPr>
          <p:cNvPr id="1280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3498FC-BD03-5243-9174-D163FE5FA083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0163" y="914400"/>
            <a:ext cx="96043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>
                <a:solidFill>
                  <a:srgbClr val="0070C0"/>
                </a:solidFill>
                <a:latin typeface="Arial Narrow" charset="0"/>
              </a:rPr>
              <a:t>How/when do neurons establish networks? </a:t>
            </a:r>
            <a:r>
              <a:rPr lang="en-US" altLang="ja-JP" sz="2800" b="1">
                <a:solidFill>
                  <a:srgbClr val="00B0F0"/>
                </a:solidFill>
                <a:latin typeface="Arial Narrow" charset="0"/>
                <a:sym typeface="Wingdings" charset="0"/>
              </a:rPr>
              <a:t> </a:t>
            </a:r>
            <a:r>
              <a:rPr lang="en-US" altLang="ja-JP" sz="2800" b="1" i="1">
                <a:solidFill>
                  <a:srgbClr val="00B0F0"/>
                </a:solidFill>
                <a:latin typeface="Arial Narrow" charset="0"/>
              </a:rPr>
              <a:t>Symmetry Breaking</a:t>
            </a:r>
            <a:endParaRPr lang="ja-JP" altLang="en-US" sz="2800" b="1" i="1">
              <a:solidFill>
                <a:srgbClr val="00B0F0"/>
              </a:solidFill>
              <a:latin typeface="Arial Narrow" charset="0"/>
            </a:endParaRPr>
          </a:p>
        </p:txBody>
      </p:sp>
      <p:sp>
        <p:nvSpPr>
          <p:cNvPr id="128009" name="TextBox 9"/>
          <p:cNvSpPr txBox="1">
            <a:spLocks noChangeArrowheads="1"/>
          </p:cNvSpPr>
          <p:nvPr/>
        </p:nvSpPr>
        <p:spPr bwMode="auto">
          <a:xfrm>
            <a:off x="228600" y="6324600"/>
            <a:ext cx="441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00B0F0"/>
                </a:solidFill>
                <a:latin typeface="Arial Narrow" charset="0"/>
              </a:rPr>
              <a:t>Carlos Portera-Cailliau (Neurology)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BBF3C-5388-A745-92C9-2F01F0954EFA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Tahoma" charset="0"/>
                <a:ea typeface="ＭＳ Ｐゴシック" charset="0"/>
                <a:cs typeface="ＭＳ Ｐゴシック" charset="0"/>
              </a:rPr>
              <a:t>Mutiphoton Microscope</a:t>
            </a:r>
          </a:p>
        </p:txBody>
      </p:sp>
      <p:pic>
        <p:nvPicPr>
          <p:cNvPr id="1300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30055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  <a:latin typeface="Arial Narrow" charset="0"/>
              </a:rPr>
              <a:t>880 nm</a:t>
            </a:r>
          </a:p>
        </p:txBody>
      </p:sp>
      <p:sp>
        <p:nvSpPr>
          <p:cNvPr id="130056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0000FF"/>
                </a:solidFill>
                <a:latin typeface="Arial Narrow" charset="0"/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3006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06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7912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Two Photon Excitation</a:t>
            </a:r>
            <a:endParaRPr lang="en-US" sz="36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Conventional</a:t>
            </a:r>
          </a:p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Confocal</a:t>
            </a:r>
            <a:endParaRPr lang="en-US" sz="36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648200" y="838200"/>
            <a:ext cx="48006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62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7455FB-F4A4-274A-8C29-8FC6654CA014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Hamamatsu Hybrid APD</a:t>
            </a:r>
          </a:p>
        </p:txBody>
      </p:sp>
      <p:grpSp>
        <p:nvGrpSpPr>
          <p:cNvPr id="71686" name="Group 7"/>
          <p:cNvGrpSpPr>
            <a:grpSpLocks/>
          </p:cNvGrpSpPr>
          <p:nvPr/>
        </p:nvGrpSpPr>
        <p:grpSpPr bwMode="auto">
          <a:xfrm>
            <a:off x="228600" y="800100"/>
            <a:ext cx="6477000" cy="3009900"/>
            <a:chOff x="381000" y="1905000"/>
            <a:chExt cx="8839200" cy="4092575"/>
          </a:xfrm>
        </p:grpSpPr>
        <p:pic>
          <p:nvPicPr>
            <p:cNvPr id="71691" name="Picture 3" descr="hpd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905000"/>
              <a:ext cx="4572000" cy="409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Picture 4" descr="150_hp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133600"/>
              <a:ext cx="35814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7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r="11295"/>
          <a:stretch>
            <a:fillRect/>
          </a:stretch>
        </p:blipFill>
        <p:spPr bwMode="auto">
          <a:xfrm>
            <a:off x="3352800" y="3657600"/>
            <a:ext cx="6096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Rectangle 277"/>
          <p:cNvSpPr>
            <a:spLocks noChangeArrowheads="1"/>
          </p:cNvSpPr>
          <p:nvPr/>
        </p:nvSpPr>
        <p:spPr bwMode="auto">
          <a:xfrm>
            <a:off x="6705600" y="13716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Single Channel HAPD</a:t>
            </a:r>
          </a:p>
        </p:txBody>
      </p:sp>
      <p:sp>
        <p:nvSpPr>
          <p:cNvPr id="71689" name="Rectangle 277"/>
          <p:cNvSpPr>
            <a:spLocks noChangeArrowheads="1"/>
          </p:cNvSpPr>
          <p:nvPr/>
        </p:nvSpPr>
        <p:spPr bwMode="auto">
          <a:xfrm>
            <a:off x="685800" y="4075113"/>
            <a:ext cx="2667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64 Channel HAPD</a:t>
            </a:r>
          </a:p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+ Readout</a:t>
            </a:r>
          </a:p>
        </p:txBody>
      </p:sp>
      <p:sp>
        <p:nvSpPr>
          <p:cNvPr id="71690" name="TextBox 7"/>
          <p:cNvSpPr txBox="1">
            <a:spLocks noChangeArrowheads="1"/>
          </p:cNvSpPr>
          <p:nvPr/>
        </p:nvSpPr>
        <p:spPr bwMode="auto">
          <a:xfrm>
            <a:off x="381000" y="5334000"/>
            <a:ext cx="1987550" cy="16319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Motohiro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Suyama</a:t>
            </a:r>
            <a:endParaRPr lang="en-US" sz="2000" b="1" i="1" dirty="0">
              <a:solidFill>
                <a:srgbClr val="00B0F0"/>
              </a:solidFill>
              <a:latin typeface="Arial Narrow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(Hamamatsu)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Xavier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Michalet</a:t>
            </a:r>
            <a:endParaRPr lang="en-US" sz="2000" b="1" i="1" dirty="0">
              <a:solidFill>
                <a:srgbClr val="00B0F0"/>
              </a:solidFill>
              <a:latin typeface="Arial Narrow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Shimon Weiss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(Chemistry)</a:t>
            </a:r>
          </a:p>
        </p:txBody>
      </p:sp>
    </p:spTree>
    <p:extLst>
      <p:ext uri="{BB962C8B-B14F-4D97-AF65-F5344CB8AC3E}">
        <p14:creationId xmlns:p14="http://schemas.microsoft.com/office/powerpoint/2010/main" val="226023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448800" cy="685800"/>
          </a:xfrm>
        </p:spPr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Quantum Efficiency of UBA, GaAsP and GaAs</a:t>
            </a:r>
          </a:p>
        </p:txBody>
      </p:sp>
      <p:sp>
        <p:nvSpPr>
          <p:cNvPr id="737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37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37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403B40-BAC7-B841-861B-1EFEBA25A895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373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990600"/>
            <a:ext cx="92059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12"/>
          <p:cNvSpPr>
            <a:spLocks noChangeArrowheads="1"/>
          </p:cNvSpPr>
          <p:nvPr/>
        </p:nvSpPr>
        <p:spPr bwMode="auto">
          <a:xfrm>
            <a:off x="4137025" y="1506538"/>
            <a:ext cx="1066800" cy="3810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Rectangle 277"/>
          <p:cNvSpPr>
            <a:spLocks noChangeArrowheads="1"/>
          </p:cNvSpPr>
          <p:nvPr/>
        </p:nvSpPr>
        <p:spPr bwMode="auto">
          <a:xfrm>
            <a:off x="5257800" y="1447800"/>
            <a:ext cx="15240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50% QE</a:t>
            </a:r>
          </a:p>
        </p:txBody>
      </p:sp>
    </p:spTree>
    <p:extLst>
      <p:ext uri="{BB962C8B-B14F-4D97-AF65-F5344CB8AC3E}">
        <p14:creationId xmlns:p14="http://schemas.microsoft.com/office/powerpoint/2010/main" val="3816963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1, 2, 3 … Photo-electron Distribution</a:t>
            </a:r>
          </a:p>
        </p:txBody>
      </p:sp>
      <p:sp>
        <p:nvSpPr>
          <p:cNvPr id="747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47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DAB34B-78A0-E142-8C92-4283223C5524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75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47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277"/>
          <p:cNvSpPr>
            <a:spLocks noChangeArrowheads="1"/>
          </p:cNvSpPr>
          <p:nvPr/>
        </p:nvSpPr>
        <p:spPr bwMode="auto">
          <a:xfrm>
            <a:off x="1600200" y="2819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1</a:t>
            </a:r>
          </a:p>
        </p:txBody>
      </p:sp>
      <p:sp>
        <p:nvSpPr>
          <p:cNvPr id="74760" name="Rectangle 277"/>
          <p:cNvSpPr>
            <a:spLocks noChangeArrowheads="1"/>
          </p:cNvSpPr>
          <p:nvPr/>
        </p:nvSpPr>
        <p:spPr bwMode="auto">
          <a:xfrm>
            <a:off x="2362200" y="22860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2</a:t>
            </a:r>
          </a:p>
        </p:txBody>
      </p:sp>
      <p:sp>
        <p:nvSpPr>
          <p:cNvPr id="74761" name="Rectangle 277"/>
          <p:cNvSpPr>
            <a:spLocks noChangeArrowheads="1"/>
          </p:cNvSpPr>
          <p:nvPr/>
        </p:nvSpPr>
        <p:spPr bwMode="auto">
          <a:xfrm>
            <a:off x="3124200" y="22098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3</a:t>
            </a:r>
          </a:p>
        </p:txBody>
      </p:sp>
      <p:sp>
        <p:nvSpPr>
          <p:cNvPr id="74762" name="Rectangle 277"/>
          <p:cNvSpPr>
            <a:spLocks noChangeArrowheads="1"/>
          </p:cNvSpPr>
          <p:nvPr/>
        </p:nvSpPr>
        <p:spPr bwMode="auto">
          <a:xfrm>
            <a:off x="3962400" y="25146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4</a:t>
            </a:r>
          </a:p>
        </p:txBody>
      </p:sp>
      <p:sp>
        <p:nvSpPr>
          <p:cNvPr id="74763" name="Rectangle 277"/>
          <p:cNvSpPr>
            <a:spLocks noChangeArrowheads="1"/>
          </p:cNvSpPr>
          <p:nvPr/>
        </p:nvSpPr>
        <p:spPr bwMode="auto">
          <a:xfrm>
            <a:off x="4724400" y="3200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5</a:t>
            </a:r>
          </a:p>
        </p:txBody>
      </p:sp>
      <p:sp>
        <p:nvSpPr>
          <p:cNvPr id="74764" name="Rectangle 277"/>
          <p:cNvSpPr>
            <a:spLocks noChangeArrowheads="1"/>
          </p:cNvSpPr>
          <p:nvPr/>
        </p:nvSpPr>
        <p:spPr bwMode="auto">
          <a:xfrm>
            <a:off x="4800600" y="3886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6 Photo-electrons</a:t>
            </a:r>
          </a:p>
        </p:txBody>
      </p:sp>
      <p:sp>
        <p:nvSpPr>
          <p:cNvPr id="74765" name="Rectangle 277"/>
          <p:cNvSpPr>
            <a:spLocks noChangeArrowheads="1"/>
          </p:cNvSpPr>
          <p:nvPr/>
        </p:nvSpPr>
        <p:spPr bwMode="auto">
          <a:xfrm>
            <a:off x="4876800" y="17526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True photon counting</a:t>
            </a:r>
          </a:p>
        </p:txBody>
      </p:sp>
    </p:spTree>
    <p:extLst>
      <p:ext uri="{BB962C8B-B14F-4D97-AF65-F5344CB8AC3E}">
        <p14:creationId xmlns:p14="http://schemas.microsoft.com/office/powerpoint/2010/main" val="982858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Decay Time Measurement by HAPD</a:t>
            </a:r>
          </a:p>
        </p:txBody>
      </p:sp>
      <p:sp>
        <p:nvSpPr>
          <p:cNvPr id="7577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578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57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3B1C5D-A5D4-FD41-95E2-378465BB3480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578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9775"/>
            <a:ext cx="92964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50053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277"/>
          <p:cNvSpPr>
            <a:spLocks noChangeArrowheads="1"/>
          </p:cNvSpPr>
          <p:nvPr/>
        </p:nvSpPr>
        <p:spPr bwMode="auto">
          <a:xfrm>
            <a:off x="4557713" y="3595688"/>
            <a:ext cx="35814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Time Resolution = 80 psec</a:t>
            </a:r>
          </a:p>
        </p:txBody>
      </p:sp>
      <p:sp>
        <p:nvSpPr>
          <p:cNvPr id="75785" name="Rectangle 277"/>
          <p:cNvSpPr>
            <a:spLocks noChangeArrowheads="1"/>
          </p:cNvSpPr>
          <p:nvPr/>
        </p:nvSpPr>
        <p:spPr bwMode="auto">
          <a:xfrm>
            <a:off x="6477000" y="2738438"/>
            <a:ext cx="19812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FWHM = 1.5 ns</a:t>
            </a:r>
          </a:p>
        </p:txBody>
      </p:sp>
      <p:sp>
        <p:nvSpPr>
          <p:cNvPr id="75786" name="Rectangle 277"/>
          <p:cNvSpPr>
            <a:spLocks noChangeArrowheads="1"/>
          </p:cNvSpPr>
          <p:nvPr/>
        </p:nvSpPr>
        <p:spPr bwMode="auto">
          <a:xfrm>
            <a:off x="1447800" y="54102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600"/>
                </a:solidFill>
                <a:latin typeface="Arial Narrow" charset="0"/>
              </a:rPr>
              <a:t>No after pulse</a:t>
            </a:r>
          </a:p>
        </p:txBody>
      </p:sp>
      <p:sp>
        <p:nvSpPr>
          <p:cNvPr id="75787" name="Rectangle 277"/>
          <p:cNvSpPr>
            <a:spLocks noChangeArrowheads="1"/>
          </p:cNvSpPr>
          <p:nvPr/>
        </p:nvSpPr>
        <p:spPr bwMode="auto">
          <a:xfrm>
            <a:off x="3657600" y="120015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Pulse Shape</a:t>
            </a:r>
          </a:p>
        </p:txBody>
      </p:sp>
      <p:sp>
        <p:nvSpPr>
          <p:cNvPr id="75788" name="Rectangle 277"/>
          <p:cNvSpPr>
            <a:spLocks noChangeArrowheads="1"/>
          </p:cNvSpPr>
          <p:nvPr/>
        </p:nvSpPr>
        <p:spPr bwMode="auto">
          <a:xfrm>
            <a:off x="1676400" y="2133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Decay Time</a:t>
            </a:r>
          </a:p>
        </p:txBody>
      </p:sp>
    </p:spTree>
    <p:extLst>
      <p:ext uri="{BB962C8B-B14F-4D97-AF65-F5344CB8AC3E}">
        <p14:creationId xmlns:p14="http://schemas.microsoft.com/office/powerpoint/2010/main" val="911146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1996"/>
          <a:stretch>
            <a:fillRect/>
          </a:stretch>
        </p:blipFill>
        <p:spPr bwMode="auto">
          <a:xfrm>
            <a:off x="152400" y="762000"/>
            <a:ext cx="6283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9"/>
          <p:cNvSpPr>
            <a:spLocks noChangeArrowheads="1"/>
          </p:cNvSpPr>
          <p:nvPr/>
        </p:nvSpPr>
        <p:spPr bwMode="auto">
          <a:xfrm>
            <a:off x="0" y="1525588"/>
            <a:ext cx="21336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4 Beams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240 frame/sec</a:t>
            </a:r>
            <a:endParaRPr lang="en-US" sz="32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36196" name="TextBox 14"/>
          <p:cNvSpPr txBox="1">
            <a:spLocks noChangeArrowheads="1"/>
          </p:cNvSpPr>
          <p:nvPr/>
        </p:nvSpPr>
        <p:spPr bwMode="auto">
          <a:xfrm>
            <a:off x="6172200" y="8382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Adrian Cheng (Physics)</a:t>
            </a:r>
          </a:p>
        </p:txBody>
      </p:sp>
      <p:sp>
        <p:nvSpPr>
          <p:cNvPr id="132101" name="Text Box 4"/>
          <p:cNvSpPr txBox="1">
            <a:spLocks noChangeArrowheads="1"/>
          </p:cNvSpPr>
          <p:nvPr/>
        </p:nvSpPr>
        <p:spPr bwMode="auto">
          <a:xfrm>
            <a:off x="673100" y="4386263"/>
            <a:ext cx="100171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FF0000"/>
                </a:solidFill>
                <a:latin typeface="Arial Narrow" charset="0"/>
                <a:cs typeface="Arial Narrow" charset="0"/>
              </a:rPr>
              <a:t>HAPD  #1</a:t>
            </a:r>
          </a:p>
        </p:txBody>
      </p:sp>
      <p:sp>
        <p:nvSpPr>
          <p:cNvPr id="132102" name="Text Box 4"/>
          <p:cNvSpPr txBox="1">
            <a:spLocks noChangeArrowheads="1"/>
          </p:cNvSpPr>
          <p:nvPr/>
        </p:nvSpPr>
        <p:spPr bwMode="auto">
          <a:xfrm>
            <a:off x="838200" y="5224463"/>
            <a:ext cx="990600" cy="33813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HAPD  #2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sz="2800" b="1" ker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Spatio-Temporal Excitation-Emission Multiplexing (STEM) Microscope</a:t>
            </a:r>
            <a:endParaRPr lang="en-US" sz="2800" b="1" kern="0" dirty="0">
              <a:solidFill>
                <a:srgbClr val="A5002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2104" name="Text Box 4"/>
          <p:cNvSpPr txBox="1">
            <a:spLocks noChangeArrowheads="1"/>
          </p:cNvSpPr>
          <p:nvPr/>
        </p:nvSpPr>
        <p:spPr bwMode="auto">
          <a:xfrm>
            <a:off x="4800600" y="2286000"/>
            <a:ext cx="60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  0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+3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+6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+9 ns</a:t>
            </a:r>
          </a:p>
        </p:txBody>
      </p:sp>
      <p:sp>
        <p:nvSpPr>
          <p:cNvPr id="132105" name="Text Box 4"/>
          <p:cNvSpPr txBox="1">
            <a:spLocks noChangeArrowheads="1"/>
          </p:cNvSpPr>
          <p:nvPr/>
        </p:nvSpPr>
        <p:spPr bwMode="auto">
          <a:xfrm>
            <a:off x="5029200" y="40814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16 kHz</a:t>
            </a:r>
          </a:p>
        </p:txBody>
      </p:sp>
      <p:pic>
        <p:nvPicPr>
          <p:cNvPr id="13210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r="3477" b="5128"/>
          <a:stretch>
            <a:fillRect/>
          </a:stretch>
        </p:blipFill>
        <p:spPr bwMode="auto">
          <a:xfrm>
            <a:off x="6477000" y="1524000"/>
            <a:ext cx="304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7" name="Text Box 4"/>
          <p:cNvSpPr txBox="1">
            <a:spLocks noChangeArrowheads="1"/>
          </p:cNvSpPr>
          <p:nvPr/>
        </p:nvSpPr>
        <p:spPr bwMode="auto">
          <a:xfrm>
            <a:off x="1208088" y="863600"/>
            <a:ext cx="1611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80 MHz</a:t>
            </a:r>
          </a:p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(100 fs pulse)</a:t>
            </a:r>
          </a:p>
        </p:txBody>
      </p:sp>
      <p:sp>
        <p:nvSpPr>
          <p:cNvPr id="132108" name="Text Box 4"/>
          <p:cNvSpPr txBox="1">
            <a:spLocks noChangeArrowheads="1"/>
          </p:cNvSpPr>
          <p:nvPr/>
        </p:nvSpPr>
        <p:spPr bwMode="auto">
          <a:xfrm>
            <a:off x="1219200" y="3657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 kHz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1219200"/>
            <a:ext cx="3740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 (Neurology)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DF7EA9-8AF1-454A-80B5-6EC799B5A261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6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08025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 type="none" w="lg" len="lg"/>
          </a:ln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endParaRPr lang="en-US" sz="2000" b="1">
              <a:solidFill>
                <a:srgbClr val="FF00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2000" b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Planck Epoch</a:t>
            </a:r>
          </a:p>
        </p:txBody>
      </p:sp>
      <p:sp>
        <p:nvSpPr>
          <p:cNvPr id="35849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36874" name="Text Box 7"/>
          <p:cNvSpPr txBox="1">
            <a:spLocks noChangeArrowheads="1"/>
          </p:cNvSpPr>
          <p:nvPr/>
        </p:nvSpPr>
        <p:spPr bwMode="auto">
          <a:xfrm>
            <a:off x="2051050" y="5562600"/>
            <a:ext cx="1019175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100 GeV</a:t>
            </a:r>
          </a:p>
        </p:txBody>
      </p:sp>
      <p:sp>
        <p:nvSpPr>
          <p:cNvPr id="36875" name="Text Box 8"/>
          <p:cNvSpPr txBox="1">
            <a:spLocks noChangeArrowheads="1"/>
          </p:cNvSpPr>
          <p:nvPr/>
        </p:nvSpPr>
        <p:spPr bwMode="auto">
          <a:xfrm>
            <a:off x="5707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  <p:sp>
        <p:nvSpPr>
          <p:cNvPr id="36876" name="Text Box 9"/>
          <p:cNvSpPr txBox="1">
            <a:spLocks noChangeArrowheads="1"/>
          </p:cNvSpPr>
          <p:nvPr/>
        </p:nvSpPr>
        <p:spPr bwMode="auto">
          <a:xfrm>
            <a:off x="7612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</p:spTree>
    <p:extLst>
      <p:ext uri="{BB962C8B-B14F-4D97-AF65-F5344CB8AC3E}">
        <p14:creationId xmlns:p14="http://schemas.microsoft.com/office/powerpoint/2010/main" val="2558017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0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34149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6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38200" y="1981200"/>
            <a:ext cx="5562600" cy="1524000"/>
            <a:chOff x="838200" y="1981199"/>
            <a:chExt cx="5562601" cy="1524000"/>
          </a:xfrm>
        </p:grpSpPr>
        <p:grpSp>
          <p:nvGrpSpPr>
            <p:cNvPr id="136202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36204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5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6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7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20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deep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4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-124" r="10565" b="124"/>
          <a:stretch/>
        </p:blipFill>
        <p:spPr>
          <a:xfrm>
            <a:off x="1981200" y="811590"/>
            <a:ext cx="6324600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1905000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2296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9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vivo calcium imaging of layer 2/3 neurons</a:t>
            </a:r>
            <a:b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barrel cortex with STEM</a:t>
            </a:r>
          </a:p>
        </p:txBody>
      </p:sp>
      <p:pic>
        <p:nvPicPr>
          <p:cNvPr id="13926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30864" b="32381"/>
          <a:stretch>
            <a:fillRect/>
          </a:stretch>
        </p:blipFill>
        <p:spPr bwMode="auto">
          <a:xfrm>
            <a:off x="2514600" y="838200"/>
            <a:ext cx="708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66667" b="69136"/>
          <a:stretch>
            <a:fillRect/>
          </a:stretch>
        </p:blipFill>
        <p:spPr bwMode="auto">
          <a:xfrm>
            <a:off x="0" y="838200"/>
            <a:ext cx="26416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2467" r="1358" b="69136"/>
          <a:stretch>
            <a:fillRect/>
          </a:stretch>
        </p:blipFill>
        <p:spPr bwMode="auto">
          <a:xfrm>
            <a:off x="212725" y="3998913"/>
            <a:ext cx="24463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Rectangle 14"/>
          <p:cNvSpPr>
            <a:spLocks noChangeArrowheads="1"/>
          </p:cNvSpPr>
          <p:nvPr/>
        </p:nvSpPr>
        <p:spPr bwMode="auto">
          <a:xfrm>
            <a:off x="6172200" y="1143000"/>
            <a:ext cx="228600" cy="3048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1" name="Rectangle 16"/>
          <p:cNvSpPr>
            <a:spLocks noChangeArrowheads="1"/>
          </p:cNvSpPr>
          <p:nvPr/>
        </p:nvSpPr>
        <p:spPr bwMode="auto">
          <a:xfrm>
            <a:off x="0" y="838200"/>
            <a:ext cx="152400" cy="3810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A26D41-77B0-6348-80C9-EFAADA643341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67619" r="2129" b="1750"/>
          <a:stretch>
            <a:fillRect/>
          </a:stretch>
        </p:blipFill>
        <p:spPr bwMode="auto">
          <a:xfrm>
            <a:off x="2743200" y="4114800"/>
            <a:ext cx="685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743200" y="982663"/>
            <a:ext cx="6789738" cy="5951537"/>
            <a:chOff x="2780995" y="990600"/>
            <a:chExt cx="6789022" cy="595116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123859" y="990600"/>
              <a:ext cx="914304" cy="1676294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rot="5400000">
              <a:off x="2186506" y="3261382"/>
              <a:ext cx="1531840" cy="3428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4000066" y="2674830"/>
              <a:ext cx="5569951" cy="149056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 bwMode="auto">
            <a:xfrm>
              <a:off x="2780995" y="4198734"/>
              <a:ext cx="6781085" cy="2743026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39277" name="TextBox 14"/>
          <p:cNvSpPr txBox="1">
            <a:spLocks noChangeArrowheads="1"/>
          </p:cNvSpPr>
          <p:nvPr/>
        </p:nvSpPr>
        <p:spPr bwMode="auto">
          <a:xfrm>
            <a:off x="76200" y="6553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Adrian Cheng (Physics)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0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149350" y="1776413"/>
            <a:ext cx="5251450" cy="1524000"/>
            <a:chOff x="1149145" y="1981199"/>
            <a:chExt cx="5251656" cy="1524000"/>
          </a:xfrm>
        </p:grpSpPr>
        <p:grpSp>
          <p:nvGrpSpPr>
            <p:cNvPr id="140319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21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2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3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4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1149145" y="2366961"/>
              <a:ext cx="836646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120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201738" y="1600200"/>
            <a:ext cx="5199062" cy="1447800"/>
            <a:chOff x="1201780" y="2057399"/>
            <a:chExt cx="5199021" cy="1447800"/>
          </a:xfrm>
        </p:grpSpPr>
        <p:grpSp>
          <p:nvGrpSpPr>
            <p:cNvPr id="140313" name="Group 27"/>
            <p:cNvGrpSpPr>
              <a:grpSpLocks/>
            </p:cNvGrpSpPr>
            <p:nvPr/>
          </p:nvGrpSpPr>
          <p:grpSpPr bwMode="auto">
            <a:xfrm>
              <a:off x="2362200" y="2057399"/>
              <a:ext cx="4038601" cy="1447800"/>
              <a:chOff x="2362200" y="2057399"/>
              <a:chExt cx="4038601" cy="1447800"/>
            </a:xfrm>
          </p:grpSpPr>
          <p:cxnSp>
            <p:nvCxnSpPr>
              <p:cNvPr id="140315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6" name="Straight Connector 22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8" y="2666999"/>
                <a:ext cx="2111373" cy="83819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7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4419600" y="2057399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8" name="Straight Connector 26"/>
              <p:cNvCxnSpPr>
                <a:cxnSpLocks noChangeShapeType="1"/>
              </p:cNvCxnSpPr>
              <p:nvPr/>
            </p:nvCxnSpPr>
            <p:spPr bwMode="auto">
              <a:xfrm rot="10800000" flipV="1">
                <a:off x="2362200" y="2057399"/>
                <a:ext cx="2035174" cy="5334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" name="Rectangle 19"/>
            <p:cNvSpPr/>
            <p:nvPr/>
          </p:nvSpPr>
          <p:spPr>
            <a:xfrm>
              <a:off x="1201780" y="2362199"/>
              <a:ext cx="731831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90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149350" y="2001838"/>
            <a:ext cx="5251450" cy="1524000"/>
            <a:chOff x="1149145" y="1981199"/>
            <a:chExt cx="5251656" cy="1524000"/>
          </a:xfrm>
        </p:grpSpPr>
        <p:grpSp>
          <p:nvGrpSpPr>
            <p:cNvPr id="140307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9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0" name="Straight Connector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1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2" name="Straight Connector 35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1149145" y="2417761"/>
              <a:ext cx="836646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149350" y="2222500"/>
            <a:ext cx="5251450" cy="1524000"/>
            <a:chOff x="1149145" y="1981199"/>
            <a:chExt cx="5251656" cy="1524000"/>
          </a:xfrm>
        </p:grpSpPr>
        <p:grpSp>
          <p:nvGrpSpPr>
            <p:cNvPr id="140301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3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4" name="Straight Connector 4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5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6" name="Straight Connector 42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149145" y="2462212"/>
              <a:ext cx="836646" cy="369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180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27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9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Simultaneous in vivo calcium imaging in 4 axial planes</a:t>
            </a:r>
            <a:endParaRPr lang="en-US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1319" name="STEM_multiple_plane_raw.mov" descr="/Users/Katsushi/Desktop/STEM_multip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8382000" cy="8001000"/>
          </a:xfrm>
        </p:spPr>
      </p:pic>
      <p:sp>
        <p:nvSpPr>
          <p:cNvPr id="12" name="TextBox 11"/>
          <p:cNvSpPr txBox="1"/>
          <p:nvPr/>
        </p:nvSpPr>
        <p:spPr>
          <a:xfrm>
            <a:off x="0" y="1981200"/>
            <a:ext cx="1371600" cy="37846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Barrel Cortex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Layer 2/3</a:t>
            </a: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6DFF"/>
                </a:solidFill>
                <a:latin typeface="Arial Narrow" charset="0"/>
              </a:rPr>
              <a:t>60 fps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(x3 faster</a:t>
            </a: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than real)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34671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3150" y="34290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6792912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</a:t>
            </a:r>
            <a:r>
              <a:rPr lang="en-US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 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9350" y="6869112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</a:t>
            </a:r>
            <a:r>
              <a:rPr lang="en-US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57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6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13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1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1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08451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119188"/>
            <a:ext cx="655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6" rIns="96632" bIns="48316" anchor="ctr"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b="1">
                <a:solidFill>
                  <a:srgbClr val="A50021"/>
                </a:solidFill>
                <a:latin typeface="Tahoma" charset="0"/>
              </a:rPr>
              <a:t>Simultaneous in vivo calcium imaging of neuronal activity in 4 axial planes with STEM</a:t>
            </a:r>
          </a:p>
        </p:txBody>
      </p:sp>
      <p:sp>
        <p:nvSpPr>
          <p:cNvPr id="1423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7A5B73-380E-9E44-B444-6C71CA3352B6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4" name="TextBox 14"/>
          <p:cNvSpPr txBox="1">
            <a:spLocks noChangeArrowheads="1"/>
          </p:cNvSpPr>
          <p:nvPr/>
        </p:nvSpPr>
        <p:spPr bwMode="auto">
          <a:xfrm>
            <a:off x="0" y="65532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Adrian Cheng (Physics)</a:t>
            </a:r>
          </a:p>
        </p:txBody>
      </p:sp>
    </p:spTree>
    <p:extLst>
      <p:ext uri="{BB962C8B-B14F-4D97-AF65-F5344CB8AC3E}">
        <p14:creationId xmlns:p14="http://schemas.microsoft.com/office/powerpoint/2010/main" val="65987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UCLA Newsroom on January 11, 2011</a:t>
            </a:r>
            <a:endParaRPr lang="en-US" dirty="0"/>
          </a:p>
        </p:txBody>
      </p:sp>
      <p:pic>
        <p:nvPicPr>
          <p:cNvPr id="7" name="Content Placeholder 6" descr="UCLA Newsroom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-487"/>
          <a:stretch/>
        </p:blipFill>
        <p:spPr>
          <a:xfrm>
            <a:off x="18490" y="643979"/>
            <a:ext cx="9582710" cy="6704025"/>
          </a:xfrm>
        </p:spPr>
      </p:pic>
      <p:sp>
        <p:nvSpPr>
          <p:cNvPr id="5" name="Rectangle 4"/>
          <p:cNvSpPr/>
          <p:nvPr/>
        </p:nvSpPr>
        <p:spPr>
          <a:xfrm>
            <a:off x="1600200" y="5770881"/>
            <a:ext cx="5360670" cy="61363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4/11/2012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BE50F7-832E-D041-B295-65F9DCBBB34C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Tahoma" charset="0"/>
              </a:rPr>
              <a:t>Block Diagram of Multi-beam Confocal Microscope</a:t>
            </a:r>
          </a:p>
        </p:txBody>
      </p:sp>
      <p:sp>
        <p:nvSpPr>
          <p:cNvPr id="128006" name="Rectangle 5"/>
          <p:cNvSpPr>
            <a:spLocks noChangeArrowheads="1"/>
          </p:cNvSpPr>
          <p:nvPr/>
        </p:nvSpPr>
        <p:spPr bwMode="auto">
          <a:xfrm>
            <a:off x="2017713" y="1243013"/>
            <a:ext cx="685800" cy="241458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7" name="Rectangle 6"/>
          <p:cNvSpPr>
            <a:spLocks noChangeArrowheads="1"/>
          </p:cNvSpPr>
          <p:nvPr/>
        </p:nvSpPr>
        <p:spPr bwMode="auto">
          <a:xfrm>
            <a:off x="1865313" y="2082800"/>
            <a:ext cx="990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Fiber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Bundle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Encoder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Box</a:t>
            </a:r>
          </a:p>
        </p:txBody>
      </p:sp>
      <p:sp>
        <p:nvSpPr>
          <p:cNvPr id="128008" name="Rectangle 7"/>
          <p:cNvSpPr>
            <a:spLocks noChangeArrowheads="1"/>
          </p:cNvSpPr>
          <p:nvPr/>
        </p:nvSpPr>
        <p:spPr bwMode="auto">
          <a:xfrm>
            <a:off x="3338513" y="1250950"/>
            <a:ext cx="685800" cy="240665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9" name="Rectangle 8"/>
          <p:cNvSpPr>
            <a:spLocks noChangeArrowheads="1"/>
          </p:cNvSpPr>
          <p:nvPr/>
        </p:nvSpPr>
        <p:spPr bwMode="auto">
          <a:xfrm>
            <a:off x="3348038" y="2112963"/>
            <a:ext cx="68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64 ch</a:t>
            </a:r>
          </a:p>
          <a:p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HAPD</a:t>
            </a:r>
          </a:p>
        </p:txBody>
      </p:sp>
      <p:sp>
        <p:nvSpPr>
          <p:cNvPr id="128010" name="Rectangle 9"/>
          <p:cNvSpPr>
            <a:spLocks noChangeArrowheads="1"/>
          </p:cNvSpPr>
          <p:nvPr/>
        </p:nvSpPr>
        <p:spPr bwMode="auto">
          <a:xfrm>
            <a:off x="4306888" y="1250950"/>
            <a:ext cx="533400" cy="240665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1" name="Rectangle 10"/>
          <p:cNvSpPr>
            <a:spLocks noChangeArrowheads="1"/>
          </p:cNvSpPr>
          <p:nvPr/>
        </p:nvSpPr>
        <p:spPr bwMode="auto">
          <a:xfrm>
            <a:off x="4214813" y="2057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Pre</a:t>
            </a:r>
          </a:p>
          <a:p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Amp</a:t>
            </a:r>
          </a:p>
        </p:txBody>
      </p:sp>
      <p:sp>
        <p:nvSpPr>
          <p:cNvPr id="128012" name="Rectangle 14"/>
          <p:cNvSpPr>
            <a:spLocks noChangeArrowheads="1"/>
          </p:cNvSpPr>
          <p:nvPr/>
        </p:nvSpPr>
        <p:spPr bwMode="auto">
          <a:xfrm>
            <a:off x="7391400" y="1600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CPU</a:t>
            </a:r>
          </a:p>
        </p:txBody>
      </p:sp>
      <p:sp>
        <p:nvSpPr>
          <p:cNvPr id="128013" name="Rectangle 18"/>
          <p:cNvSpPr>
            <a:spLocks noChangeArrowheads="1"/>
          </p:cNvSpPr>
          <p:nvPr/>
        </p:nvSpPr>
        <p:spPr bwMode="auto">
          <a:xfrm>
            <a:off x="3368675" y="4054475"/>
            <a:ext cx="1492250" cy="457200"/>
          </a:xfrm>
          <a:prstGeom prst="rect">
            <a:avLst/>
          </a:prstGeom>
          <a:noFill/>
          <a:ln w="190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4" name="Rectangle 19"/>
          <p:cNvSpPr>
            <a:spLocks noChangeArrowheads="1"/>
          </p:cNvSpPr>
          <p:nvPr/>
        </p:nvSpPr>
        <p:spPr bwMode="auto">
          <a:xfrm>
            <a:off x="3516313" y="4140200"/>
            <a:ext cx="11922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9933FF"/>
                </a:solidFill>
                <a:latin typeface="Arial Narrow" charset="0"/>
              </a:rPr>
              <a:t>Ti:Sa Laser</a:t>
            </a:r>
          </a:p>
        </p:txBody>
      </p:sp>
      <p:sp>
        <p:nvSpPr>
          <p:cNvPr id="128015" name="Rectangle 23"/>
          <p:cNvSpPr>
            <a:spLocks noChangeArrowheads="1"/>
          </p:cNvSpPr>
          <p:nvPr/>
        </p:nvSpPr>
        <p:spPr bwMode="auto">
          <a:xfrm flipV="1">
            <a:off x="819150" y="6364288"/>
            <a:ext cx="1066800" cy="212725"/>
          </a:xfrm>
          <a:prstGeom prst="rect">
            <a:avLst/>
          </a:prstGeom>
          <a:pattFill prst="pct60">
            <a:fgClr>
              <a:srgbClr val="CCECFF"/>
            </a:fgClr>
            <a:bgClr>
              <a:srgbClr val="FFFFFF"/>
            </a:bgClr>
          </a:patt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16" name="Rectangle 25"/>
          <p:cNvSpPr>
            <a:spLocks noChangeArrowheads="1"/>
          </p:cNvSpPr>
          <p:nvPr/>
        </p:nvSpPr>
        <p:spPr bwMode="auto">
          <a:xfrm>
            <a:off x="2017713" y="4062413"/>
            <a:ext cx="685800" cy="4572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Rectangle 26"/>
          <p:cNvSpPr>
            <a:spLocks noChangeArrowheads="1"/>
          </p:cNvSpPr>
          <p:nvPr/>
        </p:nvSpPr>
        <p:spPr bwMode="auto">
          <a:xfrm>
            <a:off x="7323138" y="1143000"/>
            <a:ext cx="838200" cy="12954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Rectangle 28"/>
          <p:cNvSpPr>
            <a:spLocks noChangeArrowheads="1"/>
          </p:cNvSpPr>
          <p:nvPr/>
        </p:nvSpPr>
        <p:spPr bwMode="auto">
          <a:xfrm>
            <a:off x="5851525" y="4648200"/>
            <a:ext cx="785813" cy="2005013"/>
          </a:xfrm>
          <a:prstGeom prst="rect">
            <a:avLst/>
          </a:prstGeom>
          <a:noFill/>
          <a:ln w="1905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9" name="Rectangle 29"/>
          <p:cNvSpPr>
            <a:spLocks noChangeArrowheads="1"/>
          </p:cNvSpPr>
          <p:nvPr/>
        </p:nvSpPr>
        <p:spPr bwMode="auto">
          <a:xfrm>
            <a:off x="5638800" y="5257800"/>
            <a:ext cx="1219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99CCFF"/>
                </a:solidFill>
                <a:latin typeface="Arial Narrow" charset="0"/>
              </a:rPr>
              <a:t>Timing</a:t>
            </a:r>
          </a:p>
          <a:p>
            <a:r>
              <a:rPr lang="en-US" sz="1400" b="1">
                <a:solidFill>
                  <a:srgbClr val="99CCFF"/>
                </a:solidFill>
                <a:latin typeface="Arial Narrow" charset="0"/>
              </a:rPr>
              <a:t>Position Controller</a:t>
            </a:r>
          </a:p>
          <a:p>
            <a:endParaRPr lang="en-US" sz="1400" b="1">
              <a:solidFill>
                <a:srgbClr val="99CCFF"/>
              </a:solidFill>
              <a:latin typeface="Arial Narrow" charset="0"/>
            </a:endParaRPr>
          </a:p>
        </p:txBody>
      </p:sp>
      <p:sp>
        <p:nvSpPr>
          <p:cNvPr id="128020" name="Rectangle 30"/>
          <p:cNvSpPr>
            <a:spLocks noChangeArrowheads="1"/>
          </p:cNvSpPr>
          <p:nvPr/>
        </p:nvSpPr>
        <p:spPr bwMode="auto">
          <a:xfrm>
            <a:off x="863600" y="3556000"/>
            <a:ext cx="83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Dichroic Filter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Box</a:t>
            </a:r>
          </a:p>
        </p:txBody>
      </p:sp>
      <p:sp>
        <p:nvSpPr>
          <p:cNvPr id="128021" name="Rectangle 31"/>
          <p:cNvSpPr>
            <a:spLocks noChangeArrowheads="1"/>
          </p:cNvSpPr>
          <p:nvPr/>
        </p:nvSpPr>
        <p:spPr bwMode="auto">
          <a:xfrm>
            <a:off x="2422525" y="6169025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Sample Scanner</a:t>
            </a:r>
          </a:p>
        </p:txBody>
      </p:sp>
      <p:sp>
        <p:nvSpPr>
          <p:cNvPr id="128022" name="Rectangle 32"/>
          <p:cNvSpPr>
            <a:spLocks noChangeArrowheads="1"/>
          </p:cNvSpPr>
          <p:nvPr/>
        </p:nvSpPr>
        <p:spPr bwMode="auto">
          <a:xfrm>
            <a:off x="1865313" y="4062413"/>
            <a:ext cx="9906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Beam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Splitter</a:t>
            </a:r>
          </a:p>
        </p:txBody>
      </p:sp>
      <p:sp>
        <p:nvSpPr>
          <p:cNvPr id="128023" name="Rectangle 33"/>
          <p:cNvSpPr>
            <a:spLocks noChangeArrowheads="1"/>
          </p:cNvSpPr>
          <p:nvPr/>
        </p:nvSpPr>
        <p:spPr bwMode="auto">
          <a:xfrm>
            <a:off x="7315200" y="5562600"/>
            <a:ext cx="838200" cy="10668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Rectangle 34"/>
          <p:cNvSpPr>
            <a:spLocks noChangeArrowheads="1"/>
          </p:cNvSpPr>
          <p:nvPr/>
        </p:nvSpPr>
        <p:spPr bwMode="auto">
          <a:xfrm>
            <a:off x="7399338" y="5891213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10 TB</a:t>
            </a:r>
          </a:p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RAID</a:t>
            </a:r>
          </a:p>
        </p:txBody>
      </p:sp>
      <p:sp>
        <p:nvSpPr>
          <p:cNvPr id="128025" name="Rectangle 39"/>
          <p:cNvSpPr>
            <a:spLocks noChangeArrowheads="1"/>
          </p:cNvSpPr>
          <p:nvPr/>
        </p:nvSpPr>
        <p:spPr bwMode="auto">
          <a:xfrm>
            <a:off x="3224213" y="1173163"/>
            <a:ext cx="1752600" cy="2636837"/>
          </a:xfrm>
          <a:prstGeom prst="rect">
            <a:avLst/>
          </a:prstGeom>
          <a:noFill/>
          <a:ln w="19050" cap="rnd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6" name="Rectangle 41"/>
          <p:cNvSpPr>
            <a:spLocks noChangeArrowheads="1"/>
          </p:cNvSpPr>
          <p:nvPr/>
        </p:nvSpPr>
        <p:spPr bwMode="auto">
          <a:xfrm>
            <a:off x="1355725" y="5891213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Objective Lens</a:t>
            </a:r>
          </a:p>
        </p:txBody>
      </p:sp>
      <p:sp>
        <p:nvSpPr>
          <p:cNvPr id="128027" name="AutoShape 48"/>
          <p:cNvSpPr>
            <a:spLocks noChangeArrowheads="1"/>
          </p:cNvSpPr>
          <p:nvPr/>
        </p:nvSpPr>
        <p:spPr bwMode="auto">
          <a:xfrm>
            <a:off x="7696200" y="4114800"/>
            <a:ext cx="228600" cy="1371600"/>
          </a:xfrm>
          <a:prstGeom prst="upDownArrow">
            <a:avLst>
              <a:gd name="adj1" fmla="val 50000"/>
              <a:gd name="adj2" fmla="val 50000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28" name="Group 51"/>
          <p:cNvGrpSpPr>
            <a:grpSpLocks/>
          </p:cNvGrpSpPr>
          <p:nvPr/>
        </p:nvGrpSpPr>
        <p:grpSpPr bwMode="auto">
          <a:xfrm>
            <a:off x="1606550" y="1395413"/>
            <a:ext cx="411163" cy="228600"/>
            <a:chOff x="1119" y="960"/>
            <a:chExt cx="839" cy="144"/>
          </a:xfrm>
        </p:grpSpPr>
        <p:sp>
          <p:nvSpPr>
            <p:cNvPr id="128193" name="Line 52"/>
            <p:cNvSpPr>
              <a:spLocks noChangeAspect="1" noChangeShapeType="1"/>
            </p:cNvSpPr>
            <p:nvPr/>
          </p:nvSpPr>
          <p:spPr bwMode="auto">
            <a:xfrm rot="-5400000">
              <a:off x="1541" y="545"/>
              <a:ext cx="0" cy="8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4" name="Line 53"/>
            <p:cNvSpPr>
              <a:spLocks noChangeAspect="1" noChangeShapeType="1"/>
            </p:cNvSpPr>
            <p:nvPr/>
          </p:nvSpPr>
          <p:spPr bwMode="auto">
            <a:xfrm rot="-5400000">
              <a:off x="1543" y="592"/>
              <a:ext cx="0" cy="8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5" name="Line 54"/>
            <p:cNvSpPr>
              <a:spLocks noChangeAspect="1" noChangeShapeType="1"/>
            </p:cNvSpPr>
            <p:nvPr/>
          </p:nvSpPr>
          <p:spPr bwMode="auto">
            <a:xfrm rot="-5400000">
              <a:off x="1536" y="640"/>
              <a:ext cx="0" cy="8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6" name="Line 55"/>
            <p:cNvSpPr>
              <a:spLocks noChangeAspect="1" noChangeShapeType="1"/>
            </p:cNvSpPr>
            <p:nvPr/>
          </p:nvSpPr>
          <p:spPr bwMode="auto">
            <a:xfrm rot="-5400000">
              <a:off x="1534" y="689"/>
              <a:ext cx="0" cy="8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29" name="Group 56"/>
          <p:cNvGrpSpPr>
            <a:grpSpLocks/>
          </p:cNvGrpSpPr>
          <p:nvPr/>
        </p:nvGrpSpPr>
        <p:grpSpPr bwMode="auto">
          <a:xfrm>
            <a:off x="1604963" y="1981200"/>
            <a:ext cx="406400" cy="228600"/>
            <a:chOff x="831" y="1152"/>
            <a:chExt cx="959" cy="144"/>
          </a:xfrm>
        </p:grpSpPr>
        <p:sp>
          <p:nvSpPr>
            <p:cNvPr id="128189" name="Line 57"/>
            <p:cNvSpPr>
              <a:spLocks noChangeAspect="1" noChangeShapeType="1"/>
            </p:cNvSpPr>
            <p:nvPr/>
          </p:nvSpPr>
          <p:spPr bwMode="auto">
            <a:xfrm rot="-5400000">
              <a:off x="1313" y="675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0" name="Line 58"/>
            <p:cNvSpPr>
              <a:spLocks noChangeAspect="1" noChangeShapeType="1"/>
            </p:cNvSpPr>
            <p:nvPr/>
          </p:nvSpPr>
          <p:spPr bwMode="auto">
            <a:xfrm rot="-5400000">
              <a:off x="1314" y="723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1" name="Line 59"/>
            <p:cNvSpPr>
              <a:spLocks noChangeAspect="1" noChangeShapeType="1"/>
            </p:cNvSpPr>
            <p:nvPr/>
          </p:nvSpPr>
          <p:spPr bwMode="auto">
            <a:xfrm rot="-5400000">
              <a:off x="1312" y="771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2" name="Line 60"/>
            <p:cNvSpPr>
              <a:spLocks noChangeAspect="1" noChangeShapeType="1"/>
            </p:cNvSpPr>
            <p:nvPr/>
          </p:nvSpPr>
          <p:spPr bwMode="auto">
            <a:xfrm rot="-5400000">
              <a:off x="1308" y="819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0" name="Group 62"/>
          <p:cNvGrpSpPr>
            <a:grpSpLocks/>
          </p:cNvGrpSpPr>
          <p:nvPr/>
        </p:nvGrpSpPr>
        <p:grpSpPr bwMode="auto">
          <a:xfrm>
            <a:off x="973138" y="6059488"/>
            <a:ext cx="622300" cy="192087"/>
            <a:chOff x="773" y="3226"/>
            <a:chExt cx="563" cy="326"/>
          </a:xfrm>
        </p:grpSpPr>
        <p:sp>
          <p:nvSpPr>
            <p:cNvPr id="128187" name="Arc 63"/>
            <p:cNvSpPr>
              <a:spLocks/>
            </p:cNvSpPr>
            <p:nvPr/>
          </p:nvSpPr>
          <p:spPr bwMode="auto">
            <a:xfrm flipV="1">
              <a:off x="775" y="3264"/>
              <a:ext cx="561" cy="288"/>
            </a:xfrm>
            <a:custGeom>
              <a:avLst/>
              <a:gdLst>
                <a:gd name="T0" fmla="*/ 0 w 36076"/>
                <a:gd name="T1" fmla="*/ 0 h 21600"/>
                <a:gd name="T2" fmla="*/ 0 w 36076"/>
                <a:gd name="T3" fmla="*/ 0 h 21600"/>
                <a:gd name="T4" fmla="*/ 0 w 36076"/>
                <a:gd name="T5" fmla="*/ 0 h 21600"/>
                <a:gd name="T6" fmla="*/ 0 60000 65536"/>
                <a:gd name="T7" fmla="*/ 0 60000 65536"/>
                <a:gd name="T8" fmla="*/ 0 60000 65536"/>
                <a:gd name="T9" fmla="*/ 0 w 36076"/>
                <a:gd name="T10" fmla="*/ 0 h 21600"/>
                <a:gd name="T11" fmla="*/ 36076 w 360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76" h="21600" fill="none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</a:path>
                <a:path w="36076" h="21600" stroke="0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  <a:lnTo>
                    <a:pt x="18109" y="0"/>
                  </a:lnTo>
                  <a:close/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8" name="Arc 64"/>
            <p:cNvSpPr>
              <a:spLocks/>
            </p:cNvSpPr>
            <p:nvPr/>
          </p:nvSpPr>
          <p:spPr bwMode="auto">
            <a:xfrm>
              <a:off x="773" y="3226"/>
              <a:ext cx="561" cy="288"/>
            </a:xfrm>
            <a:custGeom>
              <a:avLst/>
              <a:gdLst>
                <a:gd name="T0" fmla="*/ 0 w 36076"/>
                <a:gd name="T1" fmla="*/ 0 h 21600"/>
                <a:gd name="T2" fmla="*/ 0 w 36076"/>
                <a:gd name="T3" fmla="*/ 0 h 21600"/>
                <a:gd name="T4" fmla="*/ 0 w 36076"/>
                <a:gd name="T5" fmla="*/ 0 h 21600"/>
                <a:gd name="T6" fmla="*/ 0 60000 65536"/>
                <a:gd name="T7" fmla="*/ 0 60000 65536"/>
                <a:gd name="T8" fmla="*/ 0 60000 65536"/>
                <a:gd name="T9" fmla="*/ 0 w 36076"/>
                <a:gd name="T10" fmla="*/ 0 h 21600"/>
                <a:gd name="T11" fmla="*/ 36076 w 360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76" h="21600" fill="none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</a:path>
                <a:path w="36076" h="21600" stroke="0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  <a:lnTo>
                    <a:pt x="18109" y="0"/>
                  </a:lnTo>
                  <a:close/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31" name="Line 70"/>
          <p:cNvSpPr>
            <a:spLocks noChangeShapeType="1"/>
          </p:cNvSpPr>
          <p:nvPr/>
        </p:nvSpPr>
        <p:spPr bwMode="auto">
          <a:xfrm flipH="1">
            <a:off x="1089025" y="4122738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2" name="Rectangle 72"/>
          <p:cNvSpPr>
            <a:spLocks noChangeArrowheads="1"/>
          </p:cNvSpPr>
          <p:nvPr/>
        </p:nvSpPr>
        <p:spPr bwMode="auto">
          <a:xfrm>
            <a:off x="992188" y="1243013"/>
            <a:ext cx="577850" cy="33528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Line 73"/>
          <p:cNvSpPr>
            <a:spLocks noChangeShapeType="1"/>
          </p:cNvSpPr>
          <p:nvPr/>
        </p:nvSpPr>
        <p:spPr bwMode="auto">
          <a:xfrm flipH="1">
            <a:off x="1089025" y="1319213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4" name="Rectangle 75"/>
          <p:cNvSpPr>
            <a:spLocks noChangeArrowheads="1"/>
          </p:cNvSpPr>
          <p:nvPr/>
        </p:nvSpPr>
        <p:spPr bwMode="auto">
          <a:xfrm>
            <a:off x="863600" y="5064125"/>
            <a:ext cx="83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xyz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Beam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Scanner</a:t>
            </a:r>
          </a:p>
        </p:txBody>
      </p:sp>
      <p:sp>
        <p:nvSpPr>
          <p:cNvPr id="128035" name="Rectangle 76"/>
          <p:cNvSpPr>
            <a:spLocks noChangeArrowheads="1"/>
          </p:cNvSpPr>
          <p:nvPr/>
        </p:nvSpPr>
        <p:spPr bwMode="auto">
          <a:xfrm>
            <a:off x="903288" y="4916488"/>
            <a:ext cx="762000" cy="82867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36" name="Group 77"/>
          <p:cNvGrpSpPr>
            <a:grpSpLocks/>
          </p:cNvGrpSpPr>
          <p:nvPr/>
        </p:nvGrpSpPr>
        <p:grpSpPr bwMode="auto">
          <a:xfrm>
            <a:off x="1584325" y="2590800"/>
            <a:ext cx="417513" cy="228600"/>
            <a:chOff x="1532" y="2400"/>
            <a:chExt cx="156" cy="144"/>
          </a:xfrm>
        </p:grpSpPr>
        <p:sp>
          <p:nvSpPr>
            <p:cNvPr id="128183" name="Line 78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4" name="Line 79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5" name="Line 80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6" name="Line 81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7" name="Group 82"/>
          <p:cNvGrpSpPr>
            <a:grpSpLocks/>
          </p:cNvGrpSpPr>
          <p:nvPr/>
        </p:nvGrpSpPr>
        <p:grpSpPr bwMode="auto">
          <a:xfrm>
            <a:off x="1593850" y="3208338"/>
            <a:ext cx="423863" cy="228600"/>
            <a:chOff x="1532" y="2400"/>
            <a:chExt cx="156" cy="144"/>
          </a:xfrm>
        </p:grpSpPr>
        <p:sp>
          <p:nvSpPr>
            <p:cNvPr id="128179" name="Line 83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0" name="Line 84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1" name="Line 85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2" name="Line 86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8" name="Group 94"/>
          <p:cNvGrpSpPr>
            <a:grpSpLocks/>
          </p:cNvGrpSpPr>
          <p:nvPr/>
        </p:nvGrpSpPr>
        <p:grpSpPr bwMode="auto">
          <a:xfrm rot="16200000" flipH="1">
            <a:off x="1139825" y="4637088"/>
            <a:ext cx="311150" cy="228600"/>
            <a:chOff x="1532" y="2400"/>
            <a:chExt cx="156" cy="144"/>
          </a:xfrm>
        </p:grpSpPr>
        <p:sp>
          <p:nvSpPr>
            <p:cNvPr id="128175" name="Line 9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6" name="Line 9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7" name="Line 9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8" name="Line 9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9" name="Group 104"/>
          <p:cNvGrpSpPr>
            <a:grpSpLocks/>
          </p:cNvGrpSpPr>
          <p:nvPr/>
        </p:nvGrpSpPr>
        <p:grpSpPr bwMode="auto">
          <a:xfrm rot="16200000" flipH="1">
            <a:off x="1139825" y="5818188"/>
            <a:ext cx="311150" cy="228600"/>
            <a:chOff x="1532" y="2400"/>
            <a:chExt cx="156" cy="144"/>
          </a:xfrm>
        </p:grpSpPr>
        <p:sp>
          <p:nvSpPr>
            <p:cNvPr id="128171" name="Line 10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2" name="Line 10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3" name="Line 10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4" name="Line 10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0" name="Group 109"/>
          <p:cNvGrpSpPr>
            <a:grpSpLocks/>
          </p:cNvGrpSpPr>
          <p:nvPr/>
        </p:nvGrpSpPr>
        <p:grpSpPr bwMode="auto">
          <a:xfrm rot="5400000" flipH="1" flipV="1">
            <a:off x="1100138" y="4630738"/>
            <a:ext cx="311150" cy="228600"/>
            <a:chOff x="1532" y="2400"/>
            <a:chExt cx="156" cy="144"/>
          </a:xfrm>
        </p:grpSpPr>
        <p:sp>
          <p:nvSpPr>
            <p:cNvPr id="128167" name="Line 110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8" name="Line 111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9" name="Line 112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0" name="Line 113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1" name="Group 124"/>
          <p:cNvGrpSpPr>
            <a:grpSpLocks/>
          </p:cNvGrpSpPr>
          <p:nvPr/>
        </p:nvGrpSpPr>
        <p:grpSpPr bwMode="auto">
          <a:xfrm rot="5400000" flipH="1" flipV="1">
            <a:off x="1100138" y="5780088"/>
            <a:ext cx="311150" cy="228600"/>
            <a:chOff x="1532" y="2400"/>
            <a:chExt cx="156" cy="144"/>
          </a:xfrm>
        </p:grpSpPr>
        <p:sp>
          <p:nvSpPr>
            <p:cNvPr id="128163" name="Line 12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4" name="Line 12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5" name="Line 12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6" name="Line 12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2" name="Group 141"/>
          <p:cNvGrpSpPr>
            <a:grpSpLocks/>
          </p:cNvGrpSpPr>
          <p:nvPr/>
        </p:nvGrpSpPr>
        <p:grpSpPr bwMode="auto">
          <a:xfrm flipH="1">
            <a:off x="1563688" y="4183063"/>
            <a:ext cx="438150" cy="260350"/>
            <a:chOff x="1532" y="2400"/>
            <a:chExt cx="156" cy="144"/>
          </a:xfrm>
        </p:grpSpPr>
        <p:sp>
          <p:nvSpPr>
            <p:cNvPr id="128159" name="Line 14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0" name="Line 14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1" name="Line 14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2" name="Line 14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3" name="Group 146"/>
          <p:cNvGrpSpPr>
            <a:grpSpLocks/>
          </p:cNvGrpSpPr>
          <p:nvPr/>
        </p:nvGrpSpPr>
        <p:grpSpPr bwMode="auto">
          <a:xfrm>
            <a:off x="2703513" y="1957388"/>
            <a:ext cx="533400" cy="228600"/>
            <a:chOff x="1532" y="2400"/>
            <a:chExt cx="156" cy="144"/>
          </a:xfrm>
        </p:grpSpPr>
        <p:sp>
          <p:nvSpPr>
            <p:cNvPr id="128155" name="Line 14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6" name="Line 14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7" name="Line 14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8" name="Line 15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4" name="Group 151"/>
          <p:cNvGrpSpPr>
            <a:grpSpLocks/>
          </p:cNvGrpSpPr>
          <p:nvPr/>
        </p:nvGrpSpPr>
        <p:grpSpPr bwMode="auto">
          <a:xfrm>
            <a:off x="2703513" y="1395413"/>
            <a:ext cx="533400" cy="228600"/>
            <a:chOff x="1532" y="2400"/>
            <a:chExt cx="156" cy="144"/>
          </a:xfrm>
        </p:grpSpPr>
        <p:sp>
          <p:nvSpPr>
            <p:cNvPr id="128151" name="Line 15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2" name="Line 15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3" name="Line 15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4" name="Line 15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5" name="Group 156"/>
          <p:cNvGrpSpPr>
            <a:grpSpLocks/>
          </p:cNvGrpSpPr>
          <p:nvPr/>
        </p:nvGrpSpPr>
        <p:grpSpPr bwMode="auto">
          <a:xfrm>
            <a:off x="2719388" y="2590800"/>
            <a:ext cx="509587" cy="228600"/>
            <a:chOff x="1532" y="2400"/>
            <a:chExt cx="156" cy="144"/>
          </a:xfrm>
        </p:grpSpPr>
        <p:sp>
          <p:nvSpPr>
            <p:cNvPr id="128147" name="Line 15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8" name="Line 15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9" name="Line 15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0" name="Line 16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6" name="Group 161"/>
          <p:cNvGrpSpPr>
            <a:grpSpLocks/>
          </p:cNvGrpSpPr>
          <p:nvPr/>
        </p:nvGrpSpPr>
        <p:grpSpPr bwMode="auto">
          <a:xfrm>
            <a:off x="2719388" y="3184525"/>
            <a:ext cx="517525" cy="228600"/>
            <a:chOff x="1532" y="2400"/>
            <a:chExt cx="156" cy="144"/>
          </a:xfrm>
        </p:grpSpPr>
        <p:sp>
          <p:nvSpPr>
            <p:cNvPr id="128143" name="Line 16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4" name="Line 16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5" name="Line 16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6" name="Line 16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7" name="Group 172"/>
          <p:cNvGrpSpPr>
            <a:grpSpLocks/>
          </p:cNvGrpSpPr>
          <p:nvPr/>
        </p:nvGrpSpPr>
        <p:grpSpPr bwMode="auto">
          <a:xfrm>
            <a:off x="1120775" y="6211888"/>
            <a:ext cx="296863" cy="228600"/>
            <a:chOff x="1200" y="3898"/>
            <a:chExt cx="187" cy="144"/>
          </a:xfrm>
        </p:grpSpPr>
        <p:sp>
          <p:nvSpPr>
            <p:cNvPr id="128141" name="Line 173"/>
            <p:cNvSpPr>
              <a:spLocks noChangeShapeType="1"/>
            </p:cNvSpPr>
            <p:nvPr/>
          </p:nvSpPr>
          <p:spPr bwMode="auto">
            <a:xfrm>
              <a:off x="1200" y="3898"/>
              <a:ext cx="96" cy="144"/>
            </a:xfrm>
            <a:prstGeom prst="line">
              <a:avLst/>
            </a:prstGeom>
            <a:noFill/>
            <a:ln w="19050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2" name="Line 174"/>
            <p:cNvSpPr>
              <a:spLocks noChangeShapeType="1"/>
            </p:cNvSpPr>
            <p:nvPr/>
          </p:nvSpPr>
          <p:spPr bwMode="auto">
            <a:xfrm flipH="1">
              <a:off x="1291" y="3898"/>
              <a:ext cx="96" cy="144"/>
            </a:xfrm>
            <a:prstGeom prst="line">
              <a:avLst/>
            </a:prstGeom>
            <a:noFill/>
            <a:ln w="19050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48" name="AutoShape 177"/>
          <p:cNvSpPr>
            <a:spLocks noChangeArrowheads="1"/>
          </p:cNvSpPr>
          <p:nvPr/>
        </p:nvSpPr>
        <p:spPr bwMode="auto">
          <a:xfrm rot="-5400000">
            <a:off x="3809207" y="4539456"/>
            <a:ext cx="165100" cy="3887787"/>
          </a:xfrm>
          <a:prstGeom prst="upDownArrow">
            <a:avLst>
              <a:gd name="adj1" fmla="val 40306"/>
              <a:gd name="adj2" fmla="val 95282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9" name="Line 180"/>
          <p:cNvSpPr>
            <a:spLocks noChangeShapeType="1"/>
          </p:cNvSpPr>
          <p:nvPr/>
        </p:nvSpPr>
        <p:spPr bwMode="auto">
          <a:xfrm flipH="1">
            <a:off x="1063625" y="1898650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50" name="Group 280"/>
          <p:cNvGrpSpPr>
            <a:grpSpLocks/>
          </p:cNvGrpSpPr>
          <p:nvPr/>
        </p:nvGrpSpPr>
        <p:grpSpPr bwMode="auto">
          <a:xfrm>
            <a:off x="4049713" y="1600200"/>
            <a:ext cx="257175" cy="533400"/>
            <a:chOff x="2988" y="879"/>
            <a:chExt cx="162" cy="336"/>
          </a:xfrm>
        </p:grpSpPr>
        <p:grpSp>
          <p:nvGrpSpPr>
            <p:cNvPr id="128131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137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8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9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40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32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133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4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5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6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8051" name="AutoShape 243"/>
          <p:cNvSpPr>
            <a:spLocks noChangeArrowheads="1"/>
          </p:cNvSpPr>
          <p:nvPr/>
        </p:nvSpPr>
        <p:spPr bwMode="auto">
          <a:xfrm>
            <a:off x="6789738" y="1647825"/>
            <a:ext cx="481012" cy="257175"/>
          </a:xfrm>
          <a:prstGeom prst="rightArrow">
            <a:avLst>
              <a:gd name="adj1" fmla="val 50000"/>
              <a:gd name="adj2" fmla="val 46751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2" name="AutoShape 256"/>
          <p:cNvSpPr>
            <a:spLocks noChangeArrowheads="1"/>
          </p:cNvSpPr>
          <p:nvPr/>
        </p:nvSpPr>
        <p:spPr bwMode="auto">
          <a:xfrm rot="-5400000">
            <a:off x="3692525" y="3327400"/>
            <a:ext cx="203200" cy="4114800"/>
          </a:xfrm>
          <a:prstGeom prst="upDownArrow">
            <a:avLst>
              <a:gd name="adj1" fmla="val 29167"/>
              <a:gd name="adj2" fmla="val 62531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3" name="AutoShape 259"/>
          <p:cNvSpPr>
            <a:spLocks noChangeArrowheads="1"/>
          </p:cNvSpPr>
          <p:nvPr/>
        </p:nvSpPr>
        <p:spPr bwMode="auto">
          <a:xfrm>
            <a:off x="6180138" y="4159250"/>
            <a:ext cx="144462" cy="488950"/>
          </a:xfrm>
          <a:prstGeom prst="upDownArrow">
            <a:avLst>
              <a:gd name="adj1" fmla="val 50000"/>
              <a:gd name="adj2" fmla="val 46601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4" name="AutoShape 274"/>
          <p:cNvSpPr>
            <a:spLocks noChangeArrowheads="1"/>
          </p:cNvSpPr>
          <p:nvPr/>
        </p:nvSpPr>
        <p:spPr bwMode="auto">
          <a:xfrm>
            <a:off x="6810375" y="3248025"/>
            <a:ext cx="481013" cy="257175"/>
          </a:xfrm>
          <a:prstGeom prst="rightArrow">
            <a:avLst>
              <a:gd name="adj1" fmla="val 50000"/>
              <a:gd name="adj2" fmla="val 46751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5" name="Line 275"/>
          <p:cNvSpPr>
            <a:spLocks noChangeShapeType="1"/>
          </p:cNvSpPr>
          <p:nvPr/>
        </p:nvSpPr>
        <p:spPr bwMode="auto">
          <a:xfrm rot="5400000">
            <a:off x="3036094" y="3996532"/>
            <a:ext cx="0" cy="601662"/>
          </a:xfrm>
          <a:prstGeom prst="line">
            <a:avLst/>
          </a:prstGeom>
          <a:noFill/>
          <a:ln w="12700">
            <a:solidFill>
              <a:srgbClr val="9933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6" name="Rectangle 277"/>
          <p:cNvSpPr>
            <a:spLocks noChangeArrowheads="1"/>
          </p:cNvSpPr>
          <p:nvPr/>
        </p:nvSpPr>
        <p:spPr bwMode="auto">
          <a:xfrm>
            <a:off x="5089525" y="798513"/>
            <a:ext cx="177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8 ch Digitizer x 8</a:t>
            </a:r>
          </a:p>
        </p:txBody>
      </p:sp>
      <p:sp>
        <p:nvSpPr>
          <p:cNvPr id="128057" name="Rectangle 278"/>
          <p:cNvSpPr>
            <a:spLocks noChangeArrowheads="1"/>
          </p:cNvSpPr>
          <p:nvPr/>
        </p:nvSpPr>
        <p:spPr bwMode="auto">
          <a:xfrm>
            <a:off x="3176588" y="874713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64 ch Photon Detector</a:t>
            </a:r>
          </a:p>
        </p:txBody>
      </p:sp>
      <p:sp>
        <p:nvSpPr>
          <p:cNvPr id="128058" name="Rectangle 189"/>
          <p:cNvSpPr>
            <a:spLocks noChangeArrowheads="1"/>
          </p:cNvSpPr>
          <p:nvPr/>
        </p:nvSpPr>
        <p:spPr bwMode="auto">
          <a:xfrm>
            <a:off x="5345113" y="117792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59" name="Rectangle 195"/>
          <p:cNvSpPr>
            <a:spLocks noChangeArrowheads="1"/>
          </p:cNvSpPr>
          <p:nvPr/>
        </p:nvSpPr>
        <p:spPr bwMode="auto">
          <a:xfrm>
            <a:off x="5346700" y="15001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60" name="Rectangle 11"/>
          <p:cNvSpPr>
            <a:spLocks noChangeArrowheads="1"/>
          </p:cNvSpPr>
          <p:nvPr/>
        </p:nvSpPr>
        <p:spPr bwMode="auto">
          <a:xfrm>
            <a:off x="5354638" y="1158875"/>
            <a:ext cx="560387" cy="2667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1" name="Rectangle 13"/>
          <p:cNvSpPr>
            <a:spLocks noChangeArrowheads="1"/>
          </p:cNvSpPr>
          <p:nvPr/>
        </p:nvSpPr>
        <p:spPr bwMode="auto">
          <a:xfrm>
            <a:off x="6075363" y="1168400"/>
            <a:ext cx="595312" cy="7366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2" name="Rectangle 27"/>
          <p:cNvSpPr>
            <a:spLocks noChangeArrowheads="1"/>
          </p:cNvSpPr>
          <p:nvPr/>
        </p:nvSpPr>
        <p:spPr bwMode="auto">
          <a:xfrm>
            <a:off x="5999163" y="1431925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FPGA</a:t>
            </a:r>
          </a:p>
        </p:txBody>
      </p:sp>
      <p:sp>
        <p:nvSpPr>
          <p:cNvPr id="128063" name="Rectangle 190"/>
          <p:cNvSpPr>
            <a:spLocks noChangeArrowheads="1"/>
          </p:cNvSpPr>
          <p:nvPr/>
        </p:nvSpPr>
        <p:spPr bwMode="auto">
          <a:xfrm>
            <a:off x="6075363" y="1968500"/>
            <a:ext cx="595312" cy="45402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4" name="Rectangle 191"/>
          <p:cNvSpPr>
            <a:spLocks noChangeArrowheads="1"/>
          </p:cNvSpPr>
          <p:nvPr/>
        </p:nvSpPr>
        <p:spPr bwMode="auto">
          <a:xfrm>
            <a:off x="6019800" y="21336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Memory</a:t>
            </a:r>
          </a:p>
        </p:txBody>
      </p:sp>
      <p:sp>
        <p:nvSpPr>
          <p:cNvPr id="128065" name="Rectangle 193"/>
          <p:cNvSpPr>
            <a:spLocks noChangeArrowheads="1"/>
          </p:cNvSpPr>
          <p:nvPr/>
        </p:nvSpPr>
        <p:spPr bwMode="auto">
          <a:xfrm>
            <a:off x="5359400" y="1492250"/>
            <a:ext cx="555625" cy="2682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6" name="Rectangle 201"/>
          <p:cNvSpPr>
            <a:spLocks noChangeArrowheads="1"/>
          </p:cNvSpPr>
          <p:nvPr/>
        </p:nvSpPr>
        <p:spPr bwMode="auto">
          <a:xfrm>
            <a:off x="5229225" y="1069975"/>
            <a:ext cx="1560513" cy="1444625"/>
          </a:xfrm>
          <a:prstGeom prst="rect">
            <a:avLst/>
          </a:prstGeom>
          <a:noFill/>
          <a:ln w="19050" cap="rnd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67" name="Group 216"/>
          <p:cNvGrpSpPr>
            <a:grpSpLocks/>
          </p:cNvGrpSpPr>
          <p:nvPr/>
        </p:nvGrpSpPr>
        <p:grpSpPr bwMode="auto">
          <a:xfrm>
            <a:off x="4997450" y="1327150"/>
            <a:ext cx="244475" cy="958850"/>
            <a:chOff x="1532" y="2400"/>
            <a:chExt cx="156" cy="144"/>
          </a:xfrm>
        </p:grpSpPr>
        <p:sp>
          <p:nvSpPr>
            <p:cNvPr id="128127" name="Line 21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8" name="Line 21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9" name="Line 21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30" name="Line 22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68" name="Rectangle 195"/>
          <p:cNvSpPr>
            <a:spLocks noChangeArrowheads="1"/>
          </p:cNvSpPr>
          <p:nvPr/>
        </p:nvSpPr>
        <p:spPr bwMode="auto">
          <a:xfrm>
            <a:off x="5349875" y="1841500"/>
            <a:ext cx="5334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69" name="Rectangle 193"/>
          <p:cNvSpPr>
            <a:spLocks noChangeArrowheads="1"/>
          </p:cNvSpPr>
          <p:nvPr/>
        </p:nvSpPr>
        <p:spPr bwMode="auto">
          <a:xfrm>
            <a:off x="5362575" y="1833563"/>
            <a:ext cx="555625" cy="268287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0" name="Rectangle 193"/>
          <p:cNvSpPr>
            <a:spLocks noChangeArrowheads="1"/>
          </p:cNvSpPr>
          <p:nvPr/>
        </p:nvSpPr>
        <p:spPr bwMode="auto">
          <a:xfrm>
            <a:off x="5362575" y="2162175"/>
            <a:ext cx="555625" cy="2682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1" name="Rectangle 195"/>
          <p:cNvSpPr>
            <a:spLocks noChangeArrowheads="1"/>
          </p:cNvSpPr>
          <p:nvPr/>
        </p:nvSpPr>
        <p:spPr bwMode="auto">
          <a:xfrm>
            <a:off x="5349875" y="21859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grpSp>
        <p:nvGrpSpPr>
          <p:cNvPr id="128072" name="Group 237"/>
          <p:cNvGrpSpPr>
            <a:grpSpLocks/>
          </p:cNvGrpSpPr>
          <p:nvPr/>
        </p:nvGrpSpPr>
        <p:grpSpPr bwMode="auto">
          <a:xfrm>
            <a:off x="4708525" y="2667000"/>
            <a:ext cx="2081213" cy="1444625"/>
            <a:chOff x="4785405" y="1069521"/>
            <a:chExt cx="2081212" cy="1445079"/>
          </a:xfrm>
        </p:grpSpPr>
        <p:sp>
          <p:nvSpPr>
            <p:cNvPr id="128109" name="Rectangle 189"/>
            <p:cNvSpPr>
              <a:spLocks noChangeArrowheads="1"/>
            </p:cNvSpPr>
            <p:nvPr/>
          </p:nvSpPr>
          <p:spPr bwMode="auto">
            <a:xfrm>
              <a:off x="5422219" y="1176339"/>
              <a:ext cx="5334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10" name="Rectangle 195"/>
            <p:cNvSpPr>
              <a:spLocks noChangeArrowheads="1"/>
            </p:cNvSpPr>
            <p:nvPr/>
          </p:nvSpPr>
          <p:spPr bwMode="auto">
            <a:xfrm>
              <a:off x="5423580" y="1499508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11" name="Rectangle 11"/>
            <p:cNvSpPr>
              <a:spLocks noChangeArrowheads="1"/>
            </p:cNvSpPr>
            <p:nvPr/>
          </p:nvSpPr>
          <p:spPr bwMode="auto">
            <a:xfrm>
              <a:off x="5431517" y="1157288"/>
              <a:ext cx="560387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2" name="Rectangle 13"/>
            <p:cNvSpPr>
              <a:spLocks noChangeArrowheads="1"/>
            </p:cNvSpPr>
            <p:nvPr/>
          </p:nvSpPr>
          <p:spPr bwMode="auto">
            <a:xfrm>
              <a:off x="6152242" y="1167493"/>
              <a:ext cx="595312" cy="737506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3" name="Rectangle 27"/>
            <p:cNvSpPr>
              <a:spLocks noChangeArrowheads="1"/>
            </p:cNvSpPr>
            <p:nvPr/>
          </p:nvSpPr>
          <p:spPr bwMode="auto">
            <a:xfrm>
              <a:off x="6076042" y="1431925"/>
              <a:ext cx="685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FPGA</a:t>
              </a:r>
            </a:p>
          </p:txBody>
        </p:sp>
        <p:sp>
          <p:nvSpPr>
            <p:cNvPr id="128114" name="Rectangle 190"/>
            <p:cNvSpPr>
              <a:spLocks noChangeArrowheads="1"/>
            </p:cNvSpPr>
            <p:nvPr/>
          </p:nvSpPr>
          <p:spPr bwMode="auto">
            <a:xfrm>
              <a:off x="6152242" y="1968047"/>
              <a:ext cx="595312" cy="454025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5" name="Rectangle 191"/>
            <p:cNvSpPr>
              <a:spLocks noChangeArrowheads="1"/>
            </p:cNvSpPr>
            <p:nvPr/>
          </p:nvSpPr>
          <p:spPr bwMode="auto">
            <a:xfrm>
              <a:off x="6096000" y="2133600"/>
              <a:ext cx="685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Memory</a:t>
              </a:r>
            </a:p>
          </p:txBody>
        </p:sp>
        <p:sp>
          <p:nvSpPr>
            <p:cNvPr id="128116" name="Rectangle 193"/>
            <p:cNvSpPr>
              <a:spLocks noChangeArrowheads="1"/>
            </p:cNvSpPr>
            <p:nvPr/>
          </p:nvSpPr>
          <p:spPr bwMode="auto">
            <a:xfrm>
              <a:off x="5436280" y="1491344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7" name="Rectangle 201"/>
            <p:cNvSpPr>
              <a:spLocks noChangeArrowheads="1"/>
            </p:cNvSpPr>
            <p:nvPr/>
          </p:nvSpPr>
          <p:spPr bwMode="auto">
            <a:xfrm>
              <a:off x="5306105" y="1069521"/>
              <a:ext cx="1560512" cy="1445079"/>
            </a:xfrm>
            <a:prstGeom prst="rect">
              <a:avLst/>
            </a:prstGeom>
            <a:noFill/>
            <a:ln w="19050" cap="rnd">
              <a:solidFill>
                <a:schemeClr val="bg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8118" name="Group 216"/>
            <p:cNvGrpSpPr>
              <a:grpSpLocks/>
            </p:cNvGrpSpPr>
            <p:nvPr/>
          </p:nvGrpSpPr>
          <p:grpSpPr bwMode="auto">
            <a:xfrm>
              <a:off x="4785403" y="-14651283"/>
              <a:ext cx="533400" cy="144"/>
              <a:chOff x="1532" y="2400"/>
              <a:chExt cx="156" cy="144"/>
            </a:xfrm>
          </p:grpSpPr>
          <p:sp>
            <p:nvSpPr>
              <p:cNvPr id="128123" name="Line 21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4" name="Line 21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5" name="Line 21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6" name="Line 22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8119" name="Rectangle 195"/>
            <p:cNvSpPr>
              <a:spLocks noChangeArrowheads="1"/>
            </p:cNvSpPr>
            <p:nvPr/>
          </p:nvSpPr>
          <p:spPr bwMode="auto">
            <a:xfrm>
              <a:off x="5426528" y="1840141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20" name="Rectangle 193"/>
            <p:cNvSpPr>
              <a:spLocks noChangeArrowheads="1"/>
            </p:cNvSpPr>
            <p:nvPr/>
          </p:nvSpPr>
          <p:spPr bwMode="auto">
            <a:xfrm>
              <a:off x="5439683" y="1832656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1" name="Rectangle 193"/>
            <p:cNvSpPr>
              <a:spLocks noChangeArrowheads="1"/>
            </p:cNvSpPr>
            <p:nvPr/>
          </p:nvSpPr>
          <p:spPr bwMode="auto">
            <a:xfrm>
              <a:off x="5439683" y="2161948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2" name="Rectangle 195"/>
            <p:cNvSpPr>
              <a:spLocks noChangeArrowheads="1"/>
            </p:cNvSpPr>
            <p:nvPr/>
          </p:nvSpPr>
          <p:spPr bwMode="auto">
            <a:xfrm>
              <a:off x="5426528" y="2185761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</p:grpSp>
      <p:sp>
        <p:nvSpPr>
          <p:cNvPr id="128073" name="Rectangle 26"/>
          <p:cNvSpPr>
            <a:spLocks noChangeArrowheads="1"/>
          </p:cNvSpPr>
          <p:nvPr/>
        </p:nvSpPr>
        <p:spPr bwMode="auto">
          <a:xfrm>
            <a:off x="7323138" y="2701925"/>
            <a:ext cx="838200" cy="133667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4" name="Rectangle 14"/>
          <p:cNvSpPr>
            <a:spLocks noChangeArrowheads="1"/>
          </p:cNvSpPr>
          <p:nvPr/>
        </p:nvSpPr>
        <p:spPr bwMode="auto">
          <a:xfrm>
            <a:off x="7391400" y="32004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CPU</a:t>
            </a:r>
          </a:p>
        </p:txBody>
      </p:sp>
      <p:grpSp>
        <p:nvGrpSpPr>
          <p:cNvPr id="128075" name="Group 280"/>
          <p:cNvGrpSpPr>
            <a:grpSpLocks/>
          </p:cNvGrpSpPr>
          <p:nvPr/>
        </p:nvGrpSpPr>
        <p:grpSpPr bwMode="auto">
          <a:xfrm>
            <a:off x="4046538" y="2209800"/>
            <a:ext cx="257175" cy="533400"/>
            <a:chOff x="2988" y="879"/>
            <a:chExt cx="162" cy="336"/>
          </a:xfrm>
        </p:grpSpPr>
        <p:grpSp>
          <p:nvGrpSpPr>
            <p:cNvPr id="128099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105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6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7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8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00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101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2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3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4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8076" name="Group 280"/>
          <p:cNvGrpSpPr>
            <a:grpSpLocks/>
          </p:cNvGrpSpPr>
          <p:nvPr/>
        </p:nvGrpSpPr>
        <p:grpSpPr bwMode="auto">
          <a:xfrm>
            <a:off x="4046538" y="2819400"/>
            <a:ext cx="257175" cy="533400"/>
            <a:chOff x="2988" y="879"/>
            <a:chExt cx="162" cy="336"/>
          </a:xfrm>
        </p:grpSpPr>
        <p:grpSp>
          <p:nvGrpSpPr>
            <p:cNvPr id="128089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095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6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7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8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090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091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2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3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4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7" name="Left-Up Arrow 206"/>
          <p:cNvSpPr/>
          <p:nvPr/>
        </p:nvSpPr>
        <p:spPr bwMode="auto">
          <a:xfrm flipH="1">
            <a:off x="3946525" y="4572000"/>
            <a:ext cx="1905000" cy="533400"/>
          </a:xfrm>
          <a:prstGeom prst="leftUpArrow">
            <a:avLst>
              <a:gd name="adj1" fmla="val 9694"/>
              <a:gd name="adj2" fmla="val 15051"/>
              <a:gd name="adj3" fmla="val 25000"/>
            </a:avLst>
          </a:prstGeom>
          <a:solidFill>
            <a:schemeClr val="bg1"/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28078" name="Rectangle 277"/>
          <p:cNvSpPr>
            <a:spLocks noChangeArrowheads="1"/>
          </p:cNvSpPr>
          <p:nvPr/>
        </p:nvSpPr>
        <p:spPr bwMode="auto">
          <a:xfrm>
            <a:off x="6781800" y="8382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4 ch DAQ System x 16</a:t>
            </a:r>
          </a:p>
        </p:txBody>
      </p:sp>
      <p:sp>
        <p:nvSpPr>
          <p:cNvPr id="128079" name="Line 279"/>
          <p:cNvSpPr>
            <a:spLocks noChangeShapeType="1"/>
          </p:cNvSpPr>
          <p:nvPr/>
        </p:nvSpPr>
        <p:spPr bwMode="auto">
          <a:xfrm>
            <a:off x="7739063" y="2498725"/>
            <a:ext cx="0" cy="182563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" name="Left-Up Arrow 209"/>
          <p:cNvSpPr/>
          <p:nvPr/>
        </p:nvSpPr>
        <p:spPr bwMode="auto">
          <a:xfrm>
            <a:off x="6705600" y="4114800"/>
            <a:ext cx="838200" cy="1143000"/>
          </a:xfrm>
          <a:prstGeom prst="leftUpArrow">
            <a:avLst>
              <a:gd name="adj1" fmla="val 5798"/>
              <a:gd name="adj2" fmla="val 11642"/>
              <a:gd name="adj3" fmla="val 19156"/>
            </a:avLst>
          </a:prstGeom>
          <a:solidFill>
            <a:schemeClr val="bg1"/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grpSp>
        <p:nvGrpSpPr>
          <p:cNvPr id="128081" name="Group 216"/>
          <p:cNvGrpSpPr>
            <a:grpSpLocks/>
          </p:cNvGrpSpPr>
          <p:nvPr/>
        </p:nvGrpSpPr>
        <p:grpSpPr bwMode="auto">
          <a:xfrm>
            <a:off x="4989513" y="2782888"/>
            <a:ext cx="244475" cy="958850"/>
            <a:chOff x="1532" y="2400"/>
            <a:chExt cx="156" cy="144"/>
          </a:xfrm>
        </p:grpSpPr>
        <p:sp>
          <p:nvSpPr>
            <p:cNvPr id="128085" name="Line 21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6" name="Line 21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7" name="Line 21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8" name="Line 22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82" name="Line 180"/>
          <p:cNvSpPr>
            <a:spLocks noChangeShapeType="1"/>
          </p:cNvSpPr>
          <p:nvPr/>
        </p:nvSpPr>
        <p:spPr bwMode="auto">
          <a:xfrm flipH="1">
            <a:off x="1050925" y="2506663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3" name="Line 180"/>
          <p:cNvSpPr>
            <a:spLocks noChangeShapeType="1"/>
          </p:cNvSpPr>
          <p:nvPr/>
        </p:nvSpPr>
        <p:spPr bwMode="auto">
          <a:xfrm flipH="1">
            <a:off x="1062038" y="3124200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4" name="Line 279"/>
          <p:cNvSpPr>
            <a:spLocks noChangeShapeType="1"/>
          </p:cNvSpPr>
          <p:nvPr/>
        </p:nvSpPr>
        <p:spPr bwMode="auto">
          <a:xfrm>
            <a:off x="5089525" y="2438400"/>
            <a:ext cx="0" cy="182563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27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64D116-15B0-224D-ABB4-1EA6F260F740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7895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  <p:extLst>
      <p:ext uri="{BB962C8B-B14F-4D97-AF65-F5344CB8AC3E}">
        <p14:creationId xmlns:p14="http://schemas.microsoft.com/office/powerpoint/2010/main" val="1515829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CA157A-4466-B640-A3FC-A55E2D3A0869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5240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 dirty="0">
                <a:latin typeface="Tahoma" charset="0"/>
                <a:ea typeface="ＭＳ Ｐゴシック" charset="0"/>
                <a:cs typeface="ＭＳ Ｐゴシック" charset="0"/>
              </a:rPr>
              <a:t>Future 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Directions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- Virtual Reality -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6600"/>
                </a:solidFill>
                <a:latin typeface="Tahoma"/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48483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48487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8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484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48485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l"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48486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Mayank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C1B9C-7DB8-4F4E-9029-6B4BFE5443A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5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Learning and Memory by Hippocampus </a:t>
            </a:r>
            <a:endParaRPr lang="en-US" sz="3200" b="1" dirty="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219200" y="4724400"/>
            <a:ext cx="22860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00FFFF"/>
                </a:solidFill>
              </a:rPr>
              <a:t>After learning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20574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FF0000"/>
                </a:solidFill>
              </a:rPr>
              <a:t>Before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286000" cy="4616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Motion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599238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69900"/>
                </a:solidFill>
                <a:latin typeface="+mn-lt"/>
              </a:rPr>
              <a:t>Mayank</a:t>
            </a:r>
            <a:r>
              <a:rPr lang="en-US" sz="2400" b="1" dirty="0">
                <a:solidFill>
                  <a:srgbClr val="669900"/>
                </a:solidFill>
                <a:latin typeface="+mn-lt"/>
              </a:rPr>
              <a:t> Mehta (UCLA)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340850" cy="5848350"/>
          </a:xfrm>
        </p:spPr>
        <p:txBody>
          <a:bodyPr/>
          <a:lstStyle/>
          <a:p>
            <a:r>
              <a:rPr lang="en-US" sz="3600" dirty="0" smtClean="0"/>
              <a:t>Brains were evolved for animals to predict necessary motions for survival.</a:t>
            </a:r>
          </a:p>
          <a:p>
            <a:pPr lvl="1"/>
            <a:r>
              <a:rPr lang="en-US" sz="3200" dirty="0" smtClean="0"/>
              <a:t>Find preys</a:t>
            </a:r>
          </a:p>
          <a:p>
            <a:pPr lvl="1"/>
            <a:r>
              <a:rPr lang="en-US" sz="3200" dirty="0" smtClean="0"/>
              <a:t>Escape away from predators</a:t>
            </a:r>
          </a:p>
          <a:p>
            <a:pPr lvl="1"/>
            <a:r>
              <a:rPr lang="en-US" sz="3200" dirty="0" smtClean="0"/>
              <a:t>Find mates for sex</a:t>
            </a:r>
          </a:p>
          <a:p>
            <a:r>
              <a:rPr lang="en-US" sz="3600" dirty="0" smtClean="0"/>
              <a:t> A brain “consciously” makes the best decision at a given time.</a:t>
            </a:r>
          </a:p>
          <a:p>
            <a:r>
              <a:rPr lang="en-US" sz="3600" dirty="0" smtClean="0"/>
              <a:t>Complex activities of brains are the results of evolution of life.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29698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A2C43-BACD-D64D-82E8-3084A1BCBB72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23002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51560" name="TextBox 37"/>
          <p:cNvSpPr txBox="1">
            <a:spLocks noChangeArrowheads="1"/>
          </p:cNvSpPr>
          <p:nvPr/>
        </p:nvSpPr>
        <p:spPr bwMode="auto">
          <a:xfrm>
            <a:off x="6696075" y="3581400"/>
            <a:ext cx="2708275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Mayank</a:t>
            </a:r>
            <a:r>
              <a:rPr lang="en-US" sz="28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 Mehta</a:t>
            </a: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(Physics)</a:t>
            </a:r>
          </a:p>
          <a:p>
            <a:pPr>
              <a:defRPr/>
            </a:pP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funded by Keck </a:t>
            </a: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Foundation ($1M)</a:t>
            </a:r>
          </a:p>
        </p:txBody>
      </p:sp>
    </p:spTree>
    <p:extLst>
      <p:ext uri="{BB962C8B-B14F-4D97-AF65-F5344CB8AC3E}">
        <p14:creationId xmlns:p14="http://schemas.microsoft.com/office/powerpoint/2010/main" val="1313445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r_sample_clip_repair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-126998" y="0"/>
            <a:ext cx="9801224" cy="735091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117477"/>
            <a:ext cx="9601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36" tIns="48269" rIns="96536" bIns="48269" numCol="1" anchor="ctr" anchorCtr="0" compatLnSpc="1">
            <a:prstTxWarp prst="textNoShape">
              <a:avLst/>
            </a:prstTxWarp>
          </a:bodyPr>
          <a:lstStyle>
            <a:lvl1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119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4237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1355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8474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A rat running in a Virtual Reality</a:t>
            </a:r>
            <a:endParaRPr lang="en-US" sz="32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4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>
            <a:fillRect/>
          </a:stretch>
        </p:blipFill>
        <p:spPr bwMode="auto">
          <a:xfrm>
            <a:off x="0" y="3987800"/>
            <a:ext cx="3962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Optogenetic Excitation of Neurons</a:t>
            </a:r>
          </a:p>
        </p:txBody>
      </p:sp>
      <p:sp>
        <p:nvSpPr>
          <p:cNvPr id="153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3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608681-159F-BE48-BDBE-074209146308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7" name="Rectangle 6"/>
          <p:cNvSpPr>
            <a:spLocks noChangeArrowheads="1"/>
          </p:cNvSpPr>
          <p:nvPr/>
        </p:nvSpPr>
        <p:spPr bwMode="auto">
          <a:xfrm>
            <a:off x="6070600" y="895350"/>
            <a:ext cx="285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Karl Deisseroth (Stanford) </a:t>
            </a:r>
          </a:p>
        </p:txBody>
      </p:sp>
      <p:pic>
        <p:nvPicPr>
          <p:cNvPr id="15360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"/>
          <a:stretch>
            <a:fillRect/>
          </a:stretch>
        </p:blipFill>
        <p:spPr bwMode="auto">
          <a:xfrm>
            <a:off x="3536950" y="2078038"/>
            <a:ext cx="606425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0" name="Rectangle 12"/>
          <p:cNvSpPr>
            <a:spLocks noChangeArrowheads="1"/>
          </p:cNvSpPr>
          <p:nvPr/>
        </p:nvSpPr>
        <p:spPr bwMode="auto">
          <a:xfrm>
            <a:off x="4383088" y="1600200"/>
            <a:ext cx="202565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Excitation by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Channelrhodopsin-2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(ChR2)</a:t>
            </a:r>
          </a:p>
        </p:txBody>
      </p:sp>
      <p:sp>
        <p:nvSpPr>
          <p:cNvPr id="153611" name="Rectangle 13"/>
          <p:cNvSpPr>
            <a:spLocks noChangeArrowheads="1"/>
          </p:cNvSpPr>
          <p:nvPr/>
        </p:nvSpPr>
        <p:spPr bwMode="auto">
          <a:xfrm>
            <a:off x="7475538" y="1600200"/>
            <a:ext cx="15192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Inhabitation by 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Halorhodopsin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(NpHR)</a:t>
            </a:r>
          </a:p>
        </p:txBody>
      </p:sp>
      <p:sp>
        <p:nvSpPr>
          <p:cNvPr id="153612" name="Rectangle 14"/>
          <p:cNvSpPr>
            <a:spLocks noChangeArrowheads="1"/>
          </p:cNvSpPr>
          <p:nvPr/>
        </p:nvSpPr>
        <p:spPr bwMode="auto">
          <a:xfrm>
            <a:off x="0" y="403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Outer world vs. Inner word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9372600" cy="5924550"/>
          </a:xfrm>
        </p:spPr>
        <p:txBody>
          <a:bodyPr/>
          <a:lstStyle/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Outer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</a:rPr>
              <a:t>: Five senses 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Virtual Reality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Vision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Sound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Touch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Smell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Taste</a:t>
            </a:r>
          </a:p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Photo Excitation of single neurons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Neural network in brain</a:t>
            </a:r>
          </a:p>
          <a:p>
            <a:pPr lvl="3"/>
            <a:endParaRPr lang="en-US" sz="1800">
              <a:latin typeface="Arial Narrow" charset="0"/>
              <a:ea typeface="ＭＳ Ｐゴシック" charset="0"/>
            </a:endParaRPr>
          </a:p>
          <a:p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Establish direct link between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Outer world</a:t>
            </a:r>
            <a:endParaRPr lang="en-US" sz="3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outer world – Virtual reality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inner world – Neural reality</a:t>
            </a:r>
          </a:p>
          <a:p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565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56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BE8009-2FCF-F940-A4C2-7FD6C0A128B8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Origin of Consciousness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9188450" cy="60769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brains are making enormous parallel processing “</a:t>
            </a:r>
            <a:r>
              <a:rPr lang="en-US" sz="3600" i="1" u="sng" dirty="0" smtClean="0"/>
              <a:t>unconsciously</a:t>
            </a:r>
            <a:r>
              <a:rPr lang="en-US" sz="3600" dirty="0" smtClean="0"/>
              <a:t>” all the time. </a:t>
            </a:r>
          </a:p>
          <a:p>
            <a:pPr lvl="1"/>
            <a:r>
              <a:rPr lang="en-US" sz="3200" dirty="0" smtClean="0"/>
              <a:t>Image processing</a:t>
            </a:r>
          </a:p>
          <a:p>
            <a:pPr lvl="1"/>
            <a:r>
              <a:rPr lang="en-US" sz="3200" dirty="0" smtClean="0"/>
              <a:t>Language</a:t>
            </a:r>
          </a:p>
          <a:p>
            <a:pPr lvl="1"/>
            <a:r>
              <a:rPr lang="en-US" sz="3200" dirty="0" smtClean="0"/>
              <a:t>Recognition of space-time</a:t>
            </a:r>
          </a:p>
          <a:p>
            <a:r>
              <a:rPr lang="en-US" sz="3600" dirty="0" smtClean="0"/>
              <a:t>“</a:t>
            </a:r>
            <a:r>
              <a:rPr lang="en-US" sz="3600" i="1" u="sng" dirty="0" smtClean="0"/>
              <a:t>Consciousness</a:t>
            </a:r>
            <a:r>
              <a:rPr lang="en-US" sz="3600" dirty="0" smtClean="0"/>
              <a:t>” is merely the outcome of the decision making processes which have been performed unconsciously.</a:t>
            </a:r>
          </a:p>
          <a:p>
            <a:pPr lvl="1"/>
            <a:r>
              <a:rPr lang="en-US" sz="3200" dirty="0" smtClean="0"/>
              <a:t>Language and logics are just left-over from the past.</a:t>
            </a:r>
          </a:p>
          <a:p>
            <a:pPr lvl="1"/>
            <a:r>
              <a:rPr lang="en-US" sz="3200" dirty="0" smtClean="0"/>
              <a:t>We realize what we said only after we spoke.</a:t>
            </a:r>
          </a:p>
          <a:p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87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DCAEF9-E07B-2344-AF71-B572EAF01B41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667000" cy="2133600"/>
            <a:chOff x="3120" y="1962"/>
            <a:chExt cx="1680" cy="1344"/>
          </a:xfrm>
        </p:grpSpPr>
        <p:sp>
          <p:nvSpPr>
            <p:cNvPr id="4411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568" y="2091"/>
              <a:ext cx="1232" cy="6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95400"/>
            <a:ext cx="1703388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44037" name="Rectangle 82"/>
          <p:cNvSpPr>
            <a:spLocks noChangeArrowheads="1"/>
          </p:cNvSpPr>
          <p:nvPr/>
        </p:nvSpPr>
        <p:spPr bwMode="auto">
          <a:xfrm>
            <a:off x="7010400" y="838200"/>
            <a:ext cx="16764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2971800" y="5867400"/>
            <a:ext cx="2138363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pic>
        <p:nvPicPr>
          <p:cNvPr id="45066" name="Picture 85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16488"/>
            <a:ext cx="20574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5"/>
          <p:cNvGrpSpPr>
            <a:grpSpLocks noChangeAspect="1"/>
          </p:cNvGrpSpPr>
          <p:nvPr/>
        </p:nvGrpSpPr>
        <p:grpSpPr bwMode="auto">
          <a:xfrm>
            <a:off x="6781800" y="2590800"/>
            <a:ext cx="2005013" cy="2057400"/>
            <a:chOff x="2400" y="1862"/>
            <a:chExt cx="1961" cy="2012"/>
          </a:xfrm>
        </p:grpSpPr>
        <p:sp>
          <p:nvSpPr>
            <p:cNvPr id="44079" name="Oval 86"/>
            <p:cNvSpPr>
              <a:spLocks noChangeAspect="1" noChangeArrowheads="1"/>
            </p:cNvSpPr>
            <p:nvPr/>
          </p:nvSpPr>
          <p:spPr bwMode="auto">
            <a:xfrm>
              <a:off x="2400" y="1862"/>
              <a:ext cx="1961" cy="2012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4080" name="Rectangle 87"/>
            <p:cNvSpPr>
              <a:spLocks noChangeAspect="1" noChangeArrowheads="1"/>
            </p:cNvSpPr>
            <p:nvPr/>
          </p:nvSpPr>
          <p:spPr bwMode="auto">
            <a:xfrm>
              <a:off x="3168" y="2662"/>
              <a:ext cx="319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o</a:t>
              </a:r>
            </a:p>
          </p:txBody>
        </p:sp>
        <p:sp>
          <p:nvSpPr>
            <p:cNvPr id="44081" name="Rectangle 88"/>
            <p:cNvSpPr>
              <a:spLocks noChangeAspect="1" noChangeArrowheads="1"/>
            </p:cNvSpPr>
            <p:nvPr/>
          </p:nvSpPr>
          <p:spPr bwMode="auto">
            <a:xfrm>
              <a:off x="3098" y="2164"/>
              <a:ext cx="325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2" name="Rectangle 89"/>
            <p:cNvSpPr>
              <a:spLocks noChangeAspect="1" noChangeArrowheads="1"/>
            </p:cNvSpPr>
            <p:nvPr/>
          </p:nvSpPr>
          <p:spPr bwMode="auto">
            <a:xfrm>
              <a:off x="3481" y="2548"/>
              <a:ext cx="26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3" name="Rectangle 90"/>
            <p:cNvSpPr>
              <a:spLocks noChangeAspect="1" noChangeArrowheads="1"/>
            </p:cNvSpPr>
            <p:nvPr/>
          </p:nvSpPr>
          <p:spPr bwMode="auto">
            <a:xfrm>
              <a:off x="3530" y="3268"/>
              <a:ext cx="35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4" name="Rectangle 91"/>
            <p:cNvSpPr>
              <a:spLocks noChangeAspect="1" noChangeArrowheads="1"/>
            </p:cNvSpPr>
            <p:nvPr/>
          </p:nvSpPr>
          <p:spPr bwMode="auto">
            <a:xfrm>
              <a:off x="2629" y="2405"/>
              <a:ext cx="341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85" name="Rectangle 92"/>
            <p:cNvSpPr>
              <a:spLocks noChangeAspect="1" noChangeArrowheads="1"/>
            </p:cNvSpPr>
            <p:nvPr/>
          </p:nvSpPr>
          <p:spPr bwMode="auto">
            <a:xfrm>
              <a:off x="2623" y="2980"/>
              <a:ext cx="26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6" name="Rectangle 93"/>
            <p:cNvSpPr>
              <a:spLocks noChangeAspect="1" noChangeArrowheads="1"/>
            </p:cNvSpPr>
            <p:nvPr/>
          </p:nvSpPr>
          <p:spPr bwMode="auto">
            <a:xfrm>
              <a:off x="2873" y="2740"/>
              <a:ext cx="329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7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24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sym typeface="Symbol" charset="0"/>
                </a:rPr>
                <a:t></a:t>
              </a:r>
            </a:p>
          </p:txBody>
        </p:sp>
        <p:sp>
          <p:nvSpPr>
            <p:cNvPr id="440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297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90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360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1" name="Rectangle 98"/>
            <p:cNvSpPr>
              <a:spLocks noChangeAspect="1" noChangeArrowheads="1"/>
            </p:cNvSpPr>
            <p:nvPr/>
          </p:nvSpPr>
          <p:spPr bwMode="auto">
            <a:xfrm>
              <a:off x="3930" y="2548"/>
              <a:ext cx="340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92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361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94" name="Line 101"/>
            <p:cNvSpPr>
              <a:spLocks noChangeAspect="1" noChangeShapeType="1"/>
            </p:cNvSpPr>
            <p:nvPr/>
          </p:nvSpPr>
          <p:spPr bwMode="auto">
            <a:xfrm>
              <a:off x="2688" y="2533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5" name="Line 102"/>
            <p:cNvSpPr>
              <a:spLocks noChangeAspect="1" noChangeShapeType="1"/>
            </p:cNvSpPr>
            <p:nvPr/>
          </p:nvSpPr>
          <p:spPr bwMode="auto">
            <a:xfrm>
              <a:off x="3552" y="2607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7" name="Line 104"/>
            <p:cNvSpPr>
              <a:spLocks noChangeAspect="1" noChangeShapeType="1"/>
            </p:cNvSpPr>
            <p:nvPr/>
          </p:nvSpPr>
          <p:spPr bwMode="auto">
            <a:xfrm>
              <a:off x="3431" y="3129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8" name="Rectangle 105"/>
            <p:cNvSpPr>
              <a:spLocks noChangeAspect="1" noChangeArrowheads="1"/>
            </p:cNvSpPr>
            <p:nvPr/>
          </p:nvSpPr>
          <p:spPr bwMode="auto">
            <a:xfrm>
              <a:off x="2875" y="2116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99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0" name="Rectangle 107"/>
            <p:cNvSpPr>
              <a:spLocks noChangeAspect="1" noChangeArrowheads="1"/>
            </p:cNvSpPr>
            <p:nvPr/>
          </p:nvSpPr>
          <p:spPr bwMode="auto">
            <a:xfrm flipV="1">
              <a:off x="3888" y="3072"/>
              <a:ext cx="23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1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26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2" name="Line 109"/>
            <p:cNvSpPr>
              <a:spLocks noChangeAspect="1" noChangeShapeType="1"/>
            </p:cNvSpPr>
            <p:nvPr/>
          </p:nvSpPr>
          <p:spPr bwMode="auto">
            <a:xfrm>
              <a:off x="2688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3" name="Rectangle 110"/>
            <p:cNvSpPr>
              <a:spLocks noChangeAspect="1" noChangeArrowheads="1"/>
            </p:cNvSpPr>
            <p:nvPr/>
          </p:nvSpPr>
          <p:spPr bwMode="auto">
            <a:xfrm>
              <a:off x="3688" y="2560"/>
              <a:ext cx="292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104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32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105" name="Rectangle 112"/>
            <p:cNvSpPr>
              <a:spLocks noChangeAspect="1" noChangeArrowheads="1"/>
            </p:cNvSpPr>
            <p:nvPr/>
          </p:nvSpPr>
          <p:spPr bwMode="auto">
            <a:xfrm>
              <a:off x="3883" y="2270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6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7" name="Rectangle 114"/>
            <p:cNvSpPr>
              <a:spLocks noChangeAspect="1" noChangeArrowheads="1"/>
            </p:cNvSpPr>
            <p:nvPr/>
          </p:nvSpPr>
          <p:spPr bwMode="auto">
            <a:xfrm>
              <a:off x="2630" y="327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8" name="Line 115"/>
            <p:cNvSpPr>
              <a:spLocks noChangeAspect="1" noChangeShapeType="1"/>
            </p:cNvSpPr>
            <p:nvPr/>
          </p:nvSpPr>
          <p:spPr bwMode="auto">
            <a:xfrm>
              <a:off x="2688" y="335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9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25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10" name="Line 117"/>
            <p:cNvSpPr>
              <a:spLocks noChangeAspect="1" noChangeShapeType="1"/>
            </p:cNvSpPr>
            <p:nvPr/>
          </p:nvSpPr>
          <p:spPr bwMode="auto">
            <a:xfrm>
              <a:off x="3840" y="3501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468313" y="1501775"/>
            <a:ext cx="1427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44042" name="Text Box 29"/>
          <p:cNvSpPr txBox="1">
            <a:spLocks noChangeArrowheads="1"/>
          </p:cNvSpPr>
          <p:nvPr/>
        </p:nvSpPr>
        <p:spPr bwMode="auto">
          <a:xfrm>
            <a:off x="468313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4043" name="Group 56"/>
          <p:cNvGrpSpPr>
            <a:grpSpLocks/>
          </p:cNvGrpSpPr>
          <p:nvPr/>
        </p:nvGrpSpPr>
        <p:grpSpPr bwMode="auto">
          <a:xfrm>
            <a:off x="228600" y="854075"/>
            <a:ext cx="1154113" cy="6003925"/>
            <a:chOff x="771525" y="854075"/>
            <a:chExt cx="1154113" cy="6003925"/>
          </a:xfrm>
        </p:grpSpPr>
        <p:sp>
          <p:nvSpPr>
            <p:cNvPr id="91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2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60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1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2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15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67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8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9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0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1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2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3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4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5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6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7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8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440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97E6DA-A377-9049-AE91-352F86E04250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35283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Future of Ultra High-speed Bio Imaging </a:t>
            </a:r>
          </a:p>
        </p:txBody>
      </p:sp>
      <p:sp>
        <p:nvSpPr>
          <p:cNvPr id="202755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493250" cy="59245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u="sng">
                <a:latin typeface="Arial Narrow" charset="0"/>
                <a:ea typeface="ＭＳ Ｐゴシック" charset="0"/>
                <a:cs typeface="ＭＳ Ｐゴシック" charset="0"/>
              </a:rPr>
              <a:t>Origin of Life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Networks of molecules in/on a cell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Competition against Brownian : 10 – 100 nm / </a:t>
            </a:r>
            <a:r>
              <a:rPr lang="en-US" sz="32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1 msec</a:t>
            </a:r>
          </a:p>
          <a:p>
            <a:pPr>
              <a:lnSpc>
                <a:spcPct val="80000"/>
              </a:lnSpc>
            </a:pPr>
            <a:r>
              <a:rPr lang="en-US" sz="3600" u="sng">
                <a:latin typeface="Arial Narrow" charset="0"/>
                <a:ea typeface="ＭＳ Ｐゴシック" charset="0"/>
                <a:cs typeface="ＭＳ Ｐゴシック" charset="0"/>
              </a:rPr>
              <a:t>Origin of Consciousness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Neural networks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Action potentials:	</a:t>
            </a:r>
            <a:r>
              <a:rPr lang="en-US" sz="32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1 msec</a:t>
            </a: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&gt; 1,000 frame/sec 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3600">
                <a:solidFill>
                  <a:srgbClr val="FF66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nano second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 time stamp.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Gated Image Intensified CMOS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Super-PIAS (GHz Photon-counting Imager)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6D Imaging by Streak-CMOS Camera</a:t>
            </a: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6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306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30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0C6B3B-63E9-A943-A45A-3D28FEA7EEE7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3505200" y="41148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Concluding Remarks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3" name="Content Placeholder 2"/>
          <p:cNvSpPr>
            <a:spLocks noGrp="1"/>
          </p:cNvSpPr>
          <p:nvPr>
            <p:ph idx="1"/>
          </p:nvPr>
        </p:nvSpPr>
        <p:spPr>
          <a:xfrm>
            <a:off x="107950" y="1066800"/>
            <a:ext cx="949325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“Life” is a complex system in 4 dimensional space-time.</a:t>
            </a:r>
          </a:p>
          <a:p>
            <a:pPr lvl="1">
              <a:lnSpc>
                <a:spcPct val="80000"/>
              </a:lnSpc>
            </a:pPr>
            <a:r>
              <a:rPr lang="en-US" altLang="ja-JP" sz="2600" dirty="0">
                <a:latin typeface="Arial Narrow" charset="0"/>
                <a:ea typeface="ＭＳ Ｐゴシック" charset="0"/>
              </a:rPr>
              <a:t>Emergent property</a:t>
            </a:r>
          </a:p>
          <a:p>
            <a:pPr lvl="1">
              <a:lnSpc>
                <a:spcPct val="80000"/>
              </a:lnSpc>
            </a:pPr>
            <a:r>
              <a:rPr lang="en-US" altLang="ja-JP" sz="2600" dirty="0">
                <a:latin typeface="Arial Narrow" charset="0"/>
                <a:ea typeface="ＭＳ Ｐゴシック" charset="0"/>
              </a:rPr>
              <a:t>Strongly interacting</a:t>
            </a:r>
          </a:p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Countless “</a:t>
            </a:r>
            <a:r>
              <a:rPr lang="en-US" altLang="ja-JP" sz="30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spontaneous symmetry breakings</a:t>
            </a: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” during the evolutional and developing process of life</a:t>
            </a:r>
          </a:p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Fully controlled experiments by “</a:t>
            </a:r>
            <a:r>
              <a:rPr lang="en-US" altLang="ja-JP" sz="3000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Virtual Reality</a:t>
            </a: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” under way.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latin typeface="Arial Narrow" charset="0"/>
                <a:ea typeface="ＭＳ Ｐゴシック" charset="0"/>
              </a:rPr>
              <a:t>Outer world (environment) vs. Inner world (brain)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2600" dirty="0">
              <a:latin typeface="Arial Narrow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endParaRPr lang="en-US" sz="2000" dirty="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0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Ultra high-speed </a:t>
            </a:r>
            <a:r>
              <a:rPr lang="en-US" altLang="ja-JP" sz="30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optical imaging</a:t>
            </a: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” may reveal the fundamental principle of the </a:t>
            </a:r>
            <a:r>
              <a:rPr lang="en-US" altLang="ja-JP" sz="3000" dirty="0" smtClean="0">
                <a:latin typeface="Arial Narrow" charset="0"/>
                <a:ea typeface="ＭＳ Ｐゴシック" charset="0"/>
                <a:cs typeface="ＭＳ Ｐゴシック" charset="0"/>
              </a:rPr>
              <a:t>brain function such as consciousness.</a:t>
            </a:r>
            <a:endParaRPr lang="en-US" altLang="ja-JP" sz="30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1740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4C6760-5E82-454B-874A-C95AE9D83A2C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581400" y="42672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0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A50021"/>
                </a:solidFill>
                <a:latin typeface="Tahoma" charset="0"/>
              </a:rPr>
              <a:t>Seven steps of cosmic evolution</a:t>
            </a:r>
            <a:endParaRPr lang="en-US" sz="4000" dirty="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8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742DCF-19C6-4144-99B3-32946C7DA5B4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14600"/>
            <a:ext cx="6477000" cy="1676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Origin of Consciousness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7868D5-B463-CB46-8B5E-D4A1DE70C262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3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pic>
        <p:nvPicPr>
          <p:cNvPr id="104455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04457" name="Rectangle 6"/>
          <p:cNvSpPr>
            <a:spLocks noChangeArrowheads="1"/>
          </p:cNvSpPr>
          <p:nvPr/>
        </p:nvSpPr>
        <p:spPr bwMode="auto">
          <a:xfrm>
            <a:off x="7088188" y="6948488"/>
            <a:ext cx="25003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Galaxies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Neurons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24523</TotalTime>
  <Words>2420</Words>
  <Application>Microsoft Macintosh PowerPoint</Application>
  <PresentationFormat>Custom</PresentationFormat>
  <Paragraphs>732</Paragraphs>
  <Slides>63</Slides>
  <Notes>44</Notes>
  <HiddenSlides>0</HiddenSlides>
  <MMClips>6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blank</vt:lpstr>
      <vt:lpstr>1_Default Design</vt:lpstr>
      <vt:lpstr>Equation</vt:lpstr>
      <vt:lpstr>Image</vt:lpstr>
      <vt:lpstr>The Origin of Consciousness </vt:lpstr>
      <vt:lpstr>PowerPoint Presentation</vt:lpstr>
      <vt:lpstr>PowerPoint Presentation</vt:lpstr>
      <vt:lpstr>Unification of Forces</vt:lpstr>
      <vt:lpstr>Hubble Deep Field</vt:lpstr>
      <vt:lpstr>Symmetry Breaking</vt:lpstr>
      <vt:lpstr>PowerPoint Presentation</vt:lpstr>
      <vt:lpstr>Origin of Consciousness </vt:lpstr>
      <vt:lpstr>Brain    　Universe</vt:lpstr>
      <vt:lpstr>Ca2+ Signal in cultivated Rat’s Brain  by Confocal Microscope</vt:lpstr>
      <vt:lpstr>Neurons</vt:lpstr>
      <vt:lpstr>PowerPoint Presentation</vt:lpstr>
      <vt:lpstr>“Moore’s Law” Transistors in Computer</vt:lpstr>
      <vt:lpstr>From No Brain to Big Brain</vt:lpstr>
      <vt:lpstr>Neurons in Brain</vt:lpstr>
      <vt:lpstr>Computer vs. Brain</vt:lpstr>
      <vt:lpstr>Neural Networks for Breathing</vt:lpstr>
      <vt:lpstr>How to speed up microscopes</vt:lpstr>
      <vt:lpstr>Principle of High-speed Bio Imaging</vt:lpstr>
      <vt:lpstr>PowerPoint Presentation</vt:lpstr>
      <vt:lpstr>Sensory Input and Decision Making in Brain</vt:lpstr>
      <vt:lpstr>Human Eyes</vt:lpstr>
      <vt:lpstr>Human Ears</vt:lpstr>
      <vt:lpstr>Anatomy of Inner Ear</vt:lpstr>
      <vt:lpstr>Simultaneous observation of entire process</vt:lpstr>
      <vt:lpstr>PowerPoint Presentation</vt:lpstr>
      <vt:lpstr>Mechanical Motion of Hair Cells in Inner Ear</vt:lpstr>
      <vt:lpstr>Mystery of Hearing</vt:lpstr>
      <vt:lpstr>How can I recognize a woman so far away?</vt:lpstr>
      <vt:lpstr>PowerPoint Presentation</vt:lpstr>
      <vt:lpstr>PowerPoint Presentation</vt:lpstr>
      <vt:lpstr>PowerPoint Presentation</vt:lpstr>
      <vt:lpstr>Mutiphoton Microscope</vt:lpstr>
      <vt:lpstr>Principle of High-speed Bio Imaging</vt:lpstr>
      <vt:lpstr>Hamamatsu Hybrid APD</vt:lpstr>
      <vt:lpstr>Quantum Efficiency of UBA, GaAsP and GaAs</vt:lpstr>
      <vt:lpstr>1, 2, 3 … Photo-electron Distribution</vt:lpstr>
      <vt:lpstr>Decay Time Measurement by HAPD</vt:lpstr>
      <vt:lpstr>PowerPoint Presentation</vt:lpstr>
      <vt:lpstr>PowerPoint Presentation</vt:lpstr>
      <vt:lpstr>PowerPoint Presentation</vt:lpstr>
      <vt:lpstr>In vivo calcium imaging of Barrel Cortex of Mouse</vt:lpstr>
      <vt:lpstr>In vivo calcium imaging of Barrel Cortex of Mouse</vt:lpstr>
      <vt:lpstr>In vivo calcium imaging of layer 2/3 neurons in barrel cortex with STEM</vt:lpstr>
      <vt:lpstr>PowerPoint Presentation</vt:lpstr>
      <vt:lpstr>Simultaneous in vivo calcium imaging in 4 axial planes</vt:lpstr>
      <vt:lpstr>PowerPoint Presentation</vt:lpstr>
      <vt:lpstr>UCLA Newsroom on January 11, 2011</vt:lpstr>
      <vt:lpstr>Block Diagram of Multi-beam Confocal Microscope</vt:lpstr>
      <vt:lpstr>Future Directions - Virtual Reality -</vt:lpstr>
      <vt:lpstr>Activity of (excitatory) pyramidal neurons in CA1 depends on rat’s position: place cells</vt:lpstr>
      <vt:lpstr>Learning and Memory by Hippocampus </vt:lpstr>
      <vt:lpstr>Origin of the Brain</vt:lpstr>
      <vt:lpstr>Virtual Reality Experiment on Awake Rats</vt:lpstr>
      <vt:lpstr>PowerPoint Presentation</vt:lpstr>
      <vt:lpstr>Optogenetic Excitation of Neurons</vt:lpstr>
      <vt:lpstr>Outer world vs. Inner word</vt:lpstr>
      <vt:lpstr>The Origin of Consciousness</vt:lpstr>
      <vt:lpstr>Summary</vt:lpstr>
      <vt:lpstr>PowerPoint Presentation</vt:lpstr>
      <vt:lpstr>Four Major Science</vt:lpstr>
      <vt:lpstr>Future of Ultra High-speed Bio Imaging </vt:lpstr>
      <vt:lpstr>Concluding Remarks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Universe and Ourselves</dc:title>
  <dc:creator>Katsushi Arisaka</dc:creator>
  <cp:lastModifiedBy>Katsushi Arisaka</cp:lastModifiedBy>
  <cp:revision>605</cp:revision>
  <cp:lastPrinted>2009-09-04T19:38:32Z</cp:lastPrinted>
  <dcterms:created xsi:type="dcterms:W3CDTF">2010-02-06T16:12:01Z</dcterms:created>
  <dcterms:modified xsi:type="dcterms:W3CDTF">2012-11-19T21:20:25Z</dcterms:modified>
</cp:coreProperties>
</file>