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587" r:id="rId2"/>
    <p:sldId id="589" r:id="rId3"/>
    <p:sldId id="697" r:id="rId4"/>
    <p:sldId id="590" r:id="rId5"/>
    <p:sldId id="591" r:id="rId6"/>
    <p:sldId id="737" r:id="rId7"/>
    <p:sldId id="592" r:id="rId8"/>
    <p:sldId id="688" r:id="rId9"/>
    <p:sldId id="593" r:id="rId10"/>
    <p:sldId id="741" r:id="rId11"/>
    <p:sldId id="594" r:id="rId12"/>
    <p:sldId id="595" r:id="rId13"/>
    <p:sldId id="596" r:id="rId14"/>
    <p:sldId id="597" r:id="rId15"/>
    <p:sldId id="598" r:id="rId16"/>
    <p:sldId id="599" r:id="rId17"/>
    <p:sldId id="696" r:id="rId18"/>
    <p:sldId id="606" r:id="rId19"/>
    <p:sldId id="749" r:id="rId20"/>
    <p:sldId id="607" r:id="rId21"/>
    <p:sldId id="699" r:id="rId22"/>
    <p:sldId id="743" r:id="rId23"/>
    <p:sldId id="744" r:id="rId24"/>
    <p:sldId id="728" r:id="rId25"/>
    <p:sldId id="733" r:id="rId26"/>
    <p:sldId id="700" r:id="rId27"/>
    <p:sldId id="702" r:id="rId28"/>
    <p:sldId id="734" r:id="rId29"/>
    <p:sldId id="601" r:id="rId30"/>
    <p:sldId id="732" r:id="rId31"/>
    <p:sldId id="609" r:id="rId32"/>
    <p:sldId id="612" r:id="rId33"/>
    <p:sldId id="615" r:id="rId34"/>
    <p:sldId id="705" r:id="rId35"/>
    <p:sldId id="616" r:id="rId36"/>
    <p:sldId id="750" r:id="rId37"/>
    <p:sldId id="745" r:id="rId38"/>
    <p:sldId id="617" r:id="rId39"/>
    <p:sldId id="618" r:id="rId40"/>
    <p:sldId id="708" r:id="rId41"/>
    <p:sldId id="755" r:id="rId42"/>
    <p:sldId id="742" r:id="rId43"/>
    <p:sldId id="709" r:id="rId44"/>
    <p:sldId id="711" r:id="rId45"/>
    <p:sldId id="713" r:id="rId46"/>
    <p:sldId id="714" r:id="rId47"/>
    <p:sldId id="717" r:id="rId48"/>
    <p:sldId id="625" r:id="rId49"/>
    <p:sldId id="627" r:id="rId50"/>
    <p:sldId id="632" r:id="rId51"/>
    <p:sldId id="685" r:id="rId52"/>
    <p:sldId id="631" r:id="rId53"/>
    <p:sldId id="654" r:id="rId54"/>
    <p:sldId id="698" r:id="rId55"/>
    <p:sldId id="747" r:id="rId56"/>
    <p:sldId id="753" r:id="rId57"/>
    <p:sldId id="754" r:id="rId58"/>
    <p:sldId id="659" r:id="rId59"/>
    <p:sldId id="660" r:id="rId60"/>
    <p:sldId id="746" r:id="rId61"/>
    <p:sldId id="721" r:id="rId62"/>
    <p:sldId id="662" r:id="rId63"/>
    <p:sldId id="664" r:id="rId64"/>
    <p:sldId id="725" r:id="rId65"/>
    <p:sldId id="669" r:id="rId66"/>
    <p:sldId id="736" r:id="rId67"/>
    <p:sldId id="673" r:id="rId68"/>
    <p:sldId id="722" r:id="rId69"/>
    <p:sldId id="672" r:id="rId70"/>
    <p:sldId id="756" r:id="rId71"/>
    <p:sldId id="694" r:id="rId72"/>
    <p:sldId id="682" r:id="rId73"/>
    <p:sldId id="720" r:id="rId74"/>
    <p:sldId id="684" r:id="rId75"/>
    <p:sldId id="752" r:id="rId76"/>
  </p:sldIdLst>
  <p:sldSz cx="9601200" cy="7315200"/>
  <p:notesSz cx="6858000" cy="91805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FFFF00"/>
    <a:srgbClr val="6600FF"/>
    <a:srgbClr val="66FF33"/>
    <a:srgbClr val="00FF00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5" autoAdjust="0"/>
    <p:restoredTop sz="99881" autoAdjust="0"/>
  </p:normalViewPr>
  <p:slideViewPr>
    <p:cSldViewPr snapToGrid="0">
      <p:cViewPr varScale="1">
        <p:scale>
          <a:sx n="131" d="100"/>
          <a:sy n="131" d="100"/>
        </p:scale>
        <p:origin x="-752" y="-96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06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0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8720138"/>
            <a:ext cx="2970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latin typeface="Times New Roman" charset="0"/>
              </a:defRPr>
            </a:lvl1pPr>
          </a:lstStyle>
          <a:p>
            <a:fld id="{8F53FB62-4129-944C-9F60-14F8A50A4E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1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71575" y="687388"/>
            <a:ext cx="4519613" cy="3443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0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8720138"/>
            <a:ext cx="2970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85" tIns="45792" rIns="91585" bIns="45792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latin typeface="Times New Roman" charset="0"/>
              </a:defRPr>
            </a:lvl1pPr>
          </a:lstStyle>
          <a:p>
            <a:fld id="{CC5308D1-09CA-6645-82E6-DFAEE2F1B9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40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36B2E-04C0-7B4A-AF12-7F44347FCDAE}" type="slidenum">
              <a:rPr lang="en-US"/>
              <a:pPr/>
              <a:t>23</a:t>
            </a:fld>
            <a:endParaRPr lang="en-US"/>
          </a:p>
        </p:txBody>
      </p:sp>
      <p:sp>
        <p:nvSpPr>
          <p:cNvPr id="689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69988" y="685800"/>
            <a:ext cx="4519612" cy="3443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2450"/>
            <a:ext cx="5029200" cy="41322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45A7E-D248-D046-A721-4F02C6F8BE1B}" type="slidenum">
              <a:rPr lang="en-US"/>
              <a:pPr/>
              <a:t>26</a:t>
            </a:fld>
            <a:endParaRPr lang="en-US"/>
          </a:p>
        </p:txBody>
      </p:sp>
      <p:sp>
        <p:nvSpPr>
          <p:cNvPr id="598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69988" y="685800"/>
            <a:ext cx="4519612" cy="34432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2450"/>
            <a:ext cx="5029200" cy="41322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DD72B-0C66-EC4D-99E7-471CD8934914}" type="slidenum">
              <a:rPr lang="en-US"/>
              <a:pPr/>
              <a:t>35</a:t>
            </a:fld>
            <a:endParaRPr lang="en-US"/>
          </a:p>
        </p:txBody>
      </p:sp>
      <p:sp>
        <p:nvSpPr>
          <p:cNvPr id="4966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322" tIns="45161" rIns="90322" bIns="4516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649E3-CF6D-F044-BB54-A951E1AB0A21}" type="slidenum">
              <a:rPr lang="en-US"/>
              <a:pPr/>
              <a:t>42</a:t>
            </a:fld>
            <a:endParaRPr lang="en-US"/>
          </a:p>
        </p:txBody>
      </p:sp>
      <p:sp>
        <p:nvSpPr>
          <p:cNvPr id="686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69988" y="684213"/>
            <a:ext cx="4524375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54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4ADA0-2727-3645-8968-0A5B0B4A5184}" type="slidenum">
              <a:rPr lang="en-US"/>
              <a:pPr/>
              <a:t>60</a:t>
            </a:fld>
            <a:endParaRPr lang="en-US"/>
          </a:p>
        </p:txBody>
      </p:sp>
      <p:sp>
        <p:nvSpPr>
          <p:cNvPr id="693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71575" y="685800"/>
            <a:ext cx="4522788" cy="3446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38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2401A-6A80-BC43-8480-7318A1E4A6A3}" type="slidenum">
              <a:rPr lang="en-US"/>
              <a:pPr/>
              <a:t>62</a:t>
            </a:fld>
            <a:endParaRPr lang="en-US"/>
          </a:p>
        </p:txBody>
      </p:sp>
      <p:sp>
        <p:nvSpPr>
          <p:cNvPr id="549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71575" y="685800"/>
            <a:ext cx="4522788" cy="3446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38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17CA0-ADCA-D14D-9A15-57FC6EC0318C}" type="slidenum">
              <a:rPr lang="en-US"/>
              <a:pPr/>
              <a:t>63</a:t>
            </a:fld>
            <a:endParaRPr lang="en-US"/>
          </a:p>
        </p:txBody>
      </p:sp>
      <p:sp>
        <p:nvSpPr>
          <p:cNvPr id="553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71575" y="685800"/>
            <a:ext cx="4522788" cy="3446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3850"/>
          </a:xfrm>
        </p:spPr>
        <p:txBody>
          <a:bodyPr lIns="90331" tIns="45166" rIns="90331" bIns="4516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BF644-EEAF-4748-B162-F89798A26780}" type="slidenum">
              <a:rPr lang="en-US"/>
              <a:pPr/>
              <a:t>65</a:t>
            </a:fld>
            <a:endParaRPr lang="en-US"/>
          </a:p>
        </p:txBody>
      </p:sp>
      <p:sp>
        <p:nvSpPr>
          <p:cNvPr id="560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71575" y="685800"/>
            <a:ext cx="4522788" cy="3446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3850"/>
          </a:xfrm>
        </p:spPr>
        <p:txBody>
          <a:bodyPr lIns="90331" tIns="45166" rIns="90331" bIns="4516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995B4-24FA-3D42-B790-15D76F04B241}" type="slidenum">
              <a:rPr lang="en-US"/>
              <a:pPr/>
              <a:t>72</a:t>
            </a:fld>
            <a:endParaRPr lang="en-US"/>
          </a:p>
        </p:txBody>
      </p:sp>
      <p:sp>
        <p:nvSpPr>
          <p:cNvPr id="574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71575" y="685800"/>
            <a:ext cx="4522788" cy="3446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32375" cy="41338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80871-21C5-0948-9BF0-03EEB128F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299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7C225-1CC8-424C-8B7A-63742D91F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440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0"/>
            <a:ext cx="23241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199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3C04-821D-CD44-A9A5-A10762AD93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8801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7F6F6F6C-0098-284D-92BE-4C3F3B9F8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6582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2964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383F5EF7-2182-5146-B537-D7C11EC312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6845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518025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11430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40767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FAB3FD8B-E6AC-B54E-8AD4-19B0A7AE5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552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0"/>
            <a:ext cx="9296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11430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40767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9025" y="4076700"/>
            <a:ext cx="4518025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B36C14B7-D540-244E-98E2-EDFD025F6D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1621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1401F-17B2-4641-BDB6-A574B60E9C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896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76647-4F46-EC41-A8C9-539B47A36D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06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518025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143000"/>
            <a:ext cx="4518025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3FC7F-CF8E-A144-953C-A59483CB1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6069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AD8CC-82DB-B744-B5CB-06EE110C9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498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0ACB8-46A0-2245-9AD4-48E1C2B0DF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7751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5FCAA-D193-D24C-82FA-A6C5069D6C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518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3E7C-F049-A242-B304-C609BCDF8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4929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F2B7C-E2D7-094C-BF04-9DA1493CF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5488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91884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l" defTabSz="966788">
              <a:defRPr sz="1500" b="0" i="1">
                <a:solidFill>
                  <a:srgbClr val="0000FF"/>
                </a:solidFill>
              </a:defRPr>
            </a:lvl1pPr>
          </a:lstStyle>
          <a:p>
            <a:r>
              <a:rPr lang="en-US"/>
              <a:t>June 17,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defTabSz="966788">
              <a:defRPr sz="1500" b="0" i="1">
                <a:solidFill>
                  <a:srgbClr val="0000FF"/>
                </a:solidFill>
              </a:defRPr>
            </a:lvl1pPr>
          </a:lstStyle>
          <a:p>
            <a:r>
              <a:rPr lang="en-US"/>
              <a:t>Beaune 2002,  Katsushi Arisaka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500" b="0" i="1">
                <a:solidFill>
                  <a:srgbClr val="0000FF"/>
                </a:solidFill>
              </a:defRPr>
            </a:lvl1pPr>
          </a:lstStyle>
          <a:p>
            <a:fld id="{D6CD1EEC-C7B8-B24E-AA77-DCA48C69AAB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601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/>
  <p:hf hdr="0"/>
  <p:txStyles>
    <p:titleStyle>
      <a:lvl1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+mj-lt"/>
          <a:ea typeface="+mj-ea"/>
          <a:cs typeface="+mj-cs"/>
        </a:defRPr>
      </a:lvl1pPr>
      <a:lvl2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2pPr>
      <a:lvl3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3pPr>
      <a:lvl4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4pPr>
      <a:lvl5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6FF"/>
          </a:solidFill>
          <a:latin typeface="Tahoma" charset="0"/>
          <a:ea typeface="ＭＳ Ｐゴシック" charset="0"/>
        </a:defRPr>
      </a:lvl9pPr>
    </p:titleStyle>
    <p:bodyStyle>
      <a:lvl1pPr marL="360363" indent="-360363" algn="l" defTabSz="966788" rtl="0" fontAlgn="base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+mn-ea"/>
          <a:cs typeface="+mn-cs"/>
        </a:defRPr>
      </a:lvl1pPr>
      <a:lvl2pPr marL="785813" indent="-3048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+mn-ea"/>
        </a:defRPr>
      </a:lvl2pPr>
      <a:lvl3pPr marL="1208088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+mn-ea"/>
        </a:defRPr>
      </a:lvl3pPr>
      <a:lvl4pPr marL="1693863" indent="-246063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+mn-ea"/>
        </a:defRPr>
      </a:lvl4pPr>
      <a:lvl5pPr marL="21748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ntwrp.gsfc.nasa.gov/apod/image/0011/earthlights2_dmsp_big.jpg" TargetMode="External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1.wmf"/><Relationship Id="rId6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6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956D-5B85-844C-BB76-0B88C192ED7C}" type="slidenum">
              <a:rPr lang="en-US"/>
              <a:pPr/>
              <a:t>1</a:t>
            </a:fld>
            <a:endParaRPr lang="en-US"/>
          </a:p>
        </p:txBody>
      </p:sp>
      <p:sp>
        <p:nvSpPr>
          <p:cNvPr id="465922" name="Rectangle 2"/>
          <p:cNvSpPr>
            <a:spLocks noChangeArrowheads="1"/>
          </p:cNvSpPr>
          <p:nvPr/>
        </p:nvSpPr>
        <p:spPr bwMode="auto">
          <a:xfrm>
            <a:off x="1600200" y="4724400"/>
            <a:ext cx="6334125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ja-JP" sz="2400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4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/>
            <a:r>
              <a:rPr lang="en-US" altLang="ja-JP" sz="2400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4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/>
            <a:endParaRPr lang="en-US" altLang="ja-JP" sz="1000" b="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ja-JP" sz="2400" b="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400" b="0">
              <a:latin typeface="Times New Roman" charset="0"/>
              <a:cs typeface="ＭＳ Ｐゴシック" charset="0"/>
            </a:endParaRPr>
          </a:p>
        </p:txBody>
      </p:sp>
      <p:sp>
        <p:nvSpPr>
          <p:cNvPr id="465923" name="Rectangle 3"/>
          <p:cNvSpPr>
            <a:spLocks noChangeArrowheads="1"/>
          </p:cNvSpPr>
          <p:nvPr/>
        </p:nvSpPr>
        <p:spPr bwMode="auto">
          <a:xfrm>
            <a:off x="2590800" y="37338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5924" name="Line 4"/>
          <p:cNvSpPr>
            <a:spLocks noChangeShapeType="1"/>
          </p:cNvSpPr>
          <p:nvPr/>
        </p:nvSpPr>
        <p:spPr bwMode="auto">
          <a:xfrm>
            <a:off x="0" y="2819400"/>
            <a:ext cx="9601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/>
        </p:nvSpPr>
        <p:spPr bwMode="auto">
          <a:xfrm>
            <a:off x="42863" y="838200"/>
            <a:ext cx="11112" cy="2014538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/>
        </p:nvSpPr>
        <p:spPr bwMode="auto">
          <a:xfrm>
            <a:off x="9547225" y="838200"/>
            <a:ext cx="0" cy="2003425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601200" cy="1828800"/>
          </a:xfrm>
          <a:noFill/>
          <a:ln/>
        </p:spPr>
        <p:txBody>
          <a:bodyPr/>
          <a:lstStyle/>
          <a:p>
            <a:pPr defTabSz="914400">
              <a:lnSpc>
                <a:spcPct val="100000"/>
              </a:lnSpc>
            </a:pPr>
            <a: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  <a:t>Trends, Needs and Dreams in Astro-Physics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2E77-DEA6-1E4A-9298-2F29BD0E0ACE}" type="slidenum">
              <a:rPr lang="en-US"/>
              <a:pPr/>
              <a:t>10</a:t>
            </a:fld>
            <a:endParaRPr lang="en-US"/>
          </a:p>
        </p:txBody>
      </p:sp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Relics</a:t>
            </a:r>
            <a:r>
              <a:rPr lang="en-US"/>
              <a:t> from the Earliest Universe</a:t>
            </a:r>
          </a:p>
        </p:txBody>
      </p:sp>
      <p:grpSp>
        <p:nvGrpSpPr>
          <p:cNvPr id="684035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684036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37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38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39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0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1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2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3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4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5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6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7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8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49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50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51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52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684053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4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5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6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7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8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59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0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1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2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3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4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684065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684066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84067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684068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684069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070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1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2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3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4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5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6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7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8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79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0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1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2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3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4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5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6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7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8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89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090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84091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84092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84093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84094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684095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684096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684097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684098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684099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684100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1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2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3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4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5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6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84107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84108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sp>
        <p:nvSpPr>
          <p:cNvPr id="684110" name="Text Box 78"/>
          <p:cNvSpPr txBox="1">
            <a:spLocks noChangeAspect="1" noChangeArrowheads="1"/>
          </p:cNvSpPr>
          <p:nvPr/>
        </p:nvSpPr>
        <p:spPr bwMode="auto">
          <a:xfrm>
            <a:off x="6108700" y="1616075"/>
            <a:ext cx="3065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000000"/>
                </a:solidFill>
                <a:cs typeface="Times New Roman" charset="0"/>
              </a:rPr>
              <a:t>Gravitational Wave</a:t>
            </a:r>
          </a:p>
        </p:txBody>
      </p:sp>
      <p:sp>
        <p:nvSpPr>
          <p:cNvPr id="684111" name="Text Box 79"/>
          <p:cNvSpPr txBox="1">
            <a:spLocks noChangeAspect="1" noChangeArrowheads="1"/>
          </p:cNvSpPr>
          <p:nvPr/>
        </p:nvSpPr>
        <p:spPr bwMode="auto">
          <a:xfrm>
            <a:off x="6121400" y="5970588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CMB</a:t>
            </a:r>
          </a:p>
        </p:txBody>
      </p:sp>
      <p:sp>
        <p:nvSpPr>
          <p:cNvPr id="684112" name="Text Box 80"/>
          <p:cNvSpPr txBox="1">
            <a:spLocks noChangeAspect="1" noChangeArrowheads="1"/>
          </p:cNvSpPr>
          <p:nvPr/>
        </p:nvSpPr>
        <p:spPr bwMode="auto">
          <a:xfrm>
            <a:off x="6096000" y="4230688"/>
            <a:ext cx="298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000000"/>
                </a:solidFill>
                <a:cs typeface="Times New Roman" charset="0"/>
              </a:rPr>
              <a:t>Neutralino</a:t>
            </a:r>
          </a:p>
          <a:p>
            <a:pPr algn="l" eaLnBrk="0" hangingPunct="0"/>
            <a:r>
              <a:rPr lang="en-US" altLang="ja-JP" sz="2400" i="1">
                <a:solidFill>
                  <a:srgbClr val="6600FF"/>
                </a:solidFill>
                <a:cs typeface="Times New Roman" charset="0"/>
              </a:rPr>
              <a:t>(Cold Dark Matter)</a:t>
            </a:r>
          </a:p>
        </p:txBody>
      </p:sp>
      <p:sp>
        <p:nvSpPr>
          <p:cNvPr id="684113" name="Text Box 81"/>
          <p:cNvSpPr txBox="1">
            <a:spLocks noChangeAspect="1" noChangeArrowheads="1"/>
          </p:cNvSpPr>
          <p:nvPr/>
        </p:nvSpPr>
        <p:spPr bwMode="auto">
          <a:xfrm>
            <a:off x="6126163" y="5072063"/>
            <a:ext cx="3094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000000"/>
                </a:solidFill>
                <a:cs typeface="Times New Roman" charset="0"/>
              </a:rPr>
              <a:t>Relic Neutrino</a:t>
            </a:r>
          </a:p>
          <a:p>
            <a:pPr algn="l" eaLnBrk="0" hangingPunct="0"/>
            <a:r>
              <a:rPr lang="en-US" altLang="ja-JP" sz="2400" i="1">
                <a:solidFill>
                  <a:srgbClr val="6600FF"/>
                </a:solidFill>
                <a:cs typeface="Times New Roman" charset="0"/>
              </a:rPr>
              <a:t>(Hot Dark Matter)</a:t>
            </a:r>
          </a:p>
        </p:txBody>
      </p:sp>
      <p:sp>
        <p:nvSpPr>
          <p:cNvPr id="684114" name="Text Box 82"/>
          <p:cNvSpPr txBox="1">
            <a:spLocks noChangeAspect="1" noChangeArrowheads="1"/>
          </p:cNvSpPr>
          <p:nvPr/>
        </p:nvSpPr>
        <p:spPr bwMode="auto">
          <a:xfrm>
            <a:off x="6118225" y="2016125"/>
            <a:ext cx="2693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000000"/>
                </a:solidFill>
                <a:cs typeface="Times New Roman" charset="0"/>
              </a:rPr>
              <a:t>GUT Particle</a:t>
            </a:r>
          </a:p>
        </p:txBody>
      </p:sp>
      <p:grpSp>
        <p:nvGrpSpPr>
          <p:cNvPr id="684116" name="Group 84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684117" name="Line 85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118" name="Line 86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119" name="Text Box 87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684120" name="Line 88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121" name="Text Box 89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684122" name="Text Box 90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684123" name="Line 91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124" name="Text Box 92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684125" name="Text Box 93"/>
          <p:cNvSpPr txBox="1">
            <a:spLocks noChangeArrowheads="1"/>
          </p:cNvSpPr>
          <p:nvPr/>
        </p:nvSpPr>
        <p:spPr bwMode="auto">
          <a:xfrm>
            <a:off x="4906963" y="1228725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684126" name="Line 94"/>
          <p:cNvSpPr>
            <a:spLocks noChangeShapeType="1"/>
          </p:cNvSpPr>
          <p:nvPr/>
        </p:nvSpPr>
        <p:spPr bwMode="auto">
          <a:xfrm>
            <a:off x="53340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110" grpId="0"/>
      <p:bldP spid="684111" grpId="0"/>
      <p:bldP spid="684112" grpId="0"/>
      <p:bldP spid="684113" grpId="0"/>
      <p:bldP spid="684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D7FC-71BF-704A-8C99-D265E7453DB9}" type="slidenum">
              <a:rPr lang="en-US"/>
              <a:pPr/>
              <a:t>11</a:t>
            </a:fld>
            <a:endParaRPr lang="en-US"/>
          </a:p>
        </p:txBody>
      </p:sp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CMB : Matter-Radiation Decoupling</a:t>
            </a:r>
          </a:p>
        </p:txBody>
      </p:sp>
      <p:grpSp>
        <p:nvGrpSpPr>
          <p:cNvPr id="473091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473092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3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4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5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6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7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8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9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0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1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2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3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4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5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6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7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8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473109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0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1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2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3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4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5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6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7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8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19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20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473121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473122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3123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473124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473125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26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27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28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29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0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1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2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3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4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5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6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7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8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9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0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1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2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3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4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5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6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3147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3148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3149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3150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473151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473152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473153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473154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473155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473156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57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58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59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60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61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62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3163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3164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73165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473166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67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68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473169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0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473171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473172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3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473183" name="Group 95"/>
          <p:cNvGrpSpPr>
            <a:grpSpLocks/>
          </p:cNvGrpSpPr>
          <p:nvPr/>
        </p:nvGrpSpPr>
        <p:grpSpPr bwMode="auto">
          <a:xfrm>
            <a:off x="4572000" y="6019800"/>
            <a:ext cx="4724400" cy="822325"/>
            <a:chOff x="2880" y="3792"/>
            <a:chExt cx="2976" cy="518"/>
          </a:xfrm>
        </p:grpSpPr>
        <p:sp>
          <p:nvSpPr>
            <p:cNvPr id="473175" name="Line 87"/>
            <p:cNvSpPr>
              <a:spLocks noChangeAspect="1" noChangeShapeType="1"/>
            </p:cNvSpPr>
            <p:nvPr/>
          </p:nvSpPr>
          <p:spPr bwMode="auto">
            <a:xfrm>
              <a:off x="2880" y="4080"/>
              <a:ext cx="499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med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6" name="Text Box 88"/>
            <p:cNvSpPr txBox="1">
              <a:spLocks noChangeArrowheads="1"/>
            </p:cNvSpPr>
            <p:nvPr/>
          </p:nvSpPr>
          <p:spPr bwMode="auto">
            <a:xfrm>
              <a:off x="3360" y="3792"/>
              <a:ext cx="249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 i="1">
                  <a:solidFill>
                    <a:srgbClr val="FF00FF"/>
                  </a:solidFill>
                </a:rPr>
                <a:t>Matter-Radiation</a:t>
              </a:r>
            </a:p>
            <a:p>
              <a:pPr algn="l"/>
              <a:r>
                <a:rPr lang="en-US" sz="2400" i="1">
                  <a:solidFill>
                    <a:srgbClr val="FF00FF"/>
                  </a:solidFill>
                </a:rPr>
                <a:t>Decoupling  </a:t>
              </a:r>
              <a:r>
                <a:rPr lang="en-US" sz="2400" i="1">
                  <a:solidFill>
                    <a:srgbClr val="FF00FF"/>
                  </a:solidFill>
                  <a:sym typeface="Symbol" charset="0"/>
                </a:rPr>
                <a:t> </a:t>
              </a:r>
              <a:r>
                <a:rPr lang="en-US" sz="2400" i="1">
                  <a:solidFill>
                    <a:srgbClr val="FF0000"/>
                  </a:solidFill>
                  <a:sym typeface="Symbol" charset="0"/>
                </a:rPr>
                <a:t>CMB</a:t>
              </a:r>
            </a:p>
          </p:txBody>
        </p:sp>
      </p:grpSp>
      <p:grpSp>
        <p:nvGrpSpPr>
          <p:cNvPr id="473177" name="Group 89"/>
          <p:cNvGrpSpPr>
            <a:grpSpLocks/>
          </p:cNvGrpSpPr>
          <p:nvPr/>
        </p:nvGrpSpPr>
        <p:grpSpPr bwMode="auto">
          <a:xfrm>
            <a:off x="5329238" y="3211513"/>
            <a:ext cx="3913187" cy="1905000"/>
            <a:chOff x="3247" y="2261"/>
            <a:chExt cx="2465" cy="1200"/>
          </a:xfrm>
        </p:grpSpPr>
        <p:sp>
          <p:nvSpPr>
            <p:cNvPr id="473178" name="Rectangle 90"/>
            <p:cNvSpPr>
              <a:spLocks noChangeArrowheads="1"/>
            </p:cNvSpPr>
            <p:nvPr/>
          </p:nvSpPr>
          <p:spPr bwMode="auto">
            <a:xfrm>
              <a:off x="3247" y="2261"/>
              <a:ext cx="2369" cy="1200"/>
            </a:xfrm>
            <a:prstGeom prst="rect">
              <a:avLst/>
            </a:prstGeom>
            <a:solidFill>
              <a:srgbClr val="FFFFF3">
                <a:alpha val="50000"/>
              </a:srgbClr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9" name="Text Box 91"/>
            <p:cNvSpPr txBox="1">
              <a:spLocks noChangeAspect="1" noChangeArrowheads="1"/>
            </p:cNvSpPr>
            <p:nvPr/>
          </p:nvSpPr>
          <p:spPr bwMode="auto">
            <a:xfrm>
              <a:off x="3301" y="2261"/>
              <a:ext cx="22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>
                  <a:solidFill>
                    <a:srgbClr val="FF6600"/>
                  </a:solidFill>
                </a:rPr>
                <a:t>Time = 300,000 </a:t>
              </a:r>
              <a:r>
                <a:rPr lang="en-US" sz="2400" i="1">
                  <a:solidFill>
                    <a:srgbClr val="FF6600"/>
                  </a:solidFill>
                </a:rPr>
                <a:t>years</a:t>
              </a:r>
            </a:p>
          </p:txBody>
        </p:sp>
        <p:sp>
          <p:nvSpPr>
            <p:cNvPr id="473180" name="Text Box 92"/>
            <p:cNvSpPr txBox="1">
              <a:spLocks noChangeAspect="1" noChangeArrowheads="1"/>
            </p:cNvSpPr>
            <p:nvPr/>
          </p:nvSpPr>
          <p:spPr bwMode="auto">
            <a:xfrm>
              <a:off x="3312" y="2544"/>
              <a:ext cx="24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>
                  <a:solidFill>
                    <a:srgbClr val="00FFFF"/>
                  </a:solidFill>
                </a:rPr>
                <a:t>Temperature = 3,000 </a:t>
              </a:r>
              <a:r>
                <a:rPr lang="en-US" sz="2400" i="1" baseline="30000">
                  <a:solidFill>
                    <a:srgbClr val="00FFFF"/>
                  </a:solidFill>
                </a:rPr>
                <a:t>o</a:t>
              </a:r>
              <a:r>
                <a:rPr lang="en-US" sz="2400" i="1">
                  <a:solidFill>
                    <a:srgbClr val="00FFFF"/>
                  </a:solidFill>
                </a:rPr>
                <a:t>K</a:t>
              </a:r>
            </a:p>
          </p:txBody>
        </p:sp>
        <p:sp>
          <p:nvSpPr>
            <p:cNvPr id="473181" name="Text Box 93"/>
            <p:cNvSpPr txBox="1">
              <a:spLocks noChangeAspect="1" noChangeArrowheads="1"/>
            </p:cNvSpPr>
            <p:nvPr/>
          </p:nvSpPr>
          <p:spPr bwMode="auto">
            <a:xfrm>
              <a:off x="3313" y="2829"/>
              <a:ext cx="21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>
                  <a:solidFill>
                    <a:schemeClr val="accent2"/>
                  </a:solidFill>
                </a:rPr>
                <a:t>Energy = 0.3 </a:t>
              </a:r>
              <a:r>
                <a:rPr lang="en-US" sz="2400" i="1">
                  <a:solidFill>
                    <a:schemeClr val="accent2"/>
                  </a:solidFill>
                </a:rPr>
                <a:t>eV</a:t>
              </a:r>
              <a:endParaRPr lang="en-US" sz="2400" b="0" i="1">
                <a:solidFill>
                  <a:schemeClr val="accent2"/>
                </a:solidFill>
              </a:endParaRPr>
            </a:p>
          </p:txBody>
        </p:sp>
        <p:sp>
          <p:nvSpPr>
            <p:cNvPr id="473182" name="Text Box 94"/>
            <p:cNvSpPr txBox="1">
              <a:spLocks noChangeAspect="1" noChangeArrowheads="1"/>
            </p:cNvSpPr>
            <p:nvPr/>
          </p:nvSpPr>
          <p:spPr bwMode="auto">
            <a:xfrm>
              <a:off x="3313" y="3136"/>
              <a:ext cx="21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 i="1">
                  <a:solidFill>
                    <a:srgbClr val="008000"/>
                  </a:solidFill>
                </a:rPr>
                <a:t>Z</a:t>
              </a:r>
              <a:r>
                <a:rPr lang="en-US" sz="2400">
                  <a:solidFill>
                    <a:srgbClr val="008000"/>
                  </a:solidFill>
                </a:rPr>
                <a:t> = 1,100</a:t>
              </a:r>
              <a:endParaRPr lang="en-US" sz="2400" b="0" i="1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23D85-1004-A446-BD01-7B985132CCDA}" type="slidenum">
              <a:rPr lang="en-US"/>
              <a:pPr/>
              <a:t>12</a:t>
            </a:fld>
            <a:endParaRPr lang="en-US"/>
          </a:p>
        </p:txBody>
      </p:sp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CMB Anisotropy by COBE DMR</a:t>
            </a:r>
          </a:p>
        </p:txBody>
      </p:sp>
      <p:pic>
        <p:nvPicPr>
          <p:cNvPr id="474115" name="Picture 3" descr="dmr_4yr_cmb_ste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9916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0BA7-43D1-B145-9669-17AFA7F2B5E1}" type="slidenum">
              <a:rPr lang="en-US"/>
              <a:pPr/>
              <a:t>13</a:t>
            </a:fld>
            <a:endParaRPr lang="en-US"/>
          </a:p>
        </p:txBody>
      </p:sp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CMB Anisotropy by Boomerang</a:t>
            </a:r>
          </a:p>
        </p:txBody>
      </p:sp>
      <p:pic>
        <p:nvPicPr>
          <p:cNvPr id="475139" name="Picture 3" descr="img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14400"/>
            <a:ext cx="6858000" cy="635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31C9-C7AB-5B40-8097-F66F86C24002}" type="slidenum">
              <a:rPr lang="en-US"/>
              <a:pPr/>
              <a:t>14</a:t>
            </a:fld>
            <a:endParaRPr lang="en-US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Recent Results of CMB Anisotropy</a:t>
            </a:r>
          </a:p>
        </p:txBody>
      </p:sp>
      <p:pic>
        <p:nvPicPr>
          <p:cNvPr id="476163" name="Picture 3" descr="CMB-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077200" cy="59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F2A1-E1C1-4A4D-87E5-EC4922AD2870}" type="slidenum">
              <a:rPr lang="en-US"/>
              <a:pPr/>
              <a:t>15</a:t>
            </a:fld>
            <a:endParaRPr lang="en-US"/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Accelerating Universe</a:t>
            </a:r>
          </a:p>
        </p:txBody>
      </p:sp>
      <p:pic>
        <p:nvPicPr>
          <p:cNvPr id="477187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288" y="1143000"/>
            <a:ext cx="7645400" cy="56896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95B-8185-3E40-890F-0B9B08F17A33}" type="slidenum">
              <a:rPr lang="en-US"/>
              <a:pPr/>
              <a:t>16</a:t>
            </a:fld>
            <a:endParaRPr lang="en-US"/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Density of Our Universe</a:t>
            </a:r>
          </a:p>
        </p:txBody>
      </p:sp>
      <p:pic>
        <p:nvPicPr>
          <p:cNvPr id="478211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4888" y="1066800"/>
            <a:ext cx="5807075" cy="624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3657600" y="990600"/>
            <a:ext cx="809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aseline="-25000">
                <a:solidFill>
                  <a:srgbClr val="6600FF"/>
                </a:solidFill>
                <a:sym typeface="Symbol" charset="0"/>
              </a:rPr>
              <a:t></a:t>
            </a:r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7845425" y="6553200"/>
            <a:ext cx="1603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aseline="-25000">
                <a:solidFill>
                  <a:srgbClr val="6600FF"/>
                </a:solidFill>
                <a:sym typeface="Symbol" charset="0"/>
              </a:rPr>
              <a:t>Matter</a:t>
            </a:r>
          </a:p>
        </p:txBody>
      </p:sp>
      <p:sp>
        <p:nvSpPr>
          <p:cNvPr id="4782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6413"/>
            <a:ext cx="4232275" cy="4662487"/>
          </a:xfrm>
          <a:noFill/>
          <a:ln/>
        </p:spPr>
        <p:txBody>
          <a:bodyPr/>
          <a:lstStyle/>
          <a:p>
            <a:r>
              <a:rPr lang="en-US" sz="3600"/>
              <a:t>Universe is Flat.</a:t>
            </a:r>
          </a:p>
          <a:p>
            <a:pPr lvl="1">
              <a:buFont typeface="Wingdings" charset="0"/>
              <a:buNone/>
            </a:pPr>
            <a:r>
              <a:rPr lang="en-US" sz="3600">
                <a:solidFill>
                  <a:srgbClr val="FF00FF"/>
                </a:solidFill>
                <a:sym typeface="Symbol" charset="0"/>
              </a:rPr>
              <a:t> </a:t>
            </a:r>
            <a:r>
              <a:rPr lang="en-US" sz="3600">
                <a:solidFill>
                  <a:srgbClr val="FF00FF"/>
                </a:solidFill>
              </a:rPr>
              <a:t>Inflation</a:t>
            </a:r>
          </a:p>
          <a:p>
            <a:pPr lvl="1"/>
            <a:endParaRPr lang="en-US" sz="3600">
              <a:solidFill>
                <a:srgbClr val="FF00FF"/>
              </a:solidFill>
            </a:endParaRPr>
          </a:p>
          <a:p>
            <a:pPr lvl="1"/>
            <a:endParaRPr lang="en-US" sz="3600">
              <a:solidFill>
                <a:srgbClr val="FF00FF"/>
              </a:solidFill>
            </a:endParaRPr>
          </a:p>
          <a:p>
            <a:r>
              <a:rPr lang="en-US" sz="3600"/>
              <a:t>70% is Dark Energy.</a:t>
            </a:r>
          </a:p>
          <a:p>
            <a:pPr lvl="1">
              <a:buFont typeface="Wingdings" charset="0"/>
              <a:buNone/>
            </a:pPr>
            <a:r>
              <a:rPr lang="en-US" sz="3600">
                <a:solidFill>
                  <a:srgbClr val="FF00FF"/>
                </a:solidFill>
                <a:sym typeface="Symbol" charset="0"/>
              </a:rPr>
              <a:t> </a:t>
            </a:r>
            <a:r>
              <a:rPr lang="en-US" sz="3600">
                <a:solidFill>
                  <a:srgbClr val="FF00FF"/>
                </a:solidFill>
              </a:rPr>
              <a:t>Accelerating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8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8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8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33E9-1FC0-474D-9B20-0B64E0DD78BE}" type="slidenum">
              <a:rPr lang="en-US"/>
              <a:pPr/>
              <a:t>17</a:t>
            </a:fld>
            <a:endParaRPr lang="en-US"/>
          </a:p>
        </p:txBody>
      </p:sp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Outline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1443038"/>
            <a:ext cx="8769350" cy="51149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Astro-Physics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Cosmology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High-energy Particle Astro-physics</a:t>
            </a:r>
          </a:p>
          <a:p>
            <a:pPr>
              <a:lnSpc>
                <a:spcPct val="70000"/>
              </a:lnSpc>
            </a:pPr>
            <a:r>
              <a:rPr lang="en-US" sz="3800"/>
              <a:t>Experiments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Ongoing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Future</a:t>
            </a:r>
          </a:p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Photo-detectors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Demands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New Detectors on Horizon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Dream Detectors</a:t>
            </a:r>
          </a:p>
        </p:txBody>
      </p:sp>
      <p:sp>
        <p:nvSpPr>
          <p:cNvPr id="591876" name="Rectangle 4"/>
          <p:cNvSpPr>
            <a:spLocks noChangeArrowheads="1"/>
          </p:cNvSpPr>
          <p:nvPr/>
        </p:nvSpPr>
        <p:spPr bwMode="auto">
          <a:xfrm>
            <a:off x="304800" y="2895600"/>
            <a:ext cx="8991600" cy="144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13F47-6FD9-7745-A817-9519C2F5424C}" type="slidenum">
              <a:rPr lang="en-US"/>
              <a:pPr/>
              <a:t>18</a:t>
            </a:fld>
            <a:endParaRPr lang="en-US"/>
          </a:p>
        </p:txBody>
      </p:sp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Relics</a:t>
            </a:r>
            <a:r>
              <a:rPr lang="en-US"/>
              <a:t> from the Earliest Universe</a:t>
            </a:r>
          </a:p>
        </p:txBody>
      </p:sp>
      <p:grpSp>
        <p:nvGrpSpPr>
          <p:cNvPr id="485379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485380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1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2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3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4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5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6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7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8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89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0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1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2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3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4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5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396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485397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398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399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0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1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2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3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4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5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6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7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08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485409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485410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85411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485412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48541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1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3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3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3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3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3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8543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8543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8543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8543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48543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48544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48544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48544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48544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48544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4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4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4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4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4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5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8545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8545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85476" name="Group 100"/>
          <p:cNvGrpSpPr>
            <a:grpSpLocks/>
          </p:cNvGrpSpPr>
          <p:nvPr/>
        </p:nvGrpSpPr>
        <p:grpSpPr bwMode="auto">
          <a:xfrm>
            <a:off x="6065838" y="1714500"/>
            <a:ext cx="3154362" cy="4179888"/>
            <a:chOff x="3821" y="1080"/>
            <a:chExt cx="1987" cy="2633"/>
          </a:xfrm>
        </p:grpSpPr>
        <p:sp>
          <p:nvSpPr>
            <p:cNvPr id="485454" name="Text Box 78"/>
            <p:cNvSpPr txBox="1">
              <a:spLocks noChangeAspect="1" noChangeArrowheads="1"/>
            </p:cNvSpPr>
            <p:nvPr/>
          </p:nvSpPr>
          <p:spPr bwMode="auto">
            <a:xfrm>
              <a:off x="3821" y="1080"/>
              <a:ext cx="19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000000"/>
                  </a:solidFill>
                  <a:cs typeface="Times New Roman" charset="0"/>
                </a:rPr>
                <a:t>Gravitational Wave</a:t>
              </a:r>
            </a:p>
          </p:txBody>
        </p:sp>
        <p:sp>
          <p:nvSpPr>
            <p:cNvPr id="485456" name="Text Box 80"/>
            <p:cNvSpPr txBox="1">
              <a:spLocks noChangeAspect="1" noChangeArrowheads="1"/>
            </p:cNvSpPr>
            <p:nvPr/>
          </p:nvSpPr>
          <p:spPr bwMode="auto">
            <a:xfrm>
              <a:off x="3840" y="2665"/>
              <a:ext cx="18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000000"/>
                  </a:solidFill>
                  <a:cs typeface="Times New Roman" charset="0"/>
                </a:rPr>
                <a:t>Neutralino</a:t>
              </a:r>
            </a:p>
            <a:p>
              <a:pPr algn="l" eaLnBrk="0" hangingPunct="0"/>
              <a:r>
                <a:rPr lang="en-US" altLang="ja-JP" sz="2400" i="1">
                  <a:solidFill>
                    <a:srgbClr val="6600FF"/>
                  </a:solidFill>
                  <a:cs typeface="Times New Roman" charset="0"/>
                </a:rPr>
                <a:t>(Cold Dark Matter)</a:t>
              </a:r>
            </a:p>
          </p:txBody>
        </p:sp>
        <p:sp>
          <p:nvSpPr>
            <p:cNvPr id="485457" name="Text Box 81"/>
            <p:cNvSpPr txBox="1">
              <a:spLocks noChangeAspect="1" noChangeArrowheads="1"/>
            </p:cNvSpPr>
            <p:nvPr/>
          </p:nvSpPr>
          <p:spPr bwMode="auto">
            <a:xfrm>
              <a:off x="3859" y="3195"/>
              <a:ext cx="194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000000"/>
                  </a:solidFill>
                  <a:cs typeface="Times New Roman" charset="0"/>
                </a:rPr>
                <a:t>Relic Neutrino</a:t>
              </a:r>
            </a:p>
            <a:p>
              <a:pPr algn="l" eaLnBrk="0" hangingPunct="0"/>
              <a:r>
                <a:rPr lang="en-US" altLang="ja-JP" sz="2400" i="1">
                  <a:solidFill>
                    <a:srgbClr val="6600FF"/>
                  </a:solidFill>
                  <a:cs typeface="Times New Roman" charset="0"/>
                </a:rPr>
                <a:t>(Hot Dark Matter)</a:t>
              </a:r>
            </a:p>
          </p:txBody>
        </p:sp>
        <p:sp>
          <p:nvSpPr>
            <p:cNvPr id="485458" name="Text Box 82"/>
            <p:cNvSpPr txBox="1">
              <a:spLocks noChangeAspect="1" noChangeArrowheads="1"/>
            </p:cNvSpPr>
            <p:nvPr/>
          </p:nvSpPr>
          <p:spPr bwMode="auto">
            <a:xfrm>
              <a:off x="3840" y="1455"/>
              <a:ext cx="16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000000"/>
                  </a:solidFill>
                  <a:cs typeface="Times New Roman" charset="0"/>
                </a:rPr>
                <a:t>GUT Particle</a:t>
              </a:r>
            </a:p>
          </p:txBody>
        </p:sp>
      </p:grpSp>
      <p:grpSp>
        <p:nvGrpSpPr>
          <p:cNvPr id="485475" name="Group 99"/>
          <p:cNvGrpSpPr>
            <a:grpSpLocks/>
          </p:cNvGrpSpPr>
          <p:nvPr/>
        </p:nvGrpSpPr>
        <p:grpSpPr bwMode="auto">
          <a:xfrm>
            <a:off x="6105525" y="5795963"/>
            <a:ext cx="2514600" cy="1027112"/>
            <a:chOff x="3846" y="3651"/>
            <a:chExt cx="1584" cy="647"/>
          </a:xfrm>
        </p:grpSpPr>
        <p:sp>
          <p:nvSpPr>
            <p:cNvPr id="485455" name="Text Box 79"/>
            <p:cNvSpPr txBox="1">
              <a:spLocks noChangeAspect="1" noChangeArrowheads="1"/>
            </p:cNvSpPr>
            <p:nvPr/>
          </p:nvSpPr>
          <p:spPr bwMode="auto">
            <a:xfrm>
              <a:off x="3856" y="3651"/>
              <a:ext cx="8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00"/>
                  </a:solidFill>
                  <a:cs typeface="Times New Roman" charset="0"/>
                </a:rPr>
                <a:t>CMB</a:t>
              </a:r>
            </a:p>
          </p:txBody>
        </p:sp>
        <p:sp>
          <p:nvSpPr>
            <p:cNvPr id="485459" name="Text Box 83"/>
            <p:cNvSpPr txBox="1">
              <a:spLocks noChangeAspect="1" noChangeArrowheads="1"/>
            </p:cNvSpPr>
            <p:nvPr/>
          </p:nvSpPr>
          <p:spPr bwMode="auto">
            <a:xfrm>
              <a:off x="3846" y="4010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00"/>
                  </a:solidFill>
                  <a:cs typeface="Times New Roman" charset="0"/>
                </a:rPr>
                <a:t>Dark Energy</a:t>
              </a:r>
            </a:p>
          </p:txBody>
        </p:sp>
      </p:grpSp>
      <p:grpSp>
        <p:nvGrpSpPr>
          <p:cNvPr id="485461" name="Group 85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485462" name="Line 86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3" name="Line 87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4" name="Text Box 88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485465" name="Line 89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6" name="Text Box 90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485467" name="Text Box 91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485468" name="Line 92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9" name="Text Box 93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485473" name="Text Box 97"/>
          <p:cNvSpPr txBox="1">
            <a:spLocks noChangeArrowheads="1"/>
          </p:cNvSpPr>
          <p:nvPr/>
        </p:nvSpPr>
        <p:spPr bwMode="auto">
          <a:xfrm>
            <a:off x="4821238" y="12192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485474" name="Line 98"/>
          <p:cNvSpPr>
            <a:spLocks noChangeShapeType="1"/>
          </p:cNvSpPr>
          <p:nvPr/>
        </p:nvSpPr>
        <p:spPr bwMode="auto">
          <a:xfrm>
            <a:off x="51054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5C4-7655-1747-BB83-A4509DA55DE4}" type="slidenum">
              <a:rPr lang="en-US"/>
              <a:pPr/>
              <a:t>19</a:t>
            </a:fld>
            <a:endParaRPr lang="en-US"/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Extreme Universe</a:t>
            </a:r>
          </a:p>
        </p:txBody>
      </p:sp>
      <p:grpSp>
        <p:nvGrpSpPr>
          <p:cNvPr id="69632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69632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2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2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2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2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2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3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4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69634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4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5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5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5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69635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69635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635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69635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69635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5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5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6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637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638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638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638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69638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69638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69638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69638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69638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69638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8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639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639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696397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696398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99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00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696401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02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696403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696404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05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696406" name="Text Box 86"/>
          <p:cNvSpPr txBox="1">
            <a:spLocks noChangeArrowheads="1"/>
          </p:cNvSpPr>
          <p:nvPr/>
        </p:nvSpPr>
        <p:spPr bwMode="auto">
          <a:xfrm>
            <a:off x="4821238" y="12192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696407" name="Line 87"/>
          <p:cNvSpPr>
            <a:spLocks noChangeShapeType="1"/>
          </p:cNvSpPr>
          <p:nvPr/>
        </p:nvSpPr>
        <p:spPr bwMode="auto">
          <a:xfrm>
            <a:off x="51054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408" name="Group 88"/>
          <p:cNvGrpSpPr>
            <a:grpSpLocks/>
          </p:cNvGrpSpPr>
          <p:nvPr/>
        </p:nvGrpSpPr>
        <p:grpSpPr bwMode="auto">
          <a:xfrm>
            <a:off x="5334000" y="2895600"/>
            <a:ext cx="4267200" cy="3886200"/>
            <a:chOff x="3360" y="1824"/>
            <a:chExt cx="2688" cy="2448"/>
          </a:xfrm>
        </p:grpSpPr>
        <p:sp>
          <p:nvSpPr>
            <p:cNvPr id="696409" name="Text Box 89"/>
            <p:cNvSpPr txBox="1">
              <a:spLocks noChangeArrowheads="1"/>
            </p:cNvSpPr>
            <p:nvPr/>
          </p:nvSpPr>
          <p:spPr bwMode="auto">
            <a:xfrm>
              <a:off x="3926" y="2160"/>
              <a:ext cx="21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00FF"/>
                  </a:solidFill>
                </a:rPr>
                <a:t>Active Galactic Nuclei</a:t>
              </a:r>
            </a:p>
          </p:txBody>
        </p:sp>
        <p:sp>
          <p:nvSpPr>
            <p:cNvPr id="696410" name="Text Box 90"/>
            <p:cNvSpPr txBox="1">
              <a:spLocks noChangeArrowheads="1"/>
            </p:cNvSpPr>
            <p:nvPr/>
          </p:nvSpPr>
          <p:spPr bwMode="auto">
            <a:xfrm>
              <a:off x="3594" y="1824"/>
              <a:ext cx="17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00FF"/>
                  </a:solidFill>
                </a:rPr>
                <a:t>Gamma Ray Burst</a:t>
              </a:r>
            </a:p>
          </p:txBody>
        </p:sp>
        <p:sp>
          <p:nvSpPr>
            <p:cNvPr id="696411" name="Text Box 91"/>
            <p:cNvSpPr txBox="1">
              <a:spLocks noChangeArrowheads="1"/>
            </p:cNvSpPr>
            <p:nvPr/>
          </p:nvSpPr>
          <p:spPr bwMode="auto">
            <a:xfrm>
              <a:off x="4716" y="2496"/>
              <a:ext cx="133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FF00FF"/>
                  </a:solidFill>
                </a:rPr>
                <a:t>Supernova </a:t>
              </a:r>
            </a:p>
            <a:p>
              <a:pPr algn="l"/>
              <a:r>
                <a:rPr lang="en-US" sz="2400">
                  <a:solidFill>
                    <a:srgbClr val="FF00FF"/>
                  </a:solidFill>
                </a:rPr>
                <a:t>Neutron Star </a:t>
              </a:r>
            </a:p>
            <a:p>
              <a:pPr algn="l"/>
              <a:r>
                <a:rPr lang="en-US" sz="2400">
                  <a:solidFill>
                    <a:srgbClr val="FF00FF"/>
                  </a:solidFill>
                </a:rPr>
                <a:t>Black Holes</a:t>
              </a:r>
            </a:p>
          </p:txBody>
        </p:sp>
        <p:sp>
          <p:nvSpPr>
            <p:cNvPr id="696412" name="Line 92"/>
            <p:cNvSpPr>
              <a:spLocks noChangeShapeType="1"/>
            </p:cNvSpPr>
            <p:nvPr/>
          </p:nvSpPr>
          <p:spPr bwMode="auto">
            <a:xfrm>
              <a:off x="4368" y="2496"/>
              <a:ext cx="0" cy="1680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13" name="Line 93"/>
            <p:cNvSpPr>
              <a:spLocks noChangeShapeType="1"/>
            </p:cNvSpPr>
            <p:nvPr/>
          </p:nvSpPr>
          <p:spPr bwMode="auto">
            <a:xfrm>
              <a:off x="3792" y="2112"/>
              <a:ext cx="0" cy="206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14" name="Line 94"/>
            <p:cNvSpPr>
              <a:spLocks noChangeShapeType="1"/>
            </p:cNvSpPr>
            <p:nvPr/>
          </p:nvSpPr>
          <p:spPr bwMode="auto">
            <a:xfrm>
              <a:off x="4992" y="3264"/>
              <a:ext cx="0" cy="912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15" name="Line 95"/>
            <p:cNvSpPr>
              <a:spLocks noChangeShapeType="1"/>
            </p:cNvSpPr>
            <p:nvPr/>
          </p:nvSpPr>
          <p:spPr bwMode="auto">
            <a:xfrm rot="5400000">
              <a:off x="4152" y="3480"/>
              <a:ext cx="0" cy="158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3E734-F3FE-514F-A2B5-1F8B54EA1BF9}" type="slidenum">
              <a:rPr lang="en-US"/>
              <a:pPr/>
              <a:t>2</a:t>
            </a:fld>
            <a:endParaRPr lang="en-US"/>
          </a:p>
        </p:txBody>
      </p:sp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Outline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1443038"/>
            <a:ext cx="8769350" cy="51149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/>
              <a:t>Astro-Physics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Cosmology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High-energy Particle Astro-physics</a:t>
            </a:r>
          </a:p>
          <a:p>
            <a:pPr>
              <a:lnSpc>
                <a:spcPct val="70000"/>
              </a:lnSpc>
            </a:pPr>
            <a:r>
              <a:rPr lang="en-US" sz="3800"/>
              <a:t>Experiments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Ongoing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Future</a:t>
            </a:r>
          </a:p>
          <a:p>
            <a:pPr>
              <a:lnSpc>
                <a:spcPct val="70000"/>
              </a:lnSpc>
            </a:pPr>
            <a:r>
              <a:rPr lang="en-US" sz="3800"/>
              <a:t>Photo-detectors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Demands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New Detectors on Horizon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Dream Detectors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F6358-56F7-2149-AF6E-3A13D37CEA03}" type="slidenum">
              <a:rPr lang="en-US"/>
              <a:pPr/>
              <a:t>20</a:t>
            </a:fld>
            <a:endParaRPr lang="en-US"/>
          </a:p>
        </p:txBody>
      </p:sp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Messengers from the Universe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90638"/>
            <a:ext cx="7794625" cy="5567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/>
              <a:t>Photons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Visible, Infrared, UV 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X-rays, Gamma-rays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Micro-wave, Radio</a:t>
            </a:r>
          </a:p>
          <a:p>
            <a:pPr>
              <a:lnSpc>
                <a:spcPct val="80000"/>
              </a:lnSpc>
            </a:pPr>
            <a:r>
              <a:rPr lang="en-US" sz="3400"/>
              <a:t>Charged Particles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Ultra High Energy Cosmic Rays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Anti-particles</a:t>
            </a:r>
          </a:p>
          <a:p>
            <a:pPr>
              <a:lnSpc>
                <a:spcPct val="80000"/>
              </a:lnSpc>
            </a:pPr>
            <a:r>
              <a:rPr lang="en-US" sz="3400"/>
              <a:t>Neutrinos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Solar-neutrino, Supernova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Relic Neutrino</a:t>
            </a:r>
          </a:p>
          <a:p>
            <a:pPr>
              <a:lnSpc>
                <a:spcPct val="80000"/>
              </a:lnSpc>
            </a:pPr>
            <a:r>
              <a:rPr lang="en-US" sz="3400"/>
              <a:t>Dark Matter</a:t>
            </a:r>
          </a:p>
          <a:p>
            <a:pPr>
              <a:lnSpc>
                <a:spcPct val="80000"/>
              </a:lnSpc>
            </a:pPr>
            <a:r>
              <a:rPr lang="en-US" sz="3400"/>
              <a:t>Gravitons</a:t>
            </a:r>
          </a:p>
          <a:p>
            <a:pPr lvl="2">
              <a:lnSpc>
                <a:spcPct val="80000"/>
              </a:lnSpc>
            </a:pPr>
            <a:endParaRPr lang="en-US" sz="2400"/>
          </a:p>
        </p:txBody>
      </p:sp>
      <p:sp>
        <p:nvSpPr>
          <p:cNvPr id="486404" name="Line 4"/>
          <p:cNvSpPr>
            <a:spLocks noChangeAspect="1" noChangeShapeType="1"/>
          </p:cNvSpPr>
          <p:nvPr/>
        </p:nvSpPr>
        <p:spPr bwMode="auto">
          <a:xfrm>
            <a:off x="1752600" y="2286000"/>
            <a:ext cx="1219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405" name="Line 5"/>
          <p:cNvSpPr>
            <a:spLocks noChangeAspect="1" noChangeShapeType="1"/>
          </p:cNvSpPr>
          <p:nvPr/>
        </p:nvSpPr>
        <p:spPr bwMode="auto">
          <a:xfrm>
            <a:off x="1752600" y="2590800"/>
            <a:ext cx="297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406" name="Line 6"/>
          <p:cNvSpPr>
            <a:spLocks noChangeAspect="1" noChangeShapeType="1"/>
          </p:cNvSpPr>
          <p:nvPr/>
        </p:nvSpPr>
        <p:spPr bwMode="auto">
          <a:xfrm>
            <a:off x="990600" y="6553200"/>
            <a:ext cx="2438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407" name="Line 7"/>
          <p:cNvSpPr>
            <a:spLocks noChangeAspect="1" noChangeShapeType="1"/>
          </p:cNvSpPr>
          <p:nvPr/>
        </p:nvSpPr>
        <p:spPr bwMode="auto">
          <a:xfrm>
            <a:off x="6040438" y="63246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408" name="Text Box 8"/>
          <p:cNvSpPr txBox="1">
            <a:spLocks noChangeArrowheads="1"/>
          </p:cNvSpPr>
          <p:nvPr/>
        </p:nvSpPr>
        <p:spPr bwMode="auto">
          <a:xfrm>
            <a:off x="7107238" y="5892800"/>
            <a:ext cx="23018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rgbClr val="FF0000"/>
                </a:solidFill>
              </a:rPr>
              <a:t>not covered </a:t>
            </a:r>
          </a:p>
          <a:p>
            <a:pPr algn="l"/>
            <a:r>
              <a:rPr lang="en-US" sz="2800" i="1">
                <a:solidFill>
                  <a:srgbClr val="FF0000"/>
                </a:solidFill>
              </a:rPr>
              <a:t>in this talk</a:t>
            </a:r>
          </a:p>
        </p:txBody>
      </p:sp>
      <p:sp>
        <p:nvSpPr>
          <p:cNvPr id="486409" name="Line 9"/>
          <p:cNvSpPr>
            <a:spLocks noChangeAspect="1" noChangeShapeType="1"/>
          </p:cNvSpPr>
          <p:nvPr/>
        </p:nvSpPr>
        <p:spPr bwMode="auto">
          <a:xfrm>
            <a:off x="3059113" y="1914525"/>
            <a:ext cx="18557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6410" name="Line 10"/>
          <p:cNvSpPr>
            <a:spLocks noChangeAspect="1" noChangeShapeType="1"/>
          </p:cNvSpPr>
          <p:nvPr/>
        </p:nvSpPr>
        <p:spPr bwMode="auto">
          <a:xfrm>
            <a:off x="990600" y="5867400"/>
            <a:ext cx="2590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6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86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8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8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8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4" grpId="0" animBg="1"/>
      <p:bldP spid="486405" grpId="0" animBg="1"/>
      <p:bldP spid="486406" grpId="0" animBg="1"/>
      <p:bldP spid="486407" grpId="0" animBg="1"/>
      <p:bldP spid="486408" grpId="0"/>
      <p:bldP spid="486409" grpId="0" animBg="1"/>
      <p:bldP spid="4864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11B6-89DC-594F-BC51-108EFBD66FCE}" type="slidenum">
              <a:rPr lang="en-US"/>
              <a:pPr/>
              <a:t>21</a:t>
            </a:fld>
            <a:endParaRPr lang="en-US"/>
          </a:p>
        </p:txBody>
      </p:sp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Messengers from the Universe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90638"/>
            <a:ext cx="7794625" cy="5567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/>
              <a:t>Photons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Visible, Infrared, UV 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X-rays, Gamma-rays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Micro-wave, Radio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Charged Particles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Ultra High Energy Cosmic Rays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Anti-particles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Neutrinos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Solar-neutrino, Supernova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Relic Neutrino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Dark Matter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Gravitons</a:t>
            </a:r>
          </a:p>
          <a:p>
            <a:pPr lvl="2">
              <a:lnSpc>
                <a:spcPct val="80000"/>
              </a:lnSpc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594948" name="Line 4"/>
          <p:cNvSpPr>
            <a:spLocks noChangeAspect="1" noChangeShapeType="1"/>
          </p:cNvSpPr>
          <p:nvPr/>
        </p:nvSpPr>
        <p:spPr bwMode="auto">
          <a:xfrm>
            <a:off x="1752600" y="2286000"/>
            <a:ext cx="1219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49" name="Line 5"/>
          <p:cNvSpPr>
            <a:spLocks noChangeAspect="1" noChangeShapeType="1"/>
          </p:cNvSpPr>
          <p:nvPr/>
        </p:nvSpPr>
        <p:spPr bwMode="auto">
          <a:xfrm>
            <a:off x="1752600" y="2590800"/>
            <a:ext cx="297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4" name="Rectangle 10"/>
          <p:cNvSpPr>
            <a:spLocks noChangeArrowheads="1"/>
          </p:cNvSpPr>
          <p:nvPr/>
        </p:nvSpPr>
        <p:spPr bwMode="auto">
          <a:xfrm>
            <a:off x="304800" y="1295400"/>
            <a:ext cx="8534400" cy="144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6" name="Line 12"/>
          <p:cNvSpPr>
            <a:spLocks noChangeAspect="1" noChangeShapeType="1"/>
          </p:cNvSpPr>
          <p:nvPr/>
        </p:nvSpPr>
        <p:spPr bwMode="auto">
          <a:xfrm>
            <a:off x="3059113" y="1914525"/>
            <a:ext cx="18557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4" grpId="0" animBg="1"/>
      <p:bldP spid="5949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1288-7288-A242-AFCD-270043752C07}" type="slidenum">
              <a:rPr lang="en-US"/>
              <a:pPr/>
              <a:t>22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SDSS (Sloan Digital Sky Survey) </a:t>
            </a:r>
          </a:p>
        </p:txBody>
      </p:sp>
      <p:pic>
        <p:nvPicPr>
          <p:cNvPr id="687107" name="Picture 3" descr="00_50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5715000" cy="4565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87108" name="Picture 4" descr="faceplat.gif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990600"/>
            <a:ext cx="381000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87109" name="Text Box 5"/>
          <p:cNvSpPr txBox="1">
            <a:spLocks noChangeArrowheads="1"/>
          </p:cNvSpPr>
          <p:nvPr/>
        </p:nvSpPr>
        <p:spPr bwMode="auto">
          <a:xfrm>
            <a:off x="836613" y="1066800"/>
            <a:ext cx="34591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2.5m Diameter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3</a:t>
            </a:r>
            <a:r>
              <a:rPr lang="en-US" sz="2400" baseline="30000">
                <a:solidFill>
                  <a:srgbClr val="000099"/>
                </a:solidFill>
              </a:rPr>
              <a:t>o</a:t>
            </a:r>
            <a:r>
              <a:rPr lang="en-US" sz="2400">
                <a:solidFill>
                  <a:srgbClr val="000099"/>
                </a:solidFill>
              </a:rPr>
              <a:t> x 3</a:t>
            </a:r>
            <a:r>
              <a:rPr lang="en-US" sz="2400" baseline="30000">
                <a:solidFill>
                  <a:srgbClr val="000099"/>
                </a:solidFill>
              </a:rPr>
              <a:t>o</a:t>
            </a:r>
            <a:r>
              <a:rPr lang="en-US" sz="2400">
                <a:solidFill>
                  <a:srgbClr val="000099"/>
                </a:solidFill>
              </a:rPr>
              <a:t> FOV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 f/2.25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30 x 4Mega-pixel CCD</a:t>
            </a:r>
          </a:p>
        </p:txBody>
      </p:sp>
      <p:sp>
        <p:nvSpPr>
          <p:cNvPr id="687110" name="Text Box 6"/>
          <p:cNvSpPr txBox="1">
            <a:spLocks noChangeArrowheads="1"/>
          </p:cNvSpPr>
          <p:nvPr/>
        </p:nvSpPr>
        <p:spPr bwMode="auto">
          <a:xfrm>
            <a:off x="6819900" y="6243638"/>
            <a:ext cx="159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28F90-80D2-4D4D-BCED-32DBE6D1397B}" type="slidenum">
              <a:rPr lang="en-US"/>
              <a:pPr/>
              <a:t>23</a:t>
            </a:fld>
            <a:endParaRPr lang="en-US"/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/>
            <a:r>
              <a:rPr lang="en-US"/>
              <a:t>SDSS Early Data Release </a:t>
            </a:r>
          </a:p>
        </p:txBody>
      </p:sp>
      <p:pic>
        <p:nvPicPr>
          <p:cNvPr id="688131" name="Picture 3" descr="qso-we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132" name="Text Box 4"/>
          <p:cNvSpPr txBox="1">
            <a:spLocks noChangeArrowheads="1"/>
          </p:cNvSpPr>
          <p:nvPr/>
        </p:nvSpPr>
        <p:spPr bwMode="auto">
          <a:xfrm>
            <a:off x="7280275" y="1463675"/>
            <a:ext cx="231298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500">
                <a:solidFill>
                  <a:schemeClr val="bg1"/>
                </a:solidFill>
                <a:latin typeface="Comic Sans MS" charset="0"/>
              </a:rPr>
              <a:t>Distance record-holder</a:t>
            </a:r>
          </a:p>
        </p:txBody>
      </p:sp>
      <p:sp>
        <p:nvSpPr>
          <p:cNvPr id="688133" name="Text Box 5"/>
          <p:cNvSpPr txBox="1">
            <a:spLocks noChangeArrowheads="1"/>
          </p:cNvSpPr>
          <p:nvPr/>
        </p:nvSpPr>
        <p:spPr bwMode="auto">
          <a:xfrm>
            <a:off x="152400" y="1439863"/>
            <a:ext cx="3036888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800" u="sng"/>
              <a:t>Goal:</a:t>
            </a:r>
            <a:r>
              <a:rPr lang="en-US" sz="2800">
                <a:solidFill>
                  <a:srgbClr val="FF00FF"/>
                </a:solidFill>
              </a:rPr>
              <a:t> </a:t>
            </a:r>
          </a:p>
          <a:p>
            <a:pPr algn="l" eaLnBrk="0" hangingPunct="0"/>
            <a:endParaRPr lang="en-US" sz="2800">
              <a:solidFill>
                <a:srgbClr val="FF00FF"/>
              </a:solidFill>
            </a:endParaRPr>
          </a:p>
          <a:p>
            <a:pPr algn="l" eaLnBrk="0" hangingPunct="0"/>
            <a:r>
              <a:rPr lang="en-US" sz="2800">
                <a:solidFill>
                  <a:srgbClr val="FF00FF"/>
                </a:solidFill>
              </a:rPr>
              <a:t>500 sq. degree of the sky.</a:t>
            </a:r>
          </a:p>
          <a:p>
            <a:pPr algn="l" eaLnBrk="0" hangingPunct="0">
              <a:buFontTx/>
              <a:buChar char="•"/>
            </a:pPr>
            <a:endParaRPr lang="en-US" sz="2800">
              <a:solidFill>
                <a:srgbClr val="6600FF"/>
              </a:solidFill>
            </a:endParaRPr>
          </a:p>
          <a:p>
            <a:pPr algn="l" eaLnBrk="0" hangingPunct="0"/>
            <a:r>
              <a:rPr lang="en-US" sz="2800">
                <a:solidFill>
                  <a:srgbClr val="00CC00"/>
                </a:solidFill>
              </a:rPr>
              <a:t>14 million objects.</a:t>
            </a:r>
          </a:p>
          <a:p>
            <a:pPr algn="l" eaLnBrk="0" hangingPunct="0"/>
            <a:endParaRPr lang="en-US" sz="2800">
              <a:solidFill>
                <a:srgbClr val="00CC00"/>
              </a:solidFill>
            </a:endParaRPr>
          </a:p>
          <a:p>
            <a:pPr algn="l" eaLnBrk="0" hangingPunct="0"/>
            <a:r>
              <a:rPr lang="en-US" sz="2800">
                <a:solidFill>
                  <a:srgbClr val="6600FF"/>
                </a:solidFill>
              </a:rPr>
              <a:t>Spectra for    50,000 galaxies</a:t>
            </a:r>
          </a:p>
          <a:p>
            <a:pPr algn="l" eaLnBrk="0" hangingPunct="0"/>
            <a:r>
              <a:rPr lang="en-US" sz="2800">
                <a:solidFill>
                  <a:srgbClr val="6600FF"/>
                </a:solidFill>
              </a:rPr>
              <a:t>5,000 quasars.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5A44-6C12-E64F-86C9-DAF5D8A3E769}" type="slidenum">
              <a:rPr lang="en-US"/>
              <a:pPr/>
              <a:t>24</a:t>
            </a:fld>
            <a:endParaRPr lang="en-US"/>
          </a:p>
        </p:txBody>
      </p:sp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296400" cy="990600"/>
          </a:xfrm>
        </p:spPr>
        <p:txBody>
          <a:bodyPr/>
          <a:lstStyle/>
          <a:p>
            <a:r>
              <a:rPr lang="en-US" sz="3600"/>
              <a:t>LSST (Large-aperture Synoptic Survey Telescope)</a:t>
            </a:r>
          </a:p>
        </p:txBody>
      </p:sp>
      <p:pic>
        <p:nvPicPr>
          <p:cNvPr id="645124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87625"/>
            <a:ext cx="5105400" cy="4316413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26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828800"/>
            <a:ext cx="4224338" cy="49942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28" name="Text Box 8"/>
          <p:cNvSpPr txBox="1">
            <a:spLocks noChangeArrowheads="1"/>
          </p:cNvSpPr>
          <p:nvPr/>
        </p:nvSpPr>
        <p:spPr bwMode="auto">
          <a:xfrm>
            <a:off x="836613" y="1019175"/>
            <a:ext cx="36083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8m Diameter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3</a:t>
            </a:r>
            <a:r>
              <a:rPr lang="en-US" sz="2400" baseline="30000">
                <a:solidFill>
                  <a:srgbClr val="000099"/>
                </a:solidFill>
              </a:rPr>
              <a:t>o</a:t>
            </a:r>
            <a:r>
              <a:rPr lang="en-US" sz="2400">
                <a:solidFill>
                  <a:srgbClr val="000099"/>
                </a:solidFill>
              </a:rPr>
              <a:t> x 3</a:t>
            </a:r>
            <a:r>
              <a:rPr lang="en-US" sz="2400" baseline="30000">
                <a:solidFill>
                  <a:srgbClr val="000099"/>
                </a:solidFill>
              </a:rPr>
              <a:t>o</a:t>
            </a:r>
            <a:r>
              <a:rPr lang="en-US" sz="2400">
                <a:solidFill>
                  <a:srgbClr val="000099"/>
                </a:solidFill>
              </a:rPr>
              <a:t> FOV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f/1.2, 50cm Focal plane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1.4Giga-pixel CCD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0E92-B512-8E41-A31B-8E35761D0AD9}" type="slidenum">
              <a:rPr lang="en-US"/>
              <a:pPr/>
              <a:t>25</a:t>
            </a:fld>
            <a:endParaRPr lang="en-US"/>
          </a:p>
        </p:txBody>
      </p:sp>
      <p:sp>
        <p:nvSpPr>
          <p:cNvPr id="6635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NGST (Next Generation Space Telescope)</a:t>
            </a:r>
          </a:p>
        </p:txBody>
      </p:sp>
      <p:pic>
        <p:nvPicPr>
          <p:cNvPr id="663557" name="Picture 5" descr="NGST_GSFC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3" y="914400"/>
            <a:ext cx="8081962" cy="6392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3560" name="Text Box 8"/>
          <p:cNvSpPr txBox="1">
            <a:spLocks noChangeArrowheads="1"/>
          </p:cNvSpPr>
          <p:nvPr/>
        </p:nvSpPr>
        <p:spPr bwMode="auto">
          <a:xfrm>
            <a:off x="296863" y="6276975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GSFC Design</a:t>
            </a:r>
          </a:p>
        </p:txBody>
      </p:sp>
      <p:sp>
        <p:nvSpPr>
          <p:cNvPr id="663562" name="Text Box 10"/>
          <p:cNvSpPr txBox="1">
            <a:spLocks noChangeArrowheads="1"/>
          </p:cNvSpPr>
          <p:nvPr/>
        </p:nvSpPr>
        <p:spPr bwMode="auto">
          <a:xfrm>
            <a:off x="5057775" y="1079500"/>
            <a:ext cx="45053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/>
              <a:t>Mirror Diameter: 	</a:t>
            </a:r>
            <a:r>
              <a:rPr lang="en-US" sz="2400">
                <a:solidFill>
                  <a:srgbClr val="6600FF"/>
                </a:solidFill>
              </a:rPr>
              <a:t>~6.5 m</a:t>
            </a:r>
            <a:endParaRPr lang="en-US" sz="2400"/>
          </a:p>
          <a:p>
            <a:pPr algn="l">
              <a:buFontTx/>
              <a:buChar char="•"/>
            </a:pPr>
            <a:r>
              <a:rPr lang="en-US" sz="2400"/>
              <a:t>FOV:			</a:t>
            </a:r>
            <a:r>
              <a:rPr lang="en-US" sz="2400">
                <a:solidFill>
                  <a:srgbClr val="6600FF"/>
                </a:solidFill>
              </a:rPr>
              <a:t>4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’</a:t>
            </a:r>
            <a:r>
              <a:rPr lang="en-US" sz="2400">
                <a:solidFill>
                  <a:srgbClr val="6600FF"/>
                </a:solidFill>
              </a:rPr>
              <a:t> x 4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’</a:t>
            </a:r>
            <a:endParaRPr lang="en-US" sz="2400">
              <a:solidFill>
                <a:srgbClr val="6600FF"/>
              </a:solidFill>
            </a:endParaRPr>
          </a:p>
          <a:p>
            <a:pPr algn="l">
              <a:buFontTx/>
              <a:buChar char="•"/>
            </a:pPr>
            <a:r>
              <a:rPr lang="en-US" sz="2400"/>
              <a:t>Wavelength: 	</a:t>
            </a:r>
            <a:r>
              <a:rPr lang="en-US" sz="2400">
                <a:solidFill>
                  <a:srgbClr val="6600FF"/>
                </a:solidFill>
              </a:rPr>
              <a:t>0.6-28 </a:t>
            </a:r>
            <a:r>
              <a:rPr lang="en-US" sz="2400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>
                <a:solidFill>
                  <a:srgbClr val="6600FF"/>
                </a:solidFill>
              </a:rPr>
              <a:t>m</a:t>
            </a:r>
            <a:endParaRPr lang="en-US" sz="2400"/>
          </a:p>
          <a:p>
            <a:pPr algn="l">
              <a:buFontTx/>
              <a:buChar char="•"/>
            </a:pPr>
            <a:r>
              <a:rPr lang="en-US" sz="2400"/>
              <a:t>Orbit: 		</a:t>
            </a:r>
            <a:r>
              <a:rPr lang="en-US" sz="2400">
                <a:solidFill>
                  <a:srgbClr val="6600FF"/>
                </a:solidFill>
              </a:rPr>
              <a:t>L2 point</a:t>
            </a:r>
            <a:r>
              <a:rPr lang="en-US" sz="2400"/>
              <a:t> </a:t>
            </a:r>
          </a:p>
          <a:p>
            <a:pPr algn="l">
              <a:buFontTx/>
              <a:buChar char="•"/>
            </a:pPr>
            <a:r>
              <a:rPr lang="en-US" sz="2400"/>
              <a:t>Payload mass: 	</a:t>
            </a:r>
            <a:r>
              <a:rPr lang="en-US" sz="2400">
                <a:solidFill>
                  <a:srgbClr val="6600FF"/>
                </a:solidFill>
              </a:rPr>
              <a:t>~3000 kg </a:t>
            </a:r>
          </a:p>
          <a:p>
            <a:pPr algn="l">
              <a:buFontTx/>
              <a:buChar char="•"/>
            </a:pPr>
            <a:r>
              <a:rPr lang="en-US" sz="2400"/>
              <a:t>Mission duration: 	</a:t>
            </a:r>
            <a:r>
              <a:rPr lang="en-US" sz="2400">
                <a:solidFill>
                  <a:srgbClr val="6600FF"/>
                </a:solidFill>
              </a:rPr>
              <a:t>5-10 years</a:t>
            </a:r>
            <a:r>
              <a:rPr lang="en-US" sz="24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A9C84-FAD0-334C-A076-EE146861B538}" type="slidenum">
              <a:rPr lang="en-US"/>
              <a:pPr/>
              <a:t>26</a:t>
            </a:fld>
            <a:endParaRPr lang="en-US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7963"/>
            <a:ext cx="6781800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6995" name="Rectangle 3"/>
          <p:cNvSpPr>
            <a:spLocks noGrp="1" noChangeArrowheads="1"/>
          </p:cNvSpPr>
          <p:nvPr>
            <p:ph type="title"/>
          </p:nvPr>
        </p:nvSpPr>
        <p:spPr>
          <a:xfrm>
            <a:off x="639763" y="0"/>
            <a:ext cx="8161337" cy="819150"/>
          </a:xfrm>
        </p:spPr>
        <p:txBody>
          <a:bodyPr/>
          <a:lstStyle/>
          <a:p>
            <a:pPr defTabSz="914400"/>
            <a:r>
              <a:rPr lang="en-US" sz="4000"/>
              <a:t>SNAP (SuperNova Acceleration Probe)</a:t>
            </a:r>
          </a:p>
        </p:txBody>
      </p:sp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88913" y="1066800"/>
            <a:ext cx="5362575" cy="191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sz="2400"/>
              <a:t>Mirror Diameter: 	</a:t>
            </a:r>
            <a:r>
              <a:rPr lang="en-US" sz="2400">
                <a:solidFill>
                  <a:srgbClr val="6600FF"/>
                </a:solidFill>
              </a:rPr>
              <a:t>2 m</a:t>
            </a:r>
            <a:endParaRPr lang="en-US" sz="2400"/>
          </a:p>
          <a:p>
            <a:pPr algn="l">
              <a:buFontTx/>
              <a:buChar char="•"/>
            </a:pPr>
            <a:r>
              <a:rPr lang="en-US" sz="2400"/>
              <a:t>FOV:			</a:t>
            </a:r>
            <a:r>
              <a:rPr lang="en-US" sz="2400">
                <a:solidFill>
                  <a:srgbClr val="6600FF"/>
                </a:solidFill>
              </a:rPr>
              <a:t>1</a:t>
            </a:r>
            <a:r>
              <a:rPr lang="en-US" sz="2400" baseline="30000">
                <a:solidFill>
                  <a:srgbClr val="6600FF"/>
                </a:solidFill>
              </a:rPr>
              <a:t>o</a:t>
            </a:r>
            <a:r>
              <a:rPr lang="en-US" sz="2400">
                <a:solidFill>
                  <a:srgbClr val="6600FF"/>
                </a:solidFill>
              </a:rPr>
              <a:t> x 1</a:t>
            </a:r>
            <a:r>
              <a:rPr lang="en-US" sz="2400" baseline="30000">
                <a:solidFill>
                  <a:srgbClr val="6600FF"/>
                </a:solidFill>
              </a:rPr>
              <a:t>o</a:t>
            </a:r>
          </a:p>
          <a:p>
            <a:pPr algn="l">
              <a:buFontTx/>
              <a:buChar char="•"/>
            </a:pPr>
            <a:r>
              <a:rPr lang="en-US" sz="2400"/>
              <a:t>Wavelength: 	</a:t>
            </a:r>
            <a:r>
              <a:rPr lang="en-US" sz="2400">
                <a:solidFill>
                  <a:srgbClr val="6600FF"/>
                </a:solidFill>
              </a:rPr>
              <a:t>0.35-1 </a:t>
            </a:r>
            <a:r>
              <a:rPr lang="en-US" sz="2400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>
                <a:solidFill>
                  <a:srgbClr val="6600FF"/>
                </a:solidFill>
              </a:rPr>
              <a:t>m</a:t>
            </a:r>
            <a:endParaRPr lang="en-US" sz="2400"/>
          </a:p>
          <a:p>
            <a:pPr algn="l">
              <a:buFontTx/>
              <a:buChar char="•"/>
            </a:pPr>
            <a:r>
              <a:rPr lang="en-US" sz="2400"/>
              <a:t>IR Photometry: 	</a:t>
            </a:r>
            <a:r>
              <a:rPr lang="en-US" sz="2400">
                <a:solidFill>
                  <a:srgbClr val="6600FF"/>
                </a:solidFill>
              </a:rPr>
              <a:t>10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’</a:t>
            </a:r>
            <a:r>
              <a:rPr lang="en-US" sz="2400">
                <a:solidFill>
                  <a:srgbClr val="6600FF"/>
                </a:solidFill>
              </a:rPr>
              <a:t>x10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’</a:t>
            </a:r>
            <a:r>
              <a:rPr lang="en-US" sz="2400">
                <a:solidFill>
                  <a:srgbClr val="6600FF"/>
                </a:solidFill>
              </a:rPr>
              <a:t>, HgCdTd </a:t>
            </a:r>
          </a:p>
          <a:p>
            <a:pPr algn="l">
              <a:buFontTx/>
              <a:buChar char="•"/>
            </a:pPr>
            <a:r>
              <a:rPr lang="en-US" sz="2400"/>
              <a:t>IR Spectroscopy:	</a:t>
            </a:r>
            <a:r>
              <a:rPr lang="en-US" sz="2400">
                <a:solidFill>
                  <a:srgbClr val="6600FF"/>
                </a:solidFill>
              </a:rPr>
              <a:t>2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”</a:t>
            </a:r>
            <a:r>
              <a:rPr lang="en-US" sz="2400">
                <a:solidFill>
                  <a:srgbClr val="6600FF"/>
                </a:solidFill>
              </a:rPr>
              <a:t>x2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”</a:t>
            </a:r>
            <a:endParaRPr lang="en-US" sz="240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F647B-94E9-8A4D-A634-72112B912257}" type="slidenum">
              <a:rPr lang="en-US"/>
              <a:pPr/>
              <a:t>27</a:t>
            </a:fld>
            <a:endParaRPr lang="en-US"/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SNAP – Dark Energy Sensitivity</a:t>
            </a:r>
          </a:p>
        </p:txBody>
      </p:sp>
      <p:pic>
        <p:nvPicPr>
          <p:cNvPr id="600067" name="Picture 3" descr="albrecht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592263"/>
            <a:ext cx="4776788" cy="4816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0006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0" y="990600"/>
            <a:ext cx="4775200" cy="6011863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9E01-9706-504D-BC4F-87B800E45A6B}" type="slidenum">
              <a:rPr lang="en-US"/>
              <a:pPr/>
              <a:t>28</a:t>
            </a:fld>
            <a:endParaRPr lang="en-US"/>
          </a:p>
        </p:txBody>
      </p:sp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Sky Survey by Telescopes</a:t>
            </a:r>
          </a:p>
        </p:txBody>
      </p:sp>
      <p:pic>
        <p:nvPicPr>
          <p:cNvPr id="67379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915400" cy="63500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3796" name="Text Box 4"/>
          <p:cNvSpPr txBox="1">
            <a:spLocks noChangeArrowheads="1"/>
          </p:cNvSpPr>
          <p:nvPr/>
        </p:nvSpPr>
        <p:spPr bwMode="auto">
          <a:xfrm>
            <a:off x="2743200" y="5410200"/>
            <a:ext cx="693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HST</a:t>
            </a:r>
          </a:p>
        </p:txBody>
      </p:sp>
      <p:sp>
        <p:nvSpPr>
          <p:cNvPr id="673797" name="Text Box 5"/>
          <p:cNvSpPr txBox="1">
            <a:spLocks noChangeArrowheads="1"/>
          </p:cNvSpPr>
          <p:nvPr/>
        </p:nvSpPr>
        <p:spPr bwMode="auto">
          <a:xfrm>
            <a:off x="7924800" y="5562600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Keck</a:t>
            </a:r>
          </a:p>
        </p:txBody>
      </p:sp>
      <p:sp>
        <p:nvSpPr>
          <p:cNvPr id="673798" name="Text Box 6"/>
          <p:cNvSpPr txBox="1">
            <a:spLocks noChangeArrowheads="1"/>
          </p:cNvSpPr>
          <p:nvPr/>
        </p:nvSpPr>
        <p:spPr bwMode="auto">
          <a:xfrm>
            <a:off x="2590800" y="2133600"/>
            <a:ext cx="877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SDSS</a:t>
            </a:r>
          </a:p>
        </p:txBody>
      </p:sp>
      <p:sp>
        <p:nvSpPr>
          <p:cNvPr id="673799" name="Text Box 7"/>
          <p:cNvSpPr txBox="1">
            <a:spLocks noChangeArrowheads="1"/>
          </p:cNvSpPr>
          <p:nvPr/>
        </p:nvSpPr>
        <p:spPr bwMode="auto">
          <a:xfrm>
            <a:off x="1905000" y="2971800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SNAP</a:t>
            </a:r>
          </a:p>
        </p:txBody>
      </p:sp>
      <p:sp>
        <p:nvSpPr>
          <p:cNvPr id="673800" name="Text Box 8"/>
          <p:cNvSpPr txBox="1">
            <a:spLocks noChangeArrowheads="1"/>
          </p:cNvSpPr>
          <p:nvPr/>
        </p:nvSpPr>
        <p:spPr bwMode="auto">
          <a:xfrm>
            <a:off x="5562600" y="4876800"/>
            <a:ext cx="89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NGST</a:t>
            </a:r>
          </a:p>
        </p:txBody>
      </p:sp>
      <p:sp>
        <p:nvSpPr>
          <p:cNvPr id="673801" name="Text Box 9"/>
          <p:cNvSpPr txBox="1">
            <a:spLocks noChangeArrowheads="1"/>
          </p:cNvSpPr>
          <p:nvPr/>
        </p:nvSpPr>
        <p:spPr bwMode="auto">
          <a:xfrm>
            <a:off x="6324600" y="2057400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LSST</a:t>
            </a:r>
          </a:p>
        </p:txBody>
      </p:sp>
      <p:sp>
        <p:nvSpPr>
          <p:cNvPr id="673802" name="Freeform 10"/>
          <p:cNvSpPr>
            <a:spLocks/>
          </p:cNvSpPr>
          <p:nvPr/>
        </p:nvSpPr>
        <p:spPr bwMode="auto">
          <a:xfrm>
            <a:off x="2357438" y="2741613"/>
            <a:ext cx="3848100" cy="3108325"/>
          </a:xfrm>
          <a:custGeom>
            <a:avLst/>
            <a:gdLst>
              <a:gd name="T0" fmla="*/ 0 w 2424"/>
              <a:gd name="T1" fmla="*/ 0 h 1960"/>
              <a:gd name="T2" fmla="*/ 816 w 2424"/>
              <a:gd name="T3" fmla="*/ 432 h 1960"/>
              <a:gd name="T4" fmla="*/ 1632 w 2424"/>
              <a:gd name="T5" fmla="*/ 1056 h 1960"/>
              <a:gd name="T6" fmla="*/ 2304 w 2424"/>
              <a:gd name="T7" fmla="*/ 1824 h 1960"/>
              <a:gd name="T8" fmla="*/ 2352 w 2424"/>
              <a:gd name="T9" fmla="*/ 1872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4" h="1960">
                <a:moveTo>
                  <a:pt x="0" y="0"/>
                </a:moveTo>
                <a:cubicBezTo>
                  <a:pt x="272" y="128"/>
                  <a:pt x="544" y="256"/>
                  <a:pt x="816" y="432"/>
                </a:cubicBezTo>
                <a:cubicBezTo>
                  <a:pt x="1088" y="608"/>
                  <a:pt x="1384" y="824"/>
                  <a:pt x="1632" y="1056"/>
                </a:cubicBezTo>
                <a:cubicBezTo>
                  <a:pt x="1880" y="1288"/>
                  <a:pt x="2184" y="1688"/>
                  <a:pt x="2304" y="1824"/>
                </a:cubicBezTo>
                <a:cubicBezTo>
                  <a:pt x="2424" y="1960"/>
                  <a:pt x="2344" y="1864"/>
                  <a:pt x="2352" y="1872"/>
                </a:cubicBezTo>
              </a:path>
            </a:pathLst>
          </a:custGeom>
          <a:noFill/>
          <a:ln w="50800" cap="rnd" cmpd="sng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3803" name="Group 11"/>
          <p:cNvGrpSpPr>
            <a:grpSpLocks/>
          </p:cNvGrpSpPr>
          <p:nvPr/>
        </p:nvGrpSpPr>
        <p:grpSpPr bwMode="auto">
          <a:xfrm>
            <a:off x="6816725" y="1066800"/>
            <a:ext cx="2098675" cy="1447800"/>
            <a:chOff x="4294" y="624"/>
            <a:chExt cx="1322" cy="912"/>
          </a:xfrm>
        </p:grpSpPr>
        <p:sp>
          <p:nvSpPr>
            <p:cNvPr id="673804" name="Text Box 12"/>
            <p:cNvSpPr txBox="1">
              <a:spLocks noChangeArrowheads="1"/>
            </p:cNvSpPr>
            <p:nvPr/>
          </p:nvSpPr>
          <p:spPr bwMode="auto">
            <a:xfrm>
              <a:off x="4294" y="624"/>
              <a:ext cx="132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</a:rPr>
                <a:t>Larger Mirror</a:t>
              </a:r>
            </a:p>
            <a:p>
              <a:pPr algn="l"/>
              <a:r>
                <a:rPr lang="en-US" sz="2400">
                  <a:solidFill>
                    <a:srgbClr val="FF0000"/>
                  </a:solidFill>
                </a:rPr>
                <a:t>Larger FOV</a:t>
              </a:r>
            </a:p>
          </p:txBody>
        </p:sp>
        <p:sp>
          <p:nvSpPr>
            <p:cNvPr id="673805" name="AutoShape 13"/>
            <p:cNvSpPr>
              <a:spLocks noChangeArrowheads="1"/>
            </p:cNvSpPr>
            <p:nvPr/>
          </p:nvSpPr>
          <p:spPr bwMode="auto">
            <a:xfrm rot="2155082" flipH="1">
              <a:off x="4896" y="1152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673806" name="Freeform 14"/>
          <p:cNvSpPr>
            <a:spLocks/>
          </p:cNvSpPr>
          <p:nvPr/>
        </p:nvSpPr>
        <p:spPr bwMode="auto">
          <a:xfrm>
            <a:off x="2590800" y="1828800"/>
            <a:ext cx="5486400" cy="4191000"/>
          </a:xfrm>
          <a:custGeom>
            <a:avLst/>
            <a:gdLst>
              <a:gd name="T0" fmla="*/ 0 w 3456"/>
              <a:gd name="T1" fmla="*/ 0 h 2640"/>
              <a:gd name="T2" fmla="*/ 912 w 3456"/>
              <a:gd name="T3" fmla="*/ 432 h 2640"/>
              <a:gd name="T4" fmla="*/ 1728 w 3456"/>
              <a:gd name="T5" fmla="*/ 912 h 2640"/>
              <a:gd name="T6" fmla="*/ 2496 w 3456"/>
              <a:gd name="T7" fmla="*/ 1584 h 2640"/>
              <a:gd name="T8" fmla="*/ 3072 w 3456"/>
              <a:gd name="T9" fmla="*/ 2208 h 2640"/>
              <a:gd name="T10" fmla="*/ 3456 w 3456"/>
              <a:gd name="T11" fmla="*/ 2640 h 2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56" h="2640">
                <a:moveTo>
                  <a:pt x="0" y="0"/>
                </a:moveTo>
                <a:cubicBezTo>
                  <a:pt x="312" y="140"/>
                  <a:pt x="624" y="280"/>
                  <a:pt x="912" y="432"/>
                </a:cubicBezTo>
                <a:cubicBezTo>
                  <a:pt x="1200" y="584"/>
                  <a:pt x="1464" y="720"/>
                  <a:pt x="1728" y="912"/>
                </a:cubicBezTo>
                <a:cubicBezTo>
                  <a:pt x="1992" y="1104"/>
                  <a:pt x="2272" y="1368"/>
                  <a:pt x="2496" y="1584"/>
                </a:cubicBezTo>
                <a:cubicBezTo>
                  <a:pt x="2720" y="1800"/>
                  <a:pt x="2912" y="2032"/>
                  <a:pt x="3072" y="2208"/>
                </a:cubicBezTo>
                <a:cubicBezTo>
                  <a:pt x="3232" y="2384"/>
                  <a:pt x="3344" y="2512"/>
                  <a:pt x="3456" y="2640"/>
                </a:cubicBezTo>
              </a:path>
            </a:pathLst>
          </a:custGeom>
          <a:noFill/>
          <a:ln w="50800" cap="rnd" cmpd="sng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807" name="Text Box 15"/>
          <p:cNvSpPr txBox="1">
            <a:spLocks noChangeArrowheads="1"/>
          </p:cNvSpPr>
          <p:nvPr/>
        </p:nvSpPr>
        <p:spPr bwMode="auto">
          <a:xfrm>
            <a:off x="2054225" y="4648200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FF00"/>
                </a:solidFill>
              </a:rPr>
              <a:t>Space</a:t>
            </a:r>
          </a:p>
        </p:txBody>
      </p:sp>
      <p:sp>
        <p:nvSpPr>
          <p:cNvPr id="673808" name="Text Box 16"/>
          <p:cNvSpPr txBox="1">
            <a:spLocks noChangeArrowheads="1"/>
          </p:cNvSpPr>
          <p:nvPr/>
        </p:nvSpPr>
        <p:spPr bwMode="auto">
          <a:xfrm>
            <a:off x="6010275" y="3429000"/>
            <a:ext cx="110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FF00"/>
                </a:solidFill>
              </a:rPr>
              <a:t>Ground</a:t>
            </a:r>
          </a:p>
        </p:txBody>
      </p:sp>
      <p:sp>
        <p:nvSpPr>
          <p:cNvPr id="673809" name="AutoShape 17"/>
          <p:cNvSpPr>
            <a:spLocks noChangeArrowheads="1"/>
          </p:cNvSpPr>
          <p:nvPr/>
        </p:nvSpPr>
        <p:spPr bwMode="auto">
          <a:xfrm rot="2155082" flipH="1">
            <a:off x="3429000" y="3657600"/>
            <a:ext cx="381000" cy="914400"/>
          </a:xfrm>
          <a:prstGeom prst="upArrow">
            <a:avLst>
              <a:gd name="adj1" fmla="val 50000"/>
              <a:gd name="adj2" fmla="val 60000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73810" name="AutoShape 18"/>
          <p:cNvSpPr>
            <a:spLocks noChangeArrowheads="1"/>
          </p:cNvSpPr>
          <p:nvPr/>
        </p:nvSpPr>
        <p:spPr bwMode="auto">
          <a:xfrm rot="2155082" flipH="1">
            <a:off x="5715000" y="2209800"/>
            <a:ext cx="381000" cy="914400"/>
          </a:xfrm>
          <a:prstGeom prst="upArrow">
            <a:avLst>
              <a:gd name="adj1" fmla="val 50000"/>
              <a:gd name="adj2" fmla="val 60000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7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7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7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9" grpId="0"/>
      <p:bldP spid="673800" grpId="0"/>
      <p:bldP spid="673801" grpId="0"/>
      <p:bldP spid="673802" grpId="0" animBg="1"/>
      <p:bldP spid="673809" grpId="0" animBg="1"/>
      <p:bldP spid="6738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5FC7-1692-224F-9814-82AA31510BD0}" type="slidenum">
              <a:rPr lang="en-US"/>
              <a:pPr/>
              <a:t>29</a:t>
            </a:fld>
            <a:endParaRPr lang="en-US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The Extreme Universe</a:t>
            </a:r>
          </a:p>
        </p:txBody>
      </p:sp>
      <p:pic>
        <p:nvPicPr>
          <p:cNvPr id="480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600200"/>
            <a:ext cx="15859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7872413" y="1182688"/>
            <a:ext cx="11255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Pulsar</a:t>
            </a:r>
          </a:p>
        </p:txBody>
      </p:sp>
      <p:sp>
        <p:nvSpPr>
          <p:cNvPr id="480262" name="Text Box 6"/>
          <p:cNvSpPr txBox="1">
            <a:spLocks noChangeArrowheads="1"/>
          </p:cNvSpPr>
          <p:nvPr/>
        </p:nvSpPr>
        <p:spPr bwMode="auto">
          <a:xfrm>
            <a:off x="8077200" y="5105400"/>
            <a:ext cx="871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GRB</a:t>
            </a:r>
          </a:p>
        </p:txBody>
      </p:sp>
      <p:pic>
        <p:nvPicPr>
          <p:cNvPr id="480263" name="Picture 7" descr="agn_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295400"/>
            <a:ext cx="1560512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64" name="Text Box 8"/>
          <p:cNvSpPr txBox="1">
            <a:spLocks noChangeArrowheads="1"/>
          </p:cNvSpPr>
          <p:nvPr/>
        </p:nvSpPr>
        <p:spPr bwMode="auto">
          <a:xfrm>
            <a:off x="152400" y="914400"/>
            <a:ext cx="871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AGN</a:t>
            </a:r>
          </a:p>
        </p:txBody>
      </p:sp>
      <p:pic>
        <p:nvPicPr>
          <p:cNvPr id="480265" name="Picture 9" descr="cas_a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1589088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152400" y="2895600"/>
            <a:ext cx="838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SNR</a:t>
            </a:r>
          </a:p>
        </p:txBody>
      </p:sp>
      <p:pic>
        <p:nvPicPr>
          <p:cNvPr id="480267" name="Picture 11" descr="sky_egr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943600" cy="4419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68" name="Oval 12"/>
          <p:cNvSpPr>
            <a:spLocks noChangeArrowheads="1"/>
          </p:cNvSpPr>
          <p:nvPr/>
        </p:nvSpPr>
        <p:spPr bwMode="auto">
          <a:xfrm>
            <a:off x="2897188" y="202088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69" name="Oval 13"/>
          <p:cNvSpPr>
            <a:spLocks noChangeArrowheads="1"/>
          </p:cNvSpPr>
          <p:nvPr/>
        </p:nvSpPr>
        <p:spPr bwMode="auto">
          <a:xfrm>
            <a:off x="3535363" y="2652713"/>
            <a:ext cx="157162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0" name="Oval 14"/>
          <p:cNvSpPr>
            <a:spLocks noChangeArrowheads="1"/>
          </p:cNvSpPr>
          <p:nvPr/>
        </p:nvSpPr>
        <p:spPr bwMode="auto">
          <a:xfrm>
            <a:off x="3732213" y="2863850"/>
            <a:ext cx="155575" cy="150813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1" name="Oval 15"/>
          <p:cNvSpPr>
            <a:spLocks noChangeArrowheads="1"/>
          </p:cNvSpPr>
          <p:nvPr/>
        </p:nvSpPr>
        <p:spPr bwMode="auto">
          <a:xfrm>
            <a:off x="3414713" y="331787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2" name="Oval 16"/>
          <p:cNvSpPr>
            <a:spLocks noChangeArrowheads="1"/>
          </p:cNvSpPr>
          <p:nvPr/>
        </p:nvSpPr>
        <p:spPr bwMode="auto">
          <a:xfrm>
            <a:off x="3168650" y="333533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3" name="Oval 17"/>
          <p:cNvSpPr>
            <a:spLocks noChangeArrowheads="1"/>
          </p:cNvSpPr>
          <p:nvPr/>
        </p:nvSpPr>
        <p:spPr bwMode="auto">
          <a:xfrm>
            <a:off x="3106738" y="3498850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4" name="Oval 18"/>
          <p:cNvSpPr>
            <a:spLocks noChangeArrowheads="1"/>
          </p:cNvSpPr>
          <p:nvPr/>
        </p:nvSpPr>
        <p:spPr bwMode="auto">
          <a:xfrm>
            <a:off x="62626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5" name="Oval 19"/>
          <p:cNvSpPr>
            <a:spLocks noChangeArrowheads="1"/>
          </p:cNvSpPr>
          <p:nvPr/>
        </p:nvSpPr>
        <p:spPr bwMode="auto">
          <a:xfrm>
            <a:off x="5314950" y="3292475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6" name="Oval 20"/>
          <p:cNvSpPr>
            <a:spLocks noChangeArrowheads="1"/>
          </p:cNvSpPr>
          <p:nvPr/>
        </p:nvSpPr>
        <p:spPr bwMode="auto">
          <a:xfrm>
            <a:off x="50688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7" name="Oval 21"/>
          <p:cNvSpPr>
            <a:spLocks noChangeArrowheads="1"/>
          </p:cNvSpPr>
          <p:nvPr/>
        </p:nvSpPr>
        <p:spPr bwMode="auto">
          <a:xfrm>
            <a:off x="4776788" y="418782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8" name="Oval 22"/>
          <p:cNvSpPr>
            <a:spLocks noChangeArrowheads="1"/>
          </p:cNvSpPr>
          <p:nvPr/>
        </p:nvSpPr>
        <p:spPr bwMode="auto">
          <a:xfrm>
            <a:off x="7373938" y="3503613"/>
            <a:ext cx="157162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79" name="Line 23"/>
          <p:cNvSpPr>
            <a:spLocks noChangeShapeType="1"/>
          </p:cNvSpPr>
          <p:nvPr/>
        </p:nvSpPr>
        <p:spPr bwMode="auto">
          <a:xfrm flipV="1">
            <a:off x="6421438" y="2590800"/>
            <a:ext cx="1503362" cy="747713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280" name="Line 24"/>
          <p:cNvSpPr>
            <a:spLocks noChangeShapeType="1"/>
          </p:cNvSpPr>
          <p:nvPr/>
        </p:nvSpPr>
        <p:spPr bwMode="auto">
          <a:xfrm flipV="1">
            <a:off x="7540625" y="2819400"/>
            <a:ext cx="536575" cy="655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281" name="Line 25"/>
          <p:cNvSpPr>
            <a:spLocks noChangeShapeType="1"/>
          </p:cNvSpPr>
          <p:nvPr/>
        </p:nvSpPr>
        <p:spPr bwMode="auto">
          <a:xfrm>
            <a:off x="1371600" y="1600200"/>
            <a:ext cx="1489075" cy="479425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282" name="Line 26"/>
          <p:cNvSpPr>
            <a:spLocks noChangeShapeType="1"/>
          </p:cNvSpPr>
          <p:nvPr/>
        </p:nvSpPr>
        <p:spPr bwMode="auto">
          <a:xfrm>
            <a:off x="1447800" y="1905000"/>
            <a:ext cx="2265363" cy="1042988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283" name="Line 27"/>
          <p:cNvSpPr>
            <a:spLocks noChangeShapeType="1"/>
          </p:cNvSpPr>
          <p:nvPr/>
        </p:nvSpPr>
        <p:spPr bwMode="auto">
          <a:xfrm flipV="1">
            <a:off x="1524000" y="3429000"/>
            <a:ext cx="1676400" cy="381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0284" name="Picture 28" descr="V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2667000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85" name="Text Box 29"/>
          <p:cNvSpPr txBox="1">
            <a:spLocks noChangeArrowheads="1"/>
          </p:cNvSpPr>
          <p:nvPr/>
        </p:nvSpPr>
        <p:spPr bwMode="auto">
          <a:xfrm>
            <a:off x="182563" y="4800600"/>
            <a:ext cx="14176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Radio </a:t>
            </a:r>
          </a:p>
          <a:p>
            <a:r>
              <a:rPr kumimoji="1" lang="en-US" altLang="ja-JP">
                <a:solidFill>
                  <a:srgbClr val="FF00FF"/>
                </a:solidFill>
                <a:latin typeface="Arial" charset="0"/>
                <a:cs typeface="ＭＳ Ｐゴシック" charset="0"/>
              </a:rPr>
              <a:t>Galaxy</a:t>
            </a:r>
          </a:p>
        </p:txBody>
      </p:sp>
      <p:pic>
        <p:nvPicPr>
          <p:cNvPr id="480286" name="Picture 30" descr="grb970228_two"/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5526088"/>
            <a:ext cx="3048000" cy="1454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387-6D06-584D-A1C0-5F6B6256E19E}" type="slidenum">
              <a:rPr lang="en-US"/>
              <a:pPr/>
              <a:t>3</a:t>
            </a:fld>
            <a:endParaRPr lang="en-US"/>
          </a:p>
        </p:txBody>
      </p:sp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Outline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1443038"/>
            <a:ext cx="8769350" cy="51149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/>
              <a:t>Astro-Physics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Cosmology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High-energy Particle Astro-physics</a:t>
            </a:r>
          </a:p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Experiments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Ongoing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Future</a:t>
            </a:r>
          </a:p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Photo-detectors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Demands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New Detectors on Horizon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Dream Detectors</a:t>
            </a:r>
          </a:p>
        </p:txBody>
      </p:sp>
      <p:sp>
        <p:nvSpPr>
          <p:cNvPr id="592900" name="Rectangle 4"/>
          <p:cNvSpPr>
            <a:spLocks noChangeArrowheads="1"/>
          </p:cNvSpPr>
          <p:nvPr/>
        </p:nvSpPr>
        <p:spPr bwMode="auto">
          <a:xfrm>
            <a:off x="304800" y="1371600"/>
            <a:ext cx="8991600" cy="144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8812-7A2A-A248-8788-60067B8EFB5C}" type="slidenum">
              <a:rPr lang="en-US"/>
              <a:pPr/>
              <a:t>30</a:t>
            </a:fld>
            <a:endParaRPr lang="en-US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GLAST - Gamma Ray Sky Survey</a:t>
            </a:r>
          </a:p>
        </p:txBody>
      </p:sp>
      <p:pic>
        <p:nvPicPr>
          <p:cNvPr id="658435" name="Picture 3" descr="glast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9601200" cy="642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2974975" y="4351338"/>
            <a:ext cx="1681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00"/>
                </a:solidFill>
              </a:rPr>
              <a:t>CsI + 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Photo Diode</a:t>
            </a:r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247650" y="2503488"/>
            <a:ext cx="1071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00"/>
                </a:solidFill>
              </a:rPr>
              <a:t>Si Strip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0FC9-8BC4-9149-8926-8458A82F9BE1}" type="slidenum">
              <a:rPr lang="en-US"/>
              <a:pPr/>
              <a:t>31</a:t>
            </a:fld>
            <a:endParaRPr lang="en-US"/>
          </a:p>
        </p:txBody>
      </p:sp>
      <p:sp>
        <p:nvSpPr>
          <p:cNvPr id="488450" name="Rectangle 2"/>
          <p:cNvSpPr>
            <a:spLocks noChangeArrowheads="1"/>
          </p:cNvSpPr>
          <p:nvPr/>
        </p:nvSpPr>
        <p:spPr bwMode="auto">
          <a:xfrm>
            <a:off x="152400" y="0"/>
            <a:ext cx="929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sz="4400">
                <a:solidFill>
                  <a:srgbClr val="0066FF"/>
                </a:solidFill>
                <a:latin typeface="Tahoma" charset="0"/>
              </a:rPr>
              <a:t>Gamma ray Telescopes</a:t>
            </a:r>
          </a:p>
        </p:txBody>
      </p:sp>
      <p:grpSp>
        <p:nvGrpSpPr>
          <p:cNvPr id="488452" name="Group 4"/>
          <p:cNvGrpSpPr>
            <a:grpSpLocks/>
          </p:cNvGrpSpPr>
          <p:nvPr/>
        </p:nvGrpSpPr>
        <p:grpSpPr bwMode="auto">
          <a:xfrm>
            <a:off x="0" y="1066800"/>
            <a:ext cx="4114800" cy="5867400"/>
            <a:chOff x="144" y="952"/>
            <a:chExt cx="2183" cy="3224"/>
          </a:xfrm>
        </p:grpSpPr>
        <p:pic>
          <p:nvPicPr>
            <p:cNvPr id="488453" name="Picture 5" descr="imag-cherenk-tech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0B23C"/>
                </a:clrFrom>
                <a:clrTo>
                  <a:srgbClr val="C0B23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952"/>
              <a:ext cx="2033" cy="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4" name="Picture 6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312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5" name="Picture 7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504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6" name="Picture 8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792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7" name="Picture 9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3312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8" name="Picture 10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" y="3840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59" name="Picture 11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552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460" name="Picture 12" descr="veritas-single-t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" y="3552"/>
              <a:ext cx="263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8461" name="Oval 13"/>
            <p:cNvSpPr>
              <a:spLocks noChangeArrowheads="1"/>
            </p:cNvSpPr>
            <p:nvPr/>
          </p:nvSpPr>
          <p:spPr bwMode="auto">
            <a:xfrm>
              <a:off x="1584" y="3552"/>
              <a:ext cx="240" cy="4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2" name="Rectangle 14"/>
            <p:cNvSpPr>
              <a:spLocks noChangeArrowheads="1"/>
            </p:cNvSpPr>
            <p:nvPr/>
          </p:nvSpPr>
          <p:spPr bwMode="auto">
            <a:xfrm>
              <a:off x="887" y="3840"/>
              <a:ext cx="482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3" name="Oval 15"/>
            <p:cNvSpPr>
              <a:spLocks noChangeArrowheads="1"/>
            </p:cNvSpPr>
            <p:nvPr/>
          </p:nvSpPr>
          <p:spPr bwMode="auto">
            <a:xfrm rot="1970099">
              <a:off x="1872" y="3600"/>
              <a:ext cx="9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4" name="Rectangle 16"/>
            <p:cNvSpPr>
              <a:spLocks noChangeArrowheads="1"/>
            </p:cNvSpPr>
            <p:nvPr/>
          </p:nvSpPr>
          <p:spPr bwMode="auto">
            <a:xfrm>
              <a:off x="624" y="3648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5" name="Text Box 17"/>
            <p:cNvSpPr txBox="1">
              <a:spLocks noChangeArrowheads="1"/>
            </p:cNvSpPr>
            <p:nvPr/>
          </p:nvSpPr>
          <p:spPr bwMode="auto">
            <a:xfrm>
              <a:off x="624" y="3600"/>
              <a:ext cx="317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chemeClr val="bg2"/>
                  </a:solidFill>
                  <a:latin typeface="Times New Roman" charset="0"/>
                </a:rPr>
                <a:t>80 m</a:t>
              </a:r>
            </a:p>
          </p:txBody>
        </p:sp>
        <p:sp>
          <p:nvSpPr>
            <p:cNvPr id="488466" name="Oval 18"/>
            <p:cNvSpPr>
              <a:spLocks noChangeArrowheads="1"/>
            </p:cNvSpPr>
            <p:nvPr/>
          </p:nvSpPr>
          <p:spPr bwMode="auto">
            <a:xfrm>
              <a:off x="2085" y="3652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7" name="Oval 19"/>
            <p:cNvSpPr>
              <a:spLocks noChangeArrowheads="1"/>
            </p:cNvSpPr>
            <p:nvPr/>
          </p:nvSpPr>
          <p:spPr bwMode="auto">
            <a:xfrm>
              <a:off x="1392" y="3940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8" name="Oval 20"/>
            <p:cNvSpPr>
              <a:spLocks noChangeArrowheads="1"/>
            </p:cNvSpPr>
            <p:nvPr/>
          </p:nvSpPr>
          <p:spPr bwMode="auto">
            <a:xfrm>
              <a:off x="1440" y="3408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69" name="Oval 21"/>
            <p:cNvSpPr>
              <a:spLocks noChangeArrowheads="1"/>
            </p:cNvSpPr>
            <p:nvPr/>
          </p:nvSpPr>
          <p:spPr bwMode="auto">
            <a:xfrm>
              <a:off x="1152" y="3648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70" name="Oval 22"/>
            <p:cNvSpPr>
              <a:spLocks noChangeArrowheads="1"/>
            </p:cNvSpPr>
            <p:nvPr/>
          </p:nvSpPr>
          <p:spPr bwMode="auto">
            <a:xfrm>
              <a:off x="831" y="3408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71" name="Oval 23"/>
            <p:cNvSpPr>
              <a:spLocks noChangeArrowheads="1"/>
            </p:cNvSpPr>
            <p:nvPr/>
          </p:nvSpPr>
          <p:spPr bwMode="auto">
            <a:xfrm>
              <a:off x="639" y="3892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72" name="Oval 24"/>
            <p:cNvSpPr>
              <a:spLocks noChangeArrowheads="1"/>
            </p:cNvSpPr>
            <p:nvPr/>
          </p:nvSpPr>
          <p:spPr bwMode="auto">
            <a:xfrm>
              <a:off x="159" y="3600"/>
              <a:ext cx="225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8474" name="Text Box 26"/>
          <p:cNvSpPr txBox="1">
            <a:spLocks noChangeArrowheads="1"/>
          </p:cNvSpPr>
          <p:nvPr/>
        </p:nvSpPr>
        <p:spPr bwMode="auto">
          <a:xfrm>
            <a:off x="55563" y="1055688"/>
            <a:ext cx="1724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VERITAS</a:t>
            </a:r>
          </a:p>
        </p:txBody>
      </p:sp>
      <p:pic>
        <p:nvPicPr>
          <p:cNvPr id="488475" name="Picture 27" descr="hes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273425"/>
            <a:ext cx="4979987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76" name="Text Box 28"/>
          <p:cNvSpPr txBox="1">
            <a:spLocks noChangeArrowheads="1"/>
          </p:cNvSpPr>
          <p:nvPr/>
        </p:nvSpPr>
        <p:spPr bwMode="auto">
          <a:xfrm>
            <a:off x="5292725" y="1120775"/>
            <a:ext cx="1150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HESS</a:t>
            </a:r>
          </a:p>
        </p:txBody>
      </p:sp>
      <p:pic>
        <p:nvPicPr>
          <p:cNvPr id="488477" name="Picture 29" descr="Hess_Lecture_fig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914400"/>
            <a:ext cx="28479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78" name="Text Box 30"/>
          <p:cNvSpPr txBox="1">
            <a:spLocks noChangeArrowheads="1"/>
          </p:cNvSpPr>
          <p:nvPr/>
        </p:nvSpPr>
        <p:spPr bwMode="auto">
          <a:xfrm>
            <a:off x="3124200" y="2108200"/>
            <a:ext cx="23828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10m Diameter</a:t>
            </a:r>
          </a:p>
          <a:p>
            <a:pPr algn="l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~500PMT/Camera</a:t>
            </a:r>
          </a:p>
          <a:p>
            <a:pPr algn="l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4-7 Telescopes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4BEB-36A6-B745-8BFE-AD0FB3C3C631}" type="slidenum">
              <a:rPr lang="en-US"/>
              <a:pPr/>
              <a:t>32</a:t>
            </a:fld>
            <a:endParaRPr lang="en-US"/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MAGIC under Construction</a:t>
            </a:r>
          </a:p>
        </p:txBody>
      </p:sp>
      <p:pic>
        <p:nvPicPr>
          <p:cNvPr id="491523" name="Picture 3" descr="10_MAGIC_and_part_of_HEGR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601200" cy="639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04775" y="1171575"/>
            <a:ext cx="39322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17m mirror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3.6</a:t>
            </a:r>
            <a:r>
              <a:rPr lang="en-US" sz="2400" baseline="30000">
                <a:solidFill>
                  <a:srgbClr val="FFFF00"/>
                </a:solidFill>
              </a:rPr>
              <a:t>o</a:t>
            </a:r>
            <a:r>
              <a:rPr lang="en-US" sz="2400">
                <a:solidFill>
                  <a:srgbClr val="FFFF00"/>
                </a:solidFill>
              </a:rPr>
              <a:t> FOV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600 PMTs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Upgrade to GaAsP HAPD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94F6-5A0A-354D-9B97-153AEA1BE971}" type="slidenum">
              <a:rPr lang="en-US"/>
              <a:pPr/>
              <a:t>33</a:t>
            </a:fld>
            <a:endParaRPr lang="en-US"/>
          </a:p>
        </p:txBody>
      </p:sp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ym typeface="Symbol" charset="0"/>
              </a:rPr>
              <a:t></a:t>
            </a:r>
            <a:r>
              <a:rPr lang="en-US">
                <a:sym typeface="Symbol" charset="0"/>
              </a:rPr>
              <a:t>-ray </a:t>
            </a:r>
            <a:r>
              <a:rPr lang="en-US"/>
              <a:t>Wide-FOV Telescope</a:t>
            </a:r>
          </a:p>
        </p:txBody>
      </p:sp>
      <p:pic>
        <p:nvPicPr>
          <p:cNvPr id="494595" name="Picture 3" descr="fresnel_array_sh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96012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6" name="Text Box 4"/>
          <p:cNvSpPr txBox="1">
            <a:spLocks noChangeArrowheads="1"/>
          </p:cNvSpPr>
          <p:nvPr/>
        </p:nvSpPr>
        <p:spPr bwMode="auto">
          <a:xfrm>
            <a:off x="6338888" y="1233488"/>
            <a:ext cx="26130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&gt;3m diameter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&gt;30</a:t>
            </a:r>
            <a:r>
              <a:rPr lang="en-US" sz="2800" baseline="30000">
                <a:solidFill>
                  <a:srgbClr val="FFFF00"/>
                </a:solidFill>
              </a:rPr>
              <a:t>o</a:t>
            </a:r>
            <a:r>
              <a:rPr lang="en-US" sz="2800">
                <a:solidFill>
                  <a:srgbClr val="FFFF00"/>
                </a:solidFill>
              </a:rPr>
              <a:t> FOV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Mega pixel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F513-C8F7-7746-B96F-349F358BCC68}" type="slidenum">
              <a:rPr lang="en-US"/>
              <a:pPr/>
              <a:t>34</a:t>
            </a:fld>
            <a:endParaRPr lang="en-US"/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Messengers from the Universe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90638"/>
            <a:ext cx="7794625" cy="5567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Photons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Visible, Infrared, UV 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X-rays, Gamma-rays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Micro-wave, Radio</a:t>
            </a:r>
          </a:p>
          <a:p>
            <a:pPr>
              <a:lnSpc>
                <a:spcPct val="80000"/>
              </a:lnSpc>
            </a:pPr>
            <a:r>
              <a:rPr lang="en-US" sz="3400"/>
              <a:t>Charged Particles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Ultra High Energy Cosmic Rays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Anti-particles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Neutrinos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Solar-neutrino, Supernova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Relic Neutrino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Dark Matter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Gravitons</a:t>
            </a:r>
          </a:p>
          <a:p>
            <a:pPr lvl="2">
              <a:lnSpc>
                <a:spcPct val="80000"/>
              </a:lnSpc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304800" y="2895600"/>
            <a:ext cx="7772400" cy="1295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ECDD-65A6-F140-A574-1ABC13445BCA}" type="slidenum">
              <a:rPr lang="en-US"/>
              <a:pPr/>
              <a:t>35</a:t>
            </a:fld>
            <a:endParaRPr lang="en-US"/>
          </a:p>
        </p:txBody>
      </p:sp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066800"/>
            <a:ext cx="6399212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5619" name="Rectangle 3"/>
          <p:cNvSpPr>
            <a:spLocks noChangeArrowheads="1"/>
          </p:cNvSpPr>
          <p:nvPr>
            <p:ph type="ctrTitle"/>
          </p:nvPr>
        </p:nvSpPr>
        <p:spPr>
          <a:xfrm>
            <a:off x="228600" y="50800"/>
            <a:ext cx="8967788" cy="863600"/>
          </a:xfrm>
          <a:noFill/>
          <a:ln/>
        </p:spPr>
        <p:txBody>
          <a:bodyPr lIns="96649" tIns="48324" rIns="96649" bIns="48324"/>
          <a:lstStyle/>
          <a:p>
            <a:r>
              <a:rPr lang="en-GB" sz="4000"/>
              <a:t>Energy Spectrum of Cosmic Rays</a:t>
            </a:r>
            <a:endParaRPr lang="en-US" sz="4000"/>
          </a:p>
        </p:txBody>
      </p:sp>
      <p:sp>
        <p:nvSpPr>
          <p:cNvPr id="495620" name="Rectangle 4"/>
          <p:cNvSpPr>
            <a:spLocks noChangeArrowheads="1"/>
          </p:cNvSpPr>
          <p:nvPr/>
        </p:nvSpPr>
        <p:spPr bwMode="auto">
          <a:xfrm>
            <a:off x="23813" y="1874838"/>
            <a:ext cx="35052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642" tIns="46982" rIns="95642" bIns="46982"/>
          <a:lstStyle/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800"/>
              <a:t>Energy Spectrum </a:t>
            </a:r>
            <a:r>
              <a:rPr lang="en-US" sz="2800">
                <a:solidFill>
                  <a:srgbClr val="00FF00"/>
                </a:solidFill>
              </a:rPr>
              <a:t>~ E</a:t>
            </a:r>
            <a:r>
              <a:rPr lang="en-US" sz="2800" baseline="30000">
                <a:solidFill>
                  <a:srgbClr val="00FF00"/>
                </a:solidFill>
              </a:rPr>
              <a:t>-3</a:t>
            </a:r>
            <a:endParaRPr lang="en-US" sz="2800">
              <a:solidFill>
                <a:srgbClr val="00FF00"/>
              </a:solidFill>
            </a:endParaRP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800"/>
              <a:t>The spectrum extends beyond </a:t>
            </a:r>
            <a:r>
              <a:rPr lang="en-US" sz="2800">
                <a:solidFill>
                  <a:srgbClr val="FF3399"/>
                </a:solidFill>
              </a:rPr>
              <a:t>10</a:t>
            </a:r>
            <a:r>
              <a:rPr lang="en-US" sz="2800" baseline="30000">
                <a:solidFill>
                  <a:srgbClr val="FF3399"/>
                </a:solidFill>
              </a:rPr>
              <a:t>20</a:t>
            </a:r>
            <a:r>
              <a:rPr lang="en-US" sz="2800">
                <a:solidFill>
                  <a:srgbClr val="FF3399"/>
                </a:solidFill>
              </a:rPr>
              <a:t>eV</a:t>
            </a: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800"/>
              <a:t>Beyond 10</a:t>
            </a:r>
            <a:r>
              <a:rPr lang="en-US" sz="2800" baseline="30000"/>
              <a:t>20</a:t>
            </a:r>
            <a:r>
              <a:rPr lang="en-US" sz="2800"/>
              <a:t>eV, Flux is only </a:t>
            </a:r>
            <a:r>
              <a:rPr lang="en-US" sz="2800">
                <a:solidFill>
                  <a:srgbClr val="3366FF"/>
                </a:solidFill>
              </a:rPr>
              <a:t>one particle per km</a:t>
            </a:r>
            <a:r>
              <a:rPr lang="en-US" sz="2800" baseline="30000">
                <a:solidFill>
                  <a:srgbClr val="3366FF"/>
                </a:solidFill>
              </a:rPr>
              <a:t>2</a:t>
            </a:r>
            <a:r>
              <a:rPr lang="en-US" sz="2800">
                <a:solidFill>
                  <a:srgbClr val="3366FF"/>
                </a:solidFill>
              </a:rPr>
              <a:t>-century</a:t>
            </a:r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5062538" y="6351588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FF00"/>
                </a:solidFill>
              </a:rPr>
              <a:t>1TeV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C5B2-69B2-E24A-A143-2960A8F544F4}" type="slidenum">
              <a:rPr lang="en-US"/>
              <a:pPr/>
              <a:t>36</a:t>
            </a:fld>
            <a:endParaRPr lang="en-US"/>
          </a:p>
        </p:txBody>
      </p:sp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Tools to explore the Early Universe</a:t>
            </a:r>
          </a:p>
        </p:txBody>
      </p:sp>
      <p:grpSp>
        <p:nvGrpSpPr>
          <p:cNvPr id="697347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697348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49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0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1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2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3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4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5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6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7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8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9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60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61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62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63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64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697365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66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67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68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69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0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1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2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3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4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5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6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697377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697378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97379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697380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697381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382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3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4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5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6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7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8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89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0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1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2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3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4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5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6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7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8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9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00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01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02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7403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7404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7405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7406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697407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697408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697409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697410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697411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697412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3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4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5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6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7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8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97419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97420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697421" name="Group 77"/>
          <p:cNvGrpSpPr>
            <a:grpSpLocks/>
          </p:cNvGrpSpPr>
          <p:nvPr/>
        </p:nvGrpSpPr>
        <p:grpSpPr bwMode="auto">
          <a:xfrm>
            <a:off x="4038600" y="4191000"/>
            <a:ext cx="2514600" cy="2622550"/>
            <a:chOff x="2544" y="2640"/>
            <a:chExt cx="1584" cy="1652"/>
          </a:xfrm>
        </p:grpSpPr>
        <p:grpSp>
          <p:nvGrpSpPr>
            <p:cNvPr id="697422" name="Group 78"/>
            <p:cNvGrpSpPr>
              <a:grpSpLocks/>
            </p:cNvGrpSpPr>
            <p:nvPr/>
          </p:nvGrpSpPr>
          <p:grpSpPr bwMode="auto">
            <a:xfrm>
              <a:off x="2544" y="2640"/>
              <a:ext cx="1584" cy="953"/>
              <a:chOff x="2544" y="2640"/>
              <a:chExt cx="1584" cy="953"/>
            </a:xfrm>
          </p:grpSpPr>
          <p:sp>
            <p:nvSpPr>
              <p:cNvPr id="697423" name="Line 79"/>
              <p:cNvSpPr>
                <a:spLocks noChangeAspect="1" noChangeShapeType="1"/>
              </p:cNvSpPr>
              <p:nvPr/>
            </p:nvSpPr>
            <p:spPr bwMode="auto">
              <a:xfrm rot="5400000">
                <a:off x="2692" y="3116"/>
                <a:ext cx="953" cy="2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sysDot"/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424" name="Text Box 80"/>
              <p:cNvSpPr txBox="1">
                <a:spLocks noChangeAspect="1" noChangeArrowheads="1"/>
              </p:cNvSpPr>
              <p:nvPr/>
            </p:nvSpPr>
            <p:spPr bwMode="auto">
              <a:xfrm>
                <a:off x="2544" y="2956"/>
                <a:ext cx="1584" cy="308"/>
              </a:xfrm>
              <a:prstGeom prst="rect">
                <a:avLst/>
              </a:prstGeom>
              <a:solidFill>
                <a:srgbClr val="FFFFFF"/>
              </a:solidFill>
              <a:ln w="31750">
                <a:solidFill>
                  <a:srgbClr val="FFFF00"/>
                </a:solidFill>
                <a:miter lim="800000"/>
                <a:headEnd/>
                <a:tailEnd type="none" w="lg" len="med"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en-US" altLang="ja-JP" sz="2400" i="1">
                    <a:solidFill>
                      <a:srgbClr val="FF0000"/>
                    </a:solidFill>
                    <a:cs typeface="Times New Roman" charset="0"/>
                  </a:rPr>
                  <a:t>Accelerator</a:t>
                </a:r>
              </a:p>
            </p:txBody>
          </p:sp>
        </p:grpSp>
        <p:sp>
          <p:nvSpPr>
            <p:cNvPr id="697425" name="Text Box 81"/>
            <p:cNvSpPr txBox="1">
              <a:spLocks noChangeAspect="1" noChangeArrowheads="1"/>
            </p:cNvSpPr>
            <p:nvPr/>
          </p:nvSpPr>
          <p:spPr bwMode="auto">
            <a:xfrm>
              <a:off x="2610" y="3984"/>
              <a:ext cx="1230" cy="3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00"/>
                  </a:solidFill>
                  <a:cs typeface="Times New Roman" charset="0"/>
                </a:rPr>
                <a:t>Telescope</a:t>
              </a:r>
            </a:p>
          </p:txBody>
        </p:sp>
      </p:grpSp>
      <p:grpSp>
        <p:nvGrpSpPr>
          <p:cNvPr id="697426" name="Group 82"/>
          <p:cNvGrpSpPr>
            <a:grpSpLocks/>
          </p:cNvGrpSpPr>
          <p:nvPr/>
        </p:nvGrpSpPr>
        <p:grpSpPr bwMode="auto">
          <a:xfrm>
            <a:off x="3989388" y="2849563"/>
            <a:ext cx="2944812" cy="958850"/>
            <a:chOff x="2513" y="1795"/>
            <a:chExt cx="1855" cy="604"/>
          </a:xfrm>
        </p:grpSpPr>
        <p:sp>
          <p:nvSpPr>
            <p:cNvPr id="697427" name="Line 83"/>
            <p:cNvSpPr>
              <a:spLocks noChangeAspect="1" noChangeShapeType="1"/>
            </p:cNvSpPr>
            <p:nvPr/>
          </p:nvSpPr>
          <p:spPr bwMode="auto">
            <a:xfrm rot="5400000">
              <a:off x="2866" y="2096"/>
              <a:ext cx="60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428" name="Text Box 84"/>
            <p:cNvSpPr txBox="1">
              <a:spLocks noChangeAspect="1" noChangeArrowheads="1"/>
            </p:cNvSpPr>
            <p:nvPr/>
          </p:nvSpPr>
          <p:spPr bwMode="auto">
            <a:xfrm>
              <a:off x="2513" y="2068"/>
              <a:ext cx="1855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00"/>
                  </a:solidFill>
                  <a:cs typeface="Times New Roman" charset="0"/>
                </a:rPr>
                <a:t>UHE Cosmic Rays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BAD-CAC8-3140-ABEA-4AF2A4E5254B}" type="slidenum">
              <a:rPr lang="en-US"/>
              <a:pPr/>
              <a:t>37</a:t>
            </a:fld>
            <a:endParaRPr lang="en-US"/>
          </a:p>
        </p:txBody>
      </p:sp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5029200" y="6172200"/>
            <a:ext cx="304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0" y="7239000"/>
            <a:ext cx="5180013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04" name="Rectangle 4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06" name="Rectangle 6"/>
          <p:cNvSpPr>
            <a:spLocks noChangeArrowheads="1"/>
          </p:cNvSpPr>
          <p:nvPr/>
        </p:nvSpPr>
        <p:spPr bwMode="auto">
          <a:xfrm>
            <a:off x="0" y="1219200"/>
            <a:ext cx="9448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3" tIns="45706" rIns="91413" bIns="45706"/>
          <a:lstStyle/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600"/>
              <a:t>Nearly impossible to accelerate beyond 10</a:t>
            </a:r>
            <a:r>
              <a:rPr lang="en-US" sz="3600" baseline="30000"/>
              <a:t>20</a:t>
            </a:r>
            <a:r>
              <a:rPr lang="en-US" sz="3600"/>
              <a:t>eV by nature. 							</a:t>
            </a:r>
            <a:r>
              <a:rPr lang="en-US" sz="3600">
                <a:solidFill>
                  <a:srgbClr val="FF0066"/>
                </a:solidFill>
                <a:sym typeface="Symbol" charset="0"/>
              </a:rPr>
              <a:t>  Top-down Mechanism?</a:t>
            </a:r>
            <a:endParaRPr lang="en-US" sz="3600">
              <a:solidFill>
                <a:srgbClr val="FF0066"/>
              </a:solidFill>
            </a:endParaRP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600"/>
              <a:t>Protons can travel straight at  E&gt;10</a:t>
            </a:r>
            <a:r>
              <a:rPr lang="en-US" sz="3600" baseline="30000"/>
              <a:t>20</a:t>
            </a:r>
            <a:r>
              <a:rPr lang="en-US" sz="3600"/>
              <a:t>eV.	</a:t>
            </a:r>
            <a:r>
              <a:rPr lang="en-US" sz="3600">
                <a:solidFill>
                  <a:srgbClr val="0066FF"/>
                </a:solidFill>
                <a:sym typeface="Symbol" charset="0"/>
              </a:rPr>
              <a:t>  Charged-Particle Astronomy</a:t>
            </a:r>
            <a:endParaRPr lang="en-US" sz="3600">
              <a:solidFill>
                <a:srgbClr val="0066FF"/>
              </a:solidFill>
            </a:endParaRP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600"/>
              <a:t>Protons can </a:t>
            </a:r>
            <a:r>
              <a:rPr lang="en-US" sz="3600" u="sng"/>
              <a:t>not</a:t>
            </a:r>
            <a:r>
              <a:rPr lang="en-US" sz="3600"/>
              <a:t> travel beyond ~50Mpc at  E&gt; 5 x 10</a:t>
            </a:r>
            <a:r>
              <a:rPr lang="en-US" sz="3600" baseline="30000"/>
              <a:t>19</a:t>
            </a:r>
            <a:r>
              <a:rPr lang="en-US" sz="3600"/>
              <a:t>eV due to interaction with CMB.	  								</a:t>
            </a:r>
            <a:r>
              <a:rPr lang="en-US" sz="3600">
                <a:solidFill>
                  <a:srgbClr val="00FF00"/>
                </a:solidFill>
                <a:sym typeface="Symbol" charset="0"/>
              </a:rPr>
              <a:t>  ZGK Cut-off</a:t>
            </a:r>
            <a:endParaRPr lang="en-US" sz="3600">
              <a:solidFill>
                <a:srgbClr val="00FF00"/>
              </a:solidFill>
            </a:endParaRPr>
          </a:p>
        </p:txBody>
      </p:sp>
      <p:sp>
        <p:nvSpPr>
          <p:cNvPr id="691207" name="Rectangle 7"/>
          <p:cNvSpPr>
            <a:spLocks noChangeArrowheads="1"/>
          </p:cNvSpPr>
          <p:nvPr>
            <p:ph type="ctrTitle"/>
          </p:nvPr>
        </p:nvSpPr>
        <p:spPr>
          <a:xfrm>
            <a:off x="400050" y="182563"/>
            <a:ext cx="8632825" cy="654050"/>
          </a:xfrm>
          <a:noFill/>
          <a:ln/>
        </p:spPr>
        <p:txBody>
          <a:bodyPr lIns="96632" tIns="48316" rIns="96632" bIns="48316"/>
          <a:lstStyle/>
          <a:p>
            <a:r>
              <a:rPr lang="en-GB"/>
              <a:t>Why is 10</a:t>
            </a:r>
            <a:r>
              <a:rPr lang="en-GB" baseline="30000"/>
              <a:t>20</a:t>
            </a:r>
            <a:r>
              <a:rPr lang="en-GB"/>
              <a:t>eV so special?</a:t>
            </a:r>
            <a:endParaRPr lang="en-US"/>
          </a:p>
        </p:txBody>
      </p:sp>
      <p:graphicFrame>
        <p:nvGraphicFramePr>
          <p:cNvPr id="691208" name="Object 8"/>
          <p:cNvGraphicFramePr>
            <a:graphicFrameLocks noChangeAspect="1"/>
          </p:cNvGraphicFramePr>
          <p:nvPr/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209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DAFDB-1B6A-3C44-B33C-FF86ED994BA6}" type="slidenum">
              <a:rPr lang="en-US"/>
              <a:pPr/>
              <a:t>38</a:t>
            </a:fld>
            <a:endParaRPr lang="en-US"/>
          </a:p>
        </p:txBody>
      </p:sp>
      <p:pic>
        <p:nvPicPr>
          <p:cNvPr id="497666" name="Picture 2" descr="auger_sites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r="5890" b="23477"/>
          <a:stretch>
            <a:fillRect/>
          </a:stretch>
        </p:blipFill>
        <p:spPr bwMode="auto">
          <a:xfrm>
            <a:off x="2713038" y="914400"/>
            <a:ext cx="6888162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7668" name="Freeform 4"/>
          <p:cNvSpPr>
            <a:spLocks/>
          </p:cNvSpPr>
          <p:nvPr/>
        </p:nvSpPr>
        <p:spPr bwMode="auto">
          <a:xfrm>
            <a:off x="7205663" y="6091238"/>
            <a:ext cx="198437" cy="185737"/>
          </a:xfrm>
          <a:custGeom>
            <a:avLst/>
            <a:gdLst>
              <a:gd name="T0" fmla="*/ 30 w 206"/>
              <a:gd name="T1" fmla="*/ 0 h 184"/>
              <a:gd name="T2" fmla="*/ 170 w 206"/>
              <a:gd name="T3" fmla="*/ 0 h 184"/>
              <a:gd name="T4" fmla="*/ 206 w 206"/>
              <a:gd name="T5" fmla="*/ 56 h 184"/>
              <a:gd name="T6" fmla="*/ 136 w 206"/>
              <a:gd name="T7" fmla="*/ 184 h 184"/>
              <a:gd name="T8" fmla="*/ 64 w 206"/>
              <a:gd name="T9" fmla="*/ 184 h 184"/>
              <a:gd name="T10" fmla="*/ 0 w 206"/>
              <a:gd name="T11" fmla="*/ 58 h 184"/>
              <a:gd name="T12" fmla="*/ 30 w 206"/>
              <a:gd name="T13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7164388" y="6029325"/>
            <a:ext cx="5921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900" b="0">
                <a:solidFill>
                  <a:srgbClr val="FFFF00"/>
                </a:solidFill>
                <a:latin typeface="Times New Roman" charset="0"/>
              </a:rPr>
              <a:t>S</a:t>
            </a:r>
            <a:endParaRPr lang="en-US" sz="900" b="0">
              <a:latin typeface="Times New Roman" charset="0"/>
            </a:endParaRPr>
          </a:p>
        </p:txBody>
      </p:sp>
      <p:sp>
        <p:nvSpPr>
          <p:cNvPr id="497671" name="Line 7"/>
          <p:cNvSpPr>
            <a:spLocks noChangeShapeType="1"/>
          </p:cNvSpPr>
          <p:nvPr/>
        </p:nvSpPr>
        <p:spPr bwMode="auto">
          <a:xfrm>
            <a:off x="2362200" y="5943600"/>
            <a:ext cx="4694238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7673" name="Picture 9" descr="augerarray-cronin-de-mi-bitmap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3051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74" name="Rectangle 10"/>
          <p:cNvSpPr>
            <a:spLocks noChangeArrowheads="1"/>
          </p:cNvSpPr>
          <p:nvPr>
            <p:ph type="ctrTitle"/>
          </p:nvPr>
        </p:nvSpPr>
        <p:spPr>
          <a:xfrm>
            <a:off x="0" y="152400"/>
            <a:ext cx="9601200" cy="652463"/>
          </a:xfrm>
          <a:noFill/>
          <a:ln/>
        </p:spPr>
        <p:txBody>
          <a:bodyPr/>
          <a:lstStyle/>
          <a:p>
            <a:r>
              <a:rPr lang="en-GB"/>
              <a:t>Pierre-Auger Observatory</a:t>
            </a:r>
            <a:endParaRPr lang="en-US"/>
          </a:p>
        </p:txBody>
      </p:sp>
      <p:sp>
        <p:nvSpPr>
          <p:cNvPr id="497675" name="Text Box 11"/>
          <p:cNvSpPr txBox="1">
            <a:spLocks noChangeArrowheads="1"/>
          </p:cNvSpPr>
          <p:nvPr/>
        </p:nvSpPr>
        <p:spPr bwMode="auto">
          <a:xfrm>
            <a:off x="381000" y="4038600"/>
            <a:ext cx="2105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1" tIns="45710" rIns="91421" bIns="4571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587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31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  <a:latin typeface="Arial" charset="0"/>
              </a:rPr>
              <a:t>Southern Auger</a:t>
            </a:r>
          </a:p>
          <a:p>
            <a:r>
              <a:rPr lang="en-US" sz="2000">
                <a:solidFill>
                  <a:schemeClr val="tx2"/>
                </a:solidFill>
                <a:latin typeface="Arial" charset="0"/>
              </a:rPr>
              <a:t>in Argentina</a:t>
            </a:r>
          </a:p>
        </p:txBody>
      </p:sp>
      <p:sp>
        <p:nvSpPr>
          <p:cNvPr id="497667" name="Freeform 3"/>
          <p:cNvSpPr>
            <a:spLocks/>
          </p:cNvSpPr>
          <p:nvPr/>
        </p:nvSpPr>
        <p:spPr bwMode="auto">
          <a:xfrm>
            <a:off x="5340350" y="2273300"/>
            <a:ext cx="198438" cy="185738"/>
          </a:xfrm>
          <a:custGeom>
            <a:avLst/>
            <a:gdLst>
              <a:gd name="T0" fmla="*/ 30 w 206"/>
              <a:gd name="T1" fmla="*/ 0 h 184"/>
              <a:gd name="T2" fmla="*/ 170 w 206"/>
              <a:gd name="T3" fmla="*/ 0 h 184"/>
              <a:gd name="T4" fmla="*/ 206 w 206"/>
              <a:gd name="T5" fmla="*/ 56 h 184"/>
              <a:gd name="T6" fmla="*/ 136 w 206"/>
              <a:gd name="T7" fmla="*/ 184 h 184"/>
              <a:gd name="T8" fmla="*/ 64 w 206"/>
              <a:gd name="T9" fmla="*/ 184 h 184"/>
              <a:gd name="T10" fmla="*/ 0 w 206"/>
              <a:gd name="T11" fmla="*/ 58 h 184"/>
              <a:gd name="T12" fmla="*/ 30 w 206"/>
              <a:gd name="T13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5280025" y="2208213"/>
            <a:ext cx="555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000" b="0">
                <a:solidFill>
                  <a:srgbClr val="FFFF00"/>
                </a:solidFill>
                <a:latin typeface="Times New Roman" charset="0"/>
              </a:rPr>
              <a:t>N</a:t>
            </a:r>
            <a:endParaRPr lang="en-US" sz="1000" b="0">
              <a:latin typeface="Times New Roman" charset="0"/>
            </a:endParaRPr>
          </a:p>
        </p:txBody>
      </p:sp>
      <p:pic>
        <p:nvPicPr>
          <p:cNvPr id="497672" name="Picture 8" descr="PA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60985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7676" name="Text Box 12"/>
          <p:cNvSpPr txBox="1">
            <a:spLocks noChangeArrowheads="1"/>
          </p:cNvSpPr>
          <p:nvPr/>
        </p:nvSpPr>
        <p:spPr bwMode="auto">
          <a:xfrm>
            <a:off x="304800" y="1752600"/>
            <a:ext cx="2062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1" tIns="45710" rIns="91421" bIns="4571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587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31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Northern Auger</a:t>
            </a:r>
          </a:p>
          <a:p>
            <a:r>
              <a:rPr lang="en-US" sz="2000">
                <a:latin typeface="Arial" charset="0"/>
              </a:rPr>
              <a:t>in Utah</a:t>
            </a:r>
          </a:p>
        </p:txBody>
      </p:sp>
      <p:sp>
        <p:nvSpPr>
          <p:cNvPr id="497677" name="Line 13"/>
          <p:cNvSpPr>
            <a:spLocks noChangeShapeType="1"/>
          </p:cNvSpPr>
          <p:nvPr/>
        </p:nvSpPr>
        <p:spPr bwMode="auto">
          <a:xfrm>
            <a:off x="2590800" y="2362200"/>
            <a:ext cx="2743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78" name="Line 14"/>
          <p:cNvSpPr>
            <a:spLocks noChangeShapeType="1"/>
          </p:cNvSpPr>
          <p:nvPr/>
        </p:nvSpPr>
        <p:spPr bwMode="auto">
          <a:xfrm>
            <a:off x="609600" y="7162800"/>
            <a:ext cx="1981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9" name="Text Box 15"/>
          <p:cNvSpPr txBox="1">
            <a:spLocks noChangeArrowheads="1"/>
          </p:cNvSpPr>
          <p:nvPr/>
        </p:nvSpPr>
        <p:spPr bwMode="auto">
          <a:xfrm>
            <a:off x="1143000" y="7010400"/>
            <a:ext cx="7683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CC3300"/>
                </a:solidFill>
              </a:rPr>
              <a:t>50km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222-F8D6-B546-A148-F72083E5C537}" type="slidenum">
              <a:rPr lang="en-US"/>
              <a:pPr/>
              <a:t>39</a:t>
            </a:fld>
            <a:endParaRPr lang="en-US"/>
          </a:p>
        </p:txBody>
      </p:sp>
      <p:sp>
        <p:nvSpPr>
          <p:cNvPr id="498690" name="Rectangle 2"/>
          <p:cNvSpPr>
            <a:spLocks noChangeArrowheads="1"/>
          </p:cNvSpPr>
          <p:nvPr>
            <p:ph type="ctrTitle"/>
          </p:nvPr>
        </p:nvSpPr>
        <p:spPr>
          <a:xfrm>
            <a:off x="0" y="-152400"/>
            <a:ext cx="9601200" cy="1219200"/>
          </a:xfrm>
          <a:noFill/>
          <a:ln/>
        </p:spPr>
        <p:txBody>
          <a:bodyPr lIns="96649" tIns="48324" rIns="96649" bIns="48324"/>
          <a:lstStyle/>
          <a:p>
            <a:r>
              <a:rPr lang="en-US" sz="4000"/>
              <a:t>Surface Detector and the Andes</a:t>
            </a:r>
          </a:p>
        </p:txBody>
      </p:sp>
      <p:pic>
        <p:nvPicPr>
          <p:cNvPr id="498691" name="Picture 3" descr="det_m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9601200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692" name="Text Box 4"/>
          <p:cNvSpPr txBox="1">
            <a:spLocks noChangeArrowheads="1"/>
          </p:cNvSpPr>
          <p:nvPr/>
        </p:nvSpPr>
        <p:spPr bwMode="auto">
          <a:xfrm>
            <a:off x="992188" y="6858000"/>
            <a:ext cx="711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1,600 Water Tanks  x 3 PMTs = 4,800 of 9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FFF00"/>
                </a:solidFill>
              </a:rPr>
              <a:t> PMTs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C04F-C356-7745-A86B-6B01E756B3D1}" type="slidenum">
              <a:rPr lang="en-US"/>
              <a:pPr/>
              <a:t>4</a:t>
            </a:fld>
            <a:endParaRPr lang="en-US"/>
          </a:p>
        </p:txBody>
      </p:sp>
      <p:pic>
        <p:nvPicPr>
          <p:cNvPr id="468994" name="Picture 2" descr="PRC9601a"/>
          <p:cNvPicPr>
            <a:picLocks noChangeAspect="1" noChangeArrowheads="1"/>
          </p:cNvPicPr>
          <p:nvPr/>
        </p:nvPicPr>
        <p:blipFill>
          <a:blip r:embed="rId2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8382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Arial" charset="0"/>
                <a:cs typeface="ＭＳ Ｐゴシック" charset="0"/>
              </a:rPr>
              <a:t>Hubble Deep Field</a:t>
            </a:r>
          </a:p>
        </p:txBody>
      </p:sp>
      <p:sp>
        <p:nvSpPr>
          <p:cNvPr id="468996" name="Text Box 4"/>
          <p:cNvSpPr txBox="1">
            <a:spLocks noChangeArrowheads="1"/>
          </p:cNvSpPr>
          <p:nvPr/>
        </p:nvSpPr>
        <p:spPr bwMode="auto">
          <a:xfrm>
            <a:off x="5027613" y="6124575"/>
            <a:ext cx="47005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~100 Billion</a:t>
            </a:r>
            <a:r>
              <a:rPr lang="en-US" sz="3600" baseline="30000">
                <a:solidFill>
                  <a:srgbClr val="FFFF00"/>
                </a:solidFill>
              </a:rPr>
              <a:t> </a:t>
            </a:r>
            <a:r>
              <a:rPr lang="en-US" sz="3600">
                <a:solidFill>
                  <a:srgbClr val="FFFF00"/>
                </a:solidFill>
              </a:rPr>
              <a:t>Galaxies</a:t>
            </a:r>
          </a:p>
          <a:p>
            <a:r>
              <a:rPr lang="en-US" sz="3600">
                <a:solidFill>
                  <a:srgbClr val="FFFF00"/>
                </a:solidFill>
              </a:rPr>
              <a:t>Red shift up to 10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5" grpId="0"/>
      <p:bldP spid="46899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A5A87-C17C-464E-A100-CA1450308E1A}" type="slidenum">
              <a:rPr lang="en-US"/>
              <a:pPr/>
              <a:t>40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601200" cy="838200"/>
          </a:xfrm>
        </p:spPr>
        <p:txBody>
          <a:bodyPr/>
          <a:lstStyle/>
          <a:p>
            <a:r>
              <a:rPr lang="en-US" sz="4000"/>
              <a:t>EUSO on International Space Station</a:t>
            </a:r>
          </a:p>
        </p:txBody>
      </p:sp>
      <p:pic>
        <p:nvPicPr>
          <p:cNvPr id="60621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952"/>
          <a:stretch>
            <a:fillRect/>
          </a:stretch>
        </p:blipFill>
        <p:spPr>
          <a:xfrm>
            <a:off x="0" y="901700"/>
            <a:ext cx="9601200" cy="64135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</p:pic>
      <p:sp>
        <p:nvSpPr>
          <p:cNvPr id="606212" name="Text Box 4"/>
          <p:cNvSpPr txBox="1">
            <a:spLocks noChangeArrowheads="1"/>
          </p:cNvSpPr>
          <p:nvPr/>
        </p:nvSpPr>
        <p:spPr bwMode="auto">
          <a:xfrm>
            <a:off x="2667000" y="2971800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EUSO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600B-61CC-6240-8117-D58D0FB447FC}" type="slidenum">
              <a:rPr lang="en-US"/>
              <a:pPr/>
              <a:t>41</a:t>
            </a:fld>
            <a:endParaRPr lang="en-US"/>
          </a:p>
        </p:txBody>
      </p:sp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Night Sky</a:t>
            </a:r>
          </a:p>
        </p:txBody>
      </p:sp>
      <p:pic>
        <p:nvPicPr>
          <p:cNvPr id="703493" name="Picture 5" descr="See Explanation.  Clicking on the picture will download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/>
          <a:stretch>
            <a:fillRect/>
          </a:stretch>
        </p:blipFill>
        <p:spPr bwMode="auto">
          <a:xfrm>
            <a:off x="0" y="911225"/>
            <a:ext cx="96012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40BF-4199-DD47-9A26-C67F68397241}" type="slidenum">
              <a:rPr lang="en-US"/>
              <a:pPr/>
              <a:t>42</a:t>
            </a:fld>
            <a:endParaRPr lang="en-US"/>
          </a:p>
        </p:txBody>
      </p:sp>
      <p:sp>
        <p:nvSpPr>
          <p:cNvPr id="685058" name="Rectangle 2"/>
          <p:cNvSpPr>
            <a:spLocks noChangeArrowheads="1"/>
          </p:cNvSpPr>
          <p:nvPr/>
        </p:nvSpPr>
        <p:spPr bwMode="auto">
          <a:xfrm>
            <a:off x="239713" y="0"/>
            <a:ext cx="904081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/>
            <a:r>
              <a:rPr lang="en-US" sz="4400">
                <a:solidFill>
                  <a:srgbClr val="0066FF"/>
                </a:solidFill>
                <a:latin typeface="Tahoma" charset="0"/>
              </a:rPr>
              <a:t>EUSO vs. Pierre-Auger</a:t>
            </a:r>
          </a:p>
        </p:txBody>
      </p:sp>
      <p:sp>
        <p:nvSpPr>
          <p:cNvPr id="685059" name="Rectangle 3" descr="25%"/>
          <p:cNvSpPr>
            <a:spLocks noChangeArrowheads="1"/>
          </p:cNvSpPr>
          <p:nvPr/>
        </p:nvSpPr>
        <p:spPr bwMode="auto">
          <a:xfrm>
            <a:off x="2824163" y="2024063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85061" name="Picture 5"/>
          <p:cNvPicPr preferRelativeResize="0">
            <a:picLocks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/>
          <a:stretch>
            <a:fillRect/>
          </a:stretch>
        </p:blipFill>
        <p:spPr>
          <a:xfrm>
            <a:off x="0" y="863600"/>
            <a:ext cx="9601200" cy="6451600"/>
          </a:xfrm>
          <a:noFill/>
          <a:ln/>
        </p:spPr>
      </p:pic>
      <p:sp>
        <p:nvSpPr>
          <p:cNvPr id="685062" name="Text Box 6" descr="25%"/>
          <p:cNvSpPr txBox="1">
            <a:spLocks noChangeArrowheads="1"/>
          </p:cNvSpPr>
          <p:nvPr/>
        </p:nvSpPr>
        <p:spPr bwMode="auto">
          <a:xfrm>
            <a:off x="5937250" y="5756275"/>
            <a:ext cx="223996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100">
                <a:solidFill>
                  <a:srgbClr val="FF00FF"/>
                </a:solidFill>
                <a:latin typeface="Arial" charset="0"/>
              </a:rPr>
              <a:t>EUSO</a:t>
            </a:r>
          </a:p>
        </p:txBody>
      </p:sp>
      <p:sp>
        <p:nvSpPr>
          <p:cNvPr id="685063" name="Text Box 7" descr="25%"/>
          <p:cNvSpPr txBox="1">
            <a:spLocks noChangeArrowheads="1"/>
          </p:cNvSpPr>
          <p:nvPr/>
        </p:nvSpPr>
        <p:spPr bwMode="auto">
          <a:xfrm>
            <a:off x="5730875" y="4954588"/>
            <a:ext cx="18399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100">
                <a:solidFill>
                  <a:srgbClr val="00FF00"/>
                </a:solidFill>
                <a:latin typeface="Arial" charset="0"/>
              </a:rPr>
              <a:t>Pierre-Auger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4656138" y="4659313"/>
            <a:ext cx="995362" cy="482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65" name="Line 9"/>
          <p:cNvSpPr>
            <a:spLocks noChangeShapeType="1"/>
          </p:cNvSpPr>
          <p:nvPr/>
        </p:nvSpPr>
        <p:spPr bwMode="auto">
          <a:xfrm>
            <a:off x="5070475" y="5351463"/>
            <a:ext cx="800100" cy="5683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66" name="Line 10"/>
          <p:cNvSpPr>
            <a:spLocks noChangeAspect="1" noChangeShapeType="1"/>
          </p:cNvSpPr>
          <p:nvPr/>
        </p:nvSpPr>
        <p:spPr bwMode="auto">
          <a:xfrm rot="16200000" flipV="1">
            <a:off x="4479132" y="5307806"/>
            <a:ext cx="0" cy="159861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67" name="Text Box 11"/>
          <p:cNvSpPr txBox="1">
            <a:spLocks noChangeArrowheads="1"/>
          </p:cNvSpPr>
          <p:nvPr/>
        </p:nvSpPr>
        <p:spPr bwMode="auto">
          <a:xfrm>
            <a:off x="3957638" y="6183313"/>
            <a:ext cx="1122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~400km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BB25-B31C-BD48-BA32-A738DBCED7A1}" type="slidenum">
              <a:rPr lang="en-US"/>
              <a:pPr/>
              <a:t>43</a:t>
            </a:fld>
            <a:endParaRPr lang="en-US"/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EUSO Detector</a:t>
            </a:r>
          </a:p>
        </p:txBody>
      </p:sp>
      <p:pic>
        <p:nvPicPr>
          <p:cNvPr id="607235" name="Picture 3" descr="25%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2216150"/>
            <a:ext cx="7794625" cy="4718050"/>
          </a:xfrm>
          <a:noFill/>
          <a:ln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</p:pic>
      <p:pic>
        <p:nvPicPr>
          <p:cNvPr id="60723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6438" r="2164" b="7059"/>
          <a:stretch>
            <a:fillRect/>
          </a:stretch>
        </p:blipFill>
        <p:spPr>
          <a:xfrm rot="16200000">
            <a:off x="-536575" y="1527175"/>
            <a:ext cx="4724400" cy="365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7237" name="Text Box 5"/>
          <p:cNvSpPr txBox="1">
            <a:spLocks noChangeArrowheads="1"/>
          </p:cNvSpPr>
          <p:nvPr/>
        </p:nvSpPr>
        <p:spPr bwMode="auto">
          <a:xfrm>
            <a:off x="4908550" y="1082675"/>
            <a:ext cx="23764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2.5m Diameter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60</a:t>
            </a:r>
            <a:r>
              <a:rPr lang="en-US" sz="2400" baseline="30000">
                <a:solidFill>
                  <a:srgbClr val="000099"/>
                </a:solidFill>
              </a:rPr>
              <a:t>o</a:t>
            </a:r>
            <a:r>
              <a:rPr lang="en-US" sz="2400">
                <a:solidFill>
                  <a:srgbClr val="000099"/>
                </a:solidFill>
              </a:rPr>
              <a:t> FOV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0099"/>
                </a:solidFill>
              </a:rPr>
              <a:t>f/1.25</a:t>
            </a:r>
          </a:p>
        </p:txBody>
      </p:sp>
      <p:sp>
        <p:nvSpPr>
          <p:cNvPr id="607238" name="Text Box 6" descr="25%"/>
          <p:cNvSpPr txBox="1">
            <a:spLocks noChangeArrowheads="1"/>
          </p:cNvSpPr>
          <p:nvPr/>
        </p:nvSpPr>
        <p:spPr bwMode="auto">
          <a:xfrm>
            <a:off x="7897813" y="4083050"/>
            <a:ext cx="1698625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Hamamatsu </a:t>
            </a:r>
          </a:p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R7600-M16/64</a:t>
            </a:r>
          </a:p>
          <a:p>
            <a:pPr eaLnBrk="0" hangingPunct="0"/>
            <a:r>
              <a:rPr lang="en-US" sz="1700">
                <a:solidFill>
                  <a:srgbClr val="0000FF"/>
                </a:solidFill>
                <a:latin typeface="Arial" charset="0"/>
              </a:rPr>
              <a:t>250k Pixel</a:t>
            </a:r>
          </a:p>
          <a:p>
            <a:pPr eaLnBrk="0" hangingPunct="0"/>
            <a:endParaRPr lang="en-US" sz="170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6BB-979E-0341-87D2-69D34879641F}" type="slidenum">
              <a:rPr lang="en-US"/>
              <a:pPr/>
              <a:t>44</a:t>
            </a:fld>
            <a:endParaRPr lang="en-US"/>
          </a:p>
        </p:txBody>
      </p:sp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OWL Stereo View from Space</a:t>
            </a:r>
          </a:p>
        </p:txBody>
      </p:sp>
      <p:grpSp>
        <p:nvGrpSpPr>
          <p:cNvPr id="610312" name="Group 8"/>
          <p:cNvGrpSpPr>
            <a:grpSpLocks/>
          </p:cNvGrpSpPr>
          <p:nvPr/>
        </p:nvGrpSpPr>
        <p:grpSpPr bwMode="auto">
          <a:xfrm>
            <a:off x="0" y="892175"/>
            <a:ext cx="9610725" cy="6423025"/>
            <a:chOff x="288" y="624"/>
            <a:chExt cx="5520" cy="3780"/>
          </a:xfrm>
        </p:grpSpPr>
        <p:pic>
          <p:nvPicPr>
            <p:cNvPr id="61030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24"/>
              <a:ext cx="5520" cy="3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cap="flat" cmpd="sng">
                  <a:solidFill>
                    <a:srgbClr val="FFCC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0308" name="Line 4"/>
            <p:cNvSpPr>
              <a:spLocks noChangeShapeType="1"/>
            </p:cNvSpPr>
            <p:nvPr/>
          </p:nvSpPr>
          <p:spPr bwMode="auto">
            <a:xfrm>
              <a:off x="4992" y="768"/>
              <a:ext cx="0" cy="264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0309" name="Text Box 5"/>
            <p:cNvSpPr txBox="1">
              <a:spLocks noChangeArrowheads="1"/>
            </p:cNvSpPr>
            <p:nvPr/>
          </p:nvSpPr>
          <p:spPr bwMode="auto">
            <a:xfrm>
              <a:off x="5028" y="1920"/>
              <a:ext cx="76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~1,000km</a:t>
              </a:r>
            </a:p>
          </p:txBody>
        </p:sp>
        <p:sp>
          <p:nvSpPr>
            <p:cNvPr id="610310" name="Line 6"/>
            <p:cNvSpPr>
              <a:spLocks noChangeShapeType="1"/>
            </p:cNvSpPr>
            <p:nvPr/>
          </p:nvSpPr>
          <p:spPr bwMode="auto">
            <a:xfrm rot="5400000">
              <a:off x="3024" y="2448"/>
              <a:ext cx="0" cy="326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0311" name="Text Box 7"/>
            <p:cNvSpPr txBox="1">
              <a:spLocks noChangeArrowheads="1"/>
            </p:cNvSpPr>
            <p:nvPr/>
          </p:nvSpPr>
          <p:spPr bwMode="auto">
            <a:xfrm>
              <a:off x="2580" y="4128"/>
              <a:ext cx="76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~1,000km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ECFD-438B-4048-98B3-5548760C376A}" type="slidenum">
              <a:rPr lang="en-US"/>
              <a:pPr/>
              <a:t>45</a:t>
            </a:fld>
            <a:endParaRPr lang="en-US"/>
          </a:p>
        </p:txBody>
      </p:sp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 - Anti-Matter Search</a:t>
            </a:r>
          </a:p>
        </p:txBody>
      </p:sp>
      <p:grpSp>
        <p:nvGrpSpPr>
          <p:cNvPr id="612357" name="Group 5"/>
          <p:cNvGrpSpPr>
            <a:grpSpLocks/>
          </p:cNvGrpSpPr>
          <p:nvPr/>
        </p:nvGrpSpPr>
        <p:grpSpPr bwMode="auto">
          <a:xfrm>
            <a:off x="4114800" y="990600"/>
            <a:ext cx="5410200" cy="5867400"/>
            <a:chOff x="2448" y="720"/>
            <a:chExt cx="3484" cy="3600"/>
          </a:xfrm>
        </p:grpSpPr>
        <p:pic>
          <p:nvPicPr>
            <p:cNvPr id="61235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" y="720"/>
              <a:ext cx="3424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2356" name="Rectangle 4"/>
            <p:cNvSpPr>
              <a:spLocks noChangeArrowheads="1"/>
            </p:cNvSpPr>
            <p:nvPr/>
          </p:nvSpPr>
          <p:spPr bwMode="auto">
            <a:xfrm>
              <a:off x="2448" y="1632"/>
              <a:ext cx="192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pic>
        <p:nvPicPr>
          <p:cNvPr id="612358" name="Picture 6" descr="rich1f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83013"/>
            <a:ext cx="4191000" cy="3167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2360" name="Line 8"/>
          <p:cNvSpPr>
            <a:spLocks noChangeShapeType="1"/>
          </p:cNvSpPr>
          <p:nvPr/>
        </p:nvSpPr>
        <p:spPr bwMode="auto">
          <a:xfrm flipV="1">
            <a:off x="4114800" y="5105400"/>
            <a:ext cx="1219200" cy="762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61" name="Text Box 9"/>
          <p:cNvSpPr txBox="1">
            <a:spLocks noChangeArrowheads="1"/>
          </p:cNvSpPr>
          <p:nvPr/>
        </p:nvSpPr>
        <p:spPr bwMode="auto">
          <a:xfrm>
            <a:off x="228600" y="1676400"/>
            <a:ext cx="3644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>
                <a:solidFill>
                  <a:srgbClr val="FF00FF"/>
                </a:solidFill>
              </a:rPr>
              <a:t>RICH uses Multi-anode PMT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rgbClr val="FF00FF"/>
                </a:solidFill>
              </a:rPr>
              <a:t>Hamamatsu R7600-M16</a:t>
            </a:r>
          </a:p>
          <a:p>
            <a:pPr algn="l">
              <a:buFontTx/>
              <a:buChar char="•"/>
            </a:pPr>
            <a:r>
              <a:rPr lang="en-US">
                <a:solidFill>
                  <a:srgbClr val="FF00FF"/>
                </a:solidFill>
              </a:rPr>
              <a:t>14k Pixel</a:t>
            </a:r>
          </a:p>
          <a:p>
            <a:pPr algn="l">
              <a:buFontTx/>
              <a:buChar char="•"/>
            </a:pPr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B1F6-36CB-BC43-B2C2-54DFF0B95707}" type="slidenum">
              <a:rPr lang="en-US"/>
              <a:pPr/>
              <a:t>46</a:t>
            </a:fld>
            <a:endParaRPr lang="en-US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601200" cy="838200"/>
          </a:xfrm>
          <a:noFill/>
          <a:ln/>
        </p:spPr>
        <p:txBody>
          <a:bodyPr/>
          <a:lstStyle/>
          <a:p>
            <a:r>
              <a:rPr lang="en-US" sz="4000"/>
              <a:t>AMS on International Space Station</a:t>
            </a:r>
          </a:p>
        </p:txBody>
      </p:sp>
      <p:pic>
        <p:nvPicPr>
          <p:cNvPr id="613379" name="Picture 3" descr="y96017aAssyShuttl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3288"/>
            <a:ext cx="9601200" cy="6411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A4EB-331A-DB49-B9B7-9167E3CB2065}" type="slidenum">
              <a:rPr lang="en-US"/>
              <a:pPr/>
              <a:t>47</a:t>
            </a:fld>
            <a:endParaRPr lang="en-US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Messengers from the Universe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90638"/>
            <a:ext cx="7794625" cy="5567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Photons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Visible, Infrared, UV 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X-rays, Gamma-rays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Micro-wave, Radio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Charged Particles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High Energy Cosmic Rays</a:t>
            </a:r>
          </a:p>
          <a:p>
            <a:pPr lvl="2">
              <a:lnSpc>
                <a:spcPct val="80000"/>
              </a:lnSpc>
            </a:pPr>
            <a:r>
              <a:rPr lang="en-US" sz="2400">
                <a:solidFill>
                  <a:schemeClr val="bg2"/>
                </a:solidFill>
              </a:rPr>
              <a:t>Anti-particles</a:t>
            </a:r>
          </a:p>
          <a:p>
            <a:pPr>
              <a:lnSpc>
                <a:spcPct val="80000"/>
              </a:lnSpc>
            </a:pPr>
            <a:r>
              <a:rPr lang="en-US" sz="3400"/>
              <a:t>Neutrinos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Solar-neutrino, Supernova</a:t>
            </a:r>
          </a:p>
          <a:p>
            <a:pPr lvl="2">
              <a:lnSpc>
                <a:spcPct val="80000"/>
              </a:lnSpc>
            </a:pPr>
            <a:r>
              <a:rPr lang="en-US" sz="2400"/>
              <a:t>Relic Neutrino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Dark Matter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Gravitons</a:t>
            </a:r>
          </a:p>
          <a:p>
            <a:pPr lvl="2">
              <a:lnSpc>
                <a:spcPct val="80000"/>
              </a:lnSpc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16452" name="Rectangle 4"/>
          <p:cNvSpPr>
            <a:spLocks noChangeArrowheads="1"/>
          </p:cNvSpPr>
          <p:nvPr/>
        </p:nvSpPr>
        <p:spPr bwMode="auto">
          <a:xfrm>
            <a:off x="304800" y="4191000"/>
            <a:ext cx="7772400" cy="1295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510A-B800-9049-A507-32981DFC4D8F}" type="slidenum">
              <a:rPr lang="en-US"/>
              <a:pPr/>
              <a:t>48</a:t>
            </a:fld>
            <a:endParaRPr lang="en-US"/>
          </a:p>
        </p:txBody>
      </p:sp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Super-Kamiokande</a:t>
            </a:r>
          </a:p>
        </p:txBody>
      </p:sp>
      <p:pic>
        <p:nvPicPr>
          <p:cNvPr id="507907" name="Picture 3" descr="sk_build4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2338"/>
            <a:ext cx="9601200" cy="6392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304800" y="5943600"/>
            <a:ext cx="4268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11,200 of 20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FFF00"/>
                </a:solidFill>
              </a:rPr>
              <a:t> PMTs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FFFF00"/>
                </a:solidFill>
              </a:rPr>
              <a:t>Expected to resume end of </a:t>
            </a:r>
          </a:p>
          <a:p>
            <a:pPr algn="l"/>
            <a:r>
              <a:rPr lang="en-US" sz="2400">
                <a:solidFill>
                  <a:srgbClr val="FFFF00"/>
                </a:solidFill>
              </a:rPr>
              <a:t>  this year with 50% PMTs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31C8-03F0-1F4E-BC37-6B95CCDD1C2E}" type="slidenum">
              <a:rPr lang="en-US"/>
              <a:pPr/>
              <a:t>49</a:t>
            </a:fld>
            <a:endParaRPr lang="en-US"/>
          </a:p>
        </p:txBody>
      </p:sp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Future: Hyper-K/UNO</a:t>
            </a:r>
          </a:p>
        </p:txBody>
      </p:sp>
      <p:pic>
        <p:nvPicPr>
          <p:cNvPr id="50995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493250" cy="5919788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2743200" y="6096000"/>
            <a:ext cx="343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6600FF"/>
                </a:solidFill>
              </a:rPr>
              <a:t>~200k of 20</a:t>
            </a:r>
            <a:r>
              <a:rPr lang="ja-JP" altLang="en-US" sz="2400">
                <a:solidFill>
                  <a:srgbClr val="6600FF"/>
                </a:solidFill>
                <a:latin typeface="Arial"/>
              </a:rPr>
              <a:t>”</a:t>
            </a:r>
            <a:r>
              <a:rPr lang="en-US" sz="2400">
                <a:solidFill>
                  <a:srgbClr val="6600FF"/>
                </a:solidFill>
              </a:rPr>
              <a:t> PMTs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FCBA-5A67-874B-B115-D6CC6ED82F68}" type="slidenum">
              <a:rPr lang="en-US"/>
              <a:pPr/>
              <a:t>5</a:t>
            </a:fld>
            <a:endParaRPr lang="en-US"/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the Early Universe</a:t>
            </a:r>
          </a:p>
        </p:txBody>
      </p:sp>
      <p:grpSp>
        <p:nvGrpSpPr>
          <p:cNvPr id="470019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470020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1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2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3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4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5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6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7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8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9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0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1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2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3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4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5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6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470037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38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39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0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1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2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3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4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5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6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7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48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470049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470050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0051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470052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47005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5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5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6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7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007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007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007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007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47007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47008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47008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47008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47008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47008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8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8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8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8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8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9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009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009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70093" name="Group 77"/>
          <p:cNvGrpSpPr>
            <a:grpSpLocks/>
          </p:cNvGrpSpPr>
          <p:nvPr/>
        </p:nvGrpSpPr>
        <p:grpSpPr bwMode="auto">
          <a:xfrm>
            <a:off x="3429000" y="914400"/>
            <a:ext cx="3844925" cy="6034088"/>
            <a:chOff x="2160" y="576"/>
            <a:chExt cx="2422" cy="3801"/>
          </a:xfrm>
        </p:grpSpPr>
        <p:sp>
          <p:nvSpPr>
            <p:cNvPr id="470094" name="Text Box 78"/>
            <p:cNvSpPr txBox="1">
              <a:spLocks noChangeArrowheads="1"/>
            </p:cNvSpPr>
            <p:nvPr/>
          </p:nvSpPr>
          <p:spPr bwMode="auto">
            <a:xfrm>
              <a:off x="2160" y="576"/>
              <a:ext cx="115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rgbClr val="008000"/>
                  </a:solidFill>
                </a:rPr>
                <a:t>Radius of Universe</a:t>
              </a:r>
            </a:p>
            <a:p>
              <a:pPr algn="l"/>
              <a:r>
                <a:rPr lang="en-US" sz="1800">
                  <a:solidFill>
                    <a:srgbClr val="008000"/>
                  </a:solidFill>
                </a:rPr>
                <a:t>       (</a:t>
              </a:r>
              <a:r>
                <a:rPr lang="en-US" sz="1800" i="1">
                  <a:solidFill>
                    <a:srgbClr val="008000"/>
                  </a:solidFill>
                </a:rPr>
                <a:t>cm</a:t>
              </a:r>
              <a:r>
                <a:rPr lang="en-US" sz="1800">
                  <a:solidFill>
                    <a:srgbClr val="008000"/>
                  </a:solidFill>
                </a:rPr>
                <a:t>)</a:t>
              </a:r>
              <a:endParaRPr lang="en-US" sz="1800" i="1">
                <a:solidFill>
                  <a:srgbClr val="008000"/>
                </a:solidFill>
              </a:endParaRPr>
            </a:p>
          </p:txBody>
        </p:sp>
        <p:grpSp>
          <p:nvGrpSpPr>
            <p:cNvPr id="470095" name="Group 79"/>
            <p:cNvGrpSpPr>
              <a:grpSpLocks/>
            </p:cNvGrpSpPr>
            <p:nvPr/>
          </p:nvGrpSpPr>
          <p:grpSpPr bwMode="auto">
            <a:xfrm>
              <a:off x="2784" y="780"/>
              <a:ext cx="1798" cy="3597"/>
              <a:chOff x="2784" y="780"/>
              <a:chExt cx="1798" cy="3597"/>
            </a:xfrm>
          </p:grpSpPr>
          <p:sp>
            <p:nvSpPr>
              <p:cNvPr id="470096" name="Text Box 80"/>
              <p:cNvSpPr txBox="1">
                <a:spLocks noChangeArrowheads="1"/>
              </p:cNvSpPr>
              <p:nvPr/>
            </p:nvSpPr>
            <p:spPr bwMode="auto">
              <a:xfrm>
                <a:off x="3410" y="1303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Golf Ball</a:t>
                </a:r>
              </a:p>
            </p:txBody>
          </p:sp>
          <p:sp>
            <p:nvSpPr>
              <p:cNvPr id="470097" name="Text Box 81"/>
              <p:cNvSpPr txBox="1">
                <a:spLocks noChangeArrowheads="1"/>
              </p:cNvSpPr>
              <p:nvPr/>
            </p:nvSpPr>
            <p:spPr bwMode="auto">
              <a:xfrm>
                <a:off x="3428" y="1530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People</a:t>
                </a:r>
              </a:p>
            </p:txBody>
          </p:sp>
          <p:sp>
            <p:nvSpPr>
              <p:cNvPr id="470098" name="Text Box 82"/>
              <p:cNvSpPr txBox="1">
                <a:spLocks noChangeArrowheads="1"/>
              </p:cNvSpPr>
              <p:nvPr/>
            </p:nvSpPr>
            <p:spPr bwMode="auto">
              <a:xfrm>
                <a:off x="3410" y="1794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Mountain</a:t>
                </a:r>
              </a:p>
            </p:txBody>
          </p:sp>
          <p:sp>
            <p:nvSpPr>
              <p:cNvPr id="470099" name="Text Box 83"/>
              <p:cNvSpPr txBox="1">
                <a:spLocks noChangeArrowheads="1"/>
              </p:cNvSpPr>
              <p:nvPr/>
            </p:nvSpPr>
            <p:spPr bwMode="auto">
              <a:xfrm>
                <a:off x="3416" y="2201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Earth</a:t>
                </a:r>
              </a:p>
            </p:txBody>
          </p:sp>
          <p:sp>
            <p:nvSpPr>
              <p:cNvPr id="470100" name="Text Box 84"/>
              <p:cNvSpPr txBox="1">
                <a:spLocks noChangeArrowheads="1"/>
              </p:cNvSpPr>
              <p:nvPr/>
            </p:nvSpPr>
            <p:spPr bwMode="auto">
              <a:xfrm>
                <a:off x="3416" y="2631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1 A.U.</a:t>
                </a:r>
              </a:p>
            </p:txBody>
          </p:sp>
          <p:sp>
            <p:nvSpPr>
              <p:cNvPr id="470101" name="Text Box 85"/>
              <p:cNvSpPr txBox="1">
                <a:spLocks noChangeArrowheads="1"/>
              </p:cNvSpPr>
              <p:nvPr/>
            </p:nvSpPr>
            <p:spPr bwMode="auto">
              <a:xfrm>
                <a:off x="3398" y="3083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1 Light Year</a:t>
                </a:r>
              </a:p>
            </p:txBody>
          </p:sp>
          <p:sp>
            <p:nvSpPr>
              <p:cNvPr id="470102" name="Text Box 86"/>
              <p:cNvSpPr txBox="1">
                <a:spLocks noChangeArrowheads="1"/>
              </p:cNvSpPr>
              <p:nvPr/>
            </p:nvSpPr>
            <p:spPr bwMode="auto">
              <a:xfrm>
                <a:off x="3428" y="3604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</a:rPr>
                  <a:t>Galaxy</a:t>
                </a:r>
              </a:p>
            </p:txBody>
          </p:sp>
          <p:sp>
            <p:nvSpPr>
              <p:cNvPr id="470103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3300" y="1234"/>
                <a:ext cx="0" cy="3129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4" name="Line 88"/>
              <p:cNvSpPr>
                <a:spLocks noChangeShapeType="1"/>
              </p:cNvSpPr>
              <p:nvPr/>
            </p:nvSpPr>
            <p:spPr bwMode="auto">
              <a:xfrm>
                <a:off x="3213" y="959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5" name="Line 89"/>
              <p:cNvSpPr>
                <a:spLocks noChangeShapeType="1"/>
              </p:cNvSpPr>
              <p:nvPr/>
            </p:nvSpPr>
            <p:spPr bwMode="auto">
              <a:xfrm>
                <a:off x="3212" y="1352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6" name="Line 90"/>
              <p:cNvSpPr>
                <a:spLocks noChangeShapeType="1"/>
              </p:cNvSpPr>
              <p:nvPr/>
            </p:nvSpPr>
            <p:spPr bwMode="auto">
              <a:xfrm>
                <a:off x="3212" y="1871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7" name="Line 91"/>
              <p:cNvSpPr>
                <a:spLocks noChangeShapeType="1"/>
              </p:cNvSpPr>
              <p:nvPr/>
            </p:nvSpPr>
            <p:spPr bwMode="auto">
              <a:xfrm>
                <a:off x="3206" y="2373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8" name="Line 92"/>
              <p:cNvSpPr>
                <a:spLocks noChangeShapeType="1"/>
              </p:cNvSpPr>
              <p:nvPr/>
            </p:nvSpPr>
            <p:spPr bwMode="auto">
              <a:xfrm>
                <a:off x="3206" y="2876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9" name="Line 93"/>
              <p:cNvSpPr>
                <a:spLocks noChangeShapeType="1"/>
              </p:cNvSpPr>
              <p:nvPr/>
            </p:nvSpPr>
            <p:spPr bwMode="auto">
              <a:xfrm>
                <a:off x="3212" y="3390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0" name="Line 94"/>
              <p:cNvSpPr>
                <a:spLocks noChangeShapeType="1"/>
              </p:cNvSpPr>
              <p:nvPr/>
            </p:nvSpPr>
            <p:spPr bwMode="auto">
              <a:xfrm>
                <a:off x="3212" y="3897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1" name="Line 95"/>
              <p:cNvSpPr>
                <a:spLocks noChangeShapeType="1"/>
              </p:cNvSpPr>
              <p:nvPr/>
            </p:nvSpPr>
            <p:spPr bwMode="auto">
              <a:xfrm>
                <a:off x="3212" y="4225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2" name="Line 96"/>
              <p:cNvSpPr>
                <a:spLocks noChangeShapeType="1"/>
              </p:cNvSpPr>
              <p:nvPr/>
            </p:nvSpPr>
            <p:spPr bwMode="auto">
              <a:xfrm>
                <a:off x="3308" y="1385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3" name="Line 97"/>
              <p:cNvSpPr>
                <a:spLocks noChangeShapeType="1"/>
              </p:cNvSpPr>
              <p:nvPr/>
            </p:nvSpPr>
            <p:spPr bwMode="auto">
              <a:xfrm>
                <a:off x="3314" y="1591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4" name="Line 98"/>
              <p:cNvSpPr>
                <a:spLocks noChangeShapeType="1"/>
              </p:cNvSpPr>
              <p:nvPr/>
            </p:nvSpPr>
            <p:spPr bwMode="auto">
              <a:xfrm>
                <a:off x="3314" y="1863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5" name="Line 99"/>
              <p:cNvSpPr>
                <a:spLocks noChangeShapeType="1"/>
              </p:cNvSpPr>
              <p:nvPr/>
            </p:nvSpPr>
            <p:spPr bwMode="auto">
              <a:xfrm>
                <a:off x="3308" y="2260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6" name="Line 100"/>
              <p:cNvSpPr>
                <a:spLocks noChangeShapeType="1"/>
              </p:cNvSpPr>
              <p:nvPr/>
            </p:nvSpPr>
            <p:spPr bwMode="auto">
              <a:xfrm>
                <a:off x="3302" y="2710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7" name="Line 101"/>
              <p:cNvSpPr>
                <a:spLocks noChangeShapeType="1"/>
              </p:cNvSpPr>
              <p:nvPr/>
            </p:nvSpPr>
            <p:spPr bwMode="auto">
              <a:xfrm>
                <a:off x="3296" y="3159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8" name="Line 102"/>
              <p:cNvSpPr>
                <a:spLocks noChangeShapeType="1"/>
              </p:cNvSpPr>
              <p:nvPr/>
            </p:nvSpPr>
            <p:spPr bwMode="auto">
              <a:xfrm>
                <a:off x="3302" y="3682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9" name="Text Box 103"/>
              <p:cNvSpPr txBox="1">
                <a:spLocks noChangeArrowheads="1"/>
              </p:cNvSpPr>
              <p:nvPr/>
            </p:nvSpPr>
            <p:spPr bwMode="auto">
              <a:xfrm>
                <a:off x="2946" y="1271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         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0" name="Text Box 104"/>
              <p:cNvSpPr txBox="1">
                <a:spLocks noChangeArrowheads="1"/>
              </p:cNvSpPr>
              <p:nvPr/>
            </p:nvSpPr>
            <p:spPr bwMode="auto">
              <a:xfrm>
                <a:off x="2850" y="1775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5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1" name="Text Box 105"/>
              <p:cNvSpPr txBox="1">
                <a:spLocks noChangeArrowheads="1"/>
              </p:cNvSpPr>
              <p:nvPr/>
            </p:nvSpPr>
            <p:spPr bwMode="auto">
              <a:xfrm>
                <a:off x="2801" y="2298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10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2" name="Text Box 106"/>
              <p:cNvSpPr txBox="1">
                <a:spLocks noChangeArrowheads="1"/>
              </p:cNvSpPr>
              <p:nvPr/>
            </p:nvSpPr>
            <p:spPr bwMode="auto">
              <a:xfrm>
                <a:off x="2802" y="2790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15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3" name="Text Box 107"/>
              <p:cNvSpPr txBox="1">
                <a:spLocks noChangeArrowheads="1"/>
              </p:cNvSpPr>
              <p:nvPr/>
            </p:nvSpPr>
            <p:spPr bwMode="auto">
              <a:xfrm>
                <a:off x="2797" y="3305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20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4" name="Text Box 108"/>
              <p:cNvSpPr txBox="1">
                <a:spLocks noChangeArrowheads="1"/>
              </p:cNvSpPr>
              <p:nvPr/>
            </p:nvSpPr>
            <p:spPr bwMode="auto">
              <a:xfrm>
                <a:off x="2816" y="3826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25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5" name="Text Box 109"/>
              <p:cNvSpPr txBox="1">
                <a:spLocks noChangeArrowheads="1"/>
              </p:cNvSpPr>
              <p:nvPr/>
            </p:nvSpPr>
            <p:spPr bwMode="auto">
              <a:xfrm>
                <a:off x="2814" y="4146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28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  <p:sp>
            <p:nvSpPr>
              <p:cNvPr id="470126" name="Line 110"/>
              <p:cNvSpPr>
                <a:spLocks noChangeAspect="1" noChangeShapeType="1"/>
              </p:cNvSpPr>
              <p:nvPr/>
            </p:nvSpPr>
            <p:spPr bwMode="auto">
              <a:xfrm>
                <a:off x="3202" y="1234"/>
                <a:ext cx="182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27" name="Line 111"/>
              <p:cNvSpPr>
                <a:spLocks noChangeAspect="1" noChangeShapeType="1"/>
              </p:cNvSpPr>
              <p:nvPr/>
            </p:nvSpPr>
            <p:spPr bwMode="auto">
              <a:xfrm>
                <a:off x="3202" y="1201"/>
                <a:ext cx="182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28" name="Line 112"/>
              <p:cNvSpPr>
                <a:spLocks noChangeAspect="1" noChangeShapeType="1"/>
              </p:cNvSpPr>
              <p:nvPr/>
            </p:nvSpPr>
            <p:spPr bwMode="auto">
              <a:xfrm flipH="1">
                <a:off x="3298" y="780"/>
                <a:ext cx="0" cy="421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29" name="Text Box 113"/>
              <p:cNvSpPr txBox="1">
                <a:spLocks noChangeArrowheads="1"/>
              </p:cNvSpPr>
              <p:nvPr/>
            </p:nvSpPr>
            <p:spPr bwMode="auto">
              <a:xfrm>
                <a:off x="2784" y="881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</a:rPr>
                  <a:t>-33</a:t>
                </a:r>
                <a:endParaRPr lang="en-US" sz="1800" i="1">
                  <a:solidFill>
                    <a:srgbClr val="008000"/>
                  </a:solidFill>
                </a:endParaRPr>
              </a:p>
            </p:txBody>
          </p:sp>
        </p:grpSp>
      </p:grpSp>
      <p:sp>
        <p:nvSpPr>
          <p:cNvPr id="470131" name="Text Box 115"/>
          <p:cNvSpPr txBox="1">
            <a:spLocks noChangeArrowheads="1"/>
          </p:cNvSpPr>
          <p:nvPr/>
        </p:nvSpPr>
        <p:spPr bwMode="auto">
          <a:xfrm>
            <a:off x="6705600" y="1143000"/>
            <a:ext cx="2722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i="1"/>
              <a:t>Big  Bang!</a:t>
            </a:r>
          </a:p>
        </p:txBody>
      </p:sp>
      <p:sp>
        <p:nvSpPr>
          <p:cNvPr id="470132" name="Text Box 116"/>
          <p:cNvSpPr txBox="1">
            <a:spLocks noChangeArrowheads="1"/>
          </p:cNvSpPr>
          <p:nvPr/>
        </p:nvSpPr>
        <p:spPr bwMode="auto">
          <a:xfrm>
            <a:off x="7010400" y="6324600"/>
            <a:ext cx="1255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i="1"/>
              <a:t>Now</a:t>
            </a:r>
          </a:p>
        </p:txBody>
      </p:sp>
      <p:sp>
        <p:nvSpPr>
          <p:cNvPr id="470133" name="AutoShape 117"/>
          <p:cNvSpPr>
            <a:spLocks noChangeArrowheads="1"/>
          </p:cNvSpPr>
          <p:nvPr/>
        </p:nvSpPr>
        <p:spPr bwMode="auto">
          <a:xfrm>
            <a:off x="7543800" y="2209800"/>
            <a:ext cx="533400" cy="3886200"/>
          </a:xfrm>
          <a:prstGeom prst="downArrow">
            <a:avLst>
              <a:gd name="adj1" fmla="val 50000"/>
              <a:gd name="adj2" fmla="val 182143"/>
            </a:avLst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0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2B1B-07C4-6E49-87B6-D1A8FAB8AE05}" type="slidenum">
              <a:rPr lang="en-US"/>
              <a:pPr/>
              <a:t>50</a:t>
            </a:fld>
            <a:endParaRPr lang="en-US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NESTOR and ANTARES</a:t>
            </a:r>
          </a:p>
        </p:txBody>
      </p:sp>
      <p:pic>
        <p:nvPicPr>
          <p:cNvPr id="515075" name="Picture 3" descr="Schematic of part of the detector array; the magnified view shows two storeys and a hydrophone.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3450"/>
            <a:ext cx="7391400" cy="511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5082" name="Picture 10" descr="surfa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2338"/>
            <a:ext cx="3840163" cy="258286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84" name="Text Box 12"/>
          <p:cNvSpPr txBox="1">
            <a:spLocks noChangeArrowheads="1"/>
          </p:cNvSpPr>
          <p:nvPr/>
        </p:nvSpPr>
        <p:spPr bwMode="auto">
          <a:xfrm>
            <a:off x="66675" y="3559175"/>
            <a:ext cx="1665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NESTOR</a:t>
            </a:r>
          </a:p>
        </p:txBody>
      </p:sp>
      <p:sp>
        <p:nvSpPr>
          <p:cNvPr id="515086" name="Text Box 14"/>
          <p:cNvSpPr txBox="1">
            <a:spLocks noChangeArrowheads="1"/>
          </p:cNvSpPr>
          <p:nvPr/>
        </p:nvSpPr>
        <p:spPr bwMode="auto">
          <a:xfrm>
            <a:off x="5853113" y="1806575"/>
            <a:ext cx="1903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ANTARES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1AA9-3709-064D-AFCF-32D06EFC4AA0}" type="slidenum">
              <a:rPr lang="en-US"/>
              <a:pPr/>
              <a:t>51</a:t>
            </a:fld>
            <a:endParaRPr lang="en-US"/>
          </a:p>
        </p:txBody>
      </p:sp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AMANDA</a:t>
            </a:r>
          </a:p>
        </p:txBody>
      </p:sp>
      <p:pic>
        <p:nvPicPr>
          <p:cNvPr id="577539" name="Picture 3" descr="AMANDA schematic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8850"/>
            <a:ext cx="5181600" cy="63563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77540" name="Picture 4" descr="last_module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4300" y="903288"/>
            <a:ext cx="4406900" cy="6411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E8ED6-A289-764D-BA16-D2F98664B129}" type="slidenum">
              <a:rPr lang="en-US"/>
              <a:pPr/>
              <a:t>52</a:t>
            </a:fld>
            <a:endParaRPr lang="en-US"/>
          </a:p>
        </p:txBody>
      </p:sp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ICECUBE</a:t>
            </a:r>
          </a:p>
        </p:txBody>
      </p:sp>
      <p:pic>
        <p:nvPicPr>
          <p:cNvPr id="514051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0" y="1744663"/>
            <a:ext cx="3219450" cy="347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  <p:pic>
        <p:nvPicPr>
          <p:cNvPr id="514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9917" r="8693" b="17851"/>
          <a:stretch>
            <a:fillRect/>
          </a:stretch>
        </p:blipFill>
        <p:spPr bwMode="auto">
          <a:xfrm>
            <a:off x="0" y="1143000"/>
            <a:ext cx="5486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3" name="Line 5"/>
          <p:cNvSpPr>
            <a:spLocks noChangeShapeType="1"/>
          </p:cNvSpPr>
          <p:nvPr/>
        </p:nvSpPr>
        <p:spPr bwMode="auto">
          <a:xfrm>
            <a:off x="455613" y="6600825"/>
            <a:ext cx="4221162" cy="158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4" name="Text Box 6"/>
          <p:cNvSpPr txBox="1">
            <a:spLocks noChangeArrowheads="1"/>
          </p:cNvSpPr>
          <p:nvPr/>
        </p:nvSpPr>
        <p:spPr bwMode="auto">
          <a:xfrm>
            <a:off x="2144713" y="6426200"/>
            <a:ext cx="647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rgbClr val="CC3300"/>
                </a:solidFill>
              </a:rPr>
              <a:t>1 km</a:t>
            </a: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549275" y="2292350"/>
            <a:ext cx="844550" cy="167005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 rot="16200000">
            <a:off x="219869" y="3026569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>
                <a:solidFill>
                  <a:srgbClr val="00FF00"/>
                </a:solidFill>
              </a:rPr>
              <a:t>AMANDA-II</a:t>
            </a:r>
          </a:p>
        </p:txBody>
      </p:sp>
      <p:sp>
        <p:nvSpPr>
          <p:cNvPr id="514057" name="Rectangle 9"/>
          <p:cNvSpPr>
            <a:spLocks noChangeArrowheads="1"/>
          </p:cNvSpPr>
          <p:nvPr/>
        </p:nvSpPr>
        <p:spPr bwMode="auto">
          <a:xfrm>
            <a:off x="838200" y="1066800"/>
            <a:ext cx="3657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2400">
                <a:solidFill>
                  <a:srgbClr val="FF0066"/>
                </a:solidFill>
              </a:rPr>
              <a:t>10 TeV Muon Event </a:t>
            </a:r>
          </a:p>
        </p:txBody>
      </p:sp>
      <p:sp>
        <p:nvSpPr>
          <p:cNvPr id="514058" name="Rectangle 10"/>
          <p:cNvSpPr>
            <a:spLocks noChangeArrowheads="1"/>
          </p:cNvSpPr>
          <p:nvPr/>
        </p:nvSpPr>
        <p:spPr bwMode="auto">
          <a:xfrm>
            <a:off x="5486400" y="5638800"/>
            <a:ext cx="381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>
                <a:solidFill>
                  <a:srgbClr val="FF00FF"/>
                </a:solidFill>
              </a:rPr>
              <a:t>60 PMTs/string x 80 strings</a:t>
            </a:r>
          </a:p>
          <a:p>
            <a:pPr lvl="1" algn="l"/>
            <a:r>
              <a:rPr lang="en-US">
                <a:solidFill>
                  <a:srgbClr val="FF00FF"/>
                </a:solidFill>
              </a:rPr>
              <a:t>= 4,800PMTs</a:t>
            </a:r>
          </a:p>
          <a:p>
            <a:pPr lvl="1" algn="l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FCC7E-CC59-EA4D-A642-6082FDCAD678}" type="slidenum">
              <a:rPr lang="en-US"/>
              <a:pPr/>
              <a:t>53</a:t>
            </a:fld>
            <a:endParaRPr lang="en-US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of Cosmic Radiation</a:t>
            </a:r>
          </a:p>
        </p:txBody>
      </p:sp>
      <p:pic>
        <p:nvPicPr>
          <p:cNvPr id="53965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90600"/>
            <a:ext cx="9220200" cy="63246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5730875" y="5313363"/>
            <a:ext cx="2481263" cy="1041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1828800" y="6003925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CDMS</a:t>
            </a:r>
          </a:p>
        </p:txBody>
      </p:sp>
      <p:sp>
        <p:nvSpPr>
          <p:cNvPr id="539654" name="Text Box 6"/>
          <p:cNvSpPr txBox="1">
            <a:spLocks noChangeArrowheads="1"/>
          </p:cNvSpPr>
          <p:nvPr/>
        </p:nvSpPr>
        <p:spPr bwMode="auto">
          <a:xfrm>
            <a:off x="3273425" y="4032250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Super-K</a:t>
            </a:r>
          </a:p>
        </p:txBody>
      </p:sp>
      <p:sp>
        <p:nvSpPr>
          <p:cNvPr id="539655" name="Text Box 7"/>
          <p:cNvSpPr txBox="1">
            <a:spLocks noChangeArrowheads="1"/>
          </p:cNvSpPr>
          <p:nvPr/>
        </p:nvSpPr>
        <p:spPr bwMode="auto">
          <a:xfrm>
            <a:off x="4784725" y="3071813"/>
            <a:ext cx="1316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AMANDA</a:t>
            </a:r>
          </a:p>
        </p:txBody>
      </p:sp>
      <p:sp>
        <p:nvSpPr>
          <p:cNvPr id="539656" name="Text Box 8"/>
          <p:cNvSpPr txBox="1">
            <a:spLocks noChangeArrowheads="1"/>
          </p:cNvSpPr>
          <p:nvPr/>
        </p:nvSpPr>
        <p:spPr bwMode="auto">
          <a:xfrm>
            <a:off x="6896100" y="2432050"/>
            <a:ext cx="1722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Pierre-Auger</a:t>
            </a:r>
          </a:p>
        </p:txBody>
      </p:sp>
      <p:sp>
        <p:nvSpPr>
          <p:cNvPr id="539657" name="Text Box 9"/>
          <p:cNvSpPr txBox="1">
            <a:spLocks noChangeArrowheads="1"/>
          </p:cNvSpPr>
          <p:nvPr/>
        </p:nvSpPr>
        <p:spPr bwMode="auto">
          <a:xfrm>
            <a:off x="2463800" y="2992438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Hyper-K</a:t>
            </a:r>
          </a:p>
        </p:txBody>
      </p:sp>
      <p:sp>
        <p:nvSpPr>
          <p:cNvPr id="539658" name="Text Box 10"/>
          <p:cNvSpPr txBox="1">
            <a:spLocks noChangeArrowheads="1"/>
          </p:cNvSpPr>
          <p:nvPr/>
        </p:nvSpPr>
        <p:spPr bwMode="auto">
          <a:xfrm>
            <a:off x="4062413" y="2095500"/>
            <a:ext cx="1328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ICECUBE</a:t>
            </a:r>
          </a:p>
        </p:txBody>
      </p:sp>
      <p:sp>
        <p:nvSpPr>
          <p:cNvPr id="539659" name="Text Box 11"/>
          <p:cNvSpPr txBox="1">
            <a:spLocks noChangeArrowheads="1"/>
          </p:cNvSpPr>
          <p:nvPr/>
        </p:nvSpPr>
        <p:spPr bwMode="auto">
          <a:xfrm>
            <a:off x="7477125" y="1550988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EUSO</a:t>
            </a:r>
          </a:p>
        </p:txBody>
      </p:sp>
      <p:sp>
        <p:nvSpPr>
          <p:cNvPr id="539660" name="Text Box 12"/>
          <p:cNvSpPr txBox="1">
            <a:spLocks noChangeArrowheads="1"/>
          </p:cNvSpPr>
          <p:nvPr/>
        </p:nvSpPr>
        <p:spPr bwMode="auto">
          <a:xfrm>
            <a:off x="7529513" y="1230313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OWL</a:t>
            </a:r>
          </a:p>
        </p:txBody>
      </p: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1371600" y="5334000"/>
            <a:ext cx="93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Zeplin</a:t>
            </a:r>
          </a:p>
        </p:txBody>
      </p:sp>
      <p:grpSp>
        <p:nvGrpSpPr>
          <p:cNvPr id="539662" name="Group 14"/>
          <p:cNvGrpSpPr>
            <a:grpSpLocks/>
          </p:cNvGrpSpPr>
          <p:nvPr/>
        </p:nvGrpSpPr>
        <p:grpSpPr bwMode="auto">
          <a:xfrm>
            <a:off x="1401763" y="1171575"/>
            <a:ext cx="2636837" cy="1419225"/>
            <a:chOff x="864" y="690"/>
            <a:chExt cx="1661" cy="894"/>
          </a:xfrm>
        </p:grpSpPr>
        <p:sp>
          <p:nvSpPr>
            <p:cNvPr id="539663" name="Text Box 15"/>
            <p:cNvSpPr txBox="1">
              <a:spLocks noChangeArrowheads="1"/>
            </p:cNvSpPr>
            <p:nvPr/>
          </p:nvSpPr>
          <p:spPr bwMode="auto">
            <a:xfrm>
              <a:off x="864" y="690"/>
              <a:ext cx="166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</a:rPr>
                <a:t>Larger Volume</a:t>
              </a:r>
            </a:p>
            <a:p>
              <a:pPr algn="l"/>
              <a:r>
                <a:rPr lang="en-US" sz="2400">
                  <a:solidFill>
                    <a:srgbClr val="FF0000"/>
                  </a:solidFill>
                </a:rPr>
                <a:t>Lower Threshold</a:t>
              </a:r>
            </a:p>
          </p:txBody>
        </p:sp>
        <p:sp>
          <p:nvSpPr>
            <p:cNvPr id="539664" name="AutoShape 16"/>
            <p:cNvSpPr>
              <a:spLocks noChangeArrowheads="1"/>
            </p:cNvSpPr>
            <p:nvPr/>
          </p:nvSpPr>
          <p:spPr bwMode="auto">
            <a:xfrm rot="-2155082">
              <a:off x="1584" y="1200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539665" name="Text Box 17"/>
          <p:cNvSpPr txBox="1">
            <a:spLocks noChangeArrowheads="1"/>
          </p:cNvSpPr>
          <p:nvPr/>
        </p:nvSpPr>
        <p:spPr bwMode="auto">
          <a:xfrm>
            <a:off x="2362200" y="5562600"/>
            <a:ext cx="157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FF00"/>
                </a:solidFill>
              </a:rPr>
              <a:t>Dark Matter</a:t>
            </a:r>
          </a:p>
        </p:txBody>
      </p:sp>
      <p:sp>
        <p:nvSpPr>
          <p:cNvPr id="539666" name="Text Box 18"/>
          <p:cNvSpPr txBox="1">
            <a:spLocks noChangeArrowheads="1"/>
          </p:cNvSpPr>
          <p:nvPr/>
        </p:nvSpPr>
        <p:spPr bwMode="auto">
          <a:xfrm>
            <a:off x="3800475" y="3505200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FF00"/>
                </a:solidFill>
              </a:rPr>
              <a:t>Neutrino</a:t>
            </a:r>
          </a:p>
        </p:txBody>
      </p:sp>
      <p:sp>
        <p:nvSpPr>
          <p:cNvPr id="539667" name="Text Box 19"/>
          <p:cNvSpPr txBox="1">
            <a:spLocks noChangeArrowheads="1"/>
          </p:cNvSpPr>
          <p:nvPr/>
        </p:nvSpPr>
        <p:spPr bwMode="auto">
          <a:xfrm>
            <a:off x="7189788" y="2971800"/>
            <a:ext cx="163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FF00"/>
                </a:solidFill>
              </a:rPr>
              <a:t>Cosmic Ray</a:t>
            </a:r>
          </a:p>
        </p:txBody>
      </p:sp>
      <p:sp>
        <p:nvSpPr>
          <p:cNvPr id="539669" name="Freeform 21"/>
          <p:cNvSpPr>
            <a:spLocks/>
          </p:cNvSpPr>
          <p:nvPr/>
        </p:nvSpPr>
        <p:spPr bwMode="auto">
          <a:xfrm>
            <a:off x="1752600" y="1600200"/>
            <a:ext cx="6858000" cy="4267200"/>
          </a:xfrm>
          <a:custGeom>
            <a:avLst/>
            <a:gdLst>
              <a:gd name="T0" fmla="*/ 0 w 4320"/>
              <a:gd name="T1" fmla="*/ 2688 h 2688"/>
              <a:gd name="T2" fmla="*/ 912 w 4320"/>
              <a:gd name="T3" fmla="*/ 1248 h 2688"/>
              <a:gd name="T4" fmla="*/ 2016 w 4320"/>
              <a:gd name="T5" fmla="*/ 624 h 2688"/>
              <a:gd name="T6" fmla="*/ 4320 w 4320"/>
              <a:gd name="T7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20" h="2688">
                <a:moveTo>
                  <a:pt x="0" y="2688"/>
                </a:moveTo>
                <a:cubicBezTo>
                  <a:pt x="288" y="2140"/>
                  <a:pt x="576" y="1592"/>
                  <a:pt x="912" y="1248"/>
                </a:cubicBezTo>
                <a:cubicBezTo>
                  <a:pt x="1248" y="904"/>
                  <a:pt x="1448" y="832"/>
                  <a:pt x="2016" y="624"/>
                </a:cubicBezTo>
                <a:cubicBezTo>
                  <a:pt x="2584" y="416"/>
                  <a:pt x="3936" y="104"/>
                  <a:pt x="4320" y="0"/>
                </a:cubicBezTo>
              </a:path>
            </a:pathLst>
          </a:custGeom>
          <a:noFill/>
          <a:ln w="50800" cap="rnd" cmpd="sng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7" grpId="0"/>
      <p:bldP spid="539658" grpId="0"/>
      <p:bldP spid="539659" grpId="0"/>
      <p:bldP spid="539660" grpId="0"/>
      <p:bldP spid="539661" grpId="0"/>
      <p:bldP spid="53966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84D7-BE33-614D-B40C-548ECBD81C70}" type="slidenum">
              <a:rPr lang="en-US"/>
              <a:pPr/>
              <a:t>54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Outline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1443038"/>
            <a:ext cx="8769350" cy="51149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Astro-Physics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Cosmology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High-energy Particle Astro-physics</a:t>
            </a:r>
          </a:p>
          <a:p>
            <a:pPr>
              <a:lnSpc>
                <a:spcPct val="70000"/>
              </a:lnSpc>
            </a:pPr>
            <a:r>
              <a:rPr lang="en-US" sz="3800">
                <a:solidFill>
                  <a:schemeClr val="bg2"/>
                </a:solidFill>
              </a:rPr>
              <a:t>Experiments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Ongoing</a:t>
            </a:r>
          </a:p>
          <a:p>
            <a:pPr lvl="1">
              <a:lnSpc>
                <a:spcPct val="70000"/>
              </a:lnSpc>
            </a:pPr>
            <a:r>
              <a:rPr lang="en-US" sz="3400">
                <a:solidFill>
                  <a:schemeClr val="bg2"/>
                </a:solidFill>
              </a:rPr>
              <a:t>Future</a:t>
            </a:r>
          </a:p>
          <a:p>
            <a:pPr>
              <a:lnSpc>
                <a:spcPct val="70000"/>
              </a:lnSpc>
            </a:pPr>
            <a:r>
              <a:rPr lang="en-US" sz="3800"/>
              <a:t>Photo-detectors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Demands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New Detectors on Horizon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Dream Detectors</a:t>
            </a:r>
          </a:p>
        </p:txBody>
      </p:sp>
      <p:sp>
        <p:nvSpPr>
          <p:cNvPr id="593924" name="Rectangle 4"/>
          <p:cNvSpPr>
            <a:spLocks noChangeArrowheads="1"/>
          </p:cNvSpPr>
          <p:nvPr/>
        </p:nvSpPr>
        <p:spPr bwMode="auto">
          <a:xfrm>
            <a:off x="304800" y="4419600"/>
            <a:ext cx="8991600" cy="1905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324E-1237-1F49-B53A-25B79F15EDDE}" type="slidenum">
              <a:rPr lang="en-US"/>
              <a:pPr/>
              <a:t>55</a:t>
            </a:fld>
            <a:endParaRPr lang="en-US"/>
          </a:p>
        </p:txBody>
      </p:sp>
      <p:pic>
        <p:nvPicPr>
          <p:cNvPr id="694293" name="Picture 2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0" y="962025"/>
            <a:ext cx="8547100" cy="6353175"/>
          </a:xfrm>
        </p:spPr>
      </p:pic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 Detector</a:t>
            </a:r>
          </a:p>
        </p:txBody>
      </p:sp>
      <p:sp>
        <p:nvSpPr>
          <p:cNvPr id="694276" name="Rectangle 4"/>
          <p:cNvSpPr>
            <a:spLocks noChangeArrowheads="1"/>
          </p:cNvSpPr>
          <p:nvPr/>
        </p:nvSpPr>
        <p:spPr bwMode="auto">
          <a:xfrm>
            <a:off x="152400" y="7010400"/>
            <a:ext cx="457200" cy="228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4277" name="Text Box 5"/>
          <p:cNvSpPr txBox="1">
            <a:spLocks noChangeArrowheads="1"/>
          </p:cNvSpPr>
          <p:nvPr/>
        </p:nvSpPr>
        <p:spPr bwMode="auto">
          <a:xfrm>
            <a:off x="1922463" y="2679700"/>
            <a:ext cx="877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SDSS</a:t>
            </a:r>
          </a:p>
        </p:txBody>
      </p:sp>
      <p:sp>
        <p:nvSpPr>
          <p:cNvPr id="694278" name="Text Box 6"/>
          <p:cNvSpPr txBox="1">
            <a:spLocks noChangeArrowheads="1"/>
          </p:cNvSpPr>
          <p:nvPr/>
        </p:nvSpPr>
        <p:spPr bwMode="auto">
          <a:xfrm>
            <a:off x="5219700" y="4621213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EUSO</a:t>
            </a:r>
          </a:p>
        </p:txBody>
      </p:sp>
      <p:sp>
        <p:nvSpPr>
          <p:cNvPr id="694279" name="Text Box 7"/>
          <p:cNvSpPr txBox="1">
            <a:spLocks noChangeArrowheads="1"/>
          </p:cNvSpPr>
          <p:nvPr/>
        </p:nvSpPr>
        <p:spPr bwMode="auto">
          <a:xfrm>
            <a:off x="5930900" y="5911850"/>
            <a:ext cx="1287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VERITAS</a:t>
            </a:r>
          </a:p>
        </p:txBody>
      </p:sp>
      <p:sp>
        <p:nvSpPr>
          <p:cNvPr id="694280" name="Text Box 8"/>
          <p:cNvSpPr txBox="1">
            <a:spLocks noChangeArrowheads="1"/>
          </p:cNvSpPr>
          <p:nvPr/>
        </p:nvSpPr>
        <p:spPr bwMode="auto">
          <a:xfrm>
            <a:off x="7804150" y="5145088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Super-K</a:t>
            </a:r>
          </a:p>
        </p:txBody>
      </p:sp>
      <p:sp>
        <p:nvSpPr>
          <p:cNvPr id="694281" name="Text Box 9"/>
          <p:cNvSpPr txBox="1">
            <a:spLocks noChangeArrowheads="1"/>
          </p:cNvSpPr>
          <p:nvPr/>
        </p:nvSpPr>
        <p:spPr bwMode="auto">
          <a:xfrm>
            <a:off x="2279650" y="1317625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LSST</a:t>
            </a:r>
          </a:p>
        </p:txBody>
      </p:sp>
      <p:sp>
        <p:nvSpPr>
          <p:cNvPr id="694282" name="Text Box 10"/>
          <p:cNvSpPr txBox="1">
            <a:spLocks noChangeArrowheads="1"/>
          </p:cNvSpPr>
          <p:nvPr/>
        </p:nvSpPr>
        <p:spPr bwMode="auto">
          <a:xfrm>
            <a:off x="4935538" y="2767013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OWL</a:t>
            </a:r>
          </a:p>
        </p:txBody>
      </p:sp>
      <p:sp>
        <p:nvSpPr>
          <p:cNvPr id="694283" name="Text Box 11"/>
          <p:cNvSpPr txBox="1">
            <a:spLocks noChangeArrowheads="1"/>
          </p:cNvSpPr>
          <p:nvPr/>
        </p:nvSpPr>
        <p:spPr bwMode="auto">
          <a:xfrm>
            <a:off x="5410200" y="3200400"/>
            <a:ext cx="157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  <a:sym typeface="Symbol" charset="0"/>
              </a:rPr>
              <a:t></a:t>
            </a:r>
            <a:r>
              <a:rPr lang="en-US">
                <a:solidFill>
                  <a:srgbClr val="FF00FF"/>
                </a:solidFill>
              </a:rPr>
              <a:t> Wide FOV</a:t>
            </a:r>
          </a:p>
        </p:txBody>
      </p:sp>
      <p:sp>
        <p:nvSpPr>
          <p:cNvPr id="694284" name="Text Box 12"/>
          <p:cNvSpPr txBox="1">
            <a:spLocks noChangeArrowheads="1"/>
          </p:cNvSpPr>
          <p:nvPr/>
        </p:nvSpPr>
        <p:spPr bwMode="auto">
          <a:xfrm>
            <a:off x="7621588" y="4291013"/>
            <a:ext cx="1173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Hyper-K</a:t>
            </a:r>
          </a:p>
        </p:txBody>
      </p:sp>
      <p:sp>
        <p:nvSpPr>
          <p:cNvPr id="694285" name="Line 13"/>
          <p:cNvSpPr>
            <a:spLocks noChangeShapeType="1"/>
          </p:cNvSpPr>
          <p:nvPr/>
        </p:nvSpPr>
        <p:spPr bwMode="auto">
          <a:xfrm>
            <a:off x="1808163" y="2138363"/>
            <a:ext cx="6907212" cy="3797300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4286" name="Line 14"/>
          <p:cNvSpPr>
            <a:spLocks noChangeShapeType="1"/>
          </p:cNvSpPr>
          <p:nvPr/>
        </p:nvSpPr>
        <p:spPr bwMode="auto">
          <a:xfrm>
            <a:off x="1828800" y="1524000"/>
            <a:ext cx="6835775" cy="3581400"/>
          </a:xfrm>
          <a:prstGeom prst="line">
            <a:avLst/>
          </a:prstGeom>
          <a:noFill/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4287" name="AutoShape 15"/>
          <p:cNvSpPr>
            <a:spLocks noChangeArrowheads="1"/>
          </p:cNvSpPr>
          <p:nvPr/>
        </p:nvSpPr>
        <p:spPr bwMode="auto">
          <a:xfrm rot="21497554" flipH="1">
            <a:off x="4154488" y="2971800"/>
            <a:ext cx="304800" cy="392113"/>
          </a:xfrm>
          <a:prstGeom prst="upArrow">
            <a:avLst>
              <a:gd name="adj1" fmla="val 50000"/>
              <a:gd name="adj2" fmla="val 32161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694298" name="Group 26"/>
          <p:cNvGrpSpPr>
            <a:grpSpLocks/>
          </p:cNvGrpSpPr>
          <p:nvPr/>
        </p:nvGrpSpPr>
        <p:grpSpPr bwMode="auto">
          <a:xfrm>
            <a:off x="6064250" y="1174750"/>
            <a:ext cx="2674938" cy="1481138"/>
            <a:chOff x="3820" y="740"/>
            <a:chExt cx="1685" cy="933"/>
          </a:xfrm>
        </p:grpSpPr>
        <p:sp>
          <p:nvSpPr>
            <p:cNvPr id="694289" name="Text Box 17"/>
            <p:cNvSpPr txBox="1">
              <a:spLocks noChangeArrowheads="1"/>
            </p:cNvSpPr>
            <p:nvPr/>
          </p:nvSpPr>
          <p:spPr bwMode="auto">
            <a:xfrm>
              <a:off x="3820" y="740"/>
              <a:ext cx="168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</a:rPr>
                <a:t>More Pixels</a:t>
              </a:r>
            </a:p>
            <a:p>
              <a:pPr algn="l"/>
              <a:r>
                <a:rPr lang="en-US" sz="2400">
                  <a:solidFill>
                    <a:srgbClr val="FF0000"/>
                  </a:solidFill>
                </a:rPr>
                <a:t>Better Sensitivity</a:t>
              </a:r>
            </a:p>
          </p:txBody>
        </p:sp>
        <p:sp>
          <p:nvSpPr>
            <p:cNvPr id="694290" name="AutoShape 18"/>
            <p:cNvSpPr>
              <a:spLocks noChangeArrowheads="1"/>
            </p:cNvSpPr>
            <p:nvPr/>
          </p:nvSpPr>
          <p:spPr bwMode="auto">
            <a:xfrm rot="21565900" flipH="1">
              <a:off x="4451" y="1289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694291" name="Text Box 19"/>
          <p:cNvSpPr txBox="1">
            <a:spLocks noChangeArrowheads="1"/>
          </p:cNvSpPr>
          <p:nvPr/>
        </p:nvSpPr>
        <p:spPr bwMode="auto">
          <a:xfrm>
            <a:off x="2595563" y="3333750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solidFill>
                  <a:srgbClr val="00FF00"/>
                </a:solidFill>
              </a:rPr>
              <a:t>CCD</a:t>
            </a:r>
          </a:p>
        </p:txBody>
      </p:sp>
      <p:sp>
        <p:nvSpPr>
          <p:cNvPr id="694292" name="Text Box 20"/>
          <p:cNvSpPr txBox="1">
            <a:spLocks noChangeArrowheads="1"/>
          </p:cNvSpPr>
          <p:nvPr/>
        </p:nvSpPr>
        <p:spPr bwMode="auto">
          <a:xfrm>
            <a:off x="4103688" y="4500563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solidFill>
                  <a:srgbClr val="00FF00"/>
                </a:solidFill>
              </a:rPr>
              <a:t>PMT</a:t>
            </a:r>
          </a:p>
        </p:txBody>
      </p:sp>
      <p:sp>
        <p:nvSpPr>
          <p:cNvPr id="694294" name="Text Box 22"/>
          <p:cNvSpPr txBox="1">
            <a:spLocks noChangeArrowheads="1"/>
          </p:cNvSpPr>
          <p:nvPr/>
        </p:nvSpPr>
        <p:spPr bwMode="auto">
          <a:xfrm>
            <a:off x="6137275" y="5146675"/>
            <a:ext cx="134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Auger-FD</a:t>
            </a:r>
          </a:p>
        </p:txBody>
      </p:sp>
      <p:sp>
        <p:nvSpPr>
          <p:cNvPr id="694295" name="Text Box 23"/>
          <p:cNvSpPr txBox="1">
            <a:spLocks noChangeArrowheads="1"/>
          </p:cNvSpPr>
          <p:nvPr/>
        </p:nvSpPr>
        <p:spPr bwMode="auto">
          <a:xfrm>
            <a:off x="7319963" y="5851525"/>
            <a:ext cx="1487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Auger-SD</a:t>
            </a:r>
          </a:p>
        </p:txBody>
      </p:sp>
      <p:sp>
        <p:nvSpPr>
          <p:cNvPr id="694296" name="Text Box 24"/>
          <p:cNvSpPr txBox="1">
            <a:spLocks noChangeArrowheads="1"/>
          </p:cNvSpPr>
          <p:nvPr/>
        </p:nvSpPr>
        <p:spPr bwMode="auto">
          <a:xfrm>
            <a:off x="5535613" y="548005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AMS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9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9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281" grpId="0"/>
      <p:bldP spid="694282" grpId="0"/>
      <p:bldP spid="694283" grpId="0"/>
      <p:bldP spid="694284" grpId="0"/>
      <p:bldP spid="694286" grpId="0" animBg="1"/>
      <p:bldP spid="69428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9D4E-01EE-1B4E-9288-572A555970C1}" type="slidenum">
              <a:rPr lang="en-US"/>
              <a:pPr/>
              <a:t>56</a:t>
            </a:fld>
            <a:endParaRPr lang="en-US"/>
          </a:p>
        </p:txBody>
      </p:sp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Demands on Photon Detectors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28750"/>
            <a:ext cx="89154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/>
              <a:t>Giga-Pixel CCD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Sky Survey</a:t>
            </a:r>
          </a:p>
          <a:p>
            <a:pPr>
              <a:lnSpc>
                <a:spcPct val="80000"/>
              </a:lnSpc>
            </a:pPr>
            <a:r>
              <a:rPr lang="en-US" sz="3400"/>
              <a:t>Mega-Pixel (1-5mm), Photon Counting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EUSO/OWL, Wide-FOV </a:t>
            </a:r>
            <a:r>
              <a:rPr lang="en-US" sz="3000">
                <a:sym typeface="Symbol" charset="0"/>
              </a:rPr>
              <a:t>-ray </a:t>
            </a:r>
            <a:r>
              <a:rPr lang="en-US" sz="3000"/>
              <a:t>Telescope</a:t>
            </a:r>
          </a:p>
          <a:p>
            <a:pPr>
              <a:lnSpc>
                <a:spcPct val="80000"/>
              </a:lnSpc>
            </a:pPr>
            <a:r>
              <a:rPr lang="en-US" sz="3400"/>
              <a:t>Large Area (&gt;50cm), Photon Counting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Neutrino, Proton decay</a:t>
            </a:r>
          </a:p>
          <a:p>
            <a:pPr>
              <a:lnSpc>
                <a:spcPct val="80000"/>
              </a:lnSpc>
            </a:pPr>
            <a:r>
              <a:rPr lang="en-US" sz="3400"/>
              <a:t>Time-resolving Imaging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Transient  Phenomena 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rgbClr val="FF00FF"/>
                </a:solidFill>
              </a:rPr>
              <a:t>Low Costs!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102-2ECD-5A49-BBB2-4D54AA5B0C64}" type="slidenum">
              <a:rPr lang="en-US"/>
              <a:pPr/>
              <a:t>57</a:t>
            </a:fld>
            <a:endParaRPr lang="en-US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Demands on Photon Detectors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28750"/>
            <a:ext cx="89154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Giga-Pixel CCD</a:t>
            </a:r>
          </a:p>
          <a:p>
            <a:pPr lvl="1">
              <a:lnSpc>
                <a:spcPct val="80000"/>
              </a:lnSpc>
            </a:pPr>
            <a:r>
              <a:rPr lang="en-US" sz="3000">
                <a:solidFill>
                  <a:schemeClr val="bg2"/>
                </a:solidFill>
              </a:rPr>
              <a:t>Sky Survey</a:t>
            </a:r>
          </a:p>
          <a:p>
            <a:pPr>
              <a:lnSpc>
                <a:spcPct val="80000"/>
              </a:lnSpc>
            </a:pPr>
            <a:r>
              <a:rPr lang="en-US" sz="3400"/>
              <a:t>Mega-Pixel (1-5mm), Photon Counting</a:t>
            </a:r>
          </a:p>
          <a:p>
            <a:pPr lvl="1">
              <a:lnSpc>
                <a:spcPct val="80000"/>
              </a:lnSpc>
            </a:pPr>
            <a:r>
              <a:rPr lang="en-US" sz="3000"/>
              <a:t>EUSO/OWL, Wide-FOV </a:t>
            </a:r>
            <a:r>
              <a:rPr lang="en-US" sz="3000">
                <a:sym typeface="Symbol" charset="0"/>
              </a:rPr>
              <a:t>-ray </a:t>
            </a:r>
            <a:r>
              <a:rPr lang="en-US" sz="3000"/>
              <a:t>Telescope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Large Area (&gt;50cm), Photon Counting</a:t>
            </a:r>
          </a:p>
          <a:p>
            <a:pPr lvl="1">
              <a:lnSpc>
                <a:spcPct val="80000"/>
              </a:lnSpc>
            </a:pPr>
            <a:r>
              <a:rPr lang="en-US" sz="3000">
                <a:solidFill>
                  <a:schemeClr val="bg2"/>
                </a:solidFill>
              </a:rPr>
              <a:t>Neutrino, Proton decay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Time-resolving Imaging</a:t>
            </a:r>
          </a:p>
          <a:p>
            <a:pPr lvl="1">
              <a:lnSpc>
                <a:spcPct val="80000"/>
              </a:lnSpc>
            </a:pPr>
            <a:r>
              <a:rPr lang="en-US" sz="3000">
                <a:solidFill>
                  <a:schemeClr val="bg2"/>
                </a:solidFill>
              </a:rPr>
              <a:t>Transient  Phenomena </a:t>
            </a:r>
          </a:p>
          <a:p>
            <a:pPr>
              <a:lnSpc>
                <a:spcPct val="80000"/>
              </a:lnSpc>
            </a:pPr>
            <a:r>
              <a:rPr lang="en-US" sz="3400">
                <a:solidFill>
                  <a:schemeClr val="bg2"/>
                </a:solidFill>
              </a:rPr>
              <a:t>Low Costs!</a:t>
            </a:r>
          </a:p>
        </p:txBody>
      </p:sp>
      <p:sp>
        <p:nvSpPr>
          <p:cNvPr id="702468" name="Rectangle 4"/>
          <p:cNvSpPr>
            <a:spLocks noChangeArrowheads="1"/>
          </p:cNvSpPr>
          <p:nvPr/>
        </p:nvSpPr>
        <p:spPr bwMode="auto">
          <a:xfrm>
            <a:off x="277813" y="2368550"/>
            <a:ext cx="8991600" cy="113506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6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241C-60D8-E34D-849D-6C1D2ECF83E8}" type="slidenum">
              <a:rPr lang="en-US"/>
              <a:pPr/>
              <a:t>58</a:t>
            </a:fld>
            <a:endParaRPr lang="en-US"/>
          </a:p>
        </p:txBody>
      </p:sp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Detectors on Horizon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918845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900"/>
              <a:t>Vacuum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Multi-Pixel HPD	</a:t>
            </a:r>
            <a:r>
              <a:rPr lang="en-US" sz="3500">
                <a:solidFill>
                  <a:srgbClr val="CC00FF"/>
                </a:solidFill>
              </a:rPr>
              <a:t>DEP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Flat Panel PMT	</a:t>
            </a:r>
            <a:r>
              <a:rPr lang="en-US" sz="3500">
                <a:solidFill>
                  <a:srgbClr val="CC00FF"/>
                </a:solidFill>
              </a:rPr>
              <a:t>Hamamatsu, Burle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Silicon MCP</a:t>
            </a:r>
            <a:r>
              <a:rPr lang="en-US" sz="3500">
                <a:solidFill>
                  <a:srgbClr val="CC00FF"/>
                </a:solidFill>
              </a:rPr>
              <a:t>		Nano-science </a:t>
            </a:r>
          </a:p>
          <a:p>
            <a:pPr lvl="1">
              <a:lnSpc>
                <a:spcPct val="80000"/>
              </a:lnSpc>
            </a:pPr>
            <a:r>
              <a:rPr lang="en-US" sz="3500">
                <a:solidFill>
                  <a:srgbClr val="CC0000"/>
                </a:solidFill>
              </a:rPr>
              <a:t>New Photo Cathode</a:t>
            </a:r>
          </a:p>
          <a:p>
            <a:pPr lvl="1">
              <a:lnSpc>
                <a:spcPct val="80000"/>
              </a:lnSpc>
            </a:pPr>
            <a:endParaRPr lang="en-US" sz="350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3900"/>
              <a:t>Solid State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Silicon PMT		</a:t>
            </a:r>
            <a:r>
              <a:rPr lang="en-US" sz="3500">
                <a:solidFill>
                  <a:srgbClr val="CC00FF"/>
                </a:solidFill>
              </a:rPr>
              <a:t>Russia</a:t>
            </a:r>
            <a:r>
              <a:rPr lang="en-US" sz="3500"/>
              <a:t> 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STJ				</a:t>
            </a:r>
            <a:r>
              <a:rPr lang="en-US" sz="3500">
                <a:solidFill>
                  <a:srgbClr val="CC00FF"/>
                </a:solidFill>
              </a:rPr>
              <a:t>ESTEC</a:t>
            </a:r>
          </a:p>
          <a:p>
            <a:pPr lvl="1">
              <a:lnSpc>
                <a:spcPct val="80000"/>
              </a:lnSpc>
            </a:pPr>
            <a:r>
              <a:rPr lang="en-US" sz="3500"/>
              <a:t>TES				</a:t>
            </a:r>
            <a:r>
              <a:rPr lang="en-US" sz="3500">
                <a:solidFill>
                  <a:srgbClr val="CC00FF"/>
                </a:solidFill>
              </a:rPr>
              <a:t>Stanford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D1FF7-2A24-B045-9920-292BC6E53656}" type="slidenum">
              <a:rPr lang="en-US"/>
              <a:pPr/>
              <a:t>59</a:t>
            </a:fld>
            <a:endParaRPr lang="en-US"/>
          </a:p>
        </p:txBody>
      </p:sp>
      <p:sp>
        <p:nvSpPr>
          <p:cNvPr id="546818" name="Rectangle 2"/>
          <p:cNvSpPr>
            <a:spLocks noChangeArrowheads="1"/>
          </p:cNvSpPr>
          <p:nvPr>
            <p:ph type="ctrTitle"/>
          </p:nvPr>
        </p:nvSpPr>
        <p:spPr>
          <a:xfrm>
            <a:off x="0" y="0"/>
            <a:ext cx="9601200" cy="914400"/>
          </a:xfrm>
          <a:noFill/>
          <a:ln/>
        </p:spPr>
        <p:txBody>
          <a:bodyPr/>
          <a:lstStyle/>
          <a:p>
            <a:r>
              <a:rPr lang="en-US"/>
              <a:t>DEP Hybrid Photodiode (HPD)</a:t>
            </a:r>
          </a:p>
        </p:txBody>
      </p:sp>
      <p:pic>
        <p:nvPicPr>
          <p:cNvPr id="546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9578975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6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301466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1066800" y="4572000"/>
            <a:ext cx="419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7" name="Text Box 11"/>
          <p:cNvSpPr txBox="1">
            <a:spLocks noChangeArrowheads="1"/>
          </p:cNvSpPr>
          <p:nvPr/>
        </p:nvSpPr>
        <p:spPr bwMode="auto">
          <a:xfrm>
            <a:off x="288925" y="1644650"/>
            <a:ext cx="57277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800">
                <a:solidFill>
                  <a:srgbClr val="0000FF"/>
                </a:solidFill>
              </a:rPr>
              <a:t>Baseline design for </a:t>
            </a:r>
            <a:r>
              <a:rPr lang="en-US" sz="2800">
                <a:solidFill>
                  <a:srgbClr val="FF00FF"/>
                </a:solidFill>
              </a:rPr>
              <a:t>LHC-b RICH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0000FF"/>
                </a:solidFill>
              </a:rPr>
              <a:t>8cm diameter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0000FF"/>
                </a:solidFill>
              </a:rPr>
              <a:t>61 Pixel, (5mm view)</a:t>
            </a:r>
          </a:p>
          <a:p>
            <a:pPr algn="l">
              <a:buFontTx/>
              <a:buChar char="•"/>
            </a:pP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710E-F46F-6B4C-9B5B-7C056361F618}" type="slidenum">
              <a:rPr lang="en-US"/>
              <a:pPr/>
              <a:t>6</a:t>
            </a:fld>
            <a:endParaRPr lang="en-US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Tools to explore the Early Universe</a:t>
            </a:r>
          </a:p>
        </p:txBody>
      </p:sp>
      <p:grpSp>
        <p:nvGrpSpPr>
          <p:cNvPr id="677891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677892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3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4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5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6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7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8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899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0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1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2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3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4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5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6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7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08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677909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0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1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2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3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4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5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6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7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8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19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20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677921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677922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677923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677924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677925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26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27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28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29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0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1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2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3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4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5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6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7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8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39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0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1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2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3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4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5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46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77947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77948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77949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77950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677951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677952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677953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677954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677955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677956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57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58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59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60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61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62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677963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677964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677965" name="Group 77"/>
          <p:cNvGrpSpPr>
            <a:grpSpLocks/>
          </p:cNvGrpSpPr>
          <p:nvPr/>
        </p:nvGrpSpPr>
        <p:grpSpPr bwMode="auto">
          <a:xfrm>
            <a:off x="4038600" y="4191000"/>
            <a:ext cx="2514600" cy="1512888"/>
            <a:chOff x="2544" y="2640"/>
            <a:chExt cx="1584" cy="953"/>
          </a:xfrm>
        </p:grpSpPr>
        <p:sp>
          <p:nvSpPr>
            <p:cNvPr id="677966" name="Line 78"/>
            <p:cNvSpPr>
              <a:spLocks noChangeAspect="1" noChangeShapeType="1"/>
            </p:cNvSpPr>
            <p:nvPr/>
          </p:nvSpPr>
          <p:spPr bwMode="auto">
            <a:xfrm rot="5400000">
              <a:off x="2692" y="3116"/>
              <a:ext cx="953" cy="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967" name="Text Box 79"/>
            <p:cNvSpPr txBox="1">
              <a:spLocks noChangeAspect="1" noChangeArrowheads="1"/>
            </p:cNvSpPr>
            <p:nvPr/>
          </p:nvSpPr>
          <p:spPr bwMode="auto">
            <a:xfrm>
              <a:off x="2544" y="2956"/>
              <a:ext cx="1584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00"/>
                  </a:solidFill>
                  <a:cs typeface="Times New Roman" charset="0"/>
                </a:rPr>
                <a:t>Accelerator</a:t>
              </a:r>
            </a:p>
          </p:txBody>
        </p:sp>
      </p:grpSp>
      <p:sp>
        <p:nvSpPr>
          <p:cNvPr id="677968" name="Text Box 80"/>
          <p:cNvSpPr txBox="1">
            <a:spLocks noChangeAspect="1" noChangeArrowheads="1"/>
          </p:cNvSpPr>
          <p:nvPr/>
        </p:nvSpPr>
        <p:spPr bwMode="auto">
          <a:xfrm>
            <a:off x="4143375" y="6324600"/>
            <a:ext cx="195262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Telescope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7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7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7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7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96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7608-138D-FD40-812B-BEA81308847A}" type="slidenum">
              <a:rPr lang="en-US"/>
              <a:pPr/>
              <a:t>60</a:t>
            </a:fld>
            <a:endParaRPr lang="en-US"/>
          </a:p>
        </p:txBody>
      </p:sp>
      <p:sp>
        <p:nvSpPr>
          <p:cNvPr id="692226" name="Rectangle 2"/>
          <p:cNvSpPr>
            <a:spLocks noChangeArrowheads="1"/>
          </p:cNvSpPr>
          <p:nvPr/>
        </p:nvSpPr>
        <p:spPr bwMode="auto">
          <a:xfrm>
            <a:off x="160338" y="80963"/>
            <a:ext cx="9440862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/>
            <a:r>
              <a:rPr lang="en-US" sz="4400">
                <a:solidFill>
                  <a:srgbClr val="0066FF"/>
                </a:solidFill>
                <a:latin typeface="Tahoma" charset="0"/>
              </a:rPr>
              <a:t>Energy Resolution</a:t>
            </a:r>
          </a:p>
        </p:txBody>
      </p:sp>
      <p:pic>
        <p:nvPicPr>
          <p:cNvPr id="692228" name="Picture 4" descr="25%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38" y="1027113"/>
            <a:ext cx="7519987" cy="3009900"/>
          </a:xfrm>
          <a:noFill/>
          <a:ln w="28575" cap="flat">
            <a:solidFill>
              <a:srgbClr val="FFFF00"/>
            </a:solidFill>
            <a:miter lim="800000"/>
            <a:headEnd type="non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2229" name="Rectangle 5"/>
          <p:cNvSpPr>
            <a:spLocks noChangeArrowheads="1"/>
          </p:cNvSpPr>
          <p:nvPr/>
        </p:nvSpPr>
        <p:spPr bwMode="auto">
          <a:xfrm>
            <a:off x="1647825" y="4325938"/>
            <a:ext cx="768032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3" tIns="45706" rIns="91413" bIns="45706"/>
          <a:lstStyle/>
          <a:p>
            <a:pPr marL="457200" indent="-457200" algn="l">
              <a:spcAft>
                <a:spcPct val="20000"/>
              </a:spcAft>
              <a:buFont typeface="Wingdings" charset="0"/>
              <a:buChar char="§"/>
            </a:pPr>
            <a:r>
              <a:rPr lang="en-US" sz="2700" i="1">
                <a:solidFill>
                  <a:srgbClr val="00FF00"/>
                </a:solidFill>
              </a:rPr>
              <a:t>QE</a:t>
            </a:r>
            <a:r>
              <a:rPr lang="en-US" sz="2700">
                <a:solidFill>
                  <a:srgbClr val="FF00FF"/>
                </a:solidFill>
              </a:rPr>
              <a:t>	</a:t>
            </a:r>
            <a:r>
              <a:rPr lang="en-US" sz="2700"/>
              <a:t>as high as possible.	( </a:t>
            </a:r>
            <a:r>
              <a:rPr lang="en-US" sz="2700">
                <a:solidFill>
                  <a:srgbClr val="0000FF"/>
                </a:solidFill>
              </a:rPr>
              <a:t>&gt; 30%</a:t>
            </a:r>
            <a:r>
              <a:rPr lang="en-US" sz="2700"/>
              <a:t> )</a:t>
            </a:r>
          </a:p>
          <a:p>
            <a:pPr marL="457200" indent="-457200" algn="l">
              <a:spcAft>
                <a:spcPct val="20000"/>
              </a:spcAft>
              <a:buFont typeface="Wingdings" charset="0"/>
              <a:buChar char="§"/>
            </a:pPr>
            <a:r>
              <a:rPr lang="en-US" sz="2700" i="1">
                <a:solidFill>
                  <a:srgbClr val="00FF00"/>
                </a:solidFill>
              </a:rPr>
              <a:t>C</a:t>
            </a:r>
            <a:r>
              <a:rPr lang="en-US" sz="2700" i="1" baseline="-25000">
                <a:solidFill>
                  <a:srgbClr val="00FF00"/>
                </a:solidFill>
              </a:rPr>
              <a:t>ol</a:t>
            </a:r>
            <a:r>
              <a:rPr lang="en-US" sz="2700" i="1">
                <a:solidFill>
                  <a:srgbClr val="00FF00"/>
                </a:solidFill>
              </a:rPr>
              <a:t>	</a:t>
            </a:r>
            <a:r>
              <a:rPr lang="en-US" sz="2700"/>
              <a:t>	as close as 100% 	( </a:t>
            </a:r>
            <a:r>
              <a:rPr lang="en-US" sz="2700">
                <a:solidFill>
                  <a:srgbClr val="0000FF"/>
                </a:solidFill>
              </a:rPr>
              <a:t>&gt; 0.9</a:t>
            </a:r>
            <a:r>
              <a:rPr lang="en-US" sz="2700"/>
              <a:t> )	</a:t>
            </a:r>
          </a:p>
          <a:p>
            <a:pPr marL="457200" indent="-457200" algn="l">
              <a:spcAft>
                <a:spcPct val="20000"/>
              </a:spcAft>
              <a:buFont typeface="Wingdings" charset="0"/>
              <a:buChar char="§"/>
            </a:pPr>
            <a:r>
              <a:rPr lang="en-US" sz="2700" i="1">
                <a:solidFill>
                  <a:srgbClr val="00FF00"/>
                </a:solidFill>
              </a:rPr>
              <a:t>ENF</a:t>
            </a:r>
            <a:r>
              <a:rPr lang="en-US" sz="2700"/>
              <a:t>	as close as 1.0 		( </a:t>
            </a:r>
            <a:r>
              <a:rPr lang="en-US" sz="2700">
                <a:solidFill>
                  <a:srgbClr val="0000FF"/>
                </a:solidFill>
              </a:rPr>
              <a:t>&lt; 1.2</a:t>
            </a:r>
            <a:r>
              <a:rPr lang="en-US" sz="2700"/>
              <a:t> )</a:t>
            </a:r>
          </a:p>
          <a:p>
            <a:pPr marL="457200" indent="-457200" algn="l">
              <a:spcAft>
                <a:spcPct val="20000"/>
              </a:spcAft>
              <a:buFont typeface="Wingdings" charset="0"/>
              <a:buChar char="§"/>
            </a:pPr>
            <a:r>
              <a:rPr lang="en-US" sz="2700" i="1">
                <a:solidFill>
                  <a:srgbClr val="00FF00"/>
                </a:solidFill>
              </a:rPr>
              <a:t>G</a:t>
            </a:r>
            <a:r>
              <a:rPr lang="en-US" sz="2700">
                <a:solidFill>
                  <a:srgbClr val="00FF00"/>
                </a:solidFill>
              </a:rPr>
              <a:t>	</a:t>
            </a:r>
            <a:r>
              <a:rPr lang="en-US" sz="2700"/>
              <a:t>	&gt;&gt; </a:t>
            </a:r>
            <a:r>
              <a:rPr lang="en-US" sz="2700" i="1">
                <a:solidFill>
                  <a:srgbClr val="00FF00"/>
                </a:solidFill>
              </a:rPr>
              <a:t>ENC</a:t>
            </a:r>
            <a:r>
              <a:rPr lang="en-US" sz="2700"/>
              <a:t> (~1000e</a:t>
            </a:r>
            <a:r>
              <a:rPr lang="en-US" sz="2700" baseline="30000"/>
              <a:t>-</a:t>
            </a:r>
            <a:r>
              <a:rPr lang="en-US" sz="2700"/>
              <a:t>)	( </a:t>
            </a:r>
            <a:r>
              <a:rPr lang="en-US" sz="2700">
                <a:solidFill>
                  <a:srgbClr val="0000FF"/>
                </a:solidFill>
              </a:rPr>
              <a:t>&gt;&gt; 10</a:t>
            </a:r>
            <a:r>
              <a:rPr lang="en-US" sz="2700" baseline="30000">
                <a:solidFill>
                  <a:srgbClr val="0000FF"/>
                </a:solidFill>
              </a:rPr>
              <a:t>4</a:t>
            </a:r>
            <a:r>
              <a:rPr lang="en-US" sz="2700"/>
              <a:t> )</a:t>
            </a:r>
          </a:p>
          <a:p>
            <a:pPr marL="457200" indent="-457200" algn="l">
              <a:spcAft>
                <a:spcPct val="20000"/>
              </a:spcAft>
              <a:buFont typeface="Wingdings" charset="0"/>
              <a:buChar char="§"/>
            </a:pPr>
            <a:r>
              <a:rPr lang="en-US" sz="2700" i="1">
                <a:solidFill>
                  <a:srgbClr val="00FF00"/>
                </a:solidFill>
              </a:rPr>
              <a:t>N</a:t>
            </a:r>
            <a:r>
              <a:rPr lang="en-US" sz="2700" i="1" baseline="-25000">
                <a:solidFill>
                  <a:srgbClr val="00FF00"/>
                </a:solidFill>
              </a:rPr>
              <a:t>BG</a:t>
            </a:r>
            <a:r>
              <a:rPr lang="en-US" sz="2700"/>
              <a:t>	&lt;&lt; </a:t>
            </a:r>
            <a:r>
              <a:rPr lang="en-US" sz="2700" i="1">
                <a:solidFill>
                  <a:srgbClr val="00FF00"/>
                </a:solidFill>
              </a:rPr>
              <a:t>N</a:t>
            </a:r>
            <a:r>
              <a:rPr lang="en-US" sz="2700" i="1" baseline="-25000">
                <a:solidFill>
                  <a:srgbClr val="00FF00"/>
                </a:solidFill>
                <a:sym typeface="Symbol" charset="0"/>
              </a:rPr>
              <a:t>				</a:t>
            </a:r>
            <a:r>
              <a:rPr lang="en-US" sz="2700"/>
              <a:t>( </a:t>
            </a:r>
            <a:r>
              <a:rPr lang="en-US" sz="2700">
                <a:solidFill>
                  <a:srgbClr val="0000FF"/>
                </a:solidFill>
              </a:rPr>
              <a:t>&lt;&lt; 1</a:t>
            </a:r>
            <a:r>
              <a:rPr lang="en-US" sz="2700"/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D892-AE43-3940-AA94-5649CCF37E81}" type="slidenum">
              <a:rPr lang="en-US"/>
              <a:pPr/>
              <a:t>61</a:t>
            </a:fld>
            <a:endParaRPr lang="en-US"/>
          </a:p>
        </p:txBody>
      </p:sp>
      <p:sp>
        <p:nvSpPr>
          <p:cNvPr id="629766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9296400" cy="838200"/>
          </a:xfrm>
        </p:spPr>
        <p:txBody>
          <a:bodyPr/>
          <a:lstStyle/>
          <a:p>
            <a:r>
              <a:rPr lang="en-US"/>
              <a:t>Energy Resolution</a:t>
            </a:r>
          </a:p>
        </p:txBody>
      </p:sp>
      <p:graphicFrame>
        <p:nvGraphicFramePr>
          <p:cNvPr id="62976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609600" y="925513"/>
          <a:ext cx="8153400" cy="638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75" name="SPW 8.0 Graph" r:id="rId3" imgW="5538240" imgH="4821480" progId="SigmaPlotGraphicObject.7">
                  <p:embed/>
                </p:oleObj>
              </mc:Choice>
              <mc:Fallback>
                <p:oleObj name="SPW 8.0 Graph" r:id="rId3" imgW="5538240" imgH="4821480" progId="SigmaPlotGraphicObjec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587"/>
                      <a:stretch>
                        <a:fillRect/>
                      </a:stretch>
                    </p:blipFill>
                    <p:spPr bwMode="auto">
                      <a:xfrm>
                        <a:off x="609600" y="925513"/>
                        <a:ext cx="8153400" cy="638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70" name="Text Box 10"/>
          <p:cNvSpPr txBox="1">
            <a:spLocks noChangeArrowheads="1"/>
          </p:cNvSpPr>
          <p:nvPr/>
        </p:nvSpPr>
        <p:spPr bwMode="auto">
          <a:xfrm>
            <a:off x="2965450" y="4394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Poisson Limit</a:t>
            </a:r>
          </a:p>
        </p:txBody>
      </p:sp>
      <p:sp>
        <p:nvSpPr>
          <p:cNvPr id="629771" name="Text Box 11"/>
          <p:cNvSpPr txBox="1">
            <a:spLocks noChangeArrowheads="1"/>
          </p:cNvSpPr>
          <p:nvPr/>
        </p:nvSpPr>
        <p:spPr bwMode="auto">
          <a:xfrm>
            <a:off x="5792788" y="3632200"/>
            <a:ext cx="1681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Photo Diode</a:t>
            </a:r>
          </a:p>
        </p:txBody>
      </p:sp>
      <p:sp>
        <p:nvSpPr>
          <p:cNvPr id="629772" name="Text Box 12"/>
          <p:cNvSpPr txBox="1">
            <a:spLocks noChangeArrowheads="1"/>
          </p:cNvSpPr>
          <p:nvPr/>
        </p:nvSpPr>
        <p:spPr bwMode="auto">
          <a:xfrm>
            <a:off x="2236788" y="140335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APD</a:t>
            </a:r>
          </a:p>
        </p:txBody>
      </p:sp>
      <p:sp>
        <p:nvSpPr>
          <p:cNvPr id="629773" name="Text Box 13"/>
          <p:cNvSpPr txBox="1">
            <a:spLocks noChangeArrowheads="1"/>
          </p:cNvSpPr>
          <p:nvPr/>
        </p:nvSpPr>
        <p:spPr bwMode="auto">
          <a:xfrm>
            <a:off x="1649413" y="165100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00"/>
                </a:solidFill>
              </a:rPr>
              <a:t>HPD</a:t>
            </a:r>
          </a:p>
        </p:txBody>
      </p:sp>
      <p:sp>
        <p:nvSpPr>
          <p:cNvPr id="629774" name="Text Box 14"/>
          <p:cNvSpPr txBox="1">
            <a:spLocks noChangeArrowheads="1"/>
          </p:cNvSpPr>
          <p:nvPr/>
        </p:nvSpPr>
        <p:spPr bwMode="auto">
          <a:xfrm>
            <a:off x="1573213" y="21844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PMT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78CE-F994-944A-AADE-38DE9C35B6F7}" type="slidenum">
              <a:rPr lang="en-US"/>
              <a:pPr/>
              <a:t>62</a:t>
            </a:fld>
            <a:endParaRPr lang="en-US"/>
          </a:p>
        </p:txBody>
      </p:sp>
      <p:sp>
        <p:nvSpPr>
          <p:cNvPr id="548866" name="Rectangle 2"/>
          <p:cNvSpPr>
            <a:spLocks noChangeArrowheads="1"/>
          </p:cNvSpPr>
          <p:nvPr/>
        </p:nvSpPr>
        <p:spPr bwMode="auto">
          <a:xfrm>
            <a:off x="0" y="80963"/>
            <a:ext cx="960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/>
            <a:r>
              <a:rPr lang="en-US" sz="4400">
                <a:solidFill>
                  <a:srgbClr val="0066FF"/>
                </a:solidFill>
                <a:latin typeface="Tahoma" charset="0"/>
              </a:rPr>
              <a:t>Hamamatsu Flat Panel PMT</a:t>
            </a:r>
          </a:p>
        </p:txBody>
      </p:sp>
      <p:pic>
        <p:nvPicPr>
          <p:cNvPr id="548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055688"/>
            <a:ext cx="4826000" cy="625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4725"/>
            <a:ext cx="362585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69" name="Text Box 5"/>
          <p:cNvSpPr txBox="1">
            <a:spLocks noChangeArrowheads="1"/>
          </p:cNvSpPr>
          <p:nvPr/>
        </p:nvSpPr>
        <p:spPr bwMode="auto">
          <a:xfrm>
            <a:off x="152400" y="2133600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64 Pixels</a:t>
            </a:r>
          </a:p>
        </p:txBody>
      </p:sp>
      <p:sp>
        <p:nvSpPr>
          <p:cNvPr id="548870" name="Rectangle 6"/>
          <p:cNvSpPr>
            <a:spLocks noChangeArrowheads="1"/>
          </p:cNvSpPr>
          <p:nvPr/>
        </p:nvSpPr>
        <p:spPr bwMode="auto">
          <a:xfrm>
            <a:off x="3886200" y="6705600"/>
            <a:ext cx="762000" cy="533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2C7E-5C3E-2247-A5F3-51F405F0E13C}" type="slidenum">
              <a:rPr lang="en-US"/>
              <a:pPr/>
              <a:t>63</a:t>
            </a:fld>
            <a:endParaRPr lang="en-US"/>
          </a:p>
        </p:txBody>
      </p:sp>
      <p:sp>
        <p:nvSpPr>
          <p:cNvPr id="552962" name="Rectangle 2"/>
          <p:cNvSpPr>
            <a:spLocks noChangeArrowheads="1"/>
          </p:cNvSpPr>
          <p:nvPr/>
        </p:nvSpPr>
        <p:spPr bwMode="auto">
          <a:xfrm>
            <a:off x="239713" y="80963"/>
            <a:ext cx="904081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/>
            <a:r>
              <a:rPr lang="en-US" sz="4400">
                <a:solidFill>
                  <a:srgbClr val="0066FF"/>
                </a:solidFill>
                <a:latin typeface="Tahoma" charset="0"/>
              </a:rPr>
              <a:t>Burle Flat PMT</a:t>
            </a:r>
          </a:p>
        </p:txBody>
      </p:sp>
      <p:sp>
        <p:nvSpPr>
          <p:cNvPr id="552964" name="Text Box 4"/>
          <p:cNvSpPr txBox="1">
            <a:spLocks noChangeArrowheads="1"/>
          </p:cNvSpPr>
          <p:nvPr/>
        </p:nvSpPr>
        <p:spPr bwMode="auto">
          <a:xfrm>
            <a:off x="119063" y="1441450"/>
            <a:ext cx="40560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6600FF"/>
                </a:solidFill>
              </a:rPr>
              <a:t>2 inch Square 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6600FF"/>
                </a:solidFill>
              </a:rPr>
              <a:t>Ceramic Case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6600FF"/>
                </a:solidFill>
              </a:rPr>
              <a:t>Dual MCP-PMT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6600FF"/>
                </a:solidFill>
              </a:rPr>
              <a:t>4 anodes, uniformity &lt; 2:1</a:t>
            </a:r>
          </a:p>
          <a:p>
            <a:pPr algn="l">
              <a:buFontTx/>
              <a:buChar char="•"/>
            </a:pPr>
            <a:r>
              <a:rPr lang="en-US" sz="2400">
                <a:solidFill>
                  <a:srgbClr val="6600FF"/>
                </a:solidFill>
              </a:rPr>
              <a:t>Maximum Gain ~ 1 x 10</a:t>
            </a:r>
            <a:r>
              <a:rPr lang="en-US" sz="2400" baseline="30000">
                <a:solidFill>
                  <a:srgbClr val="6600FF"/>
                </a:solidFill>
              </a:rPr>
              <a:t>6</a:t>
            </a:r>
          </a:p>
        </p:txBody>
      </p:sp>
      <p:graphicFrame>
        <p:nvGraphicFramePr>
          <p:cNvPr id="55296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0" y="3681413"/>
          <a:ext cx="459105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72" name="SPW 8.0 Graph" r:id="rId4" imgW="5939640" imgH="4272840" progId="SigmaPlotGraphicObject.7">
                  <p:embed/>
                </p:oleObj>
              </mc:Choice>
              <mc:Fallback>
                <p:oleObj name="SPW 8.0 Graph" r:id="rId4" imgW="5939640" imgH="4272840" progId="SigmaPlotGraphicObjec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81413"/>
                        <a:ext cx="4591050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2963" name="Picture 3" descr="25%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r="1920"/>
          <a:stretch>
            <a:fillRect/>
          </a:stretch>
        </p:blipFill>
        <p:spPr>
          <a:xfrm>
            <a:off x="4351338" y="1066800"/>
            <a:ext cx="5203825" cy="4933950"/>
          </a:xfrm>
          <a:noFill/>
          <a:ln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rgbClr val="FFFF66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rgbClr val="990000"/>
                </a:solidFill>
                <a:prstDash val="solid"/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71" name="Text Box 11"/>
          <p:cNvSpPr txBox="1">
            <a:spLocks noChangeArrowheads="1"/>
          </p:cNvSpPr>
          <p:nvPr/>
        </p:nvSpPr>
        <p:spPr bwMode="auto">
          <a:xfrm>
            <a:off x="7581900" y="652145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by Paul Hink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CAB5-F365-304B-A733-927BC17C9FDA}" type="slidenum">
              <a:rPr lang="en-US"/>
              <a:pPr/>
              <a:t>64</a:t>
            </a:fld>
            <a:endParaRPr lang="en-US"/>
          </a:p>
        </p:txBody>
      </p:sp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Silicon MCP</a:t>
            </a:r>
          </a:p>
        </p:txBody>
      </p:sp>
      <p:graphicFrame>
        <p:nvGraphicFramePr>
          <p:cNvPr id="641030" name="Object 6"/>
          <p:cNvGraphicFramePr>
            <a:graphicFrameLocks noChangeAspect="1"/>
          </p:cNvGraphicFramePr>
          <p:nvPr/>
        </p:nvGraphicFramePr>
        <p:xfrm>
          <a:off x="184150" y="3143250"/>
          <a:ext cx="3228975" cy="300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41" name="Document" r:id="rId3" imgW="4495800" imgH="4181856" progId="Word.Document.8">
                  <p:embed/>
                </p:oleObj>
              </mc:Choice>
              <mc:Fallback>
                <p:oleObj name="Document" r:id="rId3" imgW="4495800" imgH="4181856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3143250"/>
                        <a:ext cx="3228975" cy="300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1032" name="Rectangle 8"/>
          <p:cNvSpPr>
            <a:spLocks noChangeArrowheads="1"/>
          </p:cNvSpPr>
          <p:nvPr/>
        </p:nvSpPr>
        <p:spPr bwMode="auto">
          <a:xfrm>
            <a:off x="4756150" y="6518275"/>
            <a:ext cx="399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>
                <a:solidFill>
                  <a:srgbClr val="FF0000"/>
                </a:solidFill>
              </a:rPr>
              <a:t>By O. Siegmund, U.C. Berkeley</a:t>
            </a:r>
          </a:p>
        </p:txBody>
      </p:sp>
      <p:sp>
        <p:nvSpPr>
          <p:cNvPr id="641036" name="Text Box 12"/>
          <p:cNvSpPr txBox="1">
            <a:spLocks noChangeArrowheads="1"/>
          </p:cNvSpPr>
          <p:nvPr/>
        </p:nvSpPr>
        <p:spPr bwMode="auto">
          <a:xfrm>
            <a:off x="174625" y="1243013"/>
            <a:ext cx="33337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sz="2800">
                <a:solidFill>
                  <a:srgbClr val="CC00FF"/>
                </a:solidFill>
              </a:rPr>
              <a:t>~7µm pores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CC00FF"/>
                </a:solidFill>
              </a:rPr>
              <a:t>&gt;75% open area</a:t>
            </a:r>
          </a:p>
          <a:p>
            <a:pPr algn="l">
              <a:buFontTx/>
              <a:buChar char="•"/>
            </a:pPr>
            <a:r>
              <a:rPr lang="en-US" sz="2800">
                <a:solidFill>
                  <a:srgbClr val="CC00FF"/>
                </a:solidFill>
              </a:rPr>
              <a:t>Diamond coated</a:t>
            </a:r>
          </a:p>
        </p:txBody>
      </p:sp>
      <p:grpSp>
        <p:nvGrpSpPr>
          <p:cNvPr id="641039" name="Group 15"/>
          <p:cNvGrpSpPr>
            <a:grpSpLocks/>
          </p:cNvGrpSpPr>
          <p:nvPr/>
        </p:nvGrpSpPr>
        <p:grpSpPr bwMode="auto">
          <a:xfrm>
            <a:off x="3436938" y="1763713"/>
            <a:ext cx="6132512" cy="4348162"/>
            <a:chOff x="2165" y="1237"/>
            <a:chExt cx="3863" cy="2739"/>
          </a:xfrm>
        </p:grpSpPr>
        <p:graphicFrame>
          <p:nvGraphicFramePr>
            <p:cNvPr id="641033" name="Object 9"/>
            <p:cNvGraphicFramePr>
              <a:graphicFrameLocks noChangeAspect="1"/>
            </p:cNvGraphicFramePr>
            <p:nvPr/>
          </p:nvGraphicFramePr>
          <p:xfrm>
            <a:off x="2165" y="1237"/>
            <a:ext cx="3863" cy="2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042" name="Chart" r:id="rId5" imgW="9639205" imgH="6827520" progId="Excel.Chart.8">
                    <p:embed/>
                  </p:oleObj>
                </mc:Choice>
                <mc:Fallback>
                  <p:oleObj name="Chart" r:id="rId5" imgW="9639205" imgH="6827520" progId="Excel.Chart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60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0109"/>
                        <a:stretch>
                          <a:fillRect/>
                        </a:stretch>
                      </p:blipFill>
                      <p:spPr bwMode="auto">
                        <a:xfrm>
                          <a:off x="2165" y="1237"/>
                          <a:ext cx="3863" cy="2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1037" name="Text Box 13"/>
            <p:cNvSpPr txBox="1">
              <a:spLocks noChangeArrowheads="1"/>
            </p:cNvSpPr>
            <p:nvPr/>
          </p:nvSpPr>
          <p:spPr bwMode="auto">
            <a:xfrm>
              <a:off x="3668" y="1564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FFCC00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D60093"/>
                  </a:solidFill>
                </a:rPr>
                <a:t>Glass MCP</a:t>
              </a:r>
            </a:p>
          </p:txBody>
        </p:sp>
        <p:sp>
          <p:nvSpPr>
            <p:cNvPr id="641038" name="Text Box 14"/>
            <p:cNvSpPr txBox="1">
              <a:spLocks noChangeArrowheads="1"/>
            </p:cNvSpPr>
            <p:nvPr/>
          </p:nvSpPr>
          <p:spPr bwMode="auto">
            <a:xfrm>
              <a:off x="3569" y="2066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FFCC00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Si MCP</a:t>
              </a:r>
            </a:p>
          </p:txBody>
        </p:sp>
      </p:grpSp>
      <p:sp>
        <p:nvSpPr>
          <p:cNvPr id="641040" name="Text Box 16"/>
          <p:cNvSpPr txBox="1">
            <a:spLocks noChangeArrowheads="1"/>
          </p:cNvSpPr>
          <p:nvPr/>
        </p:nvSpPr>
        <p:spPr bwMode="auto">
          <a:xfrm>
            <a:off x="3711575" y="1422400"/>
            <a:ext cx="1970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FF"/>
                </a:solidFill>
              </a:rPr>
              <a:t>Gain &gt; 1,000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4E27B-A578-DD43-87D7-88E38A85A8C9}" type="slidenum">
              <a:rPr lang="en-US"/>
              <a:pPr/>
              <a:t>65</a:t>
            </a:fld>
            <a:endParaRPr lang="en-US"/>
          </a:p>
        </p:txBody>
      </p:sp>
      <p:sp>
        <p:nvSpPr>
          <p:cNvPr id="559106" name="Rectangle 2"/>
          <p:cNvSpPr>
            <a:spLocks noChangeArrowheads="1"/>
          </p:cNvSpPr>
          <p:nvPr/>
        </p:nvSpPr>
        <p:spPr bwMode="auto">
          <a:xfrm>
            <a:off x="0" y="76200"/>
            <a:ext cx="960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>
              <a:lnSpc>
                <a:spcPct val="80000"/>
              </a:lnSpc>
            </a:pPr>
            <a:r>
              <a:rPr lang="en-US" sz="4000">
                <a:solidFill>
                  <a:srgbClr val="0066FF"/>
                </a:solidFill>
                <a:latin typeface="Tahoma" charset="0"/>
              </a:rPr>
              <a:t>Semiconductor Photo-cathode</a:t>
            </a:r>
          </a:p>
        </p:txBody>
      </p:sp>
      <p:pic>
        <p:nvPicPr>
          <p:cNvPr id="559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"/>
          <a:stretch>
            <a:fillRect/>
          </a:stretch>
        </p:blipFill>
        <p:spPr bwMode="auto">
          <a:xfrm>
            <a:off x="0" y="990600"/>
            <a:ext cx="9601200" cy="6324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08" name="Text Box 4"/>
          <p:cNvSpPr txBox="1">
            <a:spLocks noChangeArrowheads="1"/>
          </p:cNvSpPr>
          <p:nvPr/>
        </p:nvSpPr>
        <p:spPr bwMode="auto">
          <a:xfrm>
            <a:off x="7458075" y="849313"/>
            <a:ext cx="199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FF"/>
                </a:solidFill>
              </a:rPr>
              <a:t>by Hamamatsu</a:t>
            </a:r>
          </a:p>
        </p:txBody>
      </p:sp>
      <p:sp>
        <p:nvSpPr>
          <p:cNvPr id="559109" name="Text Box 5"/>
          <p:cNvSpPr txBox="1">
            <a:spLocks noChangeArrowheads="1"/>
          </p:cNvSpPr>
          <p:nvPr/>
        </p:nvSpPr>
        <p:spPr bwMode="auto">
          <a:xfrm>
            <a:off x="1600200" y="903288"/>
            <a:ext cx="1093788" cy="409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InGaN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CFD51-F139-F947-8E81-F1A25C5D3F58}" type="slidenum">
              <a:rPr lang="en-US"/>
              <a:pPr/>
              <a:t>66</a:t>
            </a:fld>
            <a:endParaRPr lang="en-US"/>
          </a:p>
        </p:txBody>
      </p:sp>
      <p:sp>
        <p:nvSpPr>
          <p:cNvPr id="6768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Silicon Photomultiplier</a:t>
            </a:r>
          </a:p>
        </p:txBody>
      </p:sp>
      <p:pic>
        <p:nvPicPr>
          <p:cNvPr id="676867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306513"/>
            <a:ext cx="2095500" cy="23907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6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347788"/>
            <a:ext cx="3810000" cy="24923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69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525" y="933450"/>
            <a:ext cx="3644900" cy="2847975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870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3827463"/>
            <a:ext cx="2986088" cy="2881312"/>
          </a:xfrm>
          <a:noFill/>
          <a:ln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8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689350"/>
            <a:ext cx="2489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7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024313"/>
            <a:ext cx="391795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6874" name="Text Box 10"/>
          <p:cNvSpPr txBox="1">
            <a:spLocks noChangeArrowheads="1"/>
          </p:cNvSpPr>
          <p:nvPr/>
        </p:nvSpPr>
        <p:spPr bwMode="auto">
          <a:xfrm>
            <a:off x="682625" y="6589713"/>
            <a:ext cx="149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Gain~10</a:t>
            </a:r>
            <a:r>
              <a:rPr lang="en-US" sz="2400" baseline="30000">
                <a:solidFill>
                  <a:srgbClr val="FF00FF"/>
                </a:solidFill>
              </a:rPr>
              <a:t>6</a:t>
            </a:r>
          </a:p>
        </p:txBody>
      </p:sp>
      <p:sp>
        <p:nvSpPr>
          <p:cNvPr id="676875" name="Text Box 11"/>
          <p:cNvSpPr txBox="1">
            <a:spLocks noChangeArrowheads="1"/>
          </p:cNvSpPr>
          <p:nvPr/>
        </p:nvSpPr>
        <p:spPr bwMode="auto">
          <a:xfrm>
            <a:off x="6556375" y="6583363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DQE~10%</a:t>
            </a:r>
            <a:endParaRPr lang="en-US" sz="2400" baseline="30000">
              <a:solidFill>
                <a:srgbClr val="FF00FF"/>
              </a:solidFill>
            </a:endParaRPr>
          </a:p>
        </p:txBody>
      </p:sp>
      <p:sp>
        <p:nvSpPr>
          <p:cNvPr id="676876" name="Text Box 12"/>
          <p:cNvSpPr txBox="1">
            <a:spLocks noChangeArrowheads="1"/>
          </p:cNvSpPr>
          <p:nvPr/>
        </p:nvSpPr>
        <p:spPr bwMode="auto">
          <a:xfrm>
            <a:off x="3082925" y="6599238"/>
            <a:ext cx="139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ENF=1.0</a:t>
            </a:r>
            <a:endParaRPr lang="en-US" sz="2400" baseline="30000">
              <a:solidFill>
                <a:srgbClr val="FF00FF"/>
              </a:solidFill>
            </a:endParaRPr>
          </a:p>
        </p:txBody>
      </p:sp>
      <p:sp>
        <p:nvSpPr>
          <p:cNvPr id="676877" name="Text Box 13"/>
          <p:cNvSpPr txBox="1">
            <a:spLocks noChangeArrowheads="1"/>
          </p:cNvSpPr>
          <p:nvPr/>
        </p:nvSpPr>
        <p:spPr bwMode="auto">
          <a:xfrm>
            <a:off x="6111875" y="941388"/>
            <a:ext cx="3517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by P. Buzhan, B. Dolgoshein et. al.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C07F-758E-BE42-8D0B-1A6BC6AF83C1}" type="slidenum">
              <a:rPr lang="en-US"/>
              <a:pPr/>
              <a:t>67</a:t>
            </a:fld>
            <a:endParaRPr lang="en-US"/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Superconducting Tunneling Junctions (STJ) </a:t>
            </a:r>
          </a:p>
        </p:txBody>
      </p:sp>
      <p:pic>
        <p:nvPicPr>
          <p:cNvPr id="564227" name="Picture 3" descr="STJ_schematic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/>
          <a:stretch>
            <a:fillRect/>
          </a:stretch>
        </p:blipFill>
        <p:spPr>
          <a:xfrm>
            <a:off x="5399088" y="903288"/>
            <a:ext cx="4211637" cy="3111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4228" name="Picture 4" descr="STJ_6x6_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/>
          <a:stretch>
            <a:fillRect/>
          </a:stretch>
        </p:blipFill>
        <p:spPr>
          <a:xfrm>
            <a:off x="5378450" y="4000500"/>
            <a:ext cx="4227513" cy="3314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4230" name="Picture 6" descr="STJ_Tant_4orders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r="3644"/>
          <a:stretch>
            <a:fillRect/>
          </a:stretch>
        </p:blipFill>
        <p:spPr>
          <a:xfrm>
            <a:off x="0" y="3140075"/>
            <a:ext cx="5402263" cy="417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2801938" y="3683000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Energy resolution</a:t>
            </a:r>
          </a:p>
        </p:txBody>
      </p:sp>
      <p:sp>
        <p:nvSpPr>
          <p:cNvPr id="564234" name="Rectangle 10"/>
          <p:cNvSpPr>
            <a:spLocks noChangeArrowheads="1"/>
          </p:cNvSpPr>
          <p:nvPr/>
        </p:nvSpPr>
        <p:spPr bwMode="auto">
          <a:xfrm>
            <a:off x="152400" y="1066800"/>
            <a:ext cx="4846638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/>
          <a:lstStyle/>
          <a:p>
            <a:pPr marL="360363" indent="-360363" algn="l"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600">
                <a:solidFill>
                  <a:srgbClr val="0000CC"/>
                </a:solidFill>
                <a:sym typeface="Symbol" charset="0"/>
              </a:rPr>
              <a:t>Developed by </a:t>
            </a:r>
            <a:r>
              <a:rPr lang="en-US" sz="2600">
                <a:solidFill>
                  <a:srgbClr val="00FF00"/>
                </a:solidFill>
                <a:sym typeface="Symbol" charset="0"/>
              </a:rPr>
              <a:t>ESTEC, ESA</a:t>
            </a:r>
          </a:p>
          <a:p>
            <a:pPr marL="360363" indent="-360363" algn="l"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600">
                <a:solidFill>
                  <a:srgbClr val="0000CC"/>
                </a:solidFill>
              </a:rPr>
              <a:t>Detect Photon by Photon:</a:t>
            </a:r>
            <a:endParaRPr lang="en-US" sz="2600">
              <a:solidFill>
                <a:srgbClr val="FF0000"/>
              </a:solidFill>
            </a:endParaRP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r>
              <a:rPr lang="en-US" sz="2200"/>
              <a:t>Energy		</a:t>
            </a:r>
            <a:r>
              <a:rPr lang="en-US" sz="2200">
                <a:solidFill>
                  <a:srgbClr val="FF0000"/>
                </a:solidFill>
              </a:rPr>
              <a:t>&lt; 0.1 eV</a:t>
            </a: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r>
              <a:rPr lang="en-US" sz="2200"/>
              <a:t>Time		</a:t>
            </a:r>
            <a:r>
              <a:rPr lang="en-US" sz="2200">
                <a:solidFill>
                  <a:srgbClr val="FF0000"/>
                </a:solidFill>
              </a:rPr>
              <a:t>&lt;  1 nsec</a:t>
            </a: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r>
              <a:rPr lang="en-US" sz="2200"/>
              <a:t>Position		</a:t>
            </a:r>
            <a:r>
              <a:rPr lang="en-US" sz="2200">
                <a:solidFill>
                  <a:srgbClr val="FF0000"/>
                </a:solidFill>
              </a:rPr>
              <a:t>&lt;  10 </a:t>
            </a:r>
            <a:r>
              <a:rPr lang="en-US" sz="2200">
                <a:solidFill>
                  <a:srgbClr val="FF0000"/>
                </a:solidFill>
                <a:sym typeface="Symbol" charset="0"/>
              </a:rPr>
              <a:t>m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24CC-5B51-404D-A804-8A82A7FD38D2}" type="slidenum">
              <a:rPr lang="en-US"/>
              <a:pPr/>
              <a:t>68</a:t>
            </a:fld>
            <a:endParaRPr lang="en-US"/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 Edge Sensor (TES)</a:t>
            </a:r>
          </a:p>
        </p:txBody>
      </p:sp>
      <p:pic>
        <p:nvPicPr>
          <p:cNvPr id="63488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86200"/>
            <a:ext cx="2743200" cy="29718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88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2884488"/>
            <a:ext cx="5715000" cy="4068762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889" name="Rectangle 9"/>
          <p:cNvSpPr>
            <a:spLocks noChangeArrowheads="1"/>
          </p:cNvSpPr>
          <p:nvPr/>
        </p:nvSpPr>
        <p:spPr bwMode="auto">
          <a:xfrm>
            <a:off x="5668963" y="1255713"/>
            <a:ext cx="29098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</a:rPr>
              <a:t>The Astrophysical Journal, 563: </a:t>
            </a:r>
          </a:p>
          <a:p>
            <a:pPr algn="l"/>
            <a:r>
              <a:rPr lang="en-US" sz="1400">
                <a:solidFill>
                  <a:srgbClr val="FF0000"/>
                </a:solidFill>
              </a:rPr>
              <a:t>221È228, 2001 December 10</a:t>
            </a:r>
          </a:p>
          <a:p>
            <a:pPr algn="l"/>
            <a:r>
              <a:rPr lang="en-US" sz="1400">
                <a:solidFill>
                  <a:srgbClr val="FF0000"/>
                </a:solidFill>
              </a:rPr>
              <a:t>R. Romani ,et al.</a:t>
            </a:r>
          </a:p>
        </p:txBody>
      </p:sp>
      <p:pic>
        <p:nvPicPr>
          <p:cNvPr id="6348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9013"/>
            <a:ext cx="4038600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4891" name="Rectangle 11"/>
          <p:cNvSpPr>
            <a:spLocks noChangeArrowheads="1"/>
          </p:cNvSpPr>
          <p:nvPr/>
        </p:nvSpPr>
        <p:spPr bwMode="auto">
          <a:xfrm>
            <a:off x="3240088" y="64928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FF"/>
                </a:solidFill>
              </a:rPr>
              <a:t>20 x 20 </a:t>
            </a:r>
            <a:r>
              <a:rPr lang="en-US" sz="1600">
                <a:solidFill>
                  <a:srgbClr val="FF00FF"/>
                </a:solidFill>
                <a:sym typeface="Symbol" charset="0"/>
              </a:rPr>
              <a:t></a:t>
            </a:r>
            <a:r>
              <a:rPr lang="en-US" sz="1600">
                <a:solidFill>
                  <a:srgbClr val="FF00FF"/>
                </a:solidFill>
              </a:rPr>
              <a:t>m</a:t>
            </a:r>
            <a:r>
              <a:rPr lang="en-US" sz="1600" baseline="30000">
                <a:solidFill>
                  <a:srgbClr val="FF00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9602F-ED93-6441-B45B-5809A310D4E0}" type="slidenum">
              <a:rPr lang="en-US"/>
              <a:pPr/>
              <a:t>69</a:t>
            </a:fld>
            <a:endParaRPr lang="en-US"/>
          </a:p>
        </p:txBody>
      </p:sp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Crab Pulsar observed by TES</a:t>
            </a:r>
          </a:p>
        </p:txBody>
      </p:sp>
      <p:pic>
        <p:nvPicPr>
          <p:cNvPr id="56320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1550"/>
            <a:ext cx="9601200" cy="600075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1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1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FDA3-EC22-A542-AED7-D08DA61E765C}" type="slidenum">
              <a:rPr lang="en-US"/>
              <a:pPr/>
              <a:t>7</a:t>
            </a:fld>
            <a:endParaRPr lang="en-US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Unification of Fundamental Forces</a:t>
            </a:r>
          </a:p>
        </p:txBody>
      </p:sp>
      <p:grpSp>
        <p:nvGrpSpPr>
          <p:cNvPr id="47104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47104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4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6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47106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6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7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7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7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47107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47107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107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47107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47107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07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7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9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109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110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110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110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47110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47110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47110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47110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47110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47110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0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111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111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71117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471118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19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0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471121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2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471123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471124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5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471154" name="Group 114"/>
          <p:cNvGrpSpPr>
            <a:grpSpLocks/>
          </p:cNvGrpSpPr>
          <p:nvPr/>
        </p:nvGrpSpPr>
        <p:grpSpPr bwMode="auto">
          <a:xfrm>
            <a:off x="5538788" y="1095375"/>
            <a:ext cx="3932237" cy="5915025"/>
            <a:chOff x="3489" y="690"/>
            <a:chExt cx="2477" cy="3726"/>
          </a:xfrm>
        </p:grpSpPr>
        <p:sp>
          <p:nvSpPr>
            <p:cNvPr id="471127" name="Line 87"/>
            <p:cNvSpPr>
              <a:spLocks noChangeAspect="1" noChangeShapeType="1"/>
            </p:cNvSpPr>
            <p:nvPr/>
          </p:nvSpPr>
          <p:spPr bwMode="auto">
            <a:xfrm flipV="1">
              <a:off x="3506" y="1200"/>
              <a:ext cx="0" cy="321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8" name="Line 88"/>
            <p:cNvSpPr>
              <a:spLocks noChangeAspect="1" noChangeShapeType="1"/>
            </p:cNvSpPr>
            <p:nvPr/>
          </p:nvSpPr>
          <p:spPr bwMode="auto">
            <a:xfrm flipV="1">
              <a:off x="3736" y="1248"/>
              <a:ext cx="0" cy="316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9" name="Text Box 89"/>
            <p:cNvSpPr txBox="1">
              <a:spLocks noChangeArrowheads="1"/>
            </p:cNvSpPr>
            <p:nvPr/>
          </p:nvSpPr>
          <p:spPr bwMode="auto">
            <a:xfrm rot="16200000">
              <a:off x="3134" y="3496"/>
              <a:ext cx="9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Gravitation</a:t>
              </a:r>
            </a:p>
          </p:txBody>
        </p:sp>
        <p:sp>
          <p:nvSpPr>
            <p:cNvPr id="471130" name="Line 90"/>
            <p:cNvSpPr>
              <a:spLocks noChangeAspect="1" noChangeShapeType="1"/>
            </p:cNvSpPr>
            <p:nvPr/>
          </p:nvSpPr>
          <p:spPr bwMode="auto">
            <a:xfrm flipV="1">
              <a:off x="3980" y="1404"/>
              <a:ext cx="0" cy="301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1" name="Line 91"/>
            <p:cNvSpPr>
              <a:spLocks noChangeAspect="1" noChangeShapeType="1"/>
            </p:cNvSpPr>
            <p:nvPr/>
          </p:nvSpPr>
          <p:spPr bwMode="auto">
            <a:xfrm flipV="1">
              <a:off x="4210" y="1584"/>
              <a:ext cx="0" cy="283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2" name="Text Box 92"/>
            <p:cNvSpPr txBox="1">
              <a:spLocks noChangeArrowheads="1"/>
            </p:cNvSpPr>
            <p:nvPr/>
          </p:nvSpPr>
          <p:spPr bwMode="auto">
            <a:xfrm rot="16200000">
              <a:off x="3773" y="3647"/>
              <a:ext cx="6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Strong</a:t>
              </a:r>
            </a:p>
          </p:txBody>
        </p:sp>
        <p:sp>
          <p:nvSpPr>
            <p:cNvPr id="471133" name="Line 93"/>
            <p:cNvSpPr>
              <a:spLocks noChangeAspect="1" noChangeShapeType="1"/>
            </p:cNvSpPr>
            <p:nvPr/>
          </p:nvSpPr>
          <p:spPr bwMode="auto">
            <a:xfrm flipV="1">
              <a:off x="4454" y="1574"/>
              <a:ext cx="0" cy="284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4" name="Line 94"/>
            <p:cNvSpPr>
              <a:spLocks noChangeAspect="1" noChangeShapeType="1"/>
            </p:cNvSpPr>
            <p:nvPr/>
          </p:nvSpPr>
          <p:spPr bwMode="auto">
            <a:xfrm flipV="1">
              <a:off x="4683" y="2907"/>
              <a:ext cx="0" cy="150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5" name="Text Box 95"/>
            <p:cNvSpPr txBox="1">
              <a:spLocks noChangeArrowheads="1"/>
            </p:cNvSpPr>
            <p:nvPr/>
          </p:nvSpPr>
          <p:spPr bwMode="auto">
            <a:xfrm rot="16200000">
              <a:off x="4282" y="3698"/>
              <a:ext cx="5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Weak</a:t>
              </a:r>
            </a:p>
          </p:txBody>
        </p:sp>
        <p:sp>
          <p:nvSpPr>
            <p:cNvPr id="471136" name="Line 96"/>
            <p:cNvSpPr>
              <a:spLocks noChangeAspect="1" noChangeShapeType="1"/>
            </p:cNvSpPr>
            <p:nvPr/>
          </p:nvSpPr>
          <p:spPr bwMode="auto">
            <a:xfrm flipV="1">
              <a:off x="4944" y="3149"/>
              <a:ext cx="0" cy="126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7" name="Line 97"/>
            <p:cNvSpPr>
              <a:spLocks noChangeAspect="1" noChangeShapeType="1"/>
            </p:cNvSpPr>
            <p:nvPr/>
          </p:nvSpPr>
          <p:spPr bwMode="auto">
            <a:xfrm flipV="1">
              <a:off x="5184" y="3072"/>
              <a:ext cx="0" cy="134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38" name="Text Box 98"/>
            <p:cNvSpPr txBox="1">
              <a:spLocks noChangeArrowheads="1"/>
            </p:cNvSpPr>
            <p:nvPr/>
          </p:nvSpPr>
          <p:spPr bwMode="auto">
            <a:xfrm rot="16200000">
              <a:off x="4379" y="3563"/>
              <a:ext cx="13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Electromagnetic</a:t>
              </a:r>
            </a:p>
          </p:txBody>
        </p:sp>
        <p:sp>
          <p:nvSpPr>
            <p:cNvPr id="471139" name="Line 99"/>
            <p:cNvSpPr>
              <a:spLocks noChangeAspect="1" noChangeShapeType="1"/>
            </p:cNvSpPr>
            <p:nvPr/>
          </p:nvSpPr>
          <p:spPr bwMode="auto">
            <a:xfrm flipV="1">
              <a:off x="4824" y="1372"/>
              <a:ext cx="0" cy="135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0" name="Line 100"/>
            <p:cNvSpPr>
              <a:spLocks noChangeAspect="1" noChangeShapeType="1"/>
            </p:cNvSpPr>
            <p:nvPr/>
          </p:nvSpPr>
          <p:spPr bwMode="auto">
            <a:xfrm rot="2700000" flipV="1">
              <a:off x="4273" y="1433"/>
              <a:ext cx="0" cy="20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1" name="Line 101"/>
            <p:cNvSpPr>
              <a:spLocks noChangeAspect="1" noChangeShapeType="1"/>
            </p:cNvSpPr>
            <p:nvPr/>
          </p:nvSpPr>
          <p:spPr bwMode="auto">
            <a:xfrm rot="18900000" flipV="1">
              <a:off x="4808" y="2846"/>
              <a:ext cx="0" cy="36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2" name="Line 102"/>
            <p:cNvSpPr>
              <a:spLocks noChangeAspect="1" noChangeShapeType="1"/>
            </p:cNvSpPr>
            <p:nvPr/>
          </p:nvSpPr>
          <p:spPr bwMode="auto">
            <a:xfrm rot="18900000" flipV="1">
              <a:off x="5007" y="2635"/>
              <a:ext cx="0" cy="52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3" name="Line 103"/>
            <p:cNvSpPr>
              <a:spLocks noChangeAspect="1" noChangeShapeType="1"/>
            </p:cNvSpPr>
            <p:nvPr/>
          </p:nvSpPr>
          <p:spPr bwMode="auto">
            <a:xfrm flipV="1">
              <a:off x="4176" y="816"/>
              <a:ext cx="0" cy="38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4" name="Line 104"/>
            <p:cNvSpPr>
              <a:spLocks noChangeAspect="1" noChangeShapeType="1"/>
            </p:cNvSpPr>
            <p:nvPr/>
          </p:nvSpPr>
          <p:spPr bwMode="auto">
            <a:xfrm rot="2700000" flipV="1">
              <a:off x="4073" y="1160"/>
              <a:ext cx="0" cy="29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5" name="Line 105"/>
            <p:cNvSpPr>
              <a:spLocks noChangeAspect="1" noChangeShapeType="1"/>
            </p:cNvSpPr>
            <p:nvPr/>
          </p:nvSpPr>
          <p:spPr bwMode="auto">
            <a:xfrm rot="2700000" flipV="1">
              <a:off x="3961" y="724"/>
              <a:ext cx="0" cy="62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6" name="Line 106"/>
            <p:cNvSpPr>
              <a:spLocks noChangeAspect="1" noChangeShapeType="1"/>
            </p:cNvSpPr>
            <p:nvPr/>
          </p:nvSpPr>
          <p:spPr bwMode="auto">
            <a:xfrm rot="2700000" flipV="1">
              <a:off x="3633" y="885"/>
              <a:ext cx="0" cy="37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7" name="Line 107"/>
            <p:cNvSpPr>
              <a:spLocks noChangeAspect="1" noChangeShapeType="1"/>
            </p:cNvSpPr>
            <p:nvPr/>
          </p:nvSpPr>
          <p:spPr bwMode="auto">
            <a:xfrm flipV="1">
              <a:off x="3759" y="704"/>
              <a:ext cx="0" cy="25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8" name="Line 108"/>
            <p:cNvSpPr>
              <a:spLocks noChangeAspect="1" noChangeShapeType="1"/>
            </p:cNvSpPr>
            <p:nvPr/>
          </p:nvSpPr>
          <p:spPr bwMode="auto">
            <a:xfrm rot="18900000" flipV="1">
              <a:off x="4721" y="1119"/>
              <a:ext cx="0" cy="30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49" name="Line 109"/>
            <p:cNvSpPr>
              <a:spLocks noChangeAspect="1" noChangeShapeType="1"/>
            </p:cNvSpPr>
            <p:nvPr/>
          </p:nvSpPr>
          <p:spPr bwMode="auto">
            <a:xfrm flipV="1">
              <a:off x="4623" y="704"/>
              <a:ext cx="0" cy="475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50" name="Text Box 110"/>
            <p:cNvSpPr txBox="1">
              <a:spLocks noChangeArrowheads="1"/>
            </p:cNvSpPr>
            <p:nvPr/>
          </p:nvSpPr>
          <p:spPr bwMode="auto">
            <a:xfrm>
              <a:off x="4656" y="690"/>
              <a:ext cx="131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i="1">
                  <a:solidFill>
                    <a:srgbClr val="33CC33"/>
                  </a:solidFill>
                </a:rPr>
                <a:t>Fundamental</a:t>
              </a:r>
            </a:p>
            <a:p>
              <a:pPr algn="l"/>
              <a:r>
                <a:rPr lang="en-US" sz="2400" i="1">
                  <a:solidFill>
                    <a:srgbClr val="33CC33"/>
                  </a:solidFill>
                </a:rPr>
                <a:t>Interaction</a:t>
              </a:r>
            </a:p>
          </p:txBody>
        </p:sp>
        <p:sp>
          <p:nvSpPr>
            <p:cNvPr id="471151" name="Text Box 111"/>
            <p:cNvSpPr txBox="1">
              <a:spLocks noChangeArrowheads="1"/>
            </p:cNvSpPr>
            <p:nvPr/>
          </p:nvSpPr>
          <p:spPr bwMode="auto">
            <a:xfrm rot="16200000">
              <a:off x="4062" y="1838"/>
              <a:ext cx="11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Electro-Weak</a:t>
              </a:r>
            </a:p>
          </p:txBody>
        </p:sp>
        <p:sp>
          <p:nvSpPr>
            <p:cNvPr id="471152" name="Text Box 112"/>
            <p:cNvSpPr txBox="1">
              <a:spLocks noChangeArrowheads="1"/>
            </p:cNvSpPr>
            <p:nvPr/>
          </p:nvSpPr>
          <p:spPr bwMode="auto">
            <a:xfrm rot="16200000">
              <a:off x="4138" y="948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i="1">
                  <a:solidFill>
                    <a:srgbClr val="33CC33"/>
                  </a:solidFill>
                </a:rPr>
                <a:t>GUT</a:t>
              </a:r>
            </a:p>
          </p:txBody>
        </p:sp>
        <p:sp>
          <p:nvSpPr>
            <p:cNvPr id="471153" name="Line 113"/>
            <p:cNvSpPr>
              <a:spLocks noChangeAspect="1" noChangeShapeType="1"/>
            </p:cNvSpPr>
            <p:nvPr/>
          </p:nvSpPr>
          <p:spPr bwMode="auto">
            <a:xfrm rot="18900000" flipV="1">
              <a:off x="4404" y="1442"/>
              <a:ext cx="0" cy="163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7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7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13A3-42A6-3B4A-AAE5-38A2535F425E}" type="slidenum">
              <a:rPr lang="en-US"/>
              <a:pPr/>
              <a:t>70</a:t>
            </a:fld>
            <a:endParaRPr lang="en-US"/>
          </a:p>
        </p:txBody>
      </p:sp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Mega-Pixel TES/STJ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1443038"/>
            <a:ext cx="8245475" cy="5114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600"/>
              <a:t>Detect Photon by Photon: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46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4200"/>
              <a:t>Energy		</a:t>
            </a:r>
            <a:r>
              <a:rPr lang="en-US" sz="4200">
                <a:solidFill>
                  <a:srgbClr val="FF0000"/>
                </a:solidFill>
              </a:rPr>
              <a:t>&lt; 0.1 eV</a:t>
            </a:r>
          </a:p>
          <a:p>
            <a:pPr lvl="1">
              <a:lnSpc>
                <a:spcPct val="80000"/>
              </a:lnSpc>
            </a:pPr>
            <a:r>
              <a:rPr lang="en-US" sz="4200"/>
              <a:t>Time		</a:t>
            </a:r>
            <a:r>
              <a:rPr lang="en-US" sz="4200">
                <a:solidFill>
                  <a:srgbClr val="FF0000"/>
                </a:solidFill>
              </a:rPr>
              <a:t>&lt;  1 nsec</a:t>
            </a:r>
          </a:p>
          <a:p>
            <a:pPr lvl="1">
              <a:lnSpc>
                <a:spcPct val="80000"/>
              </a:lnSpc>
            </a:pPr>
            <a:r>
              <a:rPr lang="en-US" sz="4200"/>
              <a:t>Position		</a:t>
            </a:r>
            <a:r>
              <a:rPr lang="en-US" sz="4200">
                <a:solidFill>
                  <a:srgbClr val="FF0000"/>
                </a:solidFill>
              </a:rPr>
              <a:t>&lt;  10 </a:t>
            </a:r>
            <a:r>
              <a:rPr lang="en-US" sz="4200">
                <a:solidFill>
                  <a:srgbClr val="FF0000"/>
                </a:solidFill>
                <a:sym typeface="Symbol" charset="0"/>
              </a:rPr>
              <a:t>m</a:t>
            </a:r>
          </a:p>
          <a:p>
            <a:pPr lvl="1">
              <a:lnSpc>
                <a:spcPct val="80000"/>
              </a:lnSpc>
            </a:pPr>
            <a:endParaRPr lang="en-US" sz="4200">
              <a:solidFill>
                <a:srgbClr val="FF0000"/>
              </a:solidFill>
              <a:sym typeface="Symbol" charset="0"/>
            </a:endParaRPr>
          </a:p>
          <a:p>
            <a:pPr>
              <a:lnSpc>
                <a:spcPct val="80000"/>
              </a:lnSpc>
            </a:pPr>
            <a:r>
              <a:rPr lang="en-US" sz="4600">
                <a:solidFill>
                  <a:srgbClr val="FF00FF"/>
                </a:solidFill>
                <a:sym typeface="Symbol" charset="0"/>
              </a:rPr>
              <a:t>Ultimate Photon Detector!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6C01-765D-474C-8413-DFA04A1CCE37}" type="slidenum">
              <a:rPr lang="en-US"/>
              <a:pPr/>
              <a:t>71</a:t>
            </a:fld>
            <a:endParaRPr lang="en-US"/>
          </a:p>
        </p:txBody>
      </p:sp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838200"/>
          </a:xfrm>
        </p:spPr>
        <p:txBody>
          <a:bodyPr/>
          <a:lstStyle/>
          <a:p>
            <a:r>
              <a:rPr lang="en-US"/>
              <a:t>Dream Team for Astro-Physics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2300288"/>
            <a:ext cx="8864600" cy="3560762"/>
          </a:xfrm>
        </p:spPr>
        <p:txBody>
          <a:bodyPr/>
          <a:lstStyle/>
          <a:p>
            <a:r>
              <a:rPr lang="en-US" sz="5000">
                <a:solidFill>
                  <a:srgbClr val="FF00FF"/>
                </a:solidFill>
              </a:rPr>
              <a:t>CCD:</a:t>
            </a:r>
            <a:r>
              <a:rPr lang="en-US" sz="5000"/>
              <a:t> 	</a:t>
            </a:r>
            <a:r>
              <a:rPr lang="en-US" sz="5000">
                <a:solidFill>
                  <a:srgbClr val="6600FF"/>
                </a:solidFill>
              </a:rPr>
              <a:t>~10</a:t>
            </a:r>
            <a:r>
              <a:rPr lang="en-US" sz="5000">
                <a:solidFill>
                  <a:srgbClr val="6600FF"/>
                </a:solidFill>
                <a:sym typeface="Symbol" charset="0"/>
              </a:rPr>
              <a:t>m</a:t>
            </a:r>
            <a:r>
              <a:rPr lang="en-US" sz="5000" baseline="30000">
                <a:solidFill>
                  <a:srgbClr val="6600FF"/>
                </a:solidFill>
                <a:sym typeface="Symbol" charset="0"/>
              </a:rPr>
              <a:t></a:t>
            </a:r>
            <a:r>
              <a:rPr lang="en-US" sz="5000">
                <a:sym typeface="Symbol" charset="0"/>
              </a:rPr>
              <a:t>  </a:t>
            </a:r>
            <a:r>
              <a:rPr lang="en-US" sz="5000"/>
              <a:t>1G pixels</a:t>
            </a:r>
          </a:p>
          <a:p>
            <a:r>
              <a:rPr lang="en-US" sz="5000">
                <a:solidFill>
                  <a:srgbClr val="FF00FF"/>
                </a:solidFill>
              </a:rPr>
              <a:t>STJ:  	</a:t>
            </a:r>
            <a:r>
              <a:rPr lang="en-US" sz="5000">
                <a:solidFill>
                  <a:srgbClr val="6600FF"/>
                </a:solidFill>
              </a:rPr>
              <a:t>~20</a:t>
            </a:r>
            <a:r>
              <a:rPr lang="en-US" sz="5000">
                <a:solidFill>
                  <a:srgbClr val="6600FF"/>
                </a:solidFill>
                <a:sym typeface="Symbol" charset="0"/>
              </a:rPr>
              <a:t>m</a:t>
            </a:r>
            <a:r>
              <a:rPr lang="en-US" sz="5000" baseline="30000">
                <a:solidFill>
                  <a:srgbClr val="6600FF"/>
                </a:solidFill>
                <a:sym typeface="Symbol" charset="0"/>
              </a:rPr>
              <a:t></a:t>
            </a:r>
            <a:r>
              <a:rPr lang="en-US" sz="5000"/>
              <a:t>  1M pixels</a:t>
            </a:r>
            <a:endParaRPr lang="en-US" sz="5000">
              <a:solidFill>
                <a:srgbClr val="FF00FF"/>
              </a:solidFill>
            </a:endParaRPr>
          </a:p>
          <a:p>
            <a:r>
              <a:rPr lang="en-US" sz="5000">
                <a:solidFill>
                  <a:srgbClr val="FF00FF"/>
                </a:solidFill>
              </a:rPr>
              <a:t>HAPD:</a:t>
            </a:r>
            <a:r>
              <a:rPr lang="en-US" sz="5000"/>
              <a:t>	</a:t>
            </a:r>
            <a:r>
              <a:rPr lang="en-US" sz="5000">
                <a:solidFill>
                  <a:srgbClr val="6600FF"/>
                </a:solidFill>
              </a:rPr>
              <a:t>~1mm</a:t>
            </a:r>
            <a:r>
              <a:rPr lang="en-US" sz="5000" baseline="30000">
                <a:solidFill>
                  <a:srgbClr val="6600FF"/>
                </a:solidFill>
                <a:sym typeface="Symbol" charset="0"/>
              </a:rPr>
              <a:t></a:t>
            </a:r>
            <a:r>
              <a:rPr lang="en-US" sz="5000"/>
              <a:t>   1K pixels</a:t>
            </a:r>
            <a:endParaRPr lang="en-US" sz="500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1323B-3BE0-454F-9372-55A4A827F7A7}" type="slidenum">
              <a:rPr lang="en-US"/>
              <a:pPr/>
              <a:t>72</a:t>
            </a:fld>
            <a:endParaRPr lang="en-US"/>
          </a:p>
        </p:txBody>
      </p:sp>
      <p:sp>
        <p:nvSpPr>
          <p:cNvPr id="573442" name="Rectangle 2"/>
          <p:cNvSpPr>
            <a:spLocks noChangeArrowheads="1"/>
          </p:cNvSpPr>
          <p:nvPr/>
        </p:nvSpPr>
        <p:spPr bwMode="auto">
          <a:xfrm>
            <a:off x="0" y="0"/>
            <a:ext cx="960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/>
          <a:lstStyle/>
          <a:p>
            <a:pPr defTabSz="966788"/>
            <a:r>
              <a:rPr lang="en-US" sz="4400">
                <a:solidFill>
                  <a:srgbClr val="0066FF"/>
                </a:solidFill>
                <a:latin typeface="Tahoma" charset="0"/>
              </a:rPr>
              <a:t>Multi-pixel Hybrid APD</a:t>
            </a:r>
          </a:p>
        </p:txBody>
      </p:sp>
      <p:grpSp>
        <p:nvGrpSpPr>
          <p:cNvPr id="573443" name="Group 3"/>
          <p:cNvGrpSpPr>
            <a:grpSpLocks/>
          </p:cNvGrpSpPr>
          <p:nvPr/>
        </p:nvGrpSpPr>
        <p:grpSpPr bwMode="auto">
          <a:xfrm>
            <a:off x="0" y="1219200"/>
            <a:ext cx="9601200" cy="3836988"/>
            <a:chOff x="192" y="1043"/>
            <a:chExt cx="5568" cy="1991"/>
          </a:xfrm>
        </p:grpSpPr>
        <p:sp>
          <p:nvSpPr>
            <p:cNvPr id="573444" name="Text Box 4"/>
            <p:cNvSpPr txBox="1">
              <a:spLocks noChangeArrowheads="1"/>
            </p:cNvSpPr>
            <p:nvPr/>
          </p:nvSpPr>
          <p:spPr bwMode="auto">
            <a:xfrm>
              <a:off x="1699" y="1043"/>
              <a:ext cx="1679" cy="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900">
                  <a:solidFill>
                    <a:srgbClr val="993300"/>
                  </a:solidFill>
                  <a:latin typeface="Arial" charset="0"/>
                </a:rPr>
                <a:t>Glass Window</a:t>
              </a:r>
              <a:r>
                <a:rPr lang="en-US" sz="1900" b="0">
                  <a:solidFill>
                    <a:srgbClr val="993300"/>
                  </a:solidFill>
                </a:rPr>
                <a:t> </a:t>
              </a:r>
              <a:r>
                <a:rPr lang="en-US" sz="1900" b="0">
                  <a:solidFill>
                    <a:srgbClr val="993300"/>
                  </a:solidFill>
                  <a:latin typeface="Arial" charset="0"/>
                </a:rPr>
                <a:t>(1mm</a:t>
              </a:r>
              <a:r>
                <a:rPr lang="en-US" sz="1900" b="0" baseline="30000">
                  <a:solidFill>
                    <a:srgbClr val="993300"/>
                  </a:solidFill>
                  <a:latin typeface="Arial" charset="0"/>
                </a:rPr>
                <a:t>t</a:t>
              </a:r>
              <a:r>
                <a:rPr lang="en-US" sz="1900" b="0">
                  <a:solidFill>
                    <a:srgbClr val="9933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573445" name="Line 5"/>
            <p:cNvSpPr>
              <a:spLocks noChangeShapeType="1"/>
            </p:cNvSpPr>
            <p:nvPr/>
          </p:nvSpPr>
          <p:spPr bwMode="auto">
            <a:xfrm flipV="1">
              <a:off x="509" y="2932"/>
              <a:ext cx="4400" cy="0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46" name="Text Box 6"/>
            <p:cNvSpPr txBox="1">
              <a:spLocks noChangeArrowheads="1"/>
            </p:cNvSpPr>
            <p:nvPr/>
          </p:nvSpPr>
          <p:spPr bwMode="auto">
            <a:xfrm>
              <a:off x="2452" y="2817"/>
              <a:ext cx="599" cy="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500" b="0">
                  <a:solidFill>
                    <a:srgbClr val="993300"/>
                  </a:solidFill>
                  <a:latin typeface="Arial" charset="0"/>
                </a:rPr>
                <a:t>50.5mm</a:t>
              </a:r>
              <a:r>
                <a:rPr lang="en-US" sz="1500" b="0" baseline="30000">
                  <a:solidFill>
                    <a:srgbClr val="993300"/>
                  </a:solidFill>
                  <a:latin typeface="Arial" charset="0"/>
                  <a:cs typeface="Times New Roman" charset="0"/>
                </a:rPr>
                <a:t></a:t>
              </a:r>
              <a:endParaRPr lang="en-US" sz="1500" b="0" baseline="30000">
                <a:solidFill>
                  <a:srgbClr val="993300"/>
                </a:solidFill>
                <a:latin typeface="Arial" charset="0"/>
              </a:endParaRPr>
            </a:p>
          </p:txBody>
        </p:sp>
        <p:sp>
          <p:nvSpPr>
            <p:cNvPr id="573447" name="Line 7"/>
            <p:cNvSpPr>
              <a:spLocks noChangeShapeType="1"/>
            </p:cNvSpPr>
            <p:nvPr/>
          </p:nvSpPr>
          <p:spPr bwMode="auto">
            <a:xfrm flipV="1">
              <a:off x="4902" y="2472"/>
              <a:ext cx="0" cy="562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lgDashDot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48" name="Line 8"/>
            <p:cNvSpPr>
              <a:spLocks noChangeShapeType="1"/>
            </p:cNvSpPr>
            <p:nvPr/>
          </p:nvSpPr>
          <p:spPr bwMode="auto">
            <a:xfrm flipV="1">
              <a:off x="503" y="2466"/>
              <a:ext cx="0" cy="514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lgDashDot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49" name="Line 9"/>
            <p:cNvSpPr>
              <a:spLocks noChangeShapeType="1"/>
            </p:cNvSpPr>
            <p:nvPr/>
          </p:nvSpPr>
          <p:spPr bwMode="auto">
            <a:xfrm flipH="1" flipV="1">
              <a:off x="589" y="2486"/>
              <a:ext cx="0" cy="317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lgDashDot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0" name="Rectangle 10"/>
            <p:cNvSpPr>
              <a:spLocks noChangeAspect="1" noChangeArrowheads="1"/>
            </p:cNvSpPr>
            <p:nvPr/>
          </p:nvSpPr>
          <p:spPr bwMode="auto">
            <a:xfrm>
              <a:off x="505" y="1428"/>
              <a:ext cx="4376" cy="87"/>
            </a:xfrm>
            <a:prstGeom prst="rect">
              <a:avLst/>
            </a:prstGeom>
            <a:solidFill>
              <a:srgbClr val="E9FFFF"/>
            </a:solidFill>
            <a:ln w="12700">
              <a:solidFill>
                <a:schemeClr val="tx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1" name="Line 11"/>
            <p:cNvSpPr>
              <a:spLocks noChangeAspect="1" noChangeShapeType="1"/>
            </p:cNvSpPr>
            <p:nvPr/>
          </p:nvSpPr>
          <p:spPr bwMode="auto">
            <a:xfrm>
              <a:off x="585" y="1543"/>
              <a:ext cx="4223" cy="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2" name="Rectangle 12" descr="Small confetti"/>
            <p:cNvSpPr>
              <a:spLocks noChangeAspect="1" noChangeArrowheads="1"/>
            </p:cNvSpPr>
            <p:nvPr/>
          </p:nvSpPr>
          <p:spPr bwMode="auto">
            <a:xfrm>
              <a:off x="622" y="1718"/>
              <a:ext cx="4160" cy="133"/>
            </a:xfrm>
            <a:prstGeom prst="rect">
              <a:avLst/>
            </a:prstGeom>
            <a:pattFill prst="smConfetti">
              <a:fgClr>
                <a:srgbClr val="00FF00"/>
              </a:fgClr>
              <a:bgClr>
                <a:srgbClr val="FFFFFF"/>
              </a:bgClr>
            </a:pattFill>
            <a:ln w="19050">
              <a:solidFill>
                <a:srgbClr val="00FF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3" name="Rectangle 13" descr="Dotted diamond"/>
            <p:cNvSpPr>
              <a:spLocks noChangeAspect="1" noChangeArrowheads="1"/>
            </p:cNvSpPr>
            <p:nvPr/>
          </p:nvSpPr>
          <p:spPr bwMode="auto">
            <a:xfrm>
              <a:off x="616" y="1906"/>
              <a:ext cx="4154" cy="175"/>
            </a:xfrm>
            <a:prstGeom prst="rect">
              <a:avLst/>
            </a:prstGeom>
            <a:pattFill prst="dotDmnd">
              <a:fgClr>
                <a:schemeClr val="accent2"/>
              </a:fgClr>
              <a:bgClr>
                <a:srgbClr val="FFFFFF"/>
              </a:bgClr>
            </a:pattFill>
            <a:ln w="19050">
              <a:solidFill>
                <a:schemeClr val="accent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4" name="Rectangle 14" descr="Zig zag"/>
            <p:cNvSpPr>
              <a:spLocks noChangeAspect="1" noChangeArrowheads="1"/>
            </p:cNvSpPr>
            <p:nvPr/>
          </p:nvSpPr>
          <p:spPr bwMode="auto">
            <a:xfrm>
              <a:off x="505" y="1513"/>
              <a:ext cx="78" cy="876"/>
            </a:xfrm>
            <a:prstGeom prst="rect">
              <a:avLst/>
            </a:prstGeom>
            <a:pattFill prst="zigZ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5" name="Rectangle 15" descr="Zig zag"/>
            <p:cNvSpPr>
              <a:spLocks noChangeAspect="1" noChangeArrowheads="1"/>
            </p:cNvSpPr>
            <p:nvPr/>
          </p:nvSpPr>
          <p:spPr bwMode="auto">
            <a:xfrm>
              <a:off x="4806" y="1521"/>
              <a:ext cx="78" cy="867"/>
            </a:xfrm>
            <a:prstGeom prst="rect">
              <a:avLst/>
            </a:prstGeom>
            <a:pattFill prst="zigZ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56" name="Rectangle 16" descr="Horizontal brick"/>
            <p:cNvSpPr>
              <a:spLocks noChangeAspect="1" noChangeArrowheads="1"/>
            </p:cNvSpPr>
            <p:nvPr/>
          </p:nvSpPr>
          <p:spPr bwMode="auto">
            <a:xfrm>
              <a:off x="586" y="2213"/>
              <a:ext cx="4208" cy="175"/>
            </a:xfrm>
            <a:prstGeom prst="rect">
              <a:avLst/>
            </a:prstGeom>
            <a:pattFill prst="horzBrick">
              <a:fgClr>
                <a:schemeClr val="fol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457" name="Group 17"/>
            <p:cNvGrpSpPr>
              <a:grpSpLocks noChangeAspect="1"/>
            </p:cNvGrpSpPr>
            <p:nvPr/>
          </p:nvGrpSpPr>
          <p:grpSpPr bwMode="auto">
            <a:xfrm>
              <a:off x="722" y="1854"/>
              <a:ext cx="3926" cy="46"/>
              <a:chOff x="502" y="1681"/>
              <a:chExt cx="2609" cy="31"/>
            </a:xfrm>
          </p:grpSpPr>
          <p:sp>
            <p:nvSpPr>
              <p:cNvPr id="573458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502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59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673" y="1687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0" name="AutoShape 20"/>
              <p:cNvSpPr>
                <a:spLocks noChangeAspect="1" noChangeArrowheads="1"/>
              </p:cNvSpPr>
              <p:nvPr/>
            </p:nvSpPr>
            <p:spPr bwMode="auto">
              <a:xfrm>
                <a:off x="844" y="1689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1" name="AutoShape 21"/>
              <p:cNvSpPr>
                <a:spLocks noChangeAspect="1" noChangeArrowheads="1"/>
              </p:cNvSpPr>
              <p:nvPr/>
            </p:nvSpPr>
            <p:spPr bwMode="auto">
              <a:xfrm>
                <a:off x="1019" y="1687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2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1188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3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1357" y="1687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4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528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5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1703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6" name="AutoShape 26"/>
              <p:cNvSpPr>
                <a:spLocks noChangeAspect="1" noChangeArrowheads="1"/>
              </p:cNvSpPr>
              <p:nvPr/>
            </p:nvSpPr>
            <p:spPr bwMode="auto">
              <a:xfrm>
                <a:off x="1870" y="1687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7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2041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8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2208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69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2383" y="1685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70" name="AutoShape 30"/>
              <p:cNvSpPr>
                <a:spLocks noChangeAspect="1" noChangeArrowheads="1"/>
              </p:cNvSpPr>
              <p:nvPr/>
            </p:nvSpPr>
            <p:spPr bwMode="auto">
              <a:xfrm>
                <a:off x="2558" y="1683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71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2723" y="1681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72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98" y="1683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473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3065" y="1687"/>
                <a:ext cx="46" cy="23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000099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3474" name="Line 34"/>
            <p:cNvSpPr>
              <a:spLocks noChangeShapeType="1"/>
            </p:cNvSpPr>
            <p:nvPr/>
          </p:nvSpPr>
          <p:spPr bwMode="auto">
            <a:xfrm rot="10757999" flipV="1">
              <a:off x="3456" y="1276"/>
              <a:ext cx="268" cy="262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75" name="Text Box 35"/>
            <p:cNvSpPr txBox="1">
              <a:spLocks noChangeArrowheads="1"/>
            </p:cNvSpPr>
            <p:nvPr/>
          </p:nvSpPr>
          <p:spPr bwMode="auto">
            <a:xfrm>
              <a:off x="3427" y="1073"/>
              <a:ext cx="1763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900">
                  <a:solidFill>
                    <a:srgbClr val="FF00FF"/>
                  </a:solidFill>
                  <a:latin typeface="Arial" charset="0"/>
                </a:rPr>
                <a:t>InGaN Photo Cathode</a:t>
              </a:r>
            </a:p>
          </p:txBody>
        </p:sp>
        <p:sp>
          <p:nvSpPr>
            <p:cNvPr id="573476" name="Text Box 36"/>
            <p:cNvSpPr txBox="1">
              <a:spLocks noChangeArrowheads="1"/>
            </p:cNvSpPr>
            <p:nvPr/>
          </p:nvSpPr>
          <p:spPr bwMode="auto">
            <a:xfrm>
              <a:off x="1942" y="1671"/>
              <a:ext cx="1053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900">
                  <a:solidFill>
                    <a:srgbClr val="00FF00"/>
                  </a:solidFill>
                  <a:latin typeface="Arial" charset="0"/>
                </a:rPr>
                <a:t>APD Array</a:t>
              </a:r>
              <a:endParaRPr lang="en-US" sz="1500" b="0">
                <a:solidFill>
                  <a:srgbClr val="00FF00"/>
                </a:solidFill>
              </a:endParaRPr>
            </a:p>
          </p:txBody>
        </p:sp>
        <p:sp>
          <p:nvSpPr>
            <p:cNvPr id="573477" name="Rectangle 37"/>
            <p:cNvSpPr>
              <a:spLocks noChangeArrowheads="1"/>
            </p:cNvSpPr>
            <p:nvPr/>
          </p:nvSpPr>
          <p:spPr bwMode="auto">
            <a:xfrm>
              <a:off x="2623" y="1882"/>
              <a:ext cx="1458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6661" tIns="48331" rIns="96661" bIns="48331">
              <a:spAutoFit/>
            </a:bodyPr>
            <a:lstStyle/>
            <a:p>
              <a:pPr algn="l" defTabSz="966788" eaLnBrk="0" hangingPunct="0"/>
              <a:r>
                <a:rPr lang="en-US" sz="1900">
                  <a:solidFill>
                    <a:schemeClr val="accent2"/>
                  </a:solidFill>
                </a:rPr>
                <a:t>Readout Electronics</a:t>
              </a:r>
            </a:p>
          </p:txBody>
        </p:sp>
        <p:sp>
          <p:nvSpPr>
            <p:cNvPr id="573478" name="Line 38"/>
            <p:cNvSpPr>
              <a:spLocks noChangeShapeType="1"/>
            </p:cNvSpPr>
            <p:nvPr/>
          </p:nvSpPr>
          <p:spPr bwMode="auto">
            <a:xfrm>
              <a:off x="611" y="2686"/>
              <a:ext cx="4166" cy="0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79" name="Text Box 39"/>
            <p:cNvSpPr txBox="1">
              <a:spLocks noChangeArrowheads="1"/>
            </p:cNvSpPr>
            <p:nvPr/>
          </p:nvSpPr>
          <p:spPr bwMode="auto">
            <a:xfrm>
              <a:off x="2446" y="2583"/>
              <a:ext cx="599" cy="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500" b="0">
                  <a:solidFill>
                    <a:srgbClr val="993300"/>
                  </a:solidFill>
                  <a:latin typeface="Arial" charset="0"/>
                </a:rPr>
                <a:t>47.6mm</a:t>
              </a:r>
              <a:r>
                <a:rPr lang="en-US" sz="1500" b="0" baseline="30000">
                  <a:solidFill>
                    <a:srgbClr val="993300"/>
                  </a:solidFill>
                  <a:latin typeface="Arial" charset="0"/>
                  <a:cs typeface="Times New Roman" charset="0"/>
                </a:rPr>
                <a:t></a:t>
              </a:r>
              <a:endParaRPr lang="en-US" sz="1500" b="0" baseline="30000">
                <a:solidFill>
                  <a:srgbClr val="993300"/>
                </a:solidFill>
                <a:latin typeface="Arial" charset="0"/>
              </a:endParaRPr>
            </a:p>
          </p:txBody>
        </p:sp>
        <p:sp>
          <p:nvSpPr>
            <p:cNvPr id="573480" name="Line 40"/>
            <p:cNvSpPr>
              <a:spLocks noChangeShapeType="1"/>
            </p:cNvSpPr>
            <p:nvPr/>
          </p:nvSpPr>
          <p:spPr bwMode="auto">
            <a:xfrm flipH="1" flipV="1">
              <a:off x="4795" y="2492"/>
              <a:ext cx="0" cy="317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lgDashDot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1" name="Text Box 41"/>
            <p:cNvSpPr txBox="1">
              <a:spLocks noChangeArrowheads="1"/>
            </p:cNvSpPr>
            <p:nvPr/>
          </p:nvSpPr>
          <p:spPr bwMode="auto">
            <a:xfrm>
              <a:off x="5011" y="1619"/>
              <a:ext cx="749" cy="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900">
                  <a:solidFill>
                    <a:srgbClr val="993300"/>
                  </a:solidFill>
                  <a:latin typeface="Arial" charset="0"/>
                </a:rPr>
                <a:t>Ceramic Case</a:t>
              </a:r>
              <a:endParaRPr lang="en-US" sz="1700" b="0">
                <a:solidFill>
                  <a:srgbClr val="993300"/>
                </a:solidFill>
              </a:endParaRPr>
            </a:p>
          </p:txBody>
        </p:sp>
        <p:sp>
          <p:nvSpPr>
            <p:cNvPr id="573482" name="Line 42"/>
            <p:cNvSpPr>
              <a:spLocks noChangeShapeType="1"/>
            </p:cNvSpPr>
            <p:nvPr/>
          </p:nvSpPr>
          <p:spPr bwMode="auto">
            <a:xfrm rot="10757999" flipV="1">
              <a:off x="4853" y="1862"/>
              <a:ext cx="195" cy="239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3" name="Text Box 43"/>
            <p:cNvSpPr txBox="1">
              <a:spLocks noChangeArrowheads="1"/>
            </p:cNvSpPr>
            <p:nvPr/>
          </p:nvSpPr>
          <p:spPr bwMode="auto">
            <a:xfrm>
              <a:off x="2974" y="1691"/>
              <a:ext cx="129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500">
                  <a:solidFill>
                    <a:srgbClr val="00FF00"/>
                  </a:solidFill>
                  <a:latin typeface="Arial" charset="0"/>
                </a:rPr>
                <a:t>(32 x 32 = 1024 Pixel)</a:t>
              </a:r>
            </a:p>
            <a:p>
              <a:pPr eaLnBrk="0" hangingPunct="0"/>
              <a:endParaRPr lang="en-US" sz="150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573484" name="Rectangle 44"/>
            <p:cNvSpPr>
              <a:spLocks noChangeArrowheads="1"/>
            </p:cNvSpPr>
            <p:nvPr/>
          </p:nvSpPr>
          <p:spPr bwMode="auto">
            <a:xfrm>
              <a:off x="742" y="2086"/>
              <a:ext cx="27" cy="5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5" name="Rectangle 45"/>
            <p:cNvSpPr>
              <a:spLocks noChangeArrowheads="1"/>
            </p:cNvSpPr>
            <p:nvPr/>
          </p:nvSpPr>
          <p:spPr bwMode="auto">
            <a:xfrm>
              <a:off x="886" y="2090"/>
              <a:ext cx="27" cy="5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6" name="Rectangle 46"/>
            <p:cNvSpPr>
              <a:spLocks noChangeArrowheads="1"/>
            </p:cNvSpPr>
            <p:nvPr/>
          </p:nvSpPr>
          <p:spPr bwMode="auto">
            <a:xfrm>
              <a:off x="4516" y="2078"/>
              <a:ext cx="27" cy="5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7" name="Text Box 47"/>
            <p:cNvSpPr txBox="1">
              <a:spLocks noChangeArrowheads="1"/>
            </p:cNvSpPr>
            <p:nvPr/>
          </p:nvSpPr>
          <p:spPr bwMode="auto">
            <a:xfrm>
              <a:off x="192" y="2493"/>
              <a:ext cx="4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500">
                  <a:solidFill>
                    <a:srgbClr val="FF0000"/>
                  </a:solidFill>
                  <a:latin typeface="Arial" charset="0"/>
                </a:rPr>
                <a:t>HV</a:t>
              </a:r>
              <a:endParaRPr lang="en-US" sz="1500" b="0">
                <a:solidFill>
                  <a:srgbClr val="FF0000"/>
                </a:solidFill>
              </a:endParaRPr>
            </a:p>
          </p:txBody>
        </p:sp>
        <p:sp>
          <p:nvSpPr>
            <p:cNvPr id="573488" name="Text Box 48"/>
            <p:cNvSpPr txBox="1">
              <a:spLocks noChangeArrowheads="1"/>
            </p:cNvSpPr>
            <p:nvPr/>
          </p:nvSpPr>
          <p:spPr bwMode="auto">
            <a:xfrm>
              <a:off x="912" y="2439"/>
              <a:ext cx="423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500">
                  <a:solidFill>
                    <a:srgbClr val="FF0000"/>
                  </a:solidFill>
                  <a:latin typeface="Arial" charset="0"/>
                </a:rPr>
                <a:t>LV</a:t>
              </a:r>
              <a:endParaRPr lang="en-US" sz="1500" b="0">
                <a:solidFill>
                  <a:srgbClr val="FF0000"/>
                </a:solidFill>
              </a:endParaRPr>
            </a:p>
          </p:txBody>
        </p:sp>
        <p:sp>
          <p:nvSpPr>
            <p:cNvPr id="573489" name="Line 49"/>
            <p:cNvSpPr>
              <a:spLocks noChangeShapeType="1"/>
            </p:cNvSpPr>
            <p:nvPr/>
          </p:nvSpPr>
          <p:spPr bwMode="auto">
            <a:xfrm rot="10757999" flipV="1">
              <a:off x="1464" y="1216"/>
              <a:ext cx="268" cy="262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90" name="Line 50"/>
            <p:cNvSpPr>
              <a:spLocks noChangeShapeType="1"/>
            </p:cNvSpPr>
            <p:nvPr/>
          </p:nvSpPr>
          <p:spPr bwMode="auto">
            <a:xfrm rot="10757999" flipH="1">
              <a:off x="444" y="2488"/>
              <a:ext cx="318" cy="84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91" name="Text Box 51"/>
            <p:cNvSpPr txBox="1">
              <a:spLocks noChangeArrowheads="1"/>
            </p:cNvSpPr>
            <p:nvPr/>
          </p:nvSpPr>
          <p:spPr bwMode="auto">
            <a:xfrm>
              <a:off x="3693" y="2397"/>
              <a:ext cx="909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33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6661" tIns="48331" rIns="96661" bIns="48331">
              <a:spAutoFit/>
            </a:bodyPr>
            <a:lstStyle>
              <a:lvl1pPr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82600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667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49388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33575" algn="l" defTabSz="9667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300">
                  <a:solidFill>
                    <a:srgbClr val="FF0000"/>
                  </a:solidFill>
                  <a:latin typeface="Arial" charset="0"/>
                </a:rPr>
                <a:t>Optical Fiber for</a:t>
              </a:r>
            </a:p>
            <a:p>
              <a:pPr eaLnBrk="0" hangingPunct="0"/>
              <a:r>
                <a:rPr lang="en-US" sz="1300">
                  <a:solidFill>
                    <a:srgbClr val="FF0000"/>
                  </a:solidFill>
                  <a:latin typeface="Arial" charset="0"/>
                </a:rPr>
                <a:t>Signal Readout</a:t>
              </a:r>
              <a:endParaRPr lang="en-US" sz="1300" b="0">
                <a:solidFill>
                  <a:srgbClr val="FF0000"/>
                </a:solidFill>
              </a:endParaRPr>
            </a:p>
          </p:txBody>
        </p:sp>
      </p:grpSp>
      <p:sp>
        <p:nvSpPr>
          <p:cNvPr id="573492" name="Text Box 52"/>
          <p:cNvSpPr txBox="1">
            <a:spLocks noChangeArrowheads="1"/>
          </p:cNvSpPr>
          <p:nvPr/>
        </p:nvSpPr>
        <p:spPr bwMode="auto">
          <a:xfrm>
            <a:off x="3200400" y="5181600"/>
            <a:ext cx="61610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1.4mm</a:t>
            </a:r>
            <a:r>
              <a:rPr lang="en-US" sz="2600" baseline="30000">
                <a:latin typeface="Arial" charset="0"/>
                <a:cs typeface="Arial" charset="0"/>
              </a:rPr>
              <a:t></a:t>
            </a:r>
            <a:r>
              <a:rPr lang="en-US" sz="2600">
                <a:latin typeface="Arial" charset="0"/>
              </a:rPr>
              <a:t> Pixel Size,  1.5mm Pitch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32 x 32 = 1,024 Pixels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QE ~ 50% at 350 ~ 400nm  </a:t>
            </a:r>
          </a:p>
          <a:p>
            <a:pPr eaLnBrk="0" hangingPunct="0">
              <a:buFontTx/>
              <a:buChar char="•"/>
            </a:pPr>
            <a:r>
              <a:rPr lang="en-US" sz="2600">
                <a:latin typeface="Arial" charset="0"/>
              </a:rPr>
              <a:t>Gain ~10</a:t>
            </a:r>
            <a:r>
              <a:rPr lang="en-US" sz="2600" baseline="30000">
                <a:latin typeface="Arial" charset="0"/>
              </a:rPr>
              <a:t>5</a:t>
            </a:r>
            <a:endParaRPr lang="en-US" sz="26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BE05F-4DFE-CA41-A0CA-C446D811B914}" type="slidenum">
              <a:rPr lang="en-US"/>
              <a:pPr/>
              <a:t>73</a:t>
            </a:fld>
            <a:endParaRPr lang="en-US"/>
          </a:p>
        </p:txBody>
      </p:sp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Katsushi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Dream Telescope</a:t>
            </a:r>
          </a:p>
        </p:txBody>
      </p:sp>
      <p:sp>
        <p:nvSpPr>
          <p:cNvPr id="6215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63575" y="1079500"/>
            <a:ext cx="8145463" cy="57150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en-US" sz="5000"/>
              <a:t>Ground &amp; Space-based 2</a:t>
            </a:r>
            <a:r>
              <a:rPr lang="en-US" sz="5000">
                <a:sym typeface="Symbol" charset="0"/>
              </a:rPr>
              <a:t> observatory: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20m diameter mirror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30</a:t>
            </a:r>
            <a:r>
              <a:rPr lang="en-US" sz="4000" baseline="30000">
                <a:sym typeface="Symbol" charset="0"/>
              </a:rPr>
              <a:t>o</a:t>
            </a:r>
            <a:r>
              <a:rPr lang="en-US" sz="4000">
                <a:sym typeface="Symbol" charset="0"/>
              </a:rPr>
              <a:t> FOV, f/0.8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0.1arcsec pixel size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1Tera pixels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Photon counting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1nsec time resolution</a:t>
            </a:r>
          </a:p>
          <a:p>
            <a:pPr lvl="2">
              <a:lnSpc>
                <a:spcPct val="80000"/>
              </a:lnSpc>
            </a:pPr>
            <a:r>
              <a:rPr lang="en-US" sz="4000">
                <a:sym typeface="Symbol" charset="0"/>
              </a:rPr>
              <a:t>0.01eV energy resolution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7F75-7107-5040-A9E0-15CB047F5BA2}" type="slidenum">
              <a:rPr lang="en-US"/>
              <a:pPr/>
              <a:t>74</a:t>
            </a:fld>
            <a:endParaRPr lang="en-US"/>
          </a:p>
        </p:txBody>
      </p:sp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Concluding Remarks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1449388"/>
            <a:ext cx="8456613" cy="5038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>
                <a:solidFill>
                  <a:srgbClr val="000099"/>
                </a:solidFill>
              </a:rPr>
              <a:t>Where did we come from? Where are we going?</a:t>
            </a: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rgbClr val="6600FF"/>
                </a:solidFill>
              </a:rPr>
              <a:t>The answer is still hidden in the dark side of the Universe which only </a:t>
            </a:r>
            <a:r>
              <a:rPr lang="en-US" sz="4400" u="sng">
                <a:solidFill>
                  <a:srgbClr val="6600FF"/>
                </a:solidFill>
              </a:rPr>
              <a:t>more advanced photo-detectors</a:t>
            </a:r>
            <a:r>
              <a:rPr lang="en-US" sz="4400">
                <a:solidFill>
                  <a:srgbClr val="6600FF"/>
                </a:solidFill>
              </a:rPr>
              <a:t> can see.</a:t>
            </a: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rgbClr val="FF00FF"/>
                </a:solidFill>
              </a:rPr>
              <a:t>Time is now to develop dream detectors!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9749-4FD5-8240-86E6-57CBEC9FE502}" type="slidenum">
              <a:rPr lang="en-US"/>
              <a:pPr/>
              <a:t>75</a:t>
            </a:fld>
            <a:endParaRPr lang="en-US"/>
          </a:p>
        </p:txBody>
      </p:sp>
      <p:pic>
        <p:nvPicPr>
          <p:cNvPr id="699394" name="Picture 2" descr="PRC9601a"/>
          <p:cNvPicPr>
            <a:picLocks noChangeAspect="1" noChangeArrowheads="1"/>
          </p:cNvPicPr>
          <p:nvPr/>
        </p:nvPicPr>
        <p:blipFill>
          <a:blip r:embed="rId2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9396" name="Text Box 4"/>
          <p:cNvSpPr txBox="1">
            <a:spLocks noChangeArrowheads="1"/>
          </p:cNvSpPr>
          <p:nvPr/>
        </p:nvSpPr>
        <p:spPr bwMode="auto">
          <a:xfrm>
            <a:off x="579438" y="222250"/>
            <a:ext cx="8407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4400">
                <a:solidFill>
                  <a:srgbClr val="66FF33"/>
                </a:solidFill>
              </a:rPr>
              <a:t>Can </a:t>
            </a:r>
            <a:r>
              <a:rPr lang="ja-JP" altLang="en-US" sz="4400">
                <a:solidFill>
                  <a:srgbClr val="66FF33"/>
                </a:solidFill>
              </a:rPr>
              <a:t>“</a:t>
            </a:r>
            <a:r>
              <a:rPr lang="en-US" sz="4400">
                <a:solidFill>
                  <a:srgbClr val="66FF33"/>
                </a:solidFill>
              </a:rPr>
              <a:t>your photo-detector</a:t>
            </a:r>
            <a:r>
              <a:rPr lang="ja-JP" altLang="en-US" sz="4400">
                <a:solidFill>
                  <a:srgbClr val="66FF33"/>
                </a:solidFill>
              </a:rPr>
              <a:t>”</a:t>
            </a:r>
            <a:r>
              <a:rPr lang="en-US" sz="4400">
                <a:solidFill>
                  <a:srgbClr val="66FF33"/>
                </a:solidFill>
              </a:rPr>
              <a:t> see the dark side of this picture?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3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FE9C-3C16-BF47-A54A-3E9D2435323E}" type="slidenum">
              <a:rPr lang="en-US"/>
              <a:pPr/>
              <a:t>8</a:t>
            </a:fld>
            <a:endParaRPr lang="en-US"/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8382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Arial" charset="0"/>
                <a:cs typeface="ＭＳ Ｐゴシック" charset="0"/>
              </a:rPr>
              <a:t>Hubble Deep Field</a:t>
            </a:r>
          </a:p>
        </p:txBody>
      </p:sp>
      <p:sp>
        <p:nvSpPr>
          <p:cNvPr id="580613" name="Rectangle 5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4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>
                <a:solidFill>
                  <a:srgbClr val="00FFFF"/>
                </a:solidFill>
                <a:cs typeface="ＭＳ Ｐゴシック" charset="0"/>
              </a:rPr>
              <a:t>Physicists’ View of Early 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2002</a:t>
            </a:r>
          </a:p>
        </p:txBody>
      </p:sp>
      <p:sp>
        <p:nvSpPr>
          <p:cNvPr id="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Beaune 2002,  Katsushi Arisaka</a:t>
            </a:r>
          </a:p>
        </p:txBody>
      </p:sp>
      <p:sp>
        <p:nvSpPr>
          <p:cNvPr id="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E7DC5-EBAB-8F48-87F9-5864098B2475}" type="slidenum">
              <a:rPr lang="en-US"/>
              <a:pPr/>
              <a:t>9</a:t>
            </a:fld>
            <a:endParaRPr lang="en-US"/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Symmetry Breaking</a:t>
            </a:r>
          </a:p>
        </p:txBody>
      </p:sp>
      <p:grpSp>
        <p:nvGrpSpPr>
          <p:cNvPr id="472067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472068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69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0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1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2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3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4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5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6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7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8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79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0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1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2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3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4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472085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86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87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88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89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0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1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2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3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4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5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6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472097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472098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472099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472100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472101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02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3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4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5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6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7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8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09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0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1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2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3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4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5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6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7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8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19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20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21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22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2123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2124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2125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2126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472127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472128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472129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472130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472131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472132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3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4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5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6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7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8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472139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472140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sp>
        <p:nvSpPr>
          <p:cNvPr id="472141" name="Text Box 77"/>
          <p:cNvSpPr txBox="1">
            <a:spLocks noChangeArrowheads="1"/>
          </p:cNvSpPr>
          <p:nvPr/>
        </p:nvSpPr>
        <p:spPr bwMode="auto">
          <a:xfrm>
            <a:off x="4495800" y="1417638"/>
            <a:ext cx="2017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rgbClr val="CC00FF"/>
                </a:solidFill>
              </a:rPr>
              <a:t>Simple</a:t>
            </a:r>
          </a:p>
        </p:txBody>
      </p:sp>
      <p:grpSp>
        <p:nvGrpSpPr>
          <p:cNvPr id="472150" name="Group 86"/>
          <p:cNvGrpSpPr>
            <a:grpSpLocks/>
          </p:cNvGrpSpPr>
          <p:nvPr/>
        </p:nvGrpSpPr>
        <p:grpSpPr bwMode="auto">
          <a:xfrm>
            <a:off x="4953000" y="3114675"/>
            <a:ext cx="3305175" cy="2133600"/>
            <a:chOff x="3120" y="1962"/>
            <a:chExt cx="2082" cy="1344"/>
          </a:xfrm>
        </p:grpSpPr>
        <p:sp>
          <p:nvSpPr>
            <p:cNvPr id="472144" name="AutoShape 80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45" name="Text Box 81"/>
            <p:cNvSpPr txBox="1">
              <a:spLocks noChangeArrowheads="1"/>
            </p:cNvSpPr>
            <p:nvPr/>
          </p:nvSpPr>
          <p:spPr bwMode="auto">
            <a:xfrm>
              <a:off x="3608" y="2091"/>
              <a:ext cx="1594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i="1">
                  <a:solidFill>
                    <a:srgbClr val="FF9900"/>
                  </a:solidFill>
                </a:rPr>
                <a:t>Symmetry</a:t>
              </a:r>
            </a:p>
            <a:p>
              <a:r>
                <a:rPr lang="en-US" sz="3200" i="1">
                  <a:solidFill>
                    <a:srgbClr val="FF9900"/>
                  </a:solidFill>
                </a:rPr>
                <a:t>Break Down</a:t>
              </a:r>
            </a:p>
          </p:txBody>
        </p:sp>
      </p:grpSp>
      <p:sp>
        <p:nvSpPr>
          <p:cNvPr id="472146" name="Rectangle 82"/>
          <p:cNvSpPr>
            <a:spLocks noChangeArrowheads="1"/>
          </p:cNvSpPr>
          <p:nvPr/>
        </p:nvSpPr>
        <p:spPr bwMode="auto">
          <a:xfrm>
            <a:off x="7010400" y="1143000"/>
            <a:ext cx="23622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2149" name="Group 85"/>
          <p:cNvGrpSpPr>
            <a:grpSpLocks/>
          </p:cNvGrpSpPr>
          <p:nvPr/>
        </p:nvGrpSpPr>
        <p:grpSpPr bwMode="auto">
          <a:xfrm>
            <a:off x="4419600" y="5114925"/>
            <a:ext cx="4930775" cy="1743075"/>
            <a:chOff x="2784" y="3222"/>
            <a:chExt cx="3106" cy="1098"/>
          </a:xfrm>
        </p:grpSpPr>
        <p:sp>
          <p:nvSpPr>
            <p:cNvPr id="472143" name="Text Box 79"/>
            <p:cNvSpPr txBox="1">
              <a:spLocks noChangeArrowheads="1"/>
            </p:cNvSpPr>
            <p:nvPr/>
          </p:nvSpPr>
          <p:spPr bwMode="auto">
            <a:xfrm>
              <a:off x="2784" y="3786"/>
              <a:ext cx="160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i="1">
                  <a:solidFill>
                    <a:srgbClr val="CC00FF"/>
                  </a:solidFill>
                </a:rPr>
                <a:t>Complex</a:t>
              </a:r>
            </a:p>
          </p:txBody>
        </p:sp>
        <p:pic>
          <p:nvPicPr>
            <p:cNvPr id="472147" name="Picture 83" descr="PRC9601a"/>
            <p:cNvPicPr>
              <a:picLocks noChangeAspect="1" noChangeArrowheads="1"/>
            </p:cNvPicPr>
            <p:nvPr/>
          </p:nvPicPr>
          <p:blipFill>
            <a:blip r:embed="rId2">
              <a:lum bright="-8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22"/>
              <a:ext cx="1426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141" grpId="0"/>
      <p:bldP spid="472146" grpId="0" animBg="1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rnd" cmpd="sng" algn="ctr">
          <a:solidFill>
            <a:srgbClr val="FFCC00"/>
          </a:solidFill>
          <a:prstDash val="sysDot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rnd" cmpd="sng" algn="ctr">
          <a:solidFill>
            <a:srgbClr val="FFCC00"/>
          </a:solidFill>
          <a:prstDash val="sysDot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3135</TotalTime>
  <Words>2867</Words>
  <Application>Microsoft Macintosh PowerPoint</Application>
  <PresentationFormat>Custom</PresentationFormat>
  <Paragraphs>1082</Paragraphs>
  <Slides>75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90" baseType="lpstr">
      <vt:lpstr>Times New Roman</vt:lpstr>
      <vt:lpstr>Tahoma</vt:lpstr>
      <vt:lpstr>Arial</vt:lpstr>
      <vt:lpstr>Wingdings</vt:lpstr>
      <vt:lpstr>MS Mincho</vt:lpstr>
      <vt:lpstr>ＭＳ Ｐゴシック</vt:lpstr>
      <vt:lpstr>MS Gothic</vt:lpstr>
      <vt:lpstr>Symbol</vt:lpstr>
      <vt:lpstr>Comic Sans MS</vt:lpstr>
      <vt:lpstr>Times</vt:lpstr>
      <vt:lpstr>blank</vt:lpstr>
      <vt:lpstr>Microsoft Equation 3.0</vt:lpstr>
      <vt:lpstr>SigmaPlot 8.0 Graph</vt:lpstr>
      <vt:lpstr>Microsoft Word Document</vt:lpstr>
      <vt:lpstr>Microsoft Excel Chart</vt:lpstr>
      <vt:lpstr>Trends, Needs and Dreams in Astro-Physics</vt:lpstr>
      <vt:lpstr>Talk Outline</vt:lpstr>
      <vt:lpstr>Talk Outline</vt:lpstr>
      <vt:lpstr>Hubble Deep Field</vt:lpstr>
      <vt:lpstr>Evolution of the Early Universe</vt:lpstr>
      <vt:lpstr>Tools to explore the Early Universe</vt:lpstr>
      <vt:lpstr>Unification of Fundamental Forces</vt:lpstr>
      <vt:lpstr>Hubble Deep Field</vt:lpstr>
      <vt:lpstr>Symmetry Breaking</vt:lpstr>
      <vt:lpstr>Relics from the Earliest Universe</vt:lpstr>
      <vt:lpstr>CMB : Matter-Radiation Decoupling</vt:lpstr>
      <vt:lpstr>CMB Anisotropy by COBE DMR</vt:lpstr>
      <vt:lpstr>CMB Anisotropy by Boomerang</vt:lpstr>
      <vt:lpstr>Recent Results of CMB Anisotropy</vt:lpstr>
      <vt:lpstr>The Accelerating Universe</vt:lpstr>
      <vt:lpstr>Density of Our Universe</vt:lpstr>
      <vt:lpstr>Talk Outline</vt:lpstr>
      <vt:lpstr>Relics from the Earliest Universe</vt:lpstr>
      <vt:lpstr>The Extreme Universe</vt:lpstr>
      <vt:lpstr>Messengers from the Universe</vt:lpstr>
      <vt:lpstr>Messengers from the Universe</vt:lpstr>
      <vt:lpstr>SDSS (Sloan Digital Sky Survey) </vt:lpstr>
      <vt:lpstr>SDSS Early Data Release </vt:lpstr>
      <vt:lpstr>LSST (Large-aperture Synoptic Survey Telescope)</vt:lpstr>
      <vt:lpstr>NGST (Next Generation Space Telescope)</vt:lpstr>
      <vt:lpstr>SNAP (SuperNova Acceleration Probe)</vt:lpstr>
      <vt:lpstr>SNAP – Dark Energy Sensitivity</vt:lpstr>
      <vt:lpstr>Deep Sky Survey by Telescopes</vt:lpstr>
      <vt:lpstr>The Extreme Universe</vt:lpstr>
      <vt:lpstr>GLAST - Gamma Ray Sky Survey</vt:lpstr>
      <vt:lpstr>PowerPoint Presentation</vt:lpstr>
      <vt:lpstr>MAGIC under Construction</vt:lpstr>
      <vt:lpstr>-ray Wide-FOV Telescope</vt:lpstr>
      <vt:lpstr>Messengers from the Universe</vt:lpstr>
      <vt:lpstr>Energy Spectrum of Cosmic Rays</vt:lpstr>
      <vt:lpstr>Tools to explore the Early Universe</vt:lpstr>
      <vt:lpstr>Why is 1020eV so special?</vt:lpstr>
      <vt:lpstr>Pierre-Auger Observatory</vt:lpstr>
      <vt:lpstr>Surface Detector and the Andes</vt:lpstr>
      <vt:lpstr>EUSO on International Space Station</vt:lpstr>
      <vt:lpstr>Night Sky</vt:lpstr>
      <vt:lpstr>PowerPoint Presentation</vt:lpstr>
      <vt:lpstr>EUSO Detector</vt:lpstr>
      <vt:lpstr>OWL Stereo View from Space</vt:lpstr>
      <vt:lpstr>AMS - Anti-Matter Search</vt:lpstr>
      <vt:lpstr>AMS on International Space Station</vt:lpstr>
      <vt:lpstr>Messengers from the Universe</vt:lpstr>
      <vt:lpstr>Super-Kamiokande</vt:lpstr>
      <vt:lpstr>Future: Hyper-K/UNO</vt:lpstr>
      <vt:lpstr>NESTOR and ANTARES</vt:lpstr>
      <vt:lpstr>AMANDA</vt:lpstr>
      <vt:lpstr>ICECUBE</vt:lpstr>
      <vt:lpstr>Detection of Cosmic Radiation</vt:lpstr>
      <vt:lpstr>Talk Outline</vt:lpstr>
      <vt:lpstr>Photon Detector</vt:lpstr>
      <vt:lpstr>Demands on Photon Detectors</vt:lpstr>
      <vt:lpstr>Demands on Photon Detectors</vt:lpstr>
      <vt:lpstr>New Detectors on Horizon</vt:lpstr>
      <vt:lpstr>DEP Hybrid Photodiode (HPD)</vt:lpstr>
      <vt:lpstr>PowerPoint Presentation</vt:lpstr>
      <vt:lpstr>Energy Resolution</vt:lpstr>
      <vt:lpstr>PowerPoint Presentation</vt:lpstr>
      <vt:lpstr>PowerPoint Presentation</vt:lpstr>
      <vt:lpstr>Silicon MCP</vt:lpstr>
      <vt:lpstr>PowerPoint Presentation</vt:lpstr>
      <vt:lpstr>Silicon Photomultiplier</vt:lpstr>
      <vt:lpstr>Superconducting Tunneling Junctions (STJ) </vt:lpstr>
      <vt:lpstr>Transition Edge Sensor (TES)</vt:lpstr>
      <vt:lpstr>Crab Pulsar observed by TES</vt:lpstr>
      <vt:lpstr>Mega-Pixel TES/STJ</vt:lpstr>
      <vt:lpstr>Dream Team for Astro-Physics</vt:lpstr>
      <vt:lpstr>PowerPoint Presentation</vt:lpstr>
      <vt:lpstr>Katsushi’s Dream Telescope</vt:lpstr>
      <vt:lpstr>Concluding Remarks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Beaune2002 Talk</dc:title>
  <dc:creator>Katsushi Arisaka</dc:creator>
  <cp:lastModifiedBy>Katsushi Arisaka</cp:lastModifiedBy>
  <cp:revision>134</cp:revision>
  <dcterms:created xsi:type="dcterms:W3CDTF">2002-05-14T20:46:55Z</dcterms:created>
  <dcterms:modified xsi:type="dcterms:W3CDTF">2012-11-23T02:28:06Z</dcterms:modified>
</cp:coreProperties>
</file>