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464" r:id="rId2"/>
    <p:sldId id="696" r:id="rId3"/>
    <p:sldId id="706" r:id="rId4"/>
    <p:sldId id="714" r:id="rId5"/>
    <p:sldId id="715" r:id="rId6"/>
    <p:sldId id="716" r:id="rId7"/>
    <p:sldId id="625" r:id="rId8"/>
    <p:sldId id="661" r:id="rId9"/>
    <p:sldId id="646" r:id="rId10"/>
    <p:sldId id="644" r:id="rId11"/>
    <p:sldId id="664" r:id="rId12"/>
    <p:sldId id="663" r:id="rId13"/>
    <p:sldId id="662" r:id="rId14"/>
    <p:sldId id="665" r:id="rId15"/>
    <p:sldId id="697" r:id="rId16"/>
    <p:sldId id="648" r:id="rId17"/>
    <p:sldId id="699" r:id="rId18"/>
    <p:sldId id="700" r:id="rId19"/>
    <p:sldId id="698" r:id="rId20"/>
    <p:sldId id="653" r:id="rId21"/>
    <p:sldId id="703" r:id="rId22"/>
    <p:sldId id="673" r:id="rId23"/>
    <p:sldId id="602" r:id="rId24"/>
    <p:sldId id="719" r:id="rId25"/>
    <p:sldId id="597" r:id="rId26"/>
    <p:sldId id="598" r:id="rId27"/>
    <p:sldId id="620" r:id="rId28"/>
    <p:sldId id="666" r:id="rId29"/>
    <p:sldId id="594" r:id="rId30"/>
    <p:sldId id="606" r:id="rId31"/>
    <p:sldId id="595" r:id="rId32"/>
    <p:sldId id="607" r:id="rId33"/>
    <p:sldId id="617" r:id="rId34"/>
    <p:sldId id="615" r:id="rId35"/>
    <p:sldId id="720" r:id="rId36"/>
    <p:sldId id="704" r:id="rId37"/>
    <p:sldId id="635" r:id="rId38"/>
    <p:sldId id="657" r:id="rId39"/>
    <p:sldId id="707" r:id="rId40"/>
    <p:sldId id="710" r:id="rId41"/>
    <p:sldId id="671" r:id="rId42"/>
    <p:sldId id="667" r:id="rId43"/>
    <p:sldId id="709" r:id="rId44"/>
    <p:sldId id="669" r:id="rId45"/>
    <p:sldId id="670" r:id="rId46"/>
    <p:sldId id="636" r:id="rId47"/>
    <p:sldId id="705" r:id="rId48"/>
    <p:sldId id="685" r:id="rId49"/>
    <p:sldId id="722" r:id="rId50"/>
    <p:sldId id="677" r:id="rId51"/>
    <p:sldId id="723" r:id="rId52"/>
    <p:sldId id="721" r:id="rId53"/>
    <p:sldId id="679" r:id="rId54"/>
    <p:sldId id="642" r:id="rId55"/>
    <p:sldId id="687" r:id="rId56"/>
    <p:sldId id="686" r:id="rId57"/>
    <p:sldId id="713" r:id="rId58"/>
    <p:sldId id="702" r:id="rId59"/>
    <p:sldId id="724" r:id="rId60"/>
  </p:sldIdLst>
  <p:sldSz cx="9601200" cy="7315200"/>
  <p:notesSz cx="7035800" cy="91948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9933FF"/>
    <a:srgbClr val="00FF00"/>
    <a:srgbClr val="EA0000"/>
    <a:srgbClr val="00CC00"/>
    <a:srgbClr val="0066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5" autoAdjust="0"/>
    <p:restoredTop sz="99877" autoAdjust="0"/>
  </p:normalViewPr>
  <p:slideViewPr>
    <p:cSldViewPr>
      <p:cViewPr varScale="1">
        <p:scale>
          <a:sx n="152" d="100"/>
          <a:sy n="152" d="100"/>
        </p:scale>
        <p:origin x="-264" y="-112"/>
      </p:cViewPr>
      <p:guideLst>
        <p:guide orient="horz" pos="2304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Relationship Id="rId3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71" tIns="46334" rIns="92671" bIns="46334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213" y="0"/>
            <a:ext cx="304958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71" tIns="46334" rIns="92671" bIns="46334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6013"/>
            <a:ext cx="3049588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71" tIns="46334" rIns="92671" bIns="46334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213" y="8736013"/>
            <a:ext cx="30495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71" tIns="46334" rIns="92671" bIns="46334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b="0">
                <a:latin typeface="Times New Roman" charset="0"/>
              </a:defRPr>
            </a:lvl1pPr>
          </a:lstStyle>
          <a:p>
            <a:fld id="{60254129-2130-2344-97BA-A89996DF41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23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71" tIns="46334" rIns="92671" bIns="46334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0"/>
            <a:ext cx="304958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71" tIns="46334" rIns="92671" bIns="46334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8888" y="690563"/>
            <a:ext cx="4524375" cy="3446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367213"/>
            <a:ext cx="5159375" cy="4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71" tIns="46334" rIns="92671" bIns="463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6013"/>
            <a:ext cx="3049588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71" tIns="46334" rIns="92671" bIns="46334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8736013"/>
            <a:ext cx="30495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71" tIns="46334" rIns="92671" bIns="46334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b="0">
                <a:latin typeface="Times New Roman" charset="0"/>
              </a:defRPr>
            </a:lvl1pPr>
          </a:lstStyle>
          <a:p>
            <a:fld id="{0FD85C91-B7A8-5E44-BBBA-A1C4E0D742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488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725" y="2271713"/>
            <a:ext cx="8159750" cy="156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9863" y="4144963"/>
            <a:ext cx="6721475" cy="18700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10/6/2002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FIWAF at Utah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92D1C-8530-D645-897F-74BE0519A0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23724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10/6/2002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FIWAF at Utah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3CA7F-135B-2A40-BCF4-77EC5A7698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50081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8038" y="0"/>
            <a:ext cx="2335212" cy="6934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853238" cy="6934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10/6/2002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FIWAF at Utah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0508A-2D88-3C48-95D3-08016B7385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12119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296400" cy="822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050925"/>
            <a:ext cx="4594225" cy="5883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9025" y="1050925"/>
            <a:ext cx="4594225" cy="5883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7018338"/>
            <a:ext cx="1905000" cy="2968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10/6/2002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3600" y="7018338"/>
            <a:ext cx="5562600" cy="2968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FIWAF at Utah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7010400"/>
            <a:ext cx="1676400" cy="304800"/>
          </a:xfrm>
        </p:spPr>
        <p:txBody>
          <a:bodyPr/>
          <a:lstStyle>
            <a:lvl1pPr>
              <a:defRPr/>
            </a:lvl1pPr>
          </a:lstStyle>
          <a:p>
            <a:fld id="{E7FAAED1-AB7C-E540-ADC6-3D711FA4FA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02970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296400" cy="822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050925"/>
            <a:ext cx="9340850" cy="2865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4068763"/>
            <a:ext cx="9340850" cy="2865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7018338"/>
            <a:ext cx="1905000" cy="2968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10/6/2002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3600" y="7018338"/>
            <a:ext cx="5562600" cy="2968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FIWAF at Utah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7010400"/>
            <a:ext cx="1676400" cy="304800"/>
          </a:xfrm>
        </p:spPr>
        <p:txBody>
          <a:bodyPr/>
          <a:lstStyle>
            <a:lvl1pPr>
              <a:defRPr/>
            </a:lvl1pPr>
          </a:lstStyle>
          <a:p>
            <a:fld id="{AE28E118-FC63-4142-942B-C34A4C5C47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3162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10/6/2002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FIWAF at Utah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F4535-15B5-7643-985F-91FA14E31A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51762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8"/>
            <a:ext cx="8161338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10/6/2002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FIWAF at Utah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A2FB9-3003-FB4D-BFD1-6529B6A224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9071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50925"/>
            <a:ext cx="4594225" cy="588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9025" y="1050925"/>
            <a:ext cx="4594225" cy="588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10/6/2002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FIWAF at Utah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FACDD-12E6-1049-8180-2CA99F2206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5494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8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3671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19338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10/6/2002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FIWAF at Utah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40AC9-3156-1F4C-99EA-555F4BC4D3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98149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10/6/2002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FIWAF at Utah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F1315-BF9A-9E43-A1BD-5266B3677C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49015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10/6/2002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FIWAF at Utah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F8909-53D8-3346-BE1D-DCD805485D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53141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051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7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530350"/>
            <a:ext cx="31591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10/6/2002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FIWAF at Utah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B348D-F9F3-C443-8F51-0CA1981FCF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33606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5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10/6/2002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FIWAF at Utah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E4AC9-AD7E-4F41-B5BC-810416A679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6920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vmlDrawing" Target="../drawings/vmlDrawing1.vml"/><Relationship Id="rId16" Type="http://schemas.openxmlformats.org/officeDocument/2006/relationships/oleObject" Target="../embeddings/oleObject1.bin"/><Relationship Id="rId17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9296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0" tIns="48320" rIns="96640" bIns="483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50925"/>
            <a:ext cx="9340850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0" tIns="48320" rIns="96640" bIns="48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7018338"/>
            <a:ext cx="1905000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0" tIns="48320" rIns="96640" bIns="48320" numCol="1" anchor="t" anchorCtr="0" compatLnSpc="1">
            <a:prstTxWarp prst="textNoShape">
              <a:avLst/>
            </a:prstTxWarp>
          </a:bodyPr>
          <a:lstStyle>
            <a:lvl1pPr algn="l" defTabSz="966788">
              <a:defRPr sz="1500" b="0" i="1">
                <a:solidFill>
                  <a:srgbClr val="0000FF"/>
                </a:solidFill>
              </a:defRPr>
            </a:lvl1pPr>
          </a:lstStyle>
          <a:p>
            <a:r>
              <a:rPr lang="en-US"/>
              <a:t>10/6/2002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3600" y="7018338"/>
            <a:ext cx="5562600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0" tIns="48320" rIns="96640" bIns="48320" numCol="1" anchor="t" anchorCtr="0" compatLnSpc="1">
            <a:prstTxWarp prst="textNoShape">
              <a:avLst/>
            </a:prstTxWarp>
          </a:bodyPr>
          <a:lstStyle>
            <a:lvl1pPr defTabSz="966788">
              <a:defRPr sz="1500" b="0" i="1">
                <a:solidFill>
                  <a:srgbClr val="0000FF"/>
                </a:solidFill>
              </a:defRPr>
            </a:lvl1pPr>
          </a:lstStyle>
          <a:p>
            <a:r>
              <a:rPr lang="en-US"/>
              <a:t>FIWAF at Utah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7010400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0" tIns="48320" rIns="96640" bIns="48320" numCol="1" anchor="t" anchorCtr="0" compatLnSpc="1">
            <a:prstTxWarp prst="textNoShape">
              <a:avLst/>
            </a:prstTxWarp>
          </a:bodyPr>
          <a:lstStyle>
            <a:lvl1pPr algn="r" defTabSz="966788">
              <a:defRPr sz="1500" b="0" i="1">
                <a:solidFill>
                  <a:srgbClr val="0000FF"/>
                </a:solidFill>
              </a:defRPr>
            </a:lvl1pPr>
          </a:lstStyle>
          <a:p>
            <a:fld id="{4C52C054-1050-094C-8D49-A7D49B12ED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822325"/>
            <a:ext cx="9601200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7010400"/>
            <a:ext cx="96012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4743450" y="35496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16" imgW="114120" imgH="215640" progId="Equation.3">
                  <p:embed/>
                </p:oleObj>
              </mc:Choice>
              <mc:Fallback>
                <p:oleObj name="Equation" r:id="rId16" imgW="114120" imgH="215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450" y="35496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/>
  <p:hf hdr="0"/>
  <p:txStyles>
    <p:titleStyle>
      <a:lvl1pPr algn="ctr" defTabSz="966788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+mj-lt"/>
          <a:ea typeface="+mj-ea"/>
          <a:cs typeface="+mj-cs"/>
        </a:defRPr>
      </a:lvl1pPr>
      <a:lvl2pPr algn="ctr" defTabSz="966788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Tahoma" charset="0"/>
          <a:ea typeface="ＭＳ Ｐゴシック" charset="0"/>
        </a:defRPr>
      </a:lvl2pPr>
      <a:lvl3pPr algn="ctr" defTabSz="966788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Tahoma" charset="0"/>
          <a:ea typeface="ＭＳ Ｐゴシック" charset="0"/>
        </a:defRPr>
      </a:lvl3pPr>
      <a:lvl4pPr algn="ctr" defTabSz="966788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Tahoma" charset="0"/>
          <a:ea typeface="ＭＳ Ｐゴシック" charset="0"/>
        </a:defRPr>
      </a:lvl4pPr>
      <a:lvl5pPr algn="ctr" defTabSz="966788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Tahoma" charset="0"/>
          <a:ea typeface="ＭＳ Ｐゴシック" charset="0"/>
        </a:defRPr>
      </a:lvl5pPr>
      <a:lvl6pPr marL="457200" algn="ctr" defTabSz="966788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Tahoma" charset="0"/>
          <a:ea typeface="ＭＳ Ｐゴシック" charset="0"/>
        </a:defRPr>
      </a:lvl6pPr>
      <a:lvl7pPr marL="914400" algn="ctr" defTabSz="966788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Tahoma" charset="0"/>
          <a:ea typeface="ＭＳ Ｐゴシック" charset="0"/>
        </a:defRPr>
      </a:lvl7pPr>
      <a:lvl8pPr marL="1371600" algn="ctr" defTabSz="966788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Tahoma" charset="0"/>
          <a:ea typeface="ＭＳ Ｐゴシック" charset="0"/>
        </a:defRPr>
      </a:lvl8pPr>
      <a:lvl9pPr marL="1828800" algn="ctr" defTabSz="966788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rgbClr val="0066FF"/>
          </a:solidFill>
          <a:latin typeface="Tahoma" charset="0"/>
          <a:ea typeface="ＭＳ Ｐゴシック" charset="0"/>
        </a:defRPr>
      </a:lvl9pPr>
    </p:titleStyle>
    <p:bodyStyle>
      <a:lvl1pPr marL="360363" indent="-360363" algn="l" defTabSz="966788" rtl="0" fontAlgn="base">
        <a:lnSpc>
          <a:spcPct val="90000"/>
        </a:lnSpc>
        <a:spcBef>
          <a:spcPct val="50000"/>
        </a:spcBef>
        <a:spcAft>
          <a:spcPct val="0"/>
        </a:spcAft>
        <a:buSzPct val="80000"/>
        <a:buFont typeface="Wingdings" charset="0"/>
        <a:buChar char="Ø"/>
        <a:defRPr sz="4200" b="1">
          <a:solidFill>
            <a:srgbClr val="0000CC"/>
          </a:solidFill>
          <a:latin typeface="+mn-lt"/>
          <a:ea typeface="+mn-ea"/>
          <a:cs typeface="+mn-cs"/>
        </a:defRPr>
      </a:lvl1pPr>
      <a:lvl2pPr marL="785813" indent="-304800" algn="l" defTabSz="966788" rtl="0" fontAlgn="base">
        <a:lnSpc>
          <a:spcPct val="90000"/>
        </a:lnSpc>
        <a:spcBef>
          <a:spcPct val="10000"/>
        </a:spcBef>
        <a:spcAft>
          <a:spcPct val="0"/>
        </a:spcAft>
        <a:buFont typeface="Wingdings" charset="0"/>
        <a:buChar char="§"/>
        <a:defRPr sz="3800" b="1">
          <a:solidFill>
            <a:schemeClr val="tx1"/>
          </a:solidFill>
          <a:latin typeface="+mn-lt"/>
          <a:ea typeface="+mn-ea"/>
        </a:defRPr>
      </a:lvl2pPr>
      <a:lvl3pPr marL="1208088" indent="-241300" algn="l" defTabSz="966788" rtl="0" fontAlgn="base">
        <a:lnSpc>
          <a:spcPct val="90000"/>
        </a:lnSpc>
        <a:spcBef>
          <a:spcPct val="10000"/>
        </a:spcBef>
        <a:spcAft>
          <a:spcPct val="0"/>
        </a:spcAft>
        <a:buChar char="•"/>
        <a:defRPr sz="3200" b="1">
          <a:solidFill>
            <a:srgbClr val="FF00FF"/>
          </a:solidFill>
          <a:latin typeface="+mn-lt"/>
          <a:ea typeface="+mn-ea"/>
        </a:defRPr>
      </a:lvl3pPr>
      <a:lvl4pPr marL="1693863" indent="-246063" algn="l" defTabSz="966788" rtl="0" fontAlgn="base">
        <a:lnSpc>
          <a:spcPct val="90000"/>
        </a:lnSpc>
        <a:spcBef>
          <a:spcPct val="10000"/>
        </a:spcBef>
        <a:spcAft>
          <a:spcPct val="0"/>
        </a:spcAft>
        <a:buFont typeface="Times New Roman" charset="0"/>
        <a:buChar char="–"/>
        <a:defRPr sz="2900" b="1">
          <a:solidFill>
            <a:srgbClr val="6600FF"/>
          </a:solidFill>
          <a:latin typeface="+mn-lt"/>
          <a:ea typeface="+mn-ea"/>
        </a:defRPr>
      </a:lvl4pPr>
      <a:lvl5pPr marL="2174875" indent="-241300" algn="l" defTabSz="966788" rtl="0" fontAlgn="base">
        <a:lnSpc>
          <a:spcPct val="90000"/>
        </a:lnSpc>
        <a:spcBef>
          <a:spcPct val="10000"/>
        </a:spcBef>
        <a:spcAft>
          <a:spcPct val="0"/>
        </a:spcAft>
        <a:buChar char="»"/>
        <a:defRPr sz="2900" b="1">
          <a:solidFill>
            <a:schemeClr val="tx1"/>
          </a:solidFill>
          <a:latin typeface="+mn-lt"/>
          <a:ea typeface="+mn-ea"/>
        </a:defRPr>
      </a:lvl5pPr>
      <a:lvl6pPr marL="2632075" indent="-241300" algn="l" defTabSz="966788" rtl="0" fontAlgn="base">
        <a:lnSpc>
          <a:spcPct val="90000"/>
        </a:lnSpc>
        <a:spcBef>
          <a:spcPct val="10000"/>
        </a:spcBef>
        <a:spcAft>
          <a:spcPct val="0"/>
        </a:spcAft>
        <a:buChar char="»"/>
        <a:defRPr sz="2900" b="1">
          <a:solidFill>
            <a:schemeClr val="tx1"/>
          </a:solidFill>
          <a:latin typeface="+mn-lt"/>
          <a:ea typeface="+mn-ea"/>
        </a:defRPr>
      </a:lvl6pPr>
      <a:lvl7pPr marL="3089275" indent="-241300" algn="l" defTabSz="966788" rtl="0" fontAlgn="base">
        <a:lnSpc>
          <a:spcPct val="90000"/>
        </a:lnSpc>
        <a:spcBef>
          <a:spcPct val="10000"/>
        </a:spcBef>
        <a:spcAft>
          <a:spcPct val="0"/>
        </a:spcAft>
        <a:buChar char="»"/>
        <a:defRPr sz="2900" b="1">
          <a:solidFill>
            <a:schemeClr val="tx1"/>
          </a:solidFill>
          <a:latin typeface="+mn-lt"/>
          <a:ea typeface="+mn-ea"/>
        </a:defRPr>
      </a:lvl7pPr>
      <a:lvl8pPr marL="3546475" indent="-241300" algn="l" defTabSz="966788" rtl="0" fontAlgn="base">
        <a:lnSpc>
          <a:spcPct val="90000"/>
        </a:lnSpc>
        <a:spcBef>
          <a:spcPct val="10000"/>
        </a:spcBef>
        <a:spcAft>
          <a:spcPct val="0"/>
        </a:spcAft>
        <a:buChar char="»"/>
        <a:defRPr sz="2900" b="1">
          <a:solidFill>
            <a:schemeClr val="tx1"/>
          </a:solidFill>
          <a:latin typeface="+mn-lt"/>
          <a:ea typeface="+mn-ea"/>
        </a:defRPr>
      </a:lvl8pPr>
      <a:lvl9pPr marL="4003675" indent="-241300" algn="l" defTabSz="966788" rtl="0" fontAlgn="base">
        <a:lnSpc>
          <a:spcPct val="90000"/>
        </a:lnSpc>
        <a:spcBef>
          <a:spcPct val="10000"/>
        </a:spcBef>
        <a:spcAft>
          <a:spcPct val="0"/>
        </a:spcAft>
        <a:buChar char="»"/>
        <a:defRPr sz="29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7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8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0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1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2.w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3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5.w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6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7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9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37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41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8D79C-4FBF-364F-9E31-E37582C4AD3F}" type="slidenum">
              <a:rPr lang="en-US"/>
              <a:pPr/>
              <a:t>1</a:t>
            </a:fld>
            <a:endParaRPr lang="en-US"/>
          </a:p>
        </p:txBody>
      </p:sp>
      <p:sp>
        <p:nvSpPr>
          <p:cNvPr id="299012" name="Rectangle 4"/>
          <p:cNvSpPr>
            <a:spLocks noChangeArrowheads="1"/>
          </p:cNvSpPr>
          <p:nvPr/>
        </p:nvSpPr>
        <p:spPr bwMode="auto">
          <a:xfrm>
            <a:off x="1600200" y="4724400"/>
            <a:ext cx="6334125" cy="152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ja-JP" i="1">
                <a:solidFill>
                  <a:srgbClr val="0000FF"/>
                </a:solidFill>
                <a:latin typeface="Tahoma" charset="0"/>
                <a:ea typeface="ＭＳ 明朝" charset="0"/>
                <a:cs typeface="ＭＳ 明朝" charset="0"/>
              </a:rPr>
              <a:t>University of California, Los Angeles</a:t>
            </a:r>
            <a:endParaRPr lang="en-US" altLang="ja-JP" b="0">
              <a:solidFill>
                <a:srgbClr val="0000FF"/>
              </a:solidFill>
              <a:latin typeface="Times New Roman" charset="0"/>
              <a:ea typeface="ＭＳ 明朝" charset="0"/>
              <a:cs typeface="ＭＳ 明朝" charset="0"/>
            </a:endParaRPr>
          </a:p>
          <a:p>
            <a:pPr eaLnBrk="0" hangingPunct="0"/>
            <a:r>
              <a:rPr lang="en-US" altLang="ja-JP" i="1">
                <a:solidFill>
                  <a:srgbClr val="0000FF"/>
                </a:solidFill>
                <a:latin typeface="Tahoma" charset="0"/>
                <a:ea typeface="ＭＳ 明朝" charset="0"/>
                <a:cs typeface="ＭＳ 明朝" charset="0"/>
              </a:rPr>
              <a:t>Department of Physics and Astronomy</a:t>
            </a:r>
            <a:endParaRPr lang="en-US" altLang="ja-JP" b="0">
              <a:solidFill>
                <a:srgbClr val="0000FF"/>
              </a:solidFill>
              <a:latin typeface="Times New Roman" charset="0"/>
              <a:ea typeface="ＭＳ 明朝" charset="0"/>
              <a:cs typeface="ＭＳ 明朝" charset="0"/>
            </a:endParaRPr>
          </a:p>
          <a:p>
            <a:pPr eaLnBrk="0" hangingPunct="0"/>
            <a:endParaRPr lang="en-US" altLang="ja-JP" sz="1000" b="0">
              <a:solidFill>
                <a:srgbClr val="0099FF"/>
              </a:solidFill>
              <a:latin typeface="Times New Roman" charset="0"/>
              <a:ea typeface="ＭＳ 明朝" charset="0"/>
              <a:cs typeface="ＭＳ 明朝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ja-JP" b="0">
                <a:solidFill>
                  <a:srgbClr val="0099FF"/>
                </a:solidFill>
                <a:latin typeface="Tahoma" charset="0"/>
                <a:ea typeface="ＭＳ 明朝" charset="0"/>
                <a:cs typeface="ＭＳ 明朝" charset="0"/>
              </a:rPr>
              <a:t>arisaka@physics.ucla.edu</a:t>
            </a:r>
            <a:endParaRPr lang="en-US" altLang="ja-JP" b="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99013" name="Rectangle 5"/>
          <p:cNvSpPr>
            <a:spLocks noChangeArrowheads="1"/>
          </p:cNvSpPr>
          <p:nvPr/>
        </p:nvSpPr>
        <p:spPr bwMode="auto">
          <a:xfrm>
            <a:off x="2590800" y="3733800"/>
            <a:ext cx="457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0099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Katsushi Arisaka</a:t>
            </a:r>
          </a:p>
        </p:txBody>
      </p:sp>
      <p:sp>
        <p:nvSpPr>
          <p:cNvPr id="2990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304800" y="868363"/>
            <a:ext cx="8915400" cy="1736725"/>
          </a:xfrm>
        </p:spPr>
        <p:txBody>
          <a:bodyPr/>
          <a:lstStyle/>
          <a:p>
            <a:r>
              <a:rPr lang="ja-JP" altLang="en-US" sz="6600">
                <a:effectLst>
                  <a:outerShdw blurRad="38100" dist="38100" dir="2700000" algn="tl">
                    <a:srgbClr val="DDDDDD"/>
                  </a:outerShdw>
                </a:effectLst>
              </a:rPr>
              <a:t>“</a:t>
            </a:r>
            <a:r>
              <a:rPr lang="en-US" sz="6600">
                <a:effectLst>
                  <a:outerShdw blurRad="38100" dist="38100" dir="2700000" algn="tl">
                    <a:srgbClr val="DDDDDD"/>
                  </a:outerShdw>
                </a:effectLst>
              </a:rPr>
              <a:t>Absolute</a:t>
            </a:r>
            <a:r>
              <a:rPr lang="ja-JP" altLang="en-US" sz="6600">
                <a:effectLst>
                  <a:outerShdw blurRad="38100" dist="38100" dir="2700000" algn="tl">
                    <a:srgbClr val="DDDDDD"/>
                  </a:outerShdw>
                </a:effectLst>
              </a:rPr>
              <a:t>”</a:t>
            </a:r>
            <a:r>
              <a:rPr lang="en-US" sz="6600">
                <a:effectLst>
                  <a:outerShdw blurRad="38100" dist="38100" dir="2700000" algn="tl">
                    <a:srgbClr val="DDDDDD"/>
                  </a:outerShdw>
                </a:effectLst>
              </a:rPr>
              <a:t> Calibration of PMT</a:t>
            </a:r>
          </a:p>
        </p:txBody>
      </p:sp>
      <p:sp>
        <p:nvSpPr>
          <p:cNvPr id="299021" name="Line 13"/>
          <p:cNvSpPr>
            <a:spLocks noChangeShapeType="1"/>
          </p:cNvSpPr>
          <p:nvPr/>
        </p:nvSpPr>
        <p:spPr bwMode="auto">
          <a:xfrm>
            <a:off x="0" y="2651125"/>
            <a:ext cx="9601200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022" name="Line 14"/>
          <p:cNvSpPr>
            <a:spLocks noChangeShapeType="1"/>
          </p:cNvSpPr>
          <p:nvPr/>
        </p:nvSpPr>
        <p:spPr bwMode="auto">
          <a:xfrm>
            <a:off x="46038" y="822325"/>
            <a:ext cx="0" cy="182880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023" name="Line 15"/>
          <p:cNvSpPr>
            <a:spLocks noChangeShapeType="1"/>
          </p:cNvSpPr>
          <p:nvPr/>
        </p:nvSpPr>
        <p:spPr bwMode="auto">
          <a:xfrm>
            <a:off x="9555163" y="822325"/>
            <a:ext cx="0" cy="182880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37C0-7DDF-EA43-A800-3798C377CEE7}" type="slidenum">
              <a:rPr lang="en-US"/>
              <a:pPr/>
              <a:t>10</a:t>
            </a:fld>
            <a:endParaRPr lang="en-US"/>
          </a:p>
        </p:txBody>
      </p:sp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Collection Efficiency (C</a:t>
            </a:r>
            <a:r>
              <a:rPr lang="en-US" baseline="-25000"/>
              <a:t>ol</a:t>
            </a:r>
            <a:r>
              <a:rPr lang="en-US"/>
              <a:t>)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" y="1050925"/>
            <a:ext cx="9464675" cy="5883275"/>
          </a:xfrm>
        </p:spPr>
        <p:txBody>
          <a:bodyPr/>
          <a:lstStyle/>
          <a:p>
            <a:r>
              <a:rPr lang="en-US" sz="3400"/>
              <a:t>Definition</a:t>
            </a:r>
          </a:p>
          <a:p>
            <a:endParaRPr lang="en-US" sz="3400">
              <a:solidFill>
                <a:srgbClr val="9933FF"/>
              </a:solidFill>
            </a:endParaRPr>
          </a:p>
          <a:p>
            <a:endParaRPr lang="en-US" sz="3400"/>
          </a:p>
          <a:p>
            <a:endParaRPr lang="en-US" sz="3400"/>
          </a:p>
          <a:p>
            <a:r>
              <a:rPr lang="en-US" sz="3400"/>
              <a:t>How to measure</a:t>
            </a:r>
          </a:p>
          <a:p>
            <a:pPr lvl="1"/>
            <a:r>
              <a:rPr lang="en-US" sz="3000"/>
              <a:t>Measure the Cathode current (</a:t>
            </a:r>
            <a:r>
              <a:rPr lang="en-US" sz="3000">
                <a:solidFill>
                  <a:srgbClr val="9933FF"/>
                </a:solidFill>
              </a:rPr>
              <a:t>I</a:t>
            </a:r>
            <a:r>
              <a:rPr lang="en-US" sz="3000" baseline="-25000">
                <a:solidFill>
                  <a:srgbClr val="9933FF"/>
                </a:solidFill>
              </a:rPr>
              <a:t>C</a:t>
            </a:r>
            <a:r>
              <a:rPr lang="en-US" sz="3000"/>
              <a:t>).</a:t>
            </a:r>
          </a:p>
          <a:p>
            <a:pPr lvl="1"/>
            <a:r>
              <a:rPr lang="en-US" sz="3000"/>
              <a:t>Add </a:t>
            </a:r>
            <a:r>
              <a:rPr lang="en-US" sz="3000">
                <a:solidFill>
                  <a:srgbClr val="9933FF"/>
                </a:solidFill>
              </a:rPr>
              <a:t>10</a:t>
            </a:r>
            <a:r>
              <a:rPr lang="en-US" sz="3000" baseline="30000">
                <a:solidFill>
                  <a:srgbClr val="9933FF"/>
                </a:solidFill>
              </a:rPr>
              <a:t>-5</a:t>
            </a:r>
            <a:r>
              <a:rPr lang="en-US" sz="3000"/>
              <a:t> ND filter in front of PMT.</a:t>
            </a:r>
          </a:p>
          <a:p>
            <a:pPr lvl="1"/>
            <a:r>
              <a:rPr lang="en-US" sz="3000"/>
              <a:t>Measure the counting rate of the single PE (</a:t>
            </a:r>
            <a:r>
              <a:rPr lang="en-US" sz="3000">
                <a:solidFill>
                  <a:srgbClr val="9933FF"/>
                </a:solidFill>
              </a:rPr>
              <a:t>S</a:t>
            </a:r>
            <a:r>
              <a:rPr lang="en-US" sz="3000"/>
              <a:t>).</a:t>
            </a:r>
          </a:p>
          <a:p>
            <a:pPr lvl="1"/>
            <a:r>
              <a:rPr lang="en-US" sz="3000"/>
              <a:t>Take the ratio of </a:t>
            </a:r>
            <a:r>
              <a:rPr lang="en-US" sz="3000">
                <a:solidFill>
                  <a:srgbClr val="9933FF"/>
                </a:solidFill>
              </a:rPr>
              <a:t>S</a:t>
            </a:r>
            <a:r>
              <a:rPr lang="en-US" sz="3000">
                <a:solidFill>
                  <a:srgbClr val="9933FF"/>
                </a:solidFill>
                <a:sym typeface="Symbol" charset="0"/>
              </a:rPr>
              <a:t></a:t>
            </a:r>
            <a:r>
              <a:rPr lang="en-US" sz="3000">
                <a:solidFill>
                  <a:srgbClr val="9933FF"/>
                </a:solidFill>
              </a:rPr>
              <a:t>1.6</a:t>
            </a:r>
            <a:r>
              <a:rPr lang="en-US" sz="3000">
                <a:solidFill>
                  <a:srgbClr val="9933FF"/>
                </a:solidFill>
                <a:cs typeface="Arial" charset="0"/>
                <a:sym typeface="Symbol" charset="0"/>
              </a:rPr>
              <a:t></a:t>
            </a:r>
            <a:r>
              <a:rPr lang="en-US" sz="3000">
                <a:solidFill>
                  <a:srgbClr val="9933FF"/>
                </a:solidFill>
              </a:rPr>
              <a:t>10</a:t>
            </a:r>
            <a:r>
              <a:rPr lang="en-US" sz="3000" baseline="30000">
                <a:solidFill>
                  <a:srgbClr val="9933FF"/>
                </a:solidFill>
              </a:rPr>
              <a:t>-19 </a:t>
            </a:r>
            <a:r>
              <a:rPr lang="en-US" sz="3000">
                <a:solidFill>
                  <a:srgbClr val="9933FF"/>
                </a:solidFill>
                <a:cs typeface="Arial" charset="0"/>
                <a:sym typeface="Symbol" charset="0"/>
              </a:rPr>
              <a:t></a:t>
            </a:r>
            <a:r>
              <a:rPr lang="en-US" sz="3000">
                <a:solidFill>
                  <a:srgbClr val="9933FF"/>
                </a:solidFill>
              </a:rPr>
              <a:t>10</a:t>
            </a:r>
            <a:r>
              <a:rPr lang="en-US" sz="3000" baseline="30000">
                <a:solidFill>
                  <a:srgbClr val="9933FF"/>
                </a:solidFill>
              </a:rPr>
              <a:t>5</a:t>
            </a:r>
            <a:r>
              <a:rPr lang="en-US" sz="3000">
                <a:solidFill>
                  <a:srgbClr val="9933FF"/>
                </a:solidFill>
              </a:rPr>
              <a:t>/I</a:t>
            </a:r>
            <a:r>
              <a:rPr lang="en-US" sz="3000" baseline="-25000">
                <a:solidFill>
                  <a:srgbClr val="9933FF"/>
                </a:solidFill>
              </a:rPr>
              <a:t>C</a:t>
            </a:r>
            <a:r>
              <a:rPr lang="en-US" sz="3000"/>
              <a:t>.</a:t>
            </a:r>
          </a:p>
        </p:txBody>
      </p:sp>
      <p:graphicFrame>
        <p:nvGraphicFramePr>
          <p:cNvPr id="528388" name="Object 4"/>
          <p:cNvGraphicFramePr>
            <a:graphicFrameLocks noChangeAspect="1"/>
          </p:cNvGraphicFramePr>
          <p:nvPr/>
        </p:nvGraphicFramePr>
        <p:xfrm>
          <a:off x="417513" y="1930400"/>
          <a:ext cx="8593137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89" name="Equation" r:id="rId3" imgW="2679480" imgH="419040" progId="Equation.3">
                  <p:embed/>
                </p:oleObj>
              </mc:Choice>
              <mc:Fallback>
                <p:oleObj name="Equation" r:id="rId3" imgW="267948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1930400"/>
                        <a:ext cx="8593137" cy="13430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CC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AD6C-F643-4A48-929E-1C6F4EF3C9C6}" type="slidenum">
              <a:rPr lang="en-US"/>
              <a:pPr/>
              <a:t>11</a:t>
            </a:fld>
            <a:endParaRPr lang="en-US"/>
          </a:p>
        </p:txBody>
      </p:sp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Detective Quantum Efficiency (DQE)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" y="1066800"/>
            <a:ext cx="9464675" cy="588327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3600"/>
              <a:t>Definition:</a:t>
            </a:r>
          </a:p>
          <a:p>
            <a:pPr>
              <a:lnSpc>
                <a:spcPct val="70000"/>
              </a:lnSpc>
            </a:pPr>
            <a:endParaRPr lang="en-US" sz="3600"/>
          </a:p>
          <a:p>
            <a:pPr>
              <a:lnSpc>
                <a:spcPct val="70000"/>
              </a:lnSpc>
            </a:pPr>
            <a:endParaRPr lang="en-US" sz="3600"/>
          </a:p>
          <a:p>
            <a:pPr>
              <a:lnSpc>
                <a:spcPct val="70000"/>
              </a:lnSpc>
            </a:pPr>
            <a:endParaRPr lang="en-US" sz="3600"/>
          </a:p>
          <a:p>
            <a:pPr lvl="2">
              <a:lnSpc>
                <a:spcPct val="70000"/>
              </a:lnSpc>
              <a:buFontTx/>
              <a:buNone/>
            </a:pPr>
            <a:endParaRPr lang="en-US" sz="2800" i="1"/>
          </a:p>
          <a:p>
            <a:pPr lvl="2">
              <a:lnSpc>
                <a:spcPct val="70000"/>
              </a:lnSpc>
            </a:pPr>
            <a:r>
              <a:rPr lang="en-US" sz="2800" i="1"/>
              <a:t>Often confused as QE by </a:t>
            </a:r>
            <a:r>
              <a:rPr lang="ja-JP" altLang="en-US" sz="2800" i="1">
                <a:latin typeface="Arial"/>
              </a:rPr>
              <a:t>“</a:t>
            </a:r>
            <a:r>
              <a:rPr lang="en-US" sz="2800" i="1"/>
              <a:t>Physicists</a:t>
            </a:r>
            <a:r>
              <a:rPr lang="ja-JP" altLang="en-US" sz="2800" i="1">
                <a:latin typeface="Arial"/>
              </a:rPr>
              <a:t>”</a:t>
            </a:r>
            <a:endParaRPr lang="en-US" sz="2800" i="1"/>
          </a:p>
          <a:p>
            <a:pPr>
              <a:lnSpc>
                <a:spcPct val="70000"/>
              </a:lnSpc>
            </a:pPr>
            <a:r>
              <a:rPr lang="en-US" sz="3600"/>
              <a:t>How to measure:</a:t>
            </a:r>
          </a:p>
          <a:p>
            <a:pPr lvl="1">
              <a:lnSpc>
                <a:spcPct val="85000"/>
              </a:lnSpc>
            </a:pPr>
            <a:r>
              <a:rPr lang="en-US" sz="3000"/>
              <a:t>Use a weak pulsed light source (so that &gt;90% pulse gives the pedestal.)</a:t>
            </a:r>
          </a:p>
          <a:p>
            <a:pPr lvl="1">
              <a:lnSpc>
                <a:spcPct val="85000"/>
              </a:lnSpc>
            </a:pPr>
            <a:r>
              <a:rPr lang="en-US" sz="3000"/>
              <a:t>Measure the counting rate of the single PE (</a:t>
            </a:r>
            <a:r>
              <a:rPr lang="en-US" sz="3000">
                <a:solidFill>
                  <a:srgbClr val="9933FF"/>
                </a:solidFill>
              </a:rPr>
              <a:t>S</a:t>
            </a:r>
            <a:r>
              <a:rPr lang="en-US" sz="3000"/>
              <a:t>).</a:t>
            </a:r>
          </a:p>
          <a:p>
            <a:pPr lvl="1">
              <a:lnSpc>
                <a:spcPct val="85000"/>
              </a:lnSpc>
            </a:pPr>
            <a:r>
              <a:rPr lang="en-US" sz="3000"/>
              <a:t>Compare </a:t>
            </a:r>
            <a:r>
              <a:rPr lang="en-US" sz="3000">
                <a:solidFill>
                  <a:srgbClr val="9933FF"/>
                </a:solidFill>
              </a:rPr>
              <a:t>S</a:t>
            </a:r>
            <a:r>
              <a:rPr lang="en-US" sz="3000"/>
              <a:t> with that of PMT with known DQE.</a:t>
            </a:r>
          </a:p>
        </p:txBody>
      </p:sp>
      <p:graphicFrame>
        <p:nvGraphicFramePr>
          <p:cNvPr id="552964" name="Object 4"/>
          <p:cNvGraphicFramePr>
            <a:graphicFrameLocks noChangeAspect="1"/>
          </p:cNvGraphicFramePr>
          <p:nvPr/>
        </p:nvGraphicFramePr>
        <p:xfrm>
          <a:off x="731838" y="1600200"/>
          <a:ext cx="8548687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65" name="Equation" r:id="rId3" imgW="2819160" imgH="660240" progId="Equation.3">
                  <p:embed/>
                </p:oleObj>
              </mc:Choice>
              <mc:Fallback>
                <p:oleObj name="Equation" r:id="rId3" imgW="2819160" imgH="660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1600200"/>
                        <a:ext cx="8548687" cy="200183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CC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7B78-F01B-5343-AB83-45793CE2CA53}" type="slidenum">
              <a:rPr lang="en-US"/>
              <a:pPr/>
              <a:t>12</a:t>
            </a:fld>
            <a:endParaRPr lang="en-US"/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Gain (G</a:t>
            </a:r>
            <a:r>
              <a:rPr lang="en-US" baseline="-25000"/>
              <a:t>P</a:t>
            </a:r>
            <a:r>
              <a:rPr lang="en-US"/>
              <a:t>)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800"/>
              <a:t>Definition by </a:t>
            </a:r>
            <a:r>
              <a:rPr lang="en-US" sz="3800" u="sng">
                <a:solidFill>
                  <a:srgbClr val="FF00FF"/>
                </a:solidFill>
              </a:rPr>
              <a:t>Physicists</a:t>
            </a:r>
            <a:r>
              <a:rPr lang="en-US" sz="3800"/>
              <a:t>:</a:t>
            </a:r>
          </a:p>
          <a:p>
            <a:pPr lvl="1"/>
            <a:endParaRPr lang="en-US" sz="3400"/>
          </a:p>
          <a:p>
            <a:pPr lvl="1"/>
            <a:endParaRPr lang="en-US" sz="3400"/>
          </a:p>
          <a:p>
            <a:pPr lvl="1">
              <a:buFont typeface="Wingdings" charset="0"/>
              <a:buNone/>
            </a:pPr>
            <a:endParaRPr lang="en-US" sz="3400"/>
          </a:p>
          <a:p>
            <a:r>
              <a:rPr lang="en-US" sz="3800"/>
              <a:t>How to measure:</a:t>
            </a:r>
          </a:p>
          <a:p>
            <a:pPr lvl="1"/>
            <a:r>
              <a:rPr lang="en-US" sz="3000"/>
              <a:t>Use a weak pulsed light source (so that &gt;90% pulse gives the pedestal.)</a:t>
            </a:r>
          </a:p>
          <a:p>
            <a:pPr lvl="1"/>
            <a:r>
              <a:rPr lang="en-US" sz="3000"/>
              <a:t>Measure the center of the mass of Single PE charge distribution of the Anode signal (</a:t>
            </a:r>
            <a:r>
              <a:rPr lang="en-US" sz="3000">
                <a:solidFill>
                  <a:srgbClr val="9933FF"/>
                </a:solidFill>
              </a:rPr>
              <a:t>Q</a:t>
            </a:r>
            <a:r>
              <a:rPr lang="en-US" sz="3000" baseline="-25000">
                <a:solidFill>
                  <a:srgbClr val="9933FF"/>
                </a:solidFill>
              </a:rPr>
              <a:t>A</a:t>
            </a:r>
            <a:r>
              <a:rPr lang="en-US" sz="3000"/>
              <a:t>).</a:t>
            </a:r>
          </a:p>
          <a:p>
            <a:pPr lvl="1"/>
            <a:r>
              <a:rPr lang="en-US" sz="3000"/>
              <a:t>Take the ratio of </a:t>
            </a:r>
            <a:r>
              <a:rPr lang="en-US" sz="3000">
                <a:solidFill>
                  <a:srgbClr val="9933FF"/>
                </a:solidFill>
              </a:rPr>
              <a:t>Q</a:t>
            </a:r>
            <a:r>
              <a:rPr lang="en-US" sz="3000" baseline="-25000">
                <a:solidFill>
                  <a:srgbClr val="9933FF"/>
                </a:solidFill>
              </a:rPr>
              <a:t>A</a:t>
            </a:r>
            <a:r>
              <a:rPr lang="en-US" sz="3000">
                <a:solidFill>
                  <a:srgbClr val="9933FF"/>
                </a:solidFill>
              </a:rPr>
              <a:t>/1.6</a:t>
            </a:r>
            <a:r>
              <a:rPr lang="en-US" sz="3000">
                <a:solidFill>
                  <a:srgbClr val="9933FF"/>
                </a:solidFill>
                <a:cs typeface="Arial" charset="0"/>
                <a:sym typeface="Symbol" charset="0"/>
              </a:rPr>
              <a:t></a:t>
            </a:r>
            <a:r>
              <a:rPr lang="en-US" sz="3000">
                <a:solidFill>
                  <a:srgbClr val="9933FF"/>
                </a:solidFill>
              </a:rPr>
              <a:t>10</a:t>
            </a:r>
            <a:r>
              <a:rPr lang="en-US" sz="3000" baseline="30000">
                <a:solidFill>
                  <a:srgbClr val="9933FF"/>
                </a:solidFill>
              </a:rPr>
              <a:t>-19 </a:t>
            </a:r>
            <a:r>
              <a:rPr lang="en-US" sz="3000"/>
              <a:t>.</a:t>
            </a:r>
            <a:endParaRPr lang="en-US" sz="3400"/>
          </a:p>
        </p:txBody>
      </p:sp>
      <p:graphicFrame>
        <p:nvGraphicFramePr>
          <p:cNvPr id="551941" name="Object 5"/>
          <p:cNvGraphicFramePr>
            <a:graphicFrameLocks noChangeAspect="1"/>
          </p:cNvGraphicFramePr>
          <p:nvPr/>
        </p:nvGraphicFramePr>
        <p:xfrm>
          <a:off x="2114550" y="1965325"/>
          <a:ext cx="50927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44" name="Equation" r:id="rId3" imgW="1282680" imgH="228600" progId="Equation.3">
                  <p:embed/>
                </p:oleObj>
              </mc:Choice>
              <mc:Fallback>
                <p:oleObj name="Equation" r:id="rId3" imgW="128268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1965325"/>
                        <a:ext cx="5092700" cy="9080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CC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1943" name="Text Box 7"/>
          <p:cNvSpPr txBox="1">
            <a:spLocks noChangeArrowheads="1"/>
          </p:cNvSpPr>
          <p:nvPr/>
        </p:nvSpPr>
        <p:spPr bwMode="auto">
          <a:xfrm>
            <a:off x="5162550" y="3017838"/>
            <a:ext cx="425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3300"/>
                </a:solidFill>
                <a:sym typeface="Symbol" charset="0"/>
              </a:rPr>
              <a:t>(</a:t>
            </a:r>
            <a:r>
              <a:rPr lang="en-US" baseline="-25000">
                <a:solidFill>
                  <a:srgbClr val="CC3300"/>
                </a:solidFill>
                <a:sym typeface="Symbol" charset="0"/>
              </a:rPr>
              <a:t>i</a:t>
            </a:r>
            <a:r>
              <a:rPr lang="en-US">
                <a:solidFill>
                  <a:srgbClr val="CC3300"/>
                </a:solidFill>
                <a:sym typeface="Symbol" charset="0"/>
              </a:rPr>
              <a:t> = Gain of the i-th dynode)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0250-5BED-1549-B03C-4CA782CFB25C}" type="slidenum">
              <a:rPr lang="en-US"/>
              <a:pPr/>
              <a:t>13</a:t>
            </a:fld>
            <a:endParaRPr lang="en-US"/>
          </a:p>
        </p:txBody>
      </p:sp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Gain (G</a:t>
            </a:r>
            <a:r>
              <a:rPr lang="en-US" baseline="-25000"/>
              <a:t>I</a:t>
            </a:r>
            <a:r>
              <a:rPr lang="en-US"/>
              <a:t>)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800"/>
              <a:t>Definition by </a:t>
            </a:r>
            <a:r>
              <a:rPr lang="en-US" sz="3800" u="sng">
                <a:solidFill>
                  <a:srgbClr val="FF00FF"/>
                </a:solidFill>
              </a:rPr>
              <a:t>Industries</a:t>
            </a:r>
            <a:r>
              <a:rPr lang="en-US" sz="3800"/>
              <a:t>:</a:t>
            </a:r>
          </a:p>
          <a:p>
            <a:pPr lvl="2"/>
            <a:endParaRPr lang="en-US" sz="2800"/>
          </a:p>
          <a:p>
            <a:pPr lvl="3"/>
            <a:endParaRPr lang="en-US" sz="2500"/>
          </a:p>
          <a:p>
            <a:pPr lvl="1">
              <a:buFont typeface="Wingdings" charset="0"/>
              <a:buNone/>
            </a:pPr>
            <a:endParaRPr lang="en-US" sz="3400"/>
          </a:p>
          <a:p>
            <a:r>
              <a:rPr lang="en-US" sz="3800"/>
              <a:t>How to measure:</a:t>
            </a:r>
          </a:p>
          <a:p>
            <a:pPr lvl="1"/>
            <a:r>
              <a:rPr lang="en-US" sz="3000"/>
              <a:t>Measure the Cathode current (</a:t>
            </a:r>
            <a:r>
              <a:rPr lang="en-US" sz="3000">
                <a:solidFill>
                  <a:srgbClr val="9933FF"/>
                </a:solidFill>
              </a:rPr>
              <a:t>I</a:t>
            </a:r>
            <a:r>
              <a:rPr lang="en-US" sz="3000" baseline="-25000">
                <a:solidFill>
                  <a:srgbClr val="9933FF"/>
                </a:solidFill>
              </a:rPr>
              <a:t>C</a:t>
            </a:r>
            <a:r>
              <a:rPr lang="en-US" sz="3000"/>
              <a:t>).</a:t>
            </a:r>
          </a:p>
          <a:p>
            <a:pPr lvl="1"/>
            <a:r>
              <a:rPr lang="en-US" sz="3000"/>
              <a:t>Add </a:t>
            </a:r>
            <a:r>
              <a:rPr lang="en-US" sz="3000">
                <a:solidFill>
                  <a:srgbClr val="9933FF"/>
                </a:solidFill>
              </a:rPr>
              <a:t>10</a:t>
            </a:r>
            <a:r>
              <a:rPr lang="en-US" sz="3000" baseline="30000">
                <a:solidFill>
                  <a:srgbClr val="9933FF"/>
                </a:solidFill>
              </a:rPr>
              <a:t>-5</a:t>
            </a:r>
            <a:r>
              <a:rPr lang="en-US" sz="3000"/>
              <a:t> ND filter in front of PMT.</a:t>
            </a:r>
          </a:p>
          <a:p>
            <a:pPr lvl="1"/>
            <a:r>
              <a:rPr lang="en-US" sz="3000"/>
              <a:t>Measure the Anode current (</a:t>
            </a:r>
            <a:r>
              <a:rPr lang="en-US" sz="3000">
                <a:solidFill>
                  <a:srgbClr val="9933FF"/>
                </a:solidFill>
              </a:rPr>
              <a:t>I</a:t>
            </a:r>
            <a:r>
              <a:rPr lang="en-US" sz="3000" baseline="-25000">
                <a:solidFill>
                  <a:srgbClr val="9933FF"/>
                </a:solidFill>
              </a:rPr>
              <a:t>A</a:t>
            </a:r>
            <a:r>
              <a:rPr lang="en-US" sz="3000"/>
              <a:t>).</a:t>
            </a:r>
          </a:p>
          <a:p>
            <a:pPr lvl="1"/>
            <a:r>
              <a:rPr lang="en-US" sz="3000"/>
              <a:t>Take the ratio of </a:t>
            </a:r>
            <a:r>
              <a:rPr lang="en-US" sz="3000">
                <a:solidFill>
                  <a:srgbClr val="9933FF"/>
                </a:solidFill>
              </a:rPr>
              <a:t>I</a:t>
            </a:r>
            <a:r>
              <a:rPr lang="en-US" sz="3000" baseline="-25000">
                <a:solidFill>
                  <a:srgbClr val="9933FF"/>
                </a:solidFill>
              </a:rPr>
              <a:t>A</a:t>
            </a:r>
            <a:r>
              <a:rPr lang="en-US" sz="3000">
                <a:solidFill>
                  <a:srgbClr val="9933FF"/>
                </a:solidFill>
                <a:cs typeface="Arial" charset="0"/>
                <a:sym typeface="Symbol" charset="0"/>
              </a:rPr>
              <a:t></a:t>
            </a:r>
            <a:r>
              <a:rPr lang="en-US" sz="3000">
                <a:solidFill>
                  <a:srgbClr val="9933FF"/>
                </a:solidFill>
              </a:rPr>
              <a:t>10</a:t>
            </a:r>
            <a:r>
              <a:rPr lang="en-US" sz="3000" baseline="30000">
                <a:solidFill>
                  <a:srgbClr val="9933FF"/>
                </a:solidFill>
              </a:rPr>
              <a:t>5</a:t>
            </a:r>
            <a:r>
              <a:rPr lang="en-US" sz="3000">
                <a:solidFill>
                  <a:srgbClr val="9933FF"/>
                </a:solidFill>
              </a:rPr>
              <a:t>/I</a:t>
            </a:r>
            <a:r>
              <a:rPr lang="en-US" sz="3000" baseline="-25000">
                <a:solidFill>
                  <a:srgbClr val="9933FF"/>
                </a:solidFill>
              </a:rPr>
              <a:t>C</a:t>
            </a:r>
            <a:r>
              <a:rPr lang="en-US" sz="3000"/>
              <a:t>.</a:t>
            </a:r>
            <a:endParaRPr lang="en-US" sz="3400"/>
          </a:p>
          <a:p>
            <a:pPr lvl="2"/>
            <a:endParaRPr lang="en-US" sz="2800"/>
          </a:p>
        </p:txBody>
      </p:sp>
      <p:graphicFrame>
        <p:nvGraphicFramePr>
          <p:cNvPr id="550916" name="Object 4"/>
          <p:cNvGraphicFramePr>
            <a:graphicFrameLocks noChangeAspect="1"/>
          </p:cNvGraphicFramePr>
          <p:nvPr/>
        </p:nvGraphicFramePr>
        <p:xfrm>
          <a:off x="1911350" y="1965325"/>
          <a:ext cx="61007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22" name="Equation" r:id="rId3" imgW="1536480" imgH="228600" progId="Equation.3">
                  <p:embed/>
                </p:oleObj>
              </mc:Choice>
              <mc:Fallback>
                <p:oleObj name="Equation" r:id="rId3" imgW="153648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350" y="1965325"/>
                        <a:ext cx="6100763" cy="9080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CC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0" name="Text Box 8"/>
          <p:cNvSpPr txBox="1">
            <a:spLocks noChangeArrowheads="1"/>
          </p:cNvSpPr>
          <p:nvPr/>
        </p:nvSpPr>
        <p:spPr bwMode="auto">
          <a:xfrm>
            <a:off x="5162550" y="3017838"/>
            <a:ext cx="425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3300"/>
                </a:solidFill>
                <a:sym typeface="Symbol" charset="0"/>
              </a:rPr>
              <a:t>(</a:t>
            </a:r>
            <a:r>
              <a:rPr lang="en-US" baseline="-25000">
                <a:solidFill>
                  <a:srgbClr val="CC3300"/>
                </a:solidFill>
                <a:sym typeface="Symbol" charset="0"/>
              </a:rPr>
              <a:t>i</a:t>
            </a:r>
            <a:r>
              <a:rPr lang="en-US">
                <a:solidFill>
                  <a:srgbClr val="CC3300"/>
                </a:solidFill>
                <a:sym typeface="Symbol" charset="0"/>
              </a:rPr>
              <a:t> = Gain of the i-th dynode)</a:t>
            </a:r>
          </a:p>
        </p:txBody>
      </p:sp>
      <p:graphicFrame>
        <p:nvGraphicFramePr>
          <p:cNvPr id="550921" name="Object 9"/>
          <p:cNvGraphicFramePr>
            <a:graphicFrameLocks noChangeAspect="1"/>
          </p:cNvGraphicFramePr>
          <p:nvPr/>
        </p:nvGraphicFramePr>
        <p:xfrm>
          <a:off x="1920875" y="5851525"/>
          <a:ext cx="3176588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23" name="Equation" r:id="rId5" imgW="799920" imgH="228600" progId="Equation.3">
                  <p:embed/>
                </p:oleObj>
              </mc:Choice>
              <mc:Fallback>
                <p:oleObj name="Equation" r:id="rId5" imgW="79992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5851525"/>
                        <a:ext cx="3176588" cy="9080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CC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6E76-CFFE-3242-AC80-2F349E40431E}" type="slidenum">
              <a:rPr lang="en-US"/>
              <a:pPr/>
              <a:t>14</a:t>
            </a:fld>
            <a:endParaRPr lang="en-US"/>
          </a:p>
        </p:txBody>
      </p:sp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Anode Signal (E)</a:t>
            </a:r>
          </a:p>
        </p:txBody>
      </p:sp>
      <p:graphicFrame>
        <p:nvGraphicFramePr>
          <p:cNvPr id="553988" name="Object 4"/>
          <p:cNvGraphicFramePr>
            <a:graphicFrameLocks noChangeAspect="1"/>
          </p:cNvGraphicFramePr>
          <p:nvPr/>
        </p:nvGraphicFramePr>
        <p:xfrm>
          <a:off x="4743450" y="35496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97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450" y="35496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992" name="Rectangle 8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800100" indent="-800100"/>
            <a:r>
              <a:rPr lang="en-US" sz="3800"/>
              <a:t>Definition:</a:t>
            </a:r>
          </a:p>
          <a:p>
            <a:pPr marL="1204913" lvl="1" indent="-723900"/>
            <a:endParaRPr lang="en-US" sz="3400"/>
          </a:p>
          <a:p>
            <a:pPr marL="1204913" lvl="1" indent="-723900"/>
            <a:endParaRPr lang="en-US" sz="3400"/>
          </a:p>
          <a:p>
            <a:pPr marL="800100" indent="-800100"/>
            <a:endParaRPr lang="en-US" sz="3800"/>
          </a:p>
          <a:p>
            <a:pPr marL="800100" indent="-800100"/>
            <a:endParaRPr lang="en-US" sz="3800"/>
          </a:p>
          <a:p>
            <a:pPr marL="800100" indent="-800100"/>
            <a:endParaRPr lang="en-US" sz="3800"/>
          </a:p>
          <a:p>
            <a:pPr marL="1204913" lvl="1" indent="-723900"/>
            <a:endParaRPr lang="en-US" sz="3400"/>
          </a:p>
        </p:txBody>
      </p:sp>
      <p:grpSp>
        <p:nvGrpSpPr>
          <p:cNvPr id="553996" name="Group 12"/>
          <p:cNvGrpSpPr>
            <a:grpSpLocks/>
          </p:cNvGrpSpPr>
          <p:nvPr/>
        </p:nvGrpSpPr>
        <p:grpSpPr bwMode="auto">
          <a:xfrm>
            <a:off x="1371600" y="1849438"/>
            <a:ext cx="7280275" cy="3683000"/>
            <a:chOff x="864" y="1165"/>
            <a:chExt cx="4301" cy="2089"/>
          </a:xfrm>
        </p:grpSpPr>
        <p:graphicFrame>
          <p:nvGraphicFramePr>
            <p:cNvPr id="553991" name="Object 7"/>
            <p:cNvGraphicFramePr>
              <a:graphicFrameLocks noChangeAspect="1"/>
            </p:cNvGraphicFramePr>
            <p:nvPr/>
          </p:nvGraphicFramePr>
          <p:xfrm>
            <a:off x="864" y="1165"/>
            <a:ext cx="4282" cy="20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998" name="Equation" r:id="rId5" imgW="2031840" imgH="990360" progId="Equation.3">
                    <p:embed/>
                  </p:oleObj>
                </mc:Choice>
                <mc:Fallback>
                  <p:oleObj name="Equation" r:id="rId5" imgW="2031840" imgH="99036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1165"/>
                          <a:ext cx="4282" cy="2089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CC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3993" name="Text Box 9"/>
            <p:cNvSpPr txBox="1">
              <a:spLocks noChangeArrowheads="1"/>
            </p:cNvSpPr>
            <p:nvPr/>
          </p:nvSpPr>
          <p:spPr bwMode="auto">
            <a:xfrm>
              <a:off x="3733" y="2036"/>
              <a:ext cx="1402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CC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500" i="1">
                  <a:solidFill>
                    <a:srgbClr val="FF00FF"/>
                  </a:solidFill>
                </a:rPr>
                <a:t>(by Industries)</a:t>
              </a:r>
            </a:p>
          </p:txBody>
        </p:sp>
        <p:sp>
          <p:nvSpPr>
            <p:cNvPr id="553994" name="Text Box 10"/>
            <p:cNvSpPr txBox="1">
              <a:spLocks noChangeArrowheads="1"/>
            </p:cNvSpPr>
            <p:nvPr/>
          </p:nvSpPr>
          <p:spPr bwMode="auto">
            <a:xfrm>
              <a:off x="3732" y="2929"/>
              <a:ext cx="1433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CC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500" i="1">
                  <a:solidFill>
                    <a:srgbClr val="FF00FF"/>
                  </a:solidFill>
                </a:rPr>
                <a:t>(by Physicists)</a:t>
              </a:r>
            </a:p>
          </p:txBody>
        </p:sp>
      </p:grpSp>
      <p:sp>
        <p:nvSpPr>
          <p:cNvPr id="553995" name="Text Box 11"/>
          <p:cNvSpPr txBox="1">
            <a:spLocks noChangeArrowheads="1"/>
          </p:cNvSpPr>
          <p:nvPr/>
        </p:nvSpPr>
        <p:spPr bwMode="auto">
          <a:xfrm>
            <a:off x="4206875" y="5715000"/>
            <a:ext cx="445611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Aft>
                <a:spcPct val="10000"/>
              </a:spcAft>
            </a:pPr>
            <a:r>
              <a:rPr lang="en-US">
                <a:solidFill>
                  <a:srgbClr val="CC3300"/>
                </a:solidFill>
                <a:sym typeface="Symbol" charset="0"/>
              </a:rPr>
              <a:t>(N</a:t>
            </a:r>
            <a:r>
              <a:rPr lang="en-US" baseline="-25000">
                <a:solidFill>
                  <a:srgbClr val="CC3300"/>
                </a:solidFill>
                <a:sym typeface="Symbol" charset="0"/>
              </a:rPr>
              <a:t></a:t>
            </a:r>
            <a:r>
              <a:rPr lang="en-US">
                <a:solidFill>
                  <a:srgbClr val="CC3300"/>
                </a:solidFill>
                <a:sym typeface="Symbol" charset="0"/>
              </a:rPr>
              <a:t> = No. of Incident Photons)</a:t>
            </a:r>
          </a:p>
          <a:p>
            <a:pPr algn="l">
              <a:spcAft>
                <a:spcPct val="10000"/>
              </a:spcAft>
            </a:pPr>
            <a:r>
              <a:rPr lang="en-US">
                <a:solidFill>
                  <a:srgbClr val="CC3300"/>
                </a:solidFill>
                <a:sym typeface="Symbol" charset="0"/>
              </a:rPr>
              <a:t>(N</a:t>
            </a:r>
            <a:r>
              <a:rPr lang="en-US" baseline="-25000">
                <a:solidFill>
                  <a:srgbClr val="CC3300"/>
                </a:solidFill>
                <a:sym typeface="Symbol" charset="0"/>
              </a:rPr>
              <a:t>pe</a:t>
            </a:r>
            <a:r>
              <a:rPr lang="en-US">
                <a:solidFill>
                  <a:srgbClr val="CC3300"/>
                </a:solidFill>
                <a:sym typeface="Symbol" charset="0"/>
              </a:rPr>
              <a:t> = No. of Photo-electrons)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54DD9-41EF-F346-B552-6733FB2468DE}" type="slidenum">
              <a:rPr lang="en-US"/>
              <a:pPr/>
              <a:t>15</a:t>
            </a:fld>
            <a:endParaRPr lang="en-US"/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60438"/>
            <a:ext cx="9340850" cy="588327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3500"/>
              <a:t>In ideal case:</a:t>
            </a:r>
          </a:p>
          <a:p>
            <a:pPr lvl="2">
              <a:lnSpc>
                <a:spcPct val="70000"/>
              </a:lnSpc>
            </a:pPr>
            <a:endParaRPr lang="en-US" sz="2400"/>
          </a:p>
          <a:p>
            <a:pPr lvl="3">
              <a:lnSpc>
                <a:spcPct val="70000"/>
              </a:lnSpc>
            </a:pPr>
            <a:endParaRPr lang="en-US" sz="2100"/>
          </a:p>
          <a:p>
            <a:pPr lvl="3">
              <a:lnSpc>
                <a:spcPct val="70000"/>
              </a:lnSpc>
            </a:pPr>
            <a:endParaRPr lang="en-US" sz="2100"/>
          </a:p>
          <a:p>
            <a:pPr lvl="2">
              <a:lnSpc>
                <a:spcPct val="70000"/>
              </a:lnSpc>
            </a:pPr>
            <a:endParaRPr lang="en-US" sz="2400"/>
          </a:p>
          <a:p>
            <a:pPr lvl="2">
              <a:lnSpc>
                <a:spcPct val="70000"/>
              </a:lnSpc>
            </a:pPr>
            <a:endParaRPr lang="en-US" sz="2400"/>
          </a:p>
          <a:p>
            <a:pPr>
              <a:lnSpc>
                <a:spcPct val="70000"/>
              </a:lnSpc>
            </a:pPr>
            <a:r>
              <a:rPr lang="en-US" sz="3500"/>
              <a:t>In reality:</a:t>
            </a:r>
          </a:p>
          <a:p>
            <a:pPr lvl="3">
              <a:lnSpc>
                <a:spcPct val="70000"/>
              </a:lnSpc>
            </a:pPr>
            <a:endParaRPr lang="en-US" sz="2100">
              <a:solidFill>
                <a:schemeClr val="tx1"/>
              </a:solidFill>
            </a:endParaRPr>
          </a:p>
          <a:p>
            <a:pPr lvl="3">
              <a:lnSpc>
                <a:spcPct val="70000"/>
              </a:lnSpc>
            </a:pPr>
            <a:endParaRPr lang="en-US" sz="2100">
              <a:solidFill>
                <a:schemeClr val="tx1"/>
              </a:solidFill>
            </a:endParaRPr>
          </a:p>
          <a:p>
            <a:pPr lvl="3">
              <a:lnSpc>
                <a:spcPct val="70000"/>
              </a:lnSpc>
            </a:pPr>
            <a:endParaRPr lang="en-US" sz="2100">
              <a:solidFill>
                <a:schemeClr val="tx1"/>
              </a:solidFill>
            </a:endParaRPr>
          </a:p>
          <a:p>
            <a:pPr lvl="3">
              <a:lnSpc>
                <a:spcPct val="70000"/>
              </a:lnSpc>
            </a:pPr>
            <a:endParaRPr lang="en-US" sz="2100">
              <a:solidFill>
                <a:schemeClr val="tx1"/>
              </a:solidFill>
            </a:endParaRPr>
          </a:p>
          <a:p>
            <a:pPr lvl="3">
              <a:lnSpc>
                <a:spcPct val="70000"/>
              </a:lnSpc>
            </a:pPr>
            <a:endParaRPr lang="en-US" sz="2100">
              <a:solidFill>
                <a:schemeClr val="tx1"/>
              </a:solidFill>
            </a:endParaRPr>
          </a:p>
          <a:p>
            <a:pPr lvl="3">
              <a:lnSpc>
                <a:spcPct val="70000"/>
              </a:lnSpc>
            </a:pPr>
            <a:endParaRPr lang="en-US" sz="2100">
              <a:solidFill>
                <a:srgbClr val="FF00FF"/>
              </a:solidFill>
            </a:endParaRPr>
          </a:p>
          <a:p>
            <a:pPr lvl="3">
              <a:lnSpc>
                <a:spcPct val="70000"/>
              </a:lnSpc>
            </a:pPr>
            <a:endParaRPr lang="en-US" sz="2200">
              <a:solidFill>
                <a:srgbClr val="FF00FF"/>
              </a:solidFill>
            </a:endParaRPr>
          </a:p>
          <a:p>
            <a:pPr lvl="3">
              <a:lnSpc>
                <a:spcPct val="70000"/>
              </a:lnSpc>
            </a:pPr>
            <a:endParaRPr lang="en-US" sz="2200">
              <a:solidFill>
                <a:srgbClr val="FF00FF"/>
              </a:solidFill>
            </a:endParaRPr>
          </a:p>
          <a:p>
            <a:pPr lvl="3">
              <a:lnSpc>
                <a:spcPct val="80000"/>
              </a:lnSpc>
            </a:pPr>
            <a:r>
              <a:rPr lang="en-US" sz="2200">
                <a:solidFill>
                  <a:srgbClr val="FF00FF"/>
                </a:solidFill>
              </a:rPr>
              <a:t>QE</a:t>
            </a:r>
            <a:r>
              <a:rPr lang="en-US" sz="2200">
                <a:solidFill>
                  <a:schemeClr val="tx1"/>
                </a:solidFill>
              </a:rPr>
              <a:t> 	Quantum Efficiency	</a:t>
            </a:r>
          </a:p>
          <a:p>
            <a:pPr lvl="3">
              <a:lnSpc>
                <a:spcPct val="80000"/>
              </a:lnSpc>
            </a:pPr>
            <a:r>
              <a:rPr lang="en-US" sz="2200">
                <a:solidFill>
                  <a:srgbClr val="FF00FF"/>
                </a:solidFill>
              </a:rPr>
              <a:t>C</a:t>
            </a:r>
            <a:r>
              <a:rPr lang="en-US" sz="2200" baseline="-25000">
                <a:solidFill>
                  <a:srgbClr val="FF00FF"/>
                </a:solidFill>
              </a:rPr>
              <a:t>ol	</a:t>
            </a:r>
            <a:r>
              <a:rPr lang="en-US" sz="2200">
                <a:solidFill>
                  <a:schemeClr val="tx1"/>
                </a:solidFill>
              </a:rPr>
              <a:t>Collection Efficiency:		</a:t>
            </a:r>
          </a:p>
          <a:p>
            <a:pPr lvl="3">
              <a:lnSpc>
                <a:spcPct val="80000"/>
              </a:lnSpc>
            </a:pPr>
            <a:r>
              <a:rPr lang="en-US" sz="2200">
                <a:solidFill>
                  <a:srgbClr val="FF00FF"/>
                </a:solidFill>
              </a:rPr>
              <a:t>ENF</a:t>
            </a:r>
            <a:r>
              <a:rPr lang="en-US" sz="2200">
                <a:solidFill>
                  <a:schemeClr val="tx1"/>
                </a:solidFill>
              </a:rPr>
              <a:t> 	Excess Noise Factor (from Dynodes)</a:t>
            </a:r>
            <a:endParaRPr lang="en-US" sz="2200">
              <a:solidFill>
                <a:srgbClr val="FF00FF"/>
              </a:solidFill>
            </a:endParaRPr>
          </a:p>
          <a:p>
            <a:pPr lvl="3">
              <a:lnSpc>
                <a:spcPct val="80000"/>
              </a:lnSpc>
            </a:pPr>
            <a:r>
              <a:rPr lang="en-US" sz="2200">
                <a:solidFill>
                  <a:srgbClr val="FF00FF"/>
                </a:solidFill>
              </a:rPr>
              <a:t>ENC</a:t>
            </a:r>
            <a:r>
              <a:rPr lang="en-US" sz="2200">
                <a:solidFill>
                  <a:schemeClr val="tx1"/>
                </a:solidFill>
              </a:rPr>
              <a:t> 	Equivalent Noise Charge (Readout Noise)</a:t>
            </a:r>
            <a:endParaRPr lang="en-US" sz="2200"/>
          </a:p>
        </p:txBody>
      </p:sp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 Resolution (</a:t>
            </a:r>
            <a:r>
              <a:rPr lang="en-US">
                <a:sym typeface="Symbol" charset="0"/>
              </a:rPr>
              <a:t>/E)</a:t>
            </a:r>
          </a:p>
        </p:txBody>
      </p:sp>
      <p:graphicFrame>
        <p:nvGraphicFramePr>
          <p:cNvPr id="588804" name="Object 4"/>
          <p:cNvGraphicFramePr>
            <a:graphicFrameLocks noChangeAspect="1"/>
          </p:cNvGraphicFramePr>
          <p:nvPr/>
        </p:nvGraphicFramePr>
        <p:xfrm>
          <a:off x="2606675" y="1508125"/>
          <a:ext cx="3062288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806" name="Equation" r:id="rId3" imgW="1143000" imgH="520560" progId="Equation.3">
                  <p:embed/>
                </p:oleObj>
              </mc:Choice>
              <mc:Fallback>
                <p:oleObj name="Equation" r:id="rId3" imgW="1143000" imgH="520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675" y="1508125"/>
                        <a:ext cx="3062288" cy="13954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CC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8805" name="Object 5"/>
          <p:cNvGraphicFramePr>
            <a:graphicFrameLocks noChangeAspect="1"/>
          </p:cNvGraphicFramePr>
          <p:nvPr/>
        </p:nvGraphicFramePr>
        <p:xfrm>
          <a:off x="2651125" y="3703638"/>
          <a:ext cx="6538913" cy="152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807" name="Equation" r:id="rId5" imgW="2501640" imgH="583920" progId="Equation.3">
                  <p:embed/>
                </p:oleObj>
              </mc:Choice>
              <mc:Fallback>
                <p:oleObj name="Equation" r:id="rId5" imgW="2501640" imgH="5839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25" y="3703638"/>
                        <a:ext cx="6538913" cy="152558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CC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0AC9-B808-3A46-BC79-99C7CD154D5C}" type="slidenum">
              <a:rPr lang="en-US"/>
              <a:pPr/>
              <a:t>16</a:t>
            </a:fld>
            <a:endParaRPr lang="en-US"/>
          </a:p>
        </p:txBody>
      </p:sp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Excess Noise Factor (ENF)</a:t>
            </a:r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50" y="1066800"/>
            <a:ext cx="9340850" cy="58832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000"/>
              <a:t>Definition:</a:t>
            </a:r>
          </a:p>
          <a:p>
            <a:pPr lvl="2">
              <a:lnSpc>
                <a:spcPct val="80000"/>
              </a:lnSpc>
            </a:pPr>
            <a:endParaRPr lang="en-US" sz="2000"/>
          </a:p>
          <a:p>
            <a:pPr lvl="2">
              <a:lnSpc>
                <a:spcPct val="80000"/>
              </a:lnSpc>
            </a:pPr>
            <a:endParaRPr lang="en-US" sz="2000"/>
          </a:p>
          <a:p>
            <a:pPr lvl="2"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3000"/>
              <a:t>In case of PMT:</a:t>
            </a:r>
          </a:p>
          <a:p>
            <a:pPr>
              <a:lnSpc>
                <a:spcPct val="80000"/>
              </a:lnSpc>
            </a:pPr>
            <a:endParaRPr lang="en-US" sz="3000"/>
          </a:p>
          <a:p>
            <a:pPr>
              <a:lnSpc>
                <a:spcPct val="80000"/>
              </a:lnSpc>
            </a:pPr>
            <a:endParaRPr lang="en-US" sz="3000"/>
          </a:p>
          <a:p>
            <a:pPr>
              <a:lnSpc>
                <a:spcPct val="80000"/>
              </a:lnSpc>
            </a:pPr>
            <a:r>
              <a:rPr lang="en-US" sz="3000"/>
              <a:t>How to measure:</a:t>
            </a:r>
          </a:p>
          <a:p>
            <a:pPr lvl="1">
              <a:lnSpc>
                <a:spcPct val="80000"/>
              </a:lnSpc>
            </a:pPr>
            <a:r>
              <a:rPr lang="en-US" sz="2600"/>
              <a:t>Set N</a:t>
            </a:r>
            <a:r>
              <a:rPr lang="en-US" sz="2600" baseline="-25000"/>
              <a:t>pe</a:t>
            </a:r>
            <a:r>
              <a:rPr lang="en-US" sz="2600"/>
              <a:t> = 10-20 (for nice Gaussian).</a:t>
            </a:r>
          </a:p>
          <a:p>
            <a:pPr lvl="1">
              <a:lnSpc>
                <a:spcPct val="80000"/>
              </a:lnSpc>
            </a:pPr>
            <a:r>
              <a:rPr lang="en-US" sz="2600"/>
              <a:t>Measure </a:t>
            </a:r>
            <a:r>
              <a:rPr lang="en-US" sz="2600">
                <a:sym typeface="Symbol" charset="0"/>
              </a:rPr>
              <a:t>/E of the Gaussian distribution.</a:t>
            </a:r>
          </a:p>
          <a:p>
            <a:pPr lvl="1">
              <a:lnSpc>
                <a:spcPct val="80000"/>
              </a:lnSpc>
            </a:pPr>
            <a:r>
              <a:rPr lang="en-US" sz="2600">
                <a:sym typeface="Symbol" charset="0"/>
              </a:rPr>
              <a:t>ENF is given by</a:t>
            </a:r>
          </a:p>
          <a:p>
            <a:pPr lvl="1">
              <a:lnSpc>
                <a:spcPct val="80000"/>
              </a:lnSpc>
            </a:pPr>
            <a:endParaRPr lang="en-US" sz="2600"/>
          </a:p>
        </p:txBody>
      </p:sp>
      <p:graphicFrame>
        <p:nvGraphicFramePr>
          <p:cNvPr id="532484" name="Object 4"/>
          <p:cNvGraphicFramePr>
            <a:graphicFrameLocks noChangeAspect="1"/>
          </p:cNvGraphicFramePr>
          <p:nvPr/>
        </p:nvGraphicFramePr>
        <p:xfrm>
          <a:off x="3017838" y="1173163"/>
          <a:ext cx="2332037" cy="124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489" name="Equation" r:id="rId3" imgW="901440" imgH="482400" progId="Equation.3">
                  <p:embed/>
                </p:oleObj>
              </mc:Choice>
              <mc:Fallback>
                <p:oleObj name="Equation" r:id="rId3" imgW="90144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838" y="1173163"/>
                        <a:ext cx="2332037" cy="124936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CC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485" name="Object 5"/>
          <p:cNvGraphicFramePr>
            <a:graphicFrameLocks noChangeAspect="1"/>
          </p:cNvGraphicFramePr>
          <p:nvPr/>
        </p:nvGraphicFramePr>
        <p:xfrm>
          <a:off x="2971800" y="3017838"/>
          <a:ext cx="6354763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490" name="Equation" r:id="rId5" imgW="2463480" imgH="431640" progId="Equation.3">
                  <p:embed/>
                </p:oleObj>
              </mc:Choice>
              <mc:Fallback>
                <p:oleObj name="Equation" r:id="rId5" imgW="246348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017838"/>
                        <a:ext cx="6354763" cy="111283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CC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486" name="Object 6"/>
          <p:cNvGraphicFramePr>
            <a:graphicFrameLocks noChangeAspect="1"/>
          </p:cNvGraphicFramePr>
          <p:nvPr/>
        </p:nvGraphicFramePr>
        <p:xfrm>
          <a:off x="3062288" y="5935663"/>
          <a:ext cx="3932237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491" name="Equation" r:id="rId7" imgW="1511280" imgH="266400" progId="Equation.3">
                  <p:embed/>
                </p:oleObj>
              </mc:Choice>
              <mc:Fallback>
                <p:oleObj name="Equation" r:id="rId7" imgW="1511280" imgH="266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288" y="5935663"/>
                        <a:ext cx="3932237" cy="69373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4A730-8F31-4844-84E8-391E36ADD1B2}" type="slidenum">
              <a:rPr lang="en-US"/>
              <a:pPr/>
              <a:t>17</a:t>
            </a:fld>
            <a:endParaRPr lang="en-US"/>
          </a:p>
        </p:txBody>
      </p:sp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Remarks</a:t>
            </a:r>
          </a:p>
        </p:txBody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50925"/>
            <a:ext cx="8945563" cy="5883275"/>
          </a:xfrm>
        </p:spPr>
        <p:txBody>
          <a:bodyPr/>
          <a:lstStyle/>
          <a:p>
            <a:r>
              <a:rPr lang="en-US"/>
              <a:t>Don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try to estimate </a:t>
            </a:r>
            <a:r>
              <a:rPr lang="en-US" i="1"/>
              <a:t>N</a:t>
            </a:r>
            <a:r>
              <a:rPr lang="en-US" i="1" baseline="-25000">
                <a:sym typeface="Symbol" charset="0"/>
              </a:rPr>
              <a:t>pe</a:t>
            </a:r>
            <a:r>
              <a:rPr lang="en-US"/>
              <a:t> or </a:t>
            </a:r>
            <a:r>
              <a:rPr lang="en-US" i="1"/>
              <a:t>N</a:t>
            </a:r>
            <a:r>
              <a:rPr lang="en-US" baseline="-25000">
                <a:sym typeface="Symbol" charset="0"/>
              </a:rPr>
              <a:t></a:t>
            </a:r>
            <a:r>
              <a:rPr lang="en-US"/>
              <a:t> from </a:t>
            </a:r>
            <a:r>
              <a:rPr lang="en-US">
                <a:sym typeface="Symbol" charset="0"/>
              </a:rPr>
              <a:t>/E !</a:t>
            </a:r>
          </a:p>
        </p:txBody>
      </p:sp>
      <p:graphicFrame>
        <p:nvGraphicFramePr>
          <p:cNvPr id="591877" name="Object 5"/>
          <p:cNvGraphicFramePr>
            <a:graphicFrameLocks noChangeAspect="1"/>
          </p:cNvGraphicFramePr>
          <p:nvPr/>
        </p:nvGraphicFramePr>
        <p:xfrm>
          <a:off x="2378075" y="2514600"/>
          <a:ext cx="5211763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884" name="Equation" r:id="rId3" imgW="1473120" imgH="990360" progId="Equation.3">
                  <p:embed/>
                </p:oleObj>
              </mc:Choice>
              <mc:Fallback>
                <p:oleObj name="Equation" r:id="rId3" imgW="1473120" imgH="9903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8075" y="2514600"/>
                        <a:ext cx="5211763" cy="35052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CC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1878" name="Line 6"/>
          <p:cNvSpPr>
            <a:spLocks noChangeShapeType="1"/>
          </p:cNvSpPr>
          <p:nvPr/>
        </p:nvSpPr>
        <p:spPr bwMode="auto">
          <a:xfrm flipH="1">
            <a:off x="3108325" y="3154363"/>
            <a:ext cx="184150" cy="366712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1882" name="Line 10"/>
          <p:cNvSpPr>
            <a:spLocks noChangeShapeType="1"/>
          </p:cNvSpPr>
          <p:nvPr/>
        </p:nvSpPr>
        <p:spPr bwMode="auto">
          <a:xfrm>
            <a:off x="3108325" y="3154363"/>
            <a:ext cx="184150" cy="366712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1883" name="Text Box 11"/>
          <p:cNvSpPr txBox="1">
            <a:spLocks noChangeArrowheads="1"/>
          </p:cNvSpPr>
          <p:nvPr/>
        </p:nvSpPr>
        <p:spPr bwMode="auto">
          <a:xfrm>
            <a:off x="4424363" y="6354763"/>
            <a:ext cx="4514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(Assuming ENC is negligible.)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5859-24D0-6544-B4C1-728AF1A1737B}" type="slidenum">
              <a:rPr lang="en-US"/>
              <a:pPr/>
              <a:t>18</a:t>
            </a:fld>
            <a:endParaRPr lang="en-US"/>
          </a:p>
        </p:txBody>
      </p:sp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Resolution of Hybrid Photodiode (HPD)</a:t>
            </a:r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400"/>
              <a:t>HPD can count 1, 2, 3… PE separately.</a:t>
            </a:r>
          </a:p>
          <a:p>
            <a:pPr lvl="1">
              <a:lnSpc>
                <a:spcPct val="80000"/>
              </a:lnSpc>
            </a:pPr>
            <a:r>
              <a:rPr lang="en-US" sz="3000">
                <a:solidFill>
                  <a:srgbClr val="66FF33"/>
                </a:solidFill>
              </a:rPr>
              <a:t>ENF=1.0</a:t>
            </a:r>
          </a:p>
          <a:p>
            <a:pPr lvl="3">
              <a:lnSpc>
                <a:spcPct val="80000"/>
              </a:lnSpc>
            </a:pPr>
            <a:endParaRPr lang="en-US" sz="2100"/>
          </a:p>
          <a:p>
            <a:pPr>
              <a:lnSpc>
                <a:spcPct val="80000"/>
              </a:lnSpc>
            </a:pPr>
            <a:endParaRPr lang="en-US" sz="3400"/>
          </a:p>
          <a:p>
            <a:pPr>
              <a:lnSpc>
                <a:spcPct val="80000"/>
              </a:lnSpc>
            </a:pPr>
            <a:endParaRPr lang="en-US" sz="3400"/>
          </a:p>
          <a:p>
            <a:pPr>
              <a:lnSpc>
                <a:spcPct val="80000"/>
              </a:lnSpc>
            </a:pPr>
            <a:endParaRPr lang="en-US" sz="3400"/>
          </a:p>
          <a:p>
            <a:pPr>
              <a:lnSpc>
                <a:spcPct val="80000"/>
              </a:lnSpc>
            </a:pPr>
            <a:endParaRPr lang="en-US" sz="3400"/>
          </a:p>
          <a:p>
            <a:pPr>
              <a:lnSpc>
                <a:spcPct val="80000"/>
              </a:lnSpc>
            </a:pPr>
            <a:endParaRPr lang="en-US" sz="3400"/>
          </a:p>
          <a:p>
            <a:pPr>
              <a:lnSpc>
                <a:spcPct val="80000"/>
              </a:lnSpc>
            </a:pPr>
            <a:r>
              <a:rPr lang="en-US" sz="3400"/>
              <a:t>But it is still suffering from poor QE.</a:t>
            </a:r>
          </a:p>
          <a:p>
            <a:pPr lvl="1">
              <a:lnSpc>
                <a:spcPct val="80000"/>
              </a:lnSpc>
            </a:pPr>
            <a:r>
              <a:rPr lang="en-US" sz="3000">
                <a:solidFill>
                  <a:srgbClr val="FF00FF"/>
                </a:solidFill>
              </a:rPr>
              <a:t>We can never beat the Poisson statistics !</a:t>
            </a:r>
            <a:endParaRPr lang="en-US" sz="3000"/>
          </a:p>
        </p:txBody>
      </p:sp>
      <p:pic>
        <p:nvPicPr>
          <p:cNvPr id="592901" name="Picture 5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2012950"/>
            <a:ext cx="6981825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2902" name="Group 6"/>
          <p:cNvGrpSpPr>
            <a:grpSpLocks/>
          </p:cNvGrpSpPr>
          <p:nvPr/>
        </p:nvGrpSpPr>
        <p:grpSpPr bwMode="auto">
          <a:xfrm>
            <a:off x="2224088" y="5241925"/>
            <a:ext cx="6188075" cy="701675"/>
            <a:chOff x="11552" y="8240"/>
            <a:chExt cx="5056" cy="1104"/>
          </a:xfrm>
        </p:grpSpPr>
        <p:grpSp>
          <p:nvGrpSpPr>
            <p:cNvPr id="592903" name="Group 7"/>
            <p:cNvGrpSpPr>
              <a:grpSpLocks/>
            </p:cNvGrpSpPr>
            <p:nvPr/>
          </p:nvGrpSpPr>
          <p:grpSpPr bwMode="auto">
            <a:xfrm>
              <a:off x="11552" y="8240"/>
              <a:ext cx="5056" cy="864"/>
              <a:chOff x="11552" y="8240"/>
              <a:chExt cx="5056" cy="864"/>
            </a:xfrm>
          </p:grpSpPr>
          <p:sp>
            <p:nvSpPr>
              <p:cNvPr id="592904" name="Rectangle 8"/>
              <p:cNvSpPr>
                <a:spLocks noChangeArrowheads="1"/>
              </p:cNvSpPr>
              <p:nvPr/>
            </p:nvSpPr>
            <p:spPr bwMode="auto">
              <a:xfrm>
                <a:off x="11552" y="8384"/>
                <a:ext cx="5040" cy="7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905" name="Text Box 9"/>
              <p:cNvSpPr txBox="1">
                <a:spLocks noChangeArrowheads="1"/>
              </p:cNvSpPr>
              <p:nvPr/>
            </p:nvSpPr>
            <p:spPr bwMode="auto">
              <a:xfrm>
                <a:off x="11856" y="8272"/>
                <a:ext cx="960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r>
                  <a:rPr lang="ru-RU" sz="1400" b="0">
                    <a:latin typeface="Times New Roman" charset="0"/>
                  </a:rPr>
                  <a:t>200</a:t>
                </a:r>
              </a:p>
            </p:txBody>
          </p:sp>
          <p:sp>
            <p:nvSpPr>
              <p:cNvPr id="592906" name="Text Box 10"/>
              <p:cNvSpPr txBox="1">
                <a:spLocks noChangeArrowheads="1"/>
              </p:cNvSpPr>
              <p:nvPr/>
            </p:nvSpPr>
            <p:spPr bwMode="auto">
              <a:xfrm>
                <a:off x="12864" y="8256"/>
                <a:ext cx="88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r>
                  <a:rPr lang="ru-RU" sz="1400" b="0">
                    <a:latin typeface="Times New Roman" charset="0"/>
                  </a:rPr>
                  <a:t>300</a:t>
                </a:r>
              </a:p>
            </p:txBody>
          </p:sp>
          <p:sp>
            <p:nvSpPr>
              <p:cNvPr id="592907" name="Text Box 11"/>
              <p:cNvSpPr txBox="1">
                <a:spLocks noChangeArrowheads="1"/>
              </p:cNvSpPr>
              <p:nvPr/>
            </p:nvSpPr>
            <p:spPr bwMode="auto">
              <a:xfrm>
                <a:off x="13776" y="8256"/>
                <a:ext cx="864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r>
                  <a:rPr lang="ru-RU" sz="1400" b="0">
                    <a:latin typeface="Times New Roman" charset="0"/>
                  </a:rPr>
                  <a:t>400</a:t>
                </a:r>
              </a:p>
            </p:txBody>
          </p:sp>
          <p:sp>
            <p:nvSpPr>
              <p:cNvPr id="592908" name="Text Box 12"/>
              <p:cNvSpPr txBox="1">
                <a:spLocks noChangeArrowheads="1"/>
              </p:cNvSpPr>
              <p:nvPr/>
            </p:nvSpPr>
            <p:spPr bwMode="auto">
              <a:xfrm>
                <a:off x="14624" y="8240"/>
                <a:ext cx="1472" cy="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r>
                  <a:rPr lang="ru-RU" sz="1400" b="0">
                    <a:latin typeface="Times New Roman" charset="0"/>
                  </a:rPr>
                  <a:t>500</a:t>
                </a:r>
              </a:p>
            </p:txBody>
          </p:sp>
          <p:sp>
            <p:nvSpPr>
              <p:cNvPr id="592909" name="Text Box 13"/>
              <p:cNvSpPr txBox="1">
                <a:spLocks noChangeArrowheads="1"/>
              </p:cNvSpPr>
              <p:nvPr/>
            </p:nvSpPr>
            <p:spPr bwMode="auto">
              <a:xfrm>
                <a:off x="15520" y="8240"/>
                <a:ext cx="1088" cy="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0" hangingPunct="0"/>
                <a:r>
                  <a:rPr lang="ru-RU" sz="1400" b="0">
                    <a:latin typeface="Times New Roman" charset="0"/>
                  </a:rPr>
                  <a:t>600</a:t>
                </a:r>
              </a:p>
            </p:txBody>
          </p:sp>
        </p:grpSp>
        <p:sp>
          <p:nvSpPr>
            <p:cNvPr id="592910" name="Text Box 14"/>
            <p:cNvSpPr txBox="1">
              <a:spLocks noChangeArrowheads="1"/>
            </p:cNvSpPr>
            <p:nvPr/>
          </p:nvSpPr>
          <p:spPr bwMode="auto">
            <a:xfrm>
              <a:off x="13424" y="8576"/>
              <a:ext cx="1744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0" hangingPunct="0"/>
              <a:r>
                <a:rPr lang="en-US" sz="1600" b="0">
                  <a:latin typeface="Times New Roman" charset="0"/>
                </a:rPr>
                <a:t>ADC Channel</a:t>
              </a:r>
              <a:endParaRPr lang="ru-RU" sz="1600" b="0">
                <a:latin typeface="Times New Roman" charset="0"/>
              </a:endParaRPr>
            </a:p>
          </p:txBody>
        </p:sp>
      </p:grpSp>
      <p:sp>
        <p:nvSpPr>
          <p:cNvPr id="592911" name="Rectangle 15"/>
          <p:cNvSpPr>
            <a:spLocks noChangeArrowheads="1"/>
          </p:cNvSpPr>
          <p:nvPr/>
        </p:nvSpPr>
        <p:spPr bwMode="auto">
          <a:xfrm>
            <a:off x="5689600" y="2309813"/>
            <a:ext cx="2271713" cy="4587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2912" name="Text Box 16"/>
          <p:cNvSpPr txBox="1">
            <a:spLocks noChangeArrowheads="1"/>
          </p:cNvSpPr>
          <p:nvPr/>
        </p:nvSpPr>
        <p:spPr bwMode="auto">
          <a:xfrm>
            <a:off x="2693988" y="2525713"/>
            <a:ext cx="1487487" cy="285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ru-RU" sz="1700">
                <a:solidFill>
                  <a:srgbClr val="FF0000"/>
                </a:solidFill>
              </a:rPr>
              <a:t>Pedestal</a:t>
            </a:r>
          </a:p>
        </p:txBody>
      </p:sp>
      <p:sp>
        <p:nvSpPr>
          <p:cNvPr id="592913" name="Text Box 17"/>
          <p:cNvSpPr txBox="1">
            <a:spLocks noChangeArrowheads="1"/>
          </p:cNvSpPr>
          <p:nvPr/>
        </p:nvSpPr>
        <p:spPr bwMode="auto">
          <a:xfrm>
            <a:off x="3829050" y="2152650"/>
            <a:ext cx="1219200" cy="282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ru-RU" sz="1800">
                <a:solidFill>
                  <a:srgbClr val="FF0000"/>
                </a:solidFill>
              </a:rPr>
              <a:t>1 pe</a:t>
            </a:r>
          </a:p>
        </p:txBody>
      </p:sp>
      <p:sp>
        <p:nvSpPr>
          <p:cNvPr id="592917" name="Text Box 21"/>
          <p:cNvSpPr txBox="1">
            <a:spLocks noChangeArrowheads="1"/>
          </p:cNvSpPr>
          <p:nvPr/>
        </p:nvSpPr>
        <p:spPr bwMode="auto">
          <a:xfrm>
            <a:off x="5761038" y="2193925"/>
            <a:ext cx="2378075" cy="401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ru-RU" sz="1400" b="0">
                <a:latin typeface="Times New Roman" charset="0"/>
              </a:rPr>
              <a:t>NIM A 442 (2000) 164-170</a:t>
            </a:r>
          </a:p>
        </p:txBody>
      </p:sp>
      <p:sp>
        <p:nvSpPr>
          <p:cNvPr id="592919" name="Freeform 23"/>
          <p:cNvSpPr>
            <a:spLocks/>
          </p:cNvSpPr>
          <p:nvPr/>
        </p:nvSpPr>
        <p:spPr bwMode="auto">
          <a:xfrm>
            <a:off x="3429000" y="2438400"/>
            <a:ext cx="4479925" cy="2849563"/>
          </a:xfrm>
          <a:custGeom>
            <a:avLst/>
            <a:gdLst>
              <a:gd name="T0" fmla="*/ 0 w 2822"/>
              <a:gd name="T1" fmla="*/ 307 h 1795"/>
              <a:gd name="T2" fmla="*/ 259 w 2822"/>
              <a:gd name="T3" fmla="*/ 106 h 1795"/>
              <a:gd name="T4" fmla="*/ 547 w 2822"/>
              <a:gd name="T5" fmla="*/ 48 h 1795"/>
              <a:gd name="T6" fmla="*/ 835 w 2822"/>
              <a:gd name="T7" fmla="*/ 394 h 1795"/>
              <a:gd name="T8" fmla="*/ 1123 w 2822"/>
              <a:gd name="T9" fmla="*/ 826 h 1795"/>
              <a:gd name="T10" fmla="*/ 1642 w 2822"/>
              <a:gd name="T11" fmla="*/ 1373 h 1795"/>
              <a:gd name="T12" fmla="*/ 2160 w 2822"/>
              <a:gd name="T13" fmla="*/ 1661 h 1795"/>
              <a:gd name="T14" fmla="*/ 2678 w 2822"/>
              <a:gd name="T15" fmla="*/ 1776 h 1795"/>
              <a:gd name="T16" fmla="*/ 2822 w 2822"/>
              <a:gd name="T17" fmla="*/ 1776 h 1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22" h="1795">
                <a:moveTo>
                  <a:pt x="0" y="307"/>
                </a:moveTo>
                <a:cubicBezTo>
                  <a:pt x="84" y="228"/>
                  <a:pt x="168" y="149"/>
                  <a:pt x="259" y="106"/>
                </a:cubicBezTo>
                <a:cubicBezTo>
                  <a:pt x="350" y="63"/>
                  <a:pt x="451" y="0"/>
                  <a:pt x="547" y="48"/>
                </a:cubicBezTo>
                <a:cubicBezTo>
                  <a:pt x="643" y="96"/>
                  <a:pt x="739" y="265"/>
                  <a:pt x="835" y="394"/>
                </a:cubicBezTo>
                <a:cubicBezTo>
                  <a:pt x="931" y="523"/>
                  <a:pt x="988" y="663"/>
                  <a:pt x="1123" y="826"/>
                </a:cubicBezTo>
                <a:cubicBezTo>
                  <a:pt x="1258" y="989"/>
                  <a:pt x="1469" y="1234"/>
                  <a:pt x="1642" y="1373"/>
                </a:cubicBezTo>
                <a:cubicBezTo>
                  <a:pt x="1815" y="1512"/>
                  <a:pt x="1987" y="1594"/>
                  <a:pt x="2160" y="1661"/>
                </a:cubicBezTo>
                <a:cubicBezTo>
                  <a:pt x="2333" y="1728"/>
                  <a:pt x="2568" y="1757"/>
                  <a:pt x="2678" y="1776"/>
                </a:cubicBezTo>
                <a:cubicBezTo>
                  <a:pt x="2788" y="1795"/>
                  <a:pt x="2805" y="1785"/>
                  <a:pt x="2822" y="1776"/>
                </a:cubicBezTo>
              </a:path>
            </a:pathLst>
          </a:custGeom>
          <a:noFill/>
          <a:ln w="50800" cap="flat" cmpd="sng">
            <a:solidFill>
              <a:srgbClr val="FFCC00"/>
            </a:solidFill>
            <a:prstDash val="sysDot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2915" name="Text Box 19"/>
          <p:cNvSpPr txBox="1">
            <a:spLocks noChangeArrowheads="1"/>
          </p:cNvSpPr>
          <p:nvPr/>
        </p:nvSpPr>
        <p:spPr bwMode="auto">
          <a:xfrm>
            <a:off x="5532438" y="4181475"/>
            <a:ext cx="1262062" cy="3444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ru-RU" sz="1800">
                <a:solidFill>
                  <a:srgbClr val="FF0000"/>
                </a:solidFill>
              </a:rPr>
              <a:t>3 pe</a:t>
            </a:r>
          </a:p>
        </p:txBody>
      </p:sp>
      <p:sp>
        <p:nvSpPr>
          <p:cNvPr id="592914" name="Text Box 18"/>
          <p:cNvSpPr txBox="1">
            <a:spLocks noChangeArrowheads="1"/>
          </p:cNvSpPr>
          <p:nvPr/>
        </p:nvSpPr>
        <p:spPr bwMode="auto">
          <a:xfrm>
            <a:off x="4618038" y="3140075"/>
            <a:ext cx="145415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ru-RU" sz="1800">
                <a:solidFill>
                  <a:srgbClr val="FF0000"/>
                </a:solidFill>
              </a:rPr>
              <a:t>2 pe</a:t>
            </a:r>
          </a:p>
        </p:txBody>
      </p:sp>
      <p:sp>
        <p:nvSpPr>
          <p:cNvPr id="592916" name="Text Box 20"/>
          <p:cNvSpPr txBox="1">
            <a:spLocks noChangeArrowheads="1"/>
          </p:cNvSpPr>
          <p:nvPr/>
        </p:nvSpPr>
        <p:spPr bwMode="auto">
          <a:xfrm>
            <a:off x="6399213" y="4694238"/>
            <a:ext cx="1366837" cy="336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ru-RU" sz="1800">
                <a:solidFill>
                  <a:srgbClr val="FF0000"/>
                </a:solidFill>
              </a:rPr>
              <a:t>4 pe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16067-848D-7B48-A8D3-2CFF84AAB30B}" type="slidenum">
              <a:rPr lang="en-US"/>
              <a:pPr/>
              <a:t>19</a:t>
            </a:fld>
            <a:endParaRPr lang="en-US"/>
          </a:p>
        </p:txBody>
      </p:sp>
      <p:sp>
        <p:nvSpPr>
          <p:cNvPr id="5898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Typical Values and Resolution </a:t>
            </a:r>
            <a:br>
              <a:rPr lang="en-US" sz="3600"/>
            </a:br>
            <a:r>
              <a:rPr lang="en-US" sz="3600"/>
              <a:t>of Various Photon Detectors </a:t>
            </a:r>
          </a:p>
        </p:txBody>
      </p:sp>
      <p:graphicFrame>
        <p:nvGraphicFramePr>
          <p:cNvPr id="590403" name="Group 579"/>
          <p:cNvGraphicFramePr>
            <a:graphicFrameLocks noGrp="1"/>
          </p:cNvGraphicFramePr>
          <p:nvPr>
            <p:ph idx="1"/>
          </p:nvPr>
        </p:nvGraphicFramePr>
        <p:xfrm>
          <a:off x="182563" y="1554163"/>
          <a:ext cx="9144000" cy="4730752"/>
        </p:xfrm>
        <a:graphic>
          <a:graphicData uri="http://schemas.openxmlformats.org/drawingml/2006/table">
            <a:tbl>
              <a:tblPr/>
              <a:tblGrid>
                <a:gridCol w="1162050"/>
                <a:gridCol w="804862"/>
                <a:gridCol w="958850"/>
                <a:gridCol w="914400"/>
                <a:gridCol w="914400"/>
                <a:gridCol w="777875"/>
                <a:gridCol w="914400"/>
                <a:gridCol w="2697163"/>
              </a:tblGrid>
              <a:tr h="731838"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QE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</a:t>
                      </a:r>
                      <a:r>
                        <a:rPr kumimoji="0" lang="en-US" sz="2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</a:t>
                      </a:r>
                      <a:r>
                        <a:rPr kumimoji="0" lang="en-US" sz="2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ENF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ENC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/E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Ideal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</a:t>
                      </a:r>
                      <a:r>
                        <a:rPr kumimoji="0" 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1/N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PMT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</a:t>
                      </a:r>
                      <a:r>
                        <a:rPr kumimoji="0" 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</a:t>
                      </a:r>
                      <a:r>
                        <a:rPr kumimoji="0" 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4/N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</a:t>
                      </a:r>
                      <a:r>
                        <a:rPr kumimoji="0" 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1.4/N+(1000/N)</a:t>
                      </a:r>
                      <a:r>
                        <a:rPr kumimoji="0" 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APD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</a:t>
                      </a:r>
                      <a:r>
                        <a:rPr kumimoji="0" 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3/N+(14/N)</a:t>
                      </a:r>
                      <a:r>
                        <a:rPr kumimoji="0" 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HPD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</a:t>
                      </a:r>
                      <a:r>
                        <a:rPr kumimoji="0" 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</a:t>
                      </a:r>
                      <a:r>
                        <a:rPr kumimoji="0" 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3/N+(3/N)</a:t>
                      </a:r>
                      <a:r>
                        <a:rPr kumimoji="0" 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HAPD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</a:t>
                      </a:r>
                      <a:r>
                        <a:rPr kumimoji="0" 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</a:t>
                      </a:r>
                      <a:r>
                        <a:rPr kumimoji="0" 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3/N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0404" name="Line 580"/>
          <p:cNvSpPr>
            <a:spLocks noChangeShapeType="1"/>
          </p:cNvSpPr>
          <p:nvPr/>
        </p:nvSpPr>
        <p:spPr bwMode="auto">
          <a:xfrm>
            <a:off x="7315200" y="5121275"/>
            <a:ext cx="1371600" cy="0"/>
          </a:xfrm>
          <a:prstGeom prst="line">
            <a:avLst/>
          </a:prstGeom>
          <a:noFill/>
          <a:ln w="19050">
            <a:solidFill>
              <a:srgbClr val="6600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0405" name="Line 581"/>
          <p:cNvSpPr>
            <a:spLocks noChangeShapeType="1"/>
          </p:cNvSpPr>
          <p:nvPr/>
        </p:nvSpPr>
        <p:spPr bwMode="auto">
          <a:xfrm>
            <a:off x="7269163" y="4435475"/>
            <a:ext cx="1554162" cy="0"/>
          </a:xfrm>
          <a:prstGeom prst="line">
            <a:avLst/>
          </a:prstGeom>
          <a:noFill/>
          <a:ln w="19050">
            <a:solidFill>
              <a:srgbClr val="6600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0406" name="Line 582"/>
          <p:cNvSpPr>
            <a:spLocks noChangeShapeType="1"/>
          </p:cNvSpPr>
          <p:nvPr/>
        </p:nvSpPr>
        <p:spPr bwMode="auto">
          <a:xfrm>
            <a:off x="6950075" y="3749675"/>
            <a:ext cx="2195513" cy="0"/>
          </a:xfrm>
          <a:prstGeom prst="line">
            <a:avLst/>
          </a:prstGeom>
          <a:noFill/>
          <a:ln w="19050">
            <a:solidFill>
              <a:srgbClr val="6600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0407" name="Line 583"/>
          <p:cNvSpPr>
            <a:spLocks noChangeShapeType="1"/>
          </p:cNvSpPr>
          <p:nvPr/>
        </p:nvSpPr>
        <p:spPr bwMode="auto">
          <a:xfrm>
            <a:off x="7818438" y="3108325"/>
            <a:ext cx="639762" cy="0"/>
          </a:xfrm>
          <a:prstGeom prst="line">
            <a:avLst/>
          </a:prstGeom>
          <a:noFill/>
          <a:ln w="19050">
            <a:solidFill>
              <a:srgbClr val="6600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0408" name="Line 584"/>
          <p:cNvSpPr>
            <a:spLocks noChangeShapeType="1"/>
          </p:cNvSpPr>
          <p:nvPr/>
        </p:nvSpPr>
        <p:spPr bwMode="auto">
          <a:xfrm>
            <a:off x="7818438" y="2422525"/>
            <a:ext cx="457200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0409" name="Line 585"/>
          <p:cNvSpPr>
            <a:spLocks noChangeShapeType="1"/>
          </p:cNvSpPr>
          <p:nvPr/>
        </p:nvSpPr>
        <p:spPr bwMode="auto">
          <a:xfrm>
            <a:off x="7818438" y="5761038"/>
            <a:ext cx="503237" cy="0"/>
          </a:xfrm>
          <a:prstGeom prst="line">
            <a:avLst/>
          </a:prstGeom>
          <a:noFill/>
          <a:ln w="19050">
            <a:solidFill>
              <a:srgbClr val="6600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7516B-2C7E-564F-859C-9FEC8FC18D22}" type="slidenum">
              <a:rPr lang="en-US"/>
              <a:pPr/>
              <a:t>2</a:t>
            </a:fld>
            <a:endParaRPr lang="en-US"/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Talk Outline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279525"/>
            <a:ext cx="8763000" cy="5883275"/>
          </a:xfrm>
        </p:spPr>
        <p:txBody>
          <a:bodyPr/>
          <a:lstStyle/>
          <a:p>
            <a:pPr marL="552450" indent="-552450">
              <a:buFont typeface="Wingdings" charset="0"/>
              <a:buAutoNum type="arabicPeriod"/>
            </a:pPr>
            <a:r>
              <a:rPr lang="en-US">
                <a:solidFill>
                  <a:schemeClr val="tx1"/>
                </a:solidFill>
              </a:rPr>
              <a:t>Introduction: Principle of PMT</a:t>
            </a:r>
          </a:p>
          <a:p>
            <a:pPr marL="552450" indent="-552450">
              <a:buFont typeface="Wingdings" charset="0"/>
              <a:buAutoNum type="arabicPeriod"/>
            </a:pPr>
            <a:r>
              <a:rPr lang="en-US">
                <a:solidFill>
                  <a:schemeClr val="tx1"/>
                </a:solidFill>
              </a:rPr>
              <a:t>NIST Standard Silicon Photodiode</a:t>
            </a:r>
          </a:p>
          <a:p>
            <a:pPr marL="552450" indent="-552450">
              <a:buFont typeface="Wingdings" charset="0"/>
              <a:buAutoNum type="arabicPeriod"/>
            </a:pPr>
            <a:r>
              <a:rPr lang="en-US">
                <a:solidFill>
                  <a:schemeClr val="tx1"/>
                </a:solidFill>
              </a:rPr>
              <a:t>Uncertainties, Concerns Specific to PMTs</a:t>
            </a:r>
          </a:p>
          <a:p>
            <a:pPr marL="552450" indent="-552450">
              <a:buFont typeface="Wingdings" charset="0"/>
              <a:buAutoNum type="arabicPeriod"/>
            </a:pPr>
            <a:r>
              <a:rPr lang="en-US">
                <a:solidFill>
                  <a:schemeClr val="tx1"/>
                </a:solidFill>
              </a:rPr>
              <a:t>Suggestions and Proposal to our Community</a:t>
            </a:r>
          </a:p>
          <a:p>
            <a:pPr marL="552450" indent="-552450">
              <a:buFont typeface="Wingdings" charset="0"/>
              <a:buAutoNum type="arabicPeriod"/>
            </a:pPr>
            <a:endParaRPr lang="en-US">
              <a:solidFill>
                <a:schemeClr val="tx1"/>
              </a:solidFill>
            </a:endParaRPr>
          </a:p>
          <a:p>
            <a:pPr marL="957263" lvl="1" indent="-476250">
              <a:buFont typeface="Wingdings" charset="0"/>
              <a:buAutoNum type="arabicPeriod"/>
            </a:pPr>
            <a:endParaRPr lang="en-US"/>
          </a:p>
          <a:p>
            <a:pPr marL="957263" lvl="1" indent="-476250">
              <a:buFont typeface="Wingdings" charset="0"/>
              <a:buAutoNum type="arabicPeriod"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14257-07C9-E342-8483-7C47C3BE4D9C}" type="slidenum">
              <a:rPr lang="en-US"/>
              <a:pPr/>
              <a:t>20</a:t>
            </a:fld>
            <a:endParaRPr lang="en-US"/>
          </a:p>
        </p:txBody>
      </p:sp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9296400" cy="746125"/>
          </a:xfrm>
        </p:spPr>
        <p:txBody>
          <a:bodyPr/>
          <a:lstStyle/>
          <a:p>
            <a:r>
              <a:rPr lang="en-US"/>
              <a:t>Energy Resolution vs. N</a:t>
            </a:r>
            <a:r>
              <a:rPr lang="en-US" baseline="-25000">
                <a:sym typeface="Symbol" charset="0"/>
              </a:rPr>
              <a:t></a:t>
            </a:r>
          </a:p>
        </p:txBody>
      </p:sp>
      <p:graphicFrame>
        <p:nvGraphicFramePr>
          <p:cNvPr id="539651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593725" y="1016000"/>
          <a:ext cx="8153400" cy="629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57" name="SPW 8.0 Graph" r:id="rId3" imgW="5538240" imgH="4821480" progId="SigmaPlotGraphicObject.7">
                  <p:embed/>
                </p:oleObj>
              </mc:Choice>
              <mc:Fallback>
                <p:oleObj name="SPW 8.0 Graph" r:id="rId3" imgW="5538240" imgH="4821480" progId="SigmaPlotGraphicObject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7587"/>
                      <a:stretch>
                        <a:fillRect/>
                      </a:stretch>
                    </p:blipFill>
                    <p:spPr bwMode="auto">
                      <a:xfrm>
                        <a:off x="593725" y="1016000"/>
                        <a:ext cx="8153400" cy="629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9652" name="Text Box 4"/>
          <p:cNvSpPr txBox="1">
            <a:spLocks noChangeArrowheads="1"/>
          </p:cNvSpPr>
          <p:nvPr/>
        </p:nvSpPr>
        <p:spPr bwMode="auto">
          <a:xfrm>
            <a:off x="2965450" y="4394200"/>
            <a:ext cx="1847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cap="rnd">
                <a:solidFill>
                  <a:srgbClr val="FFCC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Poisson Limit</a:t>
            </a:r>
          </a:p>
        </p:txBody>
      </p:sp>
      <p:sp>
        <p:nvSpPr>
          <p:cNvPr id="539653" name="Text Box 5"/>
          <p:cNvSpPr txBox="1">
            <a:spLocks noChangeArrowheads="1"/>
          </p:cNvSpPr>
          <p:nvPr/>
        </p:nvSpPr>
        <p:spPr bwMode="auto">
          <a:xfrm>
            <a:off x="5792788" y="3632200"/>
            <a:ext cx="1681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cap="rnd">
                <a:solidFill>
                  <a:srgbClr val="FFCC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Photo Diode</a:t>
            </a:r>
          </a:p>
        </p:txBody>
      </p:sp>
      <p:sp>
        <p:nvSpPr>
          <p:cNvPr id="539654" name="Text Box 6"/>
          <p:cNvSpPr txBox="1">
            <a:spLocks noChangeArrowheads="1"/>
          </p:cNvSpPr>
          <p:nvPr/>
        </p:nvSpPr>
        <p:spPr bwMode="auto">
          <a:xfrm>
            <a:off x="2236788" y="1403350"/>
            <a:ext cx="722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cap="rnd">
                <a:solidFill>
                  <a:srgbClr val="FFCC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FF00"/>
                </a:solidFill>
              </a:rPr>
              <a:t>APD</a:t>
            </a:r>
          </a:p>
        </p:txBody>
      </p:sp>
      <p:sp>
        <p:nvSpPr>
          <p:cNvPr id="539655" name="Text Box 7"/>
          <p:cNvSpPr txBox="1">
            <a:spLocks noChangeArrowheads="1"/>
          </p:cNvSpPr>
          <p:nvPr/>
        </p:nvSpPr>
        <p:spPr bwMode="auto">
          <a:xfrm>
            <a:off x="1649413" y="1651000"/>
            <a:ext cx="722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cap="rnd">
                <a:solidFill>
                  <a:srgbClr val="FFCC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9900"/>
                </a:solidFill>
              </a:rPr>
              <a:t>HPD</a:t>
            </a:r>
          </a:p>
        </p:txBody>
      </p:sp>
      <p:sp>
        <p:nvSpPr>
          <p:cNvPr id="539656" name="Text Box 8"/>
          <p:cNvSpPr txBox="1">
            <a:spLocks noChangeArrowheads="1"/>
          </p:cNvSpPr>
          <p:nvPr/>
        </p:nvSpPr>
        <p:spPr bwMode="auto">
          <a:xfrm>
            <a:off x="1573213" y="2184400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cap="rnd">
                <a:solidFill>
                  <a:srgbClr val="FFCC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PMT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181F-01F8-5F4E-95ED-96AEC25D3C64}" type="slidenum">
              <a:rPr lang="en-US"/>
              <a:pPr/>
              <a:t>21</a:t>
            </a:fld>
            <a:endParaRPr lang="en-US"/>
          </a:p>
        </p:txBody>
      </p:sp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Talk Outline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279525"/>
            <a:ext cx="8763000" cy="5883275"/>
          </a:xfrm>
          <a:noFill/>
        </p:spPr>
        <p:txBody>
          <a:bodyPr/>
          <a:lstStyle/>
          <a:p>
            <a:pPr marL="552450" indent="-552450">
              <a:buFont typeface="Wingdings" charset="0"/>
              <a:buAutoNum type="arabicPeriod"/>
            </a:pPr>
            <a:r>
              <a:rPr lang="en-US">
                <a:solidFill>
                  <a:schemeClr val="folHlink"/>
                </a:solidFill>
              </a:rPr>
              <a:t>Introduction: Principle of PMT</a:t>
            </a:r>
          </a:p>
          <a:p>
            <a:pPr marL="552450" indent="-552450">
              <a:buFont typeface="Wingdings" charset="0"/>
              <a:buAutoNum type="arabicPeriod"/>
            </a:pPr>
            <a:r>
              <a:rPr lang="en-US">
                <a:solidFill>
                  <a:schemeClr val="tx1"/>
                </a:solidFill>
              </a:rPr>
              <a:t>NIST Standard Silicon Photodiode</a:t>
            </a:r>
          </a:p>
          <a:p>
            <a:pPr marL="552450" indent="-552450">
              <a:buFont typeface="Wingdings" charset="0"/>
              <a:buAutoNum type="arabicPeriod"/>
            </a:pPr>
            <a:r>
              <a:rPr lang="en-US">
                <a:solidFill>
                  <a:schemeClr val="folHlink"/>
                </a:solidFill>
              </a:rPr>
              <a:t>Uncertainties, Concerns Specific to PMTs</a:t>
            </a:r>
          </a:p>
          <a:p>
            <a:pPr marL="552450" indent="-552450">
              <a:buFont typeface="Wingdings" charset="0"/>
              <a:buAutoNum type="arabicPeriod"/>
            </a:pPr>
            <a:r>
              <a:rPr lang="en-US">
                <a:solidFill>
                  <a:schemeClr val="folHlink"/>
                </a:solidFill>
              </a:rPr>
              <a:t>Suggestions and Proposal to our Community</a:t>
            </a:r>
          </a:p>
          <a:p>
            <a:pPr marL="552450" indent="-552450">
              <a:buFont typeface="Wingdings" charset="0"/>
              <a:buAutoNum type="arabicPeriod"/>
            </a:pPr>
            <a:endParaRPr lang="en-US">
              <a:solidFill>
                <a:schemeClr val="folHlink"/>
              </a:solidFill>
            </a:endParaRPr>
          </a:p>
          <a:p>
            <a:pPr marL="957263" lvl="1" indent="-476250">
              <a:buFont typeface="Wingdings" charset="0"/>
              <a:buAutoNum type="arabicPeriod"/>
            </a:pPr>
            <a:endParaRPr lang="en-US"/>
          </a:p>
          <a:p>
            <a:pPr marL="957263" lvl="1" indent="-476250">
              <a:buFont typeface="Wingdings" charset="0"/>
              <a:buAutoNum type="arabicPeriod"/>
            </a:pPr>
            <a:endParaRPr lang="en-US"/>
          </a:p>
        </p:txBody>
      </p:sp>
      <p:sp>
        <p:nvSpPr>
          <p:cNvPr id="598020" name="Rectangle 4"/>
          <p:cNvSpPr>
            <a:spLocks noChangeArrowheads="1"/>
          </p:cNvSpPr>
          <p:nvPr/>
        </p:nvSpPr>
        <p:spPr bwMode="auto">
          <a:xfrm>
            <a:off x="228600" y="2147888"/>
            <a:ext cx="8731250" cy="128111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8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BBCB-F0A5-4843-812F-B9A3D5E88EFC}" type="slidenum">
              <a:rPr lang="en-US"/>
              <a:pPr/>
              <a:t>22</a:t>
            </a:fld>
            <a:endParaRPr lang="en-US"/>
          </a:p>
        </p:txBody>
      </p:sp>
      <p:pic>
        <p:nvPicPr>
          <p:cNvPr id="56218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4397375"/>
            <a:ext cx="5570537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Principle of Silicon Photodiode</a:t>
            </a:r>
          </a:p>
        </p:txBody>
      </p:sp>
      <p:sp>
        <p:nvSpPr>
          <p:cNvPr id="562186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92275"/>
            <a:ext cx="2590800" cy="3978275"/>
          </a:xfrm>
        </p:spPr>
        <p:txBody>
          <a:bodyPr/>
          <a:lstStyle/>
          <a:p>
            <a:r>
              <a:rPr lang="en-US" sz="3100">
                <a:solidFill>
                  <a:srgbClr val="9933FF"/>
                </a:solidFill>
              </a:rPr>
              <a:t>Gain = 1.0</a:t>
            </a:r>
          </a:p>
          <a:p>
            <a:r>
              <a:rPr lang="en-US" sz="3100">
                <a:solidFill>
                  <a:srgbClr val="9933FF"/>
                </a:solidFill>
              </a:rPr>
              <a:t>QE ~ 100%</a:t>
            </a:r>
          </a:p>
          <a:p>
            <a:r>
              <a:rPr lang="en-US" sz="3100">
                <a:solidFill>
                  <a:srgbClr val="9933FF"/>
                </a:solidFill>
              </a:rPr>
              <a:t>Extremely Stable</a:t>
            </a:r>
          </a:p>
          <a:p>
            <a:r>
              <a:rPr lang="en-US" sz="3100">
                <a:solidFill>
                  <a:srgbClr val="9933FF"/>
                </a:solidFill>
              </a:rPr>
              <a:t>Large Dynamic Range</a:t>
            </a:r>
          </a:p>
        </p:txBody>
      </p:sp>
      <p:pic>
        <p:nvPicPr>
          <p:cNvPr id="56218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893763"/>
            <a:ext cx="6035675" cy="358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1871C-7186-2E4E-A3EB-14D8C3732278}" type="slidenum">
              <a:rPr lang="en-US"/>
              <a:pPr/>
              <a:t>23</a:t>
            </a:fld>
            <a:endParaRPr lang="en-US"/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Quantum Efficiencies of NIST Standards</a:t>
            </a:r>
            <a:br>
              <a:rPr lang="en-US" sz="3200"/>
            </a:br>
            <a:r>
              <a:rPr lang="en-US" sz="3200"/>
              <a:t>(Si, InGaAs and Ge photodiodes)</a:t>
            </a:r>
          </a:p>
        </p:txBody>
      </p:sp>
      <p:pic>
        <p:nvPicPr>
          <p:cNvPr id="4812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235075"/>
            <a:ext cx="9282112" cy="566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5713-94F0-A84D-B5FA-B83DAB52C955}" type="slidenum">
              <a:rPr lang="en-US"/>
              <a:pPr/>
              <a:t>24</a:t>
            </a:fld>
            <a:endParaRPr lang="en-US"/>
          </a:p>
        </p:txBody>
      </p:sp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601200" cy="822325"/>
          </a:xfrm>
        </p:spPr>
        <p:txBody>
          <a:bodyPr/>
          <a:lstStyle/>
          <a:p>
            <a:r>
              <a:rPr lang="en-US" sz="3600"/>
              <a:t>Propagation Chain of Absolute Calibration of Photon Detectors</a:t>
            </a:r>
          </a:p>
        </p:txBody>
      </p:sp>
      <p:sp>
        <p:nvSpPr>
          <p:cNvPr id="621571" name="Text Box 3"/>
          <p:cNvSpPr txBox="1">
            <a:spLocks noChangeArrowheads="1"/>
          </p:cNvSpPr>
          <p:nvPr/>
        </p:nvSpPr>
        <p:spPr bwMode="auto">
          <a:xfrm>
            <a:off x="5962650" y="1063625"/>
            <a:ext cx="2982913" cy="415925"/>
          </a:xfrm>
          <a:prstGeom prst="rect">
            <a:avLst/>
          </a:prstGeom>
          <a:noFill/>
          <a:ln w="19050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99"/>
                </a:solidFill>
              </a:rPr>
              <a:t>Cryogenic Radiometer </a:t>
            </a:r>
          </a:p>
        </p:txBody>
      </p:sp>
      <p:sp>
        <p:nvSpPr>
          <p:cNvPr id="621572" name="Text Box 4"/>
          <p:cNvSpPr txBox="1">
            <a:spLocks noChangeArrowheads="1"/>
          </p:cNvSpPr>
          <p:nvPr/>
        </p:nvSpPr>
        <p:spPr bwMode="auto">
          <a:xfrm>
            <a:off x="5969000" y="1698625"/>
            <a:ext cx="1854200" cy="415925"/>
          </a:xfrm>
          <a:prstGeom prst="rect">
            <a:avLst/>
          </a:prstGeom>
          <a:noFill/>
          <a:ln w="19050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99"/>
                </a:solidFill>
              </a:rPr>
              <a:t>Trap Detector</a:t>
            </a:r>
          </a:p>
        </p:txBody>
      </p:sp>
      <p:sp>
        <p:nvSpPr>
          <p:cNvPr id="621573" name="Text Box 5"/>
          <p:cNvSpPr txBox="1">
            <a:spLocks noChangeArrowheads="1"/>
          </p:cNvSpPr>
          <p:nvPr/>
        </p:nvSpPr>
        <p:spPr bwMode="auto">
          <a:xfrm>
            <a:off x="5969000" y="2338388"/>
            <a:ext cx="2755900" cy="415925"/>
          </a:xfrm>
          <a:prstGeom prst="rect">
            <a:avLst/>
          </a:prstGeom>
          <a:noFill/>
          <a:ln w="19050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99"/>
                </a:solidFill>
              </a:rPr>
              <a:t>Pyroelectric Detector</a:t>
            </a:r>
          </a:p>
        </p:txBody>
      </p:sp>
      <p:sp>
        <p:nvSpPr>
          <p:cNvPr id="621574" name="Text Box 6"/>
          <p:cNvSpPr txBox="1">
            <a:spLocks noChangeArrowheads="1"/>
          </p:cNvSpPr>
          <p:nvPr/>
        </p:nvSpPr>
        <p:spPr bwMode="auto">
          <a:xfrm>
            <a:off x="2219325" y="1611313"/>
            <a:ext cx="1200150" cy="4254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Laser(s)</a:t>
            </a:r>
          </a:p>
        </p:txBody>
      </p:sp>
      <p:sp>
        <p:nvSpPr>
          <p:cNvPr id="621575" name="Text Box 7"/>
          <p:cNvSpPr txBox="1">
            <a:spLocks noChangeArrowheads="1"/>
          </p:cNvSpPr>
          <p:nvPr/>
        </p:nvSpPr>
        <p:spPr bwMode="auto">
          <a:xfrm>
            <a:off x="5969000" y="4217988"/>
            <a:ext cx="3082925" cy="415925"/>
          </a:xfrm>
          <a:prstGeom prst="rect">
            <a:avLst/>
          </a:prstGeom>
          <a:noFill/>
          <a:ln w="19050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99"/>
                </a:solidFill>
              </a:rPr>
              <a:t>NIST standard UV Si PD</a:t>
            </a:r>
          </a:p>
        </p:txBody>
      </p:sp>
      <p:sp>
        <p:nvSpPr>
          <p:cNvPr id="621576" name="Text Box 8"/>
          <p:cNvSpPr txBox="1">
            <a:spLocks noChangeArrowheads="1"/>
          </p:cNvSpPr>
          <p:nvPr/>
        </p:nvSpPr>
        <p:spPr bwMode="auto">
          <a:xfrm>
            <a:off x="5969000" y="4949825"/>
            <a:ext cx="2038350" cy="415925"/>
          </a:xfrm>
          <a:prstGeom prst="rect">
            <a:avLst/>
          </a:prstGeom>
          <a:noFill/>
          <a:ln w="19050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99"/>
                </a:solidFill>
              </a:rPr>
              <a:t>Reference PMT</a:t>
            </a:r>
          </a:p>
        </p:txBody>
      </p:sp>
      <p:sp>
        <p:nvSpPr>
          <p:cNvPr id="621577" name="Text Box 9"/>
          <p:cNvSpPr txBox="1">
            <a:spLocks noChangeArrowheads="1"/>
          </p:cNvSpPr>
          <p:nvPr/>
        </p:nvSpPr>
        <p:spPr bwMode="auto">
          <a:xfrm>
            <a:off x="436563" y="5283200"/>
            <a:ext cx="351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/>
              <a:t>Atmospheric Fluorescence </a:t>
            </a:r>
          </a:p>
        </p:txBody>
      </p:sp>
      <p:sp>
        <p:nvSpPr>
          <p:cNvPr id="621578" name="Text Box 10"/>
          <p:cNvSpPr txBox="1">
            <a:spLocks noChangeArrowheads="1"/>
          </p:cNvSpPr>
          <p:nvPr/>
        </p:nvSpPr>
        <p:spPr bwMode="auto">
          <a:xfrm>
            <a:off x="960438" y="2328863"/>
            <a:ext cx="2455862" cy="4254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Monochromator(s)</a:t>
            </a:r>
          </a:p>
        </p:txBody>
      </p:sp>
      <p:sp>
        <p:nvSpPr>
          <p:cNvPr id="621579" name="Text Box 11"/>
          <p:cNvSpPr txBox="1">
            <a:spLocks noChangeArrowheads="1"/>
          </p:cNvSpPr>
          <p:nvPr/>
        </p:nvSpPr>
        <p:spPr bwMode="auto">
          <a:xfrm>
            <a:off x="2540000" y="4187825"/>
            <a:ext cx="1271588" cy="10350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bg2"/>
                </a:solidFill>
              </a:rPr>
              <a:t>UV LED</a:t>
            </a:r>
          </a:p>
          <a:p>
            <a:pPr algn="l"/>
            <a:r>
              <a:rPr lang="en-US" sz="2000">
                <a:solidFill>
                  <a:schemeClr val="bg2"/>
                </a:solidFill>
              </a:rPr>
              <a:t>Xe Lamp</a:t>
            </a:r>
          </a:p>
          <a:p>
            <a:pPr algn="l"/>
            <a:r>
              <a:rPr lang="en-US" sz="2000">
                <a:solidFill>
                  <a:schemeClr val="bg2"/>
                </a:solidFill>
              </a:rPr>
              <a:t>Laser(s)</a:t>
            </a:r>
          </a:p>
        </p:txBody>
      </p:sp>
      <p:sp>
        <p:nvSpPr>
          <p:cNvPr id="621580" name="Text Box 12"/>
          <p:cNvSpPr txBox="1">
            <a:spLocks noChangeArrowheads="1"/>
          </p:cNvSpPr>
          <p:nvPr/>
        </p:nvSpPr>
        <p:spPr bwMode="auto">
          <a:xfrm>
            <a:off x="1900238" y="5757863"/>
            <a:ext cx="1890712" cy="4254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Particle Beam</a:t>
            </a:r>
          </a:p>
        </p:txBody>
      </p:sp>
      <p:sp>
        <p:nvSpPr>
          <p:cNvPr id="621581" name="Text Box 13"/>
          <p:cNvSpPr txBox="1">
            <a:spLocks noChangeArrowheads="1"/>
          </p:cNvSpPr>
          <p:nvPr/>
        </p:nvSpPr>
        <p:spPr bwMode="auto">
          <a:xfrm>
            <a:off x="847725" y="6335713"/>
            <a:ext cx="2949575" cy="47625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FF"/>
                </a:solidFill>
              </a:rPr>
              <a:t>Cosmic-ray Events</a:t>
            </a:r>
          </a:p>
        </p:txBody>
      </p:sp>
      <p:sp>
        <p:nvSpPr>
          <p:cNvPr id="621582" name="Text Box 14"/>
          <p:cNvSpPr txBox="1">
            <a:spLocks noChangeArrowheads="1"/>
          </p:cNvSpPr>
          <p:nvPr/>
        </p:nvSpPr>
        <p:spPr bwMode="auto">
          <a:xfrm>
            <a:off x="5922963" y="6321425"/>
            <a:ext cx="3114675" cy="476250"/>
          </a:xfrm>
          <a:prstGeom prst="rect">
            <a:avLst/>
          </a:prstGeom>
          <a:noFill/>
          <a:ln w="19050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66"/>
                </a:solidFill>
              </a:rPr>
              <a:t>PMTs in Telescopes</a:t>
            </a:r>
          </a:p>
        </p:txBody>
      </p:sp>
      <p:sp>
        <p:nvSpPr>
          <p:cNvPr id="621583" name="Text Box 15"/>
          <p:cNvSpPr txBox="1">
            <a:spLocks noChangeArrowheads="1"/>
          </p:cNvSpPr>
          <p:nvPr/>
        </p:nvSpPr>
        <p:spPr bwMode="auto">
          <a:xfrm>
            <a:off x="436563" y="3576638"/>
            <a:ext cx="21304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i="1"/>
              <a:t>Light Beam</a:t>
            </a:r>
          </a:p>
          <a:p>
            <a:pPr algn="l"/>
            <a:r>
              <a:rPr lang="en-US" sz="2000" i="1"/>
              <a:t>Scattered Light</a:t>
            </a:r>
          </a:p>
          <a:p>
            <a:pPr algn="l"/>
            <a:r>
              <a:rPr lang="en-US" sz="2000" i="1"/>
              <a:t>Dome Reflector </a:t>
            </a:r>
          </a:p>
        </p:txBody>
      </p:sp>
      <p:sp>
        <p:nvSpPr>
          <p:cNvPr id="621584" name="Line 16"/>
          <p:cNvSpPr>
            <a:spLocks noChangeAspect="1" noChangeShapeType="1"/>
          </p:cNvSpPr>
          <p:nvPr/>
        </p:nvSpPr>
        <p:spPr bwMode="auto">
          <a:xfrm>
            <a:off x="2540000" y="3578225"/>
            <a:ext cx="4160838" cy="0"/>
          </a:xfrm>
          <a:prstGeom prst="line">
            <a:avLst/>
          </a:prstGeom>
          <a:noFill/>
          <a:ln w="50800">
            <a:solidFill>
              <a:srgbClr val="FFCC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585" name="AutoShape 17"/>
          <p:cNvSpPr>
            <a:spLocks noChangeArrowheads="1"/>
          </p:cNvSpPr>
          <p:nvPr/>
        </p:nvSpPr>
        <p:spPr bwMode="auto">
          <a:xfrm>
            <a:off x="6883400" y="3532188"/>
            <a:ext cx="320675" cy="595312"/>
          </a:xfrm>
          <a:prstGeom prst="downArrow">
            <a:avLst>
              <a:gd name="adj1" fmla="val 50000"/>
              <a:gd name="adj2" fmla="val 46411"/>
            </a:avLst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586" name="Text Box 18"/>
          <p:cNvSpPr txBox="1">
            <a:spLocks noChangeArrowheads="1"/>
          </p:cNvSpPr>
          <p:nvPr/>
        </p:nvSpPr>
        <p:spPr bwMode="auto">
          <a:xfrm>
            <a:off x="4022725" y="2925763"/>
            <a:ext cx="87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u="sng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NIST</a:t>
            </a:r>
          </a:p>
        </p:txBody>
      </p:sp>
      <p:sp>
        <p:nvSpPr>
          <p:cNvPr id="621587" name="Text Box 19"/>
          <p:cNvSpPr txBox="1">
            <a:spLocks noChangeArrowheads="1"/>
          </p:cNvSpPr>
          <p:nvPr/>
        </p:nvSpPr>
        <p:spPr bwMode="auto">
          <a:xfrm>
            <a:off x="4160838" y="3851275"/>
            <a:ext cx="60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u="sng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US</a:t>
            </a:r>
          </a:p>
        </p:txBody>
      </p:sp>
      <p:sp>
        <p:nvSpPr>
          <p:cNvPr id="621588" name="Line 20"/>
          <p:cNvSpPr>
            <a:spLocks noChangeShapeType="1"/>
          </p:cNvSpPr>
          <p:nvPr/>
        </p:nvSpPr>
        <p:spPr bwMode="auto">
          <a:xfrm flipV="1">
            <a:off x="3452813" y="1290638"/>
            <a:ext cx="2468562" cy="547687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589" name="Line 21"/>
          <p:cNvSpPr>
            <a:spLocks noChangeShapeType="1"/>
          </p:cNvSpPr>
          <p:nvPr/>
        </p:nvSpPr>
        <p:spPr bwMode="auto">
          <a:xfrm>
            <a:off x="3454400" y="1839913"/>
            <a:ext cx="2514600" cy="9207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590" name="Line 22"/>
          <p:cNvSpPr>
            <a:spLocks noChangeShapeType="1"/>
          </p:cNvSpPr>
          <p:nvPr/>
        </p:nvSpPr>
        <p:spPr bwMode="auto">
          <a:xfrm flipV="1">
            <a:off x="3454400" y="1978025"/>
            <a:ext cx="2468563" cy="547688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591" name="Line 23"/>
          <p:cNvSpPr>
            <a:spLocks noChangeShapeType="1"/>
          </p:cNvSpPr>
          <p:nvPr/>
        </p:nvSpPr>
        <p:spPr bwMode="auto">
          <a:xfrm>
            <a:off x="3503613" y="2524125"/>
            <a:ext cx="2422525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592" name="Text Box 24"/>
          <p:cNvSpPr txBox="1">
            <a:spLocks noChangeArrowheads="1"/>
          </p:cNvSpPr>
          <p:nvPr/>
        </p:nvSpPr>
        <p:spPr bwMode="auto">
          <a:xfrm>
            <a:off x="5969000" y="2978150"/>
            <a:ext cx="3082925" cy="415925"/>
          </a:xfrm>
          <a:prstGeom prst="rect">
            <a:avLst/>
          </a:prstGeom>
          <a:noFill/>
          <a:ln w="19050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99"/>
                </a:solidFill>
              </a:rPr>
              <a:t>NIST standard UV Si PD</a:t>
            </a:r>
          </a:p>
        </p:txBody>
      </p:sp>
      <p:sp>
        <p:nvSpPr>
          <p:cNvPr id="621593" name="Line 25"/>
          <p:cNvSpPr>
            <a:spLocks noChangeShapeType="1"/>
          </p:cNvSpPr>
          <p:nvPr/>
        </p:nvSpPr>
        <p:spPr bwMode="auto">
          <a:xfrm>
            <a:off x="3454400" y="2525713"/>
            <a:ext cx="2468563" cy="639762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594" name="AutoShape 26"/>
          <p:cNvSpPr>
            <a:spLocks noChangeArrowheads="1"/>
          </p:cNvSpPr>
          <p:nvPr/>
        </p:nvSpPr>
        <p:spPr bwMode="auto">
          <a:xfrm>
            <a:off x="6929438" y="5543550"/>
            <a:ext cx="320675" cy="595313"/>
          </a:xfrm>
          <a:prstGeom prst="downArrow">
            <a:avLst>
              <a:gd name="adj1" fmla="val 50000"/>
              <a:gd name="adj2" fmla="val 46411"/>
            </a:avLst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595" name="Line 27"/>
          <p:cNvSpPr>
            <a:spLocks noChangeShapeType="1"/>
          </p:cNvSpPr>
          <p:nvPr/>
        </p:nvSpPr>
        <p:spPr bwMode="auto">
          <a:xfrm flipV="1">
            <a:off x="3865563" y="4446588"/>
            <a:ext cx="2057400" cy="274637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596" name="Line 28"/>
          <p:cNvSpPr>
            <a:spLocks noChangeShapeType="1"/>
          </p:cNvSpPr>
          <p:nvPr/>
        </p:nvSpPr>
        <p:spPr bwMode="auto">
          <a:xfrm>
            <a:off x="3911600" y="4765675"/>
            <a:ext cx="2011363" cy="366713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597" name="Line 29"/>
          <p:cNvSpPr>
            <a:spLocks noChangeShapeType="1"/>
          </p:cNvSpPr>
          <p:nvPr/>
        </p:nvSpPr>
        <p:spPr bwMode="auto">
          <a:xfrm flipV="1">
            <a:off x="3795713" y="5222875"/>
            <a:ext cx="2147887" cy="823913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598" name="Line 30"/>
          <p:cNvSpPr>
            <a:spLocks noChangeShapeType="1"/>
          </p:cNvSpPr>
          <p:nvPr/>
        </p:nvSpPr>
        <p:spPr bwMode="auto">
          <a:xfrm>
            <a:off x="3865563" y="4765675"/>
            <a:ext cx="2011362" cy="1738313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599" name="Line 31"/>
          <p:cNvSpPr>
            <a:spLocks noChangeShapeType="1"/>
          </p:cNvSpPr>
          <p:nvPr/>
        </p:nvSpPr>
        <p:spPr bwMode="auto">
          <a:xfrm flipV="1">
            <a:off x="3819525" y="6594475"/>
            <a:ext cx="20574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600" name="Text Box 32"/>
          <p:cNvSpPr txBox="1">
            <a:spLocks noChangeArrowheads="1"/>
          </p:cNvSpPr>
          <p:nvPr/>
        </p:nvSpPr>
        <p:spPr bwMode="auto">
          <a:xfrm>
            <a:off x="407988" y="1111250"/>
            <a:ext cx="2808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/>
              <a:t>Standard Light Beam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8A6FE-0BA5-7148-803D-43ABFA929C70}" type="slidenum">
              <a:rPr lang="en-US"/>
              <a:pPr/>
              <a:t>25</a:t>
            </a:fld>
            <a:endParaRPr lang="en-US"/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NIST High Accuracy Cryogenic Radiometer (HACR)</a:t>
            </a:r>
          </a:p>
        </p:txBody>
      </p:sp>
      <p:sp>
        <p:nvSpPr>
          <p:cNvPr id="4761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82563" y="1325563"/>
            <a:ext cx="3597275" cy="4984750"/>
          </a:xfrm>
        </p:spPr>
        <p:txBody>
          <a:bodyPr/>
          <a:lstStyle/>
          <a:p>
            <a:r>
              <a:rPr lang="en-US" sz="2800">
                <a:solidFill>
                  <a:srgbClr val="6600CC"/>
                </a:solidFill>
              </a:rPr>
              <a:t>Shoot a laser to a black body of </a:t>
            </a:r>
            <a:r>
              <a:rPr lang="en-US" sz="2800">
                <a:solidFill>
                  <a:srgbClr val="FF00FF"/>
                </a:solidFill>
              </a:rPr>
              <a:t>4.2</a:t>
            </a:r>
            <a:r>
              <a:rPr lang="en-US" sz="2800" baseline="30000">
                <a:solidFill>
                  <a:srgbClr val="FF00FF"/>
                </a:solidFill>
              </a:rPr>
              <a:t>o</a:t>
            </a:r>
            <a:r>
              <a:rPr lang="en-US" sz="2800">
                <a:solidFill>
                  <a:srgbClr val="FF00FF"/>
                </a:solidFill>
              </a:rPr>
              <a:t>K</a:t>
            </a:r>
            <a:r>
              <a:rPr lang="en-US" sz="2800">
                <a:solidFill>
                  <a:srgbClr val="6600CC"/>
                </a:solidFill>
              </a:rPr>
              <a:t>.</a:t>
            </a:r>
          </a:p>
          <a:p>
            <a:r>
              <a:rPr lang="en-US" sz="2800">
                <a:solidFill>
                  <a:srgbClr val="6600CC"/>
                </a:solidFill>
              </a:rPr>
              <a:t>Balance heat by electrical power which produces resistive heating.</a:t>
            </a:r>
          </a:p>
          <a:p>
            <a:pPr lvl="1"/>
            <a:endParaRPr lang="en-US" sz="2000">
              <a:solidFill>
                <a:srgbClr val="6600CC"/>
              </a:solidFill>
            </a:endParaRPr>
          </a:p>
          <a:p>
            <a:endParaRPr lang="en-US" sz="2800">
              <a:solidFill>
                <a:srgbClr val="6600CC"/>
              </a:solidFill>
            </a:endParaRPr>
          </a:p>
          <a:p>
            <a:r>
              <a:rPr lang="en-US" sz="2800">
                <a:solidFill>
                  <a:srgbClr val="6600CC"/>
                </a:solidFill>
              </a:rPr>
              <a:t>Uncertainty is </a:t>
            </a:r>
            <a:r>
              <a:rPr lang="en-US" sz="2800">
                <a:solidFill>
                  <a:srgbClr val="FF00FF"/>
                </a:solidFill>
              </a:rPr>
              <a:t>0.021%</a:t>
            </a:r>
            <a:r>
              <a:rPr lang="en-US" sz="2800">
                <a:solidFill>
                  <a:srgbClr val="6600CC"/>
                </a:solidFill>
              </a:rPr>
              <a:t> (at 1mW).</a:t>
            </a:r>
          </a:p>
          <a:p>
            <a:endParaRPr lang="en-US" sz="2800">
              <a:solidFill>
                <a:srgbClr val="6600CC"/>
              </a:solidFill>
            </a:endParaRPr>
          </a:p>
        </p:txBody>
      </p:sp>
      <p:pic>
        <p:nvPicPr>
          <p:cNvPr id="4761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1112838"/>
            <a:ext cx="5399087" cy="583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6167" name="AutoShape 7"/>
          <p:cNvSpPr>
            <a:spLocks noChangeArrowheads="1"/>
          </p:cNvSpPr>
          <p:nvPr/>
        </p:nvSpPr>
        <p:spPr bwMode="auto">
          <a:xfrm>
            <a:off x="1692275" y="4525963"/>
            <a:ext cx="319088" cy="639762"/>
          </a:xfrm>
          <a:prstGeom prst="downArrow">
            <a:avLst>
              <a:gd name="adj1" fmla="val 50000"/>
              <a:gd name="adj2" fmla="val 50124"/>
            </a:avLst>
          </a:prstGeom>
          <a:noFill/>
          <a:ln w="38100">
            <a:solidFill>
              <a:srgbClr val="FF33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81F7-9D04-F944-B131-5750A96536DB}" type="slidenum">
              <a:rPr lang="en-US"/>
              <a:pPr/>
              <a:t>26</a:t>
            </a:fld>
            <a:endParaRPr lang="en-US"/>
          </a:p>
        </p:txBody>
      </p:sp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Trap Detector</a:t>
            </a:r>
          </a:p>
        </p:txBody>
      </p:sp>
      <p:sp>
        <p:nvSpPr>
          <p:cNvPr id="47719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87450"/>
            <a:ext cx="8763000" cy="1738313"/>
          </a:xfrm>
        </p:spPr>
        <p:txBody>
          <a:bodyPr/>
          <a:lstStyle/>
          <a:p>
            <a:r>
              <a:rPr lang="en-US" sz="3500">
                <a:solidFill>
                  <a:srgbClr val="FF00FF"/>
                </a:solidFill>
              </a:rPr>
              <a:t>~99.5%</a:t>
            </a:r>
            <a:r>
              <a:rPr lang="en-US" sz="3500">
                <a:solidFill>
                  <a:srgbClr val="6600CC"/>
                </a:solidFill>
              </a:rPr>
              <a:t> efficiency of trapping.</a:t>
            </a:r>
          </a:p>
          <a:p>
            <a:r>
              <a:rPr lang="en-US" sz="3500">
                <a:solidFill>
                  <a:srgbClr val="6600CC"/>
                </a:solidFill>
              </a:rPr>
              <a:t> Uncertainty is </a:t>
            </a:r>
            <a:r>
              <a:rPr lang="en-US" sz="3500">
                <a:solidFill>
                  <a:srgbClr val="FF00FF"/>
                </a:solidFill>
              </a:rPr>
              <a:t>0.05%</a:t>
            </a:r>
            <a:r>
              <a:rPr lang="en-US" sz="3500">
                <a:solidFill>
                  <a:srgbClr val="6600CC"/>
                </a:solidFill>
              </a:rPr>
              <a:t>.</a:t>
            </a:r>
          </a:p>
        </p:txBody>
      </p:sp>
      <p:pic>
        <p:nvPicPr>
          <p:cNvPr id="4771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2976563"/>
            <a:ext cx="4532313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71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2605088"/>
            <a:ext cx="3219450" cy="370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7191" name="Text Box 7"/>
          <p:cNvSpPr txBox="1">
            <a:spLocks noChangeArrowheads="1"/>
          </p:cNvSpPr>
          <p:nvPr/>
        </p:nvSpPr>
        <p:spPr bwMode="auto">
          <a:xfrm>
            <a:off x="2054225" y="6354763"/>
            <a:ext cx="1739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D60093"/>
                </a:solidFill>
              </a:rPr>
              <a:t>Front View</a:t>
            </a:r>
          </a:p>
        </p:txBody>
      </p:sp>
      <p:sp>
        <p:nvSpPr>
          <p:cNvPr id="477192" name="Text Box 8"/>
          <p:cNvSpPr txBox="1">
            <a:spLocks noChangeArrowheads="1"/>
          </p:cNvSpPr>
          <p:nvPr/>
        </p:nvSpPr>
        <p:spPr bwMode="auto">
          <a:xfrm>
            <a:off x="6578600" y="6354763"/>
            <a:ext cx="202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D60093"/>
                </a:solidFill>
              </a:rPr>
              <a:t>Bottom View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1676-B524-C44E-9533-4FEF16D33EE2}" type="slidenum">
              <a:rPr lang="en-US"/>
              <a:pPr/>
              <a:t>27</a:t>
            </a:fld>
            <a:endParaRPr lang="en-US"/>
          </a:p>
        </p:txBody>
      </p:sp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Scale transfer by substitution method with the HACR</a:t>
            </a:r>
          </a:p>
        </p:txBody>
      </p:sp>
      <p:pic>
        <p:nvPicPr>
          <p:cNvPr id="5007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050925"/>
            <a:ext cx="9282113" cy="587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95B7-99E5-F244-9C61-062940FF5CC0}" type="slidenum">
              <a:rPr lang="en-US"/>
              <a:pPr/>
              <a:t>28</a:t>
            </a:fld>
            <a:endParaRPr lang="en-US"/>
          </a:p>
        </p:txBody>
      </p:sp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601200" cy="822325"/>
          </a:xfrm>
        </p:spPr>
        <p:txBody>
          <a:bodyPr/>
          <a:lstStyle/>
          <a:p>
            <a:r>
              <a:rPr lang="en-US" sz="3600"/>
              <a:t>Propagation Chain of Absolute Calibration of Photon Detectors</a:t>
            </a:r>
          </a:p>
        </p:txBody>
      </p:sp>
      <p:sp>
        <p:nvSpPr>
          <p:cNvPr id="555011" name="Text Box 3"/>
          <p:cNvSpPr txBox="1">
            <a:spLocks noChangeArrowheads="1"/>
          </p:cNvSpPr>
          <p:nvPr/>
        </p:nvSpPr>
        <p:spPr bwMode="auto">
          <a:xfrm>
            <a:off x="5962650" y="1063625"/>
            <a:ext cx="2982913" cy="415925"/>
          </a:xfrm>
          <a:prstGeom prst="rect">
            <a:avLst/>
          </a:prstGeom>
          <a:noFill/>
          <a:ln w="19050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99"/>
                </a:solidFill>
              </a:rPr>
              <a:t>Cryogenic Radiometer </a:t>
            </a:r>
          </a:p>
        </p:txBody>
      </p:sp>
      <p:sp>
        <p:nvSpPr>
          <p:cNvPr id="555012" name="Text Box 4"/>
          <p:cNvSpPr txBox="1">
            <a:spLocks noChangeArrowheads="1"/>
          </p:cNvSpPr>
          <p:nvPr/>
        </p:nvSpPr>
        <p:spPr bwMode="auto">
          <a:xfrm>
            <a:off x="5969000" y="1698625"/>
            <a:ext cx="1854200" cy="415925"/>
          </a:xfrm>
          <a:prstGeom prst="rect">
            <a:avLst/>
          </a:prstGeom>
          <a:noFill/>
          <a:ln w="19050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99"/>
                </a:solidFill>
              </a:rPr>
              <a:t>Trap Detector</a:t>
            </a:r>
          </a:p>
        </p:txBody>
      </p:sp>
      <p:sp>
        <p:nvSpPr>
          <p:cNvPr id="555013" name="Text Box 5"/>
          <p:cNvSpPr txBox="1">
            <a:spLocks noChangeArrowheads="1"/>
          </p:cNvSpPr>
          <p:nvPr/>
        </p:nvSpPr>
        <p:spPr bwMode="auto">
          <a:xfrm>
            <a:off x="5969000" y="2338388"/>
            <a:ext cx="2755900" cy="415925"/>
          </a:xfrm>
          <a:prstGeom prst="rect">
            <a:avLst/>
          </a:prstGeom>
          <a:noFill/>
          <a:ln w="19050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99"/>
                </a:solidFill>
              </a:rPr>
              <a:t>Pyroelectric Detector</a:t>
            </a:r>
          </a:p>
        </p:txBody>
      </p:sp>
      <p:sp>
        <p:nvSpPr>
          <p:cNvPr id="555014" name="Text Box 6"/>
          <p:cNvSpPr txBox="1">
            <a:spLocks noChangeArrowheads="1"/>
          </p:cNvSpPr>
          <p:nvPr/>
        </p:nvSpPr>
        <p:spPr bwMode="auto">
          <a:xfrm>
            <a:off x="2219325" y="1611313"/>
            <a:ext cx="1200150" cy="4254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Laser(s)</a:t>
            </a:r>
          </a:p>
        </p:txBody>
      </p:sp>
      <p:sp>
        <p:nvSpPr>
          <p:cNvPr id="555015" name="Text Box 7"/>
          <p:cNvSpPr txBox="1">
            <a:spLocks noChangeArrowheads="1"/>
          </p:cNvSpPr>
          <p:nvPr/>
        </p:nvSpPr>
        <p:spPr bwMode="auto">
          <a:xfrm>
            <a:off x="5969000" y="4217988"/>
            <a:ext cx="3082925" cy="415925"/>
          </a:xfrm>
          <a:prstGeom prst="rect">
            <a:avLst/>
          </a:prstGeom>
          <a:noFill/>
          <a:ln w="19050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99"/>
                </a:solidFill>
              </a:rPr>
              <a:t>NIST standard UV Si PD</a:t>
            </a:r>
          </a:p>
        </p:txBody>
      </p:sp>
      <p:sp>
        <p:nvSpPr>
          <p:cNvPr id="555016" name="Text Box 8"/>
          <p:cNvSpPr txBox="1">
            <a:spLocks noChangeArrowheads="1"/>
          </p:cNvSpPr>
          <p:nvPr/>
        </p:nvSpPr>
        <p:spPr bwMode="auto">
          <a:xfrm>
            <a:off x="5969000" y="4949825"/>
            <a:ext cx="2038350" cy="415925"/>
          </a:xfrm>
          <a:prstGeom prst="rect">
            <a:avLst/>
          </a:prstGeom>
          <a:noFill/>
          <a:ln w="19050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99"/>
                </a:solidFill>
              </a:rPr>
              <a:t>Reference PMT</a:t>
            </a:r>
          </a:p>
        </p:txBody>
      </p:sp>
      <p:sp>
        <p:nvSpPr>
          <p:cNvPr id="555017" name="Text Box 9"/>
          <p:cNvSpPr txBox="1">
            <a:spLocks noChangeArrowheads="1"/>
          </p:cNvSpPr>
          <p:nvPr/>
        </p:nvSpPr>
        <p:spPr bwMode="auto">
          <a:xfrm>
            <a:off x="436563" y="5283200"/>
            <a:ext cx="351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/>
              <a:t>Atmospheric Fluorescence </a:t>
            </a:r>
          </a:p>
        </p:txBody>
      </p:sp>
      <p:sp>
        <p:nvSpPr>
          <p:cNvPr id="555018" name="Text Box 10"/>
          <p:cNvSpPr txBox="1">
            <a:spLocks noChangeArrowheads="1"/>
          </p:cNvSpPr>
          <p:nvPr/>
        </p:nvSpPr>
        <p:spPr bwMode="auto">
          <a:xfrm>
            <a:off x="960438" y="2328863"/>
            <a:ext cx="2455862" cy="4254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Monochromator(s)</a:t>
            </a:r>
          </a:p>
        </p:txBody>
      </p:sp>
      <p:sp>
        <p:nvSpPr>
          <p:cNvPr id="555019" name="Text Box 11"/>
          <p:cNvSpPr txBox="1">
            <a:spLocks noChangeArrowheads="1"/>
          </p:cNvSpPr>
          <p:nvPr/>
        </p:nvSpPr>
        <p:spPr bwMode="auto">
          <a:xfrm>
            <a:off x="2540000" y="4187825"/>
            <a:ext cx="1271588" cy="10350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bg2"/>
                </a:solidFill>
              </a:rPr>
              <a:t>UV LED</a:t>
            </a:r>
          </a:p>
          <a:p>
            <a:pPr algn="l"/>
            <a:r>
              <a:rPr lang="en-US" sz="2000">
                <a:solidFill>
                  <a:schemeClr val="bg2"/>
                </a:solidFill>
              </a:rPr>
              <a:t>Xe Lamp</a:t>
            </a:r>
          </a:p>
          <a:p>
            <a:pPr algn="l"/>
            <a:r>
              <a:rPr lang="en-US" sz="2000">
                <a:solidFill>
                  <a:schemeClr val="bg2"/>
                </a:solidFill>
              </a:rPr>
              <a:t>Laser(s)</a:t>
            </a:r>
          </a:p>
        </p:txBody>
      </p:sp>
      <p:sp>
        <p:nvSpPr>
          <p:cNvPr id="555020" name="Text Box 12"/>
          <p:cNvSpPr txBox="1">
            <a:spLocks noChangeArrowheads="1"/>
          </p:cNvSpPr>
          <p:nvPr/>
        </p:nvSpPr>
        <p:spPr bwMode="auto">
          <a:xfrm>
            <a:off x="1900238" y="5757863"/>
            <a:ext cx="1890712" cy="4254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Particle Beam</a:t>
            </a:r>
          </a:p>
        </p:txBody>
      </p:sp>
      <p:sp>
        <p:nvSpPr>
          <p:cNvPr id="555021" name="Text Box 13"/>
          <p:cNvSpPr txBox="1">
            <a:spLocks noChangeArrowheads="1"/>
          </p:cNvSpPr>
          <p:nvPr/>
        </p:nvSpPr>
        <p:spPr bwMode="auto">
          <a:xfrm>
            <a:off x="847725" y="6335713"/>
            <a:ext cx="2949575" cy="47625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FF"/>
                </a:solidFill>
              </a:rPr>
              <a:t>Cosmic-ray Events</a:t>
            </a:r>
          </a:p>
        </p:txBody>
      </p:sp>
      <p:sp>
        <p:nvSpPr>
          <p:cNvPr id="555022" name="Text Box 14"/>
          <p:cNvSpPr txBox="1">
            <a:spLocks noChangeArrowheads="1"/>
          </p:cNvSpPr>
          <p:nvPr/>
        </p:nvSpPr>
        <p:spPr bwMode="auto">
          <a:xfrm>
            <a:off x="5922963" y="6321425"/>
            <a:ext cx="3114675" cy="476250"/>
          </a:xfrm>
          <a:prstGeom prst="rect">
            <a:avLst/>
          </a:prstGeom>
          <a:noFill/>
          <a:ln w="19050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66"/>
                </a:solidFill>
              </a:rPr>
              <a:t>PMTs in Telescopes</a:t>
            </a:r>
          </a:p>
        </p:txBody>
      </p:sp>
      <p:sp>
        <p:nvSpPr>
          <p:cNvPr id="555023" name="Text Box 15"/>
          <p:cNvSpPr txBox="1">
            <a:spLocks noChangeArrowheads="1"/>
          </p:cNvSpPr>
          <p:nvPr/>
        </p:nvSpPr>
        <p:spPr bwMode="auto">
          <a:xfrm>
            <a:off x="436563" y="3576638"/>
            <a:ext cx="21304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i="1"/>
              <a:t>Light Beam</a:t>
            </a:r>
          </a:p>
          <a:p>
            <a:pPr algn="l"/>
            <a:r>
              <a:rPr lang="en-US" sz="2000" i="1"/>
              <a:t>Scattered Light</a:t>
            </a:r>
          </a:p>
          <a:p>
            <a:pPr algn="l"/>
            <a:r>
              <a:rPr lang="en-US" sz="2000" i="1"/>
              <a:t>Dome Reflector </a:t>
            </a:r>
          </a:p>
        </p:txBody>
      </p:sp>
      <p:sp>
        <p:nvSpPr>
          <p:cNvPr id="555024" name="Line 16"/>
          <p:cNvSpPr>
            <a:spLocks noChangeAspect="1" noChangeShapeType="1"/>
          </p:cNvSpPr>
          <p:nvPr/>
        </p:nvSpPr>
        <p:spPr bwMode="auto">
          <a:xfrm>
            <a:off x="2540000" y="3578225"/>
            <a:ext cx="4160838" cy="0"/>
          </a:xfrm>
          <a:prstGeom prst="line">
            <a:avLst/>
          </a:prstGeom>
          <a:noFill/>
          <a:ln w="50800">
            <a:solidFill>
              <a:srgbClr val="FFCC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25" name="AutoShape 17"/>
          <p:cNvSpPr>
            <a:spLocks noChangeArrowheads="1"/>
          </p:cNvSpPr>
          <p:nvPr/>
        </p:nvSpPr>
        <p:spPr bwMode="auto">
          <a:xfrm>
            <a:off x="6883400" y="3532188"/>
            <a:ext cx="320675" cy="595312"/>
          </a:xfrm>
          <a:prstGeom prst="downArrow">
            <a:avLst>
              <a:gd name="adj1" fmla="val 50000"/>
              <a:gd name="adj2" fmla="val 46411"/>
            </a:avLst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26" name="Text Box 18"/>
          <p:cNvSpPr txBox="1">
            <a:spLocks noChangeArrowheads="1"/>
          </p:cNvSpPr>
          <p:nvPr/>
        </p:nvSpPr>
        <p:spPr bwMode="auto">
          <a:xfrm>
            <a:off x="4022725" y="2925763"/>
            <a:ext cx="87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u="sng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NIST</a:t>
            </a:r>
          </a:p>
        </p:txBody>
      </p:sp>
      <p:sp>
        <p:nvSpPr>
          <p:cNvPr id="555027" name="Text Box 19"/>
          <p:cNvSpPr txBox="1">
            <a:spLocks noChangeArrowheads="1"/>
          </p:cNvSpPr>
          <p:nvPr/>
        </p:nvSpPr>
        <p:spPr bwMode="auto">
          <a:xfrm>
            <a:off x="4160838" y="3851275"/>
            <a:ext cx="60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u="sng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US</a:t>
            </a:r>
          </a:p>
        </p:txBody>
      </p:sp>
      <p:sp>
        <p:nvSpPr>
          <p:cNvPr id="555028" name="Line 20"/>
          <p:cNvSpPr>
            <a:spLocks noChangeShapeType="1"/>
          </p:cNvSpPr>
          <p:nvPr/>
        </p:nvSpPr>
        <p:spPr bwMode="auto">
          <a:xfrm flipV="1">
            <a:off x="3452813" y="1290638"/>
            <a:ext cx="2468562" cy="547687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29" name="Line 21"/>
          <p:cNvSpPr>
            <a:spLocks noChangeShapeType="1"/>
          </p:cNvSpPr>
          <p:nvPr/>
        </p:nvSpPr>
        <p:spPr bwMode="auto">
          <a:xfrm>
            <a:off x="3454400" y="1839913"/>
            <a:ext cx="2514600" cy="9207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31" name="Line 23"/>
          <p:cNvSpPr>
            <a:spLocks noChangeShapeType="1"/>
          </p:cNvSpPr>
          <p:nvPr/>
        </p:nvSpPr>
        <p:spPr bwMode="auto">
          <a:xfrm flipV="1">
            <a:off x="3454400" y="1978025"/>
            <a:ext cx="2468563" cy="547688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32" name="Line 24"/>
          <p:cNvSpPr>
            <a:spLocks noChangeShapeType="1"/>
          </p:cNvSpPr>
          <p:nvPr/>
        </p:nvSpPr>
        <p:spPr bwMode="auto">
          <a:xfrm>
            <a:off x="3503613" y="2524125"/>
            <a:ext cx="2422525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33" name="Text Box 25"/>
          <p:cNvSpPr txBox="1">
            <a:spLocks noChangeArrowheads="1"/>
          </p:cNvSpPr>
          <p:nvPr/>
        </p:nvSpPr>
        <p:spPr bwMode="auto">
          <a:xfrm>
            <a:off x="5969000" y="2978150"/>
            <a:ext cx="3082925" cy="415925"/>
          </a:xfrm>
          <a:prstGeom prst="rect">
            <a:avLst/>
          </a:prstGeom>
          <a:noFill/>
          <a:ln w="19050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99"/>
                </a:solidFill>
              </a:rPr>
              <a:t>NIST standard UV Si PD</a:t>
            </a:r>
          </a:p>
        </p:txBody>
      </p:sp>
      <p:sp>
        <p:nvSpPr>
          <p:cNvPr id="555035" name="Line 27"/>
          <p:cNvSpPr>
            <a:spLocks noChangeShapeType="1"/>
          </p:cNvSpPr>
          <p:nvPr/>
        </p:nvSpPr>
        <p:spPr bwMode="auto">
          <a:xfrm>
            <a:off x="3454400" y="2525713"/>
            <a:ext cx="2468563" cy="639762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36" name="AutoShape 28"/>
          <p:cNvSpPr>
            <a:spLocks noChangeArrowheads="1"/>
          </p:cNvSpPr>
          <p:nvPr/>
        </p:nvSpPr>
        <p:spPr bwMode="auto">
          <a:xfrm>
            <a:off x="6929438" y="5543550"/>
            <a:ext cx="320675" cy="595313"/>
          </a:xfrm>
          <a:prstGeom prst="downArrow">
            <a:avLst>
              <a:gd name="adj1" fmla="val 50000"/>
              <a:gd name="adj2" fmla="val 46411"/>
            </a:avLst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37" name="Line 29"/>
          <p:cNvSpPr>
            <a:spLocks noChangeShapeType="1"/>
          </p:cNvSpPr>
          <p:nvPr/>
        </p:nvSpPr>
        <p:spPr bwMode="auto">
          <a:xfrm flipV="1">
            <a:off x="3865563" y="4446588"/>
            <a:ext cx="2057400" cy="274637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38" name="Line 30"/>
          <p:cNvSpPr>
            <a:spLocks noChangeShapeType="1"/>
          </p:cNvSpPr>
          <p:nvPr/>
        </p:nvSpPr>
        <p:spPr bwMode="auto">
          <a:xfrm>
            <a:off x="3911600" y="4765675"/>
            <a:ext cx="2011363" cy="366713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39" name="Line 31"/>
          <p:cNvSpPr>
            <a:spLocks noChangeShapeType="1"/>
          </p:cNvSpPr>
          <p:nvPr/>
        </p:nvSpPr>
        <p:spPr bwMode="auto">
          <a:xfrm flipV="1">
            <a:off x="3795713" y="5222875"/>
            <a:ext cx="2147887" cy="823913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40" name="Line 32"/>
          <p:cNvSpPr>
            <a:spLocks noChangeShapeType="1"/>
          </p:cNvSpPr>
          <p:nvPr/>
        </p:nvSpPr>
        <p:spPr bwMode="auto">
          <a:xfrm>
            <a:off x="3865563" y="4765675"/>
            <a:ext cx="2011362" cy="1738313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41" name="Line 33"/>
          <p:cNvSpPr>
            <a:spLocks noChangeShapeType="1"/>
          </p:cNvSpPr>
          <p:nvPr/>
        </p:nvSpPr>
        <p:spPr bwMode="auto">
          <a:xfrm flipV="1">
            <a:off x="3819525" y="6594475"/>
            <a:ext cx="20574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42" name="Text Box 34"/>
          <p:cNvSpPr txBox="1">
            <a:spLocks noChangeArrowheads="1"/>
          </p:cNvSpPr>
          <p:nvPr/>
        </p:nvSpPr>
        <p:spPr bwMode="auto">
          <a:xfrm>
            <a:off x="407988" y="1111250"/>
            <a:ext cx="2808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/>
              <a:t>Standard Light Beam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D99E-6359-A34B-9653-3504AFDEC20B}" type="slidenum">
              <a:rPr lang="en-US"/>
              <a:pPr/>
              <a:t>29</a:t>
            </a:fld>
            <a:endParaRPr lang="en-US"/>
          </a:p>
        </p:txBody>
      </p:sp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Spectral output flux of the UV and visible to near-IR monochromators</a:t>
            </a:r>
          </a:p>
        </p:txBody>
      </p:sp>
      <p:pic>
        <p:nvPicPr>
          <p:cNvPr id="4730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8747125" cy="532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DD05-9138-104D-8034-EDE492A470A6}" type="slidenum">
              <a:rPr lang="en-US"/>
              <a:pPr/>
              <a:t>3</a:t>
            </a:fld>
            <a:endParaRPr lang="en-US"/>
          </a:p>
        </p:txBody>
      </p:sp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Talk Outline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279525"/>
            <a:ext cx="8763000" cy="5883275"/>
          </a:xfrm>
          <a:noFill/>
        </p:spPr>
        <p:txBody>
          <a:bodyPr/>
          <a:lstStyle/>
          <a:p>
            <a:pPr marL="552450" indent="-552450">
              <a:buFont typeface="Wingdings" charset="0"/>
              <a:buAutoNum type="arabicPeriod"/>
            </a:pPr>
            <a:r>
              <a:rPr lang="en-US">
                <a:solidFill>
                  <a:schemeClr val="tx1"/>
                </a:solidFill>
              </a:rPr>
              <a:t>Introduction: Principle of PMT</a:t>
            </a:r>
          </a:p>
          <a:p>
            <a:pPr marL="552450" indent="-552450">
              <a:buFont typeface="Wingdings" charset="0"/>
              <a:buAutoNum type="arabicPeriod"/>
            </a:pPr>
            <a:r>
              <a:rPr lang="en-US">
                <a:solidFill>
                  <a:schemeClr val="folHlink"/>
                </a:solidFill>
              </a:rPr>
              <a:t>NIST Standard Silicon Photodiode</a:t>
            </a:r>
          </a:p>
          <a:p>
            <a:pPr marL="552450" indent="-552450">
              <a:buFont typeface="Wingdings" charset="0"/>
              <a:buAutoNum type="arabicPeriod"/>
            </a:pPr>
            <a:r>
              <a:rPr lang="en-US">
                <a:solidFill>
                  <a:schemeClr val="folHlink"/>
                </a:solidFill>
              </a:rPr>
              <a:t>Uncertainties, Concerns Specific to PMTs</a:t>
            </a:r>
          </a:p>
          <a:p>
            <a:pPr marL="552450" indent="-552450">
              <a:buFont typeface="Wingdings" charset="0"/>
              <a:buAutoNum type="arabicPeriod"/>
            </a:pPr>
            <a:r>
              <a:rPr lang="en-US">
                <a:solidFill>
                  <a:schemeClr val="folHlink"/>
                </a:solidFill>
              </a:rPr>
              <a:t>Suggestions and Proposal to our Community</a:t>
            </a:r>
          </a:p>
          <a:p>
            <a:pPr marL="552450" indent="-552450">
              <a:buFont typeface="Wingdings" charset="0"/>
              <a:buAutoNum type="arabicPeriod"/>
            </a:pPr>
            <a:endParaRPr lang="en-US">
              <a:solidFill>
                <a:schemeClr val="folHlink"/>
              </a:solidFill>
            </a:endParaRPr>
          </a:p>
          <a:p>
            <a:pPr marL="957263" lvl="1" indent="-476250">
              <a:buFont typeface="Wingdings" charset="0"/>
              <a:buAutoNum type="arabicPeriod"/>
            </a:pPr>
            <a:endParaRPr lang="en-US"/>
          </a:p>
          <a:p>
            <a:pPr marL="957263" lvl="1" indent="-476250">
              <a:buFont typeface="Wingdings" charset="0"/>
              <a:buAutoNum type="arabicPeriod"/>
            </a:pPr>
            <a:endParaRPr lang="en-US"/>
          </a:p>
        </p:txBody>
      </p:sp>
      <p:sp>
        <p:nvSpPr>
          <p:cNvPr id="601092" name="Rectangle 4"/>
          <p:cNvSpPr>
            <a:spLocks noChangeArrowheads="1"/>
          </p:cNvSpPr>
          <p:nvPr/>
        </p:nvSpPr>
        <p:spPr bwMode="auto">
          <a:xfrm>
            <a:off x="228600" y="1143000"/>
            <a:ext cx="8731250" cy="96043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D322-D2C0-E242-918C-D08FFED9D070}" type="slidenum">
              <a:rPr lang="en-US"/>
              <a:pPr/>
              <a:t>30</a:t>
            </a:fld>
            <a:endParaRPr lang="en-US"/>
          </a:p>
        </p:txBody>
      </p:sp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UV Working Standard Uncertainty</a:t>
            </a:r>
          </a:p>
        </p:txBody>
      </p:sp>
      <p:pic>
        <p:nvPicPr>
          <p:cNvPr id="4853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9750"/>
            <a:ext cx="9601200" cy="509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85384" name="Rectangle 8"/>
          <p:cNvSpPr>
            <a:spLocks noChangeArrowheads="1"/>
          </p:cNvSpPr>
          <p:nvPr/>
        </p:nvSpPr>
        <p:spPr bwMode="auto">
          <a:xfrm>
            <a:off x="8639175" y="1901825"/>
            <a:ext cx="869950" cy="48910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485386" name="Text Box 10"/>
          <p:cNvSpPr txBox="1">
            <a:spLocks noChangeArrowheads="1"/>
          </p:cNvSpPr>
          <p:nvPr/>
        </p:nvSpPr>
        <p:spPr bwMode="auto">
          <a:xfrm>
            <a:off x="182563" y="1157288"/>
            <a:ext cx="9280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000">
                <a:solidFill>
                  <a:srgbClr val="6600CC"/>
                </a:solidFill>
              </a:rPr>
              <a:t>Transfer from Pyroelectric (relative) and Scaling with Visible WS (absolute).</a:t>
            </a:r>
          </a:p>
        </p:txBody>
      </p:sp>
      <p:sp>
        <p:nvSpPr>
          <p:cNvPr id="485387" name="Rectangle 11"/>
          <p:cNvSpPr>
            <a:spLocks noChangeArrowheads="1"/>
          </p:cNvSpPr>
          <p:nvPr/>
        </p:nvSpPr>
        <p:spPr bwMode="auto">
          <a:xfrm>
            <a:off x="2651125" y="1874838"/>
            <a:ext cx="869950" cy="265112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5385" name="Rectangle 9"/>
          <p:cNvSpPr>
            <a:spLocks noChangeArrowheads="1"/>
          </p:cNvSpPr>
          <p:nvPr/>
        </p:nvSpPr>
        <p:spPr bwMode="auto">
          <a:xfrm>
            <a:off x="46038" y="3913188"/>
            <a:ext cx="9418637" cy="59372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3399">
                        <a:alpha val="0"/>
                      </a:srgbClr>
                    </a:gs>
                    <a:gs pos="100000">
                      <a:srgbClr val="FF3399">
                        <a:gamma/>
                        <a:tint val="96471"/>
                        <a:invGamma/>
                        <a:alpha val="0"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7E74-7324-974F-8EA3-BAD36388C48A}" type="slidenum">
              <a:rPr lang="en-US"/>
              <a:pPr/>
              <a:t>31</a:t>
            </a:fld>
            <a:endParaRPr lang="en-US"/>
          </a:p>
        </p:txBody>
      </p:sp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Ultraviolet Spectral Comparator Facility (UV SCF)</a:t>
            </a:r>
          </a:p>
        </p:txBody>
      </p:sp>
      <p:pic>
        <p:nvPicPr>
          <p:cNvPr id="4741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1235075"/>
            <a:ext cx="8778875" cy="552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E6DE-0E7E-C548-9089-501A07710A44}" type="slidenum">
              <a:rPr lang="en-US"/>
              <a:pPr/>
              <a:t>32</a:t>
            </a:fld>
            <a:endParaRPr lang="en-US"/>
          </a:p>
        </p:txBody>
      </p: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Transfer to test (customer) detectors relative combined standard uncertainty</a:t>
            </a:r>
          </a:p>
        </p:txBody>
      </p:sp>
      <p:pic>
        <p:nvPicPr>
          <p:cNvPr id="4864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6963"/>
            <a:ext cx="96012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86405" name="Rectangle 5"/>
          <p:cNvSpPr>
            <a:spLocks noChangeArrowheads="1"/>
          </p:cNvSpPr>
          <p:nvPr/>
        </p:nvSpPr>
        <p:spPr bwMode="auto">
          <a:xfrm>
            <a:off x="1920875" y="2239963"/>
            <a:ext cx="1462088" cy="6397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71436-2E71-9442-BE4F-2E0108526B4E}" type="slidenum">
              <a:rPr lang="en-US"/>
              <a:pPr/>
              <a:t>33</a:t>
            </a:fld>
            <a:endParaRPr lang="en-US"/>
          </a:p>
        </p:txBody>
      </p:sp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Report of Test</a:t>
            </a:r>
            <a:r>
              <a:rPr lang="ja-JP" altLang="en-US">
                <a:latin typeface="Arial"/>
              </a:rPr>
              <a:t>”</a:t>
            </a:r>
            <a:endParaRPr lang="en-US"/>
          </a:p>
        </p:txBody>
      </p:sp>
      <p:pic>
        <p:nvPicPr>
          <p:cNvPr id="4966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058863"/>
            <a:ext cx="7932738" cy="62563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C5E0D-8BFA-5045-B529-A3CDF7CAD0F6}" type="slidenum">
              <a:rPr lang="en-US"/>
              <a:pPr/>
              <a:t>34</a:t>
            </a:fld>
            <a:endParaRPr lang="en-US"/>
          </a:p>
        </p:txBody>
      </p:sp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Absolute Spectral Responsivity of Silicon Photodiode U1xxx</a:t>
            </a:r>
          </a:p>
        </p:txBody>
      </p:sp>
      <p:pic>
        <p:nvPicPr>
          <p:cNvPr id="4945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1413"/>
            <a:ext cx="9051925" cy="585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945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11568" r="3583" b="11568"/>
          <a:stretch>
            <a:fillRect/>
          </a:stretch>
        </p:blipFill>
        <p:spPr bwMode="auto">
          <a:xfrm>
            <a:off x="1920875" y="1416050"/>
            <a:ext cx="2833688" cy="731838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94598" name="Text Box 6"/>
          <p:cNvSpPr txBox="1">
            <a:spLocks noChangeArrowheads="1"/>
          </p:cNvSpPr>
          <p:nvPr/>
        </p:nvSpPr>
        <p:spPr bwMode="auto">
          <a:xfrm>
            <a:off x="8412163" y="1096963"/>
            <a:ext cx="101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CC00"/>
                </a:solidFill>
              </a:rPr>
              <a:t>2</a:t>
            </a:r>
            <a:r>
              <a:rPr lang="en-US">
                <a:solidFill>
                  <a:srgbClr val="00CC00"/>
                </a:solidFill>
                <a:sym typeface="Symbol" charset="0"/>
              </a:rPr>
              <a:t>(%)</a:t>
            </a:r>
          </a:p>
        </p:txBody>
      </p:sp>
      <p:sp>
        <p:nvSpPr>
          <p:cNvPr id="494599" name="Text Box 7"/>
          <p:cNvSpPr txBox="1">
            <a:spLocks noChangeArrowheads="1"/>
          </p:cNvSpPr>
          <p:nvPr/>
        </p:nvSpPr>
        <p:spPr bwMode="auto">
          <a:xfrm>
            <a:off x="3321050" y="2490788"/>
            <a:ext cx="5334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EA0000"/>
                </a:solidFill>
              </a:rPr>
              <a:t>S=</a:t>
            </a:r>
          </a:p>
        </p:txBody>
      </p:sp>
      <p:sp>
        <p:nvSpPr>
          <p:cNvPr id="494600" name="Text Box 8"/>
          <p:cNvSpPr txBox="1">
            <a:spLocks noChangeArrowheads="1"/>
          </p:cNvSpPr>
          <p:nvPr/>
        </p:nvSpPr>
        <p:spPr bwMode="auto">
          <a:xfrm>
            <a:off x="3567113" y="6564313"/>
            <a:ext cx="5016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>
                <a:solidFill>
                  <a:schemeClr val="accent1"/>
                </a:solidFill>
                <a:sym typeface="Symbol" charset="0"/>
              </a:rPr>
              <a:t></a:t>
            </a:r>
            <a:r>
              <a:rPr lang="en-US" sz="2200">
                <a:solidFill>
                  <a:schemeClr val="accent1"/>
                </a:solidFill>
              </a:rPr>
              <a:t>=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9E345-A100-BB43-98BA-C29ED923AFCB}" type="slidenum">
              <a:rPr lang="en-US"/>
              <a:pPr/>
              <a:t>35</a:t>
            </a:fld>
            <a:endParaRPr lang="en-US"/>
          </a:p>
        </p:txBody>
      </p:sp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601200" cy="822325"/>
          </a:xfrm>
        </p:spPr>
        <p:txBody>
          <a:bodyPr/>
          <a:lstStyle/>
          <a:p>
            <a:r>
              <a:rPr lang="en-US" sz="3600"/>
              <a:t>Propagation Chain of Absolute Calibration of Photon Detectors</a:t>
            </a:r>
          </a:p>
        </p:txBody>
      </p:sp>
      <p:sp>
        <p:nvSpPr>
          <p:cNvPr id="622595" name="Text Box 3"/>
          <p:cNvSpPr txBox="1">
            <a:spLocks noChangeArrowheads="1"/>
          </p:cNvSpPr>
          <p:nvPr/>
        </p:nvSpPr>
        <p:spPr bwMode="auto">
          <a:xfrm>
            <a:off x="5962650" y="1063625"/>
            <a:ext cx="2982913" cy="415925"/>
          </a:xfrm>
          <a:prstGeom prst="rect">
            <a:avLst/>
          </a:prstGeom>
          <a:noFill/>
          <a:ln w="19050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99"/>
                </a:solidFill>
              </a:rPr>
              <a:t>Cryogenic Radiometer </a:t>
            </a:r>
          </a:p>
        </p:txBody>
      </p:sp>
      <p:sp>
        <p:nvSpPr>
          <p:cNvPr id="622596" name="Text Box 4"/>
          <p:cNvSpPr txBox="1">
            <a:spLocks noChangeArrowheads="1"/>
          </p:cNvSpPr>
          <p:nvPr/>
        </p:nvSpPr>
        <p:spPr bwMode="auto">
          <a:xfrm>
            <a:off x="5969000" y="1698625"/>
            <a:ext cx="1854200" cy="415925"/>
          </a:xfrm>
          <a:prstGeom prst="rect">
            <a:avLst/>
          </a:prstGeom>
          <a:noFill/>
          <a:ln w="19050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99"/>
                </a:solidFill>
              </a:rPr>
              <a:t>Trap Detector</a:t>
            </a:r>
          </a:p>
        </p:txBody>
      </p:sp>
      <p:sp>
        <p:nvSpPr>
          <p:cNvPr id="622597" name="Text Box 5"/>
          <p:cNvSpPr txBox="1">
            <a:spLocks noChangeArrowheads="1"/>
          </p:cNvSpPr>
          <p:nvPr/>
        </p:nvSpPr>
        <p:spPr bwMode="auto">
          <a:xfrm>
            <a:off x="5969000" y="2338388"/>
            <a:ext cx="2755900" cy="415925"/>
          </a:xfrm>
          <a:prstGeom prst="rect">
            <a:avLst/>
          </a:prstGeom>
          <a:noFill/>
          <a:ln w="19050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99"/>
                </a:solidFill>
              </a:rPr>
              <a:t>Pyroelectric Detector</a:t>
            </a:r>
          </a:p>
        </p:txBody>
      </p:sp>
      <p:sp>
        <p:nvSpPr>
          <p:cNvPr id="622598" name="Text Box 6"/>
          <p:cNvSpPr txBox="1">
            <a:spLocks noChangeArrowheads="1"/>
          </p:cNvSpPr>
          <p:nvPr/>
        </p:nvSpPr>
        <p:spPr bwMode="auto">
          <a:xfrm>
            <a:off x="2219325" y="1611313"/>
            <a:ext cx="1200150" cy="4254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Laser(s)</a:t>
            </a:r>
          </a:p>
        </p:txBody>
      </p:sp>
      <p:sp>
        <p:nvSpPr>
          <p:cNvPr id="622599" name="Text Box 7"/>
          <p:cNvSpPr txBox="1">
            <a:spLocks noChangeArrowheads="1"/>
          </p:cNvSpPr>
          <p:nvPr/>
        </p:nvSpPr>
        <p:spPr bwMode="auto">
          <a:xfrm>
            <a:off x="5969000" y="4217988"/>
            <a:ext cx="3082925" cy="415925"/>
          </a:xfrm>
          <a:prstGeom prst="rect">
            <a:avLst/>
          </a:prstGeom>
          <a:noFill/>
          <a:ln w="19050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99"/>
                </a:solidFill>
              </a:rPr>
              <a:t>NIST standard UV Si PD</a:t>
            </a:r>
          </a:p>
        </p:txBody>
      </p:sp>
      <p:sp>
        <p:nvSpPr>
          <p:cNvPr id="622600" name="Text Box 8"/>
          <p:cNvSpPr txBox="1">
            <a:spLocks noChangeArrowheads="1"/>
          </p:cNvSpPr>
          <p:nvPr/>
        </p:nvSpPr>
        <p:spPr bwMode="auto">
          <a:xfrm>
            <a:off x="5969000" y="4949825"/>
            <a:ext cx="2038350" cy="415925"/>
          </a:xfrm>
          <a:prstGeom prst="rect">
            <a:avLst/>
          </a:prstGeom>
          <a:noFill/>
          <a:ln w="19050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99"/>
                </a:solidFill>
              </a:rPr>
              <a:t>Reference PMT</a:t>
            </a:r>
          </a:p>
        </p:txBody>
      </p:sp>
      <p:sp>
        <p:nvSpPr>
          <p:cNvPr id="622601" name="Text Box 9"/>
          <p:cNvSpPr txBox="1">
            <a:spLocks noChangeArrowheads="1"/>
          </p:cNvSpPr>
          <p:nvPr/>
        </p:nvSpPr>
        <p:spPr bwMode="auto">
          <a:xfrm>
            <a:off x="436563" y="5283200"/>
            <a:ext cx="351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/>
              <a:t>Atmospheric Fluorescence </a:t>
            </a:r>
          </a:p>
        </p:txBody>
      </p:sp>
      <p:sp>
        <p:nvSpPr>
          <p:cNvPr id="622602" name="Text Box 10"/>
          <p:cNvSpPr txBox="1">
            <a:spLocks noChangeArrowheads="1"/>
          </p:cNvSpPr>
          <p:nvPr/>
        </p:nvSpPr>
        <p:spPr bwMode="auto">
          <a:xfrm>
            <a:off x="960438" y="2328863"/>
            <a:ext cx="2455862" cy="4254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Monochromator(s)</a:t>
            </a:r>
          </a:p>
        </p:txBody>
      </p:sp>
      <p:sp>
        <p:nvSpPr>
          <p:cNvPr id="622603" name="Text Box 11"/>
          <p:cNvSpPr txBox="1">
            <a:spLocks noChangeArrowheads="1"/>
          </p:cNvSpPr>
          <p:nvPr/>
        </p:nvSpPr>
        <p:spPr bwMode="auto">
          <a:xfrm>
            <a:off x="2540000" y="4187825"/>
            <a:ext cx="1271588" cy="10350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bg2"/>
                </a:solidFill>
              </a:rPr>
              <a:t>UV LED</a:t>
            </a:r>
          </a:p>
          <a:p>
            <a:pPr algn="l"/>
            <a:r>
              <a:rPr lang="en-US" sz="2000">
                <a:solidFill>
                  <a:schemeClr val="bg2"/>
                </a:solidFill>
              </a:rPr>
              <a:t>Xe Lamp</a:t>
            </a:r>
          </a:p>
          <a:p>
            <a:pPr algn="l"/>
            <a:r>
              <a:rPr lang="en-US" sz="2000">
                <a:solidFill>
                  <a:schemeClr val="bg2"/>
                </a:solidFill>
              </a:rPr>
              <a:t>Laser(s)</a:t>
            </a:r>
          </a:p>
        </p:txBody>
      </p:sp>
      <p:sp>
        <p:nvSpPr>
          <p:cNvPr id="622604" name="Text Box 12"/>
          <p:cNvSpPr txBox="1">
            <a:spLocks noChangeArrowheads="1"/>
          </p:cNvSpPr>
          <p:nvPr/>
        </p:nvSpPr>
        <p:spPr bwMode="auto">
          <a:xfrm>
            <a:off x="1900238" y="5757863"/>
            <a:ext cx="1890712" cy="4254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Particle Beam</a:t>
            </a:r>
          </a:p>
        </p:txBody>
      </p:sp>
      <p:sp>
        <p:nvSpPr>
          <p:cNvPr id="622605" name="Text Box 13"/>
          <p:cNvSpPr txBox="1">
            <a:spLocks noChangeArrowheads="1"/>
          </p:cNvSpPr>
          <p:nvPr/>
        </p:nvSpPr>
        <p:spPr bwMode="auto">
          <a:xfrm>
            <a:off x="847725" y="6335713"/>
            <a:ext cx="2949575" cy="47625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FF"/>
                </a:solidFill>
              </a:rPr>
              <a:t>Cosmic-ray Events</a:t>
            </a:r>
          </a:p>
        </p:txBody>
      </p:sp>
      <p:sp>
        <p:nvSpPr>
          <p:cNvPr id="622606" name="Text Box 14"/>
          <p:cNvSpPr txBox="1">
            <a:spLocks noChangeArrowheads="1"/>
          </p:cNvSpPr>
          <p:nvPr/>
        </p:nvSpPr>
        <p:spPr bwMode="auto">
          <a:xfrm>
            <a:off x="5922963" y="6321425"/>
            <a:ext cx="3114675" cy="476250"/>
          </a:xfrm>
          <a:prstGeom prst="rect">
            <a:avLst/>
          </a:prstGeom>
          <a:noFill/>
          <a:ln w="19050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66"/>
                </a:solidFill>
              </a:rPr>
              <a:t>PMTs in Telescopes</a:t>
            </a:r>
          </a:p>
        </p:txBody>
      </p:sp>
      <p:sp>
        <p:nvSpPr>
          <p:cNvPr id="622607" name="Text Box 15"/>
          <p:cNvSpPr txBox="1">
            <a:spLocks noChangeArrowheads="1"/>
          </p:cNvSpPr>
          <p:nvPr/>
        </p:nvSpPr>
        <p:spPr bwMode="auto">
          <a:xfrm>
            <a:off x="436563" y="3576638"/>
            <a:ext cx="21304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i="1"/>
              <a:t>Light Beam</a:t>
            </a:r>
          </a:p>
          <a:p>
            <a:pPr algn="l"/>
            <a:r>
              <a:rPr lang="en-US" sz="2000" i="1"/>
              <a:t>Scattered Light</a:t>
            </a:r>
          </a:p>
          <a:p>
            <a:pPr algn="l"/>
            <a:r>
              <a:rPr lang="en-US" sz="2000" i="1"/>
              <a:t>Dome Reflector </a:t>
            </a:r>
          </a:p>
        </p:txBody>
      </p:sp>
      <p:sp>
        <p:nvSpPr>
          <p:cNvPr id="622608" name="Line 16"/>
          <p:cNvSpPr>
            <a:spLocks noChangeAspect="1" noChangeShapeType="1"/>
          </p:cNvSpPr>
          <p:nvPr/>
        </p:nvSpPr>
        <p:spPr bwMode="auto">
          <a:xfrm>
            <a:off x="2540000" y="3578225"/>
            <a:ext cx="4160838" cy="0"/>
          </a:xfrm>
          <a:prstGeom prst="line">
            <a:avLst/>
          </a:prstGeom>
          <a:noFill/>
          <a:ln w="50800">
            <a:solidFill>
              <a:srgbClr val="FFCC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09" name="AutoShape 17"/>
          <p:cNvSpPr>
            <a:spLocks noChangeArrowheads="1"/>
          </p:cNvSpPr>
          <p:nvPr/>
        </p:nvSpPr>
        <p:spPr bwMode="auto">
          <a:xfrm>
            <a:off x="6883400" y="3532188"/>
            <a:ext cx="320675" cy="595312"/>
          </a:xfrm>
          <a:prstGeom prst="downArrow">
            <a:avLst>
              <a:gd name="adj1" fmla="val 50000"/>
              <a:gd name="adj2" fmla="val 46411"/>
            </a:avLst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10" name="Text Box 18"/>
          <p:cNvSpPr txBox="1">
            <a:spLocks noChangeArrowheads="1"/>
          </p:cNvSpPr>
          <p:nvPr/>
        </p:nvSpPr>
        <p:spPr bwMode="auto">
          <a:xfrm>
            <a:off x="4022725" y="2925763"/>
            <a:ext cx="87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u="sng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NIST</a:t>
            </a:r>
          </a:p>
        </p:txBody>
      </p:sp>
      <p:sp>
        <p:nvSpPr>
          <p:cNvPr id="622611" name="Text Box 19"/>
          <p:cNvSpPr txBox="1">
            <a:spLocks noChangeArrowheads="1"/>
          </p:cNvSpPr>
          <p:nvPr/>
        </p:nvSpPr>
        <p:spPr bwMode="auto">
          <a:xfrm>
            <a:off x="4160838" y="3851275"/>
            <a:ext cx="60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u="sng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US</a:t>
            </a:r>
          </a:p>
        </p:txBody>
      </p:sp>
      <p:sp>
        <p:nvSpPr>
          <p:cNvPr id="622612" name="Line 20"/>
          <p:cNvSpPr>
            <a:spLocks noChangeShapeType="1"/>
          </p:cNvSpPr>
          <p:nvPr/>
        </p:nvSpPr>
        <p:spPr bwMode="auto">
          <a:xfrm flipV="1">
            <a:off x="3452813" y="1290638"/>
            <a:ext cx="2468562" cy="547687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13" name="Line 21"/>
          <p:cNvSpPr>
            <a:spLocks noChangeShapeType="1"/>
          </p:cNvSpPr>
          <p:nvPr/>
        </p:nvSpPr>
        <p:spPr bwMode="auto">
          <a:xfrm>
            <a:off x="3454400" y="1839913"/>
            <a:ext cx="2514600" cy="9207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14" name="Line 22"/>
          <p:cNvSpPr>
            <a:spLocks noChangeShapeType="1"/>
          </p:cNvSpPr>
          <p:nvPr/>
        </p:nvSpPr>
        <p:spPr bwMode="auto">
          <a:xfrm flipV="1">
            <a:off x="3454400" y="1978025"/>
            <a:ext cx="2468563" cy="547688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15" name="Line 23"/>
          <p:cNvSpPr>
            <a:spLocks noChangeShapeType="1"/>
          </p:cNvSpPr>
          <p:nvPr/>
        </p:nvSpPr>
        <p:spPr bwMode="auto">
          <a:xfrm>
            <a:off x="3503613" y="2524125"/>
            <a:ext cx="2422525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16" name="Text Box 24"/>
          <p:cNvSpPr txBox="1">
            <a:spLocks noChangeArrowheads="1"/>
          </p:cNvSpPr>
          <p:nvPr/>
        </p:nvSpPr>
        <p:spPr bwMode="auto">
          <a:xfrm>
            <a:off x="5969000" y="2978150"/>
            <a:ext cx="3082925" cy="415925"/>
          </a:xfrm>
          <a:prstGeom prst="rect">
            <a:avLst/>
          </a:prstGeom>
          <a:noFill/>
          <a:ln w="19050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99"/>
                </a:solidFill>
              </a:rPr>
              <a:t>NIST standard UV Si PD</a:t>
            </a:r>
          </a:p>
        </p:txBody>
      </p:sp>
      <p:sp>
        <p:nvSpPr>
          <p:cNvPr id="622617" name="Line 25"/>
          <p:cNvSpPr>
            <a:spLocks noChangeShapeType="1"/>
          </p:cNvSpPr>
          <p:nvPr/>
        </p:nvSpPr>
        <p:spPr bwMode="auto">
          <a:xfrm>
            <a:off x="3454400" y="2525713"/>
            <a:ext cx="2468563" cy="639762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18" name="AutoShape 26"/>
          <p:cNvSpPr>
            <a:spLocks noChangeArrowheads="1"/>
          </p:cNvSpPr>
          <p:nvPr/>
        </p:nvSpPr>
        <p:spPr bwMode="auto">
          <a:xfrm>
            <a:off x="6929438" y="5543550"/>
            <a:ext cx="320675" cy="595313"/>
          </a:xfrm>
          <a:prstGeom prst="downArrow">
            <a:avLst>
              <a:gd name="adj1" fmla="val 50000"/>
              <a:gd name="adj2" fmla="val 46411"/>
            </a:avLst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19" name="Line 27"/>
          <p:cNvSpPr>
            <a:spLocks noChangeShapeType="1"/>
          </p:cNvSpPr>
          <p:nvPr/>
        </p:nvSpPr>
        <p:spPr bwMode="auto">
          <a:xfrm flipV="1">
            <a:off x="3865563" y="4446588"/>
            <a:ext cx="2057400" cy="274637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20" name="Line 28"/>
          <p:cNvSpPr>
            <a:spLocks noChangeShapeType="1"/>
          </p:cNvSpPr>
          <p:nvPr/>
        </p:nvSpPr>
        <p:spPr bwMode="auto">
          <a:xfrm>
            <a:off x="3911600" y="4765675"/>
            <a:ext cx="2011363" cy="366713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21" name="Line 29"/>
          <p:cNvSpPr>
            <a:spLocks noChangeShapeType="1"/>
          </p:cNvSpPr>
          <p:nvPr/>
        </p:nvSpPr>
        <p:spPr bwMode="auto">
          <a:xfrm flipV="1">
            <a:off x="3795713" y="5222875"/>
            <a:ext cx="2147887" cy="823913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22" name="Line 30"/>
          <p:cNvSpPr>
            <a:spLocks noChangeShapeType="1"/>
          </p:cNvSpPr>
          <p:nvPr/>
        </p:nvSpPr>
        <p:spPr bwMode="auto">
          <a:xfrm>
            <a:off x="3865563" y="4765675"/>
            <a:ext cx="2011362" cy="1738313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23" name="Line 31"/>
          <p:cNvSpPr>
            <a:spLocks noChangeShapeType="1"/>
          </p:cNvSpPr>
          <p:nvPr/>
        </p:nvSpPr>
        <p:spPr bwMode="auto">
          <a:xfrm flipV="1">
            <a:off x="3819525" y="6594475"/>
            <a:ext cx="20574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24" name="Text Box 32"/>
          <p:cNvSpPr txBox="1">
            <a:spLocks noChangeArrowheads="1"/>
          </p:cNvSpPr>
          <p:nvPr/>
        </p:nvSpPr>
        <p:spPr bwMode="auto">
          <a:xfrm>
            <a:off x="407988" y="1111250"/>
            <a:ext cx="2808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/>
              <a:t>Standard Light Beam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09FD-D772-6C4D-9C7A-0505B98F814D}" type="slidenum">
              <a:rPr lang="en-US"/>
              <a:pPr/>
              <a:t>36</a:t>
            </a:fld>
            <a:endParaRPr lang="en-US"/>
          </a:p>
        </p:txBody>
      </p:sp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Talk Outline</a:t>
            </a: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279525"/>
            <a:ext cx="8763000" cy="5883275"/>
          </a:xfrm>
          <a:noFill/>
        </p:spPr>
        <p:txBody>
          <a:bodyPr/>
          <a:lstStyle/>
          <a:p>
            <a:pPr marL="552450" indent="-552450">
              <a:buFont typeface="Wingdings" charset="0"/>
              <a:buAutoNum type="arabicPeriod"/>
            </a:pPr>
            <a:r>
              <a:rPr lang="en-US">
                <a:solidFill>
                  <a:schemeClr val="folHlink"/>
                </a:solidFill>
              </a:rPr>
              <a:t>Introduction: Principle of PMT</a:t>
            </a:r>
          </a:p>
          <a:p>
            <a:pPr marL="552450" indent="-552450">
              <a:buFont typeface="Wingdings" charset="0"/>
              <a:buAutoNum type="arabicPeriod"/>
            </a:pPr>
            <a:r>
              <a:rPr lang="en-US">
                <a:solidFill>
                  <a:schemeClr val="folHlink"/>
                </a:solidFill>
              </a:rPr>
              <a:t>NIST Standard Silicon Photodiode</a:t>
            </a:r>
          </a:p>
          <a:p>
            <a:pPr marL="552450" indent="-552450">
              <a:buFont typeface="Wingdings" charset="0"/>
              <a:buAutoNum type="arabicPeriod"/>
            </a:pPr>
            <a:r>
              <a:rPr lang="en-US">
                <a:solidFill>
                  <a:schemeClr val="tx1"/>
                </a:solidFill>
              </a:rPr>
              <a:t>Uncertainties, Concerns Specific to PMTs</a:t>
            </a:r>
          </a:p>
          <a:p>
            <a:pPr marL="552450" indent="-552450">
              <a:buFont typeface="Wingdings" charset="0"/>
              <a:buAutoNum type="arabicPeriod"/>
            </a:pPr>
            <a:r>
              <a:rPr lang="en-US">
                <a:solidFill>
                  <a:schemeClr val="folHlink"/>
                </a:solidFill>
              </a:rPr>
              <a:t>Suggestions and Proposal to our Community</a:t>
            </a:r>
          </a:p>
          <a:p>
            <a:pPr marL="552450" indent="-552450">
              <a:buFont typeface="Wingdings" charset="0"/>
              <a:buAutoNum type="arabicPeriod"/>
            </a:pPr>
            <a:endParaRPr lang="en-US">
              <a:solidFill>
                <a:schemeClr val="tx1"/>
              </a:solidFill>
            </a:endParaRPr>
          </a:p>
          <a:p>
            <a:pPr marL="957263" lvl="1" indent="-476250">
              <a:buFont typeface="Wingdings" charset="0"/>
              <a:buAutoNum type="arabicPeriod"/>
            </a:pPr>
            <a:endParaRPr lang="en-US"/>
          </a:p>
          <a:p>
            <a:pPr marL="957263" lvl="1" indent="-476250">
              <a:buFont typeface="Wingdings" charset="0"/>
              <a:buAutoNum type="arabicPeriod"/>
            </a:pPr>
            <a:endParaRPr lang="en-US"/>
          </a:p>
        </p:txBody>
      </p:sp>
      <p:sp>
        <p:nvSpPr>
          <p:cNvPr id="599044" name="Rectangle 4"/>
          <p:cNvSpPr>
            <a:spLocks noChangeArrowheads="1"/>
          </p:cNvSpPr>
          <p:nvPr/>
        </p:nvSpPr>
        <p:spPr bwMode="auto">
          <a:xfrm>
            <a:off x="228600" y="3656013"/>
            <a:ext cx="8731250" cy="128111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3DB0-A23F-4246-A2F2-FF17761581A8}" type="slidenum">
              <a:rPr lang="en-US"/>
              <a:pPr/>
              <a:t>37</a:t>
            </a:fld>
            <a:endParaRPr lang="en-US"/>
          </a:p>
        </p:txBody>
      </p:sp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Uncertainties Specific to PMTs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50" y="1096963"/>
            <a:ext cx="9340850" cy="5883275"/>
          </a:xfrm>
        </p:spPr>
        <p:txBody>
          <a:bodyPr/>
          <a:lstStyle/>
          <a:p>
            <a:r>
              <a:rPr lang="en-US"/>
              <a:t>PMTs are not perfect. There are many issues to be concerned:</a:t>
            </a:r>
          </a:p>
          <a:p>
            <a:pPr lvl="4"/>
            <a:endParaRPr lang="en-US"/>
          </a:p>
          <a:p>
            <a:pPr lvl="1"/>
            <a:r>
              <a:rPr lang="en-US"/>
              <a:t>Cathode and Anode Uniformity</a:t>
            </a:r>
          </a:p>
          <a:p>
            <a:pPr lvl="1"/>
            <a:r>
              <a:rPr lang="en-US"/>
              <a:t>Wave Length Dependence of QE</a:t>
            </a:r>
          </a:p>
          <a:p>
            <a:pPr lvl="1"/>
            <a:r>
              <a:rPr lang="en-US"/>
              <a:t>Photon Incident Angles</a:t>
            </a:r>
          </a:p>
          <a:p>
            <a:pPr lvl="1"/>
            <a:r>
              <a:rPr lang="en-US"/>
              <a:t>Effect of Magnetic Field</a:t>
            </a:r>
          </a:p>
          <a:p>
            <a:pPr lvl="1"/>
            <a:r>
              <a:rPr lang="en-US"/>
              <a:t>Non Linearity</a:t>
            </a:r>
          </a:p>
          <a:p>
            <a:pPr lvl="1"/>
            <a:r>
              <a:rPr lang="en-US"/>
              <a:t>Temperature Dependence</a:t>
            </a:r>
          </a:p>
          <a:p>
            <a:pPr lvl="1"/>
            <a:r>
              <a:rPr lang="en-US"/>
              <a:t>Long-term Stability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B957-5A92-914E-8099-A28878B246D9}" type="slidenum">
              <a:rPr lang="en-US"/>
              <a:pPr/>
              <a:t>38</a:t>
            </a:fld>
            <a:endParaRPr lang="en-US"/>
          </a:p>
        </p:txBody>
      </p:sp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Cathode Uniformity and Area Correction</a:t>
            </a:r>
          </a:p>
        </p:txBody>
      </p:sp>
      <p:pic>
        <p:nvPicPr>
          <p:cNvPr id="544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1009650"/>
            <a:ext cx="6765925" cy="580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6402388" y="6537325"/>
            <a:ext cx="3198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3300"/>
                </a:solidFill>
              </a:rPr>
              <a:t>by HiRes (D.J. Bird et al.)</a:t>
            </a:r>
          </a:p>
        </p:txBody>
      </p:sp>
      <p:pic>
        <p:nvPicPr>
          <p:cNvPr id="5447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3475038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44775" name="Text Box 7"/>
          <p:cNvSpPr txBox="1">
            <a:spLocks noChangeArrowheads="1"/>
          </p:cNvSpPr>
          <p:nvPr/>
        </p:nvSpPr>
        <p:spPr bwMode="auto">
          <a:xfrm>
            <a:off x="2746375" y="6542088"/>
            <a:ext cx="1571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9933FF"/>
                </a:solidFill>
              </a:rPr>
              <a:t>at </a:t>
            </a:r>
            <a:r>
              <a:rPr lang="en-US" sz="2000">
                <a:solidFill>
                  <a:srgbClr val="9933FF"/>
                </a:solidFill>
                <a:sym typeface="Symbol" charset="0"/>
              </a:rPr>
              <a:t>=</a:t>
            </a:r>
            <a:r>
              <a:rPr lang="en-US" sz="2000">
                <a:solidFill>
                  <a:srgbClr val="9933FF"/>
                </a:solidFill>
              </a:rPr>
              <a:t>350nm</a:t>
            </a:r>
          </a:p>
        </p:txBody>
      </p:sp>
      <p:sp>
        <p:nvSpPr>
          <p:cNvPr id="544776" name="Text Box 8"/>
          <p:cNvSpPr txBox="1">
            <a:spLocks noChangeArrowheads="1"/>
          </p:cNvSpPr>
          <p:nvPr/>
        </p:nvSpPr>
        <p:spPr bwMode="auto">
          <a:xfrm>
            <a:off x="1874838" y="1057275"/>
            <a:ext cx="3309937" cy="774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rgbClr val="FF00FF"/>
                </a:solidFill>
              </a:rPr>
              <a:t>HiRes PMT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FF00FF"/>
                </a:solidFill>
              </a:rPr>
              <a:t>(Photonis XP3062)</a:t>
            </a:r>
          </a:p>
        </p:txBody>
      </p:sp>
      <p:sp>
        <p:nvSpPr>
          <p:cNvPr id="544777" name="Text Box 9"/>
          <p:cNvSpPr txBox="1">
            <a:spLocks noChangeArrowheads="1"/>
          </p:cNvSpPr>
          <p:nvPr/>
        </p:nvSpPr>
        <p:spPr bwMode="auto">
          <a:xfrm>
            <a:off x="28575" y="3106738"/>
            <a:ext cx="203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33FF"/>
                </a:solidFill>
              </a:rPr>
              <a:t>NIST SiPD</a:t>
            </a:r>
          </a:p>
          <a:p>
            <a:r>
              <a:rPr lang="en-US">
                <a:solidFill>
                  <a:srgbClr val="9933FF"/>
                </a:solidFill>
              </a:rPr>
              <a:t>(UDT UV100)</a:t>
            </a:r>
          </a:p>
        </p:txBody>
      </p:sp>
      <p:sp>
        <p:nvSpPr>
          <p:cNvPr id="544778" name="Text Box 10"/>
          <p:cNvSpPr txBox="1">
            <a:spLocks noChangeArrowheads="1"/>
          </p:cNvSpPr>
          <p:nvPr/>
        </p:nvSpPr>
        <p:spPr bwMode="auto">
          <a:xfrm>
            <a:off x="5805488" y="46878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44780" name="Text Box 12"/>
          <p:cNvSpPr txBox="1">
            <a:spLocks noChangeArrowheads="1"/>
          </p:cNvSpPr>
          <p:nvPr/>
        </p:nvSpPr>
        <p:spPr bwMode="auto">
          <a:xfrm>
            <a:off x="1189038" y="3794125"/>
            <a:ext cx="776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5mm</a:t>
            </a:r>
          </a:p>
        </p:txBody>
      </p:sp>
      <p:sp>
        <p:nvSpPr>
          <p:cNvPr id="544781" name="Text Box 13"/>
          <p:cNvSpPr txBox="1">
            <a:spLocks noChangeArrowheads="1"/>
          </p:cNvSpPr>
          <p:nvPr/>
        </p:nvSpPr>
        <p:spPr bwMode="auto">
          <a:xfrm>
            <a:off x="6218238" y="1646238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6600"/>
                </a:solidFill>
              </a:rPr>
              <a:t>4cm</a:t>
            </a:r>
          </a:p>
        </p:txBody>
      </p:sp>
      <p:sp>
        <p:nvSpPr>
          <p:cNvPr id="544782" name="Line 14"/>
          <p:cNvSpPr>
            <a:spLocks noChangeShapeType="1"/>
          </p:cNvSpPr>
          <p:nvPr/>
        </p:nvSpPr>
        <p:spPr bwMode="auto">
          <a:xfrm>
            <a:off x="1279525" y="4251325"/>
            <a:ext cx="5937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4783" name="Line 15"/>
          <p:cNvSpPr>
            <a:spLocks noChangeAspect="1" noChangeShapeType="1"/>
          </p:cNvSpPr>
          <p:nvPr/>
        </p:nvSpPr>
        <p:spPr bwMode="auto">
          <a:xfrm>
            <a:off x="5165725" y="2057400"/>
            <a:ext cx="3017838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5BAD-70DE-5947-B38C-7DB251E3C9CD}" type="slidenum">
              <a:rPr lang="en-US"/>
              <a:pPr/>
              <a:t>39</a:t>
            </a:fld>
            <a:endParaRPr lang="en-US"/>
          </a:p>
        </p:txBody>
      </p:sp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Sensitivity Map of 16-Pixel PMT </a:t>
            </a:r>
            <a:br>
              <a:rPr lang="en-US" sz="3600"/>
            </a:br>
            <a:r>
              <a:rPr lang="en-US" sz="3600"/>
              <a:t>for EUSO (R8900-M16F-S12)</a:t>
            </a:r>
          </a:p>
        </p:txBody>
      </p:sp>
      <p:pic>
        <p:nvPicPr>
          <p:cNvPr id="6021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4825"/>
            <a:ext cx="9601200" cy="462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02117" name="Text Box 5"/>
          <p:cNvSpPr txBox="1">
            <a:spLocks noChangeArrowheads="1"/>
          </p:cNvSpPr>
          <p:nvPr/>
        </p:nvSpPr>
        <p:spPr bwMode="auto">
          <a:xfrm>
            <a:off x="4265613" y="6537325"/>
            <a:ext cx="5140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3300"/>
                </a:solidFill>
              </a:rPr>
              <a:t>by RIKEN/EUSO Focal Surface Subgroup</a:t>
            </a:r>
          </a:p>
        </p:txBody>
      </p:sp>
      <p:sp>
        <p:nvSpPr>
          <p:cNvPr id="602118" name="Text Box 6"/>
          <p:cNvSpPr txBox="1">
            <a:spLocks noChangeArrowheads="1"/>
          </p:cNvSpPr>
          <p:nvPr/>
        </p:nvSpPr>
        <p:spPr bwMode="auto">
          <a:xfrm>
            <a:off x="654050" y="1371600"/>
            <a:ext cx="341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CC"/>
                </a:solidFill>
              </a:rPr>
              <a:t>Total Sum of 16 Pixels</a:t>
            </a:r>
          </a:p>
        </p:txBody>
      </p:sp>
      <p:sp>
        <p:nvSpPr>
          <p:cNvPr id="602119" name="Text Box 7"/>
          <p:cNvSpPr txBox="1">
            <a:spLocks noChangeArrowheads="1"/>
          </p:cNvSpPr>
          <p:nvPr/>
        </p:nvSpPr>
        <p:spPr bwMode="auto">
          <a:xfrm>
            <a:off x="5768975" y="1371600"/>
            <a:ext cx="3024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CC"/>
                </a:solidFill>
              </a:rPr>
              <a:t>Signal on One Pixel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EC48-8322-0C49-A7B3-2E7BD6A5D134}" type="slidenum">
              <a:rPr lang="en-US"/>
              <a:pPr/>
              <a:t>4</a:t>
            </a:fld>
            <a:endParaRPr lang="en-US"/>
          </a:p>
        </p:txBody>
      </p:sp>
      <p:grpSp>
        <p:nvGrpSpPr>
          <p:cNvPr id="613378" name="Group 2"/>
          <p:cNvGrpSpPr>
            <a:grpSpLocks/>
          </p:cNvGrpSpPr>
          <p:nvPr/>
        </p:nvGrpSpPr>
        <p:grpSpPr bwMode="auto">
          <a:xfrm>
            <a:off x="0" y="1096963"/>
            <a:ext cx="4559300" cy="5897562"/>
            <a:chOff x="7" y="691"/>
            <a:chExt cx="2872" cy="3715"/>
          </a:xfrm>
        </p:grpSpPr>
        <p:pic>
          <p:nvPicPr>
            <p:cNvPr id="613379" name="Picture 3" descr="eas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" y="691"/>
              <a:ext cx="2872" cy="3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3380" name="Text Box 4"/>
            <p:cNvSpPr txBox="1">
              <a:spLocks noChangeArrowheads="1"/>
            </p:cNvSpPr>
            <p:nvPr/>
          </p:nvSpPr>
          <p:spPr bwMode="auto">
            <a:xfrm>
              <a:off x="759" y="4032"/>
              <a:ext cx="11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CC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i="1">
                  <a:solidFill>
                    <a:srgbClr val="FF0000"/>
                  </a:solidFill>
                </a:rPr>
                <a:t>Emission</a:t>
              </a:r>
            </a:p>
          </p:txBody>
        </p:sp>
      </p:grpSp>
      <p:sp>
        <p:nvSpPr>
          <p:cNvPr id="613381" name="Rectangle 5"/>
          <p:cNvSpPr>
            <a:spLocks noChangeArrowheads="1"/>
          </p:cNvSpPr>
          <p:nvPr>
            <p:ph type="ctrTitle"/>
          </p:nvPr>
        </p:nvSpPr>
        <p:spPr>
          <a:xfrm>
            <a:off x="320675" y="103188"/>
            <a:ext cx="8977313" cy="652462"/>
          </a:xfrm>
          <a:noFill/>
          <a:ln/>
        </p:spPr>
        <p:txBody>
          <a:bodyPr/>
          <a:lstStyle/>
          <a:p>
            <a:r>
              <a:rPr lang="en-US" sz="3600"/>
              <a:t>Emission, Propagation and Detection of Fluorescent Photons</a:t>
            </a:r>
          </a:p>
        </p:txBody>
      </p:sp>
      <p:sp>
        <p:nvSpPr>
          <p:cNvPr id="613382" name="Rectangle 6"/>
          <p:cNvSpPr>
            <a:spLocks noChangeArrowheads="1"/>
          </p:cNvSpPr>
          <p:nvPr/>
        </p:nvSpPr>
        <p:spPr bwMode="auto">
          <a:xfrm>
            <a:off x="28575" y="1606550"/>
            <a:ext cx="784225" cy="90805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3383" name="Line 7"/>
          <p:cNvSpPr>
            <a:spLocks noChangeShapeType="1"/>
          </p:cNvSpPr>
          <p:nvPr/>
        </p:nvSpPr>
        <p:spPr bwMode="auto">
          <a:xfrm>
            <a:off x="271463" y="6400800"/>
            <a:ext cx="8961437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3384" name="Group 8"/>
          <p:cNvGrpSpPr>
            <a:grpSpLocks/>
          </p:cNvGrpSpPr>
          <p:nvPr/>
        </p:nvGrpSpPr>
        <p:grpSpPr bwMode="auto">
          <a:xfrm>
            <a:off x="3916363" y="3703638"/>
            <a:ext cx="2390775" cy="3216275"/>
            <a:chOff x="2467" y="2333"/>
            <a:chExt cx="1506" cy="2026"/>
          </a:xfrm>
        </p:grpSpPr>
        <p:sp>
          <p:nvSpPr>
            <p:cNvPr id="613385" name="Line 9"/>
            <p:cNvSpPr>
              <a:spLocks noChangeShapeType="1"/>
            </p:cNvSpPr>
            <p:nvPr/>
          </p:nvSpPr>
          <p:spPr bwMode="auto">
            <a:xfrm rot="-679737">
              <a:off x="2696" y="2333"/>
              <a:ext cx="1277" cy="728"/>
            </a:xfrm>
            <a:prstGeom prst="line">
              <a:avLst/>
            </a:prstGeom>
            <a:noFill/>
            <a:ln w="38100">
              <a:solidFill>
                <a:srgbClr val="CC99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3386" name="Line 10"/>
            <p:cNvSpPr>
              <a:spLocks noChangeShapeType="1"/>
            </p:cNvSpPr>
            <p:nvPr/>
          </p:nvSpPr>
          <p:spPr bwMode="auto">
            <a:xfrm rot="-679737">
              <a:off x="2644" y="2478"/>
              <a:ext cx="1277" cy="728"/>
            </a:xfrm>
            <a:prstGeom prst="line">
              <a:avLst/>
            </a:prstGeom>
            <a:noFill/>
            <a:ln w="38100">
              <a:solidFill>
                <a:srgbClr val="CC99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3387" name="Line 11"/>
            <p:cNvSpPr>
              <a:spLocks noChangeShapeType="1"/>
            </p:cNvSpPr>
            <p:nvPr/>
          </p:nvSpPr>
          <p:spPr bwMode="auto">
            <a:xfrm rot="-679737">
              <a:off x="2592" y="2623"/>
              <a:ext cx="1277" cy="728"/>
            </a:xfrm>
            <a:prstGeom prst="line">
              <a:avLst/>
            </a:prstGeom>
            <a:noFill/>
            <a:ln w="38100">
              <a:solidFill>
                <a:srgbClr val="CC99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3388" name="Line 12"/>
            <p:cNvSpPr>
              <a:spLocks noChangeShapeType="1"/>
            </p:cNvSpPr>
            <p:nvPr/>
          </p:nvSpPr>
          <p:spPr bwMode="auto">
            <a:xfrm rot="-679737">
              <a:off x="2540" y="2768"/>
              <a:ext cx="1277" cy="728"/>
            </a:xfrm>
            <a:prstGeom prst="line">
              <a:avLst/>
            </a:prstGeom>
            <a:noFill/>
            <a:ln w="38100">
              <a:solidFill>
                <a:srgbClr val="CC99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3389" name="Text Box 13"/>
            <p:cNvSpPr txBox="1">
              <a:spLocks noChangeArrowheads="1"/>
            </p:cNvSpPr>
            <p:nvPr/>
          </p:nvSpPr>
          <p:spPr bwMode="auto">
            <a:xfrm>
              <a:off x="2467" y="4032"/>
              <a:ext cx="14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CC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i="1">
                  <a:solidFill>
                    <a:srgbClr val="FF0000"/>
                  </a:solidFill>
                </a:rPr>
                <a:t>Propagation</a:t>
              </a:r>
            </a:p>
          </p:txBody>
        </p:sp>
      </p:grpSp>
      <p:grpSp>
        <p:nvGrpSpPr>
          <p:cNvPr id="613390" name="Group 14"/>
          <p:cNvGrpSpPr>
            <a:grpSpLocks/>
          </p:cNvGrpSpPr>
          <p:nvPr/>
        </p:nvGrpSpPr>
        <p:grpSpPr bwMode="auto">
          <a:xfrm>
            <a:off x="6581775" y="4022725"/>
            <a:ext cx="2768600" cy="2943225"/>
            <a:chOff x="4146" y="2534"/>
            <a:chExt cx="1744" cy="1854"/>
          </a:xfrm>
        </p:grpSpPr>
        <p:sp>
          <p:nvSpPr>
            <p:cNvPr id="613391" name="Rectangle 15"/>
            <p:cNvSpPr>
              <a:spLocks noChangeArrowheads="1"/>
            </p:cNvSpPr>
            <p:nvPr/>
          </p:nvSpPr>
          <p:spPr bwMode="auto">
            <a:xfrm rot="1374055">
              <a:off x="4146" y="3075"/>
              <a:ext cx="140" cy="2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81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3392" name="Group 16"/>
            <p:cNvGrpSpPr>
              <a:grpSpLocks/>
            </p:cNvGrpSpPr>
            <p:nvPr/>
          </p:nvGrpSpPr>
          <p:grpSpPr bwMode="auto">
            <a:xfrm>
              <a:off x="4231" y="2534"/>
              <a:ext cx="1659" cy="1854"/>
              <a:chOff x="4231" y="2534"/>
              <a:chExt cx="1659" cy="1854"/>
            </a:xfrm>
          </p:grpSpPr>
          <p:sp>
            <p:nvSpPr>
              <p:cNvPr id="613393" name="AutoShape 17"/>
              <p:cNvSpPr>
                <a:spLocks noChangeArrowheads="1"/>
              </p:cNvSpPr>
              <p:nvPr/>
            </p:nvSpPr>
            <p:spPr bwMode="auto">
              <a:xfrm>
                <a:off x="4657" y="3390"/>
                <a:ext cx="375" cy="645"/>
              </a:xfrm>
              <a:prstGeom prst="triangle">
                <a:avLst>
                  <a:gd name="adj" fmla="val 50000"/>
                </a:avLst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sy="-50000" kx="2453608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3394" name="AutoShape 18"/>
              <p:cNvSpPr>
                <a:spLocks noChangeArrowheads="1"/>
              </p:cNvSpPr>
              <p:nvPr/>
            </p:nvSpPr>
            <p:spPr bwMode="auto">
              <a:xfrm rot="12097145">
                <a:off x="4652" y="3013"/>
                <a:ext cx="193" cy="794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3395" name="Line 19"/>
              <p:cNvSpPr>
                <a:spLocks noChangeShapeType="1"/>
              </p:cNvSpPr>
              <p:nvPr/>
            </p:nvSpPr>
            <p:spPr bwMode="auto">
              <a:xfrm>
                <a:off x="4231" y="3355"/>
                <a:ext cx="267" cy="3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3396" name="Line 20"/>
              <p:cNvSpPr>
                <a:spLocks noChangeShapeType="1"/>
              </p:cNvSpPr>
              <p:nvPr/>
            </p:nvSpPr>
            <p:spPr bwMode="auto">
              <a:xfrm flipV="1">
                <a:off x="4338" y="3013"/>
                <a:ext cx="487" cy="1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3397" name="Text Box 21"/>
              <p:cNvSpPr txBox="1">
                <a:spLocks noChangeArrowheads="1"/>
              </p:cNvSpPr>
              <p:nvPr/>
            </p:nvSpPr>
            <p:spPr bwMode="auto">
              <a:xfrm>
                <a:off x="4291" y="2534"/>
                <a:ext cx="1384" cy="4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6661" tIns="48331" rIns="96661" bIns="48331">
                <a:spAutoFit/>
              </a:bodyPr>
              <a:lstStyle>
                <a:lvl1pPr algn="l" defTabSz="966788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482600" algn="l" defTabSz="966788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966788" algn="l" defTabSz="966788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449388" algn="l" defTabSz="966788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1933575" algn="l" defTabSz="966788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390775" defTabSz="9667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847975" defTabSz="9667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305175" defTabSz="9667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762375" defTabSz="96678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ja-JP" sz="190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Arial" charset="0"/>
                    <a:ea typeface="MS PGothic" charset="0"/>
                    <a:cs typeface="MS PGothic" charset="0"/>
                  </a:rPr>
                  <a:t>Air Fluorescence Detector</a:t>
                </a:r>
              </a:p>
            </p:txBody>
          </p:sp>
          <p:sp>
            <p:nvSpPr>
              <p:cNvPr id="613398" name="Text Box 22"/>
              <p:cNvSpPr txBox="1">
                <a:spLocks noChangeArrowheads="1"/>
              </p:cNvSpPr>
              <p:nvPr/>
            </p:nvSpPr>
            <p:spPr bwMode="auto">
              <a:xfrm>
                <a:off x="4751" y="4061"/>
                <a:ext cx="113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FFCC00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800" i="1">
                    <a:solidFill>
                      <a:srgbClr val="FF0000"/>
                    </a:solidFill>
                  </a:rPr>
                  <a:t>Detection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B6B7-C8F3-3147-8E88-8C7EBCD9E7EB}" type="slidenum">
              <a:rPr lang="en-US"/>
              <a:pPr/>
              <a:t>40</a:t>
            </a:fld>
            <a:endParaRPr lang="en-US"/>
          </a:p>
        </p:txBody>
      </p:sp>
      <p:sp>
        <p:nvSpPr>
          <p:cNvPr id="606210" name="Rectangle 2"/>
          <p:cNvSpPr>
            <a:spLocks noChangeArrowheads="1"/>
          </p:cNvSpPr>
          <p:nvPr/>
        </p:nvSpPr>
        <p:spPr bwMode="auto">
          <a:xfrm>
            <a:off x="0" y="3505200"/>
            <a:ext cx="74613" cy="381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601200" cy="8128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/>
              <a:t>Typical QE of HiRes PMTs </a:t>
            </a:r>
            <a:br>
              <a:rPr lang="en-US" sz="3600"/>
            </a:br>
            <a:r>
              <a:rPr lang="en-US" sz="3600"/>
              <a:t>(Photonis XP3062)</a:t>
            </a:r>
          </a:p>
        </p:txBody>
      </p:sp>
      <p:graphicFrame>
        <p:nvGraphicFramePr>
          <p:cNvPr id="606212" name="Object 4"/>
          <p:cNvGraphicFramePr>
            <a:graphicFrameLocks noChangeAspect="1"/>
          </p:cNvGraphicFramePr>
          <p:nvPr/>
        </p:nvGraphicFramePr>
        <p:xfrm>
          <a:off x="407988" y="1001713"/>
          <a:ext cx="8599487" cy="584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231" name="Chart" r:id="rId3" imgW="6179772" imgH="4198525" progId="Excel.Chart.8">
                  <p:embed/>
                </p:oleObj>
              </mc:Choice>
              <mc:Fallback>
                <p:oleObj name="Chart" r:id="rId3" imgW="6179772" imgH="4198525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1001713"/>
                        <a:ext cx="8599487" cy="584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CC00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6583363" y="6583363"/>
            <a:ext cx="289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3300"/>
                </a:solidFill>
              </a:rPr>
              <a:t>Measured by Photonis</a:t>
            </a:r>
          </a:p>
        </p:txBody>
      </p:sp>
      <p:sp>
        <p:nvSpPr>
          <p:cNvPr id="606217" name="Text Box 9"/>
          <p:cNvSpPr txBox="1">
            <a:spLocks noChangeArrowheads="1"/>
          </p:cNvSpPr>
          <p:nvPr/>
        </p:nvSpPr>
        <p:spPr bwMode="auto">
          <a:xfrm rot="16200000">
            <a:off x="3054350" y="4840288"/>
            <a:ext cx="1146175" cy="425450"/>
          </a:xfrm>
          <a:prstGeom prst="rect">
            <a:avLst/>
          </a:prstGeom>
          <a:noFill/>
          <a:ln w="28575">
            <a:solidFill>
              <a:srgbClr val="66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6600FF"/>
                </a:solidFill>
              </a:rPr>
              <a:t>UV LED</a:t>
            </a:r>
          </a:p>
        </p:txBody>
      </p:sp>
      <p:sp>
        <p:nvSpPr>
          <p:cNvPr id="606218" name="Text Box 10"/>
          <p:cNvSpPr txBox="1">
            <a:spLocks noChangeArrowheads="1"/>
          </p:cNvSpPr>
          <p:nvPr/>
        </p:nvSpPr>
        <p:spPr bwMode="auto">
          <a:xfrm rot="16200000">
            <a:off x="1972469" y="4795044"/>
            <a:ext cx="1236662" cy="425450"/>
          </a:xfrm>
          <a:prstGeom prst="rect">
            <a:avLst/>
          </a:prstGeom>
          <a:noFill/>
          <a:ln w="28575">
            <a:solidFill>
              <a:srgbClr val="99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9933FF"/>
                </a:solidFill>
              </a:rPr>
              <a:t>N</a:t>
            </a:r>
            <a:r>
              <a:rPr lang="en-US" sz="2000" baseline="-25000">
                <a:solidFill>
                  <a:srgbClr val="9933FF"/>
                </a:solidFill>
              </a:rPr>
              <a:t>2</a:t>
            </a:r>
            <a:r>
              <a:rPr lang="en-US" sz="2000">
                <a:solidFill>
                  <a:srgbClr val="9933FF"/>
                </a:solidFill>
              </a:rPr>
              <a:t> Laser</a:t>
            </a:r>
          </a:p>
        </p:txBody>
      </p:sp>
      <p:sp>
        <p:nvSpPr>
          <p:cNvPr id="606219" name="Text Box 11"/>
          <p:cNvSpPr txBox="1">
            <a:spLocks noChangeArrowheads="1"/>
          </p:cNvSpPr>
          <p:nvPr/>
        </p:nvSpPr>
        <p:spPr bwMode="auto">
          <a:xfrm rot="16200000">
            <a:off x="2336800" y="4657725"/>
            <a:ext cx="1511300" cy="425450"/>
          </a:xfrm>
          <a:prstGeom prst="rect">
            <a:avLst/>
          </a:prstGeom>
          <a:noFill/>
          <a:ln w="28575">
            <a:solidFill>
              <a:srgbClr val="99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9933FF"/>
                </a:solidFill>
              </a:rPr>
              <a:t>YAG Laser</a:t>
            </a:r>
          </a:p>
        </p:txBody>
      </p:sp>
      <p:sp>
        <p:nvSpPr>
          <p:cNvPr id="606220" name="Line 12"/>
          <p:cNvSpPr>
            <a:spLocks noChangeShapeType="1"/>
          </p:cNvSpPr>
          <p:nvPr/>
        </p:nvSpPr>
        <p:spPr bwMode="auto">
          <a:xfrm>
            <a:off x="2789238" y="5622925"/>
            <a:ext cx="0" cy="457200"/>
          </a:xfrm>
          <a:prstGeom prst="line">
            <a:avLst/>
          </a:prstGeom>
          <a:noFill/>
          <a:ln w="50800">
            <a:solidFill>
              <a:srgbClr val="9933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6221" name="Line 13"/>
          <p:cNvSpPr>
            <a:spLocks noChangeShapeType="1"/>
          </p:cNvSpPr>
          <p:nvPr/>
        </p:nvSpPr>
        <p:spPr bwMode="auto">
          <a:xfrm>
            <a:off x="3429000" y="5622925"/>
            <a:ext cx="0" cy="458788"/>
          </a:xfrm>
          <a:prstGeom prst="line">
            <a:avLst/>
          </a:prstGeom>
          <a:noFill/>
          <a:ln w="50800">
            <a:solidFill>
              <a:srgbClr val="66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6222" name="Line 14"/>
          <p:cNvSpPr>
            <a:spLocks noChangeShapeType="1"/>
          </p:cNvSpPr>
          <p:nvPr/>
        </p:nvSpPr>
        <p:spPr bwMode="auto">
          <a:xfrm flipH="1">
            <a:off x="3200400" y="5622925"/>
            <a:ext cx="0" cy="457200"/>
          </a:xfrm>
          <a:prstGeom prst="line">
            <a:avLst/>
          </a:prstGeom>
          <a:noFill/>
          <a:ln w="50800">
            <a:solidFill>
              <a:srgbClr val="9933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6223" name="Text Box 15"/>
          <p:cNvSpPr txBox="1">
            <a:spLocks noChangeArrowheads="1"/>
          </p:cNvSpPr>
          <p:nvPr/>
        </p:nvSpPr>
        <p:spPr bwMode="auto">
          <a:xfrm rot="16200000">
            <a:off x="3925094" y="5080794"/>
            <a:ext cx="620712" cy="425450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0066FF"/>
                </a:solidFill>
              </a:rPr>
              <a:t>S</a:t>
            </a:r>
            <a:r>
              <a:rPr lang="en-US" sz="2000" baseline="-25000">
                <a:solidFill>
                  <a:srgbClr val="0066FF"/>
                </a:solidFill>
              </a:rPr>
              <a:t>KB</a:t>
            </a:r>
          </a:p>
        </p:txBody>
      </p:sp>
      <p:sp>
        <p:nvSpPr>
          <p:cNvPr id="606224" name="Line 16"/>
          <p:cNvSpPr>
            <a:spLocks noChangeShapeType="1"/>
          </p:cNvSpPr>
          <p:nvPr/>
        </p:nvSpPr>
        <p:spPr bwMode="auto">
          <a:xfrm flipH="1">
            <a:off x="4251325" y="5622925"/>
            <a:ext cx="0" cy="457200"/>
          </a:xfrm>
          <a:prstGeom prst="line">
            <a:avLst/>
          </a:prstGeom>
          <a:noFill/>
          <a:ln w="50800">
            <a:solidFill>
              <a:srgbClr val="0066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6225" name="Text Box 17"/>
          <p:cNvSpPr txBox="1">
            <a:spLocks noChangeArrowheads="1"/>
          </p:cNvSpPr>
          <p:nvPr/>
        </p:nvSpPr>
        <p:spPr bwMode="auto">
          <a:xfrm rot="16200000">
            <a:off x="2336800" y="4657725"/>
            <a:ext cx="1511300" cy="425450"/>
          </a:xfrm>
          <a:prstGeom prst="rect">
            <a:avLst/>
          </a:prstGeom>
          <a:noFill/>
          <a:ln w="28575">
            <a:solidFill>
              <a:srgbClr val="99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9933FF"/>
                </a:solidFill>
              </a:rPr>
              <a:t>YAG Laser</a:t>
            </a:r>
          </a:p>
        </p:txBody>
      </p:sp>
      <p:sp>
        <p:nvSpPr>
          <p:cNvPr id="606227" name="Text Box 19"/>
          <p:cNvSpPr txBox="1">
            <a:spLocks noChangeArrowheads="1"/>
          </p:cNvSpPr>
          <p:nvPr/>
        </p:nvSpPr>
        <p:spPr bwMode="auto">
          <a:xfrm rot="-5400000">
            <a:off x="2242344" y="3752057"/>
            <a:ext cx="90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9933FF"/>
                </a:solidFill>
              </a:rPr>
              <a:t>337nm</a:t>
            </a:r>
          </a:p>
        </p:txBody>
      </p:sp>
      <p:sp>
        <p:nvSpPr>
          <p:cNvPr id="606228" name="Text Box 20"/>
          <p:cNvSpPr txBox="1">
            <a:spLocks noChangeArrowheads="1"/>
          </p:cNvSpPr>
          <p:nvPr/>
        </p:nvSpPr>
        <p:spPr bwMode="auto">
          <a:xfrm rot="-5400000">
            <a:off x="2750344" y="3471069"/>
            <a:ext cx="90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9933FF"/>
                </a:solidFill>
              </a:rPr>
              <a:t>355nm</a:t>
            </a:r>
          </a:p>
        </p:txBody>
      </p:sp>
      <p:sp>
        <p:nvSpPr>
          <p:cNvPr id="606229" name="Text Box 21"/>
          <p:cNvSpPr txBox="1">
            <a:spLocks noChangeArrowheads="1"/>
          </p:cNvSpPr>
          <p:nvPr/>
        </p:nvSpPr>
        <p:spPr bwMode="auto">
          <a:xfrm rot="-5400000">
            <a:off x="3250407" y="3882231"/>
            <a:ext cx="90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6600FF"/>
                </a:solidFill>
              </a:rPr>
              <a:t>370nm</a:t>
            </a:r>
          </a:p>
        </p:txBody>
      </p:sp>
      <p:sp>
        <p:nvSpPr>
          <p:cNvPr id="606230" name="Text Box 22"/>
          <p:cNvSpPr txBox="1">
            <a:spLocks noChangeArrowheads="1"/>
          </p:cNvSpPr>
          <p:nvPr/>
        </p:nvSpPr>
        <p:spPr bwMode="auto">
          <a:xfrm rot="-5400000">
            <a:off x="3844132" y="4390231"/>
            <a:ext cx="90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66FF"/>
                </a:solidFill>
              </a:rPr>
              <a:t>420nm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2A0F-D7E0-6D44-8716-817E30305805}" type="slidenum">
              <a:rPr lang="en-US"/>
              <a:pPr/>
              <a:t>41</a:t>
            </a:fld>
            <a:endParaRPr lang="en-US"/>
          </a:p>
        </p:txBody>
      </p:sp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Typical Angle Dependence of QE</a:t>
            </a:r>
          </a:p>
        </p:txBody>
      </p:sp>
      <p:pic>
        <p:nvPicPr>
          <p:cNvPr id="560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058863"/>
            <a:ext cx="8912225" cy="574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0133" name="Text Box 5"/>
          <p:cNvSpPr txBox="1">
            <a:spLocks noChangeArrowheads="1"/>
          </p:cNvSpPr>
          <p:nvPr/>
        </p:nvSpPr>
        <p:spPr bwMode="auto">
          <a:xfrm>
            <a:off x="0" y="6627813"/>
            <a:ext cx="3841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99"/>
                </a:solidFill>
              </a:rPr>
              <a:t>From Hamamatsu PMT Handbook</a:t>
            </a:r>
          </a:p>
        </p:txBody>
      </p:sp>
      <p:grpSp>
        <p:nvGrpSpPr>
          <p:cNvPr id="560138" name="Group 10"/>
          <p:cNvGrpSpPr>
            <a:grpSpLocks/>
          </p:cNvGrpSpPr>
          <p:nvPr/>
        </p:nvGrpSpPr>
        <p:grpSpPr bwMode="auto">
          <a:xfrm>
            <a:off x="3884613" y="2695575"/>
            <a:ext cx="2105025" cy="779463"/>
            <a:chOff x="2447" y="2360"/>
            <a:chExt cx="1326" cy="491"/>
          </a:xfrm>
        </p:grpSpPr>
        <p:sp>
          <p:nvSpPr>
            <p:cNvPr id="560134" name="Line 6"/>
            <p:cNvSpPr>
              <a:spLocks noChangeShapeType="1"/>
            </p:cNvSpPr>
            <p:nvPr/>
          </p:nvSpPr>
          <p:spPr bwMode="auto">
            <a:xfrm>
              <a:off x="2448" y="2650"/>
              <a:ext cx="1325" cy="0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35" name="Text Box 7"/>
            <p:cNvSpPr txBox="1">
              <a:spLocks noChangeArrowheads="1"/>
            </p:cNvSpPr>
            <p:nvPr/>
          </p:nvSpPr>
          <p:spPr bwMode="auto">
            <a:xfrm>
              <a:off x="2534" y="2362"/>
              <a:ext cx="10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CC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6600"/>
                  </a:solidFill>
                </a:rPr>
                <a:t>Telescope</a:t>
              </a:r>
            </a:p>
          </p:txBody>
        </p:sp>
        <p:sp>
          <p:nvSpPr>
            <p:cNvPr id="560136" name="Line 8"/>
            <p:cNvSpPr>
              <a:spLocks noChangeShapeType="1"/>
            </p:cNvSpPr>
            <p:nvPr/>
          </p:nvSpPr>
          <p:spPr bwMode="auto">
            <a:xfrm>
              <a:off x="2447" y="2360"/>
              <a:ext cx="0" cy="461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0137" name="Line 9"/>
            <p:cNvSpPr>
              <a:spLocks noChangeShapeType="1"/>
            </p:cNvSpPr>
            <p:nvPr/>
          </p:nvSpPr>
          <p:spPr bwMode="auto">
            <a:xfrm>
              <a:off x="3744" y="2390"/>
              <a:ext cx="0" cy="461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0CC6-1AB6-6C42-8AD3-E341990AF915}" type="slidenum">
              <a:rPr lang="en-US"/>
              <a:pPr/>
              <a:t>42</a:t>
            </a:fld>
            <a:endParaRPr lang="en-US"/>
          </a:p>
        </p:txBody>
      </p:sp>
      <p:pic>
        <p:nvPicPr>
          <p:cNvPr id="55604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2"/>
          <a:stretch>
            <a:fillRect/>
          </a:stretch>
        </p:blipFill>
        <p:spPr bwMode="auto">
          <a:xfrm>
            <a:off x="411163" y="2743200"/>
            <a:ext cx="8229600" cy="425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56040" name="Text Box 8"/>
          <p:cNvSpPr txBox="1">
            <a:spLocks noChangeArrowheads="1"/>
          </p:cNvSpPr>
          <p:nvPr/>
        </p:nvSpPr>
        <p:spPr bwMode="auto">
          <a:xfrm>
            <a:off x="3065463" y="443547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66"/>
                </a:solidFill>
              </a:rPr>
              <a:t>x</a:t>
            </a:r>
          </a:p>
        </p:txBody>
      </p:sp>
      <p:sp>
        <p:nvSpPr>
          <p:cNvPr id="556041" name="Text Box 9"/>
          <p:cNvSpPr txBox="1">
            <a:spLocks noChangeArrowheads="1"/>
          </p:cNvSpPr>
          <p:nvPr/>
        </p:nvSpPr>
        <p:spPr bwMode="auto">
          <a:xfrm>
            <a:off x="2516188" y="395287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66"/>
                </a:solidFill>
              </a:rPr>
              <a:t>y</a:t>
            </a:r>
          </a:p>
        </p:txBody>
      </p:sp>
      <p:sp>
        <p:nvSpPr>
          <p:cNvPr id="556042" name="Text Box 10"/>
          <p:cNvSpPr txBox="1">
            <a:spLocks noChangeArrowheads="1"/>
          </p:cNvSpPr>
          <p:nvPr/>
        </p:nvSpPr>
        <p:spPr bwMode="auto">
          <a:xfrm flipH="1">
            <a:off x="2606675" y="2789238"/>
            <a:ext cx="3095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66"/>
                </a:solidFill>
              </a:rPr>
              <a:t>z</a:t>
            </a:r>
          </a:p>
        </p:txBody>
      </p:sp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Effect of Magnetic Field</a:t>
            </a:r>
            <a:br>
              <a:rPr lang="en-US" sz="3600"/>
            </a:br>
            <a:r>
              <a:rPr lang="en-US" sz="3600"/>
              <a:t>on Liner-focus 2</a:t>
            </a:r>
            <a:r>
              <a:rPr lang="ja-JP" altLang="en-US" sz="3600">
                <a:latin typeface="Arial"/>
              </a:rPr>
              <a:t>”</a:t>
            </a:r>
            <a:r>
              <a:rPr lang="en-US" sz="3600"/>
              <a:t> PMT</a:t>
            </a:r>
          </a:p>
        </p:txBody>
      </p:sp>
      <p:sp>
        <p:nvSpPr>
          <p:cNvPr id="556038" name="Text Box 6"/>
          <p:cNvSpPr txBox="1">
            <a:spLocks noChangeArrowheads="1"/>
          </p:cNvSpPr>
          <p:nvPr/>
        </p:nvSpPr>
        <p:spPr bwMode="auto">
          <a:xfrm>
            <a:off x="274638" y="1417638"/>
            <a:ext cx="3922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3300"/>
                </a:solidFill>
              </a:rPr>
              <a:t>Hamamatsu 2</a:t>
            </a:r>
            <a:r>
              <a:rPr lang="ja-JP" altLang="en-US" sz="2000">
                <a:solidFill>
                  <a:srgbClr val="CC3300"/>
                </a:solidFill>
              </a:rPr>
              <a:t>”</a:t>
            </a:r>
            <a:r>
              <a:rPr lang="en-US" sz="2000">
                <a:solidFill>
                  <a:srgbClr val="CC3300"/>
                </a:solidFill>
              </a:rPr>
              <a:t> PMT (R7281-01)</a:t>
            </a:r>
          </a:p>
        </p:txBody>
      </p:sp>
      <p:pic>
        <p:nvPicPr>
          <p:cNvPr id="5560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0"/>
          <a:stretch>
            <a:fillRect/>
          </a:stretch>
        </p:blipFill>
        <p:spPr bwMode="auto">
          <a:xfrm>
            <a:off x="4983163" y="868363"/>
            <a:ext cx="4618037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56046" name="Line 14"/>
          <p:cNvSpPr>
            <a:spLocks noChangeShapeType="1"/>
          </p:cNvSpPr>
          <p:nvPr/>
        </p:nvSpPr>
        <p:spPr bwMode="auto">
          <a:xfrm>
            <a:off x="4594225" y="4343400"/>
            <a:ext cx="823913" cy="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6047" name="Text Box 15"/>
          <p:cNvSpPr txBox="1">
            <a:spLocks noChangeArrowheads="1"/>
          </p:cNvSpPr>
          <p:nvPr/>
        </p:nvSpPr>
        <p:spPr bwMode="auto">
          <a:xfrm>
            <a:off x="4022725" y="4572000"/>
            <a:ext cx="2079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Earth B-Field</a:t>
            </a:r>
          </a:p>
        </p:txBody>
      </p:sp>
      <p:sp>
        <p:nvSpPr>
          <p:cNvPr id="556048" name="Line 16"/>
          <p:cNvSpPr>
            <a:spLocks noChangeShapeType="1"/>
          </p:cNvSpPr>
          <p:nvPr/>
        </p:nvSpPr>
        <p:spPr bwMode="auto">
          <a:xfrm>
            <a:off x="4640263" y="3932238"/>
            <a:ext cx="0" cy="73183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6049" name="Line 17"/>
          <p:cNvSpPr>
            <a:spLocks noChangeShapeType="1"/>
          </p:cNvSpPr>
          <p:nvPr/>
        </p:nvSpPr>
        <p:spPr bwMode="auto">
          <a:xfrm>
            <a:off x="5416550" y="3932238"/>
            <a:ext cx="0" cy="73183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98FA-FC9D-994C-976E-3B0ACD655A27}" type="slidenum">
              <a:rPr lang="en-US"/>
              <a:pPr/>
              <a:t>43</a:t>
            </a:fld>
            <a:endParaRPr lang="en-US"/>
          </a:p>
        </p:txBody>
      </p:sp>
      <p:sp>
        <p:nvSpPr>
          <p:cNvPr id="605188" name="Rectangle 4"/>
          <p:cNvSpPr>
            <a:spLocks noChangeArrowheads="1"/>
          </p:cNvSpPr>
          <p:nvPr/>
        </p:nvSpPr>
        <p:spPr bwMode="auto">
          <a:xfrm>
            <a:off x="0" y="3505200"/>
            <a:ext cx="74613" cy="381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18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36525" y="0"/>
            <a:ext cx="9067800" cy="8128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4000"/>
              <a:t>Linearity of ETL 8</a:t>
            </a:r>
            <a:r>
              <a:rPr lang="ja-JP" altLang="en-US" sz="4000">
                <a:latin typeface="Arial"/>
              </a:rPr>
              <a:t>”</a:t>
            </a:r>
            <a:r>
              <a:rPr lang="en-US" sz="4000"/>
              <a:t> PMT</a:t>
            </a:r>
          </a:p>
        </p:txBody>
      </p:sp>
      <p:graphicFrame>
        <p:nvGraphicFramePr>
          <p:cNvPr id="605190" name="Object 6"/>
          <p:cNvGraphicFramePr>
            <a:graphicFrameLocks noChangeAspect="1"/>
          </p:cNvGraphicFramePr>
          <p:nvPr/>
        </p:nvGraphicFramePr>
        <p:xfrm>
          <a:off x="273050" y="914400"/>
          <a:ext cx="8916988" cy="577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93" name="Chart" r:id="rId3" imgW="7086552" imgH="4518565" progId="Excel.Chart.8">
                  <p:embed/>
                </p:oleObj>
              </mc:Choice>
              <mc:Fallback>
                <p:oleObj name="Chart" r:id="rId3" imgW="7086552" imgH="4518565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914400"/>
                        <a:ext cx="8916988" cy="577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5192" name="Text Box 8"/>
          <p:cNvSpPr txBox="1">
            <a:spLocks noChangeArrowheads="1"/>
          </p:cNvSpPr>
          <p:nvPr/>
        </p:nvSpPr>
        <p:spPr bwMode="auto">
          <a:xfrm>
            <a:off x="6584950" y="6583363"/>
            <a:ext cx="301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99"/>
                </a:solidFill>
              </a:rPr>
              <a:t>at UCLA PMT Test Facility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BEBC-7BF8-064C-8279-EA170463AF91}" type="slidenum">
              <a:rPr lang="en-US"/>
              <a:pPr/>
              <a:t>44</a:t>
            </a:fld>
            <a:endParaRPr lang="en-US"/>
          </a:p>
        </p:txBody>
      </p:sp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Typical Temperature Coefficients of Anode Sensitivity</a:t>
            </a:r>
          </a:p>
        </p:txBody>
      </p:sp>
      <p:pic>
        <p:nvPicPr>
          <p:cNvPr id="5580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006475"/>
            <a:ext cx="7361237" cy="597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58086" name="Text Box 6"/>
          <p:cNvSpPr txBox="1">
            <a:spLocks noChangeArrowheads="1"/>
          </p:cNvSpPr>
          <p:nvPr/>
        </p:nvSpPr>
        <p:spPr bwMode="auto">
          <a:xfrm>
            <a:off x="0" y="6627813"/>
            <a:ext cx="3841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99"/>
                </a:solidFill>
              </a:rPr>
              <a:t>From Hamamatsu PMT Handbook</a:t>
            </a:r>
          </a:p>
        </p:txBody>
      </p:sp>
      <p:sp>
        <p:nvSpPr>
          <p:cNvPr id="558087" name="Text Box 7"/>
          <p:cNvSpPr txBox="1">
            <a:spLocks noChangeArrowheads="1"/>
          </p:cNvSpPr>
          <p:nvPr/>
        </p:nvSpPr>
        <p:spPr bwMode="auto">
          <a:xfrm>
            <a:off x="255588" y="5257800"/>
            <a:ext cx="1655762" cy="557213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66"/>
                </a:solidFill>
              </a:rPr>
              <a:t>-0.4%/</a:t>
            </a:r>
            <a:r>
              <a:rPr lang="en-US" sz="2800" baseline="30000">
                <a:solidFill>
                  <a:srgbClr val="FF0066"/>
                </a:solidFill>
              </a:rPr>
              <a:t>o</a:t>
            </a:r>
            <a:r>
              <a:rPr lang="en-US" sz="2800">
                <a:solidFill>
                  <a:srgbClr val="FF0066"/>
                </a:solidFill>
              </a:rPr>
              <a:t>C</a:t>
            </a:r>
          </a:p>
        </p:txBody>
      </p:sp>
      <p:sp>
        <p:nvSpPr>
          <p:cNvPr id="558088" name="Line 8"/>
          <p:cNvSpPr>
            <a:spLocks noChangeShapeType="1"/>
          </p:cNvSpPr>
          <p:nvPr/>
        </p:nvSpPr>
        <p:spPr bwMode="auto">
          <a:xfrm>
            <a:off x="1965325" y="5532438"/>
            <a:ext cx="1143000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530C-D0A0-364E-927B-A409DD71A6D0}" type="slidenum">
              <a:rPr lang="en-US"/>
              <a:pPr/>
              <a:t>45</a:t>
            </a:fld>
            <a:endParaRPr lang="en-US"/>
          </a:p>
        </p:txBody>
      </p:sp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Typical Long-term Stability</a:t>
            </a:r>
          </a:p>
        </p:txBody>
      </p:sp>
      <p:pic>
        <p:nvPicPr>
          <p:cNvPr id="559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109663"/>
            <a:ext cx="8183563" cy="588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59109" name="Text Box 5"/>
          <p:cNvSpPr txBox="1">
            <a:spLocks noChangeArrowheads="1"/>
          </p:cNvSpPr>
          <p:nvPr/>
        </p:nvSpPr>
        <p:spPr bwMode="auto">
          <a:xfrm>
            <a:off x="0" y="6627813"/>
            <a:ext cx="3841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99"/>
                </a:solidFill>
              </a:rPr>
              <a:t>From Hamamatsu PMT Handbook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1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1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A992-16B4-0643-BC44-3F08EBAF2914}" type="slidenum">
              <a:rPr lang="en-US"/>
              <a:pPr/>
              <a:t>46</a:t>
            </a:fld>
            <a:endParaRPr lang="en-US"/>
          </a:p>
        </p:txBody>
      </p:sp>
      <p:sp>
        <p:nvSpPr>
          <p:cNvPr id="518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PMT vs. Silicon Photo Diode</a:t>
            </a:r>
          </a:p>
        </p:txBody>
      </p:sp>
      <p:graphicFrame>
        <p:nvGraphicFramePr>
          <p:cNvPr id="518942" name="Group 798"/>
          <p:cNvGraphicFramePr>
            <a:graphicFrameLocks noGrp="1"/>
          </p:cNvGraphicFramePr>
          <p:nvPr>
            <p:ph idx="1"/>
          </p:nvPr>
        </p:nvGraphicFramePr>
        <p:xfrm>
          <a:off x="547688" y="908050"/>
          <a:ext cx="8504237" cy="6088381"/>
        </p:xfrm>
        <a:graphic>
          <a:graphicData uri="http://schemas.openxmlformats.org/drawingml/2006/table">
            <a:tbl>
              <a:tblPr/>
              <a:tblGrid>
                <a:gridCol w="4252912"/>
                <a:gridCol w="1416050"/>
                <a:gridCol w="1281113"/>
                <a:gridCol w="1554162"/>
              </a:tblGrid>
              <a:tr h="547688">
                <a:tc>
                  <a:txBody>
                    <a:bodyPr/>
                    <a:lstStyle/>
                    <a:p>
                      <a:pPr marL="0" marR="0" lvl="0" indent="0" algn="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Source of Systematic Error</a:t>
                      </a:r>
                    </a:p>
                  </a:txBody>
                  <a:tcPr marL="137160" marR="13716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Si PD</a:t>
                      </a:r>
                    </a:p>
                  </a:txBody>
                  <a:tcPr marL="0" marR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PMT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Systematic Uncertainty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(Absolute) Quantum Efficiency</a:t>
                      </a:r>
                    </a:p>
                  </a:txBody>
                  <a:tcPr marL="137160" marR="1371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~0.7</a:t>
                      </a:r>
                    </a:p>
                  </a:txBody>
                  <a:tcPr marL="45720" marR="4572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0.2-0.3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3%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Wave-length Dependence of QE</a:t>
                      </a:r>
                    </a:p>
                  </a:txBody>
                  <a:tcPr marL="137160" marR="1371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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1%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45720" marR="4572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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10%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5%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Cathode Uniformity</a:t>
                      </a:r>
                    </a:p>
                  </a:txBody>
                  <a:tcPr marL="137160" marR="1371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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1%</a:t>
                      </a:r>
                    </a:p>
                  </a:txBody>
                  <a:tcPr marL="45720" marR="4572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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10%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5%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Photo-Electron Collection Efficiency</a:t>
                      </a:r>
                    </a:p>
                  </a:txBody>
                  <a:tcPr marL="137160" marR="1371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0.99</a:t>
                      </a:r>
                    </a:p>
                  </a:txBody>
                  <a:tcPr marL="45720" marR="4572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0.8-0.95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10%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Gain</a:t>
                      </a:r>
                    </a:p>
                  </a:txBody>
                  <a:tcPr marL="137160" marR="1371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1.0</a:t>
                      </a:r>
                    </a:p>
                  </a:txBody>
                  <a:tcPr marL="45720" marR="4572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5-7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5%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Voltage Dependence of Gain</a:t>
                      </a:r>
                    </a:p>
                  </a:txBody>
                  <a:tcPr marL="137160" marR="1371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None</a:t>
                      </a:r>
                    </a:p>
                  </a:txBody>
                  <a:tcPr marL="45720" marR="4572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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HV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3%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Anode (Gain) Uniformity</a:t>
                      </a:r>
                    </a:p>
                  </a:txBody>
                  <a:tcPr marL="137160" marR="1371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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1%</a:t>
                      </a:r>
                    </a:p>
                  </a:txBody>
                  <a:tcPr marL="45720" marR="4572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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30%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10%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Effect of Earth Magnetic Field</a:t>
                      </a:r>
                    </a:p>
                  </a:txBody>
                  <a:tcPr marL="137160" marR="1371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None</a:t>
                      </a:r>
                    </a:p>
                  </a:txBody>
                  <a:tcPr marL="45720" marR="4572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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10%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10%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Temperature Dependence</a:t>
                      </a:r>
                    </a:p>
                  </a:txBody>
                  <a:tcPr marL="137160" marR="1371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None</a:t>
                      </a:r>
                    </a:p>
                  </a:txBody>
                  <a:tcPr marL="45720" marR="4572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-0.4%/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3%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Incident Angle Dependence</a:t>
                      </a:r>
                    </a:p>
                  </a:txBody>
                  <a:tcPr marL="137160" marR="1371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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</a:t>
                      </a:r>
                    </a:p>
                  </a:txBody>
                  <a:tcPr marL="45720" marR="4572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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30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10%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Intensity Correction (ND filter)</a:t>
                      </a:r>
                    </a:p>
                  </a:txBody>
                  <a:tcPr marL="137160" marR="1371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45720" marR="4572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-5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5%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Area Correction</a:t>
                      </a:r>
                    </a:p>
                  </a:txBody>
                  <a:tcPr marL="137160" marR="1371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5mm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</a:t>
                      </a:r>
                      <a:endParaRPr kumimoji="0" lang="en-US" sz="1800" b="1" i="0" u="none" strike="noStrike" cap="none" normalizeH="0" baseline="3000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ＭＳ Ｐゴシック" charset="0"/>
                        <a:sym typeface="Symbol" charset="0"/>
                      </a:endParaRPr>
                    </a:p>
                  </a:txBody>
                  <a:tcPr marL="45720" marR="4572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5cm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</a:t>
                      </a:r>
                      <a:endParaRPr kumimoji="0" lang="en-US" sz="1800" b="1" i="0" u="none" strike="noStrike" cap="none" normalizeH="0" baseline="3000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5%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Non Linearity</a:t>
                      </a:r>
                    </a:p>
                  </a:txBody>
                  <a:tcPr marL="137160" marR="1371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None</a:t>
                      </a:r>
                    </a:p>
                  </a:txBody>
                  <a:tcPr marL="45720" marR="4572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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5%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3%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Rate Dependence</a:t>
                      </a:r>
                    </a:p>
                  </a:txBody>
                  <a:tcPr marL="137160" marR="1371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None</a:t>
                      </a:r>
                    </a:p>
                  </a:txBody>
                  <a:tcPr marL="45720" marR="4572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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5%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3%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Long Term Stability</a:t>
                      </a:r>
                    </a:p>
                  </a:txBody>
                  <a:tcPr marL="137160" marR="1371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Stable</a:t>
                      </a:r>
                    </a:p>
                  </a:txBody>
                  <a:tcPr marL="0" marR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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5%/year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5%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Total Systematic Uncertainty</a:t>
                      </a:r>
                    </a:p>
                  </a:txBody>
                  <a:tcPr marL="137160" marR="1371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1%</a:t>
                      </a:r>
                    </a:p>
                  </a:txBody>
                  <a:tcPr marL="45720" marR="4572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25%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DA77-B735-F44E-8555-20FCF7ABC919}" type="slidenum">
              <a:rPr lang="en-US"/>
              <a:pPr/>
              <a:t>47</a:t>
            </a:fld>
            <a:endParaRPr lang="en-US"/>
          </a:p>
        </p:txBody>
      </p:sp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Talk Outline</a:t>
            </a:r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279525"/>
            <a:ext cx="8763000" cy="5883275"/>
          </a:xfrm>
        </p:spPr>
        <p:txBody>
          <a:bodyPr/>
          <a:lstStyle/>
          <a:p>
            <a:pPr marL="552450" indent="-552450">
              <a:buFont typeface="Wingdings" charset="0"/>
              <a:buAutoNum type="arabicPeriod"/>
            </a:pPr>
            <a:r>
              <a:rPr lang="en-US">
                <a:solidFill>
                  <a:schemeClr val="folHlink"/>
                </a:solidFill>
              </a:rPr>
              <a:t>Introduction: Principle of PMT</a:t>
            </a:r>
          </a:p>
          <a:p>
            <a:pPr marL="552450" indent="-552450">
              <a:buFont typeface="Wingdings" charset="0"/>
              <a:buAutoNum type="arabicPeriod"/>
            </a:pPr>
            <a:r>
              <a:rPr lang="en-US">
                <a:solidFill>
                  <a:schemeClr val="folHlink"/>
                </a:solidFill>
              </a:rPr>
              <a:t>NIST Standard Silicon Photodiode</a:t>
            </a:r>
          </a:p>
          <a:p>
            <a:pPr marL="552450" indent="-552450">
              <a:buFont typeface="Wingdings" charset="0"/>
              <a:buAutoNum type="arabicPeriod"/>
            </a:pPr>
            <a:r>
              <a:rPr lang="en-US">
                <a:solidFill>
                  <a:schemeClr val="folHlink"/>
                </a:solidFill>
              </a:rPr>
              <a:t>Uncertainties, Concerns Specific to PMTs</a:t>
            </a:r>
          </a:p>
          <a:p>
            <a:pPr marL="552450" indent="-552450">
              <a:buFont typeface="Wingdings" charset="0"/>
              <a:buAutoNum type="arabicPeriod"/>
            </a:pPr>
            <a:r>
              <a:rPr lang="en-US">
                <a:solidFill>
                  <a:schemeClr val="tx1"/>
                </a:solidFill>
              </a:rPr>
              <a:t>Suggestions and Proposal to our Community</a:t>
            </a:r>
          </a:p>
          <a:p>
            <a:pPr marL="552450" indent="-552450">
              <a:buFont typeface="Wingdings" charset="0"/>
              <a:buAutoNum type="arabicPeriod"/>
            </a:pPr>
            <a:endParaRPr lang="en-US">
              <a:solidFill>
                <a:schemeClr val="tx1"/>
              </a:solidFill>
            </a:endParaRPr>
          </a:p>
          <a:p>
            <a:pPr marL="957263" lvl="1" indent="-476250">
              <a:buFont typeface="Wingdings" charset="0"/>
              <a:buAutoNum type="arabicPeriod"/>
            </a:pPr>
            <a:endParaRPr lang="en-US"/>
          </a:p>
          <a:p>
            <a:pPr marL="957263" lvl="1" indent="-476250">
              <a:buFont typeface="Wingdings" charset="0"/>
              <a:buAutoNum type="arabicPeriod"/>
            </a:pPr>
            <a:endParaRPr lang="en-US"/>
          </a:p>
        </p:txBody>
      </p:sp>
      <p:sp>
        <p:nvSpPr>
          <p:cNvPr id="600068" name="Rectangle 4"/>
          <p:cNvSpPr>
            <a:spLocks noChangeArrowheads="1"/>
          </p:cNvSpPr>
          <p:nvPr/>
        </p:nvSpPr>
        <p:spPr bwMode="auto">
          <a:xfrm>
            <a:off x="228600" y="5121275"/>
            <a:ext cx="8731250" cy="128111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6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1F1-B70F-3B46-95BD-E581AB6B5CC1}" type="slidenum">
              <a:rPr lang="en-US"/>
              <a:pPr/>
              <a:t>48</a:t>
            </a:fld>
            <a:endParaRPr lang="en-US"/>
          </a:p>
        </p:txBody>
      </p:sp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UCLA PMT Test Facility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" y="1157288"/>
            <a:ext cx="9328150" cy="588327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3200"/>
              <a:t>15 years of experience to develop and evaluate new PMTs. </a:t>
            </a:r>
          </a:p>
          <a:p>
            <a:pPr lvl="1">
              <a:lnSpc>
                <a:spcPct val="70000"/>
              </a:lnSpc>
            </a:pPr>
            <a:r>
              <a:rPr lang="en-US" sz="2800">
                <a:solidFill>
                  <a:srgbClr val="CC3300"/>
                </a:solidFill>
              </a:rPr>
              <a:t>KTeV CsI Calorimeter 	</a:t>
            </a:r>
            <a:r>
              <a:rPr lang="en-US" sz="2800">
                <a:solidFill>
                  <a:srgbClr val="FF3399"/>
                </a:solidFill>
              </a:rPr>
              <a:t>¾</a:t>
            </a:r>
            <a:r>
              <a:rPr lang="ja-JP" altLang="en-US" sz="2800">
                <a:solidFill>
                  <a:srgbClr val="FF3399"/>
                </a:solidFill>
                <a:latin typeface="Arial"/>
              </a:rPr>
              <a:t>”</a:t>
            </a:r>
            <a:r>
              <a:rPr lang="en-US" sz="2800">
                <a:solidFill>
                  <a:srgbClr val="FF3399"/>
                </a:solidFill>
              </a:rPr>
              <a:t> &amp; 1½</a:t>
            </a:r>
            <a:r>
              <a:rPr lang="ja-JP" altLang="en-US" sz="2800">
                <a:solidFill>
                  <a:srgbClr val="FF3399"/>
                </a:solidFill>
                <a:latin typeface="Arial"/>
              </a:rPr>
              <a:t>”</a:t>
            </a:r>
            <a:r>
              <a:rPr lang="en-US" sz="2800">
                <a:solidFill>
                  <a:srgbClr val="FF3399"/>
                </a:solidFill>
              </a:rPr>
              <a:t> Linear-focus</a:t>
            </a:r>
          </a:p>
          <a:p>
            <a:pPr lvl="1">
              <a:lnSpc>
                <a:spcPct val="70000"/>
              </a:lnSpc>
            </a:pPr>
            <a:r>
              <a:rPr lang="en-US" sz="2800">
                <a:solidFill>
                  <a:srgbClr val="CC3300"/>
                </a:solidFill>
              </a:rPr>
              <a:t>CDF Shower Max		</a:t>
            </a:r>
            <a:r>
              <a:rPr lang="en-US" sz="2800">
                <a:solidFill>
                  <a:srgbClr val="FF3399"/>
                </a:solidFill>
              </a:rPr>
              <a:t>Multi-pixel	(R5900-M16</a:t>
            </a:r>
            <a:r>
              <a:rPr lang="en-US" sz="2800">
                <a:solidFill>
                  <a:srgbClr val="CC3300"/>
                </a:solidFill>
              </a:rPr>
              <a:t>)</a:t>
            </a:r>
          </a:p>
          <a:p>
            <a:pPr lvl="1">
              <a:lnSpc>
                <a:spcPct val="70000"/>
              </a:lnSpc>
            </a:pPr>
            <a:r>
              <a:rPr lang="en-US" sz="2800">
                <a:solidFill>
                  <a:srgbClr val="CC3300"/>
                </a:solidFill>
              </a:rPr>
              <a:t>Auger SD			</a:t>
            </a:r>
            <a:r>
              <a:rPr lang="en-US" sz="2800">
                <a:solidFill>
                  <a:srgbClr val="FF3399"/>
                </a:solidFill>
              </a:rPr>
              <a:t>8-9</a:t>
            </a:r>
            <a:r>
              <a:rPr lang="ja-JP" altLang="en-US" sz="2800">
                <a:solidFill>
                  <a:srgbClr val="FF3399"/>
                </a:solidFill>
                <a:latin typeface="Arial"/>
              </a:rPr>
              <a:t>”</a:t>
            </a:r>
            <a:r>
              <a:rPr lang="en-US" sz="2800">
                <a:solidFill>
                  <a:srgbClr val="FF3399"/>
                </a:solidFill>
              </a:rPr>
              <a:t> Hemispherical</a:t>
            </a:r>
            <a:r>
              <a:rPr lang="en-US" sz="2800">
                <a:solidFill>
                  <a:srgbClr val="CC3300"/>
                </a:solidFill>
              </a:rPr>
              <a:t>	</a:t>
            </a:r>
          </a:p>
          <a:p>
            <a:pPr>
              <a:lnSpc>
                <a:spcPct val="70000"/>
              </a:lnSpc>
            </a:pPr>
            <a:r>
              <a:rPr lang="en-US" sz="3200"/>
              <a:t>We can measure:</a:t>
            </a:r>
          </a:p>
          <a:p>
            <a:pPr lvl="1">
              <a:lnSpc>
                <a:spcPct val="70000"/>
              </a:lnSpc>
            </a:pPr>
            <a:r>
              <a:rPr lang="en-US" sz="2900"/>
              <a:t>(Absolute) Quantum Efficiency</a:t>
            </a:r>
          </a:p>
          <a:p>
            <a:pPr lvl="1">
              <a:lnSpc>
                <a:spcPct val="70000"/>
              </a:lnSpc>
            </a:pPr>
            <a:r>
              <a:rPr lang="en-US" sz="2900"/>
              <a:t>Collection Efficiency</a:t>
            </a:r>
          </a:p>
          <a:p>
            <a:pPr lvl="1">
              <a:lnSpc>
                <a:spcPct val="70000"/>
              </a:lnSpc>
            </a:pPr>
            <a:r>
              <a:rPr lang="en-US" sz="2900"/>
              <a:t>Gain and Dark Current vs. HV</a:t>
            </a:r>
          </a:p>
          <a:p>
            <a:pPr lvl="1">
              <a:lnSpc>
                <a:spcPct val="70000"/>
              </a:lnSpc>
            </a:pPr>
            <a:r>
              <a:rPr lang="en-US" sz="2900"/>
              <a:t>Single PE Distribution</a:t>
            </a:r>
          </a:p>
          <a:p>
            <a:pPr lvl="1">
              <a:lnSpc>
                <a:spcPct val="70000"/>
              </a:lnSpc>
            </a:pPr>
            <a:r>
              <a:rPr lang="en-US" sz="2900"/>
              <a:t>Excess Noise Factor</a:t>
            </a:r>
          </a:p>
          <a:p>
            <a:pPr lvl="1">
              <a:lnSpc>
                <a:spcPct val="70000"/>
              </a:lnSpc>
            </a:pPr>
            <a:r>
              <a:rPr lang="en-US" sz="2900"/>
              <a:t>Cathode and Anode Uniformity</a:t>
            </a:r>
          </a:p>
          <a:p>
            <a:pPr lvl="1">
              <a:lnSpc>
                <a:spcPct val="70000"/>
              </a:lnSpc>
            </a:pPr>
            <a:r>
              <a:rPr lang="en-US" sz="2900"/>
              <a:t>Dark Pulse Rate and After Pulse Rate</a:t>
            </a:r>
          </a:p>
          <a:p>
            <a:pPr lvl="1">
              <a:lnSpc>
                <a:spcPct val="70000"/>
              </a:lnSpc>
            </a:pPr>
            <a:r>
              <a:rPr lang="en-US" sz="2900"/>
              <a:t>Temperature Dependence</a:t>
            </a:r>
          </a:p>
          <a:p>
            <a:pPr lvl="1">
              <a:lnSpc>
                <a:spcPct val="70000"/>
              </a:lnSpc>
            </a:pPr>
            <a:r>
              <a:rPr lang="en-US" sz="2900"/>
              <a:t>Non Linearity</a:t>
            </a:r>
          </a:p>
          <a:p>
            <a:pPr lvl="1">
              <a:lnSpc>
                <a:spcPct val="70000"/>
              </a:lnSpc>
            </a:pPr>
            <a:endParaRPr lang="en-US" sz="2900">
              <a:solidFill>
                <a:srgbClr val="FF00FF"/>
              </a:solidFill>
            </a:endParaRPr>
          </a:p>
          <a:p>
            <a:pPr lvl="1">
              <a:lnSpc>
                <a:spcPct val="70000"/>
              </a:lnSpc>
            </a:pPr>
            <a:endParaRPr lang="en-US" sz="29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9CB9-93D4-6C45-AF8D-9C1946BC5CD8}" type="slidenum">
              <a:rPr lang="en-US"/>
              <a:pPr/>
              <a:t>49</a:t>
            </a:fld>
            <a:endParaRPr lang="en-US"/>
          </a:p>
        </p:txBody>
      </p:sp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Proposal to Evaluate PMTs from HiRes, Auger-FD and EUSO at UCLA</a:t>
            </a:r>
          </a:p>
        </p:txBody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1050925"/>
            <a:ext cx="8791575" cy="588327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3600"/>
              <a:t>We propose to evaluate the sample PMTs from:</a:t>
            </a:r>
          </a:p>
          <a:p>
            <a:pPr lvl="1">
              <a:lnSpc>
                <a:spcPct val="70000"/>
              </a:lnSpc>
            </a:pPr>
            <a:r>
              <a:rPr lang="en-US" sz="3400">
                <a:solidFill>
                  <a:srgbClr val="FF00FF"/>
                </a:solidFill>
              </a:rPr>
              <a:t>Auger-FD</a:t>
            </a:r>
          </a:p>
          <a:p>
            <a:pPr lvl="1">
              <a:lnSpc>
                <a:spcPct val="70000"/>
              </a:lnSpc>
            </a:pPr>
            <a:r>
              <a:rPr lang="en-US" sz="3400">
                <a:solidFill>
                  <a:srgbClr val="FF00FF"/>
                </a:solidFill>
              </a:rPr>
              <a:t>HiRes</a:t>
            </a:r>
          </a:p>
          <a:p>
            <a:pPr lvl="1">
              <a:lnSpc>
                <a:spcPct val="70000"/>
              </a:lnSpc>
            </a:pPr>
            <a:r>
              <a:rPr lang="en-US" sz="3400">
                <a:solidFill>
                  <a:srgbClr val="FF00FF"/>
                </a:solidFill>
              </a:rPr>
              <a:t>EUSO</a:t>
            </a:r>
          </a:p>
          <a:p>
            <a:pPr lvl="1">
              <a:lnSpc>
                <a:spcPct val="70000"/>
              </a:lnSpc>
            </a:pPr>
            <a:r>
              <a:rPr lang="en-US" sz="3400">
                <a:solidFill>
                  <a:srgbClr val="FF00FF"/>
                </a:solidFill>
              </a:rPr>
              <a:t>Beam Tests</a:t>
            </a:r>
          </a:p>
          <a:p>
            <a:pPr lvl="1">
              <a:lnSpc>
                <a:spcPct val="70000"/>
              </a:lnSpc>
            </a:pPr>
            <a:r>
              <a:rPr lang="en-US" sz="3400">
                <a:solidFill>
                  <a:srgbClr val="FF00FF"/>
                </a:solidFill>
              </a:rPr>
              <a:t>Reference PMTs </a:t>
            </a:r>
          </a:p>
          <a:p>
            <a:pPr>
              <a:lnSpc>
                <a:spcPct val="70000"/>
              </a:lnSpc>
            </a:pPr>
            <a:r>
              <a:rPr lang="en-US" sz="3600"/>
              <a:t>We plan to add more equipments to measure: </a:t>
            </a:r>
          </a:p>
          <a:p>
            <a:pPr lvl="1">
              <a:lnSpc>
                <a:spcPct val="70000"/>
              </a:lnSpc>
            </a:pPr>
            <a:r>
              <a:rPr lang="en-US" sz="3400"/>
              <a:t>Effect of Magnetic Field</a:t>
            </a:r>
          </a:p>
          <a:p>
            <a:pPr lvl="1">
              <a:lnSpc>
                <a:spcPct val="70000"/>
              </a:lnSpc>
            </a:pPr>
            <a:r>
              <a:rPr lang="en-US" sz="3400"/>
              <a:t>Photon Incident-angle Dependence</a:t>
            </a:r>
          </a:p>
          <a:p>
            <a:pPr lvl="1">
              <a:lnSpc>
                <a:spcPct val="70000"/>
              </a:lnSpc>
            </a:pPr>
            <a:r>
              <a:rPr lang="en-US" sz="3400"/>
              <a:t>Long-term Stability</a:t>
            </a:r>
          </a:p>
          <a:p>
            <a:pPr lvl="1">
              <a:lnSpc>
                <a:spcPct val="70000"/>
              </a:lnSpc>
            </a:pPr>
            <a:r>
              <a:rPr lang="en-US" sz="3400"/>
              <a:t>…</a:t>
            </a:r>
          </a:p>
          <a:p>
            <a:pPr lvl="1">
              <a:lnSpc>
                <a:spcPct val="70000"/>
              </a:lnSpc>
            </a:pPr>
            <a:endParaRPr lang="en-US" sz="3400">
              <a:solidFill>
                <a:srgbClr val="FF00FF"/>
              </a:solidFill>
            </a:endParaRPr>
          </a:p>
          <a:p>
            <a:pPr lvl="1">
              <a:lnSpc>
                <a:spcPct val="70000"/>
              </a:lnSpc>
            </a:pPr>
            <a:endParaRPr lang="en-US" sz="3400"/>
          </a:p>
        </p:txBody>
      </p:sp>
      <p:sp>
        <p:nvSpPr>
          <p:cNvPr id="624644" name="Text Box 4"/>
          <p:cNvSpPr txBox="1">
            <a:spLocks noChangeArrowheads="1"/>
          </p:cNvSpPr>
          <p:nvPr/>
        </p:nvSpPr>
        <p:spPr bwMode="auto">
          <a:xfrm>
            <a:off x="5180013" y="2651125"/>
            <a:ext cx="4010025" cy="617538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Mutual Comparison</a:t>
            </a:r>
          </a:p>
        </p:txBody>
      </p:sp>
      <p:sp>
        <p:nvSpPr>
          <p:cNvPr id="624645" name="AutoShape 5"/>
          <p:cNvSpPr>
            <a:spLocks/>
          </p:cNvSpPr>
          <p:nvPr/>
        </p:nvSpPr>
        <p:spPr bwMode="auto">
          <a:xfrm>
            <a:off x="4527550" y="1920875"/>
            <a:ext cx="547688" cy="2011363"/>
          </a:xfrm>
          <a:prstGeom prst="rightBrace">
            <a:avLst>
              <a:gd name="adj1" fmla="val 30604"/>
              <a:gd name="adj2" fmla="val 50000"/>
            </a:avLst>
          </a:prstGeom>
          <a:noFill/>
          <a:ln w="38100">
            <a:solidFill>
              <a:srgbClr val="FFCC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08D7-6A5B-0440-A72D-EF3F435975A9}" type="slidenum">
              <a:rPr lang="en-US"/>
              <a:pPr/>
              <a:t>5</a:t>
            </a:fld>
            <a:endParaRPr lang="en-US"/>
          </a:p>
        </p:txBody>
      </p:sp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Emission Spectrum of Nitrogen Fluorescence</a:t>
            </a:r>
          </a:p>
        </p:txBody>
      </p:sp>
      <p:pic>
        <p:nvPicPr>
          <p:cNvPr id="614403" name="Picture 3" descr="uv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5075"/>
            <a:ext cx="9601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04" name="Text Box 4"/>
          <p:cNvSpPr txBox="1">
            <a:spLocks noChangeArrowheads="1"/>
          </p:cNvSpPr>
          <p:nvPr/>
        </p:nvSpPr>
        <p:spPr bwMode="auto">
          <a:xfrm>
            <a:off x="7451725" y="6492875"/>
            <a:ext cx="189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FF"/>
                </a:solidFill>
              </a:rPr>
              <a:t>From HiRes</a:t>
            </a:r>
          </a:p>
        </p:txBody>
      </p:sp>
      <p:sp>
        <p:nvSpPr>
          <p:cNvPr id="614405" name="Text Box 5"/>
          <p:cNvSpPr txBox="1">
            <a:spLocks noChangeArrowheads="1"/>
          </p:cNvSpPr>
          <p:nvPr/>
        </p:nvSpPr>
        <p:spPr bwMode="auto">
          <a:xfrm>
            <a:off x="3298825" y="3244850"/>
            <a:ext cx="90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9933FF"/>
                </a:solidFill>
              </a:rPr>
              <a:t>313nm</a:t>
            </a:r>
          </a:p>
        </p:txBody>
      </p:sp>
      <p:sp>
        <p:nvSpPr>
          <p:cNvPr id="614406" name="Text Box 6"/>
          <p:cNvSpPr txBox="1">
            <a:spLocks noChangeArrowheads="1"/>
          </p:cNvSpPr>
          <p:nvPr/>
        </p:nvSpPr>
        <p:spPr bwMode="auto">
          <a:xfrm>
            <a:off x="4624388" y="2103438"/>
            <a:ext cx="90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9933FF"/>
                </a:solidFill>
              </a:rPr>
              <a:t>337nm</a:t>
            </a:r>
          </a:p>
        </p:txBody>
      </p:sp>
      <p:sp>
        <p:nvSpPr>
          <p:cNvPr id="614407" name="Text Box 7"/>
          <p:cNvSpPr txBox="1">
            <a:spLocks noChangeArrowheads="1"/>
          </p:cNvSpPr>
          <p:nvPr/>
        </p:nvSpPr>
        <p:spPr bwMode="auto">
          <a:xfrm>
            <a:off x="5127625" y="3108325"/>
            <a:ext cx="90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9933FF"/>
                </a:solidFill>
              </a:rPr>
              <a:t>357nm</a:t>
            </a:r>
          </a:p>
        </p:txBody>
      </p:sp>
      <p:sp>
        <p:nvSpPr>
          <p:cNvPr id="614408" name="Text Box 8"/>
          <p:cNvSpPr txBox="1">
            <a:spLocks noChangeArrowheads="1"/>
          </p:cNvSpPr>
          <p:nvPr/>
        </p:nvSpPr>
        <p:spPr bwMode="auto">
          <a:xfrm>
            <a:off x="6035675" y="3656013"/>
            <a:ext cx="90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9933FF"/>
                </a:solidFill>
              </a:rPr>
              <a:t>391nm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6E38-E698-AE46-9305-8B5CD18C0765}" type="slidenum">
              <a:rPr lang="en-US"/>
              <a:pPr/>
              <a:t>50</a:t>
            </a:fld>
            <a:endParaRPr lang="en-US"/>
          </a:p>
        </p:txBody>
      </p:sp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How to Minimize Systematic Uncertainties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50925"/>
            <a:ext cx="9312275" cy="5883275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z="2800" u="sng"/>
              <a:t>Don</a:t>
            </a:r>
            <a:r>
              <a:rPr lang="ja-JP" altLang="en-US" sz="2800" u="sng">
                <a:latin typeface="Arial"/>
              </a:rPr>
              <a:t>’</a:t>
            </a:r>
            <a:r>
              <a:rPr lang="en-US" sz="2800" u="sng"/>
              <a:t>t try to measure</a:t>
            </a:r>
            <a:r>
              <a:rPr lang="en-US" sz="2800"/>
              <a:t> QE, Collection Efficiency and Gain separately. </a:t>
            </a:r>
          </a:p>
          <a:p>
            <a:pPr lvl="1">
              <a:lnSpc>
                <a:spcPct val="75000"/>
              </a:lnSpc>
            </a:pPr>
            <a:r>
              <a:rPr lang="en-US" sz="2500"/>
              <a:t>Just measure all three together (with a mirror, UV filter etc. as well). </a:t>
            </a:r>
            <a:r>
              <a:rPr lang="en-US" sz="2500">
                <a:sym typeface="Symbol" charset="0"/>
              </a:rPr>
              <a:t> </a:t>
            </a:r>
            <a:r>
              <a:rPr lang="ja-JP" altLang="en-US" sz="2500">
                <a:latin typeface="Arial"/>
                <a:sym typeface="Symbol" charset="0"/>
              </a:rPr>
              <a:t>“</a:t>
            </a:r>
            <a:r>
              <a:rPr lang="en-US" sz="2500">
                <a:solidFill>
                  <a:srgbClr val="FF0066"/>
                </a:solidFill>
                <a:sym typeface="Symbol" charset="0"/>
              </a:rPr>
              <a:t>End-to-end Calibration</a:t>
            </a:r>
            <a:r>
              <a:rPr lang="ja-JP" altLang="en-US" sz="2500">
                <a:latin typeface="Arial"/>
                <a:sym typeface="Symbol" charset="0"/>
              </a:rPr>
              <a:t>”</a:t>
            </a:r>
            <a:endParaRPr lang="en-US" sz="2500">
              <a:sym typeface="Symbol" charset="0"/>
            </a:endParaRPr>
          </a:p>
          <a:p>
            <a:pPr lvl="1">
              <a:lnSpc>
                <a:spcPct val="75000"/>
              </a:lnSpc>
            </a:pPr>
            <a:r>
              <a:rPr lang="en-US" sz="2500"/>
              <a:t>Prepare the </a:t>
            </a:r>
            <a:r>
              <a:rPr lang="ja-JP" altLang="en-US" sz="2500">
                <a:latin typeface="Arial"/>
              </a:rPr>
              <a:t>“</a:t>
            </a:r>
            <a:r>
              <a:rPr lang="en-US" sz="2500"/>
              <a:t>absolutely-calibrated</a:t>
            </a:r>
            <a:r>
              <a:rPr lang="ja-JP" altLang="en-US" sz="2500">
                <a:latin typeface="Arial"/>
              </a:rPr>
              <a:t>”</a:t>
            </a:r>
            <a:r>
              <a:rPr lang="en-US" sz="2500"/>
              <a:t> light source.</a:t>
            </a:r>
          </a:p>
          <a:p>
            <a:pPr>
              <a:lnSpc>
                <a:spcPct val="75000"/>
              </a:lnSpc>
            </a:pPr>
            <a:r>
              <a:rPr lang="en-US" sz="2800"/>
              <a:t>Make sure that the </a:t>
            </a:r>
            <a:r>
              <a:rPr lang="ja-JP" altLang="en-US" sz="2800">
                <a:latin typeface="Arial"/>
              </a:rPr>
              <a:t>“</a:t>
            </a:r>
            <a:r>
              <a:rPr lang="en-US" sz="2800"/>
              <a:t>absolutely-calibrated</a:t>
            </a:r>
            <a:r>
              <a:rPr lang="ja-JP" altLang="en-US" sz="2800">
                <a:latin typeface="Arial"/>
              </a:rPr>
              <a:t>”</a:t>
            </a:r>
            <a:r>
              <a:rPr lang="en-US" sz="2800"/>
              <a:t> light source has the same characteristics as </a:t>
            </a:r>
            <a:r>
              <a:rPr lang="en-US" sz="2800" u="sng"/>
              <a:t>cosmic-ray fluorescence signals</a:t>
            </a:r>
            <a:r>
              <a:rPr lang="en-US" sz="2800"/>
              <a:t>.</a:t>
            </a:r>
          </a:p>
          <a:p>
            <a:pPr lvl="1">
              <a:lnSpc>
                <a:spcPct val="75000"/>
              </a:lnSpc>
            </a:pPr>
            <a:r>
              <a:rPr lang="en-US" sz="2500"/>
              <a:t>Same wave length</a:t>
            </a:r>
          </a:p>
          <a:p>
            <a:pPr lvl="1">
              <a:lnSpc>
                <a:spcPct val="75000"/>
              </a:lnSpc>
            </a:pPr>
            <a:r>
              <a:rPr lang="en-US" sz="2500"/>
              <a:t>Same angular distribution on the PMT surface</a:t>
            </a:r>
          </a:p>
          <a:p>
            <a:pPr lvl="1">
              <a:lnSpc>
                <a:spcPct val="75000"/>
              </a:lnSpc>
            </a:pPr>
            <a:r>
              <a:rPr lang="en-US" sz="2500"/>
              <a:t>Uniform over the PMT surface</a:t>
            </a:r>
          </a:p>
          <a:p>
            <a:pPr lvl="1">
              <a:lnSpc>
                <a:spcPct val="75000"/>
              </a:lnSpc>
            </a:pPr>
            <a:r>
              <a:rPr lang="en-US" sz="2500"/>
              <a:t>Same pulse width and intensity</a:t>
            </a:r>
          </a:p>
          <a:p>
            <a:pPr>
              <a:lnSpc>
                <a:spcPct val="75000"/>
              </a:lnSpc>
            </a:pPr>
            <a:r>
              <a:rPr lang="en-US" sz="2800"/>
              <a:t>Calibrate </a:t>
            </a:r>
            <a:r>
              <a:rPr lang="en-US" sz="2800" u="sng"/>
              <a:t>in situ</a:t>
            </a:r>
            <a:r>
              <a:rPr lang="en-US" sz="2800"/>
              <a:t>, monitor external environment. </a:t>
            </a:r>
          </a:p>
          <a:p>
            <a:pPr lvl="1">
              <a:lnSpc>
                <a:spcPct val="75000"/>
              </a:lnSpc>
            </a:pPr>
            <a:r>
              <a:rPr lang="en-US" sz="2500"/>
              <a:t>Same (Earth) magnetic field</a:t>
            </a:r>
          </a:p>
          <a:p>
            <a:pPr lvl="1">
              <a:lnSpc>
                <a:spcPct val="75000"/>
              </a:lnSpc>
            </a:pPr>
            <a:r>
              <a:rPr lang="en-US" sz="2500"/>
              <a:t>Same temperature</a:t>
            </a:r>
          </a:p>
          <a:p>
            <a:pPr lvl="1">
              <a:lnSpc>
                <a:spcPct val="75000"/>
              </a:lnSpc>
            </a:pPr>
            <a:r>
              <a:rPr lang="en-US" sz="2500"/>
              <a:t>Same supplied HV</a:t>
            </a:r>
          </a:p>
          <a:p>
            <a:pPr lvl="2">
              <a:lnSpc>
                <a:spcPct val="75000"/>
              </a:lnSpc>
              <a:buFontTx/>
              <a:buNone/>
            </a:pPr>
            <a:endParaRPr lang="en-US" sz="2000"/>
          </a:p>
          <a:p>
            <a:pPr>
              <a:lnSpc>
                <a:spcPct val="70000"/>
              </a:lnSpc>
            </a:pPr>
            <a:endParaRPr lang="en-US" sz="25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F405-B91A-6040-BF09-2F9E310AAF21}" type="slidenum">
              <a:rPr lang="en-US"/>
              <a:pPr/>
              <a:t>51</a:t>
            </a:fld>
            <a:endParaRPr lang="en-US"/>
          </a:p>
        </p:txBody>
      </p:sp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How to Minimize Systematic Uncertainties </a:t>
            </a:r>
            <a:r>
              <a:rPr lang="en-US" sz="3600">
                <a:solidFill>
                  <a:srgbClr val="FF00FF"/>
                </a:solidFill>
              </a:rPr>
              <a:t>at Beam Tests</a:t>
            </a:r>
          </a:p>
        </p:txBody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50925"/>
            <a:ext cx="9312275" cy="5883275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z="2800" u="sng"/>
              <a:t>Don</a:t>
            </a:r>
            <a:r>
              <a:rPr lang="ja-JP" altLang="en-US" sz="2800" u="sng">
                <a:latin typeface="Arial"/>
              </a:rPr>
              <a:t>’</a:t>
            </a:r>
            <a:r>
              <a:rPr lang="en-US" sz="2800" u="sng"/>
              <a:t>t try to measure</a:t>
            </a:r>
            <a:r>
              <a:rPr lang="en-US" sz="2800"/>
              <a:t> QE, Collection Efficiency and Gain separately. </a:t>
            </a:r>
          </a:p>
          <a:p>
            <a:pPr lvl="1">
              <a:lnSpc>
                <a:spcPct val="75000"/>
              </a:lnSpc>
            </a:pPr>
            <a:r>
              <a:rPr lang="en-US" sz="2500"/>
              <a:t>Just measure all three together (with a mirror, UV filter etc. as well). </a:t>
            </a:r>
            <a:r>
              <a:rPr lang="en-US" sz="2500">
                <a:sym typeface="Symbol" charset="0"/>
              </a:rPr>
              <a:t> </a:t>
            </a:r>
            <a:r>
              <a:rPr lang="ja-JP" altLang="en-US" sz="2500">
                <a:latin typeface="Arial"/>
                <a:sym typeface="Symbol" charset="0"/>
              </a:rPr>
              <a:t>“</a:t>
            </a:r>
            <a:r>
              <a:rPr lang="en-US" sz="2500">
                <a:solidFill>
                  <a:srgbClr val="FF0066"/>
                </a:solidFill>
                <a:sym typeface="Symbol" charset="0"/>
              </a:rPr>
              <a:t>End-to-end Calibration</a:t>
            </a:r>
            <a:r>
              <a:rPr lang="ja-JP" altLang="en-US" sz="2500">
                <a:latin typeface="Arial"/>
                <a:sym typeface="Symbol" charset="0"/>
              </a:rPr>
              <a:t>”</a:t>
            </a:r>
            <a:endParaRPr lang="en-US" sz="2500">
              <a:sym typeface="Symbol" charset="0"/>
            </a:endParaRPr>
          </a:p>
          <a:p>
            <a:pPr lvl="1">
              <a:lnSpc>
                <a:spcPct val="75000"/>
              </a:lnSpc>
            </a:pPr>
            <a:r>
              <a:rPr lang="en-US" sz="2500"/>
              <a:t>Prepare the </a:t>
            </a:r>
            <a:r>
              <a:rPr lang="ja-JP" altLang="en-US" sz="2500">
                <a:latin typeface="Arial"/>
              </a:rPr>
              <a:t>“</a:t>
            </a:r>
            <a:r>
              <a:rPr lang="en-US" sz="2500"/>
              <a:t>absolutely-calibrated</a:t>
            </a:r>
            <a:r>
              <a:rPr lang="ja-JP" altLang="en-US" sz="2500">
                <a:latin typeface="Arial"/>
              </a:rPr>
              <a:t>”</a:t>
            </a:r>
            <a:r>
              <a:rPr lang="en-US" sz="2500"/>
              <a:t> light source.</a:t>
            </a:r>
          </a:p>
          <a:p>
            <a:pPr>
              <a:lnSpc>
                <a:spcPct val="75000"/>
              </a:lnSpc>
            </a:pPr>
            <a:r>
              <a:rPr lang="en-US" sz="2800"/>
              <a:t>Make sure that the </a:t>
            </a:r>
            <a:r>
              <a:rPr lang="ja-JP" altLang="en-US" sz="2800">
                <a:latin typeface="Arial"/>
              </a:rPr>
              <a:t>“</a:t>
            </a:r>
            <a:r>
              <a:rPr lang="en-US" sz="2800"/>
              <a:t>absolutely-calibrated</a:t>
            </a:r>
            <a:r>
              <a:rPr lang="ja-JP" altLang="en-US" sz="2800">
                <a:latin typeface="Arial"/>
              </a:rPr>
              <a:t>”</a:t>
            </a:r>
            <a:r>
              <a:rPr lang="en-US" sz="2800"/>
              <a:t> light source has the same characteristics as </a:t>
            </a:r>
            <a:r>
              <a:rPr lang="en-US" sz="2800" u="sng">
                <a:solidFill>
                  <a:srgbClr val="FF00FF"/>
                </a:solidFill>
              </a:rPr>
              <a:t>beam test fluorescence signals</a:t>
            </a:r>
            <a:r>
              <a:rPr lang="en-US" sz="2800"/>
              <a:t>.</a:t>
            </a:r>
          </a:p>
          <a:p>
            <a:pPr lvl="1">
              <a:lnSpc>
                <a:spcPct val="75000"/>
              </a:lnSpc>
            </a:pPr>
            <a:r>
              <a:rPr lang="en-US" sz="2500"/>
              <a:t>Same wave length</a:t>
            </a:r>
          </a:p>
          <a:p>
            <a:pPr lvl="1">
              <a:lnSpc>
                <a:spcPct val="75000"/>
              </a:lnSpc>
            </a:pPr>
            <a:r>
              <a:rPr lang="en-US" sz="2500" u="sng">
                <a:solidFill>
                  <a:srgbClr val="FF00FF"/>
                </a:solidFill>
              </a:rPr>
              <a:t>Same angular distribution on the PMT surface</a:t>
            </a:r>
          </a:p>
          <a:p>
            <a:pPr lvl="1">
              <a:lnSpc>
                <a:spcPct val="75000"/>
              </a:lnSpc>
            </a:pPr>
            <a:r>
              <a:rPr lang="en-US" sz="2500"/>
              <a:t>Uniform over the PMT surface</a:t>
            </a:r>
          </a:p>
          <a:p>
            <a:pPr lvl="1">
              <a:lnSpc>
                <a:spcPct val="75000"/>
              </a:lnSpc>
            </a:pPr>
            <a:r>
              <a:rPr lang="en-US" sz="2500"/>
              <a:t>Same pulse width and intensity</a:t>
            </a:r>
          </a:p>
          <a:p>
            <a:pPr>
              <a:lnSpc>
                <a:spcPct val="75000"/>
              </a:lnSpc>
            </a:pPr>
            <a:r>
              <a:rPr lang="en-US" sz="2800"/>
              <a:t>Calibrate </a:t>
            </a:r>
            <a:r>
              <a:rPr lang="en-US" sz="2800" u="sng">
                <a:solidFill>
                  <a:srgbClr val="FF00FF"/>
                </a:solidFill>
              </a:rPr>
              <a:t>in situ</a:t>
            </a:r>
            <a:r>
              <a:rPr lang="en-US" sz="2800"/>
              <a:t>, monitor external environment. </a:t>
            </a:r>
          </a:p>
          <a:p>
            <a:pPr lvl="1">
              <a:lnSpc>
                <a:spcPct val="75000"/>
              </a:lnSpc>
            </a:pPr>
            <a:r>
              <a:rPr lang="en-US" sz="2500"/>
              <a:t>Same (Earth) magnetic field</a:t>
            </a:r>
          </a:p>
          <a:p>
            <a:pPr lvl="1">
              <a:lnSpc>
                <a:spcPct val="75000"/>
              </a:lnSpc>
            </a:pPr>
            <a:r>
              <a:rPr lang="en-US" sz="2500"/>
              <a:t>Same temperature</a:t>
            </a:r>
          </a:p>
          <a:p>
            <a:pPr lvl="1">
              <a:lnSpc>
                <a:spcPct val="75000"/>
              </a:lnSpc>
            </a:pPr>
            <a:r>
              <a:rPr lang="en-US" sz="2500"/>
              <a:t>Same supplied HV</a:t>
            </a:r>
          </a:p>
          <a:p>
            <a:pPr lvl="2">
              <a:lnSpc>
                <a:spcPct val="75000"/>
              </a:lnSpc>
              <a:buFontTx/>
              <a:buNone/>
            </a:pPr>
            <a:endParaRPr lang="en-US" sz="2000"/>
          </a:p>
          <a:p>
            <a:pPr>
              <a:lnSpc>
                <a:spcPct val="70000"/>
              </a:lnSpc>
            </a:pPr>
            <a:endParaRPr lang="en-US" sz="25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F5943-3697-8C48-B026-C7FCC858D486}" type="slidenum">
              <a:rPr lang="en-US"/>
              <a:pPr/>
              <a:t>52</a:t>
            </a:fld>
            <a:endParaRPr lang="en-US"/>
          </a:p>
        </p:txBody>
      </p:sp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601200" cy="822325"/>
          </a:xfrm>
        </p:spPr>
        <p:txBody>
          <a:bodyPr/>
          <a:lstStyle/>
          <a:p>
            <a:r>
              <a:rPr lang="en-US" sz="3600"/>
              <a:t>Propagation Chain of Absolute Calibration of Photon Detectors</a:t>
            </a:r>
          </a:p>
        </p:txBody>
      </p:sp>
      <p:sp>
        <p:nvSpPr>
          <p:cNvPr id="623619" name="Text Box 3"/>
          <p:cNvSpPr txBox="1">
            <a:spLocks noChangeArrowheads="1"/>
          </p:cNvSpPr>
          <p:nvPr/>
        </p:nvSpPr>
        <p:spPr bwMode="auto">
          <a:xfrm>
            <a:off x="5962650" y="1063625"/>
            <a:ext cx="2982913" cy="415925"/>
          </a:xfrm>
          <a:prstGeom prst="rect">
            <a:avLst/>
          </a:prstGeom>
          <a:noFill/>
          <a:ln w="19050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99"/>
                </a:solidFill>
              </a:rPr>
              <a:t>Cryogenic Radiometer </a:t>
            </a:r>
          </a:p>
        </p:txBody>
      </p:sp>
      <p:sp>
        <p:nvSpPr>
          <p:cNvPr id="623620" name="Text Box 4"/>
          <p:cNvSpPr txBox="1">
            <a:spLocks noChangeArrowheads="1"/>
          </p:cNvSpPr>
          <p:nvPr/>
        </p:nvSpPr>
        <p:spPr bwMode="auto">
          <a:xfrm>
            <a:off x="5969000" y="1698625"/>
            <a:ext cx="1854200" cy="415925"/>
          </a:xfrm>
          <a:prstGeom prst="rect">
            <a:avLst/>
          </a:prstGeom>
          <a:noFill/>
          <a:ln w="19050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99"/>
                </a:solidFill>
              </a:rPr>
              <a:t>Trap Detector</a:t>
            </a:r>
          </a:p>
        </p:txBody>
      </p:sp>
      <p:sp>
        <p:nvSpPr>
          <p:cNvPr id="623621" name="Text Box 5"/>
          <p:cNvSpPr txBox="1">
            <a:spLocks noChangeArrowheads="1"/>
          </p:cNvSpPr>
          <p:nvPr/>
        </p:nvSpPr>
        <p:spPr bwMode="auto">
          <a:xfrm>
            <a:off x="5969000" y="2338388"/>
            <a:ext cx="2755900" cy="415925"/>
          </a:xfrm>
          <a:prstGeom prst="rect">
            <a:avLst/>
          </a:prstGeom>
          <a:noFill/>
          <a:ln w="19050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99"/>
                </a:solidFill>
              </a:rPr>
              <a:t>Pyroelectric Detector</a:t>
            </a:r>
          </a:p>
        </p:txBody>
      </p:sp>
      <p:sp>
        <p:nvSpPr>
          <p:cNvPr id="623622" name="Text Box 6"/>
          <p:cNvSpPr txBox="1">
            <a:spLocks noChangeArrowheads="1"/>
          </p:cNvSpPr>
          <p:nvPr/>
        </p:nvSpPr>
        <p:spPr bwMode="auto">
          <a:xfrm>
            <a:off x="2219325" y="1611313"/>
            <a:ext cx="1200150" cy="4254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Laser(s)</a:t>
            </a:r>
          </a:p>
        </p:txBody>
      </p:sp>
      <p:sp>
        <p:nvSpPr>
          <p:cNvPr id="623623" name="Text Box 7"/>
          <p:cNvSpPr txBox="1">
            <a:spLocks noChangeArrowheads="1"/>
          </p:cNvSpPr>
          <p:nvPr/>
        </p:nvSpPr>
        <p:spPr bwMode="auto">
          <a:xfrm>
            <a:off x="5969000" y="4217988"/>
            <a:ext cx="3082925" cy="415925"/>
          </a:xfrm>
          <a:prstGeom prst="rect">
            <a:avLst/>
          </a:prstGeom>
          <a:noFill/>
          <a:ln w="19050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99"/>
                </a:solidFill>
              </a:rPr>
              <a:t>NIST standard UV Si PD</a:t>
            </a:r>
          </a:p>
        </p:txBody>
      </p:sp>
      <p:sp>
        <p:nvSpPr>
          <p:cNvPr id="623624" name="Text Box 8"/>
          <p:cNvSpPr txBox="1">
            <a:spLocks noChangeArrowheads="1"/>
          </p:cNvSpPr>
          <p:nvPr/>
        </p:nvSpPr>
        <p:spPr bwMode="auto">
          <a:xfrm>
            <a:off x="5969000" y="4949825"/>
            <a:ext cx="2038350" cy="415925"/>
          </a:xfrm>
          <a:prstGeom prst="rect">
            <a:avLst/>
          </a:prstGeom>
          <a:noFill/>
          <a:ln w="19050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99"/>
                </a:solidFill>
              </a:rPr>
              <a:t>Reference PMT</a:t>
            </a:r>
          </a:p>
        </p:txBody>
      </p:sp>
      <p:sp>
        <p:nvSpPr>
          <p:cNvPr id="623625" name="Text Box 9"/>
          <p:cNvSpPr txBox="1">
            <a:spLocks noChangeArrowheads="1"/>
          </p:cNvSpPr>
          <p:nvPr/>
        </p:nvSpPr>
        <p:spPr bwMode="auto">
          <a:xfrm>
            <a:off x="436563" y="5283200"/>
            <a:ext cx="351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/>
              <a:t>Atmospheric Fluorescence </a:t>
            </a:r>
          </a:p>
        </p:txBody>
      </p:sp>
      <p:sp>
        <p:nvSpPr>
          <p:cNvPr id="623626" name="Text Box 10"/>
          <p:cNvSpPr txBox="1">
            <a:spLocks noChangeArrowheads="1"/>
          </p:cNvSpPr>
          <p:nvPr/>
        </p:nvSpPr>
        <p:spPr bwMode="auto">
          <a:xfrm>
            <a:off x="960438" y="2328863"/>
            <a:ext cx="2455862" cy="4254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Monochromator(s)</a:t>
            </a:r>
          </a:p>
        </p:txBody>
      </p:sp>
      <p:sp>
        <p:nvSpPr>
          <p:cNvPr id="623627" name="Text Box 11"/>
          <p:cNvSpPr txBox="1">
            <a:spLocks noChangeArrowheads="1"/>
          </p:cNvSpPr>
          <p:nvPr/>
        </p:nvSpPr>
        <p:spPr bwMode="auto">
          <a:xfrm>
            <a:off x="2540000" y="4187825"/>
            <a:ext cx="1271588" cy="10350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bg2"/>
                </a:solidFill>
              </a:rPr>
              <a:t>UV LED</a:t>
            </a:r>
          </a:p>
          <a:p>
            <a:pPr algn="l"/>
            <a:r>
              <a:rPr lang="en-US" sz="2000">
                <a:solidFill>
                  <a:schemeClr val="bg2"/>
                </a:solidFill>
              </a:rPr>
              <a:t>Xe Lamp</a:t>
            </a:r>
          </a:p>
          <a:p>
            <a:pPr algn="l"/>
            <a:r>
              <a:rPr lang="en-US" sz="2000">
                <a:solidFill>
                  <a:schemeClr val="bg2"/>
                </a:solidFill>
              </a:rPr>
              <a:t>Laser(s)</a:t>
            </a:r>
          </a:p>
        </p:txBody>
      </p:sp>
      <p:sp>
        <p:nvSpPr>
          <p:cNvPr id="623628" name="Text Box 12"/>
          <p:cNvSpPr txBox="1">
            <a:spLocks noChangeArrowheads="1"/>
          </p:cNvSpPr>
          <p:nvPr/>
        </p:nvSpPr>
        <p:spPr bwMode="auto">
          <a:xfrm>
            <a:off x="1900238" y="5757863"/>
            <a:ext cx="1890712" cy="4254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Particle Beam</a:t>
            </a:r>
          </a:p>
        </p:txBody>
      </p:sp>
      <p:sp>
        <p:nvSpPr>
          <p:cNvPr id="623629" name="Text Box 13"/>
          <p:cNvSpPr txBox="1">
            <a:spLocks noChangeArrowheads="1"/>
          </p:cNvSpPr>
          <p:nvPr/>
        </p:nvSpPr>
        <p:spPr bwMode="auto">
          <a:xfrm>
            <a:off x="847725" y="6335713"/>
            <a:ext cx="2949575" cy="47625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FF"/>
                </a:solidFill>
              </a:rPr>
              <a:t>Cosmic-ray Events</a:t>
            </a:r>
          </a:p>
        </p:txBody>
      </p:sp>
      <p:sp>
        <p:nvSpPr>
          <p:cNvPr id="623630" name="Text Box 14"/>
          <p:cNvSpPr txBox="1">
            <a:spLocks noChangeArrowheads="1"/>
          </p:cNvSpPr>
          <p:nvPr/>
        </p:nvSpPr>
        <p:spPr bwMode="auto">
          <a:xfrm>
            <a:off x="5922963" y="6321425"/>
            <a:ext cx="3114675" cy="476250"/>
          </a:xfrm>
          <a:prstGeom prst="rect">
            <a:avLst/>
          </a:prstGeom>
          <a:noFill/>
          <a:ln w="19050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66"/>
                </a:solidFill>
              </a:rPr>
              <a:t>PMTs in Telescopes</a:t>
            </a:r>
          </a:p>
        </p:txBody>
      </p:sp>
      <p:sp>
        <p:nvSpPr>
          <p:cNvPr id="623631" name="Text Box 15"/>
          <p:cNvSpPr txBox="1">
            <a:spLocks noChangeArrowheads="1"/>
          </p:cNvSpPr>
          <p:nvPr/>
        </p:nvSpPr>
        <p:spPr bwMode="auto">
          <a:xfrm>
            <a:off x="436563" y="3576638"/>
            <a:ext cx="21304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i="1"/>
              <a:t>Light Beam</a:t>
            </a:r>
          </a:p>
          <a:p>
            <a:pPr algn="l"/>
            <a:r>
              <a:rPr lang="en-US" sz="2000" i="1"/>
              <a:t>Scattered Light</a:t>
            </a:r>
          </a:p>
          <a:p>
            <a:pPr algn="l"/>
            <a:r>
              <a:rPr lang="en-US" sz="2000" i="1"/>
              <a:t>Dome Reflector </a:t>
            </a:r>
          </a:p>
        </p:txBody>
      </p:sp>
      <p:sp>
        <p:nvSpPr>
          <p:cNvPr id="623632" name="Line 16"/>
          <p:cNvSpPr>
            <a:spLocks noChangeAspect="1" noChangeShapeType="1"/>
          </p:cNvSpPr>
          <p:nvPr/>
        </p:nvSpPr>
        <p:spPr bwMode="auto">
          <a:xfrm>
            <a:off x="2540000" y="3578225"/>
            <a:ext cx="4160838" cy="0"/>
          </a:xfrm>
          <a:prstGeom prst="line">
            <a:avLst/>
          </a:prstGeom>
          <a:noFill/>
          <a:ln w="50800">
            <a:solidFill>
              <a:srgbClr val="FFCC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33" name="AutoShape 17"/>
          <p:cNvSpPr>
            <a:spLocks noChangeArrowheads="1"/>
          </p:cNvSpPr>
          <p:nvPr/>
        </p:nvSpPr>
        <p:spPr bwMode="auto">
          <a:xfrm>
            <a:off x="6883400" y="3532188"/>
            <a:ext cx="320675" cy="595312"/>
          </a:xfrm>
          <a:prstGeom prst="downArrow">
            <a:avLst>
              <a:gd name="adj1" fmla="val 50000"/>
              <a:gd name="adj2" fmla="val 46411"/>
            </a:avLst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34" name="Text Box 18"/>
          <p:cNvSpPr txBox="1">
            <a:spLocks noChangeArrowheads="1"/>
          </p:cNvSpPr>
          <p:nvPr/>
        </p:nvSpPr>
        <p:spPr bwMode="auto">
          <a:xfrm>
            <a:off x="4022725" y="2925763"/>
            <a:ext cx="87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u="sng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NIST</a:t>
            </a:r>
          </a:p>
        </p:txBody>
      </p:sp>
      <p:sp>
        <p:nvSpPr>
          <p:cNvPr id="623635" name="Text Box 19"/>
          <p:cNvSpPr txBox="1">
            <a:spLocks noChangeArrowheads="1"/>
          </p:cNvSpPr>
          <p:nvPr/>
        </p:nvSpPr>
        <p:spPr bwMode="auto">
          <a:xfrm>
            <a:off x="4160838" y="3851275"/>
            <a:ext cx="60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u="sng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US</a:t>
            </a:r>
          </a:p>
        </p:txBody>
      </p:sp>
      <p:sp>
        <p:nvSpPr>
          <p:cNvPr id="623636" name="Line 20"/>
          <p:cNvSpPr>
            <a:spLocks noChangeShapeType="1"/>
          </p:cNvSpPr>
          <p:nvPr/>
        </p:nvSpPr>
        <p:spPr bwMode="auto">
          <a:xfrm flipV="1">
            <a:off x="3452813" y="1290638"/>
            <a:ext cx="2468562" cy="547687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37" name="Line 21"/>
          <p:cNvSpPr>
            <a:spLocks noChangeShapeType="1"/>
          </p:cNvSpPr>
          <p:nvPr/>
        </p:nvSpPr>
        <p:spPr bwMode="auto">
          <a:xfrm>
            <a:off x="3454400" y="1839913"/>
            <a:ext cx="2514600" cy="9207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38" name="Line 22"/>
          <p:cNvSpPr>
            <a:spLocks noChangeShapeType="1"/>
          </p:cNvSpPr>
          <p:nvPr/>
        </p:nvSpPr>
        <p:spPr bwMode="auto">
          <a:xfrm flipV="1">
            <a:off x="3454400" y="1978025"/>
            <a:ext cx="2468563" cy="547688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39" name="Line 23"/>
          <p:cNvSpPr>
            <a:spLocks noChangeShapeType="1"/>
          </p:cNvSpPr>
          <p:nvPr/>
        </p:nvSpPr>
        <p:spPr bwMode="auto">
          <a:xfrm>
            <a:off x="3503613" y="2524125"/>
            <a:ext cx="2422525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40" name="Text Box 24"/>
          <p:cNvSpPr txBox="1">
            <a:spLocks noChangeArrowheads="1"/>
          </p:cNvSpPr>
          <p:nvPr/>
        </p:nvSpPr>
        <p:spPr bwMode="auto">
          <a:xfrm>
            <a:off x="5969000" y="2978150"/>
            <a:ext cx="3082925" cy="415925"/>
          </a:xfrm>
          <a:prstGeom prst="rect">
            <a:avLst/>
          </a:prstGeom>
          <a:noFill/>
          <a:ln w="19050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99"/>
                </a:solidFill>
              </a:rPr>
              <a:t>NIST standard UV Si PD</a:t>
            </a:r>
          </a:p>
        </p:txBody>
      </p:sp>
      <p:sp>
        <p:nvSpPr>
          <p:cNvPr id="623641" name="Line 25"/>
          <p:cNvSpPr>
            <a:spLocks noChangeShapeType="1"/>
          </p:cNvSpPr>
          <p:nvPr/>
        </p:nvSpPr>
        <p:spPr bwMode="auto">
          <a:xfrm>
            <a:off x="3454400" y="2525713"/>
            <a:ext cx="2468563" cy="639762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42" name="AutoShape 26"/>
          <p:cNvSpPr>
            <a:spLocks noChangeArrowheads="1"/>
          </p:cNvSpPr>
          <p:nvPr/>
        </p:nvSpPr>
        <p:spPr bwMode="auto">
          <a:xfrm>
            <a:off x="6929438" y="5543550"/>
            <a:ext cx="320675" cy="595313"/>
          </a:xfrm>
          <a:prstGeom prst="downArrow">
            <a:avLst>
              <a:gd name="adj1" fmla="val 50000"/>
              <a:gd name="adj2" fmla="val 46411"/>
            </a:avLst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43" name="Line 27"/>
          <p:cNvSpPr>
            <a:spLocks noChangeShapeType="1"/>
          </p:cNvSpPr>
          <p:nvPr/>
        </p:nvSpPr>
        <p:spPr bwMode="auto">
          <a:xfrm flipV="1">
            <a:off x="3865563" y="4446588"/>
            <a:ext cx="2057400" cy="274637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44" name="Line 28"/>
          <p:cNvSpPr>
            <a:spLocks noChangeShapeType="1"/>
          </p:cNvSpPr>
          <p:nvPr/>
        </p:nvSpPr>
        <p:spPr bwMode="auto">
          <a:xfrm>
            <a:off x="3911600" y="4765675"/>
            <a:ext cx="2011363" cy="366713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45" name="Line 29"/>
          <p:cNvSpPr>
            <a:spLocks noChangeShapeType="1"/>
          </p:cNvSpPr>
          <p:nvPr/>
        </p:nvSpPr>
        <p:spPr bwMode="auto">
          <a:xfrm flipV="1">
            <a:off x="3795713" y="5222875"/>
            <a:ext cx="2147887" cy="823913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46" name="Line 30"/>
          <p:cNvSpPr>
            <a:spLocks noChangeShapeType="1"/>
          </p:cNvSpPr>
          <p:nvPr/>
        </p:nvSpPr>
        <p:spPr bwMode="auto">
          <a:xfrm>
            <a:off x="3865563" y="4765675"/>
            <a:ext cx="2011362" cy="1738313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47" name="Line 31"/>
          <p:cNvSpPr>
            <a:spLocks noChangeShapeType="1"/>
          </p:cNvSpPr>
          <p:nvPr/>
        </p:nvSpPr>
        <p:spPr bwMode="auto">
          <a:xfrm flipV="1">
            <a:off x="3819525" y="6594475"/>
            <a:ext cx="20574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48" name="Text Box 32"/>
          <p:cNvSpPr txBox="1">
            <a:spLocks noChangeArrowheads="1"/>
          </p:cNvSpPr>
          <p:nvPr/>
        </p:nvSpPr>
        <p:spPr bwMode="auto">
          <a:xfrm>
            <a:off x="407988" y="1111250"/>
            <a:ext cx="2808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/>
              <a:t>Standard Light Beam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4C95C-9ADD-444C-A9C7-CD1DB7DB52BA}" type="slidenum">
              <a:rPr lang="en-US"/>
              <a:pPr/>
              <a:t>53</a:t>
            </a:fld>
            <a:endParaRPr lang="en-US"/>
          </a:p>
        </p:txBody>
      </p:sp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How to absolutely calibrate the PMTs in Telescope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1279525"/>
            <a:ext cx="8824912" cy="5395913"/>
          </a:xfrm>
        </p:spPr>
        <p:txBody>
          <a:bodyPr/>
          <a:lstStyle/>
          <a:p>
            <a:pPr marL="800100" indent="-800100"/>
            <a:r>
              <a:rPr lang="en-US" sz="3000">
                <a:solidFill>
                  <a:schemeClr val="tx1"/>
                </a:solidFill>
              </a:rPr>
              <a:t>Prepare a stable light source and an </a:t>
            </a:r>
            <a:r>
              <a:rPr lang="ja-JP" altLang="en-US" sz="3000">
                <a:solidFill>
                  <a:schemeClr val="tx1"/>
                </a:solidFill>
                <a:latin typeface="Arial"/>
              </a:rPr>
              <a:t>“</a:t>
            </a:r>
            <a:r>
              <a:rPr lang="en-US" sz="3000" u="sng">
                <a:solidFill>
                  <a:srgbClr val="FF00FF"/>
                </a:solidFill>
              </a:rPr>
              <a:t>absolutely calibrated photon detector</a:t>
            </a:r>
            <a:r>
              <a:rPr lang="ja-JP" altLang="en-US" sz="3000">
                <a:solidFill>
                  <a:schemeClr val="tx1"/>
                </a:solidFill>
                <a:latin typeface="Arial"/>
              </a:rPr>
              <a:t>”</a:t>
            </a:r>
            <a:r>
              <a:rPr lang="en-US" sz="3000">
                <a:solidFill>
                  <a:schemeClr val="tx1"/>
                </a:solidFill>
              </a:rPr>
              <a:t>.</a:t>
            </a:r>
          </a:p>
          <a:p>
            <a:pPr marL="800100" indent="-800100"/>
            <a:r>
              <a:rPr lang="en-US" sz="3000">
                <a:solidFill>
                  <a:schemeClr val="tx1"/>
                </a:solidFill>
              </a:rPr>
              <a:t>Measure the </a:t>
            </a:r>
            <a:r>
              <a:rPr lang="ja-JP" altLang="en-US" sz="3000">
                <a:solidFill>
                  <a:schemeClr val="tx1"/>
                </a:solidFill>
                <a:latin typeface="Arial"/>
              </a:rPr>
              <a:t>“</a:t>
            </a:r>
            <a:r>
              <a:rPr lang="en-US" sz="3000" u="sng">
                <a:solidFill>
                  <a:srgbClr val="FF00FF"/>
                </a:solidFill>
              </a:rPr>
              <a:t>absolute photon flux</a:t>
            </a:r>
            <a:r>
              <a:rPr lang="ja-JP" altLang="en-US" sz="3000">
                <a:solidFill>
                  <a:schemeClr val="tx1"/>
                </a:solidFill>
                <a:latin typeface="Arial"/>
              </a:rPr>
              <a:t>”</a:t>
            </a:r>
            <a:r>
              <a:rPr lang="en-US" sz="3000">
                <a:solidFill>
                  <a:schemeClr val="tx1"/>
                </a:solidFill>
              </a:rPr>
              <a:t> from the light source, going into the real telescope by the calibrated photon detector above.</a:t>
            </a:r>
          </a:p>
          <a:p>
            <a:pPr marL="800100" indent="-800100"/>
            <a:r>
              <a:rPr lang="en-US" sz="3000">
                <a:solidFill>
                  <a:schemeClr val="tx1"/>
                </a:solidFill>
              </a:rPr>
              <a:t>Measure the PMT output signal (</a:t>
            </a:r>
            <a:r>
              <a:rPr lang="en-US" sz="3000" u="sng">
                <a:solidFill>
                  <a:srgbClr val="FF00FF"/>
                </a:solidFill>
              </a:rPr>
              <a:t>ADC</a:t>
            </a:r>
            <a:r>
              <a:rPr lang="en-US" sz="3000" u="sng">
                <a:solidFill>
                  <a:schemeClr val="tx1"/>
                </a:solidFill>
              </a:rPr>
              <a:t> </a:t>
            </a:r>
            <a:r>
              <a:rPr lang="en-US" sz="3000" u="sng">
                <a:solidFill>
                  <a:srgbClr val="FF00FF"/>
                </a:solidFill>
              </a:rPr>
              <a:t>counts</a:t>
            </a:r>
            <a:r>
              <a:rPr lang="en-US" sz="3000">
                <a:solidFill>
                  <a:schemeClr val="tx1"/>
                </a:solidFill>
              </a:rPr>
              <a:t>) in the telescope.</a:t>
            </a:r>
          </a:p>
          <a:p>
            <a:pPr marL="800100" indent="-800100"/>
            <a:r>
              <a:rPr lang="en-US" sz="3000">
                <a:solidFill>
                  <a:schemeClr val="tx1"/>
                </a:solidFill>
              </a:rPr>
              <a:t>Constantly monitor the relative change of the photon intensity from the calibration light source.</a:t>
            </a:r>
          </a:p>
          <a:p>
            <a:pPr marL="800100" indent="-800100"/>
            <a:endParaRPr lang="en-US" sz="3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B44A-040A-4E47-8C5D-6F32299251F3}" type="slidenum">
              <a:rPr lang="en-US"/>
              <a:pPr/>
              <a:t>54</a:t>
            </a:fld>
            <a:endParaRPr lang="en-US"/>
          </a:p>
        </p:txBody>
      </p:sp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 Source for Auger-FD</a:t>
            </a:r>
          </a:p>
        </p:txBody>
      </p:sp>
      <p:pic>
        <p:nvPicPr>
          <p:cNvPr id="526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914400"/>
            <a:ext cx="3840162" cy="321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26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1354138"/>
            <a:ext cx="5319713" cy="564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26342" name="Text Box 6"/>
          <p:cNvSpPr txBox="1">
            <a:spLocks noChangeArrowheads="1"/>
          </p:cNvSpPr>
          <p:nvPr/>
        </p:nvSpPr>
        <p:spPr bwMode="auto">
          <a:xfrm>
            <a:off x="277813" y="4211638"/>
            <a:ext cx="3355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99"/>
                </a:solidFill>
              </a:rPr>
              <a:t>UV LED </a:t>
            </a:r>
          </a:p>
          <a:p>
            <a:r>
              <a:rPr lang="en-US">
                <a:solidFill>
                  <a:srgbClr val="FF3399"/>
                </a:solidFill>
              </a:rPr>
              <a:t>Light Source (15cm </a:t>
            </a:r>
            <a:r>
              <a:rPr lang="en-US">
                <a:solidFill>
                  <a:srgbClr val="FF3399"/>
                </a:solidFill>
                <a:sym typeface="Symbol" charset="0"/>
              </a:rPr>
              <a:t>)</a:t>
            </a:r>
          </a:p>
        </p:txBody>
      </p:sp>
      <p:sp>
        <p:nvSpPr>
          <p:cNvPr id="526343" name="Text Box 7"/>
          <p:cNvSpPr txBox="1">
            <a:spLocks noChangeArrowheads="1"/>
          </p:cNvSpPr>
          <p:nvPr/>
        </p:nvSpPr>
        <p:spPr bwMode="auto">
          <a:xfrm>
            <a:off x="4513263" y="863600"/>
            <a:ext cx="3865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99"/>
                </a:solidFill>
              </a:rPr>
              <a:t>Drum (2.5m </a:t>
            </a:r>
            <a:r>
              <a:rPr lang="en-US">
                <a:solidFill>
                  <a:srgbClr val="FF3399"/>
                </a:solidFill>
                <a:sym typeface="Symbol" charset="0"/>
              </a:rPr>
              <a:t>, 1,4m deep)</a:t>
            </a:r>
          </a:p>
        </p:txBody>
      </p:sp>
      <p:sp>
        <p:nvSpPr>
          <p:cNvPr id="526344" name="Text Box 8"/>
          <p:cNvSpPr txBox="1">
            <a:spLocks noChangeArrowheads="1"/>
          </p:cNvSpPr>
          <p:nvPr/>
        </p:nvSpPr>
        <p:spPr bwMode="auto">
          <a:xfrm>
            <a:off x="1417638" y="6308725"/>
            <a:ext cx="180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3300"/>
                </a:solidFill>
              </a:rPr>
              <a:t>By Jeff Brack</a:t>
            </a:r>
          </a:p>
        </p:txBody>
      </p:sp>
      <p:sp>
        <p:nvSpPr>
          <p:cNvPr id="526349" name="Line 13"/>
          <p:cNvSpPr>
            <a:spLocks noChangeShapeType="1"/>
          </p:cNvSpPr>
          <p:nvPr/>
        </p:nvSpPr>
        <p:spPr bwMode="auto">
          <a:xfrm>
            <a:off x="3749675" y="3292475"/>
            <a:ext cx="2011363" cy="776288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A87B5-CA19-DD43-9C34-B27BE68F0CF4}" type="slidenum">
              <a:rPr lang="en-US"/>
              <a:pPr/>
              <a:t>55</a:t>
            </a:fld>
            <a:endParaRPr lang="en-US"/>
          </a:p>
        </p:txBody>
      </p:sp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Drum mounted at the aperture </a:t>
            </a:r>
            <a:br>
              <a:rPr lang="en-US" sz="3600"/>
            </a:br>
            <a:r>
              <a:rPr lang="en-US" sz="3600"/>
              <a:t>of Bay 4 at Los Leones</a:t>
            </a:r>
          </a:p>
        </p:txBody>
      </p:sp>
      <p:pic>
        <p:nvPicPr>
          <p:cNvPr id="577540" name="Picture 4"/>
          <p:cNvPicPr>
            <a:picLocks noChangeAspect="1" noChangeArrowheads="1"/>
          </p:cNvPicPr>
          <p:nvPr/>
        </p:nvPicPr>
        <p:blipFill>
          <a:blip r:embed="rId2"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050925"/>
            <a:ext cx="3884612" cy="544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775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8" y="2011363"/>
            <a:ext cx="5303837" cy="493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77542" name="Line 6"/>
          <p:cNvSpPr>
            <a:spLocks noChangeShapeType="1"/>
          </p:cNvSpPr>
          <p:nvPr/>
        </p:nvSpPr>
        <p:spPr bwMode="auto">
          <a:xfrm>
            <a:off x="3749675" y="3292475"/>
            <a:ext cx="1736725" cy="547688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8874-1FC5-0442-8602-A42EF666E97D}" type="slidenum">
              <a:rPr lang="en-US"/>
              <a:pPr/>
              <a:t>56</a:t>
            </a:fld>
            <a:endParaRPr lang="en-US"/>
          </a:p>
        </p:txBody>
      </p:sp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Uniformity of lights emitted</a:t>
            </a:r>
            <a:br>
              <a:rPr lang="en-US" sz="3600"/>
            </a:br>
            <a:r>
              <a:rPr lang="en-US" sz="3600"/>
              <a:t>from the Drum</a:t>
            </a:r>
          </a:p>
        </p:txBody>
      </p:sp>
      <p:pic>
        <p:nvPicPr>
          <p:cNvPr id="576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868363"/>
            <a:ext cx="9236075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765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4068763"/>
            <a:ext cx="4710113" cy="324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76519" name="Text Box 7"/>
          <p:cNvSpPr txBox="1">
            <a:spLocks noChangeArrowheads="1"/>
          </p:cNvSpPr>
          <p:nvPr/>
        </p:nvSpPr>
        <p:spPr bwMode="auto">
          <a:xfrm>
            <a:off x="7794625" y="411163"/>
            <a:ext cx="180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3300"/>
                </a:solidFill>
              </a:rPr>
              <a:t>By Jeff Brack</a:t>
            </a:r>
          </a:p>
        </p:txBody>
      </p:sp>
      <p:pic>
        <p:nvPicPr>
          <p:cNvPr id="5765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54488"/>
            <a:ext cx="3154363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1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1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E3682-F142-FF4D-8FF7-C8714E0F4546}" type="slidenum">
              <a:rPr lang="en-US"/>
              <a:pPr/>
              <a:t>57</a:t>
            </a:fld>
            <a:endParaRPr lang="en-US"/>
          </a:p>
        </p:txBody>
      </p:sp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Systematic Uncertainty </a:t>
            </a:r>
            <a:br>
              <a:rPr lang="en-US" sz="3600"/>
            </a:br>
            <a:r>
              <a:rPr lang="en-US" sz="3600"/>
              <a:t>after End-to-end Calibration</a:t>
            </a:r>
          </a:p>
        </p:txBody>
      </p:sp>
      <p:graphicFrame>
        <p:nvGraphicFramePr>
          <p:cNvPr id="609454" name="Group 174"/>
          <p:cNvGraphicFramePr>
            <a:graphicFrameLocks noGrp="1"/>
          </p:cNvGraphicFramePr>
          <p:nvPr>
            <p:ph idx="1"/>
          </p:nvPr>
        </p:nvGraphicFramePr>
        <p:xfrm>
          <a:off x="274638" y="914400"/>
          <a:ext cx="8961437" cy="6007990"/>
        </p:xfrm>
        <a:graphic>
          <a:graphicData uri="http://schemas.openxmlformats.org/drawingml/2006/table">
            <a:tbl>
              <a:tblPr/>
              <a:tblGrid>
                <a:gridCol w="4252912"/>
                <a:gridCol w="1279525"/>
                <a:gridCol w="1279525"/>
                <a:gridCol w="1096963"/>
                <a:gridCol w="1052512"/>
              </a:tblGrid>
              <a:tr h="547688">
                <a:tc>
                  <a:txBody>
                    <a:bodyPr/>
                    <a:lstStyle/>
                    <a:p>
                      <a:pPr marL="0" marR="0" lvl="0" indent="0" algn="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Source of Systematic Error</a:t>
                      </a:r>
                    </a:p>
                  </a:txBody>
                  <a:tcPr marL="137160" marR="13716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Si PD</a:t>
                      </a:r>
                    </a:p>
                  </a:txBody>
                  <a:tcPr marL="0" marR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PMT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Sys. Uncertainty</a:t>
                      </a:r>
                    </a:p>
                    <a:p>
                      <a:pPr marL="0" marR="0" lvl="0" indent="0" algn="l" defTabSz="966788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Before      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After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(Absolute) Quantum Efficiency</a:t>
                      </a:r>
                    </a:p>
                  </a:txBody>
                  <a:tcPr marL="137160" marR="1371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~0.7</a:t>
                      </a:r>
                    </a:p>
                  </a:txBody>
                  <a:tcPr marL="45720" marR="4572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0.2-0.3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3%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sym typeface="Symbol" charset="0"/>
                      </a:endParaRP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3%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Wave-length Dependence of QE</a:t>
                      </a:r>
                    </a:p>
                  </a:txBody>
                  <a:tcPr marL="137160" marR="1371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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1%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45720" marR="4572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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10%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5%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5%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Cathode Uniformity</a:t>
                      </a:r>
                    </a:p>
                  </a:txBody>
                  <a:tcPr marL="137160" marR="1371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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1%</a:t>
                      </a:r>
                    </a:p>
                  </a:txBody>
                  <a:tcPr marL="45720" marR="4572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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10%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5%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sym typeface="Symbol" charset="0"/>
                      </a:endParaRP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-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Photo-Electron Collection Efficiency</a:t>
                      </a:r>
                    </a:p>
                  </a:txBody>
                  <a:tcPr marL="137160" marR="1371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0.99</a:t>
                      </a:r>
                    </a:p>
                  </a:txBody>
                  <a:tcPr marL="45720" marR="4572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0.8-0.95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10%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Gain</a:t>
                      </a:r>
                    </a:p>
                  </a:txBody>
                  <a:tcPr marL="137160" marR="1371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1.0</a:t>
                      </a:r>
                    </a:p>
                  </a:txBody>
                  <a:tcPr marL="45720" marR="4572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5-7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5%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Voltage Dependence of Gain</a:t>
                      </a:r>
                    </a:p>
                  </a:txBody>
                  <a:tcPr marL="137160" marR="1371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None</a:t>
                      </a:r>
                    </a:p>
                  </a:txBody>
                  <a:tcPr marL="45720" marR="4572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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HV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3%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3%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Anode (Gain) Uniformity</a:t>
                      </a:r>
                    </a:p>
                  </a:txBody>
                  <a:tcPr marL="137160" marR="1371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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1%</a:t>
                      </a:r>
                    </a:p>
                  </a:txBody>
                  <a:tcPr marL="45720" marR="4572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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30%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10%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3%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Effect of Earth Magnetic Field</a:t>
                      </a:r>
                    </a:p>
                  </a:txBody>
                  <a:tcPr marL="137160" marR="1371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None</a:t>
                      </a:r>
                    </a:p>
                  </a:txBody>
                  <a:tcPr marL="45720" marR="4572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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10%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10%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Temperature Dependence</a:t>
                      </a:r>
                    </a:p>
                  </a:txBody>
                  <a:tcPr marL="137160" marR="1371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None</a:t>
                      </a:r>
                    </a:p>
                  </a:txBody>
                  <a:tcPr marL="45720" marR="4572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-0.4%/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3%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Incident Angle Dependence</a:t>
                      </a:r>
                    </a:p>
                  </a:txBody>
                  <a:tcPr marL="137160" marR="1371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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</a:t>
                      </a:r>
                    </a:p>
                  </a:txBody>
                  <a:tcPr marL="45720" marR="4572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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30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10%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3%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Intensity Correction (ND filter)</a:t>
                      </a:r>
                    </a:p>
                  </a:txBody>
                  <a:tcPr marL="137160" marR="1371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45720" marR="4572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-5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5%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5%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Area Correction</a:t>
                      </a:r>
                    </a:p>
                  </a:txBody>
                  <a:tcPr marL="137160" marR="1371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5mm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</a:t>
                      </a:r>
                      <a:endParaRPr kumimoji="0" lang="en-US" sz="1800" b="1" i="0" u="none" strike="noStrike" cap="none" normalizeH="0" baseline="3000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ＭＳ Ｐゴシック" charset="0"/>
                        <a:sym typeface="Symbol" charset="0"/>
                      </a:endParaRPr>
                    </a:p>
                  </a:txBody>
                  <a:tcPr marL="45720" marR="4572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5cm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</a:t>
                      </a:r>
                      <a:endParaRPr kumimoji="0" lang="en-US" sz="1800" b="1" i="0" u="none" strike="noStrike" cap="none" normalizeH="0" baseline="3000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5%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5%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Non Linearity</a:t>
                      </a:r>
                    </a:p>
                  </a:txBody>
                  <a:tcPr marL="137160" marR="1371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None</a:t>
                      </a:r>
                    </a:p>
                  </a:txBody>
                  <a:tcPr marL="45720" marR="4572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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5%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3%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3%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Rate Dependence</a:t>
                      </a:r>
                    </a:p>
                  </a:txBody>
                  <a:tcPr marL="137160" marR="1371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None</a:t>
                      </a:r>
                    </a:p>
                  </a:txBody>
                  <a:tcPr marL="45720" marR="4572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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5%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3%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3%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Long Term Stability</a:t>
                      </a:r>
                    </a:p>
                  </a:txBody>
                  <a:tcPr marL="137160" marR="1371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Stable</a:t>
                      </a:r>
                    </a:p>
                  </a:txBody>
                  <a:tcPr marL="0" marR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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5%/year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5%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5%</a:t>
                      </a:r>
                    </a:p>
                  </a:txBody>
                  <a:tcPr marL="0" marR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r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Total Systematic Uncertainty</a:t>
                      </a:r>
                    </a:p>
                  </a:txBody>
                  <a:tcPr marL="137160" marR="1371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1%</a:t>
                      </a:r>
                    </a:p>
                  </a:txBody>
                  <a:tcPr marL="45720" marR="4572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25%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66788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12%</a:t>
                      </a:r>
                    </a:p>
                  </a:txBody>
                  <a:tcPr marL="45720" marR="4572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C42B7-CC7A-4A49-8A17-472DF975866B}" type="slidenum">
              <a:rPr lang="en-US"/>
              <a:pPr/>
              <a:t>58</a:t>
            </a:fld>
            <a:endParaRPr lang="en-US"/>
          </a:p>
        </p:txBody>
      </p:sp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563" y="1463675"/>
            <a:ext cx="9220200" cy="5073650"/>
          </a:xfrm>
        </p:spPr>
        <p:txBody>
          <a:bodyPr/>
          <a:lstStyle/>
          <a:p>
            <a:r>
              <a:rPr lang="en-US" sz="3800">
                <a:solidFill>
                  <a:schemeClr val="tx1"/>
                </a:solidFill>
              </a:rPr>
              <a:t>Absolute calibration of PMT (in Lab) is absolutely nontrivial. </a:t>
            </a:r>
            <a:r>
              <a:rPr lang="en-US" sz="3800" i="1">
                <a:solidFill>
                  <a:srgbClr val="3333FF"/>
                </a:solidFill>
              </a:rPr>
              <a:t>Don</a:t>
            </a:r>
            <a:r>
              <a:rPr lang="ja-JP" altLang="en-US" sz="3800" i="1">
                <a:solidFill>
                  <a:srgbClr val="3333FF"/>
                </a:solidFill>
                <a:latin typeface="Arial"/>
              </a:rPr>
              <a:t>’</a:t>
            </a:r>
            <a:r>
              <a:rPr lang="en-US" sz="3800" i="1">
                <a:solidFill>
                  <a:srgbClr val="3333FF"/>
                </a:solidFill>
              </a:rPr>
              <a:t>t try it</a:t>
            </a:r>
            <a:r>
              <a:rPr lang="en-US" sz="3800">
                <a:solidFill>
                  <a:srgbClr val="3333FF"/>
                </a:solidFill>
              </a:rPr>
              <a:t>.</a:t>
            </a:r>
          </a:p>
          <a:p>
            <a:r>
              <a:rPr lang="en-US" sz="3800">
                <a:solidFill>
                  <a:schemeClr val="tx1"/>
                </a:solidFill>
              </a:rPr>
              <a:t>The most important is to develop    the absolutely calibrated </a:t>
            </a:r>
            <a:r>
              <a:rPr lang="ja-JP" altLang="en-US" sz="3800">
                <a:solidFill>
                  <a:schemeClr val="tx1"/>
                </a:solidFill>
                <a:latin typeface="Arial"/>
              </a:rPr>
              <a:t>“</a:t>
            </a:r>
            <a:r>
              <a:rPr lang="en-US" sz="3800">
                <a:solidFill>
                  <a:srgbClr val="FF00FF"/>
                </a:solidFill>
              </a:rPr>
              <a:t>standard candle</a:t>
            </a:r>
            <a:r>
              <a:rPr lang="ja-JP" altLang="en-US" sz="3800">
                <a:solidFill>
                  <a:schemeClr val="tx1"/>
                </a:solidFill>
                <a:latin typeface="Arial"/>
              </a:rPr>
              <a:t>”</a:t>
            </a:r>
            <a:r>
              <a:rPr lang="en-US" sz="3800">
                <a:solidFill>
                  <a:schemeClr val="tx1"/>
                </a:solidFill>
              </a:rPr>
              <a:t> which exactly mimics the physics signal.</a:t>
            </a:r>
          </a:p>
          <a:p>
            <a:r>
              <a:rPr lang="en-US" sz="3800">
                <a:solidFill>
                  <a:schemeClr val="tx1"/>
                </a:solidFill>
              </a:rPr>
              <a:t>Then calibrate your telescope </a:t>
            </a:r>
            <a:r>
              <a:rPr lang="en-US" sz="3800">
                <a:solidFill>
                  <a:srgbClr val="FF00FF"/>
                </a:solidFill>
              </a:rPr>
              <a:t>in situ</a:t>
            </a:r>
            <a:r>
              <a:rPr lang="en-US" sz="380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9C09-F9DA-7E4F-85E9-8132CEA47C9D}" type="slidenum">
              <a:rPr lang="en-US"/>
              <a:pPr/>
              <a:t>59</a:t>
            </a:fld>
            <a:endParaRPr lang="en-US"/>
          </a:p>
        </p:txBody>
      </p:sp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400">
                <a:solidFill>
                  <a:schemeClr val="tx1"/>
                </a:solidFill>
              </a:rPr>
              <a:t>Special thanks go to</a:t>
            </a:r>
          </a:p>
          <a:p>
            <a:pPr lvl="1"/>
            <a:r>
              <a:rPr lang="en-US" sz="3000">
                <a:solidFill>
                  <a:srgbClr val="CC00CC"/>
                </a:solidFill>
              </a:rPr>
              <a:t>Jeff Brack</a:t>
            </a:r>
            <a:r>
              <a:rPr lang="en-US" sz="3000"/>
              <a:t> 				(Pierre Auger FD)</a:t>
            </a:r>
          </a:p>
          <a:p>
            <a:pPr lvl="1"/>
            <a:r>
              <a:rPr lang="en-US" sz="3000">
                <a:solidFill>
                  <a:srgbClr val="CC00CC"/>
                </a:solidFill>
              </a:rPr>
              <a:t>Stan Thomas</a:t>
            </a:r>
            <a:r>
              <a:rPr lang="en-US" sz="3000"/>
              <a:t> 			(HiRes)</a:t>
            </a:r>
          </a:p>
          <a:p>
            <a:pPr lvl="1"/>
            <a:r>
              <a:rPr lang="en-US" sz="3000">
                <a:solidFill>
                  <a:srgbClr val="CC00CC"/>
                </a:solidFill>
              </a:rPr>
              <a:t>Hiro Shimizu</a:t>
            </a:r>
            <a:r>
              <a:rPr lang="en-US" sz="3000"/>
              <a:t> 			(EUSO)</a:t>
            </a:r>
          </a:p>
          <a:p>
            <a:pPr lvl="1"/>
            <a:r>
              <a:rPr lang="en-US" sz="3000">
                <a:solidFill>
                  <a:srgbClr val="CC00CC"/>
                </a:solidFill>
              </a:rPr>
              <a:t>Yoshi Ohno</a:t>
            </a:r>
            <a:r>
              <a:rPr lang="en-US" sz="3000"/>
              <a:t> 			(NIST)	</a:t>
            </a:r>
          </a:p>
          <a:p>
            <a:pPr lvl="1"/>
            <a:r>
              <a:rPr lang="en-US" sz="3000">
                <a:solidFill>
                  <a:srgbClr val="CC00CC"/>
                </a:solidFill>
              </a:rPr>
              <a:t>Yuji Yoshizawa</a:t>
            </a:r>
            <a:r>
              <a:rPr lang="en-US" sz="3000"/>
              <a:t> 			(Hamamatsu)</a:t>
            </a:r>
          </a:p>
          <a:p>
            <a:pPr lvl="1">
              <a:buFont typeface="Wingdings" charset="0"/>
              <a:buNone/>
            </a:pPr>
            <a:r>
              <a:rPr lang="en-US" sz="3000"/>
              <a:t>and </a:t>
            </a:r>
            <a:r>
              <a:rPr lang="en-US" sz="3000">
                <a:solidFill>
                  <a:srgbClr val="9933FF"/>
                </a:solidFill>
              </a:rPr>
              <a:t>Kai Martens</a:t>
            </a:r>
            <a:r>
              <a:rPr lang="en-US" sz="3000"/>
              <a:t> for giving me this opportunity.</a:t>
            </a:r>
          </a:p>
          <a:p>
            <a:pPr lvl="3"/>
            <a:endParaRPr lang="en-US" sz="2100"/>
          </a:p>
          <a:p>
            <a:r>
              <a:rPr lang="en-US" sz="3400">
                <a:solidFill>
                  <a:schemeClr val="tx1"/>
                </a:solidFill>
              </a:rPr>
              <a:t>This talk is available at</a:t>
            </a:r>
          </a:p>
          <a:p>
            <a:pPr lvl="1">
              <a:buFont typeface="Wingdings" charset="0"/>
              <a:buNone/>
            </a:pPr>
            <a:r>
              <a:rPr lang="en-US" sz="3000">
                <a:solidFill>
                  <a:srgbClr val="CC00CC"/>
                </a:solidFill>
              </a:rPr>
              <a:t>http://www.physics.ucla.edu/~arisaka/hires</a:t>
            </a:r>
            <a:r>
              <a:rPr lang="en-US" sz="3400">
                <a:solidFill>
                  <a:srgbClr val="CC00CC"/>
                </a:solidFill>
              </a:rPr>
              <a:t>/</a:t>
            </a:r>
          </a:p>
          <a:p>
            <a:pPr lvl="2"/>
            <a:r>
              <a:rPr lang="en-US" sz="2800">
                <a:solidFill>
                  <a:srgbClr val="9933FF"/>
                </a:solidFill>
              </a:rPr>
              <a:t>pmt_calibration.pdf 	(2.6M)   </a:t>
            </a:r>
          </a:p>
          <a:p>
            <a:pPr lvl="2"/>
            <a:r>
              <a:rPr lang="en-US" sz="2800">
                <a:solidFill>
                  <a:srgbClr val="9933FF"/>
                </a:solidFill>
              </a:rPr>
              <a:t>pmt_calibration.ppt 	(3.3M)</a:t>
            </a:r>
            <a:endParaRPr lang="en-US" sz="2400"/>
          </a:p>
          <a:p>
            <a:endParaRPr lang="en-US" sz="3800"/>
          </a:p>
        </p:txBody>
      </p:sp>
    </p:spTree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3BDC-8AEA-724A-A614-5E0C30BA8189}" type="slidenum">
              <a:rPr lang="en-US"/>
              <a:pPr/>
              <a:t>6</a:t>
            </a:fld>
            <a:endParaRPr lang="en-US"/>
          </a:p>
        </p:txBody>
      </p:sp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Photon Detection Efficiency</a:t>
            </a:r>
            <a:br>
              <a:rPr lang="en-US" sz="3600"/>
            </a:br>
            <a:r>
              <a:rPr lang="en-US" sz="3600"/>
              <a:t>of Auger FD </a:t>
            </a:r>
          </a:p>
        </p:txBody>
      </p:sp>
      <p:pic>
        <p:nvPicPr>
          <p:cNvPr id="6154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914400"/>
            <a:ext cx="8596312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15428" name="Text Box 4"/>
          <p:cNvSpPr txBox="1">
            <a:spLocks noChangeArrowheads="1"/>
          </p:cNvSpPr>
          <p:nvPr/>
        </p:nvSpPr>
        <p:spPr bwMode="auto">
          <a:xfrm>
            <a:off x="7551738" y="6584950"/>
            <a:ext cx="187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FF"/>
                </a:solidFill>
              </a:rPr>
              <a:t>GAP 2002-029</a:t>
            </a:r>
          </a:p>
        </p:txBody>
      </p:sp>
      <p:grpSp>
        <p:nvGrpSpPr>
          <p:cNvPr id="615429" name="Group 5"/>
          <p:cNvGrpSpPr>
            <a:grpSpLocks/>
          </p:cNvGrpSpPr>
          <p:nvPr/>
        </p:nvGrpSpPr>
        <p:grpSpPr bwMode="auto">
          <a:xfrm>
            <a:off x="1328738" y="1874838"/>
            <a:ext cx="6626225" cy="3703637"/>
            <a:chOff x="838" y="1181"/>
            <a:chExt cx="4174" cy="2333"/>
          </a:xfrm>
        </p:grpSpPr>
        <p:sp>
          <p:nvSpPr>
            <p:cNvPr id="615430" name="Rectangle 6"/>
            <p:cNvSpPr>
              <a:spLocks noChangeArrowheads="1"/>
            </p:cNvSpPr>
            <p:nvPr/>
          </p:nvSpPr>
          <p:spPr bwMode="auto">
            <a:xfrm>
              <a:off x="2966" y="2160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b="0"/>
            </a:p>
          </p:txBody>
        </p:sp>
        <p:sp>
          <p:nvSpPr>
            <p:cNvPr id="615431" name="Text Box 7"/>
            <p:cNvSpPr txBox="1">
              <a:spLocks noChangeArrowheads="1"/>
            </p:cNvSpPr>
            <p:nvPr/>
          </p:nvSpPr>
          <p:spPr bwMode="auto">
            <a:xfrm>
              <a:off x="893" y="1181"/>
              <a:ext cx="532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FFCC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9933FF"/>
                  </a:solidFill>
                </a:rPr>
                <a:t>Mirror</a:t>
              </a:r>
            </a:p>
          </p:txBody>
        </p:sp>
        <p:sp>
          <p:nvSpPr>
            <p:cNvPr id="615432" name="Text Box 8"/>
            <p:cNvSpPr txBox="1">
              <a:spLocks noChangeArrowheads="1"/>
            </p:cNvSpPr>
            <p:nvPr/>
          </p:nvSpPr>
          <p:spPr bwMode="auto">
            <a:xfrm>
              <a:off x="838" y="1526"/>
              <a:ext cx="138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FFCC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9933FF"/>
                  </a:solidFill>
                </a:rPr>
                <a:t>Schmidt Corrector</a:t>
              </a:r>
            </a:p>
          </p:txBody>
        </p:sp>
        <p:sp>
          <p:nvSpPr>
            <p:cNvPr id="615433" name="Text Box 9"/>
            <p:cNvSpPr txBox="1">
              <a:spLocks noChangeArrowheads="1"/>
            </p:cNvSpPr>
            <p:nvPr/>
          </p:nvSpPr>
          <p:spPr bwMode="auto">
            <a:xfrm>
              <a:off x="3974" y="2218"/>
              <a:ext cx="71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FFCC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9933FF"/>
                  </a:solidFill>
                </a:rPr>
                <a:t>UV-Filter</a:t>
              </a:r>
            </a:p>
          </p:txBody>
        </p:sp>
        <p:sp>
          <p:nvSpPr>
            <p:cNvPr id="615434" name="Text Box 10"/>
            <p:cNvSpPr txBox="1">
              <a:spLocks noChangeArrowheads="1"/>
            </p:cNvSpPr>
            <p:nvPr/>
          </p:nvSpPr>
          <p:spPr bwMode="auto">
            <a:xfrm>
              <a:off x="4344" y="2822"/>
              <a:ext cx="66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FFCC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9933FF"/>
                  </a:solidFill>
                </a:rPr>
                <a:t>PMT QE</a:t>
              </a:r>
            </a:p>
          </p:txBody>
        </p:sp>
        <p:sp>
          <p:nvSpPr>
            <p:cNvPr id="615435" name="Text Box 11"/>
            <p:cNvSpPr txBox="1">
              <a:spLocks noChangeArrowheads="1"/>
            </p:cNvSpPr>
            <p:nvPr/>
          </p:nvSpPr>
          <p:spPr bwMode="auto">
            <a:xfrm>
              <a:off x="2454" y="3283"/>
              <a:ext cx="162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FFCC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9933FF"/>
                  </a:solidFill>
                </a:rPr>
                <a:t>Convoluted Efficiency</a:t>
              </a:r>
            </a:p>
          </p:txBody>
        </p:sp>
        <p:sp>
          <p:nvSpPr>
            <p:cNvPr id="615436" name="Line 12"/>
            <p:cNvSpPr>
              <a:spLocks noChangeShapeType="1"/>
            </p:cNvSpPr>
            <p:nvPr/>
          </p:nvSpPr>
          <p:spPr bwMode="auto">
            <a:xfrm flipV="1">
              <a:off x="1843" y="1728"/>
              <a:ext cx="375" cy="29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F482-332C-2945-9409-FE44F250B71B}" type="slidenum">
              <a:rPr lang="en-US"/>
              <a:pPr/>
              <a:t>7</a:t>
            </a:fld>
            <a:endParaRPr lang="en-US"/>
          </a:p>
        </p:txBody>
      </p:sp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Principle of PMT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563" y="1143000"/>
            <a:ext cx="9236075" cy="5576888"/>
          </a:xfrm>
        </p:spPr>
        <p:txBody>
          <a:bodyPr/>
          <a:lstStyle/>
          <a:p>
            <a:r>
              <a:rPr lang="en-US" sz="3800"/>
              <a:t>How PMT Works</a:t>
            </a:r>
          </a:p>
          <a:p>
            <a:r>
              <a:rPr lang="en-US" sz="3800"/>
              <a:t>Fundamental Parameters of PMT</a:t>
            </a:r>
          </a:p>
          <a:p>
            <a:pPr lvl="1"/>
            <a:r>
              <a:rPr lang="en-US" sz="3400"/>
              <a:t>Quantum Efficiency (</a:t>
            </a:r>
            <a:r>
              <a:rPr lang="en-US" sz="3400">
                <a:solidFill>
                  <a:srgbClr val="FF00FF"/>
                </a:solidFill>
              </a:rPr>
              <a:t>QE</a:t>
            </a:r>
            <a:r>
              <a:rPr lang="en-US" sz="3400"/>
              <a:t>)</a:t>
            </a:r>
          </a:p>
          <a:p>
            <a:pPr lvl="1"/>
            <a:r>
              <a:rPr lang="en-US" sz="3400"/>
              <a:t>Photoelectron Collection Efficiency (</a:t>
            </a:r>
            <a:r>
              <a:rPr lang="en-US" sz="3400">
                <a:solidFill>
                  <a:srgbClr val="FF00FF"/>
                </a:solidFill>
              </a:rPr>
              <a:t>C</a:t>
            </a:r>
            <a:r>
              <a:rPr lang="en-US" sz="3400" baseline="-25000">
                <a:solidFill>
                  <a:srgbClr val="FF00FF"/>
                </a:solidFill>
              </a:rPr>
              <a:t>ol</a:t>
            </a:r>
            <a:r>
              <a:rPr lang="en-US" sz="3400"/>
              <a:t>)</a:t>
            </a:r>
          </a:p>
          <a:p>
            <a:pPr lvl="1"/>
            <a:r>
              <a:rPr lang="en-US" sz="3400"/>
              <a:t>Gain (</a:t>
            </a:r>
            <a:r>
              <a:rPr lang="en-US" sz="3400">
                <a:solidFill>
                  <a:srgbClr val="FF00FF"/>
                </a:solidFill>
              </a:rPr>
              <a:t>G</a:t>
            </a:r>
            <a:r>
              <a:rPr lang="en-US" sz="3400"/>
              <a:t>)</a:t>
            </a:r>
          </a:p>
          <a:p>
            <a:pPr lvl="1"/>
            <a:r>
              <a:rPr lang="en-US" sz="3400"/>
              <a:t>Excess Noise Factor (</a:t>
            </a:r>
            <a:r>
              <a:rPr lang="en-US" sz="3400">
                <a:solidFill>
                  <a:srgbClr val="FF00FF"/>
                </a:solidFill>
              </a:rPr>
              <a:t>ENF</a:t>
            </a:r>
            <a:r>
              <a:rPr lang="en-US" sz="3400"/>
              <a:t>)</a:t>
            </a:r>
          </a:p>
          <a:p>
            <a:pPr lvl="1"/>
            <a:r>
              <a:rPr lang="en-US" sz="3400"/>
              <a:t>Energy Resolution (</a:t>
            </a:r>
            <a:r>
              <a:rPr lang="en-US" sz="3400">
                <a:solidFill>
                  <a:srgbClr val="FF00FF"/>
                </a:solidFill>
                <a:sym typeface="Symbol" charset="0"/>
              </a:rPr>
              <a:t>/E</a:t>
            </a:r>
            <a:r>
              <a:rPr lang="en-US" sz="3400">
                <a:sym typeface="Symbol" charset="0"/>
              </a:rPr>
              <a:t>)</a:t>
            </a:r>
          </a:p>
          <a:p>
            <a:r>
              <a:rPr lang="en-US" sz="3800"/>
              <a:t>How to Measure These Parameters</a:t>
            </a:r>
          </a:p>
          <a:p>
            <a:r>
              <a:rPr lang="en-US" sz="3800"/>
              <a:t>Some Remarks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5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B2565-7AA8-BE43-824B-5D51FDE49806}" type="slidenum">
              <a:rPr lang="en-US"/>
              <a:pPr/>
              <a:t>8</a:t>
            </a:fld>
            <a:endParaRPr lang="en-US"/>
          </a:p>
        </p:txBody>
      </p:sp>
      <p:sp>
        <p:nvSpPr>
          <p:cNvPr id="549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92075"/>
            <a:ext cx="9174163" cy="6858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632" tIns="48316" rIns="96632" bIns="48316"/>
          <a:lstStyle/>
          <a:p>
            <a:r>
              <a:rPr lang="en-US"/>
              <a:t>Structure of Linear-focus PMT </a:t>
            </a:r>
          </a:p>
        </p:txBody>
      </p:sp>
      <p:grpSp>
        <p:nvGrpSpPr>
          <p:cNvPr id="549936" name="Group 48"/>
          <p:cNvGrpSpPr>
            <a:grpSpLocks/>
          </p:cNvGrpSpPr>
          <p:nvPr/>
        </p:nvGrpSpPr>
        <p:grpSpPr bwMode="auto">
          <a:xfrm>
            <a:off x="119063" y="1387475"/>
            <a:ext cx="9299575" cy="5105400"/>
            <a:chOff x="0" y="778"/>
            <a:chExt cx="5858" cy="3216"/>
          </a:xfrm>
        </p:grpSpPr>
        <p:sp>
          <p:nvSpPr>
            <p:cNvPr id="549891" name="Rectangle 3"/>
            <p:cNvSpPr>
              <a:spLocks noChangeArrowheads="1"/>
            </p:cNvSpPr>
            <p:nvPr/>
          </p:nvSpPr>
          <p:spPr bwMode="auto">
            <a:xfrm>
              <a:off x="96" y="3552"/>
              <a:ext cx="3368" cy="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04" name="Text Box 16"/>
            <p:cNvSpPr txBox="1">
              <a:spLocks noChangeArrowheads="1"/>
            </p:cNvSpPr>
            <p:nvPr/>
          </p:nvSpPr>
          <p:spPr bwMode="auto">
            <a:xfrm>
              <a:off x="3514" y="3686"/>
              <a:ext cx="10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Mesh Anode</a:t>
              </a:r>
            </a:p>
          </p:txBody>
        </p:sp>
        <p:sp>
          <p:nvSpPr>
            <p:cNvPr id="549905" name="Text Box 17"/>
            <p:cNvSpPr txBox="1">
              <a:spLocks noChangeArrowheads="1"/>
            </p:cNvSpPr>
            <p:nvPr/>
          </p:nvSpPr>
          <p:spPr bwMode="auto">
            <a:xfrm>
              <a:off x="4781" y="3744"/>
              <a:ext cx="107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9999"/>
                  </a:solidFill>
                </a:rPr>
                <a:t>Last Dynode</a:t>
              </a:r>
            </a:p>
          </p:txBody>
        </p:sp>
        <p:sp>
          <p:nvSpPr>
            <p:cNvPr id="549906" name="Line 18"/>
            <p:cNvSpPr>
              <a:spLocks noChangeShapeType="1"/>
            </p:cNvSpPr>
            <p:nvPr/>
          </p:nvSpPr>
          <p:spPr bwMode="auto">
            <a:xfrm flipH="1" flipV="1">
              <a:off x="4522" y="2794"/>
              <a:ext cx="489" cy="835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07" name="Line 19"/>
            <p:cNvSpPr>
              <a:spLocks noChangeShapeType="1"/>
            </p:cNvSpPr>
            <p:nvPr/>
          </p:nvSpPr>
          <p:spPr bwMode="auto">
            <a:xfrm flipV="1">
              <a:off x="4205" y="2966"/>
              <a:ext cx="29" cy="663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15" name="Text Box 27"/>
            <p:cNvSpPr txBox="1">
              <a:spLocks noChangeArrowheads="1"/>
            </p:cNvSpPr>
            <p:nvPr/>
          </p:nvSpPr>
          <p:spPr bwMode="auto">
            <a:xfrm>
              <a:off x="864" y="778"/>
              <a:ext cx="12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Photo Cathode</a:t>
              </a:r>
            </a:p>
          </p:txBody>
        </p:sp>
        <p:sp>
          <p:nvSpPr>
            <p:cNvPr id="549893" name="Rectangle 5"/>
            <p:cNvSpPr>
              <a:spLocks noChangeAspect="1" noChangeArrowheads="1"/>
            </p:cNvSpPr>
            <p:nvPr/>
          </p:nvSpPr>
          <p:spPr bwMode="auto">
            <a:xfrm rot="16200000">
              <a:off x="2368" y="62"/>
              <a:ext cx="1774" cy="4435"/>
            </a:xfrm>
            <a:prstGeom prst="rect">
              <a:avLst/>
            </a:prstGeom>
            <a:noFill/>
            <a:ln w="38100">
              <a:solidFill>
                <a:srgbClr val="FF7C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94" name="Line 6"/>
            <p:cNvSpPr>
              <a:spLocks noChangeAspect="1" noChangeShapeType="1"/>
            </p:cNvSpPr>
            <p:nvPr/>
          </p:nvSpPr>
          <p:spPr bwMode="auto">
            <a:xfrm rot="16200000">
              <a:off x="188" y="2290"/>
              <a:ext cx="1698" cy="0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95" name="Arc 7"/>
            <p:cNvSpPr>
              <a:spLocks noChangeAspect="1"/>
            </p:cNvSpPr>
            <p:nvPr/>
          </p:nvSpPr>
          <p:spPr bwMode="auto">
            <a:xfrm rot="15600000" flipV="1">
              <a:off x="1685" y="1891"/>
              <a:ext cx="842" cy="535"/>
            </a:xfrm>
            <a:custGeom>
              <a:avLst/>
              <a:gdLst>
                <a:gd name="G0" fmla="+- 1039 0 0"/>
                <a:gd name="G1" fmla="+- 21600 0 0"/>
                <a:gd name="G2" fmla="+- 21600 0 0"/>
                <a:gd name="T0" fmla="*/ 0 w 22506"/>
                <a:gd name="T1" fmla="*/ 25 h 21600"/>
                <a:gd name="T2" fmla="*/ 22506 w 22506"/>
                <a:gd name="T3" fmla="*/ 19209 h 21600"/>
                <a:gd name="T4" fmla="*/ 1039 w 2250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06" h="21600" fill="none" extrusionOk="0">
                  <a:moveTo>
                    <a:pt x="0" y="25"/>
                  </a:moveTo>
                  <a:cubicBezTo>
                    <a:pt x="346" y="8"/>
                    <a:pt x="692" y="-1"/>
                    <a:pt x="1039" y="-1"/>
                  </a:cubicBezTo>
                  <a:cubicBezTo>
                    <a:pt x="12043" y="-1"/>
                    <a:pt x="21288" y="8272"/>
                    <a:pt x="22506" y="19208"/>
                  </a:cubicBezTo>
                </a:path>
                <a:path w="22506" h="21600" stroke="0" extrusionOk="0">
                  <a:moveTo>
                    <a:pt x="0" y="25"/>
                  </a:moveTo>
                  <a:cubicBezTo>
                    <a:pt x="346" y="8"/>
                    <a:pt x="692" y="-1"/>
                    <a:pt x="1039" y="-1"/>
                  </a:cubicBezTo>
                  <a:cubicBezTo>
                    <a:pt x="12043" y="-1"/>
                    <a:pt x="21288" y="8272"/>
                    <a:pt x="22506" y="19208"/>
                  </a:cubicBezTo>
                  <a:lnTo>
                    <a:pt x="1039" y="21600"/>
                  </a:lnTo>
                  <a:close/>
                </a:path>
              </a:pathLst>
            </a:custGeom>
            <a:noFill/>
            <a:ln w="50800">
              <a:solidFill>
                <a:srgbClr val="01B7A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96" name="Arc 8"/>
            <p:cNvSpPr>
              <a:spLocks noChangeAspect="1"/>
            </p:cNvSpPr>
            <p:nvPr/>
          </p:nvSpPr>
          <p:spPr bwMode="auto">
            <a:xfrm rot="15600000" flipV="1">
              <a:off x="2585" y="2240"/>
              <a:ext cx="515" cy="579"/>
            </a:xfrm>
            <a:custGeom>
              <a:avLst/>
              <a:gdLst>
                <a:gd name="G0" fmla="+- 0 0 0"/>
                <a:gd name="G1" fmla="+- 19378 0 0"/>
                <a:gd name="G2" fmla="+- 21600 0 0"/>
                <a:gd name="T0" fmla="*/ 9541 w 21600"/>
                <a:gd name="T1" fmla="*/ 0 h 37031"/>
                <a:gd name="T2" fmla="*/ 12447 w 21600"/>
                <a:gd name="T3" fmla="*/ 37031 h 37031"/>
                <a:gd name="T4" fmla="*/ 0 w 21600"/>
                <a:gd name="T5" fmla="*/ 19378 h 37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031" fill="none" extrusionOk="0">
                  <a:moveTo>
                    <a:pt x="9541" y="-1"/>
                  </a:moveTo>
                  <a:cubicBezTo>
                    <a:pt x="16924" y="3634"/>
                    <a:pt x="21600" y="11148"/>
                    <a:pt x="21600" y="19378"/>
                  </a:cubicBezTo>
                  <a:cubicBezTo>
                    <a:pt x="21600" y="26400"/>
                    <a:pt x="18186" y="32984"/>
                    <a:pt x="12447" y="37031"/>
                  </a:cubicBezTo>
                </a:path>
                <a:path w="21600" h="37031" stroke="0" extrusionOk="0">
                  <a:moveTo>
                    <a:pt x="9541" y="-1"/>
                  </a:moveTo>
                  <a:cubicBezTo>
                    <a:pt x="16924" y="3634"/>
                    <a:pt x="21600" y="11148"/>
                    <a:pt x="21600" y="19378"/>
                  </a:cubicBezTo>
                  <a:cubicBezTo>
                    <a:pt x="21600" y="26400"/>
                    <a:pt x="18186" y="32984"/>
                    <a:pt x="12447" y="37031"/>
                  </a:cubicBezTo>
                  <a:lnTo>
                    <a:pt x="0" y="19378"/>
                  </a:lnTo>
                  <a:close/>
                </a:path>
              </a:pathLst>
            </a:custGeom>
            <a:noFill/>
            <a:ln w="50800">
              <a:solidFill>
                <a:srgbClr val="01B7A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97" name="Arc 9"/>
            <p:cNvSpPr>
              <a:spLocks noChangeAspect="1"/>
            </p:cNvSpPr>
            <p:nvPr/>
          </p:nvSpPr>
          <p:spPr bwMode="auto">
            <a:xfrm rot="21000000" flipV="1">
              <a:off x="2093" y="2445"/>
              <a:ext cx="652" cy="428"/>
            </a:xfrm>
            <a:custGeom>
              <a:avLst/>
              <a:gdLst>
                <a:gd name="G0" fmla="+- 19925 0 0"/>
                <a:gd name="G1" fmla="+- 21600 0 0"/>
                <a:gd name="G2" fmla="+- 21600 0 0"/>
                <a:gd name="T0" fmla="*/ 0 w 36164"/>
                <a:gd name="T1" fmla="*/ 13259 h 21600"/>
                <a:gd name="T2" fmla="*/ 36164 w 36164"/>
                <a:gd name="T3" fmla="*/ 7358 h 21600"/>
                <a:gd name="T4" fmla="*/ 19925 w 361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164" h="21600" fill="none" extrusionOk="0">
                  <a:moveTo>
                    <a:pt x="0" y="13259"/>
                  </a:moveTo>
                  <a:cubicBezTo>
                    <a:pt x="3362" y="5227"/>
                    <a:pt x="11218" y="-1"/>
                    <a:pt x="19925" y="-1"/>
                  </a:cubicBezTo>
                  <a:cubicBezTo>
                    <a:pt x="26144" y="-1"/>
                    <a:pt x="32063" y="2681"/>
                    <a:pt x="36164" y="7357"/>
                  </a:cubicBezTo>
                </a:path>
                <a:path w="36164" h="21600" stroke="0" extrusionOk="0">
                  <a:moveTo>
                    <a:pt x="0" y="13259"/>
                  </a:moveTo>
                  <a:cubicBezTo>
                    <a:pt x="3362" y="5227"/>
                    <a:pt x="11218" y="-1"/>
                    <a:pt x="19925" y="-1"/>
                  </a:cubicBezTo>
                  <a:cubicBezTo>
                    <a:pt x="26144" y="-1"/>
                    <a:pt x="32063" y="2681"/>
                    <a:pt x="36164" y="7357"/>
                  </a:cubicBezTo>
                  <a:lnTo>
                    <a:pt x="19925" y="21600"/>
                  </a:lnTo>
                  <a:close/>
                </a:path>
              </a:pathLst>
            </a:custGeom>
            <a:noFill/>
            <a:ln w="50800">
              <a:solidFill>
                <a:srgbClr val="01B7A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98" name="Arc 10"/>
            <p:cNvSpPr>
              <a:spLocks noChangeAspect="1"/>
            </p:cNvSpPr>
            <p:nvPr/>
          </p:nvSpPr>
          <p:spPr bwMode="auto">
            <a:xfrm rot="21000000" flipV="1">
              <a:off x="2906" y="2336"/>
              <a:ext cx="523" cy="515"/>
            </a:xfrm>
            <a:custGeom>
              <a:avLst/>
              <a:gdLst>
                <a:gd name="G0" fmla="+- 19925 0 0"/>
                <a:gd name="G1" fmla="+- 21600 0 0"/>
                <a:gd name="G2" fmla="+- 21600 0 0"/>
                <a:gd name="T0" fmla="*/ 0 w 33426"/>
                <a:gd name="T1" fmla="*/ 13259 h 21600"/>
                <a:gd name="T2" fmla="*/ 33426 w 33426"/>
                <a:gd name="T3" fmla="*/ 4739 h 21600"/>
                <a:gd name="T4" fmla="*/ 19925 w 3342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426" h="21600" fill="none" extrusionOk="0">
                  <a:moveTo>
                    <a:pt x="0" y="13259"/>
                  </a:moveTo>
                  <a:cubicBezTo>
                    <a:pt x="3362" y="5227"/>
                    <a:pt x="11218" y="-1"/>
                    <a:pt x="19925" y="-1"/>
                  </a:cubicBezTo>
                  <a:cubicBezTo>
                    <a:pt x="24833" y="-1"/>
                    <a:pt x="29594" y="1671"/>
                    <a:pt x="33425" y="4739"/>
                  </a:cubicBezTo>
                </a:path>
                <a:path w="33426" h="21600" stroke="0" extrusionOk="0">
                  <a:moveTo>
                    <a:pt x="0" y="13259"/>
                  </a:moveTo>
                  <a:cubicBezTo>
                    <a:pt x="3362" y="5227"/>
                    <a:pt x="11218" y="-1"/>
                    <a:pt x="19925" y="-1"/>
                  </a:cubicBezTo>
                  <a:cubicBezTo>
                    <a:pt x="24833" y="-1"/>
                    <a:pt x="29594" y="1671"/>
                    <a:pt x="33425" y="4739"/>
                  </a:cubicBezTo>
                  <a:lnTo>
                    <a:pt x="19925" y="21600"/>
                  </a:lnTo>
                  <a:close/>
                </a:path>
              </a:pathLst>
            </a:custGeom>
            <a:noFill/>
            <a:ln w="50800">
              <a:solidFill>
                <a:srgbClr val="01B7A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99" name="Arc 11"/>
            <p:cNvSpPr>
              <a:spLocks noChangeAspect="1"/>
            </p:cNvSpPr>
            <p:nvPr/>
          </p:nvSpPr>
          <p:spPr bwMode="auto">
            <a:xfrm rot="15600000" flipV="1">
              <a:off x="3268" y="2233"/>
              <a:ext cx="516" cy="578"/>
            </a:xfrm>
            <a:custGeom>
              <a:avLst/>
              <a:gdLst>
                <a:gd name="G0" fmla="+- 0 0 0"/>
                <a:gd name="G1" fmla="+- 19378 0 0"/>
                <a:gd name="G2" fmla="+- 21600 0 0"/>
                <a:gd name="T0" fmla="*/ 9541 w 21600"/>
                <a:gd name="T1" fmla="*/ 0 h 37031"/>
                <a:gd name="T2" fmla="*/ 12447 w 21600"/>
                <a:gd name="T3" fmla="*/ 37031 h 37031"/>
                <a:gd name="T4" fmla="*/ 0 w 21600"/>
                <a:gd name="T5" fmla="*/ 19378 h 37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031" fill="none" extrusionOk="0">
                  <a:moveTo>
                    <a:pt x="9541" y="-1"/>
                  </a:moveTo>
                  <a:cubicBezTo>
                    <a:pt x="16924" y="3634"/>
                    <a:pt x="21600" y="11148"/>
                    <a:pt x="21600" y="19378"/>
                  </a:cubicBezTo>
                  <a:cubicBezTo>
                    <a:pt x="21600" y="26400"/>
                    <a:pt x="18186" y="32984"/>
                    <a:pt x="12447" y="37031"/>
                  </a:cubicBezTo>
                </a:path>
                <a:path w="21600" h="37031" stroke="0" extrusionOk="0">
                  <a:moveTo>
                    <a:pt x="9541" y="-1"/>
                  </a:moveTo>
                  <a:cubicBezTo>
                    <a:pt x="16924" y="3634"/>
                    <a:pt x="21600" y="11148"/>
                    <a:pt x="21600" y="19378"/>
                  </a:cubicBezTo>
                  <a:cubicBezTo>
                    <a:pt x="21600" y="26400"/>
                    <a:pt x="18186" y="32984"/>
                    <a:pt x="12447" y="37031"/>
                  </a:cubicBezTo>
                  <a:lnTo>
                    <a:pt x="0" y="19378"/>
                  </a:lnTo>
                  <a:close/>
                </a:path>
              </a:pathLst>
            </a:custGeom>
            <a:noFill/>
            <a:ln w="50800">
              <a:solidFill>
                <a:srgbClr val="01B7A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00" name="Arc 12"/>
            <p:cNvSpPr>
              <a:spLocks noChangeAspect="1"/>
            </p:cNvSpPr>
            <p:nvPr/>
          </p:nvSpPr>
          <p:spPr bwMode="auto">
            <a:xfrm rot="21000000" flipV="1">
              <a:off x="3590" y="2328"/>
              <a:ext cx="522" cy="515"/>
            </a:xfrm>
            <a:custGeom>
              <a:avLst/>
              <a:gdLst>
                <a:gd name="G0" fmla="+- 19925 0 0"/>
                <a:gd name="G1" fmla="+- 21600 0 0"/>
                <a:gd name="G2" fmla="+- 21600 0 0"/>
                <a:gd name="T0" fmla="*/ 0 w 33426"/>
                <a:gd name="T1" fmla="*/ 13259 h 21600"/>
                <a:gd name="T2" fmla="*/ 33426 w 33426"/>
                <a:gd name="T3" fmla="*/ 4739 h 21600"/>
                <a:gd name="T4" fmla="*/ 19925 w 3342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426" h="21600" fill="none" extrusionOk="0">
                  <a:moveTo>
                    <a:pt x="0" y="13259"/>
                  </a:moveTo>
                  <a:cubicBezTo>
                    <a:pt x="3362" y="5227"/>
                    <a:pt x="11218" y="-1"/>
                    <a:pt x="19925" y="-1"/>
                  </a:cubicBezTo>
                  <a:cubicBezTo>
                    <a:pt x="24833" y="-1"/>
                    <a:pt x="29594" y="1671"/>
                    <a:pt x="33425" y="4739"/>
                  </a:cubicBezTo>
                </a:path>
                <a:path w="33426" h="21600" stroke="0" extrusionOk="0">
                  <a:moveTo>
                    <a:pt x="0" y="13259"/>
                  </a:moveTo>
                  <a:cubicBezTo>
                    <a:pt x="3362" y="5227"/>
                    <a:pt x="11218" y="-1"/>
                    <a:pt x="19925" y="-1"/>
                  </a:cubicBezTo>
                  <a:cubicBezTo>
                    <a:pt x="24833" y="-1"/>
                    <a:pt x="29594" y="1671"/>
                    <a:pt x="33425" y="4739"/>
                  </a:cubicBezTo>
                  <a:lnTo>
                    <a:pt x="19925" y="21600"/>
                  </a:lnTo>
                  <a:close/>
                </a:path>
              </a:pathLst>
            </a:custGeom>
            <a:noFill/>
            <a:ln w="50800">
              <a:solidFill>
                <a:srgbClr val="01B7A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01" name="Arc 13"/>
            <p:cNvSpPr>
              <a:spLocks noChangeAspect="1"/>
            </p:cNvSpPr>
            <p:nvPr/>
          </p:nvSpPr>
          <p:spPr bwMode="auto">
            <a:xfrm rot="15600000" flipV="1">
              <a:off x="3934" y="2228"/>
              <a:ext cx="516" cy="578"/>
            </a:xfrm>
            <a:custGeom>
              <a:avLst/>
              <a:gdLst>
                <a:gd name="G0" fmla="+- 0 0 0"/>
                <a:gd name="G1" fmla="+- 19378 0 0"/>
                <a:gd name="G2" fmla="+- 21600 0 0"/>
                <a:gd name="T0" fmla="*/ 9541 w 21600"/>
                <a:gd name="T1" fmla="*/ 0 h 37031"/>
                <a:gd name="T2" fmla="*/ 12447 w 21600"/>
                <a:gd name="T3" fmla="*/ 37031 h 37031"/>
                <a:gd name="T4" fmla="*/ 0 w 21600"/>
                <a:gd name="T5" fmla="*/ 19378 h 37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7031" fill="none" extrusionOk="0">
                  <a:moveTo>
                    <a:pt x="9541" y="-1"/>
                  </a:moveTo>
                  <a:cubicBezTo>
                    <a:pt x="16924" y="3634"/>
                    <a:pt x="21600" y="11148"/>
                    <a:pt x="21600" y="19378"/>
                  </a:cubicBezTo>
                  <a:cubicBezTo>
                    <a:pt x="21600" y="26400"/>
                    <a:pt x="18186" y="32984"/>
                    <a:pt x="12447" y="37031"/>
                  </a:cubicBezTo>
                </a:path>
                <a:path w="21600" h="37031" stroke="0" extrusionOk="0">
                  <a:moveTo>
                    <a:pt x="9541" y="-1"/>
                  </a:moveTo>
                  <a:cubicBezTo>
                    <a:pt x="16924" y="3634"/>
                    <a:pt x="21600" y="11148"/>
                    <a:pt x="21600" y="19378"/>
                  </a:cubicBezTo>
                  <a:cubicBezTo>
                    <a:pt x="21600" y="26400"/>
                    <a:pt x="18186" y="32984"/>
                    <a:pt x="12447" y="37031"/>
                  </a:cubicBezTo>
                  <a:lnTo>
                    <a:pt x="0" y="19378"/>
                  </a:lnTo>
                  <a:close/>
                </a:path>
              </a:pathLst>
            </a:custGeom>
            <a:noFill/>
            <a:ln w="50800">
              <a:solidFill>
                <a:srgbClr val="01B7A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02" name="Line 14"/>
            <p:cNvSpPr>
              <a:spLocks noChangeAspect="1" noChangeShapeType="1"/>
            </p:cNvSpPr>
            <p:nvPr/>
          </p:nvSpPr>
          <p:spPr bwMode="auto">
            <a:xfrm rot="37200000">
              <a:off x="4338" y="2550"/>
              <a:ext cx="257" cy="449"/>
            </a:xfrm>
            <a:prstGeom prst="line">
              <a:avLst/>
            </a:prstGeom>
            <a:noFill/>
            <a:ln w="50800">
              <a:solidFill>
                <a:srgbClr val="01B7A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03" name="Line 15"/>
            <p:cNvSpPr>
              <a:spLocks noChangeAspect="1" noChangeShapeType="1"/>
            </p:cNvSpPr>
            <p:nvPr/>
          </p:nvSpPr>
          <p:spPr bwMode="auto">
            <a:xfrm rot="37200000">
              <a:off x="4279" y="2484"/>
              <a:ext cx="259" cy="449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08" name="Line 20"/>
            <p:cNvSpPr>
              <a:spLocks noChangeShapeType="1"/>
            </p:cNvSpPr>
            <p:nvPr/>
          </p:nvSpPr>
          <p:spPr bwMode="auto">
            <a:xfrm rot="16200000" flipH="1">
              <a:off x="4041" y="2428"/>
              <a:ext cx="459" cy="229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prstDash val="sysDot"/>
              <a:round/>
              <a:headEnd/>
              <a:tailEnd type="arrow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09" name="Line 21"/>
            <p:cNvSpPr>
              <a:spLocks noChangeShapeType="1"/>
            </p:cNvSpPr>
            <p:nvPr/>
          </p:nvSpPr>
          <p:spPr bwMode="auto">
            <a:xfrm rot="16200000">
              <a:off x="3092" y="2404"/>
              <a:ext cx="525" cy="343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prstDash val="sysDot"/>
              <a:round/>
              <a:headEnd/>
              <a:tailEnd type="arrow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10" name="Line 22"/>
            <p:cNvSpPr>
              <a:spLocks noChangeShapeType="1"/>
            </p:cNvSpPr>
            <p:nvPr/>
          </p:nvSpPr>
          <p:spPr bwMode="auto">
            <a:xfrm rot="16200000" flipH="1">
              <a:off x="3468" y="2429"/>
              <a:ext cx="459" cy="228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prstDash val="sysDot"/>
              <a:round/>
              <a:headEnd/>
              <a:tailEnd type="arrow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11" name="Line 23"/>
            <p:cNvSpPr>
              <a:spLocks noChangeShapeType="1"/>
            </p:cNvSpPr>
            <p:nvPr/>
          </p:nvSpPr>
          <p:spPr bwMode="auto">
            <a:xfrm rot="16200000">
              <a:off x="3783" y="2400"/>
              <a:ext cx="459" cy="28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prstDash val="sysDot"/>
              <a:round/>
              <a:headEnd/>
              <a:tailEnd type="arrow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12" name="Line 24"/>
            <p:cNvSpPr>
              <a:spLocks noChangeShapeType="1"/>
            </p:cNvSpPr>
            <p:nvPr/>
          </p:nvSpPr>
          <p:spPr bwMode="auto">
            <a:xfrm rot="16200000" flipH="1">
              <a:off x="4131" y="2338"/>
              <a:ext cx="393" cy="343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prstDash val="sysDot"/>
              <a:round/>
              <a:headEnd/>
              <a:tailEnd type="arrow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13" name="Text Box 25"/>
            <p:cNvSpPr txBox="1">
              <a:spLocks noChangeArrowheads="1"/>
            </p:cNvSpPr>
            <p:nvPr/>
          </p:nvSpPr>
          <p:spPr bwMode="auto">
            <a:xfrm>
              <a:off x="4118" y="893"/>
              <a:ext cx="106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9999"/>
                  </a:solidFill>
                </a:rPr>
                <a:t>Second Last</a:t>
              </a:r>
            </a:p>
            <a:p>
              <a:r>
                <a:rPr lang="en-US" sz="2000">
                  <a:solidFill>
                    <a:srgbClr val="009999"/>
                  </a:solidFill>
                </a:rPr>
                <a:t> Dynode</a:t>
              </a:r>
            </a:p>
          </p:txBody>
        </p:sp>
        <p:sp>
          <p:nvSpPr>
            <p:cNvPr id="549914" name="Line 26"/>
            <p:cNvSpPr>
              <a:spLocks noChangeShapeType="1"/>
            </p:cNvSpPr>
            <p:nvPr/>
          </p:nvSpPr>
          <p:spPr bwMode="auto">
            <a:xfrm rot="16200000" flipH="1" flipV="1">
              <a:off x="4102" y="1629"/>
              <a:ext cx="921" cy="314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16" name="Text Box 28"/>
            <p:cNvSpPr txBox="1">
              <a:spLocks noChangeArrowheads="1"/>
            </p:cNvSpPr>
            <p:nvPr/>
          </p:nvSpPr>
          <p:spPr bwMode="auto">
            <a:xfrm>
              <a:off x="2275" y="1037"/>
              <a:ext cx="1182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9999"/>
                  </a:solidFill>
                </a:rPr>
                <a:t>First Dynode</a:t>
              </a:r>
            </a:p>
          </p:txBody>
        </p:sp>
        <p:sp>
          <p:nvSpPr>
            <p:cNvPr id="549917" name="Line 29"/>
            <p:cNvSpPr>
              <a:spLocks noChangeShapeType="1"/>
            </p:cNvSpPr>
            <p:nvPr/>
          </p:nvSpPr>
          <p:spPr bwMode="auto">
            <a:xfrm rot="16200000" flipH="1" flipV="1">
              <a:off x="2160" y="1382"/>
              <a:ext cx="547" cy="375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19" name="Line 31"/>
            <p:cNvSpPr>
              <a:spLocks noChangeShapeType="1"/>
            </p:cNvSpPr>
            <p:nvPr/>
          </p:nvSpPr>
          <p:spPr bwMode="auto">
            <a:xfrm rot="16200000" flipH="1" flipV="1">
              <a:off x="993" y="1166"/>
              <a:ext cx="259" cy="11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20" name="Rectangle 32"/>
            <p:cNvSpPr>
              <a:spLocks noChangeArrowheads="1"/>
            </p:cNvSpPr>
            <p:nvPr/>
          </p:nvSpPr>
          <p:spPr bwMode="auto">
            <a:xfrm>
              <a:off x="950" y="1382"/>
              <a:ext cx="58" cy="17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7C80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21" name="Line 33"/>
            <p:cNvSpPr>
              <a:spLocks noChangeShapeType="1"/>
            </p:cNvSpPr>
            <p:nvPr/>
          </p:nvSpPr>
          <p:spPr bwMode="auto">
            <a:xfrm rot="5400000" flipV="1">
              <a:off x="1512" y="1454"/>
              <a:ext cx="259" cy="103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prstDash val="sysDot"/>
              <a:round/>
              <a:headEnd/>
              <a:tailEnd type="arrow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22" name="Line 34"/>
            <p:cNvSpPr>
              <a:spLocks noChangeShapeType="1"/>
            </p:cNvSpPr>
            <p:nvPr/>
          </p:nvSpPr>
          <p:spPr bwMode="auto">
            <a:xfrm rot="16200000">
              <a:off x="1440" y="1958"/>
              <a:ext cx="346" cy="103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prstDash val="sysDot"/>
              <a:round/>
              <a:headEnd/>
              <a:tailEnd type="arrow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23" name="Line 35"/>
            <p:cNvSpPr>
              <a:spLocks noChangeShapeType="1"/>
            </p:cNvSpPr>
            <p:nvPr/>
          </p:nvSpPr>
          <p:spPr bwMode="auto">
            <a:xfrm rot="16200000" flipH="1">
              <a:off x="2044" y="2506"/>
              <a:ext cx="606" cy="8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prstDash val="sysDot"/>
              <a:round/>
              <a:headEnd/>
              <a:tailEnd type="arrow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24" name="Line 36"/>
            <p:cNvSpPr>
              <a:spLocks noChangeShapeType="1"/>
            </p:cNvSpPr>
            <p:nvPr/>
          </p:nvSpPr>
          <p:spPr bwMode="auto">
            <a:xfrm rot="16200000">
              <a:off x="2417" y="2395"/>
              <a:ext cx="525" cy="343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prstDash val="sysDot"/>
              <a:round/>
              <a:headEnd/>
              <a:tailEnd type="arrow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25" name="Line 37"/>
            <p:cNvSpPr>
              <a:spLocks noChangeShapeType="1"/>
            </p:cNvSpPr>
            <p:nvPr/>
          </p:nvSpPr>
          <p:spPr bwMode="auto">
            <a:xfrm rot="16200000" flipH="1">
              <a:off x="2822" y="2449"/>
              <a:ext cx="459" cy="228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prstDash val="sysDot"/>
              <a:round/>
              <a:headEnd/>
              <a:tailEnd type="arrow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26" name="Text Box 38"/>
            <p:cNvSpPr txBox="1">
              <a:spLocks noChangeArrowheads="1"/>
            </p:cNvSpPr>
            <p:nvPr/>
          </p:nvSpPr>
          <p:spPr bwMode="auto">
            <a:xfrm>
              <a:off x="576" y="3686"/>
              <a:ext cx="164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9999"/>
                  </a:solidFill>
                </a:rPr>
                <a:t>Glass Window</a:t>
              </a:r>
            </a:p>
          </p:txBody>
        </p:sp>
        <p:sp>
          <p:nvSpPr>
            <p:cNvPr id="549927" name="Line 39"/>
            <p:cNvSpPr>
              <a:spLocks noChangeShapeType="1"/>
            </p:cNvSpPr>
            <p:nvPr/>
          </p:nvSpPr>
          <p:spPr bwMode="auto">
            <a:xfrm flipH="1" flipV="1">
              <a:off x="979" y="3226"/>
              <a:ext cx="231" cy="403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28" name="Line 40"/>
            <p:cNvSpPr>
              <a:spLocks noChangeAspect="1" noChangeShapeType="1"/>
            </p:cNvSpPr>
            <p:nvPr/>
          </p:nvSpPr>
          <p:spPr bwMode="auto">
            <a:xfrm>
              <a:off x="115" y="1844"/>
              <a:ext cx="749" cy="0"/>
            </a:xfrm>
            <a:prstGeom prst="line">
              <a:avLst/>
            </a:prstGeom>
            <a:noFill/>
            <a:ln w="38100">
              <a:solidFill>
                <a:srgbClr val="CC99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32" name="Line 44"/>
            <p:cNvSpPr>
              <a:spLocks noChangeAspect="1" noChangeShapeType="1"/>
            </p:cNvSpPr>
            <p:nvPr/>
          </p:nvSpPr>
          <p:spPr bwMode="auto">
            <a:xfrm>
              <a:off x="104" y="2074"/>
              <a:ext cx="749" cy="0"/>
            </a:xfrm>
            <a:prstGeom prst="line">
              <a:avLst/>
            </a:prstGeom>
            <a:noFill/>
            <a:ln w="38100">
              <a:solidFill>
                <a:srgbClr val="CC99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33" name="Line 45"/>
            <p:cNvSpPr>
              <a:spLocks noChangeAspect="1" noChangeShapeType="1"/>
            </p:cNvSpPr>
            <p:nvPr/>
          </p:nvSpPr>
          <p:spPr bwMode="auto">
            <a:xfrm>
              <a:off x="93" y="2304"/>
              <a:ext cx="749" cy="0"/>
            </a:xfrm>
            <a:prstGeom prst="line">
              <a:avLst/>
            </a:prstGeom>
            <a:noFill/>
            <a:ln w="38100">
              <a:solidFill>
                <a:srgbClr val="CC99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34" name="Line 46"/>
            <p:cNvSpPr>
              <a:spLocks noChangeAspect="1" noChangeShapeType="1"/>
            </p:cNvSpPr>
            <p:nvPr/>
          </p:nvSpPr>
          <p:spPr bwMode="auto">
            <a:xfrm>
              <a:off x="82" y="2534"/>
              <a:ext cx="749" cy="0"/>
            </a:xfrm>
            <a:prstGeom prst="line">
              <a:avLst/>
            </a:prstGeom>
            <a:noFill/>
            <a:ln w="38100">
              <a:solidFill>
                <a:srgbClr val="CC99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9935" name="Text Box 47"/>
            <p:cNvSpPr txBox="1">
              <a:spLocks noChangeArrowheads="1"/>
            </p:cNvSpPr>
            <p:nvPr/>
          </p:nvSpPr>
          <p:spPr bwMode="auto">
            <a:xfrm>
              <a:off x="0" y="2621"/>
              <a:ext cx="9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CC99FF"/>
                  </a:solidFill>
                </a:rPr>
                <a:t>Photons</a:t>
              </a:r>
            </a:p>
          </p:txBody>
        </p:sp>
      </p:grpSp>
      <p:sp>
        <p:nvSpPr>
          <p:cNvPr id="549937" name="Text Box 49"/>
          <p:cNvSpPr txBox="1">
            <a:spLocks noChangeArrowheads="1"/>
          </p:cNvSpPr>
          <p:nvPr/>
        </p:nvSpPr>
        <p:spPr bwMode="auto">
          <a:xfrm>
            <a:off x="1782763" y="2606675"/>
            <a:ext cx="623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QE</a:t>
            </a:r>
          </a:p>
        </p:txBody>
      </p:sp>
      <p:sp>
        <p:nvSpPr>
          <p:cNvPr id="549938" name="Text Box 50"/>
          <p:cNvSpPr txBox="1">
            <a:spLocks noChangeArrowheads="1"/>
          </p:cNvSpPr>
          <p:nvPr/>
        </p:nvSpPr>
        <p:spPr bwMode="auto">
          <a:xfrm>
            <a:off x="2743200" y="3382963"/>
            <a:ext cx="585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C</a:t>
            </a:r>
            <a:r>
              <a:rPr lang="en-US" i="1" baseline="-25000"/>
              <a:t>ol</a:t>
            </a:r>
          </a:p>
        </p:txBody>
      </p:sp>
      <p:sp>
        <p:nvSpPr>
          <p:cNvPr id="549939" name="Text Box 51"/>
          <p:cNvSpPr txBox="1">
            <a:spLocks noChangeArrowheads="1"/>
          </p:cNvSpPr>
          <p:nvPr/>
        </p:nvSpPr>
        <p:spPr bwMode="auto">
          <a:xfrm>
            <a:off x="3749675" y="3108325"/>
            <a:ext cx="447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ym typeface="Symbol" charset="0"/>
              </a:rPr>
              <a:t></a:t>
            </a:r>
            <a:r>
              <a:rPr lang="en-US" i="1" baseline="-25000">
                <a:sym typeface="Symbol" charset="0"/>
              </a:rPr>
              <a:t>1</a:t>
            </a:r>
            <a:endParaRPr lang="en-US" i="1">
              <a:sym typeface="Symbol" charset="0"/>
            </a:endParaRPr>
          </a:p>
        </p:txBody>
      </p:sp>
      <p:sp>
        <p:nvSpPr>
          <p:cNvPr id="549940" name="Text Box 52"/>
          <p:cNvSpPr txBox="1">
            <a:spLocks noChangeArrowheads="1"/>
          </p:cNvSpPr>
          <p:nvPr/>
        </p:nvSpPr>
        <p:spPr bwMode="auto">
          <a:xfrm>
            <a:off x="3382963" y="4572000"/>
            <a:ext cx="447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ym typeface="Symbol" charset="0"/>
              </a:rPr>
              <a:t></a:t>
            </a:r>
            <a:r>
              <a:rPr lang="en-US" i="1" baseline="-25000">
                <a:sym typeface="Symbol" charset="0"/>
              </a:rPr>
              <a:t>2</a:t>
            </a:r>
            <a:endParaRPr lang="en-US" i="1">
              <a:sym typeface="Symbol" charset="0"/>
            </a:endParaRPr>
          </a:p>
        </p:txBody>
      </p:sp>
      <p:sp>
        <p:nvSpPr>
          <p:cNvPr id="549941" name="Text Box 53"/>
          <p:cNvSpPr txBox="1">
            <a:spLocks noChangeArrowheads="1"/>
          </p:cNvSpPr>
          <p:nvPr/>
        </p:nvSpPr>
        <p:spPr bwMode="auto">
          <a:xfrm>
            <a:off x="4572000" y="3336925"/>
            <a:ext cx="447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ym typeface="Symbol" charset="0"/>
              </a:rPr>
              <a:t></a:t>
            </a:r>
            <a:r>
              <a:rPr lang="en-US" i="1" baseline="-25000">
                <a:sym typeface="Symbol" charset="0"/>
              </a:rPr>
              <a:t>3</a:t>
            </a:r>
            <a:endParaRPr lang="en-US" i="1">
              <a:sym typeface="Symbol" charset="0"/>
            </a:endParaRPr>
          </a:p>
        </p:txBody>
      </p:sp>
      <p:sp>
        <p:nvSpPr>
          <p:cNvPr id="549942" name="Text Box 54"/>
          <p:cNvSpPr txBox="1">
            <a:spLocks noChangeArrowheads="1"/>
          </p:cNvSpPr>
          <p:nvPr/>
        </p:nvSpPr>
        <p:spPr bwMode="auto">
          <a:xfrm>
            <a:off x="7451725" y="4297363"/>
            <a:ext cx="458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ym typeface="Symbol" charset="0"/>
              </a:rPr>
              <a:t></a:t>
            </a:r>
            <a:r>
              <a:rPr lang="en-US" i="1" baseline="-25000">
                <a:sym typeface="Symbol" charset="0"/>
              </a:rPr>
              <a:t>n</a:t>
            </a:r>
            <a:endParaRPr lang="en-US" i="1">
              <a:sym typeface="Symbol" charset="0"/>
            </a:endParaRPr>
          </a:p>
        </p:txBody>
      </p:sp>
      <p:sp>
        <p:nvSpPr>
          <p:cNvPr id="549943" name="Text Box 55"/>
          <p:cNvSpPr txBox="1">
            <a:spLocks noChangeArrowheads="1"/>
          </p:cNvSpPr>
          <p:nvPr/>
        </p:nvSpPr>
        <p:spPr bwMode="auto">
          <a:xfrm>
            <a:off x="503238" y="3382963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CC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N</a:t>
            </a:r>
            <a:r>
              <a:rPr lang="en-US" i="1" baseline="-25000">
                <a:sym typeface="Symbol" charset="0"/>
              </a:rPr>
              <a:t>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10/6/2002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FIWAF at Utah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B2F5-3BC2-7E4A-A8E9-B342B30A3AF3}" type="slidenum">
              <a:rPr lang="en-US"/>
              <a:pPr/>
              <a:t>9</a:t>
            </a:fld>
            <a:endParaRPr lang="en-US"/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Quantum Efficiency (QE)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50" y="1006475"/>
            <a:ext cx="9340850" cy="58832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100"/>
              <a:t>Definition:</a:t>
            </a:r>
          </a:p>
          <a:p>
            <a:pPr lvl="1">
              <a:lnSpc>
                <a:spcPct val="80000"/>
              </a:lnSpc>
            </a:pPr>
            <a:endParaRPr lang="en-US" sz="2700"/>
          </a:p>
          <a:p>
            <a:pPr>
              <a:lnSpc>
                <a:spcPct val="80000"/>
              </a:lnSpc>
            </a:pPr>
            <a:endParaRPr lang="en-US" sz="3100"/>
          </a:p>
          <a:p>
            <a:pPr>
              <a:lnSpc>
                <a:spcPct val="80000"/>
              </a:lnSpc>
            </a:pPr>
            <a:endParaRPr lang="en-US" sz="3100"/>
          </a:p>
          <a:p>
            <a:pPr>
              <a:lnSpc>
                <a:spcPct val="80000"/>
              </a:lnSpc>
            </a:pPr>
            <a:endParaRPr lang="en-US" sz="3100"/>
          </a:p>
          <a:p>
            <a:pPr>
              <a:lnSpc>
                <a:spcPct val="80000"/>
              </a:lnSpc>
            </a:pPr>
            <a:endParaRPr lang="en-US" sz="3100"/>
          </a:p>
          <a:p>
            <a:pPr>
              <a:lnSpc>
                <a:spcPct val="80000"/>
              </a:lnSpc>
            </a:pPr>
            <a:r>
              <a:rPr lang="en-US" sz="3100"/>
              <a:t>How to measure:</a:t>
            </a:r>
          </a:p>
          <a:p>
            <a:pPr lvl="1">
              <a:lnSpc>
                <a:spcPct val="80000"/>
              </a:lnSpc>
            </a:pPr>
            <a:r>
              <a:rPr lang="en-US" sz="2700"/>
              <a:t>Connect all the dynodes and the anode.</a:t>
            </a:r>
          </a:p>
          <a:p>
            <a:pPr lvl="1">
              <a:lnSpc>
                <a:spcPct val="80000"/>
              </a:lnSpc>
            </a:pPr>
            <a:r>
              <a:rPr lang="en-US" sz="2700"/>
              <a:t>Supply more than +100V for 100% collection efficiency.</a:t>
            </a:r>
          </a:p>
          <a:p>
            <a:pPr lvl="1">
              <a:lnSpc>
                <a:spcPct val="80000"/>
              </a:lnSpc>
            </a:pPr>
            <a:r>
              <a:rPr lang="en-US" sz="2700"/>
              <a:t>Measure the cathode current (</a:t>
            </a:r>
            <a:r>
              <a:rPr lang="en-US" sz="2700">
                <a:solidFill>
                  <a:srgbClr val="9933FF"/>
                </a:solidFill>
              </a:rPr>
              <a:t>I</a:t>
            </a:r>
            <a:r>
              <a:rPr lang="en-US" sz="2700" baseline="-25000">
                <a:solidFill>
                  <a:srgbClr val="9933FF"/>
                </a:solidFill>
              </a:rPr>
              <a:t>C</a:t>
            </a:r>
            <a:r>
              <a:rPr lang="en-US" sz="2700"/>
              <a:t>).</a:t>
            </a:r>
          </a:p>
          <a:p>
            <a:pPr lvl="1">
              <a:lnSpc>
                <a:spcPct val="80000"/>
              </a:lnSpc>
            </a:pPr>
            <a:r>
              <a:rPr lang="en-US" sz="2700"/>
              <a:t>Compare </a:t>
            </a:r>
            <a:r>
              <a:rPr lang="en-US" sz="2700">
                <a:solidFill>
                  <a:srgbClr val="9933FF"/>
                </a:solidFill>
              </a:rPr>
              <a:t>I</a:t>
            </a:r>
            <a:r>
              <a:rPr lang="en-US" sz="2700" baseline="-25000">
                <a:solidFill>
                  <a:srgbClr val="9933FF"/>
                </a:solidFill>
              </a:rPr>
              <a:t>C</a:t>
            </a:r>
            <a:r>
              <a:rPr lang="en-US" sz="2700"/>
              <a:t> with that of </a:t>
            </a:r>
            <a:r>
              <a:rPr lang="en-US" sz="2700" u="sng"/>
              <a:t>PMT with known QE</a:t>
            </a:r>
            <a:r>
              <a:rPr lang="en-US" sz="2700"/>
              <a:t>.</a:t>
            </a:r>
          </a:p>
        </p:txBody>
      </p:sp>
      <p:graphicFrame>
        <p:nvGraphicFramePr>
          <p:cNvPr id="530436" name="Object 4"/>
          <p:cNvGraphicFramePr>
            <a:graphicFrameLocks noChangeAspect="1"/>
          </p:cNvGraphicFramePr>
          <p:nvPr/>
        </p:nvGraphicFramePr>
        <p:xfrm>
          <a:off x="1371600" y="1504950"/>
          <a:ext cx="6721475" cy="279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37" name="Equation" r:id="rId3" imgW="2197080" imgH="914400" progId="Equation.3">
                  <p:embed/>
                </p:oleObj>
              </mc:Choice>
              <mc:Fallback>
                <p:oleObj name="Equation" r:id="rId3" imgW="2197080" imgH="914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504950"/>
                        <a:ext cx="6721475" cy="27924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CC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Tahoma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stealth" w="lg" len="lg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stealth" w="lg" len="lg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4894</TotalTime>
  <Words>2820</Words>
  <Application>Microsoft Macintosh PowerPoint</Application>
  <PresentationFormat>Custom</PresentationFormat>
  <Paragraphs>844</Paragraphs>
  <Slides>59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70" baseType="lpstr">
      <vt:lpstr>Times New Roman</vt:lpstr>
      <vt:lpstr>Tahoma</vt:lpstr>
      <vt:lpstr>Arial</vt:lpstr>
      <vt:lpstr>Wingdings</vt:lpstr>
      <vt:lpstr>ＭＳ 明朝</vt:lpstr>
      <vt:lpstr>MS PGothic</vt:lpstr>
      <vt:lpstr>Symbol</vt:lpstr>
      <vt:lpstr>blank</vt:lpstr>
      <vt:lpstr>Microsoft Equation 3.0</vt:lpstr>
      <vt:lpstr>SigmaPlot 8.0 Graph</vt:lpstr>
      <vt:lpstr>Microsoft Excel Chart</vt:lpstr>
      <vt:lpstr>“Absolute” Calibration of PMT</vt:lpstr>
      <vt:lpstr>Talk Outline</vt:lpstr>
      <vt:lpstr>Talk Outline</vt:lpstr>
      <vt:lpstr>Emission, Propagation and Detection of Fluorescent Photons</vt:lpstr>
      <vt:lpstr>Emission Spectrum of Nitrogen Fluorescence</vt:lpstr>
      <vt:lpstr>Photon Detection Efficiency of Auger FD </vt:lpstr>
      <vt:lpstr>Principle of PMT</vt:lpstr>
      <vt:lpstr>Structure of Linear-focus PMT </vt:lpstr>
      <vt:lpstr>Quantum Efficiency (QE)</vt:lpstr>
      <vt:lpstr>Collection Efficiency (Col)</vt:lpstr>
      <vt:lpstr>Detective Quantum Efficiency (DQE)</vt:lpstr>
      <vt:lpstr>Gain (GP)</vt:lpstr>
      <vt:lpstr>Gain (GI)</vt:lpstr>
      <vt:lpstr>Anode Signal (E)</vt:lpstr>
      <vt:lpstr>Energy Resolution (/E)</vt:lpstr>
      <vt:lpstr>Excess Noise Factor (ENF)</vt:lpstr>
      <vt:lpstr>Remarks</vt:lpstr>
      <vt:lpstr>Resolution of Hybrid Photodiode (HPD)</vt:lpstr>
      <vt:lpstr>Typical Values and Resolution  of Various Photon Detectors </vt:lpstr>
      <vt:lpstr>Energy Resolution vs. N</vt:lpstr>
      <vt:lpstr>Talk Outline</vt:lpstr>
      <vt:lpstr>Principle of Silicon Photodiode</vt:lpstr>
      <vt:lpstr>Quantum Efficiencies of NIST Standards (Si, InGaAs and Ge photodiodes)</vt:lpstr>
      <vt:lpstr>Propagation Chain of Absolute Calibration of Photon Detectors</vt:lpstr>
      <vt:lpstr>NIST High Accuracy Cryogenic Radiometer (HACR)</vt:lpstr>
      <vt:lpstr>Trap Detector</vt:lpstr>
      <vt:lpstr>Scale transfer by substitution method with the HACR</vt:lpstr>
      <vt:lpstr>Propagation Chain of Absolute Calibration of Photon Detectors</vt:lpstr>
      <vt:lpstr>Spectral output flux of the UV and visible to near-IR monochromators</vt:lpstr>
      <vt:lpstr>UV Working Standard Uncertainty</vt:lpstr>
      <vt:lpstr>Ultraviolet Spectral Comparator Facility (UV SCF)</vt:lpstr>
      <vt:lpstr>Transfer to test (customer) detectors relative combined standard uncertainty</vt:lpstr>
      <vt:lpstr>Example of “Report of Test”</vt:lpstr>
      <vt:lpstr>Absolute Spectral Responsivity of Silicon Photodiode U1xxx</vt:lpstr>
      <vt:lpstr>Propagation Chain of Absolute Calibration of Photon Detectors</vt:lpstr>
      <vt:lpstr>Talk Outline</vt:lpstr>
      <vt:lpstr>Uncertainties Specific to PMTs</vt:lpstr>
      <vt:lpstr>Cathode Uniformity and Area Correction</vt:lpstr>
      <vt:lpstr>Sensitivity Map of 16-Pixel PMT  for EUSO (R8900-M16F-S12)</vt:lpstr>
      <vt:lpstr>Typical QE of HiRes PMTs  (Photonis XP3062)</vt:lpstr>
      <vt:lpstr>Typical Angle Dependence of QE</vt:lpstr>
      <vt:lpstr>Effect of Magnetic Field on Liner-focus 2” PMT</vt:lpstr>
      <vt:lpstr>Linearity of ETL 8” PMT</vt:lpstr>
      <vt:lpstr>Typical Temperature Coefficients of Anode Sensitivity</vt:lpstr>
      <vt:lpstr>Typical Long-term Stability</vt:lpstr>
      <vt:lpstr>PMT vs. Silicon Photo Diode</vt:lpstr>
      <vt:lpstr>Talk Outline</vt:lpstr>
      <vt:lpstr>UCLA PMT Test Facility</vt:lpstr>
      <vt:lpstr>Proposal to Evaluate PMTs from HiRes, Auger-FD and EUSO at UCLA</vt:lpstr>
      <vt:lpstr>How to Minimize Systematic Uncertainties</vt:lpstr>
      <vt:lpstr>How to Minimize Systematic Uncertainties at Beam Tests</vt:lpstr>
      <vt:lpstr>Propagation Chain of Absolute Calibration of Photon Detectors</vt:lpstr>
      <vt:lpstr>How to absolutely calibrate the PMTs in Telescope</vt:lpstr>
      <vt:lpstr>Light Source for Auger-FD</vt:lpstr>
      <vt:lpstr>Drum mounted at the aperture  of Bay 4 at Los Leones</vt:lpstr>
      <vt:lpstr>Uniformity of lights emitted from the Drum</vt:lpstr>
      <vt:lpstr>Systematic Uncertainty  after End-to-end Calibration</vt:lpstr>
      <vt:lpstr>Conclusion</vt:lpstr>
      <vt:lpstr>Acknowledgements</vt:lpstr>
    </vt:vector>
  </TitlesOfParts>
  <Company>UCLA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Absolute calibration of PMT</dc:title>
  <dc:creator>Katsushi Arisaka</dc:creator>
  <cp:lastModifiedBy>Katsushi Arisaka</cp:lastModifiedBy>
  <cp:revision>184</cp:revision>
  <dcterms:created xsi:type="dcterms:W3CDTF">2002-09-19T08:23:21Z</dcterms:created>
  <dcterms:modified xsi:type="dcterms:W3CDTF">2012-11-23T02:53:31Z</dcterms:modified>
</cp:coreProperties>
</file>