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bmp" ContentType="image/bmp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2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1.xml" ContentType="application/vnd.openxmlformats-officedocument.presentationml.tags+xml"/>
  <Override PartName="/ppt/notesSlides/notesSlide50.xml" ContentType="application/vnd.openxmlformats-officedocument.presentationml.notesSlide+xml"/>
  <Override PartName="/ppt/embeddings/oleObject3.bin" ContentType="application/vnd.openxmlformats-officedocument.oleObject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embeddings/oleObject4.bin" ContentType="application/vnd.openxmlformats-officedocument.oleObject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embeddings/oleObject5.bin" ContentType="application/vnd.openxmlformats-officedocument.oleObject"/>
  <Override PartName="/ppt/notesSlides/notesSlide79.xml" ContentType="application/vnd.openxmlformats-officedocument.presentationml.notesSlide+xml"/>
  <Override PartName="/ppt/embeddings/oleObject6.bin" ContentType="application/vnd.openxmlformats-officedocument.oleObject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embeddings/oleObject9.bin" ContentType="application/vnd.openxmlformats-officedocument.oleObject"/>
  <Override PartName="/ppt/notesSlides/notesSlide94.xml" ContentType="application/vnd.openxmlformats-officedocument.presentationml.notesSlide+xml"/>
  <Override PartName="/ppt/embeddings/oleObject10.bin" ContentType="application/vnd.openxmlformats-officedocument.oleObject"/>
  <Override PartName="/ppt/notesSlides/notesSlide95.xml" ContentType="application/vnd.openxmlformats-officedocument.presentationml.notesSlide+xml"/>
  <Override PartName="/ppt/embeddings/oleObject11.bin" ContentType="application/vnd.openxmlformats-officedocument.oleObject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53" r:id="rId3"/>
  </p:sldMasterIdLst>
  <p:notesMasterIdLst>
    <p:notesMasterId r:id="rId103"/>
  </p:notesMasterIdLst>
  <p:handoutMasterIdLst>
    <p:handoutMasterId r:id="rId104"/>
  </p:handoutMasterIdLst>
  <p:sldIdLst>
    <p:sldId id="466" r:id="rId4"/>
    <p:sldId id="776" r:id="rId5"/>
    <p:sldId id="671" r:id="rId6"/>
    <p:sldId id="672" r:id="rId7"/>
    <p:sldId id="723" r:id="rId8"/>
    <p:sldId id="648" r:id="rId9"/>
    <p:sldId id="714" r:id="rId10"/>
    <p:sldId id="567" r:id="rId11"/>
    <p:sldId id="632" r:id="rId12"/>
    <p:sldId id="713" r:id="rId13"/>
    <p:sldId id="635" r:id="rId14"/>
    <p:sldId id="636" r:id="rId15"/>
    <p:sldId id="738" r:id="rId16"/>
    <p:sldId id="743" r:id="rId17"/>
    <p:sldId id="698" r:id="rId18"/>
    <p:sldId id="711" r:id="rId19"/>
    <p:sldId id="660" r:id="rId20"/>
    <p:sldId id="744" r:id="rId21"/>
    <p:sldId id="571" r:id="rId22"/>
    <p:sldId id="721" r:id="rId23"/>
    <p:sldId id="657" r:id="rId24"/>
    <p:sldId id="730" r:id="rId25"/>
    <p:sldId id="722" r:id="rId26"/>
    <p:sldId id="749" r:id="rId27"/>
    <p:sldId id="645" r:id="rId28"/>
    <p:sldId id="646" r:id="rId29"/>
    <p:sldId id="559" r:id="rId30"/>
    <p:sldId id="560" r:id="rId31"/>
    <p:sldId id="572" r:id="rId32"/>
    <p:sldId id="584" r:id="rId33"/>
    <p:sldId id="718" r:id="rId34"/>
    <p:sldId id="679" r:id="rId35"/>
    <p:sldId id="664" r:id="rId36"/>
    <p:sldId id="665" r:id="rId37"/>
    <p:sldId id="582" r:id="rId38"/>
    <p:sldId id="667" r:id="rId39"/>
    <p:sldId id="681" r:id="rId40"/>
    <p:sldId id="684" r:id="rId41"/>
    <p:sldId id="682" r:id="rId42"/>
    <p:sldId id="756" r:id="rId43"/>
    <p:sldId id="562" r:id="rId44"/>
    <p:sldId id="750" r:id="rId45"/>
    <p:sldId id="751" r:id="rId46"/>
    <p:sldId id="773" r:id="rId47"/>
    <p:sldId id="752" r:id="rId48"/>
    <p:sldId id="753" r:id="rId49"/>
    <p:sldId id="754" r:id="rId50"/>
    <p:sldId id="555" r:id="rId51"/>
    <p:sldId id="586" r:id="rId52"/>
    <p:sldId id="601" r:id="rId53"/>
    <p:sldId id="590" r:id="rId54"/>
    <p:sldId id="771" r:id="rId55"/>
    <p:sldId id="551" r:id="rId56"/>
    <p:sldId id="733" r:id="rId57"/>
    <p:sldId id="734" r:id="rId58"/>
    <p:sldId id="772" r:id="rId59"/>
    <p:sldId id="639" r:id="rId60"/>
    <p:sldId id="745" r:id="rId61"/>
    <p:sldId id="589" r:id="rId62"/>
    <p:sldId id="613" r:id="rId63"/>
    <p:sldId id="731" r:id="rId64"/>
    <p:sldId id="758" r:id="rId65"/>
    <p:sldId id="759" r:id="rId66"/>
    <p:sldId id="760" r:id="rId67"/>
    <p:sldId id="761" r:id="rId68"/>
    <p:sldId id="554" r:id="rId69"/>
    <p:sldId id="610" r:id="rId70"/>
    <p:sldId id="612" r:id="rId71"/>
    <p:sldId id="611" r:id="rId72"/>
    <p:sldId id="668" r:id="rId73"/>
    <p:sldId id="531" r:id="rId74"/>
    <p:sldId id="769" r:id="rId75"/>
    <p:sldId id="618" r:id="rId76"/>
    <p:sldId id="623" r:id="rId77"/>
    <p:sldId id="619" r:id="rId78"/>
    <p:sldId id="624" r:id="rId79"/>
    <p:sldId id="617" r:id="rId80"/>
    <p:sldId id="768" r:id="rId81"/>
    <p:sldId id="767" r:id="rId82"/>
    <p:sldId id="626" r:id="rId83"/>
    <p:sldId id="766" r:id="rId84"/>
    <p:sldId id="620" r:id="rId85"/>
    <p:sldId id="765" r:id="rId86"/>
    <p:sldId id="770" r:id="rId87"/>
    <p:sldId id="701" r:id="rId88"/>
    <p:sldId id="702" r:id="rId89"/>
    <p:sldId id="703" r:id="rId90"/>
    <p:sldId id="705" r:id="rId91"/>
    <p:sldId id="715" r:id="rId92"/>
    <p:sldId id="704" r:id="rId93"/>
    <p:sldId id="706" r:id="rId94"/>
    <p:sldId id="707" r:id="rId95"/>
    <p:sldId id="727" r:id="rId96"/>
    <p:sldId id="729" r:id="rId97"/>
    <p:sldId id="728" r:id="rId98"/>
    <p:sldId id="710" r:id="rId99"/>
    <p:sldId id="746" r:id="rId100"/>
    <p:sldId id="775" r:id="rId101"/>
    <p:sldId id="774" r:id="rId102"/>
  </p:sldIdLst>
  <p:sldSz cx="9601200" cy="7315200"/>
  <p:notesSz cx="7302500" cy="95885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5pPr>
    <a:lvl6pPr marL="2286000" algn="l" defTabSz="457200" rtl="0" eaLnBrk="1" latinLnBrk="0" hangingPunct="1"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6pPr>
    <a:lvl7pPr marL="2743200" algn="l" defTabSz="457200" rtl="0" eaLnBrk="1" latinLnBrk="0" hangingPunct="1"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7pPr>
    <a:lvl8pPr marL="3200400" algn="l" defTabSz="457200" rtl="0" eaLnBrk="1" latinLnBrk="0" hangingPunct="1"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8pPr>
    <a:lvl9pPr marL="3657600" algn="l" defTabSz="457200" rtl="0" eaLnBrk="1" latinLnBrk="0" hangingPunct="1">
      <a:defRPr sz="4400" b="1" kern="1200">
        <a:solidFill>
          <a:srgbClr val="A50021"/>
        </a:solidFill>
        <a:latin typeface="Tahoma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FF"/>
    <a:srgbClr val="FFFF00"/>
    <a:srgbClr val="0000FF"/>
    <a:srgbClr val="FFCCCC"/>
    <a:srgbClr val="6666FF"/>
    <a:srgbClr val="FF99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1" autoAdjust="0"/>
    <p:restoredTop sz="99669" autoAdjust="0"/>
  </p:normalViewPr>
  <p:slideViewPr>
    <p:cSldViewPr>
      <p:cViewPr varScale="1">
        <p:scale>
          <a:sx n="152" d="100"/>
          <a:sy n="152" d="100"/>
        </p:scale>
        <p:origin x="-280" y="-104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5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notesMaster" Target="notesMasters/notesMaster1.xml"/><Relationship Id="rId104" Type="http://schemas.openxmlformats.org/officeDocument/2006/relationships/handoutMaster" Target="handoutMasters/handout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Relationship Id="rId2" Type="http://schemas.openxmlformats.org/officeDocument/2006/relationships/image" Target="../media/image13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t" anchorCtr="0" compatLnSpc="1">
            <a:prstTxWarp prst="textNoShape">
              <a:avLst/>
            </a:prstTxWarp>
          </a:bodyPr>
          <a:lstStyle>
            <a:lvl1pPr algn="l" defTabSz="965200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b" anchorCtr="0" compatLnSpc="1">
            <a:prstTxWarp prst="textNoShape">
              <a:avLst/>
            </a:prstTxWarp>
          </a:bodyPr>
          <a:lstStyle>
            <a:lvl1pPr algn="l" defTabSz="965200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EAE27B0C-A589-4E4B-BEF4-AF634B1908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4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t" anchorCtr="0" compatLnSpc="1">
            <a:prstTxWarp prst="textNoShape">
              <a:avLst/>
            </a:prstTxWarp>
          </a:bodyPr>
          <a:lstStyle>
            <a:lvl1pPr algn="l" defTabSz="965200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93813" y="719138"/>
            <a:ext cx="4719637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b" anchorCtr="0" compatLnSpc="1">
            <a:prstTxWarp prst="textNoShape">
              <a:avLst/>
            </a:prstTxWarp>
          </a:bodyPr>
          <a:lstStyle>
            <a:lvl1pPr algn="l" defTabSz="965200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60" tIns="48229" rIns="96460" bIns="48229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E75196E1-38A8-8C44-A742-3E79395301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6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8BD90E-B1C3-3A43-A860-67D782536283}" type="slidenum">
              <a:rPr lang="en-US"/>
              <a:pPr/>
              <a:t>1</a:t>
            </a:fld>
            <a:endParaRPr lang="en-US"/>
          </a:p>
        </p:txBody>
      </p:sp>
      <p:sp>
        <p:nvSpPr>
          <p:cNvPr id="504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3A09E6-415A-5048-A376-15463DC0788F}" type="slidenum">
              <a:rPr lang="en-US"/>
              <a:pPr/>
              <a:t>10</a:t>
            </a:fld>
            <a:endParaRPr lang="en-US"/>
          </a:p>
        </p:txBody>
      </p:sp>
      <p:sp>
        <p:nvSpPr>
          <p:cNvPr id="10741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29ABE-5D6E-C34F-9D40-D222E030D246}" type="slidenum">
              <a:rPr lang="en-US"/>
              <a:pPr/>
              <a:t>11</a:t>
            </a:fld>
            <a:endParaRPr lang="en-US"/>
          </a:p>
        </p:txBody>
      </p:sp>
      <p:sp>
        <p:nvSpPr>
          <p:cNvPr id="880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AF306-463C-1942-AD4D-A968C4F41586}" type="slidenum">
              <a:rPr lang="en-US"/>
              <a:pPr/>
              <a:t>12</a:t>
            </a:fld>
            <a:endParaRPr lang="en-US"/>
          </a:p>
        </p:txBody>
      </p:sp>
      <p:sp>
        <p:nvSpPr>
          <p:cNvPr id="8826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5632A-38F9-2E4A-9AC9-F39C433FA044}" type="slidenum">
              <a:rPr lang="en-US"/>
              <a:pPr/>
              <a:t>13</a:t>
            </a:fld>
            <a:endParaRPr lang="en-US"/>
          </a:p>
        </p:txBody>
      </p:sp>
      <p:sp>
        <p:nvSpPr>
          <p:cNvPr id="113357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ln/>
        </p:spPr>
        <p:txBody>
          <a:bodyPr/>
          <a:lstStyle/>
          <a:p>
            <a:pPr defTabSz="762000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9A9618-2FB2-A941-A50D-B2598BAC016C}" type="slidenum">
              <a:rPr lang="en-US"/>
              <a:pPr/>
              <a:t>14</a:t>
            </a:fld>
            <a:endParaRPr lang="en-US"/>
          </a:p>
        </p:txBody>
      </p:sp>
      <p:sp>
        <p:nvSpPr>
          <p:cNvPr id="11458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ln/>
        </p:spPr>
        <p:txBody>
          <a:bodyPr/>
          <a:lstStyle/>
          <a:p>
            <a:pPr defTabSz="76200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F9D95C-8EA1-BD47-9D1E-D4DD48D800A5}" type="slidenum">
              <a:rPr lang="en-US"/>
              <a:pPr/>
              <a:t>15</a:t>
            </a:fld>
            <a:endParaRPr lang="en-US"/>
          </a:p>
        </p:txBody>
      </p:sp>
      <p:sp>
        <p:nvSpPr>
          <p:cNvPr id="10434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473200" y="920750"/>
            <a:ext cx="4356100" cy="3319463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3459" name="Text Box 3"/>
          <p:cNvSpPr txBox="1">
            <a:spLocks noChangeArrowheads="1"/>
          </p:cNvSpPr>
          <p:nvPr>
            <p:ph type="body" idx="1"/>
          </p:nvPr>
        </p:nvSpPr>
        <p:spPr>
          <a:xfrm>
            <a:off x="1128713" y="4562475"/>
            <a:ext cx="5049837" cy="3683000"/>
          </a:xfrm>
          <a:ln/>
        </p:spPr>
        <p:txBody>
          <a:bodyPr wrap="none" lIns="84556" tIns="42278" rIns="84556" bIns="42278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30E344-88D9-1849-B144-F9085D41C1FA}" type="slidenum">
              <a:rPr lang="en-US"/>
              <a:pPr/>
              <a:t>16</a:t>
            </a:fld>
            <a:endParaRPr lang="en-US"/>
          </a:p>
        </p:txBody>
      </p:sp>
      <p:sp>
        <p:nvSpPr>
          <p:cNvPr id="107110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C1F6D-7FEF-9541-A420-91F25E3C9EF0}" type="slidenum">
              <a:rPr lang="en-US"/>
              <a:pPr/>
              <a:t>17</a:t>
            </a:fld>
            <a:endParaRPr lang="en-US"/>
          </a:p>
        </p:txBody>
      </p:sp>
      <p:sp>
        <p:nvSpPr>
          <p:cNvPr id="9359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F13AF-B468-9241-9804-DDD5661DF3D7}" type="slidenum">
              <a:rPr lang="en-US"/>
              <a:pPr/>
              <a:t>18</a:t>
            </a:fld>
            <a:endParaRPr lang="en-US"/>
          </a:p>
        </p:txBody>
      </p:sp>
      <p:sp>
        <p:nvSpPr>
          <p:cNvPr id="11479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80776-E8D0-8241-A215-82400BA35D23}" type="slidenum">
              <a:rPr lang="en-US"/>
              <a:pPr/>
              <a:t>19</a:t>
            </a:fld>
            <a:endParaRPr lang="en-US"/>
          </a:p>
        </p:txBody>
      </p:sp>
      <p:sp>
        <p:nvSpPr>
          <p:cNvPr id="72294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1CA4EC-53AA-6A4B-B860-BEAA78655AEA}" type="slidenum">
              <a:rPr lang="en-US"/>
              <a:pPr/>
              <a:t>2</a:t>
            </a:fld>
            <a:endParaRPr lang="en-US"/>
          </a:p>
        </p:txBody>
      </p:sp>
      <p:sp>
        <p:nvSpPr>
          <p:cNvPr id="122675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17B94E-A636-504C-9ADD-0F0466E24110}" type="slidenum">
              <a:rPr lang="en-US"/>
              <a:pPr/>
              <a:t>20</a:t>
            </a:fld>
            <a:endParaRPr lang="en-US"/>
          </a:p>
        </p:txBody>
      </p:sp>
      <p:sp>
        <p:nvSpPr>
          <p:cNvPr id="10967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0638" y="715963"/>
            <a:ext cx="4722812" cy="35988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6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EF858-5A3D-A248-BC97-EC2C7908559C}" type="slidenum">
              <a:rPr lang="en-US"/>
              <a:pPr/>
              <a:t>21</a:t>
            </a:fld>
            <a:endParaRPr lang="en-US"/>
          </a:p>
        </p:txBody>
      </p:sp>
      <p:sp>
        <p:nvSpPr>
          <p:cNvPr id="9297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B6829-2E71-BE4D-B505-E7859055E2EB}" type="slidenum">
              <a:rPr lang="en-US"/>
              <a:pPr/>
              <a:t>22</a:t>
            </a:fld>
            <a:endParaRPr lang="en-US"/>
          </a:p>
        </p:txBody>
      </p:sp>
      <p:sp>
        <p:nvSpPr>
          <p:cNvPr id="1116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20725"/>
            <a:ext cx="4718050" cy="35941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32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6CEC31-07F6-A742-8EFA-A31CB806AA10}" type="slidenum">
              <a:rPr lang="en-US"/>
              <a:pPr/>
              <a:t>23</a:t>
            </a:fld>
            <a:endParaRPr lang="en-US"/>
          </a:p>
        </p:txBody>
      </p:sp>
      <p:sp>
        <p:nvSpPr>
          <p:cNvPr id="10987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0C67E-C96E-B64A-92E5-D8A6AB50662E}" type="slidenum">
              <a:rPr lang="en-US"/>
              <a:pPr/>
              <a:t>24</a:t>
            </a:fld>
            <a:endParaRPr lang="en-US"/>
          </a:p>
        </p:txBody>
      </p:sp>
      <p:sp>
        <p:nvSpPr>
          <p:cNvPr id="11601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5CD9E6-894B-744D-89CA-1618C1F6F06B}" type="slidenum">
              <a:rPr lang="en-US"/>
              <a:pPr/>
              <a:t>25</a:t>
            </a:fld>
            <a:endParaRPr lang="en-US"/>
          </a:p>
        </p:txBody>
      </p:sp>
      <p:sp>
        <p:nvSpPr>
          <p:cNvPr id="9031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68F3B7-EAF7-9E4D-9D14-8C69152B0D6E}" type="slidenum">
              <a:rPr lang="en-US"/>
              <a:pPr/>
              <a:t>26</a:t>
            </a:fld>
            <a:endParaRPr lang="en-US"/>
          </a:p>
        </p:txBody>
      </p:sp>
      <p:sp>
        <p:nvSpPr>
          <p:cNvPr id="9052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04A91D-C27E-5E41-9026-478ED29B33A7}" type="slidenum">
              <a:rPr lang="en-US"/>
              <a:pPr/>
              <a:t>27</a:t>
            </a:fld>
            <a:endParaRPr lang="en-US"/>
          </a:p>
        </p:txBody>
      </p:sp>
      <p:sp>
        <p:nvSpPr>
          <p:cNvPr id="699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D1C32-707E-7E49-A69A-72FD82EBA55C}" type="slidenum">
              <a:rPr lang="en-US"/>
              <a:pPr/>
              <a:t>28</a:t>
            </a:fld>
            <a:endParaRPr lang="en-US"/>
          </a:p>
        </p:txBody>
      </p:sp>
      <p:sp>
        <p:nvSpPr>
          <p:cNvPr id="701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64EC4-7B23-7A49-85D5-4B88BCBCC1B0}" type="slidenum">
              <a:rPr lang="en-US"/>
              <a:pPr/>
              <a:t>29</a:t>
            </a:fld>
            <a:endParaRPr lang="en-US"/>
          </a:p>
        </p:txBody>
      </p:sp>
      <p:sp>
        <p:nvSpPr>
          <p:cNvPr id="7249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4F6EC-8F3D-FA4E-BC89-BE3B3B5F7ADA}" type="slidenum">
              <a:rPr lang="en-US"/>
              <a:pPr/>
              <a:t>3</a:t>
            </a:fld>
            <a:endParaRPr lang="en-US"/>
          </a:p>
        </p:txBody>
      </p:sp>
      <p:sp>
        <p:nvSpPr>
          <p:cNvPr id="9666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C0101-3366-3D4C-A32A-56136BB1462A}" type="slidenum">
              <a:rPr lang="en-US"/>
              <a:pPr/>
              <a:t>30</a:t>
            </a:fld>
            <a:endParaRPr lang="en-US"/>
          </a:p>
        </p:txBody>
      </p:sp>
      <p:sp>
        <p:nvSpPr>
          <p:cNvPr id="752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0FA299-46FB-854F-8E43-E277748FC832}" type="slidenum">
              <a:rPr lang="en-US"/>
              <a:pPr/>
              <a:t>31</a:t>
            </a:fld>
            <a:endParaRPr lang="en-US"/>
          </a:p>
        </p:txBody>
      </p:sp>
      <p:sp>
        <p:nvSpPr>
          <p:cNvPr id="10905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0163" y="725488"/>
            <a:ext cx="4702175" cy="35814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3803" tIns="46901" rIns="93803" bIns="46901"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2F3C7-F827-3445-A024-BCD2D5576CE0}" type="slidenum">
              <a:rPr lang="en-US"/>
              <a:pPr/>
              <a:t>32</a:t>
            </a:fld>
            <a:endParaRPr lang="en-US"/>
          </a:p>
        </p:txBody>
      </p:sp>
      <p:sp>
        <p:nvSpPr>
          <p:cNvPr id="9902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AE86C-A822-F14B-810E-85DF7F434BB4}" type="slidenum">
              <a:rPr lang="en-US"/>
              <a:pPr/>
              <a:t>33</a:t>
            </a:fld>
            <a:endParaRPr lang="en-US"/>
          </a:p>
        </p:txBody>
      </p:sp>
      <p:sp>
        <p:nvSpPr>
          <p:cNvPr id="944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483" tIns="48242" rIns="96483" bIns="48242"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BAB28A-953F-4C43-AE93-8D4B95FA746E}" type="slidenum">
              <a:rPr lang="en-US"/>
              <a:pPr/>
              <a:t>34</a:t>
            </a:fld>
            <a:endParaRPr lang="en-US"/>
          </a:p>
        </p:txBody>
      </p:sp>
      <p:sp>
        <p:nvSpPr>
          <p:cNvPr id="9461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3338" y="725488"/>
            <a:ext cx="4702175" cy="35814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617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3791" tIns="46895" rIns="93791" bIns="46895"/>
          <a:lstStyle/>
          <a:p>
            <a:endParaRPr lang="fr-C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33F09-4514-E241-9AD9-41089D333661}" type="slidenum">
              <a:rPr lang="en-US"/>
              <a:pPr/>
              <a:t>35</a:t>
            </a:fld>
            <a:endParaRPr lang="en-US"/>
          </a:p>
        </p:txBody>
      </p:sp>
      <p:sp>
        <p:nvSpPr>
          <p:cNvPr id="7444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487" tIns="48245" rIns="96487" bIns="48245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A11AE-29A8-354A-BC5F-F33B033F86F7}" type="slidenum">
              <a:rPr lang="en-US"/>
              <a:pPr/>
              <a:t>36</a:t>
            </a:fld>
            <a:endParaRPr lang="en-US"/>
          </a:p>
        </p:txBody>
      </p:sp>
      <p:sp>
        <p:nvSpPr>
          <p:cNvPr id="9646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2B923-B6D8-F745-B6CD-A3474FEED1E9}" type="slidenum">
              <a:rPr lang="en-US"/>
              <a:pPr/>
              <a:t>37</a:t>
            </a:fld>
            <a:endParaRPr lang="en-US"/>
          </a:p>
        </p:txBody>
      </p:sp>
      <p:sp>
        <p:nvSpPr>
          <p:cNvPr id="10004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C397D-2B79-8747-865C-ED92E1463B8A}" type="slidenum">
              <a:rPr lang="en-US"/>
              <a:pPr/>
              <a:t>38</a:t>
            </a:fld>
            <a:endParaRPr lang="en-US"/>
          </a:p>
        </p:txBody>
      </p:sp>
      <p:sp>
        <p:nvSpPr>
          <p:cNvPr id="10065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33F1E-54B5-7F48-A594-104E17078CEC}" type="slidenum">
              <a:rPr lang="en-US"/>
              <a:pPr/>
              <a:t>39</a:t>
            </a:fld>
            <a:endParaRPr lang="en-US"/>
          </a:p>
        </p:txBody>
      </p:sp>
      <p:sp>
        <p:nvSpPr>
          <p:cNvPr id="1002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C5C6B9-2A08-CF43-9C05-CA6C27E3ACE1}" type="slidenum">
              <a:rPr lang="en-US"/>
              <a:pPr/>
              <a:t>4</a:t>
            </a:fld>
            <a:endParaRPr lang="en-US"/>
          </a:p>
        </p:txBody>
      </p:sp>
      <p:sp>
        <p:nvSpPr>
          <p:cNvPr id="9809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6FCEEB-7E0C-6840-8DAD-C047F5AF1719}" type="slidenum">
              <a:rPr lang="en-US"/>
              <a:pPr/>
              <a:t>40</a:t>
            </a:fld>
            <a:endParaRPr lang="en-US"/>
          </a:p>
        </p:txBody>
      </p:sp>
      <p:sp>
        <p:nvSpPr>
          <p:cNvPr id="117453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E3799A-5D71-EA4C-84F3-7111D8904160}" type="slidenum">
              <a:rPr lang="en-US"/>
              <a:pPr/>
              <a:t>41</a:t>
            </a:fld>
            <a:endParaRPr lang="en-US"/>
          </a:p>
        </p:txBody>
      </p:sp>
      <p:sp>
        <p:nvSpPr>
          <p:cNvPr id="7055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789DF-6EF6-3C49-B0A3-4CCD1FC00CC1}" type="slidenum">
              <a:rPr lang="en-US"/>
              <a:pPr/>
              <a:t>42</a:t>
            </a:fld>
            <a:endParaRPr lang="en-US"/>
          </a:p>
        </p:txBody>
      </p:sp>
      <p:sp>
        <p:nvSpPr>
          <p:cNvPr id="116224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02F5AA-58E7-2F4F-BAAF-7FCD1739AC15}" type="slidenum">
              <a:rPr lang="en-US"/>
              <a:pPr/>
              <a:t>43</a:t>
            </a:fld>
            <a:endParaRPr lang="en-US"/>
          </a:p>
        </p:txBody>
      </p:sp>
      <p:sp>
        <p:nvSpPr>
          <p:cNvPr id="11642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47713"/>
            <a:ext cx="4710112" cy="35893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53050" cy="43370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2263C-0E16-E74C-B932-EB3FBC5C34A5}" type="slidenum">
              <a:rPr lang="en-US"/>
              <a:pPr/>
              <a:t>44</a:t>
            </a:fld>
            <a:endParaRPr lang="en-US"/>
          </a:p>
        </p:txBody>
      </p:sp>
      <p:sp>
        <p:nvSpPr>
          <p:cNvPr id="12206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CCD8B-58D5-064F-8041-04584B01CEFF}" type="slidenum">
              <a:rPr lang="en-US"/>
              <a:pPr/>
              <a:t>45</a:t>
            </a:fld>
            <a:endParaRPr lang="en-US"/>
          </a:p>
        </p:txBody>
      </p:sp>
      <p:sp>
        <p:nvSpPr>
          <p:cNvPr id="11663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47713"/>
            <a:ext cx="4710112" cy="35893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53050" cy="43370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AEDCA-50E6-A048-9C3E-712E84DB537D}" type="slidenum">
              <a:rPr lang="en-US"/>
              <a:pPr/>
              <a:t>46</a:t>
            </a:fld>
            <a:endParaRPr lang="en-US"/>
          </a:p>
        </p:txBody>
      </p:sp>
      <p:sp>
        <p:nvSpPr>
          <p:cNvPr id="11683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47713"/>
            <a:ext cx="4710112" cy="35893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53050" cy="43370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F3996D-3F05-9847-87C8-D3818EDBE34B}" type="slidenum">
              <a:rPr lang="en-US"/>
              <a:pPr/>
              <a:t>47</a:t>
            </a:fld>
            <a:endParaRPr lang="en-US"/>
          </a:p>
        </p:txBody>
      </p:sp>
      <p:sp>
        <p:nvSpPr>
          <p:cNvPr id="1170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47713"/>
            <a:ext cx="4710112" cy="35893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53050" cy="43370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46532-E44F-384F-918D-B84566B42C8F}" type="slidenum">
              <a:rPr lang="en-US"/>
              <a:pPr/>
              <a:t>48</a:t>
            </a:fld>
            <a:endParaRPr lang="en-US"/>
          </a:p>
        </p:txBody>
      </p:sp>
      <p:sp>
        <p:nvSpPr>
          <p:cNvPr id="69120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7FCF4-C3A7-6944-9984-B502228585B3}" type="slidenum">
              <a:rPr lang="en-US"/>
              <a:pPr/>
              <a:t>49</a:t>
            </a:fld>
            <a:endParaRPr lang="en-US"/>
          </a:p>
        </p:txBody>
      </p:sp>
      <p:sp>
        <p:nvSpPr>
          <p:cNvPr id="7649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739775"/>
            <a:ext cx="4668838" cy="3556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591050"/>
            <a:ext cx="5370513" cy="4295775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BAED63-FE64-FA42-9717-A53E740A80A8}" type="slidenum">
              <a:rPr lang="en-US"/>
              <a:pPr/>
              <a:t>5</a:t>
            </a:fld>
            <a:endParaRPr lang="en-US"/>
          </a:p>
        </p:txBody>
      </p:sp>
      <p:sp>
        <p:nvSpPr>
          <p:cNvPr id="1100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0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0D305-562A-DF47-9D14-2E362F1F02C8}" type="slidenum">
              <a:rPr lang="en-US"/>
              <a:pPr/>
              <a:t>50</a:t>
            </a:fld>
            <a:endParaRPr lang="en-US"/>
          </a:p>
        </p:txBody>
      </p:sp>
      <p:sp>
        <p:nvSpPr>
          <p:cNvPr id="811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DA64F7-C051-4B49-B109-53E959F266AA}" type="slidenum">
              <a:rPr lang="en-US"/>
              <a:pPr/>
              <a:t>51</a:t>
            </a:fld>
            <a:endParaRPr lang="en-US"/>
          </a:p>
        </p:txBody>
      </p:sp>
      <p:sp>
        <p:nvSpPr>
          <p:cNvPr id="7731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0638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4538"/>
            <a:ext cx="535305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195E4-6A43-574E-ABE8-08B4C17762CD}" type="slidenum">
              <a:rPr lang="en-US"/>
              <a:pPr/>
              <a:t>52</a:t>
            </a:fld>
            <a:endParaRPr lang="en-US"/>
          </a:p>
        </p:txBody>
      </p:sp>
      <p:sp>
        <p:nvSpPr>
          <p:cNvPr id="12144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4125" y="684213"/>
            <a:ext cx="4794250" cy="36528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9013" y="4565650"/>
            <a:ext cx="5324475" cy="43386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4A4E9-FF91-4645-AF35-8548AA3B07C5}" type="slidenum">
              <a:rPr lang="en-US"/>
              <a:pPr/>
              <a:t>53</a:t>
            </a:fld>
            <a:endParaRPr lang="en-US"/>
          </a:p>
        </p:txBody>
      </p:sp>
      <p:sp>
        <p:nvSpPr>
          <p:cNvPr id="6830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84E2B-552E-354F-ABE4-D2370E46D35E}" type="slidenum">
              <a:rPr lang="en-US"/>
              <a:pPr/>
              <a:t>54</a:t>
            </a:fld>
            <a:endParaRPr lang="en-US"/>
          </a:p>
        </p:txBody>
      </p:sp>
      <p:sp>
        <p:nvSpPr>
          <p:cNvPr id="11223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4538"/>
            <a:ext cx="5353050" cy="4314825"/>
          </a:xfrm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889CF-5E75-DC47-88A8-EAE1F82A015F}" type="slidenum">
              <a:rPr lang="en-US"/>
              <a:pPr/>
              <a:t>55</a:t>
            </a:fld>
            <a:endParaRPr lang="en-US"/>
          </a:p>
        </p:txBody>
      </p:sp>
      <p:sp>
        <p:nvSpPr>
          <p:cNvPr id="11253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E2CFA2-1392-4146-9F44-9276903994C7}" type="slidenum">
              <a:rPr lang="en-US"/>
              <a:pPr/>
              <a:t>56</a:t>
            </a:fld>
            <a:endParaRPr lang="en-US"/>
          </a:p>
        </p:txBody>
      </p:sp>
      <p:sp>
        <p:nvSpPr>
          <p:cNvPr id="1216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17544-63D5-524A-B4D9-631FC4CB9122}" type="slidenum">
              <a:rPr lang="en-US"/>
              <a:pPr/>
              <a:t>57</a:t>
            </a:fld>
            <a:endParaRPr lang="en-US"/>
          </a:p>
        </p:txBody>
      </p:sp>
      <p:sp>
        <p:nvSpPr>
          <p:cNvPr id="888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B1BDD-0EB9-6B41-8C4D-30D6E38F5CC1}" type="slidenum">
              <a:rPr lang="en-US"/>
              <a:pPr/>
              <a:t>58</a:t>
            </a:fld>
            <a:endParaRPr lang="en-US"/>
          </a:p>
        </p:txBody>
      </p:sp>
      <p:sp>
        <p:nvSpPr>
          <p:cNvPr id="11499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ln/>
        </p:spPr>
        <p:txBody>
          <a:bodyPr/>
          <a:lstStyle/>
          <a:p>
            <a:pPr defTabSz="762000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0987B2-F425-D14F-941C-08D67C9D11DD}" type="slidenum">
              <a:rPr lang="en-US"/>
              <a:pPr/>
              <a:t>59</a:t>
            </a:fld>
            <a:endParaRPr lang="en-US"/>
          </a:p>
        </p:txBody>
      </p:sp>
      <p:sp>
        <p:nvSpPr>
          <p:cNvPr id="7710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0638" y="735013"/>
            <a:ext cx="4724400" cy="35988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4538"/>
            <a:ext cx="5353050" cy="4335462"/>
          </a:xfrm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1DE6CD-49AF-D749-A42D-53D5A4627138}" type="slidenum">
              <a:rPr lang="en-US"/>
              <a:pPr/>
              <a:t>6</a:t>
            </a:fld>
            <a:endParaRPr lang="en-US"/>
          </a:p>
        </p:txBody>
      </p:sp>
      <p:sp>
        <p:nvSpPr>
          <p:cNvPr id="9113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FE654-DB3E-DC4F-BF64-4F150B6D6B8F}" type="slidenum">
              <a:rPr lang="en-US"/>
              <a:pPr/>
              <a:t>60</a:t>
            </a:fld>
            <a:endParaRPr lang="en-US"/>
          </a:p>
        </p:txBody>
      </p:sp>
      <p:sp>
        <p:nvSpPr>
          <p:cNvPr id="835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2788"/>
            <a:ext cx="4778375" cy="36401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4589463"/>
            <a:ext cx="5368925" cy="42735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907D7-9EAE-B64E-9504-4EBBE8212DAB}" type="slidenum">
              <a:rPr lang="en-US"/>
              <a:pPr/>
              <a:t>61</a:t>
            </a:fld>
            <a:endParaRPr lang="en-US"/>
          </a:p>
        </p:txBody>
      </p:sp>
      <p:sp>
        <p:nvSpPr>
          <p:cNvPr id="11182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20725"/>
            <a:ext cx="4718050" cy="35941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32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92BC8-64F4-0349-939E-0086036F499C}" type="slidenum">
              <a:rPr lang="en-US"/>
              <a:pPr/>
              <a:t>62</a:t>
            </a:fld>
            <a:endParaRPr lang="en-US"/>
          </a:p>
        </p:txBody>
      </p:sp>
      <p:sp>
        <p:nvSpPr>
          <p:cNvPr id="11786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EB126-633E-0F44-8491-4B9D7806B377}" type="slidenum">
              <a:rPr lang="en-US"/>
              <a:pPr/>
              <a:t>63</a:t>
            </a:fld>
            <a:endParaRPr lang="en-US"/>
          </a:p>
        </p:txBody>
      </p:sp>
      <p:sp>
        <p:nvSpPr>
          <p:cNvPr id="11806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59138-72AD-CA47-B20D-A494942CEC9F}" type="slidenum">
              <a:rPr lang="en-US"/>
              <a:pPr/>
              <a:t>64</a:t>
            </a:fld>
            <a:endParaRPr lang="en-US"/>
          </a:p>
        </p:txBody>
      </p:sp>
      <p:sp>
        <p:nvSpPr>
          <p:cNvPr id="118272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F8167-661F-324F-BFA0-F383618C26CC}" type="slidenum">
              <a:rPr lang="en-US"/>
              <a:pPr/>
              <a:t>65</a:t>
            </a:fld>
            <a:endParaRPr lang="en-US"/>
          </a:p>
        </p:txBody>
      </p:sp>
      <p:sp>
        <p:nvSpPr>
          <p:cNvPr id="11847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19D20F-66DC-384C-A479-90C3A555CE57}" type="slidenum">
              <a:rPr lang="en-US"/>
              <a:pPr/>
              <a:t>66</a:t>
            </a:fld>
            <a:endParaRPr lang="en-US"/>
          </a:p>
        </p:txBody>
      </p:sp>
      <p:sp>
        <p:nvSpPr>
          <p:cNvPr id="68915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10386-A4CC-1043-8AA5-12664AC5493D}" type="slidenum">
              <a:rPr lang="en-US"/>
              <a:pPr/>
              <a:t>67</a:t>
            </a:fld>
            <a:endParaRPr lang="en-US"/>
          </a:p>
        </p:txBody>
      </p:sp>
      <p:sp>
        <p:nvSpPr>
          <p:cNvPr id="829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2788"/>
            <a:ext cx="4778375" cy="36401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4589463"/>
            <a:ext cx="5368925" cy="4273550"/>
          </a:xfrm>
        </p:spPr>
        <p:txBody>
          <a:bodyPr/>
          <a:lstStyle/>
          <a:p>
            <a:r>
              <a:rPr lang="en-US" b="1"/>
              <a:t>Mention manual beveling being tedious and causing high cost. </a:t>
            </a:r>
          </a:p>
          <a:p>
            <a:endParaRPr lang="en-US" b="1"/>
          </a:p>
          <a:p>
            <a:r>
              <a:rPr lang="en-US" b="1"/>
              <a:t>Mention grooved wafer, affecting doping profile, surface passivation, diced and plated with electrodes.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DAFFA8-64C8-8843-946C-EA31CDF82E71}" type="slidenum">
              <a:rPr lang="en-US"/>
              <a:pPr/>
              <a:t>68</a:t>
            </a:fld>
            <a:endParaRPr lang="en-US"/>
          </a:p>
        </p:txBody>
      </p:sp>
      <p:sp>
        <p:nvSpPr>
          <p:cNvPr id="833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2788"/>
            <a:ext cx="4778375" cy="36401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4589463"/>
            <a:ext cx="5368925" cy="42735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CF1A5-A145-A644-9968-3CAA9D325B48}" type="slidenum">
              <a:rPr lang="en-US"/>
              <a:pPr/>
              <a:t>69</a:t>
            </a:fld>
            <a:endParaRPr lang="en-US"/>
          </a:p>
        </p:txBody>
      </p:sp>
      <p:sp>
        <p:nvSpPr>
          <p:cNvPr id="831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2788"/>
            <a:ext cx="4778375" cy="36401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4589463"/>
            <a:ext cx="5368925" cy="4273550"/>
          </a:xfrm>
        </p:spPr>
        <p:txBody>
          <a:bodyPr/>
          <a:lstStyle/>
          <a:p>
            <a:r>
              <a:rPr lang="en-US" b="1"/>
              <a:t>Mention how algorithm causes a pin cushion distortion, but can be corrected in software or using a look-up table.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BE5A1C-E5AB-1940-897D-D26E74D3AE2D}" type="slidenum">
              <a:rPr lang="en-US"/>
              <a:pPr/>
              <a:t>7</a:t>
            </a:fld>
            <a:endParaRPr lang="en-US"/>
          </a:p>
        </p:txBody>
      </p:sp>
      <p:sp>
        <p:nvSpPr>
          <p:cNvPr id="107622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961E8-9E2D-5F45-ADAE-B51EE7E81ACF}" type="slidenum">
              <a:rPr lang="en-US"/>
              <a:pPr/>
              <a:t>70</a:t>
            </a:fld>
            <a:endParaRPr lang="en-US"/>
          </a:p>
        </p:txBody>
      </p:sp>
      <p:sp>
        <p:nvSpPr>
          <p:cNvPr id="957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2788"/>
            <a:ext cx="4778375" cy="36401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4589463"/>
            <a:ext cx="5368925" cy="4273550"/>
          </a:xfrm>
        </p:spPr>
        <p:txBody>
          <a:bodyPr/>
          <a:lstStyle/>
          <a:p>
            <a:r>
              <a:rPr lang="en-US" b="1"/>
              <a:t>Mention image distortion and how cooling is needed for larger devices due to their increased noise from increased current leakage.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1EEF1-F6E6-C04C-BE3F-7CFBC7D7CE98}" type="slidenum">
              <a:rPr lang="en-US"/>
              <a:pPr/>
              <a:t>71</a:t>
            </a:fld>
            <a:endParaRPr lang="en-US"/>
          </a:p>
        </p:txBody>
      </p:sp>
      <p:sp>
        <p:nvSpPr>
          <p:cNvPr id="6379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B29F0-D1CC-7E40-AF41-CE4FA9387184}" type="slidenum">
              <a:rPr lang="en-US"/>
              <a:pPr/>
              <a:t>72</a:t>
            </a:fld>
            <a:endParaRPr lang="en-US"/>
          </a:p>
        </p:txBody>
      </p:sp>
      <p:sp>
        <p:nvSpPr>
          <p:cNvPr id="1210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644A6-EB45-B44A-9D93-E0572C024DAA}" type="slidenum">
              <a:rPr lang="en-US"/>
              <a:pPr/>
              <a:t>73</a:t>
            </a:fld>
            <a:endParaRPr lang="en-US"/>
          </a:p>
        </p:txBody>
      </p:sp>
      <p:sp>
        <p:nvSpPr>
          <p:cNvPr id="8591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4A9E19-2C31-0441-B984-A330C9B34635}" type="slidenum">
              <a:rPr lang="en-US"/>
              <a:pPr/>
              <a:t>74</a:t>
            </a:fld>
            <a:endParaRPr lang="en-US"/>
          </a:p>
        </p:txBody>
      </p:sp>
      <p:sp>
        <p:nvSpPr>
          <p:cNvPr id="852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F8B0F-F67D-794D-9BA5-5BFB7FB4B832}" type="slidenum">
              <a:rPr lang="en-US"/>
              <a:pPr/>
              <a:t>75</a:t>
            </a:fld>
            <a:endParaRPr lang="en-US"/>
          </a:p>
        </p:txBody>
      </p:sp>
      <p:sp>
        <p:nvSpPr>
          <p:cNvPr id="8601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B04B1-3601-C44C-8DA3-A9CE4967C161}" type="slidenum">
              <a:rPr lang="en-US"/>
              <a:pPr/>
              <a:t>76</a:t>
            </a:fld>
            <a:endParaRPr lang="en-US"/>
          </a:p>
        </p:txBody>
      </p:sp>
      <p:sp>
        <p:nvSpPr>
          <p:cNvPr id="8550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6526-E443-A243-B88B-749DE5929C66}" type="slidenum">
              <a:rPr lang="en-US"/>
              <a:pPr/>
              <a:t>77</a:t>
            </a:fld>
            <a:endParaRPr lang="en-US"/>
          </a:p>
        </p:txBody>
      </p:sp>
      <p:sp>
        <p:nvSpPr>
          <p:cNvPr id="8611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06FBC3-18DB-F84F-ABA5-156460AA66F9}" type="slidenum">
              <a:rPr lang="en-US"/>
              <a:pPr/>
              <a:t>78</a:t>
            </a:fld>
            <a:endParaRPr lang="en-US"/>
          </a:p>
        </p:txBody>
      </p:sp>
      <p:sp>
        <p:nvSpPr>
          <p:cNvPr id="1208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AE92D-9FB4-DE4B-B9D6-4156AE0FCA2B}" type="slidenum">
              <a:rPr lang="en-US"/>
              <a:pPr/>
              <a:t>79</a:t>
            </a:fld>
            <a:endParaRPr lang="en-US"/>
          </a:p>
        </p:txBody>
      </p:sp>
      <p:sp>
        <p:nvSpPr>
          <p:cNvPr id="11970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F751D-F1F6-EB40-9DDA-B36E7AC1DADD}" type="slidenum">
              <a:rPr lang="en-US"/>
              <a:pPr/>
              <a:t>8</a:t>
            </a:fld>
            <a:endParaRPr lang="en-US"/>
          </a:p>
        </p:txBody>
      </p:sp>
      <p:sp>
        <p:nvSpPr>
          <p:cNvPr id="7157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2491A-52D3-D94D-9996-89C5DE32EC9A}" type="slidenum">
              <a:rPr lang="en-US"/>
              <a:pPr/>
              <a:t>80</a:t>
            </a:fld>
            <a:endParaRPr lang="en-US"/>
          </a:p>
        </p:txBody>
      </p:sp>
      <p:sp>
        <p:nvSpPr>
          <p:cNvPr id="858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CBDA9-D697-D140-8CAD-DD45DAAEC3C2}" type="slidenum">
              <a:rPr lang="en-US"/>
              <a:pPr/>
              <a:t>81</a:t>
            </a:fld>
            <a:endParaRPr lang="en-US"/>
          </a:p>
        </p:txBody>
      </p:sp>
      <p:sp>
        <p:nvSpPr>
          <p:cNvPr id="1195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754D2-E39E-7C46-8D59-FEBBF594A1E6}" type="slidenum">
              <a:rPr lang="en-US"/>
              <a:pPr/>
              <a:t>82</a:t>
            </a:fld>
            <a:endParaRPr lang="en-US"/>
          </a:p>
        </p:txBody>
      </p:sp>
      <p:sp>
        <p:nvSpPr>
          <p:cNvPr id="847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273829-E525-6A4E-80C8-4E47D9921734}" type="slidenum">
              <a:rPr lang="en-US"/>
              <a:pPr/>
              <a:t>83</a:t>
            </a:fld>
            <a:endParaRPr lang="en-US"/>
          </a:p>
        </p:txBody>
      </p:sp>
      <p:sp>
        <p:nvSpPr>
          <p:cNvPr id="11909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20725"/>
            <a:ext cx="4716462" cy="35941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32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03484-49A9-FC45-AFF8-A75662C32058}" type="slidenum">
              <a:rPr lang="en-US"/>
              <a:pPr/>
              <a:t>84</a:t>
            </a:fld>
            <a:endParaRPr lang="en-US"/>
          </a:p>
        </p:txBody>
      </p:sp>
      <p:sp>
        <p:nvSpPr>
          <p:cNvPr id="1212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565383-1CA1-8F40-A218-ABBBEDEC7F1D}" type="slidenum">
              <a:rPr lang="en-US"/>
              <a:pPr/>
              <a:t>85</a:t>
            </a:fld>
            <a:endParaRPr lang="en-US"/>
          </a:p>
        </p:txBody>
      </p:sp>
      <p:sp>
        <p:nvSpPr>
          <p:cNvPr id="104960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C9FE8B-BB2C-1248-ACB3-6E2AC5B00D41}" type="slidenum">
              <a:rPr lang="en-US"/>
              <a:pPr/>
              <a:t>86</a:t>
            </a:fld>
            <a:endParaRPr lang="en-US"/>
          </a:p>
        </p:txBody>
      </p:sp>
      <p:sp>
        <p:nvSpPr>
          <p:cNvPr id="105165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E9F1CF-CF04-8949-A9D2-1D7A0DC7387A}" type="slidenum">
              <a:rPr lang="en-US"/>
              <a:pPr/>
              <a:t>87</a:t>
            </a:fld>
            <a:endParaRPr lang="en-US"/>
          </a:p>
        </p:txBody>
      </p:sp>
      <p:sp>
        <p:nvSpPr>
          <p:cNvPr id="105369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681B3-5A98-3D43-89B6-C14130EBBB58}" type="slidenum">
              <a:rPr lang="en-US"/>
              <a:pPr/>
              <a:t>88</a:t>
            </a:fld>
            <a:endParaRPr lang="en-US"/>
          </a:p>
        </p:txBody>
      </p:sp>
      <p:sp>
        <p:nvSpPr>
          <p:cNvPr id="10577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76176-CBCF-844A-A746-8780C7DC96F3}" type="slidenum">
              <a:rPr lang="en-US"/>
              <a:pPr/>
              <a:t>89</a:t>
            </a:fld>
            <a:endParaRPr lang="en-US"/>
          </a:p>
        </p:txBody>
      </p:sp>
      <p:sp>
        <p:nvSpPr>
          <p:cNvPr id="1083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9138"/>
            <a:ext cx="4718050" cy="3595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6125"/>
            <a:ext cx="5356225" cy="43132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4DF92F-81A5-9949-8B8E-1FFDF09EE541}" type="slidenum">
              <a:rPr lang="en-US"/>
              <a:pPr/>
              <a:t>9</a:t>
            </a:fld>
            <a:endParaRPr lang="en-US"/>
          </a:p>
        </p:txBody>
      </p:sp>
      <p:sp>
        <p:nvSpPr>
          <p:cNvPr id="874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7550"/>
            <a:ext cx="4721225" cy="35972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64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8A47F-2D6B-A349-B1B9-31DDAE0A0B41}" type="slidenum">
              <a:rPr lang="en-US"/>
              <a:pPr/>
              <a:t>90</a:t>
            </a:fld>
            <a:endParaRPr lang="en-US"/>
          </a:p>
        </p:txBody>
      </p:sp>
      <p:sp>
        <p:nvSpPr>
          <p:cNvPr id="10557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18050" cy="35941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32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92255E-C550-B843-B9A8-00A13AD7F79C}" type="slidenum">
              <a:rPr lang="en-US"/>
              <a:pPr/>
              <a:t>91</a:t>
            </a:fld>
            <a:endParaRPr lang="en-US"/>
          </a:p>
        </p:txBody>
      </p:sp>
      <p:sp>
        <p:nvSpPr>
          <p:cNvPr id="10598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18050" cy="35941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32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32933-F517-C042-8EFD-426181F6B085}" type="slidenum">
              <a:rPr lang="en-US"/>
              <a:pPr/>
              <a:t>92</a:t>
            </a:fld>
            <a:endParaRPr lang="en-US"/>
          </a:p>
        </p:txBody>
      </p:sp>
      <p:sp>
        <p:nvSpPr>
          <p:cNvPr id="10618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18050" cy="35941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32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B896D-DDB0-5A4F-8DF8-CAE81535CB72}" type="slidenum">
              <a:rPr lang="en-US"/>
              <a:pPr/>
              <a:t>93</a:t>
            </a:fld>
            <a:endParaRPr lang="en-US"/>
          </a:p>
        </p:txBody>
      </p:sp>
      <p:sp>
        <p:nvSpPr>
          <p:cNvPr id="111001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D9B8B8-FE98-B54C-B44B-CF1C79373ACC}" type="slidenum">
              <a:rPr lang="en-US"/>
              <a:pPr/>
              <a:t>94</a:t>
            </a:fld>
            <a:endParaRPr lang="en-US"/>
          </a:p>
        </p:txBody>
      </p:sp>
      <p:sp>
        <p:nvSpPr>
          <p:cNvPr id="11141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CED9F-A8C3-B748-B18F-98BF272D4DD9}" type="slidenum">
              <a:rPr lang="en-US"/>
              <a:pPr/>
              <a:t>95</a:t>
            </a:fld>
            <a:endParaRPr lang="en-US"/>
          </a:p>
        </p:txBody>
      </p:sp>
      <p:sp>
        <p:nvSpPr>
          <p:cNvPr id="11120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DB8C48-252C-5340-AB20-CFF85CAF1984}" type="slidenum">
              <a:rPr lang="en-US"/>
              <a:pPr/>
              <a:t>96</a:t>
            </a:fld>
            <a:endParaRPr lang="en-US"/>
          </a:p>
        </p:txBody>
      </p:sp>
      <p:sp>
        <p:nvSpPr>
          <p:cNvPr id="10680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62452F-7280-274C-AFE8-EE2A0CD14B87}" type="slidenum">
              <a:rPr lang="en-US"/>
              <a:pPr/>
              <a:t>97</a:t>
            </a:fld>
            <a:endParaRPr lang="en-US"/>
          </a:p>
        </p:txBody>
      </p:sp>
      <p:sp>
        <p:nvSpPr>
          <p:cNvPr id="11520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5963"/>
            <a:ext cx="4725988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4554538"/>
            <a:ext cx="5359400" cy="431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68FD3-9381-EB4A-B44B-85F139AFA022}" type="slidenum">
              <a:rPr lang="en-US"/>
              <a:pPr/>
              <a:t>98</a:t>
            </a:fld>
            <a:endParaRPr lang="en-US"/>
          </a:p>
        </p:txBody>
      </p:sp>
      <p:sp>
        <p:nvSpPr>
          <p:cNvPr id="1223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2225" y="715963"/>
            <a:ext cx="4725988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4554538"/>
            <a:ext cx="5359400" cy="431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17F7C2-B803-D048-A805-64784E9F617C}" type="slidenum">
              <a:rPr lang="en-US"/>
              <a:pPr/>
              <a:t>99</a:t>
            </a:fld>
            <a:endParaRPr lang="en-US"/>
          </a:p>
        </p:txBody>
      </p:sp>
      <p:sp>
        <p:nvSpPr>
          <p:cNvPr id="122470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40832-2C6B-194D-A5A9-9D626B1EE1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0732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04174-E0A2-6349-B0F1-E1C1674996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4625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34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34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2BD31-91F0-0242-B7AF-1A93D14A14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0539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3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BDDFD81E-7982-434B-90AD-E50BA2D21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5707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2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050925"/>
            <a:ext cx="4594225" cy="588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1050925"/>
            <a:ext cx="4594225" cy="588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DA1607EA-DB83-C14E-BD67-4845631F9B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1027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2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2400" y="1050925"/>
            <a:ext cx="4594225" cy="58832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99025" y="1050925"/>
            <a:ext cx="4594225" cy="588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12BFF73E-FF84-DE4E-B593-CE06F01781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0825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2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50925"/>
            <a:ext cx="4594225" cy="2865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" y="4068763"/>
            <a:ext cx="4594225" cy="286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899025" y="1050925"/>
            <a:ext cx="4594225" cy="588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10766F1F-EB2C-3C48-8B02-53B24B0FE7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2810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0"/>
            <a:ext cx="9296400" cy="82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50925"/>
            <a:ext cx="4594225" cy="2865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1050925"/>
            <a:ext cx="4594225" cy="2865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2400" y="4068763"/>
            <a:ext cx="4594225" cy="286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9025" y="4068763"/>
            <a:ext cx="4594225" cy="286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2F982A02-6E6F-974C-9B35-342ACC8E73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3171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2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050925"/>
            <a:ext cx="4594225" cy="588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1050925"/>
            <a:ext cx="4594225" cy="2865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99025" y="4068763"/>
            <a:ext cx="4594225" cy="286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01EFCAA9-0CB0-8144-B1F4-00092AFF38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7569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C2EC7-08EE-C74A-931C-628BA58EDB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75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934D0-6B6B-CF49-B13B-0E29623766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3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4A61E-6BCD-774A-A2C8-C3D33EFFD7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39024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B1D48-A29A-2842-8788-2D4D70CD40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17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2112963"/>
            <a:ext cx="4003675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112963"/>
            <a:ext cx="4003675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BDF8D-EB78-B645-90ED-7C54D018EB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7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059-4B98-CC40-982E-5E4EB5F975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32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FD04F-6824-3E47-9A1E-20C8129855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9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F0167-4D3A-4349-A101-A05F6266D6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4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FE5D8-5F95-FC47-904A-7844BF3677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2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AA5D6-37EA-E744-9320-6EBE788DC7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74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B746-E75C-4F4C-A5CA-927C866C8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59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538" y="650875"/>
            <a:ext cx="203993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650875"/>
            <a:ext cx="596741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12C50-7123-4543-8071-9665511E2E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28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19A61-9935-6F4E-B80E-3AECB87314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69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29554-BA86-E04D-A9AF-DCD0810CB0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58698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CE3C8-A58A-6E4F-8BF4-E1314A2667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32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1FF8C-0EFF-424C-AD7C-BD4B687C25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20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98525"/>
            <a:ext cx="4538663" cy="615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1063" y="898525"/>
            <a:ext cx="4540250" cy="615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51795-C323-6043-AFE0-2BAB10269A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1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48749-849C-0A49-958C-9A959A1CE7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99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13FE9-4DB7-FF41-A0E0-5F5D8F7B24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81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D50D8-3795-9845-B97A-91E0D062D0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31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8502B-D14D-DC44-BF0F-7E1BBBE4BC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60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2F977-7E7F-D64E-B6B3-974F58DB54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8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03697-C561-F94D-AB89-F02BE23B7C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4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4675" y="80963"/>
            <a:ext cx="2306638" cy="6969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0963"/>
            <a:ext cx="6772275" cy="6969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0069-675D-2D40-8A80-CF7ECD622F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1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50925"/>
            <a:ext cx="4594225" cy="588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1050925"/>
            <a:ext cx="4594225" cy="588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BA37F-6EAA-6544-8093-12CACE3B94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8165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68544-23AD-3743-9CC2-19825017A1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886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7FA62-C9F4-2445-A55A-F027DBD5B0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1276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33058-F5F4-8246-A70E-B079FA7C2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08570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01D0A-4E5F-8444-B2F7-29ACE93FFE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5903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139AA-3ED4-FC46-B02C-B15947CBBA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12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93" tIns="48248" rIns="96493" bIns="482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50925"/>
            <a:ext cx="934085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93" tIns="48248" rIns="96493" bIns="48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93" tIns="48248" rIns="96493" bIns="48248" numCol="1" anchor="t" anchorCtr="0" compatLnSpc="1">
            <a:prstTxWarp prst="textNoShape">
              <a:avLst/>
            </a:prstTxWarp>
          </a:bodyPr>
          <a:lstStyle>
            <a:lvl1pPr algn="l" defTabSz="966788">
              <a:defRPr sz="1500" b="0" i="1">
                <a:solidFill>
                  <a:srgbClr val="0000FF"/>
                </a:solidFill>
                <a:latin typeface="Arial" charset="0"/>
              </a:defRPr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93" tIns="48248" rIns="96493" bIns="48248" numCol="1" anchor="t" anchorCtr="0" compatLnSpc="1">
            <a:prstTxWarp prst="textNoShape">
              <a:avLst/>
            </a:prstTxWarp>
          </a:bodyPr>
          <a:lstStyle>
            <a:lvl1pPr defTabSz="966788">
              <a:defRPr sz="1500" b="0" i="1">
                <a:solidFill>
                  <a:srgbClr val="0000FF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93" tIns="48248" rIns="96493" bIns="4824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500" b="0" i="1">
                <a:solidFill>
                  <a:srgbClr val="0000FF"/>
                </a:solidFill>
                <a:latin typeface="Arial" charset="0"/>
              </a:defRPr>
            </a:lvl1pPr>
          </a:lstStyle>
          <a:p>
            <a:fld id="{329A081B-B989-C945-A450-C5B7A4E0816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22325"/>
            <a:ext cx="96012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ransition xmlns:p14="http://schemas.microsoft.com/office/powerpoint/2010/main"/>
  <p:hf hdr="0" ftr="0"/>
  <p:txStyles>
    <p:titleStyle>
      <a:lvl1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+mj-lt"/>
          <a:ea typeface="+mj-ea"/>
          <a:cs typeface="+mj-cs"/>
        </a:defRPr>
      </a:lvl1pPr>
      <a:lvl2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charset="0"/>
          <a:ea typeface="ＭＳ Ｐゴシック" charset="0"/>
        </a:defRPr>
      </a:lvl2pPr>
      <a:lvl3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charset="0"/>
          <a:ea typeface="ＭＳ Ｐゴシック" charset="0"/>
        </a:defRPr>
      </a:lvl3pPr>
      <a:lvl4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charset="0"/>
          <a:ea typeface="ＭＳ Ｐゴシック" charset="0"/>
        </a:defRPr>
      </a:lvl4pPr>
      <a:lvl5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charset="0"/>
          <a:ea typeface="ＭＳ Ｐゴシック" charset="0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charset="0"/>
          <a:ea typeface="ＭＳ Ｐゴシック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charset="0"/>
          <a:ea typeface="ＭＳ Ｐゴシック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charset="0"/>
          <a:ea typeface="ＭＳ Ｐゴシック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charset="0"/>
          <a:ea typeface="ＭＳ Ｐゴシック" charset="0"/>
        </a:defRPr>
      </a:lvl9pPr>
    </p:titleStyle>
    <p:bodyStyle>
      <a:lvl1pPr marL="360363" indent="-360363" algn="l" defTabSz="966788" rtl="0" fontAlgn="base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+mn-ea"/>
          <a:cs typeface="+mn-cs"/>
        </a:defRPr>
      </a:lvl1pPr>
      <a:lvl2pPr marL="785813" indent="-3048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+mn-ea"/>
        </a:defRPr>
      </a:lvl2pPr>
      <a:lvl3pPr marL="1208088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+mn-ea"/>
        </a:defRPr>
      </a:lvl3pPr>
      <a:lvl4pPr marL="1693863" indent="-246063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+mn-ea"/>
        </a:defRPr>
      </a:lvl4pPr>
      <a:lvl5pPr marL="21748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650875"/>
            <a:ext cx="81597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13" tIns="48257" rIns="96513" bIns="482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112963"/>
            <a:ext cx="815975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13" tIns="48257" rIns="96513" bIns="482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725" y="6664325"/>
            <a:ext cx="2000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13" tIns="48257" rIns="96513" bIns="48257" numCol="1" anchor="t" anchorCtr="0" compatLnSpc="1">
            <a:prstTxWarp prst="textNoShape">
              <a:avLst/>
            </a:prstTxWarp>
          </a:bodyPr>
          <a:lstStyle>
            <a:lvl1pPr algn="l" defTabSz="966788" eaLnBrk="0" hangingPunct="0">
              <a:defRPr sz="15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24 June 2005</a:t>
            </a:r>
          </a:p>
        </p:txBody>
      </p:sp>
      <p:sp>
        <p:nvSpPr>
          <p:cNvPr id="74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4325"/>
            <a:ext cx="3041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13" tIns="48257" rIns="96513" bIns="48257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5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4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225" y="6664325"/>
            <a:ext cx="2000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13" tIns="48257" rIns="96513" bIns="48257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500" b="0">
                <a:solidFill>
                  <a:schemeClr val="tx1"/>
                </a:solidFill>
                <a:latin typeface="+mn-lt"/>
              </a:defRPr>
            </a:lvl1pPr>
          </a:lstStyle>
          <a:p>
            <a:fld id="{C75F1032-B61C-D04C-BEAE-1AE084687F2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/>
  <p:txStyles>
    <p:titleStyle>
      <a:lvl1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3213" algn="l" defTabSz="966788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</a:defRPr>
      </a:lvl2pPr>
      <a:lvl3pPr marL="1208088" indent="-241300" algn="l" defTabSz="966788" rtl="0" fontAlgn="base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</a:defRPr>
      </a:lvl3pPr>
      <a:lvl4pPr marL="1692275" indent="-242888" algn="l" defTabSz="966788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4pPr>
      <a:lvl5pPr marL="21748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5pPr>
      <a:lvl6pPr marL="26320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6pPr>
      <a:lvl7pPr marL="30892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7pPr>
      <a:lvl8pPr marL="35464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8pPr>
      <a:lvl9pPr marL="40036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80963"/>
            <a:ext cx="840105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229" tIns="48615" rIns="97229" bIns="486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 du masque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98525"/>
            <a:ext cx="9231313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229" tIns="48615" rIns="97229" bIns="48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81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0050" y="7070725"/>
            <a:ext cx="1600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6" tIns="48278" rIns="96556" bIns="48278" numCol="1" anchor="t" anchorCtr="0" compatLnSpc="1">
            <a:prstTxWarp prst="textNoShape">
              <a:avLst/>
            </a:prstTxWarp>
          </a:bodyPr>
          <a:lstStyle>
            <a:lvl1pPr algn="l" defTabSz="966788" eaLnBrk="0" hangingPunct="0">
              <a:spcBef>
                <a:spcPct val="50000"/>
              </a:spcBef>
              <a:defRPr sz="1100" b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GB"/>
              <a:t>24 June 2005</a:t>
            </a:r>
            <a:endParaRPr lang="en-US"/>
          </a:p>
        </p:txBody>
      </p:sp>
      <p:sp>
        <p:nvSpPr>
          <p:cNvPr id="1081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0588" y="7070725"/>
            <a:ext cx="5519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6" tIns="48278" rIns="96556" bIns="48278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1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81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7070725"/>
            <a:ext cx="1120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6" tIns="48278" rIns="96556" bIns="48278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5BDC6A-3CAA-694A-83E3-428842988B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81351" name="Line 7"/>
          <p:cNvSpPr>
            <a:spLocks noChangeShapeType="1"/>
          </p:cNvSpPr>
          <p:nvPr/>
        </p:nvSpPr>
        <p:spPr bwMode="auto">
          <a:xfrm>
            <a:off x="0" y="782638"/>
            <a:ext cx="9043988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/>
  <p:txStyles>
    <p:titleStyle>
      <a:lvl1pPr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+mj-lt"/>
          <a:ea typeface="+mj-ea"/>
          <a:cs typeface="+mj-cs"/>
        </a:defRPr>
      </a:lvl1pPr>
      <a:lvl2pPr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Comic Sans MS" charset="0"/>
          <a:ea typeface="ＭＳ Ｐゴシック" charset="0"/>
        </a:defRPr>
      </a:lvl2pPr>
      <a:lvl3pPr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Comic Sans MS" charset="0"/>
          <a:ea typeface="ＭＳ Ｐゴシック" charset="0"/>
        </a:defRPr>
      </a:lvl3pPr>
      <a:lvl4pPr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Comic Sans MS" charset="0"/>
          <a:ea typeface="ＭＳ Ｐゴシック" charset="0"/>
        </a:defRPr>
      </a:lvl4pPr>
      <a:lvl5pPr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Comic Sans MS" charset="0"/>
          <a:ea typeface="ＭＳ Ｐゴシック" charset="0"/>
        </a:defRPr>
      </a:lvl5pPr>
      <a:lvl6pPr marL="457200"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Comic Sans MS" charset="0"/>
          <a:ea typeface="ＭＳ Ｐゴシック" charset="0"/>
        </a:defRPr>
      </a:lvl6pPr>
      <a:lvl7pPr marL="914400"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Comic Sans MS" charset="0"/>
          <a:ea typeface="ＭＳ Ｐゴシック" charset="0"/>
        </a:defRPr>
      </a:lvl7pPr>
      <a:lvl8pPr marL="1371600"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Comic Sans MS" charset="0"/>
          <a:ea typeface="ＭＳ Ｐゴシック" charset="0"/>
        </a:defRPr>
      </a:lvl8pPr>
      <a:lvl9pPr marL="1828800" algn="l" defTabSz="966788" rtl="0" fontAlgn="base">
        <a:spcBef>
          <a:spcPct val="0"/>
        </a:spcBef>
        <a:spcAft>
          <a:spcPct val="0"/>
        </a:spcAft>
        <a:defRPr kumimoji="1" sz="2500" b="1">
          <a:solidFill>
            <a:srgbClr val="FF3300"/>
          </a:solidFill>
          <a:latin typeface="Comic Sans MS" charset="0"/>
          <a:ea typeface="ＭＳ Ｐゴシック" charset="0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n"/>
        <a:defRPr kumimoji="1" sz="1900" b="1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3213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charset="0"/>
        <a:buChar char="n"/>
        <a:defRPr kumimoji="1" sz="1900">
          <a:solidFill>
            <a:schemeClr val="tx1"/>
          </a:solidFill>
          <a:latin typeface="+mn-lt"/>
          <a:ea typeface="+mn-ea"/>
        </a:defRPr>
      </a:lvl2pPr>
      <a:lvl3pPr marL="1208088" indent="-241300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1700">
          <a:solidFill>
            <a:schemeClr val="tx1"/>
          </a:solidFill>
          <a:latin typeface="+mn-lt"/>
          <a:ea typeface="+mn-ea"/>
        </a:defRPr>
      </a:lvl3pPr>
      <a:lvl4pPr marL="1692275" indent="-242888" algn="l" defTabSz="966788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Times New Roman" charset="0"/>
          <a:ea typeface="+mn-ea"/>
        </a:defRPr>
      </a:lvl4pPr>
      <a:lvl5pPr marL="2174875" indent="-241300" algn="l" defTabSz="966788" rtl="0" fontAlgn="base">
        <a:spcBef>
          <a:spcPct val="20000"/>
        </a:spcBef>
        <a:spcAft>
          <a:spcPct val="0"/>
        </a:spcAft>
        <a:buChar char="•"/>
        <a:defRPr kumimoji="1" sz="1300">
          <a:solidFill>
            <a:schemeClr val="tx1"/>
          </a:solidFill>
          <a:latin typeface="Times New Roman" charset="0"/>
          <a:ea typeface="+mn-ea"/>
        </a:defRPr>
      </a:lvl5pPr>
      <a:lvl6pPr marL="2632075" indent="-241300" algn="l" defTabSz="966788" rtl="0" fontAlgn="base">
        <a:spcBef>
          <a:spcPct val="20000"/>
        </a:spcBef>
        <a:spcAft>
          <a:spcPct val="0"/>
        </a:spcAft>
        <a:buChar char="•"/>
        <a:defRPr kumimoji="1" sz="1300">
          <a:solidFill>
            <a:schemeClr val="tx1"/>
          </a:solidFill>
          <a:latin typeface="Times New Roman" charset="0"/>
          <a:ea typeface="+mn-ea"/>
        </a:defRPr>
      </a:lvl6pPr>
      <a:lvl7pPr marL="3089275" indent="-241300" algn="l" defTabSz="966788" rtl="0" fontAlgn="base">
        <a:spcBef>
          <a:spcPct val="20000"/>
        </a:spcBef>
        <a:spcAft>
          <a:spcPct val="0"/>
        </a:spcAft>
        <a:buChar char="•"/>
        <a:defRPr kumimoji="1" sz="1300">
          <a:solidFill>
            <a:schemeClr val="tx1"/>
          </a:solidFill>
          <a:latin typeface="Times New Roman" charset="0"/>
          <a:ea typeface="+mn-ea"/>
        </a:defRPr>
      </a:lvl7pPr>
      <a:lvl8pPr marL="3546475" indent="-241300" algn="l" defTabSz="966788" rtl="0" fontAlgn="base">
        <a:spcBef>
          <a:spcPct val="20000"/>
        </a:spcBef>
        <a:spcAft>
          <a:spcPct val="0"/>
        </a:spcAft>
        <a:buChar char="•"/>
        <a:defRPr kumimoji="1" sz="1300">
          <a:solidFill>
            <a:schemeClr val="tx1"/>
          </a:solidFill>
          <a:latin typeface="Times New Roman" charset="0"/>
          <a:ea typeface="+mn-ea"/>
        </a:defRPr>
      </a:lvl8pPr>
      <a:lvl9pPr marL="4003675" indent="-241300" algn="l" defTabSz="966788" rtl="0" fontAlgn="base">
        <a:spcBef>
          <a:spcPct val="20000"/>
        </a:spcBef>
        <a:spcAft>
          <a:spcPct val="0"/>
        </a:spcAft>
        <a:buChar char="•"/>
        <a:defRPr kumimoji="1" sz="1300">
          <a:solidFill>
            <a:schemeClr val="tx1"/>
          </a:solidFill>
          <a:latin typeface="Times New Roman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5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mp"/><Relationship Id="rId4" Type="http://schemas.openxmlformats.org/officeDocument/2006/relationships/image" Target="../media/image51.bm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0.xml"/><Relationship Id="rId5" Type="http://schemas.openxmlformats.org/officeDocument/2006/relationships/image" Target="../media/image67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66.wmf"/><Relationship Id="rId8" Type="http://schemas.openxmlformats.org/officeDocument/2006/relationships/image" Target="../media/image68.wmf"/><Relationship Id="rId1" Type="http://schemas.openxmlformats.org/officeDocument/2006/relationships/vmlDrawing" Target="../drawings/vmlDrawing3.vml"/><Relationship Id="rId2" Type="http://schemas.openxmlformats.org/officeDocument/2006/relationships/tags" Target="../tags/tag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7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jpe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jpeg"/><Relationship Id="rId5" Type="http://schemas.openxmlformats.org/officeDocument/2006/relationships/image" Target="../media/image112.jpeg"/><Relationship Id="rId6" Type="http://schemas.openxmlformats.org/officeDocument/2006/relationships/image" Target="../media/image113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18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19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3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3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3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36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37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3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3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4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4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41B3-81D1-DA41-91C3-2D2CF4AD46CE}" type="slidenum">
              <a:rPr lang="en-US"/>
              <a:pPr/>
              <a:t>1</a:t>
            </a:fld>
            <a:endParaRPr lang="en-US"/>
          </a:p>
        </p:txBody>
      </p:sp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1600200" y="4724400"/>
            <a:ext cx="6334125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 eaLnBrk="0" hangingPunct="0"/>
            <a:r>
              <a:rPr lang="en-US" altLang="ja-JP" sz="2400" i="1">
                <a:solidFill>
                  <a:srgbClr val="0000FF"/>
                </a:solidFill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400" b="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eaLnBrk="0" hangingPunct="0"/>
            <a:r>
              <a:rPr lang="en-US" altLang="ja-JP" sz="2400" i="1">
                <a:solidFill>
                  <a:srgbClr val="0000FF"/>
                </a:solidFill>
                <a:ea typeface="MS Mincho" charset="0"/>
                <a:cs typeface="MS Mincho" charset="0"/>
              </a:rPr>
              <a:t>Department of Physics and Astronomy</a:t>
            </a:r>
            <a:endParaRPr lang="en-US" altLang="ja-JP" sz="2400" b="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eaLnBrk="0" hangingPunct="0"/>
            <a:endParaRPr lang="en-US" altLang="ja-JP" sz="1000" b="0">
              <a:solidFill>
                <a:srgbClr val="0099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ja-JP" sz="2400" b="0">
                <a:solidFill>
                  <a:srgbClr val="0099FF"/>
                </a:solidFill>
                <a:ea typeface="MS Mincho" charset="0"/>
                <a:cs typeface="MS Mincho" charset="0"/>
              </a:rPr>
              <a:t>arisaka@physics.ucla.edu</a:t>
            </a:r>
            <a:endParaRPr lang="en-US" altLang="ja-JP" sz="2400" b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503811" name="Rectangle 3"/>
          <p:cNvSpPr>
            <a:spLocks noChangeArrowheads="1"/>
          </p:cNvSpPr>
          <p:nvPr/>
        </p:nvSpPr>
        <p:spPr bwMode="auto">
          <a:xfrm>
            <a:off x="2590800" y="3733800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Katsushi Arisaka</a:t>
            </a:r>
          </a:p>
        </p:txBody>
      </p:sp>
      <p:sp>
        <p:nvSpPr>
          <p:cNvPr id="503812" name="Line 4"/>
          <p:cNvSpPr>
            <a:spLocks noChangeShapeType="1"/>
          </p:cNvSpPr>
          <p:nvPr/>
        </p:nvSpPr>
        <p:spPr bwMode="auto">
          <a:xfrm>
            <a:off x="0" y="2819400"/>
            <a:ext cx="96012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813" name="Line 5"/>
          <p:cNvSpPr>
            <a:spLocks noChangeShapeType="1"/>
          </p:cNvSpPr>
          <p:nvPr/>
        </p:nvSpPr>
        <p:spPr bwMode="auto">
          <a:xfrm>
            <a:off x="42863" y="838200"/>
            <a:ext cx="11112" cy="2014538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814" name="Line 6"/>
          <p:cNvSpPr>
            <a:spLocks noChangeShapeType="1"/>
          </p:cNvSpPr>
          <p:nvPr/>
        </p:nvSpPr>
        <p:spPr bwMode="auto">
          <a:xfrm>
            <a:off x="9547225" y="838200"/>
            <a:ext cx="0" cy="2003425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8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601200" cy="1828800"/>
          </a:xfrm>
          <a:noFill/>
          <a:ln/>
        </p:spPr>
        <p:txBody>
          <a:bodyPr/>
          <a:lstStyle/>
          <a:p>
            <a:pPr defTabSz="914400">
              <a:lnSpc>
                <a:spcPct val="100000"/>
              </a:lnSpc>
            </a:pPr>
            <a:r>
              <a:rPr lang="en-US" altLang="ja-JP" sz="6600">
                <a:effectLst>
                  <a:outerShdw blurRad="38100" dist="38100" dir="2700000" algn="tl">
                    <a:srgbClr val="DDDDDD"/>
                  </a:outerShdw>
                </a:effectLst>
                <a:ea typeface="MS Gothic" charset="0"/>
                <a:cs typeface="MS Gothic" charset="0"/>
              </a:rPr>
              <a:t>Summary of </a:t>
            </a:r>
            <a:br>
              <a:rPr lang="en-US" altLang="ja-JP" sz="6600">
                <a:effectLst>
                  <a:outerShdw blurRad="38100" dist="38100" dir="2700000" algn="tl">
                    <a:srgbClr val="DDDDDD"/>
                  </a:outerShdw>
                </a:effectLst>
                <a:ea typeface="MS Gothic" charset="0"/>
                <a:cs typeface="MS Gothic" charset="0"/>
              </a:rPr>
            </a:br>
            <a:r>
              <a:rPr lang="en-US" altLang="ja-JP" sz="6600">
                <a:effectLst>
                  <a:outerShdw blurRad="38100" dist="38100" dir="2700000" algn="tl">
                    <a:srgbClr val="DDDDDD"/>
                  </a:outerShdw>
                </a:effectLst>
                <a:ea typeface="MS Gothic" charset="0"/>
                <a:cs typeface="MS Gothic" charset="0"/>
              </a:rPr>
              <a:t>Beaune 2005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E4C-2326-3E45-A4FD-935753D64B72}" type="slidenum">
              <a:rPr lang="en-US"/>
              <a:pPr/>
              <a:t>10</a:t>
            </a:fld>
            <a:endParaRPr lang="en-US"/>
          </a:p>
        </p:txBody>
      </p:sp>
      <p:pic>
        <p:nvPicPr>
          <p:cNvPr id="107316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601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315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03288"/>
            <a:r>
              <a:rPr lang="en-US"/>
              <a:t>CMS Detector under 4 Tesla</a:t>
            </a:r>
          </a:p>
        </p:txBody>
      </p:sp>
      <p:sp>
        <p:nvSpPr>
          <p:cNvPr id="1073157" name="Text Box 5"/>
          <p:cNvSpPr txBox="1">
            <a:spLocks noChangeArrowheads="1"/>
          </p:cNvSpPr>
          <p:nvPr/>
        </p:nvSpPr>
        <p:spPr bwMode="auto">
          <a:xfrm>
            <a:off x="3740150" y="5845175"/>
            <a:ext cx="1365250" cy="630238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3200">
                <a:solidFill>
                  <a:srgbClr val="FF00FF"/>
                </a:solidFill>
                <a:latin typeface="Arial Narrow" charset="0"/>
              </a:rPr>
              <a:t>4 Tesla</a:t>
            </a:r>
          </a:p>
        </p:txBody>
      </p:sp>
      <p:sp>
        <p:nvSpPr>
          <p:cNvPr id="1073158" name="Text Box 6"/>
          <p:cNvSpPr txBox="1">
            <a:spLocks noChangeArrowheads="1"/>
          </p:cNvSpPr>
          <p:nvPr/>
        </p:nvSpPr>
        <p:spPr bwMode="auto">
          <a:xfrm>
            <a:off x="1625600" y="5410200"/>
            <a:ext cx="55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400">
                <a:solidFill>
                  <a:srgbClr val="33CC33"/>
                </a:solidFill>
                <a:latin typeface="Arial Narrow" charset="0"/>
              </a:rPr>
              <a:t>EM</a:t>
            </a:r>
          </a:p>
        </p:txBody>
      </p:sp>
      <p:sp>
        <p:nvSpPr>
          <p:cNvPr id="1073159" name="Text Box 7"/>
          <p:cNvSpPr txBox="1">
            <a:spLocks noChangeArrowheads="1"/>
          </p:cNvSpPr>
          <p:nvPr/>
        </p:nvSpPr>
        <p:spPr bwMode="auto">
          <a:xfrm>
            <a:off x="2446338" y="5562600"/>
            <a:ext cx="1058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400">
                <a:solidFill>
                  <a:srgbClr val="000099"/>
                </a:solidFill>
                <a:latin typeface="Arial Narrow" charset="0"/>
              </a:rPr>
              <a:t>Hadron</a:t>
            </a:r>
          </a:p>
        </p:txBody>
      </p:sp>
      <p:grpSp>
        <p:nvGrpSpPr>
          <p:cNvPr id="1073164" name="Group 12"/>
          <p:cNvGrpSpPr>
            <a:grpSpLocks/>
          </p:cNvGrpSpPr>
          <p:nvPr/>
        </p:nvGrpSpPr>
        <p:grpSpPr bwMode="auto">
          <a:xfrm>
            <a:off x="1447800" y="5943600"/>
            <a:ext cx="1982788" cy="1041400"/>
            <a:chOff x="912" y="3744"/>
            <a:chExt cx="1249" cy="656"/>
          </a:xfrm>
        </p:grpSpPr>
        <p:sp>
          <p:nvSpPr>
            <p:cNvPr id="1073160" name="Text Box 8"/>
            <p:cNvSpPr txBox="1">
              <a:spLocks noChangeArrowheads="1"/>
            </p:cNvSpPr>
            <p:nvPr/>
          </p:nvSpPr>
          <p:spPr bwMode="auto">
            <a:xfrm>
              <a:off x="912" y="3984"/>
              <a:ext cx="481" cy="32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Arial Narrow" charset="0"/>
                </a:rPr>
                <a:t>APD</a:t>
              </a:r>
            </a:p>
          </p:txBody>
        </p:sp>
        <p:sp>
          <p:nvSpPr>
            <p:cNvPr id="1073161" name="Text Box 9"/>
            <p:cNvSpPr txBox="1">
              <a:spLocks noChangeArrowheads="1"/>
            </p:cNvSpPr>
            <p:nvPr/>
          </p:nvSpPr>
          <p:spPr bwMode="auto">
            <a:xfrm>
              <a:off x="1680" y="4080"/>
              <a:ext cx="481" cy="32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Arial Narrow" charset="0"/>
                </a:rPr>
                <a:t>HPD</a:t>
              </a:r>
            </a:p>
          </p:txBody>
        </p:sp>
        <p:sp>
          <p:nvSpPr>
            <p:cNvPr id="1073162" name="Line 10"/>
            <p:cNvSpPr>
              <a:spLocks noChangeShapeType="1"/>
            </p:cNvSpPr>
            <p:nvPr/>
          </p:nvSpPr>
          <p:spPr bwMode="auto">
            <a:xfrm>
              <a:off x="1152" y="3744"/>
              <a:ext cx="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3163" name="Line 11"/>
            <p:cNvSpPr>
              <a:spLocks noChangeShapeType="1"/>
            </p:cNvSpPr>
            <p:nvPr/>
          </p:nvSpPr>
          <p:spPr bwMode="auto">
            <a:xfrm>
              <a:off x="1920" y="3840"/>
              <a:ext cx="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192A-B286-064E-81F3-FD5D41A2E739}" type="slidenum">
              <a:rPr lang="en-US"/>
              <a:pPr/>
              <a:t>11</a:t>
            </a:fld>
            <a:endParaRPr lang="en-US"/>
          </a:p>
        </p:txBody>
      </p:sp>
      <p:sp>
        <p:nvSpPr>
          <p:cNvPr id="87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09638" y="0"/>
            <a:ext cx="7853362" cy="92392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536" tIns="48269" rIns="96536" bIns="48269"/>
          <a:lstStyle/>
          <a:p>
            <a:pPr defTabSz="914400">
              <a:lnSpc>
                <a:spcPct val="75000"/>
              </a:lnSpc>
            </a:pPr>
            <a:r>
              <a:rPr lang="en-GB" sz="3600"/>
              <a:t>APD’s for CMS ECAL (HPK) </a:t>
            </a:r>
            <a:r>
              <a:rPr lang="en-US" sz="2800">
                <a:solidFill>
                  <a:srgbClr val="FF00FF"/>
                </a:solidFill>
              </a:rPr>
              <a:t>(Beaune 2002)</a:t>
            </a:r>
            <a:endParaRPr lang="en-GB" sz="2800">
              <a:solidFill>
                <a:srgbClr val="FF00FF"/>
              </a:solidFill>
            </a:endParaRPr>
          </a:p>
        </p:txBody>
      </p:sp>
      <p:sp>
        <p:nvSpPr>
          <p:cNvPr id="879619" name="Text Box 3"/>
          <p:cNvSpPr txBox="1">
            <a:spLocks noChangeArrowheads="1"/>
          </p:cNvSpPr>
          <p:nvPr/>
        </p:nvSpPr>
        <p:spPr bwMode="auto">
          <a:xfrm>
            <a:off x="0" y="4943475"/>
            <a:ext cx="5095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42" tIns="45671" rIns="91342" bIns="45671">
            <a:spAutoFit/>
          </a:bodyPr>
          <a:lstStyle/>
          <a:p>
            <a:pPr algn="l" eaLnBrk="0" hangingPunct="0"/>
            <a:r>
              <a:rPr lang="en-GB" sz="2000">
                <a:solidFill>
                  <a:srgbClr val="D60093"/>
                </a:solidFill>
                <a:latin typeface="Arial" charset="0"/>
              </a:rPr>
              <a:t>Today’s APD is a result of about 10 years R&amp;D with </a:t>
            </a:r>
            <a:r>
              <a:rPr lang="de-CH" sz="2000">
                <a:solidFill>
                  <a:srgbClr val="D60093"/>
                </a:solidFill>
                <a:latin typeface="Arial" charset="0"/>
              </a:rPr>
              <a:t>(</a:t>
            </a:r>
            <a:r>
              <a:rPr lang="en-GB" sz="2000">
                <a:solidFill>
                  <a:srgbClr val="D60093"/>
                </a:solidFill>
                <a:latin typeface="Arial" charset="0"/>
              </a:rPr>
              <a:t>EG&amp;G and</a:t>
            </a:r>
            <a:r>
              <a:rPr lang="de-CH" sz="2000">
                <a:solidFill>
                  <a:srgbClr val="D60093"/>
                </a:solidFill>
                <a:latin typeface="Arial" charset="0"/>
              </a:rPr>
              <a:t>)</a:t>
            </a:r>
            <a:r>
              <a:rPr lang="en-GB" sz="2000">
                <a:solidFill>
                  <a:srgbClr val="D60093"/>
                </a:solidFill>
                <a:latin typeface="Arial" charset="0"/>
              </a:rPr>
              <a:t> Hamamatsu</a:t>
            </a:r>
            <a:r>
              <a:rPr lang="de-CH" sz="2000">
                <a:solidFill>
                  <a:srgbClr val="D60093"/>
                </a:solidFill>
                <a:latin typeface="Arial" charset="0"/>
              </a:rPr>
              <a:t> Photonics KK</a:t>
            </a:r>
            <a:r>
              <a:rPr lang="en-GB" sz="2000">
                <a:solidFill>
                  <a:srgbClr val="D60093"/>
                </a:solidFill>
                <a:latin typeface="Arial" charset="0"/>
              </a:rPr>
              <a:t>. </a:t>
            </a:r>
          </a:p>
          <a:p>
            <a:pPr algn="l" eaLnBrk="0" hangingPunct="0"/>
            <a:endParaRPr lang="en-GB" sz="2000" b="0">
              <a:solidFill>
                <a:srgbClr val="D60093"/>
              </a:solidFill>
              <a:latin typeface="Arial" charset="0"/>
              <a:sym typeface="Symbol" charset="0"/>
            </a:endParaRPr>
          </a:p>
        </p:txBody>
      </p:sp>
      <p:sp>
        <p:nvSpPr>
          <p:cNvPr id="879620" name="Text Box 4"/>
          <p:cNvSpPr txBox="1">
            <a:spLocks noChangeArrowheads="1"/>
          </p:cNvSpPr>
          <p:nvPr/>
        </p:nvSpPr>
        <p:spPr bwMode="auto">
          <a:xfrm>
            <a:off x="5762625" y="1314450"/>
            <a:ext cx="3838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42" tIns="45671" rIns="91342" bIns="4567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000">
                <a:solidFill>
                  <a:schemeClr val="tx1"/>
                </a:solidFill>
                <a:latin typeface="Arial" charset="0"/>
              </a:rPr>
              <a:t>Delivery from Hamamatsu  started last year: ~37 000 APD`s delivered so far</a:t>
            </a:r>
            <a:endParaRPr lang="en-GB" sz="240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879621" name="Picture 5" descr="APD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/>
          <a:stretch>
            <a:fillRect/>
          </a:stretch>
        </p:blipFill>
        <p:spPr bwMode="auto">
          <a:xfrm>
            <a:off x="5372100" y="2427288"/>
            <a:ext cx="418465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96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"/>
          <a:stretch>
            <a:fillRect/>
          </a:stretch>
        </p:blipFill>
        <p:spPr bwMode="auto">
          <a:xfrm>
            <a:off x="55563" y="950913"/>
            <a:ext cx="5278437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4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728D-1978-C647-B0B6-B937044A1F3D}" type="slidenum">
              <a:rPr lang="en-US"/>
              <a:pPr/>
              <a:t>12</a:t>
            </a:fld>
            <a:endParaRPr lang="en-US"/>
          </a:p>
        </p:txBody>
      </p:sp>
      <p:pic>
        <p:nvPicPr>
          <p:cNvPr id="881666" name="Picture 2" descr="t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8" b="66667"/>
          <a:stretch>
            <a:fillRect/>
          </a:stretch>
        </p:blipFill>
        <p:spPr bwMode="auto">
          <a:xfrm>
            <a:off x="1089025" y="4262438"/>
            <a:ext cx="267652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1667" name="Text Box 3"/>
          <p:cNvSpPr txBox="1">
            <a:spLocks noChangeArrowheads="1"/>
          </p:cNvSpPr>
          <p:nvPr/>
        </p:nvSpPr>
        <p:spPr bwMode="auto">
          <a:xfrm>
            <a:off x="0" y="0"/>
            <a:ext cx="94488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75000"/>
              </a:lnSpc>
            </a:pPr>
            <a:r>
              <a:rPr lang="en-US" sz="3600">
                <a:solidFill>
                  <a:srgbClr val="A50021"/>
                </a:solidFill>
                <a:latin typeface="Tahoma" charset="0"/>
              </a:rPr>
              <a:t>CMS HCAL Multi pixel HPD</a:t>
            </a:r>
            <a:r>
              <a:rPr lang="ja-JP" altLang="en-US" sz="3600">
                <a:solidFill>
                  <a:srgbClr val="A50021"/>
                </a:solidFill>
                <a:latin typeface="Tahoma" charset="0"/>
                <a:ea typeface="MS PGothic" charset="0"/>
                <a:cs typeface="MS PGothic" charset="0"/>
              </a:rPr>
              <a:t>　</a:t>
            </a:r>
            <a:r>
              <a:rPr lang="en-US" altLang="ja-JP" sz="3600">
                <a:solidFill>
                  <a:srgbClr val="A50021"/>
                </a:solidFill>
                <a:latin typeface="Tahoma" charset="0"/>
                <a:ea typeface="MS PGothic" charset="0"/>
                <a:cs typeface="MS PGothic" charset="0"/>
              </a:rPr>
              <a:t>(DEP)</a:t>
            </a:r>
          </a:p>
          <a:p>
            <a:pPr algn="ctr" eaLnBrk="0" hangingPunct="0">
              <a:lnSpc>
                <a:spcPct val="75000"/>
              </a:lnSpc>
            </a:pPr>
            <a:r>
              <a:rPr lang="en-US" sz="2800">
                <a:solidFill>
                  <a:srgbClr val="FF00FF"/>
                </a:solidFill>
                <a:latin typeface="Tahoma" charset="0"/>
              </a:rPr>
              <a:t>(Beaune 2002)</a:t>
            </a:r>
            <a:endParaRPr lang="en-US" altLang="ja-JP" sz="2800">
              <a:solidFill>
                <a:srgbClr val="FF00FF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pic>
        <p:nvPicPr>
          <p:cNvPr id="881668" name="Picture 4" descr="HP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185863"/>
            <a:ext cx="5414962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1669" name="Group 5"/>
          <p:cNvGrpSpPr>
            <a:grpSpLocks/>
          </p:cNvGrpSpPr>
          <p:nvPr/>
        </p:nvGrpSpPr>
        <p:grpSpPr bwMode="auto">
          <a:xfrm>
            <a:off x="969963" y="2193925"/>
            <a:ext cx="2881312" cy="1463675"/>
            <a:chOff x="2055" y="1713"/>
            <a:chExt cx="1728" cy="864"/>
          </a:xfrm>
        </p:grpSpPr>
        <p:sp>
          <p:nvSpPr>
            <p:cNvPr id="881670" name="Freeform 6" descr="Light vertical"/>
            <p:cNvSpPr>
              <a:spLocks/>
            </p:cNvSpPr>
            <p:nvPr/>
          </p:nvSpPr>
          <p:spPr bwMode="auto">
            <a:xfrm>
              <a:off x="2055" y="1713"/>
              <a:ext cx="1728" cy="288"/>
            </a:xfrm>
            <a:custGeom>
              <a:avLst/>
              <a:gdLst>
                <a:gd name="T0" fmla="*/ 1728 w 1728"/>
                <a:gd name="T1" fmla="*/ 144 h 288"/>
                <a:gd name="T2" fmla="*/ 1488 w 1728"/>
                <a:gd name="T3" fmla="*/ 144 h 288"/>
                <a:gd name="T4" fmla="*/ 1392 w 1728"/>
                <a:gd name="T5" fmla="*/ 288 h 288"/>
                <a:gd name="T6" fmla="*/ 240 w 1728"/>
                <a:gd name="T7" fmla="*/ 288 h 288"/>
                <a:gd name="T8" fmla="*/ 192 w 1728"/>
                <a:gd name="T9" fmla="*/ 144 h 288"/>
                <a:gd name="T10" fmla="*/ 0 w 1728"/>
                <a:gd name="T11" fmla="*/ 144 h 288"/>
                <a:gd name="T12" fmla="*/ 0 w 1728"/>
                <a:gd name="T13" fmla="*/ 0 h 288"/>
                <a:gd name="T14" fmla="*/ 1728 w 1728"/>
                <a:gd name="T15" fmla="*/ 0 h 288"/>
                <a:gd name="T16" fmla="*/ 1728 w 1728"/>
                <a:gd name="T1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8" h="288">
                  <a:moveTo>
                    <a:pt x="1728" y="144"/>
                  </a:moveTo>
                  <a:lnTo>
                    <a:pt x="1488" y="144"/>
                  </a:lnTo>
                  <a:lnTo>
                    <a:pt x="1392" y="288"/>
                  </a:lnTo>
                  <a:lnTo>
                    <a:pt x="240" y="288"/>
                  </a:lnTo>
                  <a:lnTo>
                    <a:pt x="192" y="144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1728" y="0"/>
                  </a:lnTo>
                  <a:lnTo>
                    <a:pt x="1728" y="144"/>
                  </a:lnTo>
                  <a:close/>
                </a:path>
              </a:pathLst>
            </a:custGeom>
            <a:pattFill prst="ltVert">
              <a:fgClr>
                <a:srgbClr val="000000"/>
              </a:fgClr>
              <a:bgClr>
                <a:srgbClr val="FFFFFF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1" name="Line 7"/>
            <p:cNvSpPr>
              <a:spLocks noChangeShapeType="1"/>
            </p:cNvSpPr>
            <p:nvPr/>
          </p:nvSpPr>
          <p:spPr bwMode="auto">
            <a:xfrm>
              <a:off x="2343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2" name="Line 8"/>
            <p:cNvSpPr>
              <a:spLocks noChangeShapeType="1"/>
            </p:cNvSpPr>
            <p:nvPr/>
          </p:nvSpPr>
          <p:spPr bwMode="auto">
            <a:xfrm>
              <a:off x="2775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3" name="Line 9"/>
            <p:cNvSpPr>
              <a:spLocks noChangeShapeType="1"/>
            </p:cNvSpPr>
            <p:nvPr/>
          </p:nvSpPr>
          <p:spPr bwMode="auto">
            <a:xfrm>
              <a:off x="2919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4" name="Line 10"/>
            <p:cNvSpPr>
              <a:spLocks noChangeShapeType="1"/>
            </p:cNvSpPr>
            <p:nvPr/>
          </p:nvSpPr>
          <p:spPr bwMode="auto">
            <a:xfrm>
              <a:off x="3111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5" name="Line 11"/>
            <p:cNvSpPr>
              <a:spLocks noChangeShapeType="1"/>
            </p:cNvSpPr>
            <p:nvPr/>
          </p:nvSpPr>
          <p:spPr bwMode="auto">
            <a:xfrm>
              <a:off x="3303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6" name="Line 12"/>
            <p:cNvSpPr>
              <a:spLocks noChangeShapeType="1"/>
            </p:cNvSpPr>
            <p:nvPr/>
          </p:nvSpPr>
          <p:spPr bwMode="auto">
            <a:xfrm>
              <a:off x="3447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7" name="Line 13"/>
            <p:cNvSpPr>
              <a:spLocks noChangeShapeType="1"/>
            </p:cNvSpPr>
            <p:nvPr/>
          </p:nvSpPr>
          <p:spPr bwMode="auto">
            <a:xfrm>
              <a:off x="2487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8" name="Line 14"/>
            <p:cNvSpPr>
              <a:spLocks noChangeShapeType="1"/>
            </p:cNvSpPr>
            <p:nvPr/>
          </p:nvSpPr>
          <p:spPr bwMode="auto">
            <a:xfrm>
              <a:off x="2631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9" name="Rectangle 15"/>
            <p:cNvSpPr>
              <a:spLocks noChangeArrowheads="1"/>
            </p:cNvSpPr>
            <p:nvPr/>
          </p:nvSpPr>
          <p:spPr bwMode="auto">
            <a:xfrm>
              <a:off x="2295" y="2193"/>
              <a:ext cx="1248" cy="4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81680" name="Group 16"/>
            <p:cNvGrpSpPr>
              <a:grpSpLocks/>
            </p:cNvGrpSpPr>
            <p:nvPr/>
          </p:nvGrpSpPr>
          <p:grpSpPr bwMode="auto">
            <a:xfrm>
              <a:off x="2055" y="1857"/>
              <a:ext cx="1728" cy="528"/>
              <a:chOff x="576" y="1968"/>
              <a:chExt cx="1728" cy="528"/>
            </a:xfrm>
          </p:grpSpPr>
          <p:sp>
            <p:nvSpPr>
              <p:cNvPr id="881681" name="Rectangle 17"/>
              <p:cNvSpPr>
                <a:spLocks noChangeArrowheads="1"/>
              </p:cNvSpPr>
              <p:nvPr/>
            </p:nvSpPr>
            <p:spPr bwMode="auto">
              <a:xfrm>
                <a:off x="2112" y="1968"/>
                <a:ext cx="192" cy="432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2" name="Rectangle 18"/>
              <p:cNvSpPr>
                <a:spLocks noChangeArrowheads="1"/>
              </p:cNvSpPr>
              <p:nvPr/>
            </p:nvSpPr>
            <p:spPr bwMode="auto">
              <a:xfrm>
                <a:off x="576" y="1968"/>
                <a:ext cx="192" cy="432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3" name="Rectangle 19"/>
              <p:cNvSpPr>
                <a:spLocks noChangeArrowheads="1"/>
              </p:cNvSpPr>
              <p:nvPr/>
            </p:nvSpPr>
            <p:spPr bwMode="auto">
              <a:xfrm>
                <a:off x="576" y="2400"/>
                <a:ext cx="1728" cy="96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4" name="Oval 20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5" name="Oval 21"/>
              <p:cNvSpPr>
                <a:spLocks noChangeArrowheads="1"/>
              </p:cNvSpPr>
              <p:nvPr/>
            </p:nvSpPr>
            <p:spPr bwMode="auto">
              <a:xfrm>
                <a:off x="1152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6" name="Oval 22"/>
              <p:cNvSpPr>
                <a:spLocks noChangeArrowheads="1"/>
              </p:cNvSpPr>
              <p:nvPr/>
            </p:nvSpPr>
            <p:spPr bwMode="auto">
              <a:xfrm>
                <a:off x="1296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7" name="Oval 23"/>
              <p:cNvSpPr>
                <a:spLocks noChangeArrowheads="1"/>
              </p:cNvSpPr>
              <p:nvPr/>
            </p:nvSpPr>
            <p:spPr bwMode="auto">
              <a:xfrm>
                <a:off x="1440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8" name="Oval 24"/>
              <p:cNvSpPr>
                <a:spLocks noChangeArrowheads="1"/>
              </p:cNvSpPr>
              <p:nvPr/>
            </p:nvSpPr>
            <p:spPr bwMode="auto">
              <a:xfrm>
                <a:off x="1632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9" name="Oval 25"/>
              <p:cNvSpPr>
                <a:spLocks noChangeArrowheads="1"/>
              </p:cNvSpPr>
              <p:nvPr/>
            </p:nvSpPr>
            <p:spPr bwMode="auto">
              <a:xfrm>
                <a:off x="1824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90" name="Oval 26"/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91" name="Oval 27"/>
              <p:cNvSpPr>
                <a:spLocks noChangeArrowheads="1"/>
              </p:cNvSpPr>
              <p:nvPr/>
            </p:nvSpPr>
            <p:spPr bwMode="auto">
              <a:xfrm>
                <a:off x="1008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81692" name="Text Box 28"/>
          <p:cNvSpPr txBox="1">
            <a:spLocks noChangeArrowheads="1"/>
          </p:cNvSpPr>
          <p:nvPr/>
        </p:nvSpPr>
        <p:spPr bwMode="auto">
          <a:xfrm>
            <a:off x="2833688" y="3824288"/>
            <a:ext cx="13335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PIN Diode</a:t>
            </a:r>
          </a:p>
          <a:p>
            <a:pPr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 array</a:t>
            </a:r>
            <a:endParaRPr lang="en-US" sz="25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881693" name="Text Box 29"/>
          <p:cNvSpPr txBox="1">
            <a:spLocks noChangeArrowheads="1"/>
          </p:cNvSpPr>
          <p:nvPr/>
        </p:nvSpPr>
        <p:spPr bwMode="auto">
          <a:xfrm>
            <a:off x="1074738" y="1662113"/>
            <a:ext cx="1936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 anchor="ctr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endParaRPr lang="en-US" sz="25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881694" name="Line 30"/>
          <p:cNvSpPr>
            <a:spLocks noChangeShapeType="1"/>
          </p:cNvSpPr>
          <p:nvPr/>
        </p:nvSpPr>
        <p:spPr bwMode="auto">
          <a:xfrm flipH="1" flipV="1">
            <a:off x="3302000" y="3089275"/>
            <a:ext cx="46038" cy="814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695" name="Text Box 31"/>
          <p:cNvSpPr txBox="1">
            <a:spLocks noChangeArrowheads="1"/>
          </p:cNvSpPr>
          <p:nvPr/>
        </p:nvSpPr>
        <p:spPr bwMode="auto">
          <a:xfrm>
            <a:off x="169863" y="3824288"/>
            <a:ext cx="262572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 anchor="ctr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Ceramic feedthrough</a:t>
            </a:r>
          </a:p>
        </p:txBody>
      </p:sp>
      <p:sp>
        <p:nvSpPr>
          <p:cNvPr id="881696" name="Line 32"/>
          <p:cNvSpPr>
            <a:spLocks noChangeShapeType="1"/>
          </p:cNvSpPr>
          <p:nvPr/>
        </p:nvSpPr>
        <p:spPr bwMode="auto">
          <a:xfrm flipV="1">
            <a:off x="820738" y="3332163"/>
            <a:ext cx="639762" cy="525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697" name="Text Box 33"/>
          <p:cNvSpPr txBox="1">
            <a:spLocks noChangeArrowheads="1"/>
          </p:cNvSpPr>
          <p:nvPr/>
        </p:nvSpPr>
        <p:spPr bwMode="auto">
          <a:xfrm>
            <a:off x="2749550" y="1468438"/>
            <a:ext cx="1484313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 anchor="ctr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Fiber-Optic</a:t>
            </a:r>
          </a:p>
          <a:p>
            <a:pPr algn="ctr"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Window</a:t>
            </a:r>
          </a:p>
        </p:txBody>
      </p:sp>
      <p:sp>
        <p:nvSpPr>
          <p:cNvPr id="881698" name="Text Box 34"/>
          <p:cNvSpPr txBox="1">
            <a:spLocks noChangeArrowheads="1"/>
          </p:cNvSpPr>
          <p:nvPr/>
        </p:nvSpPr>
        <p:spPr bwMode="auto">
          <a:xfrm>
            <a:off x="-61913" y="1466850"/>
            <a:ext cx="27479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 anchor="ctr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Photocathode (-10 kV)</a:t>
            </a:r>
          </a:p>
        </p:txBody>
      </p:sp>
      <p:sp>
        <p:nvSpPr>
          <p:cNvPr id="881699" name="Line 35"/>
          <p:cNvSpPr>
            <a:spLocks noChangeShapeType="1"/>
          </p:cNvSpPr>
          <p:nvPr/>
        </p:nvSpPr>
        <p:spPr bwMode="auto">
          <a:xfrm>
            <a:off x="1301750" y="1870075"/>
            <a:ext cx="479425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700" name="Text Box 36"/>
          <p:cNvSpPr txBox="1">
            <a:spLocks noChangeArrowheads="1"/>
          </p:cNvSpPr>
          <p:nvPr/>
        </p:nvSpPr>
        <p:spPr bwMode="auto">
          <a:xfrm>
            <a:off x="2181225" y="2682875"/>
            <a:ext cx="28575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300">
                <a:solidFill>
                  <a:srgbClr val="6600FF"/>
                </a:solidFill>
                <a:latin typeface="Arial" charset="0"/>
              </a:rPr>
              <a:t>e</a:t>
            </a:r>
          </a:p>
        </p:txBody>
      </p:sp>
      <p:sp>
        <p:nvSpPr>
          <p:cNvPr id="881701" name="Line 37"/>
          <p:cNvSpPr>
            <a:spLocks noChangeShapeType="1"/>
          </p:cNvSpPr>
          <p:nvPr/>
        </p:nvSpPr>
        <p:spPr bwMode="auto">
          <a:xfrm>
            <a:off x="2420938" y="2682875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1702" name="Text Box 38"/>
          <p:cNvSpPr txBox="1">
            <a:spLocks noChangeArrowheads="1"/>
          </p:cNvSpPr>
          <p:nvPr/>
        </p:nvSpPr>
        <p:spPr bwMode="auto">
          <a:xfrm>
            <a:off x="4225925" y="4954588"/>
            <a:ext cx="36703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500">
                <a:solidFill>
                  <a:srgbClr val="6600FF"/>
                </a:solidFill>
                <a:latin typeface="Arial" charset="0"/>
              </a:rPr>
              <a:t>19 channel pixel layout</a:t>
            </a:r>
          </a:p>
          <a:p>
            <a:pPr eaLnBrk="0" hangingPunct="0"/>
            <a:endParaRPr lang="en-US" sz="2500">
              <a:solidFill>
                <a:srgbClr val="6600FF"/>
              </a:solidFill>
              <a:latin typeface="Arial" charset="0"/>
            </a:endParaRPr>
          </a:p>
          <a:p>
            <a:pPr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pixel size: 5.4 mm flat-flat</a:t>
            </a:r>
          </a:p>
          <a:p>
            <a:pPr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gap between pixels:  0.04 mm</a:t>
            </a:r>
            <a:endParaRPr lang="en-US" sz="25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881703" name="Line 39"/>
          <p:cNvSpPr>
            <a:spLocks noChangeShapeType="1"/>
          </p:cNvSpPr>
          <p:nvPr/>
        </p:nvSpPr>
        <p:spPr bwMode="auto">
          <a:xfrm>
            <a:off x="846138" y="2668588"/>
            <a:ext cx="0" cy="487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704" name="Text Box 40"/>
          <p:cNvSpPr txBox="1">
            <a:spLocks noChangeArrowheads="1"/>
          </p:cNvSpPr>
          <p:nvPr/>
        </p:nvSpPr>
        <p:spPr bwMode="auto">
          <a:xfrm>
            <a:off x="0" y="2743200"/>
            <a:ext cx="9398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700">
                <a:solidFill>
                  <a:srgbClr val="6600FF"/>
                </a:solidFill>
                <a:latin typeface="Arial" charset="0"/>
              </a:rPr>
              <a:t>3.4 mm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74FD-72EA-C64F-A0C2-3CEA5ED0D7C9}" type="slidenum">
              <a:rPr lang="en-US"/>
              <a:pPr/>
              <a:t>13</a:t>
            </a:fld>
            <a:endParaRPr lang="en-US"/>
          </a:p>
        </p:txBody>
      </p:sp>
      <p:pic>
        <p:nvPicPr>
          <p:cNvPr id="1132546" name="Picture 2" descr="y-LHCb-reoptimized"/>
          <p:cNvPicPr>
            <a:picLocks noChangeAspect="1" noChangeArrowheads="1"/>
          </p:cNvPicPr>
          <p:nvPr/>
        </p:nvPicPr>
        <p:blipFill>
          <a:blip r:embed="rId3">
            <a:lum bright="-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3820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2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sz="4800"/>
              <a:t>LHCb experiment</a:t>
            </a:r>
          </a:p>
        </p:txBody>
      </p:sp>
      <p:sp>
        <p:nvSpPr>
          <p:cNvPr id="1132552" name="Text Box 8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T. Gys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2FEF-C1D0-214F-B1D0-EA87026DC0D8}" type="slidenum">
              <a:rPr lang="en-US"/>
              <a:pPr/>
              <a:t>14</a:t>
            </a:fld>
            <a:endParaRPr lang="en-US"/>
          </a:p>
        </p:txBody>
      </p:sp>
      <p:sp>
        <p:nvSpPr>
          <p:cNvPr id="1144834" name="Rectangle 2"/>
          <p:cNvSpPr>
            <a:spLocks noChangeArrowheads="1"/>
          </p:cNvSpPr>
          <p:nvPr/>
        </p:nvSpPr>
        <p:spPr bwMode="auto">
          <a:xfrm>
            <a:off x="1066800" y="85725"/>
            <a:ext cx="705802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80000"/>
              </a:lnSpc>
            </a:pPr>
            <a:r>
              <a:rPr lang="en-US"/>
              <a:t>The pixel HPD by DEP   </a:t>
            </a:r>
          </a:p>
        </p:txBody>
      </p:sp>
      <p:grpSp>
        <p:nvGrpSpPr>
          <p:cNvPr id="1144835" name="Group 3"/>
          <p:cNvGrpSpPr>
            <a:grpSpLocks/>
          </p:cNvGrpSpPr>
          <p:nvPr/>
        </p:nvGrpSpPr>
        <p:grpSpPr bwMode="auto">
          <a:xfrm>
            <a:off x="228600" y="990600"/>
            <a:ext cx="5181600" cy="4572000"/>
            <a:chOff x="432" y="912"/>
            <a:chExt cx="2976" cy="2304"/>
          </a:xfrm>
        </p:grpSpPr>
        <p:sp>
          <p:nvSpPr>
            <p:cNvPr id="1144836" name="Rectangle 4"/>
            <p:cNvSpPr>
              <a:spLocks noChangeArrowheads="1"/>
            </p:cNvSpPr>
            <p:nvPr/>
          </p:nvSpPr>
          <p:spPr bwMode="auto">
            <a:xfrm>
              <a:off x="432" y="912"/>
              <a:ext cx="2976" cy="23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44837" name="Picture 5" descr="tube_LEB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960"/>
              <a:ext cx="2832" cy="2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144838" name="Picture 6" descr="DSCN01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066800"/>
            <a:ext cx="3524250" cy="531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839" name="Text Box 7"/>
          <p:cNvSpPr txBox="1">
            <a:spLocks noChangeArrowheads="1"/>
          </p:cNvSpPr>
          <p:nvPr/>
        </p:nvSpPr>
        <p:spPr bwMode="auto">
          <a:xfrm>
            <a:off x="304800" y="5791200"/>
            <a:ext cx="54641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1600">
                <a:solidFill>
                  <a:srgbClr val="3366FF"/>
                </a:solidFill>
                <a:latin typeface="Century Gothic" charset="0"/>
              </a:rPr>
              <a:t>Advantages of this hybrid, pixel structure:</a:t>
            </a:r>
          </a:p>
          <a:p>
            <a:pPr algn="l" eaLnBrk="0" hangingPunct="0"/>
            <a:endParaRPr lang="en-US" sz="600">
              <a:solidFill>
                <a:srgbClr val="3366FF"/>
              </a:solidFill>
              <a:latin typeface="Century Gothic" charset="0"/>
            </a:endParaRPr>
          </a:p>
          <a:p>
            <a:pPr algn="l" eaLnBrk="0" hangingPunct="0"/>
            <a:r>
              <a:rPr lang="en-US" sz="1600">
                <a:solidFill>
                  <a:srgbClr val="3366FF"/>
                </a:solidFill>
                <a:latin typeface="Century Gothic" charset="0"/>
              </a:rPr>
              <a:t>low noise: excellent resolution of single photoelectrons</a:t>
            </a:r>
          </a:p>
          <a:p>
            <a:pPr algn="l" eaLnBrk="0" hangingPunct="0"/>
            <a:r>
              <a:rPr lang="en-US" sz="1600">
                <a:solidFill>
                  <a:srgbClr val="3366FF"/>
                </a:solidFill>
                <a:latin typeface="Century Gothic" charset="0"/>
              </a:rPr>
              <a:t>high channel number/density</a:t>
            </a:r>
          </a:p>
        </p:txBody>
      </p:sp>
      <p:sp>
        <p:nvSpPr>
          <p:cNvPr id="1144844" name="Text Box 12"/>
          <p:cNvSpPr txBox="1">
            <a:spLocks noChangeArrowheads="1"/>
          </p:cNvSpPr>
          <p:nvPr/>
        </p:nvSpPr>
        <p:spPr bwMode="auto">
          <a:xfrm>
            <a:off x="6553200" y="6324600"/>
            <a:ext cx="22145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1600">
                <a:solidFill>
                  <a:srgbClr val="3366FF"/>
                </a:solidFill>
                <a:latin typeface="Century Gothic" charset="0"/>
              </a:rPr>
              <a:t>DEP, The Netherlands</a:t>
            </a:r>
          </a:p>
        </p:txBody>
      </p:sp>
      <p:sp>
        <p:nvSpPr>
          <p:cNvPr id="1144845" name="Text Box 13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K. Wyllie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FDD-E330-E042-9A0E-2DBAD19846EC}" type="slidenum">
              <a:rPr lang="en-US"/>
              <a:pPr/>
              <a:t>15</a:t>
            </a:fld>
            <a:endParaRPr lang="en-US"/>
          </a:p>
        </p:txBody>
      </p:sp>
      <p:pic>
        <p:nvPicPr>
          <p:cNvPr id="1042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976313"/>
            <a:ext cx="8126412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42436" name="Text Box 4"/>
          <p:cNvSpPr txBox="1">
            <a:spLocks noChangeArrowheads="1"/>
          </p:cNvSpPr>
          <p:nvPr/>
        </p:nvSpPr>
        <p:spPr bwMode="auto">
          <a:xfrm>
            <a:off x="6400800" y="5334000"/>
            <a:ext cx="31130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defTabSz="876300"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38150" algn="l" defTabSz="876300"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76300" algn="l" defTabSz="876300"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16038" algn="l" defTabSz="876300"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54188" algn="l" defTabSz="876300"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113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685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257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29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100" b="0">
                <a:solidFill>
                  <a:srgbClr val="008000"/>
                </a:solidFill>
                <a:latin typeface="Tahoma" charset="0"/>
                <a:cs typeface="Lucida Sans Unicode" charset="0"/>
              </a:rPr>
              <a:t>Particle identification: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100" b="0">
                <a:solidFill>
                  <a:srgbClr val="008000"/>
                </a:solidFill>
                <a:latin typeface="Tahoma" charset="0"/>
                <a:cs typeface="Lucida Sans Unicode" charset="0"/>
              </a:rPr>
              <a:t>TOF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100" b="0">
                <a:solidFill>
                  <a:srgbClr val="008000"/>
                </a:solidFill>
                <a:latin typeface="Tahoma" charset="0"/>
                <a:cs typeface="Lucida Sans Unicode" charset="0"/>
              </a:rPr>
              <a:t>dE/dx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100" b="0">
                <a:solidFill>
                  <a:srgbClr val="FF0000"/>
                </a:solidFill>
                <a:latin typeface="Tahoma" charset="0"/>
                <a:cs typeface="Lucida Sans Unicode" charset="0"/>
              </a:rPr>
              <a:t>ACC: threshold aerogel Cherenkov counter</a:t>
            </a:r>
          </a:p>
        </p:txBody>
      </p:sp>
      <p:sp>
        <p:nvSpPr>
          <p:cNvPr id="1042437" name="Text Box 5"/>
          <p:cNvSpPr txBox="1">
            <a:spLocks noChangeArrowheads="1"/>
          </p:cNvSpPr>
          <p:nvPr/>
        </p:nvSpPr>
        <p:spPr bwMode="auto">
          <a:xfrm>
            <a:off x="6096000" y="1143000"/>
            <a:ext cx="3279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38150"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76300"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16038"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54188"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113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685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257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29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6163" algn="l"/>
                <a:tab pos="5553075" algn="l"/>
                <a:tab pos="624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100" b="0">
                <a:solidFill>
                  <a:srgbClr val="0000FF"/>
                </a:solidFill>
                <a:latin typeface="Tahoma" charset="0"/>
                <a:cs typeface="Lucida Sans Unicode" charset="0"/>
              </a:rPr>
              <a:t>Large solid angle detector </a:t>
            </a:r>
            <a:endParaRPr lang="sl-SI" sz="2100" b="0">
              <a:solidFill>
                <a:srgbClr val="0000FF"/>
              </a:solidFill>
              <a:latin typeface="Tahoma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100" b="0">
                <a:solidFill>
                  <a:srgbClr val="0000FF"/>
                </a:solidFill>
                <a:latin typeface="Tahoma" charset="0"/>
                <a:cs typeface="Lucida Sans Unicode" charset="0"/>
              </a:rPr>
              <a:t>at the KEKB e</a:t>
            </a:r>
            <a:r>
              <a:rPr lang="en-GB" sz="2100" baseline="33000">
                <a:solidFill>
                  <a:srgbClr val="0000FF"/>
                </a:solidFill>
                <a:latin typeface="Tahoma" charset="0"/>
                <a:cs typeface="Times New Roman" charset="0"/>
              </a:rPr>
              <a:t>+</a:t>
            </a:r>
            <a:r>
              <a:rPr lang="en-GB" sz="2100" b="0">
                <a:solidFill>
                  <a:srgbClr val="0000FF"/>
                </a:solidFill>
                <a:latin typeface="Tahoma" charset="0"/>
                <a:cs typeface="Lucida Sans Unicode" charset="0"/>
              </a:rPr>
              <a:t> e</a:t>
            </a:r>
            <a:r>
              <a:rPr lang="en-GB" sz="2100" baseline="33000">
                <a:solidFill>
                  <a:srgbClr val="0000FF"/>
                </a:solidFill>
                <a:latin typeface="Tahoma" charset="0"/>
                <a:cs typeface="Lucida Sans Unicode" charset="0"/>
              </a:rPr>
              <a:t>-</a:t>
            </a:r>
            <a:r>
              <a:rPr lang="en-GB" sz="2100" b="0">
                <a:solidFill>
                  <a:srgbClr val="0000FF"/>
                </a:solidFill>
                <a:latin typeface="Tahoma" charset="0"/>
                <a:cs typeface="Lucida Sans Unicode" charset="0"/>
              </a:rPr>
              <a:t> collider</a:t>
            </a:r>
          </a:p>
        </p:txBody>
      </p:sp>
      <p:sp>
        <p:nvSpPr>
          <p:cNvPr id="1042438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/>
            <a:r>
              <a:rPr lang="en-GB" sz="4200">
                <a:ea typeface="SimSun" charset="0"/>
                <a:cs typeface="Lucida Sans Unicode" charset="0"/>
              </a:rPr>
              <a:t>Belle S</a:t>
            </a:r>
            <a:r>
              <a:rPr lang="sl-SI" sz="4200">
                <a:ea typeface="SimSun" charset="0"/>
                <a:cs typeface="Lucida Sans Unicode" charset="0"/>
              </a:rPr>
              <a:t>pectrometer</a:t>
            </a:r>
            <a:r>
              <a:rPr lang="en-GB" sz="4200">
                <a:ea typeface="SimSun" charset="0"/>
                <a:cs typeface="Lucida Sans Unicode" charset="0"/>
              </a:rPr>
              <a:t> - PID</a:t>
            </a:r>
          </a:p>
        </p:txBody>
      </p:sp>
      <p:sp>
        <p:nvSpPr>
          <p:cNvPr id="1042439" name="Text Box 7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P. Krizan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CCEC-407B-9240-9203-DBAB1798AFB0}" type="slidenum">
              <a:rPr lang="en-US"/>
              <a:pPr/>
              <a:t>16</a:t>
            </a:fld>
            <a:endParaRPr lang="en-US"/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COMPASS at CERN</a:t>
            </a:r>
          </a:p>
        </p:txBody>
      </p:sp>
      <p:pic>
        <p:nvPicPr>
          <p:cNvPr id="1069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6012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9061" name="Rectangle 5"/>
          <p:cNvSpPr>
            <a:spLocks noChangeArrowheads="1"/>
          </p:cNvSpPr>
          <p:nvPr/>
        </p:nvSpPr>
        <p:spPr bwMode="auto">
          <a:xfrm>
            <a:off x="8382000" y="1066800"/>
            <a:ext cx="121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9062" name="Text Box 6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D. Neyret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0899-25E6-CF4C-8D84-3CCF503BD033}" type="slidenum">
              <a:rPr lang="en-US"/>
              <a:pPr/>
              <a:t>17</a:t>
            </a:fld>
            <a:endParaRPr lang="en-US"/>
          </a:p>
        </p:txBody>
      </p:sp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03288"/>
            <a:r>
              <a:rPr lang="en-US" altLang="zh-CN">
                <a:ea typeface="SimSun" charset="0"/>
                <a:cs typeface="SimSun" charset="0"/>
              </a:rPr>
              <a:t>International Linear Collider</a:t>
            </a:r>
          </a:p>
        </p:txBody>
      </p:sp>
      <p:sp>
        <p:nvSpPr>
          <p:cNvPr id="934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3657600" cy="5451475"/>
          </a:xfrm>
        </p:spPr>
        <p:txBody>
          <a:bodyPr/>
          <a:lstStyle/>
          <a:p>
            <a:pPr marL="357188" indent="-357188" defTabSz="903288">
              <a:tabLst>
                <a:tab pos="2051050" algn="l"/>
              </a:tabLst>
            </a:pPr>
            <a:r>
              <a:rPr lang="en-US" altLang="zh-CN" sz="2700">
                <a:solidFill>
                  <a:schemeClr val="accent2"/>
                </a:solidFill>
                <a:ea typeface="SimSun" charset="0"/>
                <a:cs typeface="SimSun" charset="0"/>
              </a:rPr>
              <a:t>Electron/Positron collider .</a:t>
            </a:r>
          </a:p>
          <a:p>
            <a:pPr marL="357188" indent="-357188" defTabSz="903288">
              <a:tabLst>
                <a:tab pos="2051050" algn="l"/>
              </a:tabLst>
            </a:pPr>
            <a:r>
              <a:rPr lang="en-US" altLang="zh-CN" sz="2700">
                <a:solidFill>
                  <a:schemeClr val="accent2"/>
                </a:solidFill>
                <a:ea typeface="SimSun" charset="0"/>
                <a:cs typeface="SimSun" charset="0"/>
              </a:rPr>
              <a:t>Expandable, energies 0.5TeV to 1.5TeV.</a:t>
            </a:r>
          </a:p>
          <a:p>
            <a:pPr marL="357188" indent="-357188" defTabSz="903288">
              <a:tabLst>
                <a:tab pos="2051050" algn="l"/>
              </a:tabLst>
            </a:pPr>
            <a:r>
              <a:rPr lang="en-US" altLang="zh-CN" sz="2700">
                <a:solidFill>
                  <a:schemeClr val="accent2"/>
                </a:solidFill>
                <a:ea typeface="SimSun" charset="0"/>
                <a:cs typeface="SimSun" charset="0"/>
              </a:rPr>
              <a:t>10X larger than the Stanford Linear Accelerator.</a:t>
            </a:r>
          </a:p>
          <a:p>
            <a:pPr marL="357188" indent="-357188" defTabSz="903288">
              <a:tabLst>
                <a:tab pos="2051050" algn="l"/>
              </a:tabLst>
            </a:pPr>
            <a:r>
              <a:rPr lang="en-US" altLang="zh-CN" sz="2700">
                <a:solidFill>
                  <a:schemeClr val="accent2"/>
                </a:solidFill>
                <a:ea typeface="SimSun" charset="0"/>
                <a:cs typeface="SimSun" charset="0"/>
              </a:rPr>
              <a:t>Two detectors.</a:t>
            </a:r>
          </a:p>
          <a:p>
            <a:pPr marL="357188" indent="-357188" defTabSz="903288">
              <a:tabLst>
                <a:tab pos="2051050" algn="l"/>
              </a:tabLst>
            </a:pPr>
            <a:endParaRPr lang="zh-CN" altLang="en-US" sz="2700">
              <a:ea typeface="SimSun" charset="0"/>
              <a:cs typeface="SimSun" charset="0"/>
            </a:endParaRPr>
          </a:p>
        </p:txBody>
      </p:sp>
      <p:pic>
        <p:nvPicPr>
          <p:cNvPr id="9349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914400"/>
            <a:ext cx="4881563" cy="60198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BABA-A0C3-0049-9779-9B8B35C2A24C}" type="slidenum">
              <a:rPr lang="en-US"/>
              <a:pPr/>
              <a:t>18</a:t>
            </a:fld>
            <a:endParaRPr lang="en-US"/>
          </a:p>
        </p:txBody>
      </p:sp>
      <p:pic>
        <p:nvPicPr>
          <p:cNvPr id="1146883" name="Picture 3" descr="ilc_detector_concep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 b="3085"/>
          <a:stretch>
            <a:fillRect/>
          </a:stretch>
        </p:blipFill>
        <p:spPr bwMode="auto">
          <a:xfrm>
            <a:off x="176213" y="1603375"/>
            <a:ext cx="920115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886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9296400" cy="762000"/>
          </a:xfrm>
        </p:spPr>
        <p:txBody>
          <a:bodyPr/>
          <a:lstStyle/>
          <a:p>
            <a:r>
              <a:rPr lang="en-US"/>
              <a:t>ILC Detector Concepts</a:t>
            </a:r>
          </a:p>
        </p:txBody>
      </p:sp>
      <p:sp>
        <p:nvSpPr>
          <p:cNvPr id="1146887" name="Text Box 7"/>
          <p:cNvSpPr txBox="1">
            <a:spLocks noChangeArrowheads="1"/>
          </p:cNvSpPr>
          <p:nvPr/>
        </p:nvSpPr>
        <p:spPr bwMode="auto">
          <a:xfrm>
            <a:off x="8305800" y="1168400"/>
            <a:ext cx="1016000" cy="5080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 Narrow" charset="0"/>
              </a:rPr>
              <a:t>2Tesla</a:t>
            </a:r>
          </a:p>
        </p:txBody>
      </p:sp>
      <p:sp>
        <p:nvSpPr>
          <p:cNvPr id="1146888" name="Text Box 8"/>
          <p:cNvSpPr txBox="1">
            <a:spLocks noChangeArrowheads="1"/>
          </p:cNvSpPr>
          <p:nvPr/>
        </p:nvSpPr>
        <p:spPr bwMode="auto">
          <a:xfrm>
            <a:off x="342900" y="1168400"/>
            <a:ext cx="1016000" cy="5080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 Narrow" charset="0"/>
              </a:rPr>
              <a:t>5Tesla</a:t>
            </a:r>
          </a:p>
        </p:txBody>
      </p:sp>
      <p:sp>
        <p:nvSpPr>
          <p:cNvPr id="1146889" name="Line 9"/>
          <p:cNvSpPr>
            <a:spLocks noChangeAspect="1" noChangeShapeType="1"/>
          </p:cNvSpPr>
          <p:nvPr/>
        </p:nvSpPr>
        <p:spPr bwMode="auto">
          <a:xfrm rot="5400000" flipH="1">
            <a:off x="1657350" y="1225550"/>
            <a:ext cx="0" cy="495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890" name="Line 10"/>
          <p:cNvSpPr>
            <a:spLocks noChangeAspect="1" noChangeShapeType="1"/>
          </p:cNvSpPr>
          <p:nvPr/>
        </p:nvSpPr>
        <p:spPr bwMode="auto">
          <a:xfrm rot="-5400000">
            <a:off x="8020050" y="1225550"/>
            <a:ext cx="0" cy="495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891" name="Text Box 11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D. Chakraborty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E47F-461B-E643-B944-A286BB0514AC}" type="slidenum">
              <a:rPr lang="en-US"/>
              <a:pPr/>
              <a:t>19</a:t>
            </a:fld>
            <a:endParaRPr lang="en-US"/>
          </a:p>
        </p:txBody>
      </p:sp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762000" y="1828800"/>
            <a:ext cx="7315200" cy="1447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24" tIns="48213" rIns="96424" bIns="48213" anchor="ctr"/>
          <a:lstStyle/>
          <a:p>
            <a:pPr defTabSz="966788">
              <a:lnSpc>
                <a:spcPct val="80000"/>
              </a:lnSpc>
            </a:pPr>
            <a:r>
              <a:rPr lang="en-US" sz="4800"/>
              <a:t>Particle Astrophysics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95600" y="3886200"/>
            <a:ext cx="4800600" cy="1905000"/>
          </a:xfrm>
          <a:noFill/>
          <a:ln/>
        </p:spPr>
        <p:txBody>
          <a:bodyPr/>
          <a:lstStyle/>
          <a:p>
            <a:pPr marL="342900" indent="-342900" defTabSz="914400">
              <a:buFont typeface="Wingdings" charset="0"/>
              <a:buNone/>
            </a:pPr>
            <a:r>
              <a:rPr lang="en-US" i="1">
                <a:solidFill>
                  <a:srgbClr val="FF00FF"/>
                </a:solidFill>
              </a:rPr>
              <a:t>(Eckart Lorenz)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26D-AE10-5D40-9915-64BDFE421DB1}" type="slidenum">
              <a:rPr lang="en-US"/>
              <a:pPr/>
              <a:t>2</a:t>
            </a:fld>
            <a:endParaRPr lang="en-US"/>
          </a:p>
        </p:txBody>
      </p:sp>
      <p:sp>
        <p:nvSpPr>
          <p:cNvPr id="122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Outline</a:t>
            </a:r>
          </a:p>
        </p:txBody>
      </p:sp>
      <p:sp>
        <p:nvSpPr>
          <p:cNvPr id="122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Focus on big picture:</a:t>
            </a:r>
          </a:p>
          <a:p>
            <a:pPr lvl="1"/>
            <a:r>
              <a:rPr lang="en-US"/>
              <a:t>New trend on scientific applications</a:t>
            </a:r>
          </a:p>
          <a:p>
            <a:pPr lvl="1"/>
            <a:r>
              <a:rPr lang="en-US"/>
              <a:t>Demands, specs on detectors</a:t>
            </a:r>
          </a:p>
          <a:p>
            <a:pPr lvl="1"/>
            <a:r>
              <a:rPr lang="en-US"/>
              <a:t>Major new technology</a:t>
            </a:r>
          </a:p>
          <a:p>
            <a:pPr lvl="1"/>
            <a:r>
              <a:rPr lang="en-US">
                <a:solidFill>
                  <a:srgbClr val="CC0099"/>
                </a:solidFill>
              </a:rPr>
              <a:t>Fair comparison of detectors</a:t>
            </a:r>
          </a:p>
          <a:p>
            <a:r>
              <a:rPr lang="en-US"/>
              <a:t>My apologies for not including:</a:t>
            </a:r>
          </a:p>
          <a:p>
            <a:pPr lvl="1"/>
            <a:r>
              <a:rPr lang="en-US"/>
              <a:t>UV, X and direct Gamma detection</a:t>
            </a:r>
          </a:p>
          <a:p>
            <a:pPr lvl="1"/>
            <a:r>
              <a:rPr lang="en-US"/>
              <a:t>Readout electronics, systems</a:t>
            </a:r>
          </a:p>
          <a:p>
            <a:pPr lvl="1"/>
            <a:r>
              <a:rPr lang="en-US"/>
              <a:t>Friday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talks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D38C-1F37-4244-9AA0-BEA326967E50}" type="slidenum">
              <a:rPr lang="en-US"/>
              <a:pPr/>
              <a:t>20</a:t>
            </a:fld>
            <a:endParaRPr lang="en-US"/>
          </a:p>
        </p:txBody>
      </p:sp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Multi-Messenger Exploration </a:t>
            </a:r>
            <a:br>
              <a:rPr lang="en-US" sz="3600"/>
            </a:br>
            <a:r>
              <a:rPr lang="en-US" sz="3600"/>
              <a:t>of Energy Frontiers</a:t>
            </a:r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99160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400"/>
              <a:t>Energy Frontier of Particle Physics, Cosmology and Astronomy 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Earliest Universe: 		</a:t>
            </a:r>
            <a:r>
              <a:rPr lang="en-US" sz="3000">
                <a:solidFill>
                  <a:srgbClr val="FF00FF"/>
                </a:solidFill>
              </a:rPr>
              <a:t>Inflation, Planck Scale …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Extreme Universe: 		</a:t>
            </a:r>
            <a:r>
              <a:rPr lang="en-US" sz="3000">
                <a:solidFill>
                  <a:srgbClr val="FF00FF"/>
                </a:solidFill>
              </a:rPr>
              <a:t>AGN, GRB, SN …</a:t>
            </a:r>
          </a:p>
          <a:p>
            <a:pPr>
              <a:lnSpc>
                <a:spcPct val="80000"/>
              </a:lnSpc>
            </a:pPr>
            <a:r>
              <a:rPr lang="en-US" sz="3400"/>
              <a:t>Need for Multi-Messenger Approach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Gamma ray			</a:t>
            </a:r>
            <a:r>
              <a:rPr lang="en-US" sz="3000">
                <a:solidFill>
                  <a:srgbClr val="FF00FF"/>
                </a:solidFill>
              </a:rPr>
              <a:t>Hess, MAGIC, GLAST …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Charged Particle		</a:t>
            </a:r>
            <a:r>
              <a:rPr lang="en-US" sz="3000">
                <a:solidFill>
                  <a:srgbClr val="FF00FF"/>
                </a:solidFill>
              </a:rPr>
              <a:t>Auger, EUSO …</a:t>
            </a:r>
            <a:endParaRPr lang="en-US" sz="300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3000"/>
              <a:t>Neutrino			</a:t>
            </a:r>
            <a:r>
              <a:rPr lang="en-US" sz="3000">
                <a:solidFill>
                  <a:srgbClr val="FF00FF"/>
                </a:solidFill>
              </a:rPr>
              <a:t>Super-K, Icecube…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Gravitational Wave		</a:t>
            </a:r>
            <a:r>
              <a:rPr lang="en-US" sz="3000">
                <a:solidFill>
                  <a:srgbClr val="FF00FF"/>
                </a:solidFill>
              </a:rPr>
              <a:t>LIGO, VIRGO, LISA …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Anti-Matter</a:t>
            </a:r>
            <a:r>
              <a:rPr lang="en-US" sz="3000">
                <a:solidFill>
                  <a:srgbClr val="FF00FF"/>
                </a:solidFill>
              </a:rPr>
              <a:t>			AMS, BESS…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Dark-Matter</a:t>
            </a:r>
            <a:r>
              <a:rPr lang="en-US" sz="3000">
                <a:solidFill>
                  <a:srgbClr val="FF00FF"/>
                </a:solidFill>
              </a:rPr>
              <a:t>			CDMS, Edelweiss 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0F9C-0C58-2E40-8451-BF08DBA16736}" type="slidenum">
              <a:rPr lang="en-US"/>
              <a:pPr/>
              <a:t>21</a:t>
            </a:fld>
            <a:endParaRPr lang="en-US"/>
          </a:p>
        </p:txBody>
      </p:sp>
      <p:pic>
        <p:nvPicPr>
          <p:cNvPr id="928770" name="Picture 2" descr="sk_build44"/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8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FF00"/>
                </a:solidFill>
              </a:rPr>
              <a:t>Super-Kamiokande</a:t>
            </a:r>
          </a:p>
        </p:txBody>
      </p:sp>
      <p:sp>
        <p:nvSpPr>
          <p:cNvPr id="928772" name="Text Box 4"/>
          <p:cNvSpPr txBox="1">
            <a:spLocks noChangeArrowheads="1"/>
          </p:cNvSpPr>
          <p:nvPr/>
        </p:nvSpPr>
        <p:spPr bwMode="auto">
          <a:xfrm>
            <a:off x="166688" y="6648450"/>
            <a:ext cx="3068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2" tIns="45671" rIns="91342" bIns="45671">
            <a:spAutoFit/>
          </a:bodyPr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FFFF00"/>
                </a:solidFill>
                <a:latin typeface="Arial" charset="0"/>
              </a:rPr>
              <a:t>11,200 of 20</a:t>
            </a:r>
            <a:r>
              <a:rPr lang="ja-JP" altLang="en-US" sz="2400">
                <a:solidFill>
                  <a:srgbClr val="FFFF00"/>
                </a:solidFill>
                <a:latin typeface="Arial"/>
              </a:rPr>
              <a:t>”</a:t>
            </a:r>
            <a:r>
              <a:rPr lang="en-US" sz="2400">
                <a:solidFill>
                  <a:srgbClr val="FFFF00"/>
                </a:solidFill>
                <a:latin typeface="Arial" charset="0"/>
              </a:rPr>
              <a:t> PMTs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6F4E-5DD3-2148-AE80-CE69A3711994}" type="slidenum">
              <a:rPr lang="en-US"/>
              <a:pPr/>
              <a:t>22</a:t>
            </a:fld>
            <a:endParaRPr lang="en-US"/>
          </a:p>
        </p:txBody>
      </p:sp>
      <p:pic>
        <p:nvPicPr>
          <p:cNvPr id="1115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/>
          <a:stretch>
            <a:fillRect/>
          </a:stretch>
        </p:blipFill>
        <p:spPr bwMode="auto">
          <a:xfrm>
            <a:off x="0" y="992188"/>
            <a:ext cx="9601200" cy="594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5141" name="Text Box 5"/>
          <p:cNvSpPr txBox="1">
            <a:spLocks noChangeArrowheads="1"/>
          </p:cNvSpPr>
          <p:nvPr/>
        </p:nvSpPr>
        <p:spPr bwMode="auto">
          <a:xfrm>
            <a:off x="3581400" y="7042150"/>
            <a:ext cx="2590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H. Nakayama </a:t>
            </a:r>
          </a:p>
        </p:txBody>
      </p:sp>
      <p:sp>
        <p:nvSpPr>
          <p:cNvPr id="11151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Hyper Kamiokande, UNO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01C-2008-0A4E-8F92-A9A2B860E82A}" type="slidenum">
              <a:rPr lang="en-US"/>
              <a:pPr/>
              <a:t>23</a:t>
            </a:fld>
            <a:endParaRPr lang="en-US"/>
          </a:p>
        </p:txBody>
      </p:sp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ICECUBE</a:t>
            </a:r>
          </a:p>
        </p:txBody>
      </p:sp>
      <p:sp>
        <p:nvSpPr>
          <p:cNvPr id="1097733" name="Text Box 5"/>
          <p:cNvSpPr txBox="1">
            <a:spLocks noChangeArrowheads="1"/>
          </p:cNvSpPr>
          <p:nvPr/>
        </p:nvSpPr>
        <p:spPr bwMode="auto">
          <a:xfrm>
            <a:off x="2144713" y="6426200"/>
            <a:ext cx="647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rgbClr val="CC3300"/>
                </a:solidFill>
                <a:latin typeface="Arial" charset="0"/>
              </a:rPr>
              <a:t>1 km</a:t>
            </a:r>
          </a:p>
        </p:txBody>
      </p:sp>
      <p:pic>
        <p:nvPicPr>
          <p:cNvPr id="109773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89000"/>
            <a:ext cx="54006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97738" name="Picture 10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524000"/>
            <a:ext cx="3219450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</p:pic>
      <p:sp>
        <p:nvSpPr>
          <p:cNvPr id="1097739" name="Rectangle 11"/>
          <p:cNvSpPr>
            <a:spLocks noChangeArrowheads="1"/>
          </p:cNvSpPr>
          <p:nvPr/>
        </p:nvSpPr>
        <p:spPr bwMode="auto">
          <a:xfrm>
            <a:off x="5486400" y="5638800"/>
            <a:ext cx="4114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/>
            <a:r>
              <a:rPr lang="en-US" sz="2400">
                <a:solidFill>
                  <a:srgbClr val="FF00FF"/>
                </a:solidFill>
                <a:latin typeface="Arial" charset="0"/>
              </a:rPr>
              <a:t>60 PMTs/string x 80 strings</a:t>
            </a:r>
          </a:p>
          <a:p>
            <a:pPr lvl="1" algn="l"/>
            <a:r>
              <a:rPr lang="en-US" sz="2400">
                <a:solidFill>
                  <a:srgbClr val="FF00FF"/>
                </a:solidFill>
                <a:latin typeface="Arial" charset="0"/>
              </a:rPr>
              <a:t>= 4,800PMTs</a:t>
            </a:r>
          </a:p>
          <a:p>
            <a:pPr lvl="1" algn="l"/>
            <a:endParaRPr lang="en-US" sz="2400">
              <a:solidFill>
                <a:srgbClr val="FF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2E69-B473-7043-B31D-F4ECFB5F422B}" type="slidenum">
              <a:rPr lang="en-US"/>
              <a:pPr/>
              <a:t>24</a:t>
            </a:fld>
            <a:endParaRPr lang="en-US"/>
          </a:p>
        </p:txBody>
      </p:sp>
      <p:pic>
        <p:nvPicPr>
          <p:cNvPr id="1159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6"/>
          <a:stretch>
            <a:fillRect/>
          </a:stretch>
        </p:blipFill>
        <p:spPr bwMode="auto">
          <a:xfrm>
            <a:off x="0" y="896938"/>
            <a:ext cx="9601200" cy="61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9180" name="Rectangle 12"/>
          <p:cNvSpPr>
            <a:spLocks noChangeArrowheads="1"/>
          </p:cNvSpPr>
          <p:nvPr/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93" tIns="48248" rIns="96493" bIns="48248" anchor="ctr"/>
          <a:lstStyle/>
          <a:p>
            <a:pPr>
              <a:lnSpc>
                <a:spcPct val="80000"/>
              </a:lnSpc>
            </a:pPr>
            <a:r>
              <a:rPr lang="en-US"/>
              <a:t>AMS - Anti-Matter Search</a:t>
            </a:r>
          </a:p>
        </p:txBody>
      </p:sp>
      <p:sp>
        <p:nvSpPr>
          <p:cNvPr id="1159181" name="Text Box 13"/>
          <p:cNvSpPr txBox="1">
            <a:spLocks noChangeArrowheads="1"/>
          </p:cNvSpPr>
          <p:nvPr/>
        </p:nvSpPr>
        <p:spPr bwMode="auto">
          <a:xfrm>
            <a:off x="3581400" y="7042150"/>
            <a:ext cx="2590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G. Paic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1B03-306E-8E43-B3EE-6B2CFA40011B}" type="slidenum">
              <a:rPr lang="en-US"/>
              <a:pPr/>
              <a:t>25</a:t>
            </a:fld>
            <a:endParaRPr lang="en-US"/>
          </a:p>
        </p:txBody>
      </p:sp>
      <p:sp>
        <p:nvSpPr>
          <p:cNvPr id="90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01200" cy="838200"/>
          </a:xfrm>
        </p:spPr>
        <p:txBody>
          <a:bodyPr/>
          <a:lstStyle/>
          <a:p>
            <a:r>
              <a:rPr lang="en-US" sz="4000"/>
              <a:t>EUSO on International Space Station</a:t>
            </a:r>
          </a:p>
        </p:txBody>
      </p:sp>
      <p:pic>
        <p:nvPicPr>
          <p:cNvPr id="902147" name="Picture 3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952"/>
          <a:stretch>
            <a:fillRect/>
          </a:stretch>
        </p:blipFill>
        <p:spPr>
          <a:xfrm>
            <a:off x="0" y="903288"/>
            <a:ext cx="9601200" cy="6411912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</p:pic>
      <p:sp>
        <p:nvSpPr>
          <p:cNvPr id="902148" name="Text Box 4"/>
          <p:cNvSpPr txBox="1">
            <a:spLocks noChangeArrowheads="1"/>
          </p:cNvSpPr>
          <p:nvPr/>
        </p:nvSpPr>
        <p:spPr bwMode="auto">
          <a:xfrm>
            <a:off x="2667000" y="2971800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2" tIns="45671" rIns="91342" bIns="45671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" charset="0"/>
              </a:rPr>
              <a:t>EUSO</a:t>
            </a:r>
          </a:p>
        </p:txBody>
      </p:sp>
      <p:sp>
        <p:nvSpPr>
          <p:cNvPr id="902149" name="Text Box 5"/>
          <p:cNvSpPr txBox="1">
            <a:spLocks noChangeArrowheads="1"/>
          </p:cNvSpPr>
          <p:nvPr/>
        </p:nvSpPr>
        <p:spPr bwMode="auto">
          <a:xfrm>
            <a:off x="3581400" y="7042150"/>
            <a:ext cx="2590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A. Petrolini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9BE9-188D-364C-91AD-AE2A2BAF5C1F}" type="slidenum">
              <a:rPr lang="en-US"/>
              <a:pPr/>
              <a:t>26</a:t>
            </a:fld>
            <a:endParaRPr lang="en-US"/>
          </a:p>
        </p:txBody>
      </p:sp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EUSO Detector</a:t>
            </a:r>
          </a:p>
        </p:txBody>
      </p:sp>
      <p:pic>
        <p:nvPicPr>
          <p:cNvPr id="904195" name="Picture 3" descr="25%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75" y="2216150"/>
            <a:ext cx="7794625" cy="4718050"/>
          </a:xfrm>
          <a:noFill/>
          <a:ln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</p:pic>
      <p:pic>
        <p:nvPicPr>
          <p:cNvPr id="90419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t="6438" r="2164" b="7059"/>
          <a:stretch>
            <a:fillRect/>
          </a:stretch>
        </p:blipFill>
        <p:spPr>
          <a:xfrm rot="16200000">
            <a:off x="-536575" y="1527175"/>
            <a:ext cx="4724400" cy="365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04197" name="Text Box 5"/>
          <p:cNvSpPr txBox="1">
            <a:spLocks noChangeArrowheads="1"/>
          </p:cNvSpPr>
          <p:nvPr/>
        </p:nvSpPr>
        <p:spPr bwMode="auto">
          <a:xfrm>
            <a:off x="4908550" y="1082675"/>
            <a:ext cx="23764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42" tIns="45671" rIns="91342" bIns="45671">
            <a:spAutoFit/>
          </a:bodyPr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  <a:latin typeface="Arial" charset="0"/>
              </a:rPr>
              <a:t>2.5m Diameter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  <a:latin typeface="Arial" charset="0"/>
              </a:rPr>
              <a:t>60</a:t>
            </a:r>
            <a:r>
              <a:rPr lang="en-US" sz="2400" baseline="30000">
                <a:solidFill>
                  <a:srgbClr val="000099"/>
                </a:solidFill>
                <a:latin typeface="Arial" charset="0"/>
              </a:rPr>
              <a:t>o</a:t>
            </a:r>
            <a:r>
              <a:rPr lang="en-US" sz="2400">
                <a:solidFill>
                  <a:srgbClr val="000099"/>
                </a:solidFill>
                <a:latin typeface="Arial" charset="0"/>
              </a:rPr>
              <a:t> FOV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  <a:latin typeface="Arial" charset="0"/>
              </a:rPr>
              <a:t>f/1.25</a:t>
            </a:r>
          </a:p>
        </p:txBody>
      </p:sp>
      <p:sp>
        <p:nvSpPr>
          <p:cNvPr id="904198" name="Text Box 6" descr="25%"/>
          <p:cNvSpPr txBox="1">
            <a:spLocks noChangeArrowheads="1"/>
          </p:cNvSpPr>
          <p:nvPr/>
        </p:nvSpPr>
        <p:spPr bwMode="auto">
          <a:xfrm>
            <a:off x="7897813" y="4083050"/>
            <a:ext cx="1698625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700">
                <a:solidFill>
                  <a:srgbClr val="0000FF"/>
                </a:solidFill>
                <a:latin typeface="Arial" charset="0"/>
              </a:rPr>
              <a:t>Hamamatsu </a:t>
            </a:r>
          </a:p>
          <a:p>
            <a:pPr eaLnBrk="0" hangingPunct="0"/>
            <a:r>
              <a:rPr lang="en-US" sz="1700">
                <a:solidFill>
                  <a:srgbClr val="0000FF"/>
                </a:solidFill>
                <a:latin typeface="Arial" charset="0"/>
              </a:rPr>
              <a:t>R7600-M36</a:t>
            </a:r>
          </a:p>
          <a:p>
            <a:pPr eaLnBrk="0" hangingPunct="0"/>
            <a:r>
              <a:rPr lang="en-US" sz="1700">
                <a:solidFill>
                  <a:srgbClr val="0000FF"/>
                </a:solidFill>
                <a:latin typeface="Arial" charset="0"/>
              </a:rPr>
              <a:t>250k Pixel</a:t>
            </a:r>
          </a:p>
          <a:p>
            <a:pPr eaLnBrk="0" hangingPunct="0"/>
            <a:endParaRPr lang="en-US" sz="17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04199" name="Text Box 7"/>
          <p:cNvSpPr txBox="1">
            <a:spLocks noChangeArrowheads="1"/>
          </p:cNvSpPr>
          <p:nvPr/>
        </p:nvSpPr>
        <p:spPr bwMode="auto">
          <a:xfrm>
            <a:off x="3581400" y="7042150"/>
            <a:ext cx="2590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A. Petrolini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C2B5-6F05-8148-B696-0713F9626143}" type="slidenum">
              <a:rPr lang="en-US"/>
              <a:pPr/>
              <a:t>27</a:t>
            </a:fld>
            <a:endParaRPr lang="en-US"/>
          </a:p>
        </p:txBody>
      </p:sp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of Cosmic Radiation</a:t>
            </a:r>
          </a:p>
        </p:txBody>
      </p:sp>
      <p:pic>
        <p:nvPicPr>
          <p:cNvPr id="698371" name="Picture 3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990600"/>
            <a:ext cx="9220200" cy="6324600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8372" name="Rectangle 4"/>
          <p:cNvSpPr>
            <a:spLocks noChangeArrowheads="1"/>
          </p:cNvSpPr>
          <p:nvPr/>
        </p:nvSpPr>
        <p:spPr bwMode="auto">
          <a:xfrm>
            <a:off x="5730875" y="5313363"/>
            <a:ext cx="2481263" cy="1041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8373" name="Text Box 5"/>
          <p:cNvSpPr txBox="1">
            <a:spLocks noChangeArrowheads="1"/>
          </p:cNvSpPr>
          <p:nvPr/>
        </p:nvSpPr>
        <p:spPr bwMode="auto">
          <a:xfrm>
            <a:off x="1828800" y="6003925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CDMS</a:t>
            </a:r>
          </a:p>
        </p:txBody>
      </p:sp>
      <p:sp>
        <p:nvSpPr>
          <p:cNvPr id="698374" name="Text Box 6"/>
          <p:cNvSpPr txBox="1">
            <a:spLocks noChangeArrowheads="1"/>
          </p:cNvSpPr>
          <p:nvPr/>
        </p:nvSpPr>
        <p:spPr bwMode="auto">
          <a:xfrm>
            <a:off x="3273425" y="4032250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Super-K</a:t>
            </a:r>
          </a:p>
        </p:txBody>
      </p:sp>
      <p:sp>
        <p:nvSpPr>
          <p:cNvPr id="698375" name="Text Box 7"/>
          <p:cNvSpPr txBox="1">
            <a:spLocks noChangeArrowheads="1"/>
          </p:cNvSpPr>
          <p:nvPr/>
        </p:nvSpPr>
        <p:spPr bwMode="auto">
          <a:xfrm>
            <a:off x="4783138" y="3071813"/>
            <a:ext cx="1317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AMANDA</a:t>
            </a:r>
          </a:p>
        </p:txBody>
      </p:sp>
      <p:sp>
        <p:nvSpPr>
          <p:cNvPr id="698376" name="Text Box 8"/>
          <p:cNvSpPr txBox="1">
            <a:spLocks noChangeArrowheads="1"/>
          </p:cNvSpPr>
          <p:nvPr/>
        </p:nvSpPr>
        <p:spPr bwMode="auto">
          <a:xfrm>
            <a:off x="6896100" y="2432050"/>
            <a:ext cx="172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Pierre-Auger</a:t>
            </a:r>
          </a:p>
        </p:txBody>
      </p:sp>
      <p:sp>
        <p:nvSpPr>
          <p:cNvPr id="698377" name="Text Box 9"/>
          <p:cNvSpPr txBox="1">
            <a:spLocks noChangeArrowheads="1"/>
          </p:cNvSpPr>
          <p:nvPr/>
        </p:nvSpPr>
        <p:spPr bwMode="auto">
          <a:xfrm>
            <a:off x="2463800" y="2992438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Hyper-K</a:t>
            </a:r>
          </a:p>
        </p:txBody>
      </p:sp>
      <p:sp>
        <p:nvSpPr>
          <p:cNvPr id="698378" name="Text Box 10"/>
          <p:cNvSpPr txBox="1">
            <a:spLocks noChangeArrowheads="1"/>
          </p:cNvSpPr>
          <p:nvPr/>
        </p:nvSpPr>
        <p:spPr bwMode="auto">
          <a:xfrm>
            <a:off x="4062413" y="2097088"/>
            <a:ext cx="132873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ICECUBE</a:t>
            </a:r>
          </a:p>
        </p:txBody>
      </p:sp>
      <p:sp>
        <p:nvSpPr>
          <p:cNvPr id="698379" name="Text Box 11"/>
          <p:cNvSpPr txBox="1">
            <a:spLocks noChangeArrowheads="1"/>
          </p:cNvSpPr>
          <p:nvPr/>
        </p:nvSpPr>
        <p:spPr bwMode="auto">
          <a:xfrm>
            <a:off x="7477125" y="1550988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EUSO</a:t>
            </a:r>
          </a:p>
        </p:txBody>
      </p:sp>
      <p:sp>
        <p:nvSpPr>
          <p:cNvPr id="698380" name="Text Box 12"/>
          <p:cNvSpPr txBox="1">
            <a:spLocks noChangeArrowheads="1"/>
          </p:cNvSpPr>
          <p:nvPr/>
        </p:nvSpPr>
        <p:spPr bwMode="auto">
          <a:xfrm>
            <a:off x="7529513" y="1230313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OWL</a:t>
            </a:r>
          </a:p>
        </p:txBody>
      </p:sp>
      <p:sp>
        <p:nvSpPr>
          <p:cNvPr id="698381" name="Text Box 13"/>
          <p:cNvSpPr txBox="1">
            <a:spLocks noChangeArrowheads="1"/>
          </p:cNvSpPr>
          <p:nvPr/>
        </p:nvSpPr>
        <p:spPr bwMode="auto">
          <a:xfrm>
            <a:off x="1371600" y="5334000"/>
            <a:ext cx="93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Zeplin</a:t>
            </a:r>
          </a:p>
        </p:txBody>
      </p:sp>
      <p:grpSp>
        <p:nvGrpSpPr>
          <p:cNvPr id="698382" name="Group 14"/>
          <p:cNvGrpSpPr>
            <a:grpSpLocks/>
          </p:cNvGrpSpPr>
          <p:nvPr/>
        </p:nvGrpSpPr>
        <p:grpSpPr bwMode="auto">
          <a:xfrm>
            <a:off x="1401763" y="1171575"/>
            <a:ext cx="2636837" cy="1419225"/>
            <a:chOff x="864" y="690"/>
            <a:chExt cx="1661" cy="894"/>
          </a:xfrm>
        </p:grpSpPr>
        <p:sp>
          <p:nvSpPr>
            <p:cNvPr id="698383" name="Text Box 15"/>
            <p:cNvSpPr txBox="1">
              <a:spLocks noChangeArrowheads="1"/>
            </p:cNvSpPr>
            <p:nvPr/>
          </p:nvSpPr>
          <p:spPr bwMode="auto">
            <a:xfrm>
              <a:off x="864" y="690"/>
              <a:ext cx="166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01" tIns="45650" rIns="91301" bIns="45650">
              <a:spAutoFit/>
            </a:bodyPr>
            <a:lstStyle/>
            <a:p>
              <a:pPr algn="l"/>
              <a:r>
                <a:rPr lang="en-US" sz="2400">
                  <a:solidFill>
                    <a:srgbClr val="FF0000"/>
                  </a:solidFill>
                  <a:latin typeface="Arial" charset="0"/>
                </a:rPr>
                <a:t>Larger Volume</a:t>
              </a:r>
            </a:p>
            <a:p>
              <a:pPr algn="l"/>
              <a:r>
                <a:rPr lang="en-US" sz="2400">
                  <a:solidFill>
                    <a:srgbClr val="FF0000"/>
                  </a:solidFill>
                  <a:latin typeface="Arial" charset="0"/>
                </a:rPr>
                <a:t>Lower Threshold</a:t>
              </a:r>
            </a:p>
          </p:txBody>
        </p:sp>
        <p:sp>
          <p:nvSpPr>
            <p:cNvPr id="698384" name="AutoShape 16"/>
            <p:cNvSpPr>
              <a:spLocks noChangeArrowheads="1"/>
            </p:cNvSpPr>
            <p:nvPr/>
          </p:nvSpPr>
          <p:spPr bwMode="auto">
            <a:xfrm rot="-2155082">
              <a:off x="1584" y="1200"/>
              <a:ext cx="240" cy="384"/>
            </a:xfrm>
            <a:prstGeom prst="upArrow">
              <a:avLst>
                <a:gd name="adj1" fmla="val 50000"/>
                <a:gd name="adj2" fmla="val 4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01" tIns="45650" rIns="91301" bIns="45650" anchor="ctr"/>
            <a:lstStyle/>
            <a:p>
              <a:endParaRPr lang="en-US" sz="24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98385" name="Text Box 17"/>
          <p:cNvSpPr txBox="1">
            <a:spLocks noChangeArrowheads="1"/>
          </p:cNvSpPr>
          <p:nvPr/>
        </p:nvSpPr>
        <p:spPr bwMode="auto">
          <a:xfrm>
            <a:off x="2362200" y="5562600"/>
            <a:ext cx="1579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 u="sng">
                <a:solidFill>
                  <a:srgbClr val="00FF00"/>
                </a:solidFill>
                <a:latin typeface="Arial" charset="0"/>
              </a:rPr>
              <a:t>Dark Matter</a:t>
            </a:r>
          </a:p>
        </p:txBody>
      </p:sp>
      <p:sp>
        <p:nvSpPr>
          <p:cNvPr id="698386" name="Text Box 18"/>
          <p:cNvSpPr txBox="1">
            <a:spLocks noChangeArrowheads="1"/>
          </p:cNvSpPr>
          <p:nvPr/>
        </p:nvSpPr>
        <p:spPr bwMode="auto">
          <a:xfrm>
            <a:off x="3800475" y="3505200"/>
            <a:ext cx="122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 u="sng">
                <a:solidFill>
                  <a:srgbClr val="00FF00"/>
                </a:solidFill>
                <a:latin typeface="Arial" charset="0"/>
              </a:rPr>
              <a:t>Neutrino</a:t>
            </a:r>
          </a:p>
        </p:txBody>
      </p:sp>
      <p:sp>
        <p:nvSpPr>
          <p:cNvPr id="698387" name="Text Box 19"/>
          <p:cNvSpPr txBox="1">
            <a:spLocks noChangeArrowheads="1"/>
          </p:cNvSpPr>
          <p:nvPr/>
        </p:nvSpPr>
        <p:spPr bwMode="auto">
          <a:xfrm>
            <a:off x="7189788" y="2971800"/>
            <a:ext cx="163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 u="sng">
                <a:solidFill>
                  <a:srgbClr val="00FF00"/>
                </a:solidFill>
                <a:latin typeface="Arial" charset="0"/>
              </a:rPr>
              <a:t>Cosmic Ray</a:t>
            </a:r>
          </a:p>
        </p:txBody>
      </p:sp>
      <p:sp>
        <p:nvSpPr>
          <p:cNvPr id="698388" name="Freeform 20"/>
          <p:cNvSpPr>
            <a:spLocks/>
          </p:cNvSpPr>
          <p:nvPr/>
        </p:nvSpPr>
        <p:spPr bwMode="auto">
          <a:xfrm>
            <a:off x="1752600" y="1600200"/>
            <a:ext cx="6858000" cy="4267200"/>
          </a:xfrm>
          <a:custGeom>
            <a:avLst/>
            <a:gdLst>
              <a:gd name="T0" fmla="*/ 0 w 4320"/>
              <a:gd name="T1" fmla="*/ 2688 h 2688"/>
              <a:gd name="T2" fmla="*/ 912 w 4320"/>
              <a:gd name="T3" fmla="*/ 1248 h 2688"/>
              <a:gd name="T4" fmla="*/ 2016 w 4320"/>
              <a:gd name="T5" fmla="*/ 624 h 2688"/>
              <a:gd name="T6" fmla="*/ 4320 w 4320"/>
              <a:gd name="T7" fmla="*/ 0 h 2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20" h="2688">
                <a:moveTo>
                  <a:pt x="0" y="2688"/>
                </a:moveTo>
                <a:cubicBezTo>
                  <a:pt x="288" y="2140"/>
                  <a:pt x="576" y="1592"/>
                  <a:pt x="912" y="1248"/>
                </a:cubicBezTo>
                <a:cubicBezTo>
                  <a:pt x="1248" y="904"/>
                  <a:pt x="1448" y="832"/>
                  <a:pt x="2016" y="624"/>
                </a:cubicBezTo>
                <a:cubicBezTo>
                  <a:pt x="2584" y="416"/>
                  <a:pt x="3936" y="104"/>
                  <a:pt x="4320" y="0"/>
                </a:cubicBezTo>
              </a:path>
            </a:pathLst>
          </a:custGeom>
          <a:noFill/>
          <a:ln w="50800" cap="rnd" cmpd="sng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9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9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9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7" grpId="0"/>
      <p:bldP spid="698378" grpId="0"/>
      <p:bldP spid="698379" grpId="0"/>
      <p:bldP spid="698380" grpId="0"/>
      <p:bldP spid="698381" grpId="0"/>
      <p:bldP spid="69838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1ACB-2BD7-4A40-A926-6BA4A551851F}" type="slidenum">
              <a:rPr lang="en-US"/>
              <a:pPr/>
              <a:t>28</a:t>
            </a:fld>
            <a:endParaRPr lang="en-US"/>
          </a:p>
        </p:txBody>
      </p:sp>
      <p:pic>
        <p:nvPicPr>
          <p:cNvPr id="700418" name="Picture 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0" y="962025"/>
            <a:ext cx="8547100" cy="6353175"/>
          </a:xfrm>
        </p:spPr>
      </p:pic>
      <p:sp>
        <p:nvSpPr>
          <p:cNvPr id="700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Photon Detector</a:t>
            </a:r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152400" y="7010400"/>
            <a:ext cx="457200" cy="2286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1" name="Text Box 5"/>
          <p:cNvSpPr txBox="1">
            <a:spLocks noChangeArrowheads="1"/>
          </p:cNvSpPr>
          <p:nvPr/>
        </p:nvSpPr>
        <p:spPr bwMode="auto">
          <a:xfrm>
            <a:off x="1922463" y="2681288"/>
            <a:ext cx="8778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SDSS</a:t>
            </a:r>
          </a:p>
        </p:txBody>
      </p:sp>
      <p:sp>
        <p:nvSpPr>
          <p:cNvPr id="700422" name="Text Box 6"/>
          <p:cNvSpPr txBox="1">
            <a:spLocks noChangeArrowheads="1"/>
          </p:cNvSpPr>
          <p:nvPr/>
        </p:nvSpPr>
        <p:spPr bwMode="auto">
          <a:xfrm>
            <a:off x="5219700" y="4621213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EUSO</a:t>
            </a:r>
          </a:p>
        </p:txBody>
      </p:sp>
      <p:sp>
        <p:nvSpPr>
          <p:cNvPr id="700423" name="Text Box 7"/>
          <p:cNvSpPr txBox="1">
            <a:spLocks noChangeArrowheads="1"/>
          </p:cNvSpPr>
          <p:nvPr/>
        </p:nvSpPr>
        <p:spPr bwMode="auto">
          <a:xfrm>
            <a:off x="5930900" y="5911850"/>
            <a:ext cx="1287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VERITAS</a:t>
            </a:r>
          </a:p>
        </p:txBody>
      </p:sp>
      <p:sp>
        <p:nvSpPr>
          <p:cNvPr id="700424" name="Text Box 8"/>
          <p:cNvSpPr txBox="1">
            <a:spLocks noChangeArrowheads="1"/>
          </p:cNvSpPr>
          <p:nvPr/>
        </p:nvSpPr>
        <p:spPr bwMode="auto">
          <a:xfrm>
            <a:off x="7804150" y="5145088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Super-K</a:t>
            </a:r>
          </a:p>
        </p:txBody>
      </p:sp>
      <p:sp>
        <p:nvSpPr>
          <p:cNvPr id="700425" name="Text Box 9"/>
          <p:cNvSpPr txBox="1">
            <a:spLocks noChangeArrowheads="1"/>
          </p:cNvSpPr>
          <p:nvPr/>
        </p:nvSpPr>
        <p:spPr bwMode="auto">
          <a:xfrm>
            <a:off x="2279650" y="1317625"/>
            <a:ext cx="83502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LSST</a:t>
            </a:r>
          </a:p>
        </p:txBody>
      </p:sp>
      <p:sp>
        <p:nvSpPr>
          <p:cNvPr id="700426" name="Text Box 10"/>
          <p:cNvSpPr txBox="1">
            <a:spLocks noChangeArrowheads="1"/>
          </p:cNvSpPr>
          <p:nvPr/>
        </p:nvSpPr>
        <p:spPr bwMode="auto">
          <a:xfrm>
            <a:off x="4935538" y="2767013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OWL</a:t>
            </a:r>
          </a:p>
        </p:txBody>
      </p:sp>
      <p:sp>
        <p:nvSpPr>
          <p:cNvPr id="700427" name="Text Box 11"/>
          <p:cNvSpPr txBox="1">
            <a:spLocks noChangeArrowheads="1"/>
          </p:cNvSpPr>
          <p:nvPr/>
        </p:nvSpPr>
        <p:spPr bwMode="auto">
          <a:xfrm>
            <a:off x="5410200" y="3200400"/>
            <a:ext cx="157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400">
                <a:solidFill>
                  <a:srgbClr val="FF00FF"/>
                </a:solidFill>
                <a:latin typeface="Arial" charset="0"/>
                <a:sym typeface="Symbol" charset="0"/>
              </a:rPr>
              <a:t></a:t>
            </a:r>
            <a:r>
              <a:rPr lang="en-US" sz="2000">
                <a:solidFill>
                  <a:srgbClr val="FF00FF"/>
                </a:solidFill>
                <a:latin typeface="Arial" charset="0"/>
              </a:rPr>
              <a:t> Wide FOV</a:t>
            </a:r>
          </a:p>
        </p:txBody>
      </p:sp>
      <p:sp>
        <p:nvSpPr>
          <p:cNvPr id="700428" name="Text Box 12"/>
          <p:cNvSpPr txBox="1">
            <a:spLocks noChangeArrowheads="1"/>
          </p:cNvSpPr>
          <p:nvPr/>
        </p:nvSpPr>
        <p:spPr bwMode="auto">
          <a:xfrm>
            <a:off x="7621588" y="4291013"/>
            <a:ext cx="1173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Hyper-K</a:t>
            </a:r>
          </a:p>
        </p:txBody>
      </p:sp>
      <p:sp>
        <p:nvSpPr>
          <p:cNvPr id="700429" name="Line 13"/>
          <p:cNvSpPr>
            <a:spLocks noChangeShapeType="1"/>
          </p:cNvSpPr>
          <p:nvPr/>
        </p:nvSpPr>
        <p:spPr bwMode="auto">
          <a:xfrm>
            <a:off x="1808163" y="2138363"/>
            <a:ext cx="6907212" cy="3797300"/>
          </a:xfrm>
          <a:prstGeom prst="line">
            <a:avLst/>
          </a:prstGeom>
          <a:noFill/>
          <a:ln w="508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30" name="Line 14"/>
          <p:cNvSpPr>
            <a:spLocks noChangeShapeType="1"/>
          </p:cNvSpPr>
          <p:nvPr/>
        </p:nvSpPr>
        <p:spPr bwMode="auto">
          <a:xfrm>
            <a:off x="1828800" y="1524000"/>
            <a:ext cx="6835775" cy="3581400"/>
          </a:xfrm>
          <a:prstGeom prst="line">
            <a:avLst/>
          </a:prstGeom>
          <a:noFill/>
          <a:ln w="508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31" name="AutoShape 15"/>
          <p:cNvSpPr>
            <a:spLocks noChangeArrowheads="1"/>
          </p:cNvSpPr>
          <p:nvPr/>
        </p:nvSpPr>
        <p:spPr bwMode="auto">
          <a:xfrm rot="21497554" flipH="1">
            <a:off x="4154488" y="2971800"/>
            <a:ext cx="304800" cy="392113"/>
          </a:xfrm>
          <a:prstGeom prst="upArrow">
            <a:avLst>
              <a:gd name="adj1" fmla="val 50000"/>
              <a:gd name="adj2" fmla="val 32161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 anchor="ctr"/>
          <a:lstStyle/>
          <a:p>
            <a:endParaRPr lang="en-US" sz="240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700432" name="Group 16"/>
          <p:cNvGrpSpPr>
            <a:grpSpLocks/>
          </p:cNvGrpSpPr>
          <p:nvPr/>
        </p:nvGrpSpPr>
        <p:grpSpPr bwMode="auto">
          <a:xfrm>
            <a:off x="6064250" y="1174750"/>
            <a:ext cx="2674938" cy="1481138"/>
            <a:chOff x="3820" y="740"/>
            <a:chExt cx="1685" cy="933"/>
          </a:xfrm>
        </p:grpSpPr>
        <p:sp>
          <p:nvSpPr>
            <p:cNvPr id="700433" name="Text Box 17"/>
            <p:cNvSpPr txBox="1">
              <a:spLocks noChangeArrowheads="1"/>
            </p:cNvSpPr>
            <p:nvPr/>
          </p:nvSpPr>
          <p:spPr bwMode="auto">
            <a:xfrm>
              <a:off x="3820" y="740"/>
              <a:ext cx="168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01" tIns="45650" rIns="91301" bIns="45650">
              <a:spAutoFit/>
            </a:bodyPr>
            <a:lstStyle/>
            <a:p>
              <a:pPr algn="l"/>
              <a:r>
                <a:rPr lang="en-US" sz="2400">
                  <a:solidFill>
                    <a:srgbClr val="FF0000"/>
                  </a:solidFill>
                  <a:latin typeface="Arial" charset="0"/>
                </a:rPr>
                <a:t>More Pixels</a:t>
              </a:r>
            </a:p>
            <a:p>
              <a:pPr algn="l"/>
              <a:r>
                <a:rPr lang="en-US" sz="2400">
                  <a:solidFill>
                    <a:srgbClr val="FF0000"/>
                  </a:solidFill>
                  <a:latin typeface="Arial" charset="0"/>
                </a:rPr>
                <a:t>Better Sensitivity</a:t>
              </a:r>
            </a:p>
          </p:txBody>
        </p:sp>
        <p:sp>
          <p:nvSpPr>
            <p:cNvPr id="700434" name="AutoShape 18"/>
            <p:cNvSpPr>
              <a:spLocks noChangeArrowheads="1"/>
            </p:cNvSpPr>
            <p:nvPr/>
          </p:nvSpPr>
          <p:spPr bwMode="auto">
            <a:xfrm rot="21565900" flipH="1">
              <a:off x="4451" y="1289"/>
              <a:ext cx="240" cy="384"/>
            </a:xfrm>
            <a:prstGeom prst="upArrow">
              <a:avLst>
                <a:gd name="adj1" fmla="val 50000"/>
                <a:gd name="adj2" fmla="val 4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01" tIns="45650" rIns="91301" bIns="45650" anchor="ctr"/>
            <a:lstStyle/>
            <a:p>
              <a:endParaRPr lang="en-US" sz="24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700435" name="Text Box 19"/>
          <p:cNvSpPr txBox="1">
            <a:spLocks noChangeArrowheads="1"/>
          </p:cNvSpPr>
          <p:nvPr/>
        </p:nvSpPr>
        <p:spPr bwMode="auto">
          <a:xfrm>
            <a:off x="2595563" y="3333750"/>
            <a:ext cx="84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400" i="1" u="sng">
                <a:solidFill>
                  <a:srgbClr val="00FF00"/>
                </a:solidFill>
                <a:latin typeface="Arial" charset="0"/>
              </a:rPr>
              <a:t>CCD</a:t>
            </a:r>
          </a:p>
        </p:txBody>
      </p:sp>
      <p:sp>
        <p:nvSpPr>
          <p:cNvPr id="700436" name="Text Box 20"/>
          <p:cNvSpPr txBox="1">
            <a:spLocks noChangeArrowheads="1"/>
          </p:cNvSpPr>
          <p:nvPr/>
        </p:nvSpPr>
        <p:spPr bwMode="auto">
          <a:xfrm>
            <a:off x="4103688" y="4500563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400" i="1" u="sng">
                <a:solidFill>
                  <a:srgbClr val="00FF00"/>
                </a:solidFill>
                <a:latin typeface="Arial" charset="0"/>
              </a:rPr>
              <a:t>PMT</a:t>
            </a:r>
          </a:p>
        </p:txBody>
      </p:sp>
      <p:sp>
        <p:nvSpPr>
          <p:cNvPr id="700437" name="Text Box 21"/>
          <p:cNvSpPr txBox="1">
            <a:spLocks noChangeArrowheads="1"/>
          </p:cNvSpPr>
          <p:nvPr/>
        </p:nvSpPr>
        <p:spPr bwMode="auto">
          <a:xfrm>
            <a:off x="6137275" y="5146675"/>
            <a:ext cx="1343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Auger-FD</a:t>
            </a:r>
          </a:p>
        </p:txBody>
      </p:sp>
      <p:sp>
        <p:nvSpPr>
          <p:cNvPr id="700438" name="Text Box 22"/>
          <p:cNvSpPr txBox="1">
            <a:spLocks noChangeArrowheads="1"/>
          </p:cNvSpPr>
          <p:nvPr/>
        </p:nvSpPr>
        <p:spPr bwMode="auto">
          <a:xfrm>
            <a:off x="7319963" y="5851525"/>
            <a:ext cx="1487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Auger-SD</a:t>
            </a:r>
          </a:p>
        </p:txBody>
      </p:sp>
      <p:sp>
        <p:nvSpPr>
          <p:cNvPr id="700439" name="Text Box 23"/>
          <p:cNvSpPr txBox="1">
            <a:spLocks noChangeArrowheads="1"/>
          </p:cNvSpPr>
          <p:nvPr/>
        </p:nvSpPr>
        <p:spPr bwMode="auto">
          <a:xfrm>
            <a:off x="5535613" y="5480050"/>
            <a:ext cx="747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charset="0"/>
              </a:rPr>
              <a:t>AMS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0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0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0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0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0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25" grpId="0"/>
      <p:bldP spid="700426" grpId="0"/>
      <p:bldP spid="700427" grpId="0"/>
      <p:bldP spid="700428" grpId="0"/>
      <p:bldP spid="700430" grpId="0" animBg="1"/>
      <p:bldP spid="7004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CBA5-C4C8-724A-B5A9-A514ADD00ABE}" type="slidenum">
              <a:rPr lang="en-US"/>
              <a:pPr/>
              <a:t>29</a:t>
            </a:fld>
            <a:endParaRPr lang="en-US"/>
          </a:p>
        </p:txBody>
      </p:sp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533400" y="1524000"/>
            <a:ext cx="7315200" cy="1447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24" tIns="48213" rIns="96424" bIns="48213" anchor="ctr"/>
          <a:lstStyle/>
          <a:p>
            <a:pPr defTabSz="966788">
              <a:lnSpc>
                <a:spcPct val="80000"/>
              </a:lnSpc>
            </a:pPr>
            <a:r>
              <a:rPr lang="en-US" sz="4800"/>
              <a:t>Bio/Medical Imaging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3657600"/>
            <a:ext cx="6629400" cy="2895600"/>
          </a:xfrm>
          <a:noFill/>
          <a:ln/>
        </p:spPr>
        <p:txBody>
          <a:bodyPr/>
          <a:lstStyle/>
          <a:p>
            <a:pPr marL="342900" indent="-342900" defTabSz="914400"/>
            <a:r>
              <a:rPr lang="en-US"/>
              <a:t>SPECT &amp; PET</a:t>
            </a:r>
          </a:p>
          <a:p>
            <a:pPr marL="342900" indent="-342900" defTabSz="914400"/>
            <a:r>
              <a:rPr lang="en-US"/>
              <a:t>Molecular Imaging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8FA3-BAB3-1040-8EF4-4F0D8601D865}" type="slidenum">
              <a:rPr lang="en-US"/>
              <a:pPr/>
              <a:t>3</a:t>
            </a:fld>
            <a:endParaRPr lang="en-US"/>
          </a:p>
        </p:txBody>
      </p:sp>
      <p:sp>
        <p:nvSpPr>
          <p:cNvPr id="965637" name="Rectangle 5"/>
          <p:cNvSpPr>
            <a:spLocks noChangeArrowheads="1"/>
          </p:cNvSpPr>
          <p:nvPr/>
        </p:nvSpPr>
        <p:spPr bwMode="auto">
          <a:xfrm>
            <a:off x="0" y="0"/>
            <a:ext cx="9639300" cy="7507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9900"/>
                </a:solidFill>
              </a:rPr>
              <a:t>Why are we here?</a:t>
            </a:r>
          </a:p>
        </p:txBody>
      </p:sp>
      <p:pic>
        <p:nvPicPr>
          <p:cNvPr id="965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9601200" cy="64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5638" name="Text Box 6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F. Rocard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DDD7-0D49-0B4A-AF5B-13013442F50E}" type="slidenum">
              <a:rPr lang="en-US"/>
              <a:pPr/>
              <a:t>30</a:t>
            </a:fld>
            <a:endParaRPr lang="en-US"/>
          </a:p>
        </p:txBody>
      </p:sp>
      <p:sp>
        <p:nvSpPr>
          <p:cNvPr id="75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6363"/>
            <a:ext cx="9601200" cy="690562"/>
          </a:xfrm>
        </p:spPr>
        <p:txBody>
          <a:bodyPr/>
          <a:lstStyle/>
          <a:p>
            <a:pPr defTabSz="914400"/>
            <a:r>
              <a:rPr lang="en-CA" sz="3400" b="1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g</a:t>
            </a:r>
            <a:r>
              <a:rPr lang="en-CA" sz="3400" b="1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-Camera Today</a:t>
            </a:r>
            <a:endParaRPr lang="en-CA" sz="3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75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3352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20" name="Text Box 4"/>
          <p:cNvSpPr txBox="1">
            <a:spLocks noChangeArrowheads="1"/>
          </p:cNvSpPr>
          <p:nvPr/>
        </p:nvSpPr>
        <p:spPr bwMode="auto">
          <a:xfrm>
            <a:off x="3389313" y="1081088"/>
            <a:ext cx="53689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05" tIns="48252" rIns="96505" bIns="4825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25000"/>
              </a:spcBef>
            </a:pPr>
            <a:r>
              <a:rPr lang="en-CA" sz="1900">
                <a:latin typeface="Tahoma" charset="0"/>
              </a:rPr>
              <a:t>Workhorse of nuclear medicine</a:t>
            </a:r>
          </a:p>
        </p:txBody>
      </p:sp>
      <p:pic>
        <p:nvPicPr>
          <p:cNvPr id="7516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22663"/>
            <a:ext cx="2281238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16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8"/>
          <a:stretch>
            <a:fillRect/>
          </a:stretch>
        </p:blipFill>
        <p:spPr bwMode="auto">
          <a:xfrm>
            <a:off x="561975" y="1016000"/>
            <a:ext cx="22479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16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376863"/>
            <a:ext cx="2281237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16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4535488"/>
            <a:ext cx="20002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1625" name="Rectangle 9"/>
          <p:cNvSpPr>
            <a:spLocks noChangeArrowheads="1"/>
          </p:cNvSpPr>
          <p:nvPr/>
        </p:nvSpPr>
        <p:spPr bwMode="auto">
          <a:xfrm>
            <a:off x="3170238" y="6838950"/>
            <a:ext cx="2746375" cy="3032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05" tIns="48252" rIns="96505" bIns="48252">
            <a:spAutoFit/>
          </a:bodyPr>
          <a:lstStyle/>
          <a:p>
            <a:pPr algn="l" defTabSz="966788" eaLnBrk="0" hangingPunct="0"/>
            <a:r>
              <a:rPr lang="en-CA" sz="1300">
                <a:solidFill>
                  <a:schemeClr val="accent2"/>
                </a:solidFill>
              </a:rPr>
              <a:t>http://www.is2research.com/</a:t>
            </a:r>
          </a:p>
        </p:txBody>
      </p:sp>
      <p:sp>
        <p:nvSpPr>
          <p:cNvPr id="751626" name="Text Box 10"/>
          <p:cNvSpPr txBox="1">
            <a:spLocks noChangeArrowheads="1"/>
          </p:cNvSpPr>
          <p:nvPr/>
        </p:nvSpPr>
        <p:spPr bwMode="auto">
          <a:xfrm>
            <a:off x="3389313" y="1489075"/>
            <a:ext cx="5581650" cy="232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05" tIns="48252" rIns="96505" bIns="4825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25000"/>
              </a:spcBef>
            </a:pPr>
            <a:r>
              <a:rPr lang="en-CA" sz="1900">
                <a:latin typeface="Tahoma" charset="0"/>
              </a:rPr>
              <a:t>Improvements:</a:t>
            </a:r>
          </a:p>
          <a:p>
            <a:pPr lvl="1" eaLnBrk="0" hangingPunct="0">
              <a:spcBef>
                <a:spcPct val="25000"/>
              </a:spcBef>
              <a:buFont typeface="Wingdings" charset="0"/>
              <a:buChar char="ü"/>
            </a:pPr>
            <a:r>
              <a:rPr lang="en-CA" sz="1700">
                <a:latin typeface="Tahoma" charset="0"/>
              </a:rPr>
              <a:t>Large imaging area (up to 91 PMTs)</a:t>
            </a:r>
          </a:p>
          <a:p>
            <a:pPr lvl="1" eaLnBrk="0" hangingPunct="0">
              <a:spcBef>
                <a:spcPct val="25000"/>
              </a:spcBef>
              <a:buFont typeface="Wingdings" charset="0"/>
              <a:buChar char="ü"/>
            </a:pPr>
            <a:r>
              <a:rPr lang="en-CA" sz="1700">
                <a:latin typeface="Tahoma" charset="0"/>
              </a:rPr>
              <a:t>Square &amp; rectangular imaging FOV</a:t>
            </a:r>
          </a:p>
          <a:p>
            <a:pPr lvl="1" eaLnBrk="0" hangingPunct="0">
              <a:spcBef>
                <a:spcPct val="25000"/>
              </a:spcBef>
              <a:buFont typeface="Wingdings" charset="0"/>
              <a:buChar char="ü"/>
            </a:pPr>
            <a:r>
              <a:rPr lang="en-CA" sz="1700">
                <a:latin typeface="Tahoma" charset="0"/>
              </a:rPr>
              <a:t>Variety of configurations for specific needs</a:t>
            </a:r>
          </a:p>
          <a:p>
            <a:pPr lvl="1" eaLnBrk="0" hangingPunct="0">
              <a:spcBef>
                <a:spcPct val="25000"/>
              </a:spcBef>
              <a:buFont typeface="Wingdings" charset="0"/>
              <a:buChar char="ü"/>
            </a:pPr>
            <a:r>
              <a:rPr lang="en-CA" sz="1700">
                <a:latin typeface="Tahoma" charset="0"/>
              </a:rPr>
              <a:t>Digital signal processing </a:t>
            </a:r>
            <a:r>
              <a:rPr lang="en-CA" sz="1700">
                <a:latin typeface="Tahoma" charset="0"/>
                <a:sym typeface="Symbol" charset="0"/>
              </a:rPr>
              <a:t> improved E &amp; x</a:t>
            </a:r>
          </a:p>
          <a:p>
            <a:pPr lvl="1" eaLnBrk="0" hangingPunct="0">
              <a:spcBef>
                <a:spcPct val="25000"/>
              </a:spcBef>
              <a:buFont typeface="Wingdings" charset="0"/>
              <a:buChar char="ü"/>
            </a:pPr>
            <a:r>
              <a:rPr lang="en-CA" sz="1700">
                <a:latin typeface="Tahoma" charset="0"/>
              </a:rPr>
              <a:t>Multiple heads </a:t>
            </a:r>
          </a:p>
          <a:p>
            <a:pPr lvl="1" eaLnBrk="0" hangingPunct="0">
              <a:spcBef>
                <a:spcPct val="25000"/>
              </a:spcBef>
              <a:buFont typeface="Wingdings" charset="0"/>
              <a:buChar char="ü"/>
            </a:pPr>
            <a:r>
              <a:rPr lang="en-CA" sz="1700">
                <a:latin typeface="Tahoma" charset="0"/>
              </a:rPr>
              <a:t>Rotating gantry for tomography (SPECT)</a:t>
            </a:r>
          </a:p>
        </p:txBody>
      </p:sp>
      <p:pic>
        <p:nvPicPr>
          <p:cNvPr id="7516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 r="35132" b="46988"/>
          <a:stretch>
            <a:fillRect/>
          </a:stretch>
        </p:blipFill>
        <p:spPr bwMode="auto">
          <a:xfrm>
            <a:off x="5862638" y="4535488"/>
            <a:ext cx="2401887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1628" name="Rectangle 12"/>
          <p:cNvSpPr>
            <a:spLocks noChangeArrowheads="1"/>
          </p:cNvSpPr>
          <p:nvPr/>
        </p:nvSpPr>
        <p:spPr bwMode="auto">
          <a:xfrm>
            <a:off x="8264525" y="4489450"/>
            <a:ext cx="1250950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05" tIns="48252" rIns="96505" bIns="48252">
            <a:spAutoFit/>
          </a:bodyPr>
          <a:lstStyle/>
          <a:p>
            <a:pPr algn="l" defTabSz="966788" eaLnBrk="0" hangingPunct="0"/>
            <a:r>
              <a:rPr lang="en-CA" sz="1000" b="0" baseline="30000">
                <a:solidFill>
                  <a:schemeClr val="tx1"/>
                </a:solidFill>
              </a:rPr>
              <a:t>99m</a:t>
            </a:r>
            <a:r>
              <a:rPr lang="en-CA" sz="1000" b="0">
                <a:solidFill>
                  <a:schemeClr val="tx1"/>
                </a:solidFill>
              </a:rPr>
              <a:t>Tc Sestamibi </a:t>
            </a:r>
            <a:br>
              <a:rPr lang="en-CA" sz="1000" b="0">
                <a:solidFill>
                  <a:schemeClr val="tx1"/>
                </a:solidFill>
              </a:rPr>
            </a:br>
            <a:r>
              <a:rPr lang="en-CA" sz="1000" b="0">
                <a:solidFill>
                  <a:schemeClr val="tx1"/>
                </a:solidFill>
              </a:rPr>
              <a:t>64 </a:t>
            </a:r>
            <a:r>
              <a:rPr lang="en-CA" sz="1000" b="0">
                <a:solidFill>
                  <a:schemeClr val="tx1"/>
                </a:solidFill>
                <a:sym typeface="Symbol" charset="0"/>
              </a:rPr>
              <a:t></a:t>
            </a:r>
            <a:r>
              <a:rPr lang="en-CA" sz="1000" b="0">
                <a:solidFill>
                  <a:schemeClr val="tx1"/>
                </a:solidFill>
              </a:rPr>
              <a:t> 64 matrix </a:t>
            </a:r>
            <a:br>
              <a:rPr lang="en-CA" sz="1000" b="0">
                <a:solidFill>
                  <a:schemeClr val="tx1"/>
                </a:solidFill>
              </a:rPr>
            </a:br>
            <a:r>
              <a:rPr lang="en-CA" sz="1000" b="0">
                <a:solidFill>
                  <a:schemeClr val="tx1"/>
                </a:solidFill>
              </a:rPr>
              <a:t>48 45-sec steps </a:t>
            </a:r>
          </a:p>
          <a:p>
            <a:pPr algn="l" defTabSz="966788" eaLnBrk="0" hangingPunct="0"/>
            <a:r>
              <a:rPr lang="en-CA" sz="1000" b="0">
                <a:solidFill>
                  <a:schemeClr val="tx1"/>
                </a:solidFill>
              </a:rPr>
              <a:t>Gated 8 frames/R-R </a:t>
            </a:r>
          </a:p>
          <a:p>
            <a:pPr algn="l" defTabSz="966788" eaLnBrk="0" hangingPunct="0"/>
            <a:r>
              <a:rPr lang="en-CA" sz="1000" b="0">
                <a:solidFill>
                  <a:schemeClr val="tx1"/>
                </a:solidFill>
              </a:rPr>
              <a:t>HRGP Collimator </a:t>
            </a:r>
            <a:br>
              <a:rPr lang="en-CA" sz="1000" b="0">
                <a:solidFill>
                  <a:schemeClr val="tx1"/>
                </a:solidFill>
              </a:rPr>
            </a:br>
            <a:r>
              <a:rPr lang="en-CA" sz="1000" b="0">
                <a:solidFill>
                  <a:schemeClr val="tx1"/>
                </a:solidFill>
              </a:rPr>
              <a:t>(250 cpm/µCi)</a:t>
            </a:r>
          </a:p>
        </p:txBody>
      </p:sp>
      <p:sp>
        <p:nvSpPr>
          <p:cNvPr id="751629" name="Rectangle 13"/>
          <p:cNvSpPr>
            <a:spLocks noChangeArrowheads="1"/>
          </p:cNvSpPr>
          <p:nvPr/>
        </p:nvSpPr>
        <p:spPr bwMode="auto">
          <a:xfrm>
            <a:off x="3402013" y="4484688"/>
            <a:ext cx="11334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05" tIns="48252" rIns="96505" bIns="48252">
            <a:spAutoFit/>
          </a:bodyPr>
          <a:lstStyle/>
          <a:p>
            <a:pPr algn="l" defTabSz="966788" eaLnBrk="0" hangingPunct="0">
              <a:spcBef>
                <a:spcPts val="525"/>
              </a:spcBef>
              <a:spcAft>
                <a:spcPts val="525"/>
              </a:spcAft>
            </a:pPr>
            <a:r>
              <a:rPr lang="en-CA" sz="1000" b="0">
                <a:solidFill>
                  <a:schemeClr val="tx1"/>
                </a:solidFill>
              </a:rPr>
              <a:t>512 x 512</a:t>
            </a:r>
            <a:br>
              <a:rPr lang="en-CA" sz="1000" b="0">
                <a:solidFill>
                  <a:schemeClr val="tx1"/>
                </a:solidFill>
              </a:rPr>
            </a:br>
            <a:r>
              <a:rPr lang="en-CA" sz="1000" b="0">
                <a:solidFill>
                  <a:schemeClr val="tx1"/>
                </a:solidFill>
              </a:rPr>
              <a:t>HRLE Collimator </a:t>
            </a:r>
            <a:br>
              <a:rPr lang="en-CA" sz="1000" b="0">
                <a:solidFill>
                  <a:schemeClr val="tx1"/>
                </a:solidFill>
              </a:rPr>
            </a:br>
            <a:r>
              <a:rPr lang="en-CA" sz="1000" b="0">
                <a:solidFill>
                  <a:schemeClr val="tx1"/>
                </a:solidFill>
              </a:rPr>
              <a:t>(190 cpm/µCi)</a:t>
            </a:r>
          </a:p>
        </p:txBody>
      </p:sp>
      <p:sp>
        <p:nvSpPr>
          <p:cNvPr id="751630" name="Rectangle 14"/>
          <p:cNvSpPr>
            <a:spLocks noChangeArrowheads="1"/>
          </p:cNvSpPr>
          <p:nvPr/>
        </p:nvSpPr>
        <p:spPr bwMode="auto">
          <a:xfrm>
            <a:off x="3392488" y="4241800"/>
            <a:ext cx="93980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05" tIns="48252" rIns="96505" bIns="48252">
            <a:spAutoFit/>
          </a:bodyPr>
          <a:lstStyle/>
          <a:p>
            <a:pPr algn="l" defTabSz="966788" eaLnBrk="0" hangingPunct="0"/>
            <a:r>
              <a:rPr lang="en-CA" sz="1300" b="0">
                <a:solidFill>
                  <a:schemeClr val="tx1"/>
                </a:solidFill>
              </a:rPr>
              <a:t>Bone scan</a:t>
            </a:r>
          </a:p>
        </p:txBody>
      </p:sp>
      <p:sp>
        <p:nvSpPr>
          <p:cNvPr id="751631" name="Rectangle 15"/>
          <p:cNvSpPr>
            <a:spLocks noChangeArrowheads="1"/>
          </p:cNvSpPr>
          <p:nvPr/>
        </p:nvSpPr>
        <p:spPr bwMode="auto">
          <a:xfrm>
            <a:off x="5772150" y="4241800"/>
            <a:ext cx="187960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05" tIns="48252" rIns="96505" bIns="48252">
            <a:spAutoFit/>
          </a:bodyPr>
          <a:lstStyle/>
          <a:p>
            <a:pPr algn="l" defTabSz="966788" eaLnBrk="0" hangingPunct="0"/>
            <a:r>
              <a:rPr lang="en-CA" sz="1300" b="0">
                <a:solidFill>
                  <a:schemeClr val="tx1"/>
                </a:solidFill>
              </a:rPr>
              <a:t>Cardiac SPECT imaging</a:t>
            </a:r>
          </a:p>
        </p:txBody>
      </p:sp>
      <p:sp>
        <p:nvSpPr>
          <p:cNvPr id="751633" name="Text Box 17"/>
          <p:cNvSpPr txBox="1">
            <a:spLocks noChangeArrowheads="1"/>
          </p:cNvSpPr>
          <p:nvPr/>
        </p:nvSpPr>
        <p:spPr bwMode="auto">
          <a:xfrm>
            <a:off x="5638800" y="70167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R. Lecomte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B548-E091-2D4A-9F6B-DDFEEED218B4}" type="slidenum">
              <a:rPr lang="en-US"/>
              <a:pPr/>
              <a:t>31</a:t>
            </a:fld>
            <a:endParaRPr lang="en-US"/>
          </a:p>
        </p:txBody>
      </p:sp>
      <p:pic>
        <p:nvPicPr>
          <p:cNvPr id="1089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0"/>
            <a:ext cx="3352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9539" name="Text Box 3"/>
          <p:cNvSpPr txBox="1">
            <a:spLocks noChangeArrowheads="1"/>
          </p:cNvSpPr>
          <p:nvPr/>
        </p:nvSpPr>
        <p:spPr bwMode="auto">
          <a:xfrm>
            <a:off x="0" y="80963"/>
            <a:ext cx="96012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spcAft>
                <a:spcPts val="1263"/>
              </a:spcAft>
            </a:pPr>
            <a:r>
              <a:rPr lang="fr-FR" sz="3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Anger Camera</a:t>
            </a:r>
            <a:endParaRPr lang="en-CA" sz="340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1089540" name="Text Box 4"/>
          <p:cNvSpPr txBox="1">
            <a:spLocks noChangeArrowheads="1"/>
          </p:cNvSpPr>
          <p:nvPr/>
        </p:nvSpPr>
        <p:spPr bwMode="auto">
          <a:xfrm>
            <a:off x="420688" y="1600200"/>
            <a:ext cx="43402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marL="280988" indent="-2809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823913" indent="-3540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715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30000"/>
              </a:spcBef>
              <a:buClr>
                <a:schemeClr val="accent2"/>
              </a:buClr>
              <a:buFont typeface="Wingdings" charset="0"/>
              <a:buChar char="J"/>
            </a:pPr>
            <a:r>
              <a:rPr lang="en-CA" sz="2000">
                <a:latin typeface="Tahoma" charset="0"/>
              </a:rPr>
              <a:t>Inexpensive</a:t>
            </a:r>
          </a:p>
          <a:p>
            <a:pPr eaLnBrk="0" hangingPunct="0">
              <a:spcBef>
                <a:spcPct val="30000"/>
              </a:spcBef>
              <a:buClr>
                <a:schemeClr val="accent2"/>
              </a:buClr>
              <a:buFont typeface="Wingdings" charset="0"/>
              <a:buChar char="J"/>
            </a:pPr>
            <a:r>
              <a:rPr lang="en-CA" sz="2000">
                <a:latin typeface="Tahoma" charset="0"/>
              </a:rPr>
              <a:t>Isotropic spatial resolution</a:t>
            </a:r>
          </a:p>
          <a:p>
            <a:pPr lvl="1" eaLnBrk="0" hangingPunct="0">
              <a:spcBef>
                <a:spcPct val="10000"/>
              </a:spcBef>
              <a:buFont typeface="Symbol" charset="0"/>
              <a:buChar char="®"/>
            </a:pPr>
            <a:r>
              <a:rPr lang="en-CA" sz="1900">
                <a:latin typeface="Tahoma" charset="0"/>
              </a:rPr>
              <a:t>~5 mm FWHM</a:t>
            </a:r>
          </a:p>
          <a:p>
            <a:pPr eaLnBrk="0" hangingPunct="0">
              <a:spcBef>
                <a:spcPct val="30000"/>
              </a:spcBef>
              <a:buClr>
                <a:schemeClr val="accent2"/>
              </a:buClr>
              <a:buFont typeface="Wingdings" charset="0"/>
              <a:buChar char="J"/>
            </a:pPr>
            <a:r>
              <a:rPr lang="en-CA" sz="2000">
                <a:latin typeface="Tahoma" charset="0"/>
              </a:rPr>
              <a:t>High energy resolution</a:t>
            </a:r>
          </a:p>
          <a:p>
            <a:pPr lvl="1" eaLnBrk="0" hangingPunct="0">
              <a:spcBef>
                <a:spcPct val="10000"/>
              </a:spcBef>
              <a:buFont typeface="Symbol" charset="0"/>
              <a:buChar char="®"/>
            </a:pPr>
            <a:r>
              <a:rPr lang="en-CA" sz="1900">
                <a:latin typeface="Tahoma" charset="0"/>
              </a:rPr>
              <a:t>Efficient scatter rejection</a:t>
            </a:r>
          </a:p>
          <a:p>
            <a:pPr eaLnBrk="0" hangingPunct="0">
              <a:spcBef>
                <a:spcPct val="50000"/>
              </a:spcBef>
              <a:buClr>
                <a:srgbClr val="FF0000"/>
              </a:buClr>
              <a:buFont typeface="Wingdings" charset="0"/>
              <a:buChar char="L"/>
            </a:pPr>
            <a:r>
              <a:rPr lang="en-CA" sz="2000">
                <a:latin typeface="Tahoma" charset="0"/>
              </a:rPr>
              <a:t>Poor stopping power</a:t>
            </a:r>
          </a:p>
          <a:p>
            <a:pPr eaLnBrk="0" hangingPunct="0">
              <a:spcBef>
                <a:spcPct val="30000"/>
              </a:spcBef>
              <a:buClr>
                <a:srgbClr val="FF0000"/>
              </a:buClr>
              <a:buFont typeface="Wingdings" charset="0"/>
              <a:buChar char="L"/>
            </a:pPr>
            <a:r>
              <a:rPr lang="en-CA" sz="2000">
                <a:latin typeface="Tahoma" charset="0"/>
              </a:rPr>
              <a:t>Limited count rate / high dead time</a:t>
            </a:r>
          </a:p>
        </p:txBody>
      </p:sp>
      <p:sp>
        <p:nvSpPr>
          <p:cNvPr id="1089541" name="Text Box 5"/>
          <p:cNvSpPr txBox="1">
            <a:spLocks noChangeArrowheads="1"/>
          </p:cNvSpPr>
          <p:nvPr/>
        </p:nvSpPr>
        <p:spPr bwMode="auto">
          <a:xfrm>
            <a:off x="420688" y="4791075"/>
            <a:ext cx="8720137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marL="511175" indent="-50482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006475" indent="-28733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715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30000"/>
              </a:spcBef>
              <a:buFont typeface="Symbol" charset="0"/>
              <a:buChar char="Þ"/>
            </a:pPr>
            <a:r>
              <a:rPr lang="en-CA" sz="2000">
                <a:latin typeface="Tahoma" charset="0"/>
              </a:rPr>
              <a:t>Excellent spatial resolution possible by reducing crystal thickness at the expense of sensitivity (</a:t>
            </a:r>
            <a:r>
              <a:rPr lang="en-CA" sz="2000" i="1">
                <a:latin typeface="Tahoma" charset="0"/>
              </a:rPr>
              <a:t>Green et al</a:t>
            </a:r>
            <a:r>
              <a:rPr lang="en-CA" sz="2000">
                <a:latin typeface="Tahoma" charset="0"/>
              </a:rPr>
              <a:t>)</a:t>
            </a:r>
          </a:p>
          <a:p>
            <a:pPr eaLnBrk="0" hangingPunct="0">
              <a:spcBef>
                <a:spcPct val="30000"/>
              </a:spcBef>
              <a:buFont typeface="Symbol" charset="0"/>
              <a:buChar char="Þ"/>
            </a:pPr>
            <a:r>
              <a:rPr lang="en-CA" sz="2000">
                <a:latin typeface="Tahoma" charset="0"/>
              </a:rPr>
              <a:t>Count rate performance can be improved by: </a:t>
            </a:r>
          </a:p>
          <a:p>
            <a:pPr lvl="1" eaLnBrk="0" hangingPunct="0">
              <a:spcBef>
                <a:spcPct val="15000"/>
              </a:spcBef>
              <a:buFont typeface="Symbol" charset="0"/>
              <a:buChar char="-"/>
            </a:pPr>
            <a:r>
              <a:rPr lang="en-CA" sz="1900">
                <a:latin typeface="Tahoma" charset="0"/>
              </a:rPr>
              <a:t>Local triggering</a:t>
            </a:r>
          </a:p>
          <a:p>
            <a:pPr lvl="1" eaLnBrk="0" hangingPunct="0">
              <a:spcBef>
                <a:spcPct val="15000"/>
              </a:spcBef>
              <a:buFont typeface="Symbol" charset="0"/>
              <a:buChar char="-"/>
            </a:pPr>
            <a:r>
              <a:rPr lang="en-CA" sz="1900">
                <a:latin typeface="Tahoma" charset="0"/>
              </a:rPr>
              <a:t>Slotted surface / Detector granularity</a:t>
            </a:r>
          </a:p>
          <a:p>
            <a:pPr lvl="1" eaLnBrk="0" hangingPunct="0">
              <a:spcBef>
                <a:spcPct val="15000"/>
              </a:spcBef>
              <a:buFont typeface="Symbol" charset="0"/>
              <a:buChar char="-"/>
            </a:pPr>
            <a:r>
              <a:rPr lang="en-CA" sz="1900">
                <a:latin typeface="Tahoma" charset="0"/>
              </a:rPr>
              <a:t>Faster scintillator</a:t>
            </a:r>
          </a:p>
        </p:txBody>
      </p:sp>
      <p:sp>
        <p:nvSpPr>
          <p:cNvPr id="1089542" name="Text Box 6"/>
          <p:cNvSpPr txBox="1">
            <a:spLocks noChangeArrowheads="1"/>
          </p:cNvSpPr>
          <p:nvPr/>
        </p:nvSpPr>
        <p:spPr bwMode="auto">
          <a:xfrm>
            <a:off x="4800600" y="944563"/>
            <a:ext cx="4640263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028" tIns="48331" rIns="19028" bIns="48331">
            <a:spAutoFit/>
          </a:bodyPr>
          <a:lstStyle>
            <a:lvl1pPr indent="63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175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715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15000"/>
              </a:spcBef>
              <a:buFont typeface="Symbol" charset="0"/>
              <a:buNone/>
            </a:pPr>
            <a:r>
              <a:rPr lang="en-CA" sz="2300">
                <a:latin typeface="Tahoma" charset="0"/>
              </a:rPr>
              <a:t>Large continuous NaI(Tl) bars</a:t>
            </a:r>
          </a:p>
          <a:p>
            <a:pPr algn="ctr" eaLnBrk="0" hangingPunct="0">
              <a:spcBef>
                <a:spcPct val="15000"/>
              </a:spcBef>
              <a:buFont typeface="Symbol" charset="0"/>
              <a:buNone/>
            </a:pPr>
            <a:r>
              <a:rPr lang="en-CA" sz="2300">
                <a:solidFill>
                  <a:srgbClr val="FF0000"/>
                </a:solidFill>
                <a:latin typeface="Tahoma" charset="0"/>
              </a:rPr>
              <a:t>C-PET Module </a:t>
            </a:r>
          </a:p>
        </p:txBody>
      </p:sp>
      <p:pic>
        <p:nvPicPr>
          <p:cNvPr id="1089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21094" r="4688" b="18750"/>
          <a:stretch>
            <a:fillRect/>
          </a:stretch>
        </p:blipFill>
        <p:spPr bwMode="auto">
          <a:xfrm>
            <a:off x="4800600" y="1833563"/>
            <a:ext cx="4640263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9544" name="Text Box 8"/>
          <p:cNvSpPr txBox="1">
            <a:spLocks noChangeArrowheads="1"/>
          </p:cNvSpPr>
          <p:nvPr/>
        </p:nvSpPr>
        <p:spPr bwMode="auto">
          <a:xfrm>
            <a:off x="796925" y="862013"/>
            <a:ext cx="2781300" cy="630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CA" sz="1700">
                <a:solidFill>
                  <a:schemeClr val="accent2"/>
                </a:solidFill>
                <a:latin typeface="Tahoma" charset="0"/>
              </a:rPr>
              <a:t>Adam et al, </a:t>
            </a:r>
            <a:r>
              <a:rPr lang="en-CA" sz="1700" i="1">
                <a:solidFill>
                  <a:schemeClr val="accent2"/>
                </a:solidFill>
                <a:latin typeface="Tahoma" charset="0"/>
              </a:rPr>
              <a:t>J Nucl Med </a:t>
            </a:r>
            <a:r>
              <a:rPr lang="en-CA" sz="1700">
                <a:solidFill>
                  <a:schemeClr val="accent2"/>
                </a:solidFill>
                <a:latin typeface="Tahoma" charset="0"/>
              </a:rPr>
              <a:t>42:1821-30, 2001</a:t>
            </a:r>
          </a:p>
        </p:txBody>
      </p:sp>
      <p:sp>
        <p:nvSpPr>
          <p:cNvPr id="1089545" name="Text Box 9"/>
          <p:cNvSpPr txBox="1">
            <a:spLocks noChangeArrowheads="1"/>
          </p:cNvSpPr>
          <p:nvPr/>
        </p:nvSpPr>
        <p:spPr bwMode="auto">
          <a:xfrm>
            <a:off x="3581400" y="70167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R. Lecomte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20E2-A7FA-0742-B617-6294D3403631}" type="slidenum">
              <a:rPr lang="en-US"/>
              <a:pPr/>
              <a:t>32</a:t>
            </a:fld>
            <a:endParaRPr lang="en-US"/>
          </a:p>
        </p:txBody>
      </p:sp>
      <p:sp>
        <p:nvSpPr>
          <p:cNvPr id="98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Crystals</a:t>
            </a:r>
          </a:p>
        </p:txBody>
      </p:sp>
      <p:graphicFrame>
        <p:nvGraphicFramePr>
          <p:cNvPr id="989586" name="Group 402"/>
          <p:cNvGraphicFramePr>
            <a:graphicFrameLocks noGrp="1"/>
          </p:cNvGraphicFramePr>
          <p:nvPr>
            <p:ph type="body" idx="1"/>
          </p:nvPr>
        </p:nvGraphicFramePr>
        <p:xfrm>
          <a:off x="152400" y="1050925"/>
          <a:ext cx="9340850" cy="5883279"/>
        </p:xfrm>
        <a:graphic>
          <a:graphicData uri="http://schemas.openxmlformats.org/drawingml/2006/table">
            <a:tbl>
              <a:tblPr/>
              <a:tblGrid>
                <a:gridCol w="2270125"/>
                <a:gridCol w="1119188"/>
                <a:gridCol w="1063625"/>
                <a:gridCol w="1400175"/>
                <a:gridCol w="1290637"/>
                <a:gridCol w="1281113"/>
                <a:gridCol w="915987"/>
              </a:tblGrid>
              <a:tr h="1168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Crystals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Density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(g/cm</a:t>
                      </a:r>
                      <a:r>
                        <a:rPr kumimoji="0" 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Light yield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(ph/MeV)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Decay time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(ns)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Maximum Emission lenght (nm)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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E/E (FWHM)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 PMT read-out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991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662 keV **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140 keV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NaI:Tl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3.67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41000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230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410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5.6 %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8.5 %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CsI: Na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4.51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40000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630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420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7.4 %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9.5 %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CsI:Tl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4.51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66000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800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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550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6.6 (PMT)/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4.3 (SDD)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14 %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LaCl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:Ce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3.79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49000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28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350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3.8 %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8.0*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LaBr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:Ce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5.3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63000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380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2.8 %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5.8 %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Bi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Ge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O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12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(BGO)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7.1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9000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480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9.0 %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--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Lu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SiO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:Ce (LSO)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7.4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26000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420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7.9 %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18 %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Gd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SiO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:Ce (GSO)</a:t>
                      </a:r>
                      <a:endParaRPr kumimoji="0" lang="en-US" sz="2000" b="1" i="0" u="none" strike="noStrike" cap="none" normalizeH="0" baseline="-2500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6.7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8000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440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7.8 %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22 %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YAl O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:Ce (YAP)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5.5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21000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350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4.3 % (APD)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20 %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** from C.W.E. van Ejjk Phys. Med. Biol. (2002) 85-106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*  Expected values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89585" name="Text Box 401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R. Pani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CBB-9757-354F-92DB-6F620D6D2EF5}" type="slidenum">
              <a:rPr lang="en-US"/>
              <a:pPr/>
              <a:t>33</a:t>
            </a:fld>
            <a:endParaRPr lang="en-US"/>
          </a:p>
        </p:txBody>
      </p:sp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7442200" y="5453063"/>
            <a:ext cx="215900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marL="196850" indent="-1968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482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buFont typeface="Symbol" charset="0"/>
              <a:buChar char="Ö"/>
            </a:pPr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Good packing fraction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Poor light collection</a:t>
            </a:r>
          </a:p>
        </p:txBody>
      </p:sp>
      <p:sp>
        <p:nvSpPr>
          <p:cNvPr id="943107" name="Text Box 3"/>
          <p:cNvSpPr txBox="1">
            <a:spLocks noChangeArrowheads="1"/>
          </p:cNvSpPr>
          <p:nvPr/>
        </p:nvSpPr>
        <p:spPr bwMode="auto">
          <a:xfrm>
            <a:off x="0" y="80963"/>
            <a:ext cx="9601200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spcAft>
                <a:spcPts val="1263"/>
              </a:spcAft>
            </a:pPr>
            <a:r>
              <a:rPr lang="en-US" sz="2700">
                <a:solidFill>
                  <a:srgbClr val="A50021"/>
                </a:solidFill>
                <a:latin typeface="Tahoma" charset="0"/>
              </a:rPr>
              <a:t>Individual Coupling &amp; Independent Processing</a:t>
            </a:r>
          </a:p>
        </p:txBody>
      </p:sp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382588" y="815975"/>
            <a:ext cx="55070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Aft>
                <a:spcPts val="1263"/>
              </a:spcAft>
            </a:pPr>
            <a:r>
              <a:rPr lang="fr-FR" sz="25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Munich APD PET (MADPET II) </a:t>
            </a:r>
            <a:endParaRPr lang="en-CA" sz="250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943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30470" r="27188" b="24609"/>
          <a:stretch>
            <a:fillRect/>
          </a:stretch>
        </p:blipFill>
        <p:spPr bwMode="auto">
          <a:xfrm>
            <a:off x="239713" y="2516188"/>
            <a:ext cx="2881312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43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6406" r="13126" b="23438"/>
          <a:stretch>
            <a:fillRect/>
          </a:stretch>
        </p:blipFill>
        <p:spPr bwMode="auto">
          <a:xfrm>
            <a:off x="239713" y="4979988"/>
            <a:ext cx="2881312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431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9375" r="19688" b="17578"/>
          <a:stretch>
            <a:fillRect/>
          </a:stretch>
        </p:blipFill>
        <p:spPr bwMode="auto">
          <a:xfrm>
            <a:off x="4033838" y="2424113"/>
            <a:ext cx="3087687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3112" name="Text Box 8"/>
          <p:cNvSpPr txBox="1">
            <a:spLocks noChangeArrowheads="1"/>
          </p:cNvSpPr>
          <p:nvPr/>
        </p:nvSpPr>
        <p:spPr bwMode="auto">
          <a:xfrm>
            <a:off x="3195638" y="3168650"/>
            <a:ext cx="1039812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CA" sz="1700">
                <a:latin typeface="Tahoma" charset="0"/>
              </a:rPr>
              <a:t>PTFE</a:t>
            </a:r>
          </a:p>
        </p:txBody>
      </p:sp>
      <p:sp>
        <p:nvSpPr>
          <p:cNvPr id="943113" name="Line 9"/>
          <p:cNvSpPr>
            <a:spLocks noChangeShapeType="1"/>
          </p:cNvSpPr>
          <p:nvPr/>
        </p:nvSpPr>
        <p:spPr bwMode="auto">
          <a:xfrm flipV="1">
            <a:off x="3840163" y="2960688"/>
            <a:ext cx="800100" cy="406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4" name="Line 10"/>
          <p:cNvSpPr>
            <a:spLocks noChangeShapeType="1"/>
          </p:cNvSpPr>
          <p:nvPr/>
        </p:nvSpPr>
        <p:spPr bwMode="auto">
          <a:xfrm>
            <a:off x="3840163" y="3367088"/>
            <a:ext cx="481012" cy="487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5" name="Text Box 11"/>
          <p:cNvSpPr txBox="1">
            <a:spLocks noChangeArrowheads="1"/>
          </p:cNvSpPr>
          <p:nvPr/>
        </p:nvSpPr>
        <p:spPr bwMode="auto">
          <a:xfrm>
            <a:off x="6780213" y="4932363"/>
            <a:ext cx="63500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CA" sz="1700">
                <a:latin typeface="Tahoma" charset="0"/>
              </a:rPr>
              <a:t>LSO</a:t>
            </a:r>
          </a:p>
        </p:txBody>
      </p:sp>
      <p:sp>
        <p:nvSpPr>
          <p:cNvPr id="943116" name="Text Box 12"/>
          <p:cNvSpPr txBox="1">
            <a:spLocks noChangeArrowheads="1"/>
          </p:cNvSpPr>
          <p:nvPr/>
        </p:nvSpPr>
        <p:spPr bwMode="auto">
          <a:xfrm>
            <a:off x="5680075" y="6981825"/>
            <a:ext cx="144145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CA" sz="1700">
                <a:latin typeface="Tahoma" charset="0"/>
              </a:rPr>
              <a:t>APD array</a:t>
            </a:r>
          </a:p>
        </p:txBody>
      </p:sp>
      <p:sp>
        <p:nvSpPr>
          <p:cNvPr id="943117" name="Text Box 13"/>
          <p:cNvSpPr txBox="1">
            <a:spLocks noChangeArrowheads="1"/>
          </p:cNvSpPr>
          <p:nvPr/>
        </p:nvSpPr>
        <p:spPr bwMode="auto">
          <a:xfrm>
            <a:off x="3121025" y="5967413"/>
            <a:ext cx="10398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CA" sz="1900">
                <a:latin typeface="Tahoma" charset="0"/>
              </a:rPr>
              <a:t>3M foil</a:t>
            </a:r>
          </a:p>
        </p:txBody>
      </p:sp>
      <p:sp>
        <p:nvSpPr>
          <p:cNvPr id="943118" name="Line 14"/>
          <p:cNvSpPr>
            <a:spLocks noChangeShapeType="1"/>
          </p:cNvSpPr>
          <p:nvPr/>
        </p:nvSpPr>
        <p:spPr bwMode="auto">
          <a:xfrm flipH="1">
            <a:off x="6411913" y="5265738"/>
            <a:ext cx="444500" cy="214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9" name="Line 15"/>
          <p:cNvSpPr>
            <a:spLocks noChangeShapeType="1"/>
          </p:cNvSpPr>
          <p:nvPr/>
        </p:nvSpPr>
        <p:spPr bwMode="auto">
          <a:xfrm>
            <a:off x="4033838" y="6211888"/>
            <a:ext cx="4460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20" name="Line 16"/>
          <p:cNvSpPr>
            <a:spLocks noChangeShapeType="1"/>
          </p:cNvSpPr>
          <p:nvPr/>
        </p:nvSpPr>
        <p:spPr bwMode="auto">
          <a:xfrm flipH="1" flipV="1">
            <a:off x="6080125" y="6535738"/>
            <a:ext cx="1905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21" name="Text Box 17"/>
          <p:cNvSpPr txBox="1">
            <a:spLocks noChangeArrowheads="1"/>
          </p:cNvSpPr>
          <p:nvPr/>
        </p:nvSpPr>
        <p:spPr bwMode="auto">
          <a:xfrm>
            <a:off x="382588" y="1335088"/>
            <a:ext cx="5603875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"/>
              </a:spcBef>
            </a:pPr>
            <a:r>
              <a:rPr lang="fr-FR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4 </a:t>
            </a:r>
            <a:r>
              <a:rPr lang="fr-FR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</a:t>
            </a:r>
            <a:r>
              <a:rPr lang="fr-FR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8 APD Array (Hamamatsu Photonics)</a:t>
            </a:r>
          </a:p>
          <a:p>
            <a:pPr eaLnBrk="0" hangingPunct="0">
              <a:spcBef>
                <a:spcPct val="5000"/>
              </a:spcBef>
            </a:pPr>
            <a:r>
              <a:rPr lang="fr-FR" sz="21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fr-FR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fr-FR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 </a:t>
            </a:r>
            <a:r>
              <a:rPr lang="fr-FR" sz="21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2</a:t>
            </a:r>
            <a:r>
              <a:rPr lang="fr-FR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  6 mm</a:t>
            </a:r>
            <a:r>
              <a:rPr lang="fr-FR" sz="2100" baseline="300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3</a:t>
            </a:r>
            <a:r>
              <a:rPr lang="fr-FR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 LSO individually coupled</a:t>
            </a:r>
          </a:p>
          <a:p>
            <a:pPr eaLnBrk="0" hangingPunct="0">
              <a:spcBef>
                <a:spcPct val="5000"/>
              </a:spcBef>
            </a:pPr>
            <a:r>
              <a:rPr lang="fr-FR" sz="21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b ~ 0 mm    Intrinsic FWHM ~ 1.2 mm</a:t>
            </a:r>
            <a:endParaRPr lang="en-CA" sz="21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943122" name="Text Box 18"/>
          <p:cNvSpPr txBox="1">
            <a:spLocks noChangeArrowheads="1"/>
          </p:cNvSpPr>
          <p:nvPr/>
        </p:nvSpPr>
        <p:spPr bwMode="auto">
          <a:xfrm>
            <a:off x="7121525" y="1141413"/>
            <a:ext cx="1828800" cy="622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CA" sz="1700">
                <a:solidFill>
                  <a:schemeClr val="accent2"/>
                </a:solidFill>
                <a:latin typeface="Tahoma" charset="0"/>
              </a:rPr>
              <a:t>Pichler et al, </a:t>
            </a:r>
          </a:p>
          <a:p>
            <a:pPr eaLnBrk="0" hangingPunct="0"/>
            <a:r>
              <a:rPr lang="en-CA" sz="1700" i="1">
                <a:solidFill>
                  <a:schemeClr val="accent2"/>
                </a:solidFill>
                <a:latin typeface="Tahoma" charset="0"/>
              </a:rPr>
              <a:t>IEEE MIC 2000</a:t>
            </a:r>
            <a:endParaRPr lang="en-CA" sz="170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94312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14648" r="23438" b="29298"/>
          <a:stretch>
            <a:fillRect/>
          </a:stretch>
        </p:blipFill>
        <p:spPr bwMode="auto">
          <a:xfrm>
            <a:off x="7065963" y="2211388"/>
            <a:ext cx="2400300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3124" name="Text Box 20"/>
          <p:cNvSpPr txBox="1">
            <a:spLocks noChangeArrowheads="1"/>
          </p:cNvSpPr>
          <p:nvPr/>
        </p:nvSpPr>
        <p:spPr bwMode="auto">
          <a:xfrm>
            <a:off x="3886200" y="70167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R. Lecomte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C086-5028-9942-AC38-F32F4932AF6B}" type="slidenum">
              <a:rPr lang="en-US"/>
              <a:pPr/>
              <a:t>34</a:t>
            </a:fld>
            <a:endParaRPr lang="en-US"/>
          </a:p>
        </p:txBody>
      </p:sp>
      <p:sp>
        <p:nvSpPr>
          <p:cNvPr id="945154" name="Text Box 2"/>
          <p:cNvSpPr txBox="1">
            <a:spLocks noChangeArrowheads="1"/>
          </p:cNvSpPr>
          <p:nvPr/>
        </p:nvSpPr>
        <p:spPr bwMode="auto">
          <a:xfrm>
            <a:off x="0" y="80963"/>
            <a:ext cx="96012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6573" tIns="48286" rIns="96573" bIns="4828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spcAft>
                <a:spcPts val="1263"/>
              </a:spcAft>
            </a:pPr>
            <a:r>
              <a:rPr lang="en-US" sz="3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Dual APD Readout</a:t>
            </a:r>
          </a:p>
        </p:txBody>
      </p:sp>
      <p:sp>
        <p:nvSpPr>
          <p:cNvPr id="945155" name="Text Box 3"/>
          <p:cNvSpPr txBox="1">
            <a:spLocks noChangeArrowheads="1"/>
          </p:cNvSpPr>
          <p:nvPr/>
        </p:nvSpPr>
        <p:spPr bwMode="auto">
          <a:xfrm>
            <a:off x="414338" y="987425"/>
            <a:ext cx="26654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73" tIns="48286" rIns="96573" bIns="4828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5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PS-APD Module</a:t>
            </a:r>
          </a:p>
        </p:txBody>
      </p:sp>
      <p:sp>
        <p:nvSpPr>
          <p:cNvPr id="945156" name="Text Box 4"/>
          <p:cNvSpPr txBox="1">
            <a:spLocks noChangeArrowheads="1"/>
          </p:cNvSpPr>
          <p:nvPr/>
        </p:nvSpPr>
        <p:spPr bwMode="auto">
          <a:xfrm>
            <a:off x="382588" y="1597025"/>
            <a:ext cx="921861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73" tIns="48286" rIns="96573" bIns="4828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"/>
              </a:spcBef>
            </a:pPr>
            <a:r>
              <a:rPr lang="en-US" sz="21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1.65 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</a:t>
            </a:r>
            <a:r>
              <a:rPr lang="en-US" sz="21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 1.65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  22 mm</a:t>
            </a:r>
            <a:r>
              <a:rPr lang="en-US" sz="2100" baseline="300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3 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MLS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crystals </a:t>
            </a:r>
          </a:p>
          <a:p>
            <a:pPr eaLnBrk="0" hangingPunct="0">
              <a:spcBef>
                <a:spcPct val="5000"/>
              </a:spcBef>
            </a:pP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8 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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8 array on dual 14 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sym typeface="Symbol" charset="0"/>
              </a:rPr>
              <a:t> 14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mm</a:t>
            </a:r>
            <a:r>
              <a:rPr lang="en-US" sz="2100" baseline="300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2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PS-APDs</a:t>
            </a:r>
          </a:p>
          <a:p>
            <a:pPr eaLnBrk="0" hangingPunct="0">
              <a:spcBef>
                <a:spcPct val="5000"/>
              </a:spcBef>
            </a:pP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~ 3 mm FWHM DOI resolution</a:t>
            </a:r>
            <a:endParaRPr lang="en-US" sz="210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sym typeface="Symbol" charset="0"/>
            </a:endParaRPr>
          </a:p>
        </p:txBody>
      </p:sp>
      <p:sp>
        <p:nvSpPr>
          <p:cNvPr id="945157" name="Text Box 5"/>
          <p:cNvSpPr txBox="1">
            <a:spLocks noChangeArrowheads="1"/>
          </p:cNvSpPr>
          <p:nvPr/>
        </p:nvSpPr>
        <p:spPr bwMode="auto">
          <a:xfrm>
            <a:off x="7275513" y="1174750"/>
            <a:ext cx="1898650" cy="6223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73" tIns="48286" rIns="96573" bIns="48286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700">
                <a:solidFill>
                  <a:schemeClr val="accent2"/>
                </a:solidFill>
                <a:latin typeface="Tahoma" charset="0"/>
              </a:rPr>
              <a:t>Burr et al, </a:t>
            </a:r>
            <a:r>
              <a:rPr lang="da-DK" sz="1700" i="1">
                <a:solidFill>
                  <a:schemeClr val="accent2"/>
                </a:solidFill>
                <a:latin typeface="Tahoma" charset="0"/>
              </a:rPr>
              <a:t>IEEE NSS/MIC</a:t>
            </a:r>
            <a:r>
              <a:rPr lang="da-DK" sz="1700">
                <a:solidFill>
                  <a:schemeClr val="accent2"/>
                </a:solidFill>
                <a:latin typeface="Tahoma" charset="0"/>
              </a:rPr>
              <a:t> 2003</a:t>
            </a:r>
            <a:r>
              <a:rPr lang="da-DK" sz="1700" i="1">
                <a:solidFill>
                  <a:schemeClr val="accent2"/>
                </a:solidFill>
                <a:latin typeface="Tahoma" charset="0"/>
              </a:rPr>
              <a:t> </a:t>
            </a:r>
            <a:endParaRPr lang="en-US" sz="1700" i="1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9451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3294063"/>
            <a:ext cx="3117850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451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4953000"/>
            <a:ext cx="140017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451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892425"/>
            <a:ext cx="24098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4516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3322638"/>
            <a:ext cx="3309937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5162" name="Text Box 10"/>
          <p:cNvSpPr txBox="1">
            <a:spLocks noChangeArrowheads="1"/>
          </p:cNvSpPr>
          <p:nvPr/>
        </p:nvSpPr>
        <p:spPr bwMode="auto">
          <a:xfrm>
            <a:off x="3200400" y="70167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R. Lecomte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16078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B3AF-802B-0646-A513-49DD1217F5F0}" type="slidenum">
              <a:rPr lang="en-US"/>
              <a:pPr/>
              <a:t>35</a:t>
            </a:fld>
            <a:endParaRPr lang="en-US"/>
          </a:p>
        </p:txBody>
      </p:sp>
      <p:graphicFrame>
        <p:nvGraphicFramePr>
          <p:cNvPr id="743426" name="Object 2"/>
          <p:cNvGraphicFramePr>
            <a:graphicFrameLocks noChangeAspect="1"/>
          </p:cNvGraphicFramePr>
          <p:nvPr/>
        </p:nvGraphicFramePr>
        <p:xfrm>
          <a:off x="0" y="735013"/>
          <a:ext cx="9491663" cy="658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29" name="Worksheet" r:id="rId4" imgW="6676949" imgH="4276649" progId="Excel.Sheet.8">
                  <p:embed/>
                </p:oleObj>
              </mc:Choice>
              <mc:Fallback>
                <p:oleObj name="Worksheet" r:id="rId4" imgW="6676949" imgH="4276649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35013"/>
                        <a:ext cx="9491663" cy="658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0" y="155575"/>
            <a:ext cx="96012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6505" tIns="48252" rIns="96505" bIns="4825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spcAft>
                <a:spcPts val="1263"/>
              </a:spcAft>
            </a:pPr>
            <a:r>
              <a:rPr lang="en-CA" sz="340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Intrinsic</a:t>
            </a:r>
            <a:r>
              <a:rPr lang="en-CA" sz="3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Spatial Resolution of PET Scanners</a:t>
            </a:r>
          </a:p>
        </p:txBody>
      </p:sp>
      <p:sp>
        <p:nvSpPr>
          <p:cNvPr id="743428" name="Text Box 4"/>
          <p:cNvSpPr txBox="1">
            <a:spLocks noChangeArrowheads="1"/>
          </p:cNvSpPr>
          <p:nvPr/>
        </p:nvSpPr>
        <p:spPr bwMode="auto">
          <a:xfrm>
            <a:off x="1981200" y="70167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R. Lecomte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942C5-04B3-7E4A-AEB2-59F16FEB4920}" type="slidenum">
              <a:rPr lang="en-US"/>
              <a:pPr/>
              <a:t>36</a:t>
            </a:fld>
            <a:endParaRPr lang="en-US"/>
          </a:p>
        </p:txBody>
      </p:sp>
      <p:sp>
        <p:nvSpPr>
          <p:cNvPr id="95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Nutts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Law</a:t>
            </a:r>
          </a:p>
        </p:txBody>
      </p:sp>
      <p:pic>
        <p:nvPicPr>
          <p:cNvPr id="955396" name="Picture 4"/>
          <p:cNvPicPr>
            <a:picLocks noChangeAspect="1" noChangeArrowheads="1"/>
          </p:cNvPicPr>
          <p:nvPr/>
        </p:nvPicPr>
        <p:blipFill>
          <a:blip r:embed="rId3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1219" r="1201"/>
          <a:stretch>
            <a:fillRect/>
          </a:stretch>
        </p:blipFill>
        <p:spPr bwMode="auto">
          <a:xfrm>
            <a:off x="1138238" y="1150938"/>
            <a:ext cx="71469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55398" name="Text Box 6"/>
          <p:cNvSpPr txBox="1">
            <a:spLocks noChangeArrowheads="1"/>
          </p:cNvSpPr>
          <p:nvPr/>
        </p:nvSpPr>
        <p:spPr bwMode="auto">
          <a:xfrm>
            <a:off x="3200400" y="70167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R. Lecomte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2EC2-BA61-1143-8264-B21995A13685}" type="slidenum">
              <a:rPr lang="en-US"/>
              <a:pPr/>
              <a:t>37</a:t>
            </a:fld>
            <a:endParaRPr lang="en-US"/>
          </a:p>
        </p:txBody>
      </p:sp>
      <p:sp>
        <p:nvSpPr>
          <p:cNvPr id="999426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18" tIns="48309" rIns="96618" bIns="48309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900" b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The H33D detector attaches to a standard fluorescence microscope</a:t>
            </a:r>
          </a:p>
        </p:txBody>
      </p:sp>
      <p:grpSp>
        <p:nvGrpSpPr>
          <p:cNvPr id="999427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999428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999429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9451" name="Image" r:id="rId5" imgW="6760325" imgH="5159195" progId="Photoshop.Image.5">
                    <p:embed/>
                  </p:oleObj>
                </mc:Choice>
                <mc:Fallback>
                  <p:oleObj name="Image" r:id="rId5" imgW="6760325" imgH="5159195" progId="Photoshop.Image.5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99430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999431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432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433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434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435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99436" name="Text Box 12"/>
            <p:cNvSpPr txBox="1">
              <a:spLocks noChangeArrowheads="1"/>
            </p:cNvSpPr>
            <p:nvPr/>
          </p:nvSpPr>
          <p:spPr bwMode="auto">
            <a:xfrm rot="-713319">
              <a:off x="1651" y="1793"/>
              <a:ext cx="3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618" tIns="48309" rIns="96618" bIns="48309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H33D</a:t>
              </a:r>
            </a:p>
          </p:txBody>
        </p:sp>
        <p:sp>
          <p:nvSpPr>
            <p:cNvPr id="999437" name="Text Box 13"/>
            <p:cNvSpPr txBox="1">
              <a:spLocks noChangeArrowheads="1"/>
            </p:cNvSpPr>
            <p:nvPr/>
          </p:nvSpPr>
          <p:spPr bwMode="auto">
            <a:xfrm rot="872164">
              <a:off x="2222" y="2363"/>
              <a:ext cx="3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618" tIns="48309" rIns="96618" bIns="48309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Laser</a:t>
              </a:r>
            </a:p>
          </p:txBody>
        </p:sp>
      </p:grpSp>
      <p:grpSp>
        <p:nvGrpSpPr>
          <p:cNvPr id="999438" name="Group 14"/>
          <p:cNvGrpSpPr>
            <a:grpSpLocks/>
          </p:cNvGrpSpPr>
          <p:nvPr/>
        </p:nvGrpSpPr>
        <p:grpSpPr bwMode="auto">
          <a:xfrm>
            <a:off x="1330325" y="1300163"/>
            <a:ext cx="6350000" cy="4302125"/>
            <a:chOff x="930" y="766"/>
            <a:chExt cx="3810" cy="2540"/>
          </a:xfrm>
        </p:grpSpPr>
        <p:grpSp>
          <p:nvGrpSpPr>
            <p:cNvPr id="999439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540"/>
              <a:chOff x="930" y="436"/>
              <a:chExt cx="1266" cy="2540"/>
            </a:xfrm>
          </p:grpSpPr>
          <p:pic>
            <p:nvPicPr>
              <p:cNvPr id="999440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cxnSp>
            <p:nvCxnSpPr>
              <p:cNvPr id="999441" name="AutoShape 17"/>
              <p:cNvCxnSpPr>
                <a:cxnSpLocks noChangeShapeType="1"/>
                <a:stCxn id="999436" idx="3"/>
                <a:endCxn id="999440" idx="2"/>
              </p:cNvCxnSpPr>
              <p:nvPr/>
            </p:nvCxnSpPr>
            <p:spPr bwMode="auto">
              <a:xfrm flipH="1" flipV="1">
                <a:off x="1563" y="1768"/>
                <a:ext cx="353" cy="1208"/>
              </a:xfrm>
              <a:prstGeom prst="curvedConnector4">
                <a:avLst>
                  <a:gd name="adj1" fmla="val -45611"/>
                  <a:gd name="adj2" fmla="val 53560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99442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18" tIns="48309" rIns="96618" bIns="48309">
              <a:spAutoFit/>
            </a:bodyPr>
            <a:lstStyle/>
            <a:p>
              <a:pPr algn="l" defTabSz="966788"/>
              <a:r>
                <a:rPr lang="en-US" sz="1900" b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999443" name="Group 19"/>
          <p:cNvGrpSpPr>
            <a:grpSpLocks/>
          </p:cNvGrpSpPr>
          <p:nvPr/>
        </p:nvGrpSpPr>
        <p:grpSpPr bwMode="auto">
          <a:xfrm>
            <a:off x="2438400" y="1276350"/>
            <a:ext cx="6916738" cy="5194300"/>
            <a:chOff x="1519" y="754"/>
            <a:chExt cx="4072" cy="3067"/>
          </a:xfrm>
        </p:grpSpPr>
        <p:grpSp>
          <p:nvGrpSpPr>
            <p:cNvPr id="999444" name="Group 20"/>
            <p:cNvGrpSpPr>
              <a:grpSpLocks/>
            </p:cNvGrpSpPr>
            <p:nvPr/>
          </p:nvGrpSpPr>
          <p:grpSpPr bwMode="auto">
            <a:xfrm>
              <a:off x="1519" y="754"/>
              <a:ext cx="4072" cy="3067"/>
              <a:chOff x="1563" y="436"/>
              <a:chExt cx="4072" cy="3067"/>
            </a:xfrm>
          </p:grpSpPr>
          <p:pic>
            <p:nvPicPr>
              <p:cNvPr id="999445" name="Picture 21" descr="Fig Signaling Cascad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436"/>
                <a:ext cx="2301" cy="3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99446" name="AutoShape 22"/>
              <p:cNvCxnSpPr>
                <a:cxnSpLocks noChangeShapeType="1"/>
                <a:stCxn id="999440" idx="0"/>
                <a:endCxn id="999445" idx="1"/>
              </p:cNvCxnSpPr>
              <p:nvPr/>
            </p:nvCxnSpPr>
            <p:spPr bwMode="auto">
              <a:xfrm rot="5400000" flipV="1">
                <a:off x="1682" y="317"/>
                <a:ext cx="1534" cy="1771"/>
              </a:xfrm>
              <a:prstGeom prst="curvedConnector4">
                <a:avLst>
                  <a:gd name="adj1" fmla="val -9389"/>
                  <a:gd name="adj2" fmla="val 67870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99447" name="Text Box 23"/>
            <p:cNvSpPr txBox="1">
              <a:spLocks noChangeArrowheads="1"/>
            </p:cNvSpPr>
            <p:nvPr/>
          </p:nvSpPr>
          <p:spPr bwMode="auto">
            <a:xfrm>
              <a:off x="2109" y="935"/>
              <a:ext cx="1043" cy="2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18" tIns="48309" rIns="96618" bIns="48309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900" b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The H33D capabilities will allow protein-protein interaction, protein trafficking at the single-molecule level to be followed with nanometer resolution and arbitrary time-resolution</a:t>
              </a:r>
            </a:p>
          </p:txBody>
        </p:sp>
      </p:grpSp>
      <p:sp>
        <p:nvSpPr>
          <p:cNvPr id="999448" name="Rectangle 24"/>
          <p:cNvSpPr>
            <a:spLocks noChangeArrowheads="1"/>
          </p:cNvSpPr>
          <p:nvPr/>
        </p:nvSpPr>
        <p:spPr bwMode="auto">
          <a:xfrm>
            <a:off x="1111250" y="76200"/>
            <a:ext cx="6737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18" tIns="48309" rIns="96618" bIns="48309">
            <a:spAutoFit/>
          </a:bodyPr>
          <a:lstStyle/>
          <a:p>
            <a:pPr defTabSz="966788"/>
            <a:r>
              <a:rPr lang="en-US" sz="4000"/>
              <a:t>Single Molecule Imaging</a:t>
            </a:r>
          </a:p>
        </p:txBody>
      </p:sp>
      <p:sp>
        <p:nvSpPr>
          <p:cNvPr id="999450" name="Text Box 26"/>
          <p:cNvSpPr txBox="1">
            <a:spLocks noChangeArrowheads="1"/>
          </p:cNvSpPr>
          <p:nvPr/>
        </p:nvSpPr>
        <p:spPr bwMode="auto">
          <a:xfrm>
            <a:off x="3581400" y="7042150"/>
            <a:ext cx="2590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X. Michalet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EB58-6006-064D-8B8F-168DD80F9190}" type="slidenum">
              <a:rPr lang="en-US"/>
              <a:pPr/>
              <a:t>38</a:t>
            </a:fld>
            <a:endParaRPr lang="en-US"/>
          </a:p>
        </p:txBody>
      </p:sp>
      <p:pic>
        <p:nvPicPr>
          <p:cNvPr id="1005578" name="Picture 10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r="6650" b="13890"/>
          <a:stretch>
            <a:fillRect/>
          </a:stretch>
        </p:blipFill>
        <p:spPr bwMode="auto">
          <a:xfrm rot="21480000">
            <a:off x="147638" y="930275"/>
            <a:ext cx="3957637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Emission of Quantum Dot</a:t>
            </a:r>
            <a:endParaRPr lang="ja-JP" altLang="en-US">
              <a:ea typeface="MS PGothic" charset="0"/>
              <a:cs typeface="MS PGothic" charset="0"/>
            </a:endParaRPr>
          </a:p>
        </p:txBody>
      </p:sp>
      <p:grpSp>
        <p:nvGrpSpPr>
          <p:cNvPr id="1005579" name="Group 11"/>
          <p:cNvGrpSpPr>
            <a:grpSpLocks/>
          </p:cNvGrpSpPr>
          <p:nvPr/>
        </p:nvGrpSpPr>
        <p:grpSpPr bwMode="auto">
          <a:xfrm>
            <a:off x="3286125" y="2895600"/>
            <a:ext cx="6238875" cy="4075113"/>
            <a:chOff x="1782" y="1824"/>
            <a:chExt cx="3930" cy="2567"/>
          </a:xfrm>
        </p:grpSpPr>
        <p:pic>
          <p:nvPicPr>
            <p:cNvPr id="1005571" name="Picture 3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9" r="9309" b="32761"/>
            <a:stretch>
              <a:fillRect/>
            </a:stretch>
          </p:blipFill>
          <p:spPr bwMode="auto">
            <a:xfrm>
              <a:off x="1782" y="1824"/>
              <a:ext cx="3828" cy="2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05572" name="Text Box 4"/>
            <p:cNvSpPr txBox="1">
              <a:spLocks noChangeArrowheads="1"/>
            </p:cNvSpPr>
            <p:nvPr/>
          </p:nvSpPr>
          <p:spPr bwMode="auto">
            <a:xfrm>
              <a:off x="5193" y="2352"/>
              <a:ext cx="519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2400">
                  <a:solidFill>
                    <a:srgbClr val="FF00FF"/>
                  </a:solidFill>
                  <a:latin typeface="Arial Narrow" charset="0"/>
                </a:rPr>
                <a:t>CdSe</a:t>
              </a:r>
            </a:p>
          </p:txBody>
        </p:sp>
        <p:sp>
          <p:nvSpPr>
            <p:cNvPr id="1005573" name="Text Box 5"/>
            <p:cNvSpPr txBox="1">
              <a:spLocks noChangeArrowheads="1"/>
            </p:cNvSpPr>
            <p:nvPr/>
          </p:nvSpPr>
          <p:spPr bwMode="auto">
            <a:xfrm>
              <a:off x="3600" y="2448"/>
              <a:ext cx="3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2400">
                  <a:solidFill>
                    <a:srgbClr val="FF00FF"/>
                  </a:solidFill>
                  <a:latin typeface="Arial Narrow" charset="0"/>
                </a:rPr>
                <a:t>InP</a:t>
              </a:r>
            </a:p>
          </p:txBody>
        </p:sp>
        <p:sp>
          <p:nvSpPr>
            <p:cNvPr id="1005574" name="Text Box 6"/>
            <p:cNvSpPr txBox="1">
              <a:spLocks noChangeArrowheads="1"/>
            </p:cNvSpPr>
            <p:nvPr/>
          </p:nvSpPr>
          <p:spPr bwMode="auto">
            <a:xfrm>
              <a:off x="2592" y="2448"/>
              <a:ext cx="4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2400">
                  <a:solidFill>
                    <a:srgbClr val="FF00FF"/>
                  </a:solidFill>
                  <a:latin typeface="Arial Narrow" charset="0"/>
                </a:rPr>
                <a:t>InAs</a:t>
              </a:r>
            </a:p>
          </p:txBody>
        </p:sp>
        <p:sp>
          <p:nvSpPr>
            <p:cNvPr id="1005575" name="Text Box 7"/>
            <p:cNvSpPr txBox="1">
              <a:spLocks noChangeArrowheads="1"/>
            </p:cNvSpPr>
            <p:nvPr/>
          </p:nvSpPr>
          <p:spPr bwMode="auto">
            <a:xfrm>
              <a:off x="4896" y="2544"/>
              <a:ext cx="49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altLang="ja-JP" sz="2000">
                  <a:solidFill>
                    <a:srgbClr val="0000FF"/>
                  </a:solidFill>
                  <a:latin typeface="Arial Narrow" charset="0"/>
                  <a:ea typeface="MS PGothic" charset="0"/>
                  <a:cs typeface="MS PGothic" charset="0"/>
                </a:rPr>
                <a:t>2.1nm</a:t>
              </a:r>
            </a:p>
          </p:txBody>
        </p:sp>
        <p:sp>
          <p:nvSpPr>
            <p:cNvPr id="1005576" name="Text Box 8"/>
            <p:cNvSpPr txBox="1">
              <a:spLocks noChangeArrowheads="1"/>
            </p:cNvSpPr>
            <p:nvPr/>
          </p:nvSpPr>
          <p:spPr bwMode="auto">
            <a:xfrm>
              <a:off x="4080" y="2544"/>
              <a:ext cx="49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altLang="ja-JP" sz="2000">
                  <a:solidFill>
                    <a:srgbClr val="0000FF"/>
                  </a:solidFill>
                  <a:latin typeface="Arial Narrow" charset="0"/>
                  <a:ea typeface="MS PGothic" charset="0"/>
                  <a:cs typeface="MS PGothic" charset="0"/>
                </a:rPr>
                <a:t>4.6nm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B33A-0502-1F41-863A-80AE5FF41B40}" type="slidenum">
              <a:rPr lang="en-US"/>
              <a:pPr/>
              <a:t>39</a:t>
            </a:fld>
            <a:endParaRPr lang="en-US"/>
          </a:p>
        </p:txBody>
      </p:sp>
      <p:sp>
        <p:nvSpPr>
          <p:cNvPr id="100147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6618" tIns="48309" rIns="96618" bIns="48309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638"/>
              </a:spcBef>
              <a:spcAft>
                <a:spcPts val="638"/>
              </a:spcAft>
            </a:pPr>
            <a:r>
              <a:rPr lang="en-US" sz="3600">
                <a:solidFill>
                  <a:srgbClr val="A50021"/>
                </a:solidFill>
                <a:latin typeface="Tahoma" charset="0"/>
                <a:ea typeface="MS PGothic" charset="0"/>
                <a:cs typeface="MS PGothic" charset="0"/>
              </a:rPr>
              <a:t>Schematic of the H33D detector</a:t>
            </a:r>
          </a:p>
        </p:txBody>
      </p:sp>
      <p:sp>
        <p:nvSpPr>
          <p:cNvPr id="1001475" name="Rectangle 3"/>
          <p:cNvSpPr>
            <a:spLocks noChangeArrowheads="1"/>
          </p:cNvSpPr>
          <p:nvPr/>
        </p:nvSpPr>
        <p:spPr bwMode="auto">
          <a:xfrm>
            <a:off x="5280025" y="1252538"/>
            <a:ext cx="341313" cy="2568575"/>
          </a:xfrm>
          <a:prstGeom prst="rect">
            <a:avLst/>
          </a:prstGeom>
          <a:solidFill>
            <a:srgbClr val="CCCC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01476" name="Group 4"/>
          <p:cNvGrpSpPr>
            <a:grpSpLocks/>
          </p:cNvGrpSpPr>
          <p:nvPr/>
        </p:nvGrpSpPr>
        <p:grpSpPr bwMode="auto">
          <a:xfrm>
            <a:off x="1779588" y="4060825"/>
            <a:ext cx="2373312" cy="965200"/>
            <a:chOff x="1741" y="2656"/>
            <a:chExt cx="1423" cy="570"/>
          </a:xfrm>
        </p:grpSpPr>
        <p:sp>
          <p:nvSpPr>
            <p:cNvPr id="1001477" name="Freeform 5"/>
            <p:cNvSpPr>
              <a:spLocks/>
            </p:cNvSpPr>
            <p:nvPr/>
          </p:nvSpPr>
          <p:spPr bwMode="auto">
            <a:xfrm>
              <a:off x="1741" y="2692"/>
              <a:ext cx="1423" cy="534"/>
            </a:xfrm>
            <a:custGeom>
              <a:avLst/>
              <a:gdLst>
                <a:gd name="T0" fmla="*/ 712 w 2847"/>
                <a:gd name="T1" fmla="*/ 0 h 1068"/>
                <a:gd name="T2" fmla="*/ 0 w 2847"/>
                <a:gd name="T3" fmla="*/ 1068 h 1068"/>
                <a:gd name="T4" fmla="*/ 2135 w 2847"/>
                <a:gd name="T5" fmla="*/ 1068 h 1068"/>
                <a:gd name="T6" fmla="*/ 2847 w 2847"/>
                <a:gd name="T7" fmla="*/ 0 h 1068"/>
                <a:gd name="T8" fmla="*/ 712 w 2847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7" h="1068">
                  <a:moveTo>
                    <a:pt x="712" y="0"/>
                  </a:moveTo>
                  <a:lnTo>
                    <a:pt x="0" y="1068"/>
                  </a:lnTo>
                  <a:lnTo>
                    <a:pt x="2135" y="1068"/>
                  </a:lnTo>
                  <a:lnTo>
                    <a:pt x="2847" y="0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1478" name="Group 6"/>
            <p:cNvGrpSpPr>
              <a:grpSpLocks/>
            </p:cNvGrpSpPr>
            <p:nvPr/>
          </p:nvGrpSpPr>
          <p:grpSpPr bwMode="auto">
            <a:xfrm>
              <a:off x="1741" y="2656"/>
              <a:ext cx="1423" cy="534"/>
              <a:chOff x="1741" y="2656"/>
              <a:chExt cx="1423" cy="534"/>
            </a:xfrm>
          </p:grpSpPr>
          <p:sp>
            <p:nvSpPr>
              <p:cNvPr id="1001479" name="Freeform 7"/>
              <p:cNvSpPr>
                <a:spLocks/>
              </p:cNvSpPr>
              <p:nvPr/>
            </p:nvSpPr>
            <p:spPr bwMode="auto">
              <a:xfrm>
                <a:off x="1741" y="2656"/>
                <a:ext cx="1423" cy="534"/>
              </a:xfrm>
              <a:custGeom>
                <a:avLst/>
                <a:gdLst>
                  <a:gd name="T0" fmla="*/ 712 w 2847"/>
                  <a:gd name="T1" fmla="*/ 0 h 1068"/>
                  <a:gd name="T2" fmla="*/ 0 w 2847"/>
                  <a:gd name="T3" fmla="*/ 1068 h 1068"/>
                  <a:gd name="T4" fmla="*/ 2135 w 2847"/>
                  <a:gd name="T5" fmla="*/ 1068 h 1068"/>
                  <a:gd name="T6" fmla="*/ 2847 w 2847"/>
                  <a:gd name="T7" fmla="*/ 0 h 1068"/>
                  <a:gd name="T8" fmla="*/ 712 w 2847"/>
                  <a:gd name="T9" fmla="*/ 0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47" h="1068">
                    <a:moveTo>
                      <a:pt x="712" y="0"/>
                    </a:moveTo>
                    <a:lnTo>
                      <a:pt x="0" y="1068"/>
                    </a:lnTo>
                    <a:lnTo>
                      <a:pt x="2135" y="1068"/>
                    </a:lnTo>
                    <a:lnTo>
                      <a:pt x="2847" y="0"/>
                    </a:lnTo>
                    <a:lnTo>
                      <a:pt x="712" y="0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480" name="Freeform 8"/>
              <p:cNvSpPr>
                <a:spLocks/>
              </p:cNvSpPr>
              <p:nvPr/>
            </p:nvSpPr>
            <p:spPr bwMode="auto">
              <a:xfrm>
                <a:off x="1741" y="2656"/>
                <a:ext cx="1423" cy="534"/>
              </a:xfrm>
              <a:custGeom>
                <a:avLst/>
                <a:gdLst>
                  <a:gd name="T0" fmla="*/ 712 w 2847"/>
                  <a:gd name="T1" fmla="*/ 0 h 1068"/>
                  <a:gd name="T2" fmla="*/ 0 w 2847"/>
                  <a:gd name="T3" fmla="*/ 1068 h 1068"/>
                  <a:gd name="T4" fmla="*/ 2135 w 2847"/>
                  <a:gd name="T5" fmla="*/ 1068 h 1068"/>
                  <a:gd name="T6" fmla="*/ 2847 w 2847"/>
                  <a:gd name="T7" fmla="*/ 0 h 1068"/>
                  <a:gd name="T8" fmla="*/ 712 w 2847"/>
                  <a:gd name="T9" fmla="*/ 0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47" h="1068">
                    <a:moveTo>
                      <a:pt x="712" y="0"/>
                    </a:moveTo>
                    <a:lnTo>
                      <a:pt x="0" y="1068"/>
                    </a:lnTo>
                    <a:lnTo>
                      <a:pt x="2135" y="1068"/>
                    </a:lnTo>
                    <a:lnTo>
                      <a:pt x="2847" y="0"/>
                    </a:lnTo>
                    <a:lnTo>
                      <a:pt x="712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01481" name="Group 9"/>
          <p:cNvGrpSpPr>
            <a:grpSpLocks/>
          </p:cNvGrpSpPr>
          <p:nvPr/>
        </p:nvGrpSpPr>
        <p:grpSpPr bwMode="auto">
          <a:xfrm>
            <a:off x="2736850" y="3876675"/>
            <a:ext cx="288925" cy="912813"/>
            <a:chOff x="2315" y="2547"/>
            <a:chExt cx="173" cy="538"/>
          </a:xfrm>
        </p:grpSpPr>
        <p:sp>
          <p:nvSpPr>
            <p:cNvPr id="1001482" name="Freeform 10"/>
            <p:cNvSpPr>
              <a:spLocks/>
            </p:cNvSpPr>
            <p:nvPr/>
          </p:nvSpPr>
          <p:spPr bwMode="auto">
            <a:xfrm>
              <a:off x="2317" y="2549"/>
              <a:ext cx="169" cy="534"/>
            </a:xfrm>
            <a:custGeom>
              <a:avLst/>
              <a:gdLst>
                <a:gd name="T0" fmla="*/ 170 w 339"/>
                <a:gd name="T1" fmla="*/ 0 h 1068"/>
                <a:gd name="T2" fmla="*/ 0 w 339"/>
                <a:gd name="T3" fmla="*/ 1068 h 1068"/>
                <a:gd name="T4" fmla="*/ 339 w 339"/>
                <a:gd name="T5" fmla="*/ 1068 h 1068"/>
                <a:gd name="T6" fmla="*/ 170 w 339"/>
                <a:gd name="T7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9" h="1068">
                  <a:moveTo>
                    <a:pt x="170" y="0"/>
                  </a:moveTo>
                  <a:lnTo>
                    <a:pt x="0" y="1068"/>
                  </a:lnTo>
                  <a:lnTo>
                    <a:pt x="339" y="106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83" name="Freeform 11"/>
            <p:cNvSpPr>
              <a:spLocks/>
            </p:cNvSpPr>
            <p:nvPr/>
          </p:nvSpPr>
          <p:spPr bwMode="auto">
            <a:xfrm>
              <a:off x="2396" y="2547"/>
              <a:ext cx="10" cy="22"/>
            </a:xfrm>
            <a:custGeom>
              <a:avLst/>
              <a:gdLst>
                <a:gd name="T0" fmla="*/ 14 w 18"/>
                <a:gd name="T1" fmla="*/ 6 h 44"/>
                <a:gd name="T2" fmla="*/ 10 w 18"/>
                <a:gd name="T3" fmla="*/ 4 h 44"/>
                <a:gd name="T4" fmla="*/ 6 w 18"/>
                <a:gd name="T5" fmla="*/ 6 h 44"/>
                <a:gd name="T6" fmla="*/ 10 w 18"/>
                <a:gd name="T7" fmla="*/ 34 h 44"/>
                <a:gd name="T8" fmla="*/ 11 w 18"/>
                <a:gd name="T9" fmla="*/ 35 h 44"/>
                <a:gd name="T10" fmla="*/ 13 w 18"/>
                <a:gd name="T11" fmla="*/ 37 h 44"/>
                <a:gd name="T12" fmla="*/ 14 w 18"/>
                <a:gd name="T13" fmla="*/ 38 h 44"/>
                <a:gd name="T14" fmla="*/ 15 w 18"/>
                <a:gd name="T15" fmla="*/ 38 h 44"/>
                <a:gd name="T16" fmla="*/ 17 w 18"/>
                <a:gd name="T17" fmla="*/ 37 h 44"/>
                <a:gd name="T18" fmla="*/ 18 w 18"/>
                <a:gd name="T19" fmla="*/ 35 h 44"/>
                <a:gd name="T20" fmla="*/ 18 w 18"/>
                <a:gd name="T21" fmla="*/ 34 h 44"/>
                <a:gd name="T22" fmla="*/ 18 w 18"/>
                <a:gd name="T23" fmla="*/ 32 h 44"/>
                <a:gd name="T24" fmla="*/ 14 w 18"/>
                <a:gd name="T25" fmla="*/ 4 h 44"/>
                <a:gd name="T26" fmla="*/ 13 w 18"/>
                <a:gd name="T27" fmla="*/ 3 h 44"/>
                <a:gd name="T28" fmla="*/ 11 w 18"/>
                <a:gd name="T29" fmla="*/ 1 h 44"/>
                <a:gd name="T30" fmla="*/ 10 w 18"/>
                <a:gd name="T31" fmla="*/ 0 h 44"/>
                <a:gd name="T32" fmla="*/ 10 w 18"/>
                <a:gd name="T33" fmla="*/ 0 h 44"/>
                <a:gd name="T34" fmla="*/ 8 w 18"/>
                <a:gd name="T35" fmla="*/ 1 h 44"/>
                <a:gd name="T36" fmla="*/ 7 w 18"/>
                <a:gd name="T37" fmla="*/ 3 h 44"/>
                <a:gd name="T38" fmla="*/ 6 w 18"/>
                <a:gd name="T39" fmla="*/ 4 h 44"/>
                <a:gd name="T40" fmla="*/ 0 w 18"/>
                <a:gd name="T41" fmla="*/ 38 h 44"/>
                <a:gd name="T42" fmla="*/ 0 w 18"/>
                <a:gd name="T43" fmla="*/ 40 h 44"/>
                <a:gd name="T44" fmla="*/ 1 w 18"/>
                <a:gd name="T45" fmla="*/ 41 h 44"/>
                <a:gd name="T46" fmla="*/ 3 w 18"/>
                <a:gd name="T47" fmla="*/ 43 h 44"/>
                <a:gd name="T48" fmla="*/ 4 w 18"/>
                <a:gd name="T49" fmla="*/ 44 h 44"/>
                <a:gd name="T50" fmla="*/ 6 w 18"/>
                <a:gd name="T51" fmla="*/ 44 h 44"/>
                <a:gd name="T52" fmla="*/ 7 w 18"/>
                <a:gd name="T53" fmla="*/ 43 h 44"/>
                <a:gd name="T54" fmla="*/ 8 w 18"/>
                <a:gd name="T55" fmla="*/ 41 h 44"/>
                <a:gd name="T56" fmla="*/ 8 w 18"/>
                <a:gd name="T57" fmla="*/ 40 h 44"/>
                <a:gd name="T58" fmla="*/ 14 w 18"/>
                <a:gd name="T5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" h="44">
                  <a:moveTo>
                    <a:pt x="14" y="6"/>
                  </a:moveTo>
                  <a:lnTo>
                    <a:pt x="10" y="4"/>
                  </a:lnTo>
                  <a:lnTo>
                    <a:pt x="6" y="6"/>
                  </a:lnTo>
                  <a:lnTo>
                    <a:pt x="10" y="34"/>
                  </a:lnTo>
                  <a:lnTo>
                    <a:pt x="11" y="35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7" y="37"/>
                  </a:lnTo>
                  <a:lnTo>
                    <a:pt x="18" y="35"/>
                  </a:lnTo>
                  <a:lnTo>
                    <a:pt x="18" y="34"/>
                  </a:lnTo>
                  <a:lnTo>
                    <a:pt x="18" y="32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1" y="41"/>
                  </a:lnTo>
                  <a:lnTo>
                    <a:pt x="3" y="43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84" name="Freeform 12"/>
            <p:cNvSpPr>
              <a:spLocks/>
            </p:cNvSpPr>
            <p:nvPr/>
          </p:nvSpPr>
          <p:spPr bwMode="auto">
            <a:xfrm>
              <a:off x="2392" y="2577"/>
              <a:ext cx="7" cy="23"/>
            </a:xfrm>
            <a:custGeom>
              <a:avLst/>
              <a:gdLst>
                <a:gd name="T0" fmla="*/ 14 w 14"/>
                <a:gd name="T1" fmla="*/ 6 h 44"/>
                <a:gd name="T2" fmla="*/ 14 w 14"/>
                <a:gd name="T3" fmla="*/ 4 h 44"/>
                <a:gd name="T4" fmla="*/ 14 w 14"/>
                <a:gd name="T5" fmla="*/ 3 h 44"/>
                <a:gd name="T6" fmla="*/ 13 w 14"/>
                <a:gd name="T7" fmla="*/ 1 h 44"/>
                <a:gd name="T8" fmla="*/ 11 w 14"/>
                <a:gd name="T9" fmla="*/ 0 h 44"/>
                <a:gd name="T10" fmla="*/ 10 w 14"/>
                <a:gd name="T11" fmla="*/ 0 h 44"/>
                <a:gd name="T12" fmla="*/ 9 w 14"/>
                <a:gd name="T13" fmla="*/ 1 h 44"/>
                <a:gd name="T14" fmla="*/ 7 w 14"/>
                <a:gd name="T15" fmla="*/ 3 h 44"/>
                <a:gd name="T16" fmla="*/ 6 w 14"/>
                <a:gd name="T17" fmla="*/ 4 h 44"/>
                <a:gd name="T18" fmla="*/ 0 w 14"/>
                <a:gd name="T19" fmla="*/ 40 h 44"/>
                <a:gd name="T20" fmla="*/ 0 w 14"/>
                <a:gd name="T21" fmla="*/ 41 h 44"/>
                <a:gd name="T22" fmla="*/ 1 w 14"/>
                <a:gd name="T23" fmla="*/ 43 h 44"/>
                <a:gd name="T24" fmla="*/ 3 w 14"/>
                <a:gd name="T25" fmla="*/ 44 h 44"/>
                <a:gd name="T26" fmla="*/ 4 w 14"/>
                <a:gd name="T27" fmla="*/ 44 h 44"/>
                <a:gd name="T28" fmla="*/ 6 w 14"/>
                <a:gd name="T29" fmla="*/ 44 h 44"/>
                <a:gd name="T30" fmla="*/ 7 w 14"/>
                <a:gd name="T31" fmla="*/ 44 h 44"/>
                <a:gd name="T32" fmla="*/ 9 w 14"/>
                <a:gd name="T33" fmla="*/ 43 h 44"/>
                <a:gd name="T34" fmla="*/ 9 w 14"/>
                <a:gd name="T35" fmla="*/ 41 h 44"/>
                <a:gd name="T36" fmla="*/ 14 w 14"/>
                <a:gd name="T37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14" y="6"/>
                  </a:moveTo>
                  <a:lnTo>
                    <a:pt x="14" y="4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1" y="43"/>
                  </a:lnTo>
                  <a:lnTo>
                    <a:pt x="3" y="44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9" y="43"/>
                  </a:lnTo>
                  <a:lnTo>
                    <a:pt x="9" y="41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85" name="Freeform 13"/>
            <p:cNvSpPr>
              <a:spLocks/>
            </p:cNvSpPr>
            <p:nvPr/>
          </p:nvSpPr>
          <p:spPr bwMode="auto">
            <a:xfrm>
              <a:off x="2387" y="2608"/>
              <a:ext cx="7" cy="23"/>
            </a:xfrm>
            <a:custGeom>
              <a:avLst/>
              <a:gdLst>
                <a:gd name="T0" fmla="*/ 14 w 14"/>
                <a:gd name="T1" fmla="*/ 4 h 44"/>
                <a:gd name="T2" fmla="*/ 14 w 14"/>
                <a:gd name="T3" fmla="*/ 3 h 44"/>
                <a:gd name="T4" fmla="*/ 14 w 14"/>
                <a:gd name="T5" fmla="*/ 1 h 44"/>
                <a:gd name="T6" fmla="*/ 13 w 14"/>
                <a:gd name="T7" fmla="*/ 0 h 44"/>
                <a:gd name="T8" fmla="*/ 11 w 14"/>
                <a:gd name="T9" fmla="*/ 0 h 44"/>
                <a:gd name="T10" fmla="*/ 10 w 14"/>
                <a:gd name="T11" fmla="*/ 0 h 44"/>
                <a:gd name="T12" fmla="*/ 9 w 14"/>
                <a:gd name="T13" fmla="*/ 0 h 44"/>
                <a:gd name="T14" fmla="*/ 7 w 14"/>
                <a:gd name="T15" fmla="*/ 1 h 44"/>
                <a:gd name="T16" fmla="*/ 6 w 14"/>
                <a:gd name="T17" fmla="*/ 3 h 44"/>
                <a:gd name="T18" fmla="*/ 0 w 14"/>
                <a:gd name="T19" fmla="*/ 38 h 44"/>
                <a:gd name="T20" fmla="*/ 0 w 14"/>
                <a:gd name="T21" fmla="*/ 40 h 44"/>
                <a:gd name="T22" fmla="*/ 2 w 14"/>
                <a:gd name="T23" fmla="*/ 41 h 44"/>
                <a:gd name="T24" fmla="*/ 3 w 14"/>
                <a:gd name="T25" fmla="*/ 43 h 44"/>
                <a:gd name="T26" fmla="*/ 4 w 14"/>
                <a:gd name="T27" fmla="*/ 44 h 44"/>
                <a:gd name="T28" fmla="*/ 6 w 14"/>
                <a:gd name="T29" fmla="*/ 44 h 44"/>
                <a:gd name="T30" fmla="*/ 7 w 14"/>
                <a:gd name="T31" fmla="*/ 43 h 44"/>
                <a:gd name="T32" fmla="*/ 9 w 14"/>
                <a:gd name="T33" fmla="*/ 41 h 44"/>
                <a:gd name="T34" fmla="*/ 9 w 14"/>
                <a:gd name="T35" fmla="*/ 40 h 44"/>
                <a:gd name="T36" fmla="*/ 14 w 14"/>
                <a:gd name="T3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14" y="4"/>
                  </a:moveTo>
                  <a:lnTo>
                    <a:pt x="14" y="3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1"/>
                  </a:lnTo>
                  <a:lnTo>
                    <a:pt x="3" y="43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86" name="Freeform 14"/>
            <p:cNvSpPr>
              <a:spLocks/>
            </p:cNvSpPr>
            <p:nvPr/>
          </p:nvSpPr>
          <p:spPr bwMode="auto">
            <a:xfrm>
              <a:off x="2382" y="2639"/>
              <a:ext cx="7" cy="22"/>
            </a:xfrm>
            <a:custGeom>
              <a:avLst/>
              <a:gdLst>
                <a:gd name="T0" fmla="*/ 14 w 14"/>
                <a:gd name="T1" fmla="*/ 6 h 44"/>
                <a:gd name="T2" fmla="*/ 14 w 14"/>
                <a:gd name="T3" fmla="*/ 4 h 44"/>
                <a:gd name="T4" fmla="*/ 14 w 14"/>
                <a:gd name="T5" fmla="*/ 3 h 44"/>
                <a:gd name="T6" fmla="*/ 13 w 14"/>
                <a:gd name="T7" fmla="*/ 1 h 44"/>
                <a:gd name="T8" fmla="*/ 12 w 14"/>
                <a:gd name="T9" fmla="*/ 0 h 44"/>
                <a:gd name="T10" fmla="*/ 10 w 14"/>
                <a:gd name="T11" fmla="*/ 0 h 44"/>
                <a:gd name="T12" fmla="*/ 9 w 14"/>
                <a:gd name="T13" fmla="*/ 1 h 44"/>
                <a:gd name="T14" fmla="*/ 7 w 14"/>
                <a:gd name="T15" fmla="*/ 3 h 44"/>
                <a:gd name="T16" fmla="*/ 6 w 14"/>
                <a:gd name="T17" fmla="*/ 4 h 44"/>
                <a:gd name="T18" fmla="*/ 0 w 14"/>
                <a:gd name="T19" fmla="*/ 38 h 44"/>
                <a:gd name="T20" fmla="*/ 0 w 14"/>
                <a:gd name="T21" fmla="*/ 40 h 44"/>
                <a:gd name="T22" fmla="*/ 2 w 14"/>
                <a:gd name="T23" fmla="*/ 41 h 44"/>
                <a:gd name="T24" fmla="*/ 3 w 14"/>
                <a:gd name="T25" fmla="*/ 43 h 44"/>
                <a:gd name="T26" fmla="*/ 5 w 14"/>
                <a:gd name="T27" fmla="*/ 44 h 44"/>
                <a:gd name="T28" fmla="*/ 6 w 14"/>
                <a:gd name="T29" fmla="*/ 44 h 44"/>
                <a:gd name="T30" fmla="*/ 7 w 14"/>
                <a:gd name="T31" fmla="*/ 43 h 44"/>
                <a:gd name="T32" fmla="*/ 9 w 14"/>
                <a:gd name="T33" fmla="*/ 41 h 44"/>
                <a:gd name="T34" fmla="*/ 9 w 14"/>
                <a:gd name="T35" fmla="*/ 40 h 44"/>
                <a:gd name="T36" fmla="*/ 14 w 14"/>
                <a:gd name="T37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14" y="6"/>
                  </a:moveTo>
                  <a:lnTo>
                    <a:pt x="14" y="4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1"/>
                  </a:lnTo>
                  <a:lnTo>
                    <a:pt x="3" y="43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87" name="Freeform 15"/>
            <p:cNvSpPr>
              <a:spLocks/>
            </p:cNvSpPr>
            <p:nvPr/>
          </p:nvSpPr>
          <p:spPr bwMode="auto">
            <a:xfrm>
              <a:off x="2377" y="2670"/>
              <a:ext cx="7" cy="22"/>
            </a:xfrm>
            <a:custGeom>
              <a:avLst/>
              <a:gdLst>
                <a:gd name="T0" fmla="*/ 15 w 15"/>
                <a:gd name="T1" fmla="*/ 4 h 43"/>
                <a:gd name="T2" fmla="*/ 15 w 15"/>
                <a:gd name="T3" fmla="*/ 3 h 43"/>
                <a:gd name="T4" fmla="*/ 15 w 15"/>
                <a:gd name="T5" fmla="*/ 2 h 43"/>
                <a:gd name="T6" fmla="*/ 13 w 15"/>
                <a:gd name="T7" fmla="*/ 0 h 43"/>
                <a:gd name="T8" fmla="*/ 12 w 15"/>
                <a:gd name="T9" fmla="*/ 0 h 43"/>
                <a:gd name="T10" fmla="*/ 10 w 15"/>
                <a:gd name="T11" fmla="*/ 0 h 43"/>
                <a:gd name="T12" fmla="*/ 9 w 15"/>
                <a:gd name="T13" fmla="*/ 0 h 43"/>
                <a:gd name="T14" fmla="*/ 7 w 15"/>
                <a:gd name="T15" fmla="*/ 2 h 43"/>
                <a:gd name="T16" fmla="*/ 6 w 15"/>
                <a:gd name="T17" fmla="*/ 3 h 43"/>
                <a:gd name="T18" fmla="*/ 0 w 15"/>
                <a:gd name="T19" fmla="*/ 39 h 43"/>
                <a:gd name="T20" fmla="*/ 0 w 15"/>
                <a:gd name="T21" fmla="*/ 40 h 43"/>
                <a:gd name="T22" fmla="*/ 2 w 15"/>
                <a:gd name="T23" fmla="*/ 42 h 43"/>
                <a:gd name="T24" fmla="*/ 3 w 15"/>
                <a:gd name="T25" fmla="*/ 43 h 43"/>
                <a:gd name="T26" fmla="*/ 5 w 15"/>
                <a:gd name="T27" fmla="*/ 43 h 43"/>
                <a:gd name="T28" fmla="*/ 6 w 15"/>
                <a:gd name="T29" fmla="*/ 43 h 43"/>
                <a:gd name="T30" fmla="*/ 7 w 15"/>
                <a:gd name="T31" fmla="*/ 43 h 43"/>
                <a:gd name="T32" fmla="*/ 9 w 15"/>
                <a:gd name="T33" fmla="*/ 42 h 43"/>
                <a:gd name="T34" fmla="*/ 9 w 15"/>
                <a:gd name="T35" fmla="*/ 40 h 43"/>
                <a:gd name="T36" fmla="*/ 15 w 15"/>
                <a:gd name="T37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43">
                  <a:moveTo>
                    <a:pt x="15" y="4"/>
                  </a:moveTo>
                  <a:lnTo>
                    <a:pt x="15" y="3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6" y="3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3" y="43"/>
                  </a:lnTo>
                  <a:lnTo>
                    <a:pt x="5" y="43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9" y="42"/>
                  </a:lnTo>
                  <a:lnTo>
                    <a:pt x="9" y="40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88" name="Freeform 16"/>
            <p:cNvSpPr>
              <a:spLocks/>
            </p:cNvSpPr>
            <p:nvPr/>
          </p:nvSpPr>
          <p:spPr bwMode="auto">
            <a:xfrm>
              <a:off x="2372" y="2700"/>
              <a:ext cx="7" cy="23"/>
            </a:xfrm>
            <a:custGeom>
              <a:avLst/>
              <a:gdLst>
                <a:gd name="T0" fmla="*/ 13 w 13"/>
                <a:gd name="T1" fmla="*/ 6 h 44"/>
                <a:gd name="T2" fmla="*/ 13 w 13"/>
                <a:gd name="T3" fmla="*/ 4 h 44"/>
                <a:gd name="T4" fmla="*/ 13 w 13"/>
                <a:gd name="T5" fmla="*/ 3 h 44"/>
                <a:gd name="T6" fmla="*/ 11 w 13"/>
                <a:gd name="T7" fmla="*/ 1 h 44"/>
                <a:gd name="T8" fmla="*/ 10 w 13"/>
                <a:gd name="T9" fmla="*/ 0 h 44"/>
                <a:gd name="T10" fmla="*/ 8 w 13"/>
                <a:gd name="T11" fmla="*/ 0 h 44"/>
                <a:gd name="T12" fmla="*/ 7 w 13"/>
                <a:gd name="T13" fmla="*/ 1 h 44"/>
                <a:gd name="T14" fmla="*/ 6 w 13"/>
                <a:gd name="T15" fmla="*/ 3 h 44"/>
                <a:gd name="T16" fmla="*/ 4 w 13"/>
                <a:gd name="T17" fmla="*/ 4 h 44"/>
                <a:gd name="T18" fmla="*/ 0 w 13"/>
                <a:gd name="T19" fmla="*/ 38 h 44"/>
                <a:gd name="T20" fmla="*/ 0 w 13"/>
                <a:gd name="T21" fmla="*/ 40 h 44"/>
                <a:gd name="T22" fmla="*/ 0 w 13"/>
                <a:gd name="T23" fmla="*/ 41 h 44"/>
                <a:gd name="T24" fmla="*/ 1 w 13"/>
                <a:gd name="T25" fmla="*/ 43 h 44"/>
                <a:gd name="T26" fmla="*/ 3 w 13"/>
                <a:gd name="T27" fmla="*/ 44 h 44"/>
                <a:gd name="T28" fmla="*/ 4 w 13"/>
                <a:gd name="T29" fmla="*/ 44 h 44"/>
                <a:gd name="T30" fmla="*/ 6 w 13"/>
                <a:gd name="T31" fmla="*/ 43 h 44"/>
                <a:gd name="T32" fmla="*/ 7 w 13"/>
                <a:gd name="T33" fmla="*/ 41 h 44"/>
                <a:gd name="T34" fmla="*/ 8 w 13"/>
                <a:gd name="T35" fmla="*/ 40 h 44"/>
                <a:gd name="T36" fmla="*/ 13 w 13"/>
                <a:gd name="T37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44">
                  <a:moveTo>
                    <a:pt x="13" y="6"/>
                  </a:moveTo>
                  <a:lnTo>
                    <a:pt x="13" y="4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1" y="43"/>
                  </a:lnTo>
                  <a:lnTo>
                    <a:pt x="3" y="44"/>
                  </a:lnTo>
                  <a:lnTo>
                    <a:pt x="4" y="44"/>
                  </a:lnTo>
                  <a:lnTo>
                    <a:pt x="6" y="43"/>
                  </a:lnTo>
                  <a:lnTo>
                    <a:pt x="7" y="41"/>
                  </a:lnTo>
                  <a:lnTo>
                    <a:pt x="8" y="40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89" name="Freeform 17"/>
            <p:cNvSpPr>
              <a:spLocks/>
            </p:cNvSpPr>
            <p:nvPr/>
          </p:nvSpPr>
          <p:spPr bwMode="auto">
            <a:xfrm>
              <a:off x="2368" y="2732"/>
              <a:ext cx="7" cy="21"/>
            </a:xfrm>
            <a:custGeom>
              <a:avLst/>
              <a:gdLst>
                <a:gd name="T0" fmla="*/ 14 w 14"/>
                <a:gd name="T1" fmla="*/ 5 h 43"/>
                <a:gd name="T2" fmla="*/ 14 w 14"/>
                <a:gd name="T3" fmla="*/ 3 h 43"/>
                <a:gd name="T4" fmla="*/ 13 w 14"/>
                <a:gd name="T5" fmla="*/ 2 h 43"/>
                <a:gd name="T6" fmla="*/ 11 w 14"/>
                <a:gd name="T7" fmla="*/ 0 h 43"/>
                <a:gd name="T8" fmla="*/ 10 w 14"/>
                <a:gd name="T9" fmla="*/ 0 h 43"/>
                <a:gd name="T10" fmla="*/ 9 w 14"/>
                <a:gd name="T11" fmla="*/ 0 h 43"/>
                <a:gd name="T12" fmla="*/ 7 w 14"/>
                <a:gd name="T13" fmla="*/ 0 h 43"/>
                <a:gd name="T14" fmla="*/ 6 w 14"/>
                <a:gd name="T15" fmla="*/ 2 h 43"/>
                <a:gd name="T16" fmla="*/ 6 w 14"/>
                <a:gd name="T17" fmla="*/ 3 h 43"/>
                <a:gd name="T18" fmla="*/ 0 w 14"/>
                <a:gd name="T19" fmla="*/ 39 h 43"/>
                <a:gd name="T20" fmla="*/ 0 w 14"/>
                <a:gd name="T21" fmla="*/ 40 h 43"/>
                <a:gd name="T22" fmla="*/ 0 w 14"/>
                <a:gd name="T23" fmla="*/ 42 h 43"/>
                <a:gd name="T24" fmla="*/ 1 w 14"/>
                <a:gd name="T25" fmla="*/ 43 h 43"/>
                <a:gd name="T26" fmla="*/ 3 w 14"/>
                <a:gd name="T27" fmla="*/ 43 h 43"/>
                <a:gd name="T28" fmla="*/ 4 w 14"/>
                <a:gd name="T29" fmla="*/ 43 h 43"/>
                <a:gd name="T30" fmla="*/ 6 w 14"/>
                <a:gd name="T31" fmla="*/ 43 h 43"/>
                <a:gd name="T32" fmla="*/ 7 w 14"/>
                <a:gd name="T33" fmla="*/ 42 h 43"/>
                <a:gd name="T34" fmla="*/ 9 w 14"/>
                <a:gd name="T35" fmla="*/ 40 h 43"/>
                <a:gd name="T36" fmla="*/ 14 w 14"/>
                <a:gd name="T37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3">
                  <a:moveTo>
                    <a:pt x="14" y="5"/>
                  </a:moveTo>
                  <a:lnTo>
                    <a:pt x="14" y="3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7" y="42"/>
                  </a:lnTo>
                  <a:lnTo>
                    <a:pt x="9" y="40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0" name="Freeform 18"/>
            <p:cNvSpPr>
              <a:spLocks/>
            </p:cNvSpPr>
            <p:nvPr/>
          </p:nvSpPr>
          <p:spPr bwMode="auto">
            <a:xfrm>
              <a:off x="2363" y="2762"/>
              <a:ext cx="7" cy="22"/>
            </a:xfrm>
            <a:custGeom>
              <a:avLst/>
              <a:gdLst>
                <a:gd name="T0" fmla="*/ 14 w 14"/>
                <a:gd name="T1" fmla="*/ 4 h 45"/>
                <a:gd name="T2" fmla="*/ 14 w 14"/>
                <a:gd name="T3" fmla="*/ 3 h 45"/>
                <a:gd name="T4" fmla="*/ 13 w 14"/>
                <a:gd name="T5" fmla="*/ 2 h 45"/>
                <a:gd name="T6" fmla="*/ 11 w 14"/>
                <a:gd name="T7" fmla="*/ 0 h 45"/>
                <a:gd name="T8" fmla="*/ 10 w 14"/>
                <a:gd name="T9" fmla="*/ 0 h 45"/>
                <a:gd name="T10" fmla="*/ 9 w 14"/>
                <a:gd name="T11" fmla="*/ 0 h 45"/>
                <a:gd name="T12" fmla="*/ 7 w 14"/>
                <a:gd name="T13" fmla="*/ 0 h 45"/>
                <a:gd name="T14" fmla="*/ 6 w 14"/>
                <a:gd name="T15" fmla="*/ 2 h 45"/>
                <a:gd name="T16" fmla="*/ 6 w 14"/>
                <a:gd name="T17" fmla="*/ 3 h 45"/>
                <a:gd name="T18" fmla="*/ 0 w 14"/>
                <a:gd name="T19" fmla="*/ 39 h 45"/>
                <a:gd name="T20" fmla="*/ 0 w 14"/>
                <a:gd name="T21" fmla="*/ 40 h 45"/>
                <a:gd name="T22" fmla="*/ 0 w 14"/>
                <a:gd name="T23" fmla="*/ 42 h 45"/>
                <a:gd name="T24" fmla="*/ 2 w 14"/>
                <a:gd name="T25" fmla="*/ 43 h 45"/>
                <a:gd name="T26" fmla="*/ 3 w 14"/>
                <a:gd name="T27" fmla="*/ 45 h 45"/>
                <a:gd name="T28" fmla="*/ 4 w 14"/>
                <a:gd name="T29" fmla="*/ 45 h 45"/>
                <a:gd name="T30" fmla="*/ 6 w 14"/>
                <a:gd name="T31" fmla="*/ 43 h 45"/>
                <a:gd name="T32" fmla="*/ 7 w 14"/>
                <a:gd name="T33" fmla="*/ 42 h 45"/>
                <a:gd name="T34" fmla="*/ 9 w 14"/>
                <a:gd name="T35" fmla="*/ 40 h 45"/>
                <a:gd name="T36" fmla="*/ 14 w 14"/>
                <a:gd name="T37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14" y="4"/>
                  </a:moveTo>
                  <a:lnTo>
                    <a:pt x="14" y="3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6" y="43"/>
                  </a:lnTo>
                  <a:lnTo>
                    <a:pt x="7" y="42"/>
                  </a:lnTo>
                  <a:lnTo>
                    <a:pt x="9" y="4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1" name="Freeform 19"/>
            <p:cNvSpPr>
              <a:spLocks/>
            </p:cNvSpPr>
            <p:nvPr/>
          </p:nvSpPr>
          <p:spPr bwMode="auto">
            <a:xfrm>
              <a:off x="2358" y="2792"/>
              <a:ext cx="7" cy="23"/>
            </a:xfrm>
            <a:custGeom>
              <a:avLst/>
              <a:gdLst>
                <a:gd name="T0" fmla="*/ 14 w 14"/>
                <a:gd name="T1" fmla="*/ 6 h 44"/>
                <a:gd name="T2" fmla="*/ 14 w 14"/>
                <a:gd name="T3" fmla="*/ 4 h 44"/>
                <a:gd name="T4" fmla="*/ 13 w 14"/>
                <a:gd name="T5" fmla="*/ 3 h 44"/>
                <a:gd name="T6" fmla="*/ 12 w 14"/>
                <a:gd name="T7" fmla="*/ 1 h 44"/>
                <a:gd name="T8" fmla="*/ 10 w 14"/>
                <a:gd name="T9" fmla="*/ 0 h 44"/>
                <a:gd name="T10" fmla="*/ 9 w 14"/>
                <a:gd name="T11" fmla="*/ 0 h 44"/>
                <a:gd name="T12" fmla="*/ 7 w 14"/>
                <a:gd name="T13" fmla="*/ 1 h 44"/>
                <a:gd name="T14" fmla="*/ 6 w 14"/>
                <a:gd name="T15" fmla="*/ 3 h 44"/>
                <a:gd name="T16" fmla="*/ 6 w 14"/>
                <a:gd name="T17" fmla="*/ 4 h 44"/>
                <a:gd name="T18" fmla="*/ 0 w 14"/>
                <a:gd name="T19" fmla="*/ 40 h 44"/>
                <a:gd name="T20" fmla="*/ 0 w 14"/>
                <a:gd name="T21" fmla="*/ 41 h 44"/>
                <a:gd name="T22" fmla="*/ 0 w 14"/>
                <a:gd name="T23" fmla="*/ 43 h 44"/>
                <a:gd name="T24" fmla="*/ 2 w 14"/>
                <a:gd name="T25" fmla="*/ 44 h 44"/>
                <a:gd name="T26" fmla="*/ 3 w 14"/>
                <a:gd name="T27" fmla="*/ 44 h 44"/>
                <a:gd name="T28" fmla="*/ 5 w 14"/>
                <a:gd name="T29" fmla="*/ 44 h 44"/>
                <a:gd name="T30" fmla="*/ 6 w 14"/>
                <a:gd name="T31" fmla="*/ 44 h 44"/>
                <a:gd name="T32" fmla="*/ 7 w 14"/>
                <a:gd name="T33" fmla="*/ 43 h 44"/>
                <a:gd name="T34" fmla="*/ 9 w 14"/>
                <a:gd name="T35" fmla="*/ 41 h 44"/>
                <a:gd name="T36" fmla="*/ 14 w 14"/>
                <a:gd name="T37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14" y="6"/>
                  </a:moveTo>
                  <a:lnTo>
                    <a:pt x="14" y="4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4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2" y="44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9" y="41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2" name="Freeform 20"/>
            <p:cNvSpPr>
              <a:spLocks/>
            </p:cNvSpPr>
            <p:nvPr/>
          </p:nvSpPr>
          <p:spPr bwMode="auto">
            <a:xfrm>
              <a:off x="2353" y="2824"/>
              <a:ext cx="7" cy="22"/>
            </a:xfrm>
            <a:custGeom>
              <a:avLst/>
              <a:gdLst>
                <a:gd name="T0" fmla="*/ 15 w 15"/>
                <a:gd name="T1" fmla="*/ 5 h 45"/>
                <a:gd name="T2" fmla="*/ 15 w 15"/>
                <a:gd name="T3" fmla="*/ 3 h 45"/>
                <a:gd name="T4" fmla="*/ 13 w 15"/>
                <a:gd name="T5" fmla="*/ 2 h 45"/>
                <a:gd name="T6" fmla="*/ 12 w 15"/>
                <a:gd name="T7" fmla="*/ 0 h 45"/>
                <a:gd name="T8" fmla="*/ 10 w 15"/>
                <a:gd name="T9" fmla="*/ 0 h 45"/>
                <a:gd name="T10" fmla="*/ 9 w 15"/>
                <a:gd name="T11" fmla="*/ 0 h 45"/>
                <a:gd name="T12" fmla="*/ 7 w 15"/>
                <a:gd name="T13" fmla="*/ 0 h 45"/>
                <a:gd name="T14" fmla="*/ 6 w 15"/>
                <a:gd name="T15" fmla="*/ 2 h 45"/>
                <a:gd name="T16" fmla="*/ 6 w 15"/>
                <a:gd name="T17" fmla="*/ 3 h 45"/>
                <a:gd name="T18" fmla="*/ 0 w 15"/>
                <a:gd name="T19" fmla="*/ 39 h 45"/>
                <a:gd name="T20" fmla="*/ 0 w 15"/>
                <a:gd name="T21" fmla="*/ 40 h 45"/>
                <a:gd name="T22" fmla="*/ 0 w 15"/>
                <a:gd name="T23" fmla="*/ 42 h 45"/>
                <a:gd name="T24" fmla="*/ 2 w 15"/>
                <a:gd name="T25" fmla="*/ 43 h 45"/>
                <a:gd name="T26" fmla="*/ 3 w 15"/>
                <a:gd name="T27" fmla="*/ 45 h 45"/>
                <a:gd name="T28" fmla="*/ 5 w 15"/>
                <a:gd name="T29" fmla="*/ 45 h 45"/>
                <a:gd name="T30" fmla="*/ 6 w 15"/>
                <a:gd name="T31" fmla="*/ 43 h 45"/>
                <a:gd name="T32" fmla="*/ 7 w 15"/>
                <a:gd name="T33" fmla="*/ 42 h 45"/>
                <a:gd name="T34" fmla="*/ 9 w 15"/>
                <a:gd name="T35" fmla="*/ 40 h 45"/>
                <a:gd name="T36" fmla="*/ 15 w 15"/>
                <a:gd name="T3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45">
                  <a:moveTo>
                    <a:pt x="15" y="5"/>
                  </a:moveTo>
                  <a:lnTo>
                    <a:pt x="15" y="3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3" y="45"/>
                  </a:lnTo>
                  <a:lnTo>
                    <a:pt x="5" y="45"/>
                  </a:lnTo>
                  <a:lnTo>
                    <a:pt x="6" y="43"/>
                  </a:lnTo>
                  <a:lnTo>
                    <a:pt x="7" y="42"/>
                  </a:lnTo>
                  <a:lnTo>
                    <a:pt x="9" y="4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3" name="Freeform 21"/>
            <p:cNvSpPr>
              <a:spLocks/>
            </p:cNvSpPr>
            <p:nvPr/>
          </p:nvSpPr>
          <p:spPr bwMode="auto">
            <a:xfrm>
              <a:off x="2348" y="2854"/>
              <a:ext cx="7" cy="22"/>
            </a:xfrm>
            <a:custGeom>
              <a:avLst/>
              <a:gdLst>
                <a:gd name="T0" fmla="*/ 14 w 14"/>
                <a:gd name="T1" fmla="*/ 6 h 45"/>
                <a:gd name="T2" fmla="*/ 14 w 14"/>
                <a:gd name="T3" fmla="*/ 4 h 45"/>
                <a:gd name="T4" fmla="*/ 12 w 14"/>
                <a:gd name="T5" fmla="*/ 3 h 45"/>
                <a:gd name="T6" fmla="*/ 11 w 14"/>
                <a:gd name="T7" fmla="*/ 2 h 45"/>
                <a:gd name="T8" fmla="*/ 9 w 14"/>
                <a:gd name="T9" fmla="*/ 0 h 45"/>
                <a:gd name="T10" fmla="*/ 8 w 14"/>
                <a:gd name="T11" fmla="*/ 0 h 45"/>
                <a:gd name="T12" fmla="*/ 7 w 14"/>
                <a:gd name="T13" fmla="*/ 2 h 45"/>
                <a:gd name="T14" fmla="*/ 5 w 14"/>
                <a:gd name="T15" fmla="*/ 3 h 45"/>
                <a:gd name="T16" fmla="*/ 5 w 14"/>
                <a:gd name="T17" fmla="*/ 4 h 45"/>
                <a:gd name="T18" fmla="*/ 0 w 14"/>
                <a:gd name="T19" fmla="*/ 39 h 45"/>
                <a:gd name="T20" fmla="*/ 0 w 14"/>
                <a:gd name="T21" fmla="*/ 40 h 45"/>
                <a:gd name="T22" fmla="*/ 1 w 14"/>
                <a:gd name="T23" fmla="*/ 42 h 45"/>
                <a:gd name="T24" fmla="*/ 2 w 14"/>
                <a:gd name="T25" fmla="*/ 43 h 45"/>
                <a:gd name="T26" fmla="*/ 4 w 14"/>
                <a:gd name="T27" fmla="*/ 45 h 45"/>
                <a:gd name="T28" fmla="*/ 5 w 14"/>
                <a:gd name="T29" fmla="*/ 45 h 45"/>
                <a:gd name="T30" fmla="*/ 7 w 14"/>
                <a:gd name="T31" fmla="*/ 43 h 45"/>
                <a:gd name="T32" fmla="*/ 8 w 14"/>
                <a:gd name="T33" fmla="*/ 42 h 45"/>
                <a:gd name="T34" fmla="*/ 8 w 14"/>
                <a:gd name="T35" fmla="*/ 40 h 45"/>
                <a:gd name="T36" fmla="*/ 14 w 14"/>
                <a:gd name="T3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14" y="6"/>
                  </a:moveTo>
                  <a:lnTo>
                    <a:pt x="14" y="4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7" y="43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4" name="Freeform 22"/>
            <p:cNvSpPr>
              <a:spLocks/>
            </p:cNvSpPr>
            <p:nvPr/>
          </p:nvSpPr>
          <p:spPr bwMode="auto">
            <a:xfrm>
              <a:off x="2343" y="2885"/>
              <a:ext cx="7" cy="22"/>
            </a:xfrm>
            <a:custGeom>
              <a:avLst/>
              <a:gdLst>
                <a:gd name="T0" fmla="*/ 14 w 14"/>
                <a:gd name="T1" fmla="*/ 5 h 43"/>
                <a:gd name="T2" fmla="*/ 14 w 14"/>
                <a:gd name="T3" fmla="*/ 3 h 43"/>
                <a:gd name="T4" fmla="*/ 14 w 14"/>
                <a:gd name="T5" fmla="*/ 2 h 43"/>
                <a:gd name="T6" fmla="*/ 12 w 14"/>
                <a:gd name="T7" fmla="*/ 0 h 43"/>
                <a:gd name="T8" fmla="*/ 11 w 14"/>
                <a:gd name="T9" fmla="*/ 0 h 43"/>
                <a:gd name="T10" fmla="*/ 10 w 14"/>
                <a:gd name="T11" fmla="*/ 0 h 43"/>
                <a:gd name="T12" fmla="*/ 8 w 14"/>
                <a:gd name="T13" fmla="*/ 0 h 43"/>
                <a:gd name="T14" fmla="*/ 7 w 14"/>
                <a:gd name="T15" fmla="*/ 2 h 43"/>
                <a:gd name="T16" fmla="*/ 5 w 14"/>
                <a:gd name="T17" fmla="*/ 3 h 43"/>
                <a:gd name="T18" fmla="*/ 0 w 14"/>
                <a:gd name="T19" fmla="*/ 39 h 43"/>
                <a:gd name="T20" fmla="*/ 0 w 14"/>
                <a:gd name="T21" fmla="*/ 40 h 43"/>
                <a:gd name="T22" fmla="*/ 1 w 14"/>
                <a:gd name="T23" fmla="*/ 42 h 43"/>
                <a:gd name="T24" fmla="*/ 2 w 14"/>
                <a:gd name="T25" fmla="*/ 43 h 43"/>
                <a:gd name="T26" fmla="*/ 4 w 14"/>
                <a:gd name="T27" fmla="*/ 43 h 43"/>
                <a:gd name="T28" fmla="*/ 5 w 14"/>
                <a:gd name="T29" fmla="*/ 43 h 43"/>
                <a:gd name="T30" fmla="*/ 7 w 14"/>
                <a:gd name="T31" fmla="*/ 43 h 43"/>
                <a:gd name="T32" fmla="*/ 8 w 14"/>
                <a:gd name="T33" fmla="*/ 42 h 43"/>
                <a:gd name="T34" fmla="*/ 8 w 14"/>
                <a:gd name="T35" fmla="*/ 40 h 43"/>
                <a:gd name="T36" fmla="*/ 14 w 14"/>
                <a:gd name="T37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3">
                  <a:moveTo>
                    <a:pt x="14" y="5"/>
                  </a:moveTo>
                  <a:lnTo>
                    <a:pt x="14" y="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2" y="43"/>
                  </a:lnTo>
                  <a:lnTo>
                    <a:pt x="4" y="43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5" name="Freeform 23"/>
            <p:cNvSpPr>
              <a:spLocks/>
            </p:cNvSpPr>
            <p:nvPr/>
          </p:nvSpPr>
          <p:spPr bwMode="auto">
            <a:xfrm>
              <a:off x="2338" y="2916"/>
              <a:ext cx="7" cy="22"/>
            </a:xfrm>
            <a:custGeom>
              <a:avLst/>
              <a:gdLst>
                <a:gd name="T0" fmla="*/ 14 w 14"/>
                <a:gd name="T1" fmla="*/ 6 h 45"/>
                <a:gd name="T2" fmla="*/ 14 w 14"/>
                <a:gd name="T3" fmla="*/ 5 h 45"/>
                <a:gd name="T4" fmla="*/ 14 w 14"/>
                <a:gd name="T5" fmla="*/ 3 h 45"/>
                <a:gd name="T6" fmla="*/ 12 w 14"/>
                <a:gd name="T7" fmla="*/ 2 h 45"/>
                <a:gd name="T8" fmla="*/ 11 w 14"/>
                <a:gd name="T9" fmla="*/ 0 h 45"/>
                <a:gd name="T10" fmla="*/ 10 w 14"/>
                <a:gd name="T11" fmla="*/ 0 h 45"/>
                <a:gd name="T12" fmla="*/ 8 w 14"/>
                <a:gd name="T13" fmla="*/ 2 h 45"/>
                <a:gd name="T14" fmla="*/ 7 w 14"/>
                <a:gd name="T15" fmla="*/ 3 h 45"/>
                <a:gd name="T16" fmla="*/ 5 w 14"/>
                <a:gd name="T17" fmla="*/ 5 h 45"/>
                <a:gd name="T18" fmla="*/ 0 w 14"/>
                <a:gd name="T19" fmla="*/ 39 h 45"/>
                <a:gd name="T20" fmla="*/ 0 w 14"/>
                <a:gd name="T21" fmla="*/ 40 h 45"/>
                <a:gd name="T22" fmla="*/ 1 w 14"/>
                <a:gd name="T23" fmla="*/ 42 h 45"/>
                <a:gd name="T24" fmla="*/ 3 w 14"/>
                <a:gd name="T25" fmla="*/ 43 h 45"/>
                <a:gd name="T26" fmla="*/ 4 w 14"/>
                <a:gd name="T27" fmla="*/ 45 h 45"/>
                <a:gd name="T28" fmla="*/ 5 w 14"/>
                <a:gd name="T29" fmla="*/ 45 h 45"/>
                <a:gd name="T30" fmla="*/ 7 w 14"/>
                <a:gd name="T31" fmla="*/ 43 h 45"/>
                <a:gd name="T32" fmla="*/ 8 w 14"/>
                <a:gd name="T33" fmla="*/ 42 h 45"/>
                <a:gd name="T34" fmla="*/ 8 w 14"/>
                <a:gd name="T35" fmla="*/ 40 h 45"/>
                <a:gd name="T36" fmla="*/ 14 w 14"/>
                <a:gd name="T3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14" y="6"/>
                  </a:moveTo>
                  <a:lnTo>
                    <a:pt x="14" y="5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3" y="43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7" y="43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6" name="Freeform 24"/>
            <p:cNvSpPr>
              <a:spLocks/>
            </p:cNvSpPr>
            <p:nvPr/>
          </p:nvSpPr>
          <p:spPr bwMode="auto">
            <a:xfrm>
              <a:off x="2333" y="2947"/>
              <a:ext cx="7" cy="21"/>
            </a:xfrm>
            <a:custGeom>
              <a:avLst/>
              <a:gdLst>
                <a:gd name="T0" fmla="*/ 14 w 14"/>
                <a:gd name="T1" fmla="*/ 5 h 44"/>
                <a:gd name="T2" fmla="*/ 14 w 14"/>
                <a:gd name="T3" fmla="*/ 3 h 44"/>
                <a:gd name="T4" fmla="*/ 14 w 14"/>
                <a:gd name="T5" fmla="*/ 2 h 44"/>
                <a:gd name="T6" fmla="*/ 13 w 14"/>
                <a:gd name="T7" fmla="*/ 0 h 44"/>
                <a:gd name="T8" fmla="*/ 11 w 14"/>
                <a:gd name="T9" fmla="*/ 0 h 44"/>
                <a:gd name="T10" fmla="*/ 10 w 14"/>
                <a:gd name="T11" fmla="*/ 0 h 44"/>
                <a:gd name="T12" fmla="*/ 8 w 14"/>
                <a:gd name="T13" fmla="*/ 0 h 44"/>
                <a:gd name="T14" fmla="*/ 7 w 14"/>
                <a:gd name="T15" fmla="*/ 2 h 44"/>
                <a:gd name="T16" fmla="*/ 6 w 14"/>
                <a:gd name="T17" fmla="*/ 3 h 44"/>
                <a:gd name="T18" fmla="*/ 0 w 14"/>
                <a:gd name="T19" fmla="*/ 39 h 44"/>
                <a:gd name="T20" fmla="*/ 0 w 14"/>
                <a:gd name="T21" fmla="*/ 41 h 44"/>
                <a:gd name="T22" fmla="*/ 1 w 14"/>
                <a:gd name="T23" fmla="*/ 42 h 44"/>
                <a:gd name="T24" fmla="*/ 3 w 14"/>
                <a:gd name="T25" fmla="*/ 44 h 44"/>
                <a:gd name="T26" fmla="*/ 4 w 14"/>
                <a:gd name="T27" fmla="*/ 44 h 44"/>
                <a:gd name="T28" fmla="*/ 6 w 14"/>
                <a:gd name="T29" fmla="*/ 44 h 44"/>
                <a:gd name="T30" fmla="*/ 7 w 14"/>
                <a:gd name="T31" fmla="*/ 44 h 44"/>
                <a:gd name="T32" fmla="*/ 8 w 14"/>
                <a:gd name="T33" fmla="*/ 42 h 44"/>
                <a:gd name="T34" fmla="*/ 8 w 14"/>
                <a:gd name="T35" fmla="*/ 41 h 44"/>
                <a:gd name="T36" fmla="*/ 14 w 14"/>
                <a:gd name="T37" fmla="*/ 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14" y="5"/>
                  </a:moveTo>
                  <a:lnTo>
                    <a:pt x="14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3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3" y="44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8" y="42"/>
                  </a:lnTo>
                  <a:lnTo>
                    <a:pt x="8" y="41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7" name="Freeform 25"/>
            <p:cNvSpPr>
              <a:spLocks/>
            </p:cNvSpPr>
            <p:nvPr/>
          </p:nvSpPr>
          <p:spPr bwMode="auto">
            <a:xfrm>
              <a:off x="2328" y="2977"/>
              <a:ext cx="7" cy="22"/>
            </a:xfrm>
            <a:custGeom>
              <a:avLst/>
              <a:gdLst>
                <a:gd name="T0" fmla="*/ 14 w 14"/>
                <a:gd name="T1" fmla="*/ 5 h 45"/>
                <a:gd name="T2" fmla="*/ 14 w 14"/>
                <a:gd name="T3" fmla="*/ 3 h 45"/>
                <a:gd name="T4" fmla="*/ 14 w 14"/>
                <a:gd name="T5" fmla="*/ 2 h 45"/>
                <a:gd name="T6" fmla="*/ 13 w 14"/>
                <a:gd name="T7" fmla="*/ 0 h 45"/>
                <a:gd name="T8" fmla="*/ 11 w 14"/>
                <a:gd name="T9" fmla="*/ 0 h 45"/>
                <a:gd name="T10" fmla="*/ 10 w 14"/>
                <a:gd name="T11" fmla="*/ 0 h 45"/>
                <a:gd name="T12" fmla="*/ 8 w 14"/>
                <a:gd name="T13" fmla="*/ 0 h 45"/>
                <a:gd name="T14" fmla="*/ 7 w 14"/>
                <a:gd name="T15" fmla="*/ 2 h 45"/>
                <a:gd name="T16" fmla="*/ 6 w 14"/>
                <a:gd name="T17" fmla="*/ 3 h 45"/>
                <a:gd name="T18" fmla="*/ 0 w 14"/>
                <a:gd name="T19" fmla="*/ 39 h 45"/>
                <a:gd name="T20" fmla="*/ 0 w 14"/>
                <a:gd name="T21" fmla="*/ 40 h 45"/>
                <a:gd name="T22" fmla="*/ 1 w 14"/>
                <a:gd name="T23" fmla="*/ 42 h 45"/>
                <a:gd name="T24" fmla="*/ 3 w 14"/>
                <a:gd name="T25" fmla="*/ 43 h 45"/>
                <a:gd name="T26" fmla="*/ 4 w 14"/>
                <a:gd name="T27" fmla="*/ 45 h 45"/>
                <a:gd name="T28" fmla="*/ 6 w 14"/>
                <a:gd name="T29" fmla="*/ 45 h 45"/>
                <a:gd name="T30" fmla="*/ 7 w 14"/>
                <a:gd name="T31" fmla="*/ 43 h 45"/>
                <a:gd name="T32" fmla="*/ 8 w 14"/>
                <a:gd name="T33" fmla="*/ 42 h 45"/>
                <a:gd name="T34" fmla="*/ 8 w 14"/>
                <a:gd name="T35" fmla="*/ 40 h 45"/>
                <a:gd name="T36" fmla="*/ 14 w 14"/>
                <a:gd name="T3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14" y="5"/>
                  </a:moveTo>
                  <a:lnTo>
                    <a:pt x="14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3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3" y="43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7" y="43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8" name="Freeform 26"/>
            <p:cNvSpPr>
              <a:spLocks/>
            </p:cNvSpPr>
            <p:nvPr/>
          </p:nvSpPr>
          <p:spPr bwMode="auto">
            <a:xfrm>
              <a:off x="2323" y="3008"/>
              <a:ext cx="7" cy="22"/>
            </a:xfrm>
            <a:custGeom>
              <a:avLst/>
              <a:gdLst>
                <a:gd name="T0" fmla="*/ 14 w 14"/>
                <a:gd name="T1" fmla="*/ 6 h 45"/>
                <a:gd name="T2" fmla="*/ 14 w 14"/>
                <a:gd name="T3" fmla="*/ 5 h 45"/>
                <a:gd name="T4" fmla="*/ 14 w 14"/>
                <a:gd name="T5" fmla="*/ 3 h 45"/>
                <a:gd name="T6" fmla="*/ 13 w 14"/>
                <a:gd name="T7" fmla="*/ 2 h 45"/>
                <a:gd name="T8" fmla="*/ 11 w 14"/>
                <a:gd name="T9" fmla="*/ 0 h 45"/>
                <a:gd name="T10" fmla="*/ 10 w 14"/>
                <a:gd name="T11" fmla="*/ 0 h 45"/>
                <a:gd name="T12" fmla="*/ 9 w 14"/>
                <a:gd name="T13" fmla="*/ 2 h 45"/>
                <a:gd name="T14" fmla="*/ 7 w 14"/>
                <a:gd name="T15" fmla="*/ 3 h 45"/>
                <a:gd name="T16" fmla="*/ 6 w 14"/>
                <a:gd name="T17" fmla="*/ 5 h 45"/>
                <a:gd name="T18" fmla="*/ 0 w 14"/>
                <a:gd name="T19" fmla="*/ 40 h 45"/>
                <a:gd name="T20" fmla="*/ 0 w 14"/>
                <a:gd name="T21" fmla="*/ 42 h 45"/>
                <a:gd name="T22" fmla="*/ 2 w 14"/>
                <a:gd name="T23" fmla="*/ 43 h 45"/>
                <a:gd name="T24" fmla="*/ 3 w 14"/>
                <a:gd name="T25" fmla="*/ 45 h 45"/>
                <a:gd name="T26" fmla="*/ 4 w 14"/>
                <a:gd name="T27" fmla="*/ 45 h 45"/>
                <a:gd name="T28" fmla="*/ 6 w 14"/>
                <a:gd name="T29" fmla="*/ 45 h 45"/>
                <a:gd name="T30" fmla="*/ 7 w 14"/>
                <a:gd name="T31" fmla="*/ 45 h 45"/>
                <a:gd name="T32" fmla="*/ 9 w 14"/>
                <a:gd name="T33" fmla="*/ 43 h 45"/>
                <a:gd name="T34" fmla="*/ 9 w 14"/>
                <a:gd name="T35" fmla="*/ 42 h 45"/>
                <a:gd name="T36" fmla="*/ 14 w 14"/>
                <a:gd name="T3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14" y="6"/>
                  </a:move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6" y="5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499" name="Freeform 27"/>
            <p:cNvSpPr>
              <a:spLocks/>
            </p:cNvSpPr>
            <p:nvPr/>
          </p:nvSpPr>
          <p:spPr bwMode="auto">
            <a:xfrm>
              <a:off x="2319" y="3039"/>
              <a:ext cx="7" cy="22"/>
            </a:xfrm>
            <a:custGeom>
              <a:avLst/>
              <a:gdLst>
                <a:gd name="T0" fmla="*/ 14 w 14"/>
                <a:gd name="T1" fmla="*/ 5 h 45"/>
                <a:gd name="T2" fmla="*/ 14 w 14"/>
                <a:gd name="T3" fmla="*/ 3 h 45"/>
                <a:gd name="T4" fmla="*/ 12 w 14"/>
                <a:gd name="T5" fmla="*/ 2 h 45"/>
                <a:gd name="T6" fmla="*/ 11 w 14"/>
                <a:gd name="T7" fmla="*/ 0 h 45"/>
                <a:gd name="T8" fmla="*/ 10 w 14"/>
                <a:gd name="T9" fmla="*/ 0 h 45"/>
                <a:gd name="T10" fmla="*/ 8 w 14"/>
                <a:gd name="T11" fmla="*/ 0 h 45"/>
                <a:gd name="T12" fmla="*/ 7 w 14"/>
                <a:gd name="T13" fmla="*/ 0 h 45"/>
                <a:gd name="T14" fmla="*/ 5 w 14"/>
                <a:gd name="T15" fmla="*/ 2 h 45"/>
                <a:gd name="T16" fmla="*/ 5 w 14"/>
                <a:gd name="T17" fmla="*/ 3 h 45"/>
                <a:gd name="T18" fmla="*/ 0 w 14"/>
                <a:gd name="T19" fmla="*/ 39 h 45"/>
                <a:gd name="T20" fmla="*/ 0 w 14"/>
                <a:gd name="T21" fmla="*/ 41 h 45"/>
                <a:gd name="T22" fmla="*/ 0 w 14"/>
                <a:gd name="T23" fmla="*/ 42 h 45"/>
                <a:gd name="T24" fmla="*/ 1 w 14"/>
                <a:gd name="T25" fmla="*/ 44 h 45"/>
                <a:gd name="T26" fmla="*/ 2 w 14"/>
                <a:gd name="T27" fmla="*/ 45 h 45"/>
                <a:gd name="T28" fmla="*/ 4 w 14"/>
                <a:gd name="T29" fmla="*/ 45 h 45"/>
                <a:gd name="T30" fmla="*/ 5 w 14"/>
                <a:gd name="T31" fmla="*/ 44 h 45"/>
                <a:gd name="T32" fmla="*/ 7 w 14"/>
                <a:gd name="T33" fmla="*/ 42 h 45"/>
                <a:gd name="T34" fmla="*/ 8 w 14"/>
                <a:gd name="T35" fmla="*/ 41 h 45"/>
                <a:gd name="T36" fmla="*/ 14 w 14"/>
                <a:gd name="T3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14" y="5"/>
                  </a:moveTo>
                  <a:lnTo>
                    <a:pt x="14" y="3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2"/>
                  </a:lnTo>
                  <a:lnTo>
                    <a:pt x="1" y="44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7" y="42"/>
                  </a:lnTo>
                  <a:lnTo>
                    <a:pt x="8" y="41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0" name="Freeform 28"/>
            <p:cNvSpPr>
              <a:spLocks/>
            </p:cNvSpPr>
            <p:nvPr/>
          </p:nvSpPr>
          <p:spPr bwMode="auto">
            <a:xfrm>
              <a:off x="2315" y="3069"/>
              <a:ext cx="9" cy="16"/>
            </a:xfrm>
            <a:custGeom>
              <a:avLst/>
              <a:gdLst>
                <a:gd name="T0" fmla="*/ 13 w 20"/>
                <a:gd name="T1" fmla="*/ 6 h 33"/>
                <a:gd name="T2" fmla="*/ 13 w 20"/>
                <a:gd name="T3" fmla="*/ 5 h 33"/>
                <a:gd name="T4" fmla="*/ 11 w 20"/>
                <a:gd name="T5" fmla="*/ 3 h 33"/>
                <a:gd name="T6" fmla="*/ 10 w 20"/>
                <a:gd name="T7" fmla="*/ 2 h 33"/>
                <a:gd name="T8" fmla="*/ 9 w 20"/>
                <a:gd name="T9" fmla="*/ 0 h 33"/>
                <a:gd name="T10" fmla="*/ 7 w 20"/>
                <a:gd name="T11" fmla="*/ 0 h 33"/>
                <a:gd name="T12" fmla="*/ 6 w 20"/>
                <a:gd name="T13" fmla="*/ 2 h 33"/>
                <a:gd name="T14" fmla="*/ 4 w 20"/>
                <a:gd name="T15" fmla="*/ 3 h 33"/>
                <a:gd name="T16" fmla="*/ 4 w 20"/>
                <a:gd name="T17" fmla="*/ 5 h 33"/>
                <a:gd name="T18" fmla="*/ 0 w 20"/>
                <a:gd name="T19" fmla="*/ 28 h 33"/>
                <a:gd name="T20" fmla="*/ 0 w 20"/>
                <a:gd name="T21" fmla="*/ 28 h 33"/>
                <a:gd name="T22" fmla="*/ 2 w 20"/>
                <a:gd name="T23" fmla="*/ 30 h 33"/>
                <a:gd name="T24" fmla="*/ 3 w 20"/>
                <a:gd name="T25" fmla="*/ 31 h 33"/>
                <a:gd name="T26" fmla="*/ 4 w 20"/>
                <a:gd name="T27" fmla="*/ 33 h 33"/>
                <a:gd name="T28" fmla="*/ 16 w 20"/>
                <a:gd name="T29" fmla="*/ 33 h 33"/>
                <a:gd name="T30" fmla="*/ 17 w 20"/>
                <a:gd name="T31" fmla="*/ 33 h 33"/>
                <a:gd name="T32" fmla="*/ 19 w 20"/>
                <a:gd name="T33" fmla="*/ 33 h 33"/>
                <a:gd name="T34" fmla="*/ 20 w 20"/>
                <a:gd name="T35" fmla="*/ 31 h 33"/>
                <a:gd name="T36" fmla="*/ 20 w 20"/>
                <a:gd name="T37" fmla="*/ 30 h 33"/>
                <a:gd name="T38" fmla="*/ 20 w 20"/>
                <a:gd name="T39" fmla="*/ 28 h 33"/>
                <a:gd name="T40" fmla="*/ 20 w 20"/>
                <a:gd name="T41" fmla="*/ 27 h 33"/>
                <a:gd name="T42" fmla="*/ 19 w 20"/>
                <a:gd name="T43" fmla="*/ 26 h 33"/>
                <a:gd name="T44" fmla="*/ 17 w 20"/>
                <a:gd name="T45" fmla="*/ 24 h 33"/>
                <a:gd name="T46" fmla="*/ 6 w 20"/>
                <a:gd name="T47" fmla="*/ 24 h 33"/>
                <a:gd name="T48" fmla="*/ 4 w 20"/>
                <a:gd name="T49" fmla="*/ 28 h 33"/>
                <a:gd name="T50" fmla="*/ 9 w 20"/>
                <a:gd name="T51" fmla="*/ 30 h 33"/>
                <a:gd name="T52" fmla="*/ 13 w 20"/>
                <a:gd name="T53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" h="33">
                  <a:moveTo>
                    <a:pt x="13" y="6"/>
                  </a:moveTo>
                  <a:lnTo>
                    <a:pt x="13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4" y="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16" y="33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0" y="31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20" y="27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6" y="24"/>
                  </a:lnTo>
                  <a:lnTo>
                    <a:pt x="4" y="28"/>
                  </a:lnTo>
                  <a:lnTo>
                    <a:pt x="9" y="30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1" name="Freeform 29"/>
            <p:cNvSpPr>
              <a:spLocks/>
            </p:cNvSpPr>
            <p:nvPr/>
          </p:nvSpPr>
          <p:spPr bwMode="auto">
            <a:xfrm>
              <a:off x="2333" y="3081"/>
              <a:ext cx="21" cy="4"/>
            </a:xfrm>
            <a:custGeom>
              <a:avLst/>
              <a:gdLst>
                <a:gd name="T0" fmla="*/ 6 w 42"/>
                <a:gd name="T1" fmla="*/ 0 h 9"/>
                <a:gd name="T2" fmla="*/ 4 w 42"/>
                <a:gd name="T3" fmla="*/ 0 h 9"/>
                <a:gd name="T4" fmla="*/ 3 w 42"/>
                <a:gd name="T5" fmla="*/ 2 h 9"/>
                <a:gd name="T6" fmla="*/ 1 w 42"/>
                <a:gd name="T7" fmla="*/ 3 h 9"/>
                <a:gd name="T8" fmla="*/ 0 w 42"/>
                <a:gd name="T9" fmla="*/ 4 h 9"/>
                <a:gd name="T10" fmla="*/ 0 w 42"/>
                <a:gd name="T11" fmla="*/ 6 h 9"/>
                <a:gd name="T12" fmla="*/ 1 w 42"/>
                <a:gd name="T13" fmla="*/ 7 h 9"/>
                <a:gd name="T14" fmla="*/ 3 w 42"/>
                <a:gd name="T15" fmla="*/ 9 h 9"/>
                <a:gd name="T16" fmla="*/ 4 w 42"/>
                <a:gd name="T17" fmla="*/ 9 h 9"/>
                <a:gd name="T18" fmla="*/ 38 w 42"/>
                <a:gd name="T19" fmla="*/ 9 h 9"/>
                <a:gd name="T20" fmla="*/ 39 w 42"/>
                <a:gd name="T21" fmla="*/ 9 h 9"/>
                <a:gd name="T22" fmla="*/ 41 w 42"/>
                <a:gd name="T23" fmla="*/ 9 h 9"/>
                <a:gd name="T24" fmla="*/ 42 w 42"/>
                <a:gd name="T25" fmla="*/ 7 h 9"/>
                <a:gd name="T26" fmla="*/ 42 w 42"/>
                <a:gd name="T27" fmla="*/ 6 h 9"/>
                <a:gd name="T28" fmla="*/ 42 w 42"/>
                <a:gd name="T29" fmla="*/ 4 h 9"/>
                <a:gd name="T30" fmla="*/ 42 w 42"/>
                <a:gd name="T31" fmla="*/ 3 h 9"/>
                <a:gd name="T32" fmla="*/ 41 w 42"/>
                <a:gd name="T33" fmla="*/ 2 h 9"/>
                <a:gd name="T34" fmla="*/ 39 w 42"/>
                <a:gd name="T35" fmla="*/ 0 h 9"/>
                <a:gd name="T36" fmla="*/ 6 w 42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9">
                  <a:moveTo>
                    <a:pt x="6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2" name="Freeform 30"/>
            <p:cNvSpPr>
              <a:spLocks/>
            </p:cNvSpPr>
            <p:nvPr/>
          </p:nvSpPr>
          <p:spPr bwMode="auto">
            <a:xfrm>
              <a:off x="2363" y="3081"/>
              <a:ext cx="21" cy="4"/>
            </a:xfrm>
            <a:custGeom>
              <a:avLst/>
              <a:gdLst>
                <a:gd name="T0" fmla="*/ 6 w 43"/>
                <a:gd name="T1" fmla="*/ 0 h 9"/>
                <a:gd name="T2" fmla="*/ 4 w 43"/>
                <a:gd name="T3" fmla="*/ 0 h 9"/>
                <a:gd name="T4" fmla="*/ 3 w 43"/>
                <a:gd name="T5" fmla="*/ 2 h 9"/>
                <a:gd name="T6" fmla="*/ 2 w 43"/>
                <a:gd name="T7" fmla="*/ 3 h 9"/>
                <a:gd name="T8" fmla="*/ 0 w 43"/>
                <a:gd name="T9" fmla="*/ 4 h 9"/>
                <a:gd name="T10" fmla="*/ 0 w 43"/>
                <a:gd name="T11" fmla="*/ 6 h 9"/>
                <a:gd name="T12" fmla="*/ 2 w 43"/>
                <a:gd name="T13" fmla="*/ 7 h 9"/>
                <a:gd name="T14" fmla="*/ 3 w 43"/>
                <a:gd name="T15" fmla="*/ 9 h 9"/>
                <a:gd name="T16" fmla="*/ 4 w 43"/>
                <a:gd name="T17" fmla="*/ 9 h 9"/>
                <a:gd name="T18" fmla="*/ 38 w 43"/>
                <a:gd name="T19" fmla="*/ 9 h 9"/>
                <a:gd name="T20" fmla="*/ 40 w 43"/>
                <a:gd name="T21" fmla="*/ 9 h 9"/>
                <a:gd name="T22" fmla="*/ 41 w 43"/>
                <a:gd name="T23" fmla="*/ 9 h 9"/>
                <a:gd name="T24" fmla="*/ 43 w 43"/>
                <a:gd name="T25" fmla="*/ 7 h 9"/>
                <a:gd name="T26" fmla="*/ 43 w 43"/>
                <a:gd name="T27" fmla="*/ 6 h 9"/>
                <a:gd name="T28" fmla="*/ 43 w 43"/>
                <a:gd name="T29" fmla="*/ 4 h 9"/>
                <a:gd name="T30" fmla="*/ 43 w 43"/>
                <a:gd name="T31" fmla="*/ 3 h 9"/>
                <a:gd name="T32" fmla="*/ 41 w 43"/>
                <a:gd name="T33" fmla="*/ 2 h 9"/>
                <a:gd name="T34" fmla="*/ 40 w 43"/>
                <a:gd name="T35" fmla="*/ 0 h 9"/>
                <a:gd name="T36" fmla="*/ 6 w 43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9">
                  <a:moveTo>
                    <a:pt x="6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3" name="Freeform 31"/>
            <p:cNvSpPr>
              <a:spLocks/>
            </p:cNvSpPr>
            <p:nvPr/>
          </p:nvSpPr>
          <p:spPr bwMode="auto">
            <a:xfrm>
              <a:off x="2392" y="3081"/>
              <a:ext cx="21" cy="4"/>
            </a:xfrm>
            <a:custGeom>
              <a:avLst/>
              <a:gdLst>
                <a:gd name="T0" fmla="*/ 6 w 43"/>
                <a:gd name="T1" fmla="*/ 0 h 9"/>
                <a:gd name="T2" fmla="*/ 5 w 43"/>
                <a:gd name="T3" fmla="*/ 0 h 9"/>
                <a:gd name="T4" fmla="*/ 3 w 43"/>
                <a:gd name="T5" fmla="*/ 2 h 9"/>
                <a:gd name="T6" fmla="*/ 2 w 43"/>
                <a:gd name="T7" fmla="*/ 3 h 9"/>
                <a:gd name="T8" fmla="*/ 0 w 43"/>
                <a:gd name="T9" fmla="*/ 4 h 9"/>
                <a:gd name="T10" fmla="*/ 0 w 43"/>
                <a:gd name="T11" fmla="*/ 6 h 9"/>
                <a:gd name="T12" fmla="*/ 2 w 43"/>
                <a:gd name="T13" fmla="*/ 7 h 9"/>
                <a:gd name="T14" fmla="*/ 3 w 43"/>
                <a:gd name="T15" fmla="*/ 9 h 9"/>
                <a:gd name="T16" fmla="*/ 5 w 43"/>
                <a:gd name="T17" fmla="*/ 9 h 9"/>
                <a:gd name="T18" fmla="*/ 39 w 43"/>
                <a:gd name="T19" fmla="*/ 9 h 9"/>
                <a:gd name="T20" fmla="*/ 40 w 43"/>
                <a:gd name="T21" fmla="*/ 9 h 9"/>
                <a:gd name="T22" fmla="*/ 41 w 43"/>
                <a:gd name="T23" fmla="*/ 9 h 9"/>
                <a:gd name="T24" fmla="*/ 43 w 43"/>
                <a:gd name="T25" fmla="*/ 7 h 9"/>
                <a:gd name="T26" fmla="*/ 43 w 43"/>
                <a:gd name="T27" fmla="*/ 6 h 9"/>
                <a:gd name="T28" fmla="*/ 43 w 43"/>
                <a:gd name="T29" fmla="*/ 4 h 9"/>
                <a:gd name="T30" fmla="*/ 43 w 43"/>
                <a:gd name="T31" fmla="*/ 3 h 9"/>
                <a:gd name="T32" fmla="*/ 41 w 43"/>
                <a:gd name="T33" fmla="*/ 2 h 9"/>
                <a:gd name="T34" fmla="*/ 40 w 43"/>
                <a:gd name="T35" fmla="*/ 0 h 9"/>
                <a:gd name="T36" fmla="*/ 6 w 43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9">
                  <a:moveTo>
                    <a:pt x="6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39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4" name="Freeform 32"/>
            <p:cNvSpPr>
              <a:spLocks/>
            </p:cNvSpPr>
            <p:nvPr/>
          </p:nvSpPr>
          <p:spPr bwMode="auto">
            <a:xfrm>
              <a:off x="2422" y="3081"/>
              <a:ext cx="21" cy="4"/>
            </a:xfrm>
            <a:custGeom>
              <a:avLst/>
              <a:gdLst>
                <a:gd name="T0" fmla="*/ 5 w 42"/>
                <a:gd name="T1" fmla="*/ 0 h 9"/>
                <a:gd name="T2" fmla="*/ 4 w 42"/>
                <a:gd name="T3" fmla="*/ 0 h 9"/>
                <a:gd name="T4" fmla="*/ 3 w 42"/>
                <a:gd name="T5" fmla="*/ 2 h 9"/>
                <a:gd name="T6" fmla="*/ 1 w 42"/>
                <a:gd name="T7" fmla="*/ 3 h 9"/>
                <a:gd name="T8" fmla="*/ 0 w 42"/>
                <a:gd name="T9" fmla="*/ 4 h 9"/>
                <a:gd name="T10" fmla="*/ 0 w 42"/>
                <a:gd name="T11" fmla="*/ 6 h 9"/>
                <a:gd name="T12" fmla="*/ 1 w 42"/>
                <a:gd name="T13" fmla="*/ 7 h 9"/>
                <a:gd name="T14" fmla="*/ 3 w 42"/>
                <a:gd name="T15" fmla="*/ 9 h 9"/>
                <a:gd name="T16" fmla="*/ 4 w 42"/>
                <a:gd name="T17" fmla="*/ 9 h 9"/>
                <a:gd name="T18" fmla="*/ 38 w 42"/>
                <a:gd name="T19" fmla="*/ 9 h 9"/>
                <a:gd name="T20" fmla="*/ 39 w 42"/>
                <a:gd name="T21" fmla="*/ 9 h 9"/>
                <a:gd name="T22" fmla="*/ 41 w 42"/>
                <a:gd name="T23" fmla="*/ 9 h 9"/>
                <a:gd name="T24" fmla="*/ 42 w 42"/>
                <a:gd name="T25" fmla="*/ 7 h 9"/>
                <a:gd name="T26" fmla="*/ 42 w 42"/>
                <a:gd name="T27" fmla="*/ 6 h 9"/>
                <a:gd name="T28" fmla="*/ 42 w 42"/>
                <a:gd name="T29" fmla="*/ 4 h 9"/>
                <a:gd name="T30" fmla="*/ 42 w 42"/>
                <a:gd name="T31" fmla="*/ 3 h 9"/>
                <a:gd name="T32" fmla="*/ 41 w 42"/>
                <a:gd name="T33" fmla="*/ 2 h 9"/>
                <a:gd name="T34" fmla="*/ 39 w 42"/>
                <a:gd name="T35" fmla="*/ 0 h 9"/>
                <a:gd name="T36" fmla="*/ 5 w 42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9">
                  <a:moveTo>
                    <a:pt x="5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5" name="Freeform 33"/>
            <p:cNvSpPr>
              <a:spLocks/>
            </p:cNvSpPr>
            <p:nvPr/>
          </p:nvSpPr>
          <p:spPr bwMode="auto">
            <a:xfrm>
              <a:off x="2452" y="3081"/>
              <a:ext cx="21" cy="4"/>
            </a:xfrm>
            <a:custGeom>
              <a:avLst/>
              <a:gdLst>
                <a:gd name="T0" fmla="*/ 6 w 42"/>
                <a:gd name="T1" fmla="*/ 0 h 9"/>
                <a:gd name="T2" fmla="*/ 4 w 42"/>
                <a:gd name="T3" fmla="*/ 0 h 9"/>
                <a:gd name="T4" fmla="*/ 3 w 42"/>
                <a:gd name="T5" fmla="*/ 2 h 9"/>
                <a:gd name="T6" fmla="*/ 1 w 42"/>
                <a:gd name="T7" fmla="*/ 3 h 9"/>
                <a:gd name="T8" fmla="*/ 0 w 42"/>
                <a:gd name="T9" fmla="*/ 4 h 9"/>
                <a:gd name="T10" fmla="*/ 0 w 42"/>
                <a:gd name="T11" fmla="*/ 6 h 9"/>
                <a:gd name="T12" fmla="*/ 1 w 42"/>
                <a:gd name="T13" fmla="*/ 7 h 9"/>
                <a:gd name="T14" fmla="*/ 3 w 42"/>
                <a:gd name="T15" fmla="*/ 9 h 9"/>
                <a:gd name="T16" fmla="*/ 4 w 42"/>
                <a:gd name="T17" fmla="*/ 9 h 9"/>
                <a:gd name="T18" fmla="*/ 38 w 42"/>
                <a:gd name="T19" fmla="*/ 9 h 9"/>
                <a:gd name="T20" fmla="*/ 40 w 42"/>
                <a:gd name="T21" fmla="*/ 9 h 9"/>
                <a:gd name="T22" fmla="*/ 41 w 42"/>
                <a:gd name="T23" fmla="*/ 9 h 9"/>
                <a:gd name="T24" fmla="*/ 42 w 42"/>
                <a:gd name="T25" fmla="*/ 7 h 9"/>
                <a:gd name="T26" fmla="*/ 42 w 42"/>
                <a:gd name="T27" fmla="*/ 6 h 9"/>
                <a:gd name="T28" fmla="*/ 42 w 42"/>
                <a:gd name="T29" fmla="*/ 4 h 9"/>
                <a:gd name="T30" fmla="*/ 42 w 42"/>
                <a:gd name="T31" fmla="*/ 3 h 9"/>
                <a:gd name="T32" fmla="*/ 41 w 42"/>
                <a:gd name="T33" fmla="*/ 2 h 9"/>
                <a:gd name="T34" fmla="*/ 40 w 42"/>
                <a:gd name="T35" fmla="*/ 0 h 9"/>
                <a:gd name="T36" fmla="*/ 6 w 42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9">
                  <a:moveTo>
                    <a:pt x="6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6" name="Freeform 34"/>
            <p:cNvSpPr>
              <a:spLocks/>
            </p:cNvSpPr>
            <p:nvPr/>
          </p:nvSpPr>
          <p:spPr bwMode="auto">
            <a:xfrm>
              <a:off x="2481" y="3066"/>
              <a:ext cx="7" cy="19"/>
            </a:xfrm>
            <a:custGeom>
              <a:avLst/>
              <a:gdLst>
                <a:gd name="T0" fmla="*/ 6 w 14"/>
                <a:gd name="T1" fmla="*/ 30 h 39"/>
                <a:gd name="T2" fmla="*/ 5 w 14"/>
                <a:gd name="T3" fmla="*/ 30 h 39"/>
                <a:gd name="T4" fmla="*/ 3 w 14"/>
                <a:gd name="T5" fmla="*/ 32 h 39"/>
                <a:gd name="T6" fmla="*/ 2 w 14"/>
                <a:gd name="T7" fmla="*/ 33 h 39"/>
                <a:gd name="T8" fmla="*/ 0 w 14"/>
                <a:gd name="T9" fmla="*/ 34 h 39"/>
                <a:gd name="T10" fmla="*/ 0 w 14"/>
                <a:gd name="T11" fmla="*/ 36 h 39"/>
                <a:gd name="T12" fmla="*/ 2 w 14"/>
                <a:gd name="T13" fmla="*/ 37 h 39"/>
                <a:gd name="T14" fmla="*/ 3 w 14"/>
                <a:gd name="T15" fmla="*/ 39 h 39"/>
                <a:gd name="T16" fmla="*/ 5 w 14"/>
                <a:gd name="T17" fmla="*/ 39 h 39"/>
                <a:gd name="T18" fmla="*/ 10 w 14"/>
                <a:gd name="T19" fmla="*/ 39 h 39"/>
                <a:gd name="T20" fmla="*/ 10 w 14"/>
                <a:gd name="T21" fmla="*/ 39 h 39"/>
                <a:gd name="T22" fmla="*/ 12 w 14"/>
                <a:gd name="T23" fmla="*/ 37 h 39"/>
                <a:gd name="T24" fmla="*/ 13 w 14"/>
                <a:gd name="T25" fmla="*/ 36 h 39"/>
                <a:gd name="T26" fmla="*/ 14 w 14"/>
                <a:gd name="T27" fmla="*/ 34 h 39"/>
                <a:gd name="T28" fmla="*/ 14 w 14"/>
                <a:gd name="T29" fmla="*/ 34 h 39"/>
                <a:gd name="T30" fmla="*/ 10 w 14"/>
                <a:gd name="T31" fmla="*/ 5 h 39"/>
                <a:gd name="T32" fmla="*/ 9 w 14"/>
                <a:gd name="T33" fmla="*/ 3 h 39"/>
                <a:gd name="T34" fmla="*/ 7 w 14"/>
                <a:gd name="T35" fmla="*/ 2 h 39"/>
                <a:gd name="T36" fmla="*/ 6 w 14"/>
                <a:gd name="T37" fmla="*/ 0 h 39"/>
                <a:gd name="T38" fmla="*/ 5 w 14"/>
                <a:gd name="T39" fmla="*/ 0 h 39"/>
                <a:gd name="T40" fmla="*/ 3 w 14"/>
                <a:gd name="T41" fmla="*/ 2 h 39"/>
                <a:gd name="T42" fmla="*/ 2 w 14"/>
                <a:gd name="T43" fmla="*/ 3 h 39"/>
                <a:gd name="T44" fmla="*/ 2 w 14"/>
                <a:gd name="T45" fmla="*/ 5 h 39"/>
                <a:gd name="T46" fmla="*/ 2 w 14"/>
                <a:gd name="T47" fmla="*/ 6 h 39"/>
                <a:gd name="T48" fmla="*/ 6 w 14"/>
                <a:gd name="T49" fmla="*/ 36 h 39"/>
                <a:gd name="T50" fmla="*/ 10 w 14"/>
                <a:gd name="T51" fmla="*/ 34 h 39"/>
                <a:gd name="T52" fmla="*/ 12 w 14"/>
                <a:gd name="T53" fmla="*/ 30 h 39"/>
                <a:gd name="T54" fmla="*/ 6 w 14"/>
                <a:gd name="T55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" h="39">
                  <a:moveTo>
                    <a:pt x="6" y="30"/>
                  </a:moveTo>
                  <a:lnTo>
                    <a:pt x="5" y="30"/>
                  </a:lnTo>
                  <a:lnTo>
                    <a:pt x="3" y="32"/>
                  </a:lnTo>
                  <a:lnTo>
                    <a:pt x="2" y="33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7"/>
                  </a:lnTo>
                  <a:lnTo>
                    <a:pt x="3" y="39"/>
                  </a:lnTo>
                  <a:lnTo>
                    <a:pt x="5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2" y="37"/>
                  </a:lnTo>
                  <a:lnTo>
                    <a:pt x="13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0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6"/>
                  </a:lnTo>
                  <a:lnTo>
                    <a:pt x="6" y="36"/>
                  </a:lnTo>
                  <a:lnTo>
                    <a:pt x="10" y="34"/>
                  </a:lnTo>
                  <a:lnTo>
                    <a:pt x="12" y="30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7" name="Freeform 35"/>
            <p:cNvSpPr>
              <a:spLocks/>
            </p:cNvSpPr>
            <p:nvPr/>
          </p:nvSpPr>
          <p:spPr bwMode="auto">
            <a:xfrm>
              <a:off x="2477" y="3036"/>
              <a:ext cx="7" cy="21"/>
            </a:xfrm>
            <a:custGeom>
              <a:avLst/>
              <a:gdLst>
                <a:gd name="T0" fmla="*/ 6 w 14"/>
                <a:gd name="T1" fmla="*/ 40 h 43"/>
                <a:gd name="T2" fmla="*/ 6 w 14"/>
                <a:gd name="T3" fmla="*/ 41 h 43"/>
                <a:gd name="T4" fmla="*/ 7 w 14"/>
                <a:gd name="T5" fmla="*/ 43 h 43"/>
                <a:gd name="T6" fmla="*/ 8 w 14"/>
                <a:gd name="T7" fmla="*/ 43 h 43"/>
                <a:gd name="T8" fmla="*/ 10 w 14"/>
                <a:gd name="T9" fmla="*/ 43 h 43"/>
                <a:gd name="T10" fmla="*/ 11 w 14"/>
                <a:gd name="T11" fmla="*/ 43 h 43"/>
                <a:gd name="T12" fmla="*/ 13 w 14"/>
                <a:gd name="T13" fmla="*/ 41 h 43"/>
                <a:gd name="T14" fmla="*/ 14 w 14"/>
                <a:gd name="T15" fmla="*/ 40 h 43"/>
                <a:gd name="T16" fmla="*/ 14 w 14"/>
                <a:gd name="T17" fmla="*/ 38 h 43"/>
                <a:gd name="T18" fmla="*/ 8 w 14"/>
                <a:gd name="T19" fmla="*/ 3 h 43"/>
                <a:gd name="T20" fmla="*/ 7 w 14"/>
                <a:gd name="T21" fmla="*/ 1 h 43"/>
                <a:gd name="T22" fmla="*/ 6 w 14"/>
                <a:gd name="T23" fmla="*/ 0 h 43"/>
                <a:gd name="T24" fmla="*/ 4 w 14"/>
                <a:gd name="T25" fmla="*/ 0 h 43"/>
                <a:gd name="T26" fmla="*/ 3 w 14"/>
                <a:gd name="T27" fmla="*/ 0 h 43"/>
                <a:gd name="T28" fmla="*/ 1 w 14"/>
                <a:gd name="T29" fmla="*/ 0 h 43"/>
                <a:gd name="T30" fmla="*/ 0 w 14"/>
                <a:gd name="T31" fmla="*/ 1 h 43"/>
                <a:gd name="T32" fmla="*/ 0 w 14"/>
                <a:gd name="T33" fmla="*/ 3 h 43"/>
                <a:gd name="T34" fmla="*/ 0 w 14"/>
                <a:gd name="T35" fmla="*/ 4 h 43"/>
                <a:gd name="T36" fmla="*/ 6 w 14"/>
                <a:gd name="T3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3">
                  <a:moveTo>
                    <a:pt x="6" y="40"/>
                  </a:moveTo>
                  <a:lnTo>
                    <a:pt x="6" y="41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3" y="41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8" name="Freeform 36"/>
            <p:cNvSpPr>
              <a:spLocks/>
            </p:cNvSpPr>
            <p:nvPr/>
          </p:nvSpPr>
          <p:spPr bwMode="auto">
            <a:xfrm>
              <a:off x="2472" y="3005"/>
              <a:ext cx="7" cy="22"/>
            </a:xfrm>
            <a:custGeom>
              <a:avLst/>
              <a:gdLst>
                <a:gd name="T0" fmla="*/ 6 w 14"/>
                <a:gd name="T1" fmla="*/ 42 h 45"/>
                <a:gd name="T2" fmla="*/ 6 w 14"/>
                <a:gd name="T3" fmla="*/ 43 h 45"/>
                <a:gd name="T4" fmla="*/ 7 w 14"/>
                <a:gd name="T5" fmla="*/ 45 h 45"/>
                <a:gd name="T6" fmla="*/ 8 w 14"/>
                <a:gd name="T7" fmla="*/ 45 h 45"/>
                <a:gd name="T8" fmla="*/ 10 w 14"/>
                <a:gd name="T9" fmla="*/ 45 h 45"/>
                <a:gd name="T10" fmla="*/ 11 w 14"/>
                <a:gd name="T11" fmla="*/ 45 h 45"/>
                <a:gd name="T12" fmla="*/ 13 w 14"/>
                <a:gd name="T13" fmla="*/ 43 h 45"/>
                <a:gd name="T14" fmla="*/ 14 w 14"/>
                <a:gd name="T15" fmla="*/ 42 h 45"/>
                <a:gd name="T16" fmla="*/ 14 w 14"/>
                <a:gd name="T17" fmla="*/ 40 h 45"/>
                <a:gd name="T18" fmla="*/ 8 w 14"/>
                <a:gd name="T19" fmla="*/ 5 h 45"/>
                <a:gd name="T20" fmla="*/ 7 w 14"/>
                <a:gd name="T21" fmla="*/ 3 h 45"/>
                <a:gd name="T22" fmla="*/ 6 w 14"/>
                <a:gd name="T23" fmla="*/ 2 h 45"/>
                <a:gd name="T24" fmla="*/ 4 w 14"/>
                <a:gd name="T25" fmla="*/ 0 h 45"/>
                <a:gd name="T26" fmla="*/ 3 w 14"/>
                <a:gd name="T27" fmla="*/ 0 h 45"/>
                <a:gd name="T28" fmla="*/ 1 w 14"/>
                <a:gd name="T29" fmla="*/ 2 h 45"/>
                <a:gd name="T30" fmla="*/ 0 w 14"/>
                <a:gd name="T31" fmla="*/ 3 h 45"/>
                <a:gd name="T32" fmla="*/ 0 w 14"/>
                <a:gd name="T33" fmla="*/ 5 h 45"/>
                <a:gd name="T34" fmla="*/ 0 w 14"/>
                <a:gd name="T35" fmla="*/ 6 h 45"/>
                <a:gd name="T36" fmla="*/ 6 w 14"/>
                <a:gd name="T37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6" y="42"/>
                  </a:moveTo>
                  <a:lnTo>
                    <a:pt x="6" y="43"/>
                  </a:lnTo>
                  <a:lnTo>
                    <a:pt x="7" y="45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5"/>
                  </a:lnTo>
                  <a:lnTo>
                    <a:pt x="13" y="43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8" y="5"/>
                  </a:lnTo>
                  <a:lnTo>
                    <a:pt x="7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09" name="Freeform 37"/>
            <p:cNvSpPr>
              <a:spLocks/>
            </p:cNvSpPr>
            <p:nvPr/>
          </p:nvSpPr>
          <p:spPr bwMode="auto">
            <a:xfrm>
              <a:off x="2467" y="2974"/>
              <a:ext cx="7" cy="22"/>
            </a:xfrm>
            <a:custGeom>
              <a:avLst/>
              <a:gdLst>
                <a:gd name="T0" fmla="*/ 6 w 14"/>
                <a:gd name="T1" fmla="*/ 40 h 45"/>
                <a:gd name="T2" fmla="*/ 6 w 14"/>
                <a:gd name="T3" fmla="*/ 42 h 45"/>
                <a:gd name="T4" fmla="*/ 7 w 14"/>
                <a:gd name="T5" fmla="*/ 43 h 45"/>
                <a:gd name="T6" fmla="*/ 9 w 14"/>
                <a:gd name="T7" fmla="*/ 45 h 45"/>
                <a:gd name="T8" fmla="*/ 10 w 14"/>
                <a:gd name="T9" fmla="*/ 45 h 45"/>
                <a:gd name="T10" fmla="*/ 11 w 14"/>
                <a:gd name="T11" fmla="*/ 43 h 45"/>
                <a:gd name="T12" fmla="*/ 13 w 14"/>
                <a:gd name="T13" fmla="*/ 42 h 45"/>
                <a:gd name="T14" fmla="*/ 14 w 14"/>
                <a:gd name="T15" fmla="*/ 40 h 45"/>
                <a:gd name="T16" fmla="*/ 14 w 14"/>
                <a:gd name="T17" fmla="*/ 39 h 45"/>
                <a:gd name="T18" fmla="*/ 9 w 14"/>
                <a:gd name="T19" fmla="*/ 3 h 45"/>
                <a:gd name="T20" fmla="*/ 7 w 14"/>
                <a:gd name="T21" fmla="*/ 2 h 45"/>
                <a:gd name="T22" fmla="*/ 6 w 14"/>
                <a:gd name="T23" fmla="*/ 0 h 45"/>
                <a:gd name="T24" fmla="*/ 4 w 14"/>
                <a:gd name="T25" fmla="*/ 0 h 45"/>
                <a:gd name="T26" fmla="*/ 3 w 14"/>
                <a:gd name="T27" fmla="*/ 0 h 45"/>
                <a:gd name="T28" fmla="*/ 2 w 14"/>
                <a:gd name="T29" fmla="*/ 0 h 45"/>
                <a:gd name="T30" fmla="*/ 0 w 14"/>
                <a:gd name="T31" fmla="*/ 2 h 45"/>
                <a:gd name="T32" fmla="*/ 0 w 14"/>
                <a:gd name="T33" fmla="*/ 3 h 45"/>
                <a:gd name="T34" fmla="*/ 0 w 14"/>
                <a:gd name="T35" fmla="*/ 5 h 45"/>
                <a:gd name="T36" fmla="*/ 6 w 14"/>
                <a:gd name="T37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6" y="40"/>
                  </a:moveTo>
                  <a:lnTo>
                    <a:pt x="6" y="42"/>
                  </a:lnTo>
                  <a:lnTo>
                    <a:pt x="7" y="43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0" name="Freeform 38"/>
            <p:cNvSpPr>
              <a:spLocks/>
            </p:cNvSpPr>
            <p:nvPr/>
          </p:nvSpPr>
          <p:spPr bwMode="auto">
            <a:xfrm>
              <a:off x="2462" y="2943"/>
              <a:ext cx="7" cy="22"/>
            </a:xfrm>
            <a:custGeom>
              <a:avLst/>
              <a:gdLst>
                <a:gd name="T0" fmla="*/ 6 w 14"/>
                <a:gd name="T1" fmla="*/ 42 h 45"/>
                <a:gd name="T2" fmla="*/ 7 w 14"/>
                <a:gd name="T3" fmla="*/ 43 h 45"/>
                <a:gd name="T4" fmla="*/ 9 w 14"/>
                <a:gd name="T5" fmla="*/ 45 h 45"/>
                <a:gd name="T6" fmla="*/ 10 w 14"/>
                <a:gd name="T7" fmla="*/ 45 h 45"/>
                <a:gd name="T8" fmla="*/ 12 w 14"/>
                <a:gd name="T9" fmla="*/ 45 h 45"/>
                <a:gd name="T10" fmla="*/ 13 w 14"/>
                <a:gd name="T11" fmla="*/ 45 h 45"/>
                <a:gd name="T12" fmla="*/ 14 w 14"/>
                <a:gd name="T13" fmla="*/ 43 h 45"/>
                <a:gd name="T14" fmla="*/ 14 w 14"/>
                <a:gd name="T15" fmla="*/ 42 h 45"/>
                <a:gd name="T16" fmla="*/ 14 w 14"/>
                <a:gd name="T17" fmla="*/ 40 h 45"/>
                <a:gd name="T18" fmla="*/ 9 w 14"/>
                <a:gd name="T19" fmla="*/ 5 h 45"/>
                <a:gd name="T20" fmla="*/ 9 w 14"/>
                <a:gd name="T21" fmla="*/ 3 h 45"/>
                <a:gd name="T22" fmla="*/ 7 w 14"/>
                <a:gd name="T23" fmla="*/ 2 h 45"/>
                <a:gd name="T24" fmla="*/ 6 w 14"/>
                <a:gd name="T25" fmla="*/ 0 h 45"/>
                <a:gd name="T26" fmla="*/ 4 w 14"/>
                <a:gd name="T27" fmla="*/ 0 h 45"/>
                <a:gd name="T28" fmla="*/ 3 w 14"/>
                <a:gd name="T29" fmla="*/ 2 h 45"/>
                <a:gd name="T30" fmla="*/ 2 w 14"/>
                <a:gd name="T31" fmla="*/ 3 h 45"/>
                <a:gd name="T32" fmla="*/ 0 w 14"/>
                <a:gd name="T33" fmla="*/ 5 h 45"/>
                <a:gd name="T34" fmla="*/ 0 w 14"/>
                <a:gd name="T35" fmla="*/ 6 h 45"/>
                <a:gd name="T36" fmla="*/ 6 w 14"/>
                <a:gd name="T37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6" y="42"/>
                  </a:moveTo>
                  <a:lnTo>
                    <a:pt x="7" y="43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1" name="Freeform 39"/>
            <p:cNvSpPr>
              <a:spLocks/>
            </p:cNvSpPr>
            <p:nvPr/>
          </p:nvSpPr>
          <p:spPr bwMode="auto">
            <a:xfrm>
              <a:off x="2457" y="2913"/>
              <a:ext cx="7" cy="22"/>
            </a:xfrm>
            <a:custGeom>
              <a:avLst/>
              <a:gdLst>
                <a:gd name="T0" fmla="*/ 6 w 14"/>
                <a:gd name="T1" fmla="*/ 40 h 45"/>
                <a:gd name="T2" fmla="*/ 7 w 14"/>
                <a:gd name="T3" fmla="*/ 42 h 45"/>
                <a:gd name="T4" fmla="*/ 9 w 14"/>
                <a:gd name="T5" fmla="*/ 43 h 45"/>
                <a:gd name="T6" fmla="*/ 10 w 14"/>
                <a:gd name="T7" fmla="*/ 45 h 45"/>
                <a:gd name="T8" fmla="*/ 12 w 14"/>
                <a:gd name="T9" fmla="*/ 45 h 45"/>
                <a:gd name="T10" fmla="*/ 13 w 14"/>
                <a:gd name="T11" fmla="*/ 43 h 45"/>
                <a:gd name="T12" fmla="*/ 14 w 14"/>
                <a:gd name="T13" fmla="*/ 42 h 45"/>
                <a:gd name="T14" fmla="*/ 14 w 14"/>
                <a:gd name="T15" fmla="*/ 40 h 45"/>
                <a:gd name="T16" fmla="*/ 14 w 14"/>
                <a:gd name="T17" fmla="*/ 39 h 45"/>
                <a:gd name="T18" fmla="*/ 9 w 14"/>
                <a:gd name="T19" fmla="*/ 5 h 45"/>
                <a:gd name="T20" fmla="*/ 9 w 14"/>
                <a:gd name="T21" fmla="*/ 3 h 45"/>
                <a:gd name="T22" fmla="*/ 7 w 14"/>
                <a:gd name="T23" fmla="*/ 2 h 45"/>
                <a:gd name="T24" fmla="*/ 6 w 14"/>
                <a:gd name="T25" fmla="*/ 0 h 45"/>
                <a:gd name="T26" fmla="*/ 5 w 14"/>
                <a:gd name="T27" fmla="*/ 0 h 45"/>
                <a:gd name="T28" fmla="*/ 3 w 14"/>
                <a:gd name="T29" fmla="*/ 2 h 45"/>
                <a:gd name="T30" fmla="*/ 2 w 14"/>
                <a:gd name="T31" fmla="*/ 3 h 45"/>
                <a:gd name="T32" fmla="*/ 0 w 14"/>
                <a:gd name="T33" fmla="*/ 5 h 45"/>
                <a:gd name="T34" fmla="*/ 0 w 14"/>
                <a:gd name="T35" fmla="*/ 6 h 45"/>
                <a:gd name="T36" fmla="*/ 6 w 14"/>
                <a:gd name="T37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6" y="40"/>
                  </a:moveTo>
                  <a:lnTo>
                    <a:pt x="7" y="42"/>
                  </a:lnTo>
                  <a:lnTo>
                    <a:pt x="9" y="43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3" y="43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2" name="Freeform 40"/>
            <p:cNvSpPr>
              <a:spLocks/>
            </p:cNvSpPr>
            <p:nvPr/>
          </p:nvSpPr>
          <p:spPr bwMode="auto">
            <a:xfrm>
              <a:off x="2452" y="2882"/>
              <a:ext cx="7" cy="22"/>
            </a:xfrm>
            <a:custGeom>
              <a:avLst/>
              <a:gdLst>
                <a:gd name="T0" fmla="*/ 6 w 15"/>
                <a:gd name="T1" fmla="*/ 40 h 43"/>
                <a:gd name="T2" fmla="*/ 8 w 15"/>
                <a:gd name="T3" fmla="*/ 42 h 43"/>
                <a:gd name="T4" fmla="*/ 9 w 15"/>
                <a:gd name="T5" fmla="*/ 43 h 43"/>
                <a:gd name="T6" fmla="*/ 10 w 15"/>
                <a:gd name="T7" fmla="*/ 43 h 43"/>
                <a:gd name="T8" fmla="*/ 12 w 15"/>
                <a:gd name="T9" fmla="*/ 43 h 43"/>
                <a:gd name="T10" fmla="*/ 13 w 15"/>
                <a:gd name="T11" fmla="*/ 43 h 43"/>
                <a:gd name="T12" fmla="*/ 15 w 15"/>
                <a:gd name="T13" fmla="*/ 42 h 43"/>
                <a:gd name="T14" fmla="*/ 15 w 15"/>
                <a:gd name="T15" fmla="*/ 40 h 43"/>
                <a:gd name="T16" fmla="*/ 15 w 15"/>
                <a:gd name="T17" fmla="*/ 39 h 43"/>
                <a:gd name="T18" fmla="*/ 9 w 15"/>
                <a:gd name="T19" fmla="*/ 3 h 43"/>
                <a:gd name="T20" fmla="*/ 9 w 15"/>
                <a:gd name="T21" fmla="*/ 2 h 43"/>
                <a:gd name="T22" fmla="*/ 8 w 15"/>
                <a:gd name="T23" fmla="*/ 0 h 43"/>
                <a:gd name="T24" fmla="*/ 6 w 15"/>
                <a:gd name="T25" fmla="*/ 0 h 43"/>
                <a:gd name="T26" fmla="*/ 5 w 15"/>
                <a:gd name="T27" fmla="*/ 0 h 43"/>
                <a:gd name="T28" fmla="*/ 3 w 15"/>
                <a:gd name="T29" fmla="*/ 0 h 43"/>
                <a:gd name="T30" fmla="*/ 2 w 15"/>
                <a:gd name="T31" fmla="*/ 2 h 43"/>
                <a:gd name="T32" fmla="*/ 0 w 15"/>
                <a:gd name="T33" fmla="*/ 3 h 43"/>
                <a:gd name="T34" fmla="*/ 0 w 15"/>
                <a:gd name="T35" fmla="*/ 5 h 43"/>
                <a:gd name="T36" fmla="*/ 6 w 15"/>
                <a:gd name="T3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43">
                  <a:moveTo>
                    <a:pt x="6" y="40"/>
                  </a:moveTo>
                  <a:lnTo>
                    <a:pt x="8" y="42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2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3" name="Freeform 41"/>
            <p:cNvSpPr>
              <a:spLocks/>
            </p:cNvSpPr>
            <p:nvPr/>
          </p:nvSpPr>
          <p:spPr bwMode="auto">
            <a:xfrm>
              <a:off x="2447" y="2851"/>
              <a:ext cx="7" cy="22"/>
            </a:xfrm>
            <a:custGeom>
              <a:avLst/>
              <a:gdLst>
                <a:gd name="T0" fmla="*/ 5 w 14"/>
                <a:gd name="T1" fmla="*/ 40 h 45"/>
                <a:gd name="T2" fmla="*/ 7 w 14"/>
                <a:gd name="T3" fmla="*/ 42 h 45"/>
                <a:gd name="T4" fmla="*/ 8 w 14"/>
                <a:gd name="T5" fmla="*/ 43 h 45"/>
                <a:gd name="T6" fmla="*/ 9 w 14"/>
                <a:gd name="T7" fmla="*/ 45 h 45"/>
                <a:gd name="T8" fmla="*/ 11 w 14"/>
                <a:gd name="T9" fmla="*/ 45 h 45"/>
                <a:gd name="T10" fmla="*/ 12 w 14"/>
                <a:gd name="T11" fmla="*/ 43 h 45"/>
                <a:gd name="T12" fmla="*/ 14 w 14"/>
                <a:gd name="T13" fmla="*/ 42 h 45"/>
                <a:gd name="T14" fmla="*/ 14 w 14"/>
                <a:gd name="T15" fmla="*/ 40 h 45"/>
                <a:gd name="T16" fmla="*/ 14 w 14"/>
                <a:gd name="T17" fmla="*/ 39 h 45"/>
                <a:gd name="T18" fmla="*/ 8 w 14"/>
                <a:gd name="T19" fmla="*/ 5 h 45"/>
                <a:gd name="T20" fmla="*/ 8 w 14"/>
                <a:gd name="T21" fmla="*/ 3 h 45"/>
                <a:gd name="T22" fmla="*/ 7 w 14"/>
                <a:gd name="T23" fmla="*/ 2 h 45"/>
                <a:gd name="T24" fmla="*/ 5 w 14"/>
                <a:gd name="T25" fmla="*/ 0 h 45"/>
                <a:gd name="T26" fmla="*/ 4 w 14"/>
                <a:gd name="T27" fmla="*/ 0 h 45"/>
                <a:gd name="T28" fmla="*/ 2 w 14"/>
                <a:gd name="T29" fmla="*/ 2 h 45"/>
                <a:gd name="T30" fmla="*/ 1 w 14"/>
                <a:gd name="T31" fmla="*/ 3 h 45"/>
                <a:gd name="T32" fmla="*/ 0 w 14"/>
                <a:gd name="T33" fmla="*/ 5 h 45"/>
                <a:gd name="T34" fmla="*/ 0 w 14"/>
                <a:gd name="T35" fmla="*/ 6 h 45"/>
                <a:gd name="T36" fmla="*/ 5 w 14"/>
                <a:gd name="T37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5" y="40"/>
                  </a:moveTo>
                  <a:lnTo>
                    <a:pt x="7" y="42"/>
                  </a:lnTo>
                  <a:lnTo>
                    <a:pt x="8" y="43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2" y="43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8" y="5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4" name="Freeform 42"/>
            <p:cNvSpPr>
              <a:spLocks/>
            </p:cNvSpPr>
            <p:nvPr/>
          </p:nvSpPr>
          <p:spPr bwMode="auto">
            <a:xfrm>
              <a:off x="2442" y="2821"/>
              <a:ext cx="7" cy="21"/>
            </a:xfrm>
            <a:custGeom>
              <a:avLst/>
              <a:gdLst>
                <a:gd name="T0" fmla="*/ 5 w 14"/>
                <a:gd name="T1" fmla="*/ 40 h 43"/>
                <a:gd name="T2" fmla="*/ 7 w 14"/>
                <a:gd name="T3" fmla="*/ 42 h 43"/>
                <a:gd name="T4" fmla="*/ 8 w 14"/>
                <a:gd name="T5" fmla="*/ 43 h 43"/>
                <a:gd name="T6" fmla="*/ 10 w 14"/>
                <a:gd name="T7" fmla="*/ 43 h 43"/>
                <a:gd name="T8" fmla="*/ 11 w 14"/>
                <a:gd name="T9" fmla="*/ 43 h 43"/>
                <a:gd name="T10" fmla="*/ 12 w 14"/>
                <a:gd name="T11" fmla="*/ 43 h 43"/>
                <a:gd name="T12" fmla="*/ 14 w 14"/>
                <a:gd name="T13" fmla="*/ 42 h 43"/>
                <a:gd name="T14" fmla="*/ 14 w 14"/>
                <a:gd name="T15" fmla="*/ 40 h 43"/>
                <a:gd name="T16" fmla="*/ 14 w 14"/>
                <a:gd name="T17" fmla="*/ 39 h 43"/>
                <a:gd name="T18" fmla="*/ 8 w 14"/>
                <a:gd name="T19" fmla="*/ 3 h 43"/>
                <a:gd name="T20" fmla="*/ 8 w 14"/>
                <a:gd name="T21" fmla="*/ 2 h 43"/>
                <a:gd name="T22" fmla="*/ 7 w 14"/>
                <a:gd name="T23" fmla="*/ 0 h 43"/>
                <a:gd name="T24" fmla="*/ 5 w 14"/>
                <a:gd name="T25" fmla="*/ 0 h 43"/>
                <a:gd name="T26" fmla="*/ 4 w 14"/>
                <a:gd name="T27" fmla="*/ 0 h 43"/>
                <a:gd name="T28" fmla="*/ 3 w 14"/>
                <a:gd name="T29" fmla="*/ 0 h 43"/>
                <a:gd name="T30" fmla="*/ 1 w 14"/>
                <a:gd name="T31" fmla="*/ 2 h 43"/>
                <a:gd name="T32" fmla="*/ 0 w 14"/>
                <a:gd name="T33" fmla="*/ 3 h 43"/>
                <a:gd name="T34" fmla="*/ 0 w 14"/>
                <a:gd name="T35" fmla="*/ 5 h 43"/>
                <a:gd name="T36" fmla="*/ 5 w 14"/>
                <a:gd name="T3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3">
                  <a:moveTo>
                    <a:pt x="5" y="40"/>
                  </a:moveTo>
                  <a:lnTo>
                    <a:pt x="7" y="42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2" y="43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5" name="Freeform 43"/>
            <p:cNvSpPr>
              <a:spLocks/>
            </p:cNvSpPr>
            <p:nvPr/>
          </p:nvSpPr>
          <p:spPr bwMode="auto">
            <a:xfrm>
              <a:off x="2438" y="2789"/>
              <a:ext cx="7" cy="23"/>
            </a:xfrm>
            <a:custGeom>
              <a:avLst/>
              <a:gdLst>
                <a:gd name="T0" fmla="*/ 6 w 14"/>
                <a:gd name="T1" fmla="*/ 41 h 44"/>
                <a:gd name="T2" fmla="*/ 6 w 14"/>
                <a:gd name="T3" fmla="*/ 43 h 44"/>
                <a:gd name="T4" fmla="*/ 7 w 14"/>
                <a:gd name="T5" fmla="*/ 44 h 44"/>
                <a:gd name="T6" fmla="*/ 9 w 14"/>
                <a:gd name="T7" fmla="*/ 44 h 44"/>
                <a:gd name="T8" fmla="*/ 10 w 14"/>
                <a:gd name="T9" fmla="*/ 44 h 44"/>
                <a:gd name="T10" fmla="*/ 12 w 14"/>
                <a:gd name="T11" fmla="*/ 44 h 44"/>
                <a:gd name="T12" fmla="*/ 13 w 14"/>
                <a:gd name="T13" fmla="*/ 43 h 44"/>
                <a:gd name="T14" fmla="*/ 14 w 14"/>
                <a:gd name="T15" fmla="*/ 41 h 44"/>
                <a:gd name="T16" fmla="*/ 14 w 14"/>
                <a:gd name="T17" fmla="*/ 40 h 44"/>
                <a:gd name="T18" fmla="*/ 9 w 14"/>
                <a:gd name="T19" fmla="*/ 4 h 44"/>
                <a:gd name="T20" fmla="*/ 7 w 14"/>
                <a:gd name="T21" fmla="*/ 3 h 44"/>
                <a:gd name="T22" fmla="*/ 6 w 14"/>
                <a:gd name="T23" fmla="*/ 1 h 44"/>
                <a:gd name="T24" fmla="*/ 4 w 14"/>
                <a:gd name="T25" fmla="*/ 0 h 44"/>
                <a:gd name="T26" fmla="*/ 3 w 14"/>
                <a:gd name="T27" fmla="*/ 0 h 44"/>
                <a:gd name="T28" fmla="*/ 2 w 14"/>
                <a:gd name="T29" fmla="*/ 1 h 44"/>
                <a:gd name="T30" fmla="*/ 0 w 14"/>
                <a:gd name="T31" fmla="*/ 3 h 44"/>
                <a:gd name="T32" fmla="*/ 0 w 14"/>
                <a:gd name="T33" fmla="*/ 4 h 44"/>
                <a:gd name="T34" fmla="*/ 0 w 14"/>
                <a:gd name="T35" fmla="*/ 6 h 44"/>
                <a:gd name="T36" fmla="*/ 6 w 14"/>
                <a:gd name="T3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6" y="41"/>
                  </a:moveTo>
                  <a:lnTo>
                    <a:pt x="6" y="43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3" y="43"/>
                  </a:lnTo>
                  <a:lnTo>
                    <a:pt x="14" y="41"/>
                  </a:lnTo>
                  <a:lnTo>
                    <a:pt x="14" y="40"/>
                  </a:lnTo>
                  <a:lnTo>
                    <a:pt x="9" y="4"/>
                  </a:lnTo>
                  <a:lnTo>
                    <a:pt x="7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6" name="Freeform 44"/>
            <p:cNvSpPr>
              <a:spLocks/>
            </p:cNvSpPr>
            <p:nvPr/>
          </p:nvSpPr>
          <p:spPr bwMode="auto">
            <a:xfrm>
              <a:off x="2433" y="2759"/>
              <a:ext cx="7" cy="22"/>
            </a:xfrm>
            <a:custGeom>
              <a:avLst/>
              <a:gdLst>
                <a:gd name="T0" fmla="*/ 6 w 14"/>
                <a:gd name="T1" fmla="*/ 40 h 45"/>
                <a:gd name="T2" fmla="*/ 6 w 14"/>
                <a:gd name="T3" fmla="*/ 42 h 45"/>
                <a:gd name="T4" fmla="*/ 7 w 14"/>
                <a:gd name="T5" fmla="*/ 43 h 45"/>
                <a:gd name="T6" fmla="*/ 9 w 14"/>
                <a:gd name="T7" fmla="*/ 45 h 45"/>
                <a:gd name="T8" fmla="*/ 10 w 14"/>
                <a:gd name="T9" fmla="*/ 45 h 45"/>
                <a:gd name="T10" fmla="*/ 12 w 14"/>
                <a:gd name="T11" fmla="*/ 43 h 45"/>
                <a:gd name="T12" fmla="*/ 13 w 14"/>
                <a:gd name="T13" fmla="*/ 42 h 45"/>
                <a:gd name="T14" fmla="*/ 14 w 14"/>
                <a:gd name="T15" fmla="*/ 40 h 45"/>
                <a:gd name="T16" fmla="*/ 14 w 14"/>
                <a:gd name="T17" fmla="*/ 39 h 45"/>
                <a:gd name="T18" fmla="*/ 9 w 14"/>
                <a:gd name="T19" fmla="*/ 3 h 45"/>
                <a:gd name="T20" fmla="*/ 7 w 14"/>
                <a:gd name="T21" fmla="*/ 2 h 45"/>
                <a:gd name="T22" fmla="*/ 6 w 14"/>
                <a:gd name="T23" fmla="*/ 0 h 45"/>
                <a:gd name="T24" fmla="*/ 5 w 14"/>
                <a:gd name="T25" fmla="*/ 0 h 45"/>
                <a:gd name="T26" fmla="*/ 3 w 14"/>
                <a:gd name="T27" fmla="*/ 0 h 45"/>
                <a:gd name="T28" fmla="*/ 2 w 14"/>
                <a:gd name="T29" fmla="*/ 0 h 45"/>
                <a:gd name="T30" fmla="*/ 0 w 14"/>
                <a:gd name="T31" fmla="*/ 2 h 45"/>
                <a:gd name="T32" fmla="*/ 0 w 14"/>
                <a:gd name="T33" fmla="*/ 3 h 45"/>
                <a:gd name="T34" fmla="*/ 0 w 14"/>
                <a:gd name="T35" fmla="*/ 5 h 45"/>
                <a:gd name="T36" fmla="*/ 6 w 14"/>
                <a:gd name="T37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5">
                  <a:moveTo>
                    <a:pt x="6" y="40"/>
                  </a:moveTo>
                  <a:lnTo>
                    <a:pt x="6" y="42"/>
                  </a:lnTo>
                  <a:lnTo>
                    <a:pt x="7" y="43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7" name="Freeform 45"/>
            <p:cNvSpPr>
              <a:spLocks/>
            </p:cNvSpPr>
            <p:nvPr/>
          </p:nvSpPr>
          <p:spPr bwMode="auto">
            <a:xfrm>
              <a:off x="2428" y="2728"/>
              <a:ext cx="7" cy="22"/>
            </a:xfrm>
            <a:custGeom>
              <a:avLst/>
              <a:gdLst>
                <a:gd name="T0" fmla="*/ 6 w 15"/>
                <a:gd name="T1" fmla="*/ 41 h 44"/>
                <a:gd name="T2" fmla="*/ 6 w 15"/>
                <a:gd name="T3" fmla="*/ 43 h 44"/>
                <a:gd name="T4" fmla="*/ 8 w 15"/>
                <a:gd name="T5" fmla="*/ 44 h 44"/>
                <a:gd name="T6" fmla="*/ 9 w 15"/>
                <a:gd name="T7" fmla="*/ 44 h 44"/>
                <a:gd name="T8" fmla="*/ 10 w 15"/>
                <a:gd name="T9" fmla="*/ 44 h 44"/>
                <a:gd name="T10" fmla="*/ 12 w 15"/>
                <a:gd name="T11" fmla="*/ 44 h 44"/>
                <a:gd name="T12" fmla="*/ 13 w 15"/>
                <a:gd name="T13" fmla="*/ 43 h 44"/>
                <a:gd name="T14" fmla="*/ 15 w 15"/>
                <a:gd name="T15" fmla="*/ 41 h 44"/>
                <a:gd name="T16" fmla="*/ 15 w 15"/>
                <a:gd name="T17" fmla="*/ 40 h 44"/>
                <a:gd name="T18" fmla="*/ 9 w 15"/>
                <a:gd name="T19" fmla="*/ 4 h 44"/>
                <a:gd name="T20" fmla="*/ 8 w 15"/>
                <a:gd name="T21" fmla="*/ 3 h 44"/>
                <a:gd name="T22" fmla="*/ 6 w 15"/>
                <a:gd name="T23" fmla="*/ 1 h 44"/>
                <a:gd name="T24" fmla="*/ 5 w 15"/>
                <a:gd name="T25" fmla="*/ 0 h 44"/>
                <a:gd name="T26" fmla="*/ 3 w 15"/>
                <a:gd name="T27" fmla="*/ 0 h 44"/>
                <a:gd name="T28" fmla="*/ 2 w 15"/>
                <a:gd name="T29" fmla="*/ 1 h 44"/>
                <a:gd name="T30" fmla="*/ 0 w 15"/>
                <a:gd name="T31" fmla="*/ 3 h 44"/>
                <a:gd name="T32" fmla="*/ 0 w 15"/>
                <a:gd name="T33" fmla="*/ 4 h 44"/>
                <a:gd name="T34" fmla="*/ 0 w 15"/>
                <a:gd name="T35" fmla="*/ 6 h 44"/>
                <a:gd name="T36" fmla="*/ 6 w 15"/>
                <a:gd name="T3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44">
                  <a:moveTo>
                    <a:pt x="6" y="41"/>
                  </a:moveTo>
                  <a:lnTo>
                    <a:pt x="6" y="43"/>
                  </a:lnTo>
                  <a:lnTo>
                    <a:pt x="8" y="44"/>
                  </a:lnTo>
                  <a:lnTo>
                    <a:pt x="9" y="44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3" y="43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9" y="4"/>
                  </a:lnTo>
                  <a:lnTo>
                    <a:pt x="8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8" name="Freeform 46"/>
            <p:cNvSpPr>
              <a:spLocks/>
            </p:cNvSpPr>
            <p:nvPr/>
          </p:nvSpPr>
          <p:spPr bwMode="auto">
            <a:xfrm>
              <a:off x="2423" y="2697"/>
              <a:ext cx="7" cy="23"/>
            </a:xfrm>
            <a:custGeom>
              <a:avLst/>
              <a:gdLst>
                <a:gd name="T0" fmla="*/ 5 w 14"/>
                <a:gd name="T1" fmla="*/ 40 h 44"/>
                <a:gd name="T2" fmla="*/ 5 w 14"/>
                <a:gd name="T3" fmla="*/ 41 h 44"/>
                <a:gd name="T4" fmla="*/ 7 w 14"/>
                <a:gd name="T5" fmla="*/ 43 h 44"/>
                <a:gd name="T6" fmla="*/ 8 w 14"/>
                <a:gd name="T7" fmla="*/ 44 h 44"/>
                <a:gd name="T8" fmla="*/ 9 w 14"/>
                <a:gd name="T9" fmla="*/ 44 h 44"/>
                <a:gd name="T10" fmla="*/ 11 w 14"/>
                <a:gd name="T11" fmla="*/ 43 h 44"/>
                <a:gd name="T12" fmla="*/ 12 w 14"/>
                <a:gd name="T13" fmla="*/ 41 h 44"/>
                <a:gd name="T14" fmla="*/ 14 w 14"/>
                <a:gd name="T15" fmla="*/ 40 h 44"/>
                <a:gd name="T16" fmla="*/ 14 w 14"/>
                <a:gd name="T17" fmla="*/ 39 h 44"/>
                <a:gd name="T18" fmla="*/ 8 w 14"/>
                <a:gd name="T19" fmla="*/ 4 h 44"/>
                <a:gd name="T20" fmla="*/ 7 w 14"/>
                <a:gd name="T21" fmla="*/ 3 h 44"/>
                <a:gd name="T22" fmla="*/ 5 w 14"/>
                <a:gd name="T23" fmla="*/ 1 h 44"/>
                <a:gd name="T24" fmla="*/ 4 w 14"/>
                <a:gd name="T25" fmla="*/ 0 h 44"/>
                <a:gd name="T26" fmla="*/ 2 w 14"/>
                <a:gd name="T27" fmla="*/ 0 h 44"/>
                <a:gd name="T28" fmla="*/ 1 w 14"/>
                <a:gd name="T29" fmla="*/ 1 h 44"/>
                <a:gd name="T30" fmla="*/ 0 w 14"/>
                <a:gd name="T31" fmla="*/ 3 h 44"/>
                <a:gd name="T32" fmla="*/ 0 w 14"/>
                <a:gd name="T33" fmla="*/ 4 h 44"/>
                <a:gd name="T34" fmla="*/ 0 w 14"/>
                <a:gd name="T35" fmla="*/ 6 h 44"/>
                <a:gd name="T36" fmla="*/ 5 w 14"/>
                <a:gd name="T37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5" y="40"/>
                  </a:moveTo>
                  <a:lnTo>
                    <a:pt x="5" y="41"/>
                  </a:lnTo>
                  <a:lnTo>
                    <a:pt x="7" y="43"/>
                  </a:lnTo>
                  <a:lnTo>
                    <a:pt x="8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2" y="41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8" y="4"/>
                  </a:lnTo>
                  <a:lnTo>
                    <a:pt x="7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19" name="Freeform 47"/>
            <p:cNvSpPr>
              <a:spLocks/>
            </p:cNvSpPr>
            <p:nvPr/>
          </p:nvSpPr>
          <p:spPr bwMode="auto">
            <a:xfrm>
              <a:off x="2418" y="2667"/>
              <a:ext cx="7" cy="22"/>
            </a:xfrm>
            <a:custGeom>
              <a:avLst/>
              <a:gdLst>
                <a:gd name="T0" fmla="*/ 5 w 14"/>
                <a:gd name="T1" fmla="*/ 40 h 43"/>
                <a:gd name="T2" fmla="*/ 5 w 14"/>
                <a:gd name="T3" fmla="*/ 42 h 43"/>
                <a:gd name="T4" fmla="*/ 7 w 14"/>
                <a:gd name="T5" fmla="*/ 43 h 43"/>
                <a:gd name="T6" fmla="*/ 8 w 14"/>
                <a:gd name="T7" fmla="*/ 43 h 43"/>
                <a:gd name="T8" fmla="*/ 10 w 14"/>
                <a:gd name="T9" fmla="*/ 43 h 43"/>
                <a:gd name="T10" fmla="*/ 11 w 14"/>
                <a:gd name="T11" fmla="*/ 43 h 43"/>
                <a:gd name="T12" fmla="*/ 12 w 14"/>
                <a:gd name="T13" fmla="*/ 42 h 43"/>
                <a:gd name="T14" fmla="*/ 14 w 14"/>
                <a:gd name="T15" fmla="*/ 40 h 43"/>
                <a:gd name="T16" fmla="*/ 14 w 14"/>
                <a:gd name="T17" fmla="*/ 39 h 43"/>
                <a:gd name="T18" fmla="*/ 8 w 14"/>
                <a:gd name="T19" fmla="*/ 3 h 43"/>
                <a:gd name="T20" fmla="*/ 7 w 14"/>
                <a:gd name="T21" fmla="*/ 2 h 43"/>
                <a:gd name="T22" fmla="*/ 5 w 14"/>
                <a:gd name="T23" fmla="*/ 0 h 43"/>
                <a:gd name="T24" fmla="*/ 4 w 14"/>
                <a:gd name="T25" fmla="*/ 0 h 43"/>
                <a:gd name="T26" fmla="*/ 3 w 14"/>
                <a:gd name="T27" fmla="*/ 0 h 43"/>
                <a:gd name="T28" fmla="*/ 1 w 14"/>
                <a:gd name="T29" fmla="*/ 0 h 43"/>
                <a:gd name="T30" fmla="*/ 0 w 14"/>
                <a:gd name="T31" fmla="*/ 2 h 43"/>
                <a:gd name="T32" fmla="*/ 0 w 14"/>
                <a:gd name="T33" fmla="*/ 3 h 43"/>
                <a:gd name="T34" fmla="*/ 0 w 14"/>
                <a:gd name="T35" fmla="*/ 5 h 43"/>
                <a:gd name="T36" fmla="*/ 5 w 14"/>
                <a:gd name="T3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3">
                  <a:moveTo>
                    <a:pt x="5" y="40"/>
                  </a:moveTo>
                  <a:lnTo>
                    <a:pt x="5" y="42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2" y="42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20" name="Freeform 48"/>
            <p:cNvSpPr>
              <a:spLocks/>
            </p:cNvSpPr>
            <p:nvPr/>
          </p:nvSpPr>
          <p:spPr bwMode="auto">
            <a:xfrm>
              <a:off x="2413" y="2636"/>
              <a:ext cx="7" cy="22"/>
            </a:xfrm>
            <a:custGeom>
              <a:avLst/>
              <a:gdLst>
                <a:gd name="T0" fmla="*/ 5 w 14"/>
                <a:gd name="T1" fmla="*/ 40 h 44"/>
                <a:gd name="T2" fmla="*/ 5 w 14"/>
                <a:gd name="T3" fmla="*/ 41 h 44"/>
                <a:gd name="T4" fmla="*/ 7 w 14"/>
                <a:gd name="T5" fmla="*/ 43 h 44"/>
                <a:gd name="T6" fmla="*/ 8 w 14"/>
                <a:gd name="T7" fmla="*/ 44 h 44"/>
                <a:gd name="T8" fmla="*/ 10 w 14"/>
                <a:gd name="T9" fmla="*/ 44 h 44"/>
                <a:gd name="T10" fmla="*/ 11 w 14"/>
                <a:gd name="T11" fmla="*/ 43 h 44"/>
                <a:gd name="T12" fmla="*/ 13 w 14"/>
                <a:gd name="T13" fmla="*/ 41 h 44"/>
                <a:gd name="T14" fmla="*/ 14 w 14"/>
                <a:gd name="T15" fmla="*/ 40 h 44"/>
                <a:gd name="T16" fmla="*/ 14 w 14"/>
                <a:gd name="T17" fmla="*/ 38 h 44"/>
                <a:gd name="T18" fmla="*/ 8 w 14"/>
                <a:gd name="T19" fmla="*/ 4 h 44"/>
                <a:gd name="T20" fmla="*/ 8 w 14"/>
                <a:gd name="T21" fmla="*/ 3 h 44"/>
                <a:gd name="T22" fmla="*/ 7 w 14"/>
                <a:gd name="T23" fmla="*/ 1 h 44"/>
                <a:gd name="T24" fmla="*/ 5 w 14"/>
                <a:gd name="T25" fmla="*/ 0 h 44"/>
                <a:gd name="T26" fmla="*/ 4 w 14"/>
                <a:gd name="T27" fmla="*/ 0 h 44"/>
                <a:gd name="T28" fmla="*/ 3 w 14"/>
                <a:gd name="T29" fmla="*/ 1 h 44"/>
                <a:gd name="T30" fmla="*/ 1 w 14"/>
                <a:gd name="T31" fmla="*/ 3 h 44"/>
                <a:gd name="T32" fmla="*/ 0 w 14"/>
                <a:gd name="T33" fmla="*/ 4 h 44"/>
                <a:gd name="T34" fmla="*/ 0 w 14"/>
                <a:gd name="T35" fmla="*/ 6 h 44"/>
                <a:gd name="T36" fmla="*/ 5 w 14"/>
                <a:gd name="T37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5" y="40"/>
                  </a:moveTo>
                  <a:lnTo>
                    <a:pt x="5" y="41"/>
                  </a:lnTo>
                  <a:lnTo>
                    <a:pt x="7" y="43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3" y="41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5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21" name="Freeform 49"/>
            <p:cNvSpPr>
              <a:spLocks/>
            </p:cNvSpPr>
            <p:nvPr/>
          </p:nvSpPr>
          <p:spPr bwMode="auto">
            <a:xfrm>
              <a:off x="2408" y="2605"/>
              <a:ext cx="8" cy="22"/>
            </a:xfrm>
            <a:custGeom>
              <a:avLst/>
              <a:gdLst>
                <a:gd name="T0" fmla="*/ 6 w 14"/>
                <a:gd name="T1" fmla="*/ 40 h 43"/>
                <a:gd name="T2" fmla="*/ 7 w 14"/>
                <a:gd name="T3" fmla="*/ 42 h 43"/>
                <a:gd name="T4" fmla="*/ 8 w 14"/>
                <a:gd name="T5" fmla="*/ 43 h 43"/>
                <a:gd name="T6" fmla="*/ 10 w 14"/>
                <a:gd name="T7" fmla="*/ 43 h 43"/>
                <a:gd name="T8" fmla="*/ 11 w 14"/>
                <a:gd name="T9" fmla="*/ 43 h 43"/>
                <a:gd name="T10" fmla="*/ 13 w 14"/>
                <a:gd name="T11" fmla="*/ 43 h 43"/>
                <a:gd name="T12" fmla="*/ 14 w 14"/>
                <a:gd name="T13" fmla="*/ 42 h 43"/>
                <a:gd name="T14" fmla="*/ 14 w 14"/>
                <a:gd name="T15" fmla="*/ 40 h 43"/>
                <a:gd name="T16" fmla="*/ 14 w 14"/>
                <a:gd name="T17" fmla="*/ 39 h 43"/>
                <a:gd name="T18" fmla="*/ 8 w 14"/>
                <a:gd name="T19" fmla="*/ 3 h 43"/>
                <a:gd name="T20" fmla="*/ 8 w 14"/>
                <a:gd name="T21" fmla="*/ 1 h 43"/>
                <a:gd name="T22" fmla="*/ 7 w 14"/>
                <a:gd name="T23" fmla="*/ 0 h 43"/>
                <a:gd name="T24" fmla="*/ 6 w 14"/>
                <a:gd name="T25" fmla="*/ 0 h 43"/>
                <a:gd name="T26" fmla="*/ 4 w 14"/>
                <a:gd name="T27" fmla="*/ 0 h 43"/>
                <a:gd name="T28" fmla="*/ 3 w 14"/>
                <a:gd name="T29" fmla="*/ 0 h 43"/>
                <a:gd name="T30" fmla="*/ 1 w 14"/>
                <a:gd name="T31" fmla="*/ 1 h 43"/>
                <a:gd name="T32" fmla="*/ 0 w 14"/>
                <a:gd name="T33" fmla="*/ 3 h 43"/>
                <a:gd name="T34" fmla="*/ 0 w 14"/>
                <a:gd name="T35" fmla="*/ 4 h 43"/>
                <a:gd name="T36" fmla="*/ 6 w 14"/>
                <a:gd name="T3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3">
                  <a:moveTo>
                    <a:pt x="6" y="40"/>
                  </a:moveTo>
                  <a:lnTo>
                    <a:pt x="7" y="42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3" y="43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22" name="Freeform 50"/>
            <p:cNvSpPr>
              <a:spLocks/>
            </p:cNvSpPr>
            <p:nvPr/>
          </p:nvSpPr>
          <p:spPr bwMode="auto">
            <a:xfrm>
              <a:off x="2404" y="2574"/>
              <a:ext cx="7" cy="23"/>
            </a:xfrm>
            <a:custGeom>
              <a:avLst/>
              <a:gdLst>
                <a:gd name="T0" fmla="*/ 6 w 14"/>
                <a:gd name="T1" fmla="*/ 41 h 44"/>
                <a:gd name="T2" fmla="*/ 7 w 14"/>
                <a:gd name="T3" fmla="*/ 43 h 44"/>
                <a:gd name="T4" fmla="*/ 9 w 14"/>
                <a:gd name="T5" fmla="*/ 44 h 44"/>
                <a:gd name="T6" fmla="*/ 10 w 14"/>
                <a:gd name="T7" fmla="*/ 44 h 44"/>
                <a:gd name="T8" fmla="*/ 11 w 14"/>
                <a:gd name="T9" fmla="*/ 44 h 44"/>
                <a:gd name="T10" fmla="*/ 13 w 14"/>
                <a:gd name="T11" fmla="*/ 44 h 44"/>
                <a:gd name="T12" fmla="*/ 14 w 14"/>
                <a:gd name="T13" fmla="*/ 43 h 44"/>
                <a:gd name="T14" fmla="*/ 14 w 14"/>
                <a:gd name="T15" fmla="*/ 41 h 44"/>
                <a:gd name="T16" fmla="*/ 14 w 14"/>
                <a:gd name="T17" fmla="*/ 40 h 44"/>
                <a:gd name="T18" fmla="*/ 9 w 14"/>
                <a:gd name="T19" fmla="*/ 4 h 44"/>
                <a:gd name="T20" fmla="*/ 9 w 14"/>
                <a:gd name="T21" fmla="*/ 3 h 44"/>
                <a:gd name="T22" fmla="*/ 7 w 14"/>
                <a:gd name="T23" fmla="*/ 1 h 44"/>
                <a:gd name="T24" fmla="*/ 6 w 14"/>
                <a:gd name="T25" fmla="*/ 0 h 44"/>
                <a:gd name="T26" fmla="*/ 4 w 14"/>
                <a:gd name="T27" fmla="*/ 0 h 44"/>
                <a:gd name="T28" fmla="*/ 3 w 14"/>
                <a:gd name="T29" fmla="*/ 1 h 44"/>
                <a:gd name="T30" fmla="*/ 1 w 14"/>
                <a:gd name="T31" fmla="*/ 3 h 44"/>
                <a:gd name="T32" fmla="*/ 0 w 14"/>
                <a:gd name="T33" fmla="*/ 4 h 44"/>
                <a:gd name="T34" fmla="*/ 0 w 14"/>
                <a:gd name="T35" fmla="*/ 6 h 44"/>
                <a:gd name="T36" fmla="*/ 6 w 14"/>
                <a:gd name="T3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44">
                  <a:moveTo>
                    <a:pt x="6" y="41"/>
                  </a:moveTo>
                  <a:lnTo>
                    <a:pt x="7" y="43"/>
                  </a:lnTo>
                  <a:lnTo>
                    <a:pt x="9" y="44"/>
                  </a:lnTo>
                  <a:lnTo>
                    <a:pt x="10" y="44"/>
                  </a:lnTo>
                  <a:lnTo>
                    <a:pt x="11" y="44"/>
                  </a:lnTo>
                  <a:lnTo>
                    <a:pt x="13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4" y="40"/>
                  </a:lnTo>
                  <a:lnTo>
                    <a:pt x="9" y="4"/>
                  </a:lnTo>
                  <a:lnTo>
                    <a:pt x="9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1523" name="Group 51"/>
          <p:cNvGrpSpPr>
            <a:grpSpLocks/>
          </p:cNvGrpSpPr>
          <p:nvPr/>
        </p:nvGrpSpPr>
        <p:grpSpPr bwMode="auto">
          <a:xfrm>
            <a:off x="2033588" y="2312988"/>
            <a:ext cx="2035175" cy="785812"/>
            <a:chOff x="1893" y="1623"/>
            <a:chExt cx="1221" cy="464"/>
          </a:xfrm>
        </p:grpSpPr>
        <p:sp>
          <p:nvSpPr>
            <p:cNvPr id="1001524" name="Oval 52"/>
            <p:cNvSpPr>
              <a:spLocks noChangeArrowheads="1"/>
            </p:cNvSpPr>
            <p:nvPr/>
          </p:nvSpPr>
          <p:spPr bwMode="auto">
            <a:xfrm>
              <a:off x="1893" y="1659"/>
              <a:ext cx="1221" cy="428"/>
            </a:xfrm>
            <a:prstGeom prst="ellipse">
              <a:avLst/>
            </a:pr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1525" name="Oval 53"/>
            <p:cNvSpPr>
              <a:spLocks noChangeArrowheads="1"/>
            </p:cNvSpPr>
            <p:nvPr/>
          </p:nvSpPr>
          <p:spPr bwMode="auto">
            <a:xfrm>
              <a:off x="1893" y="1623"/>
              <a:ext cx="1221" cy="428"/>
            </a:xfrm>
            <a:prstGeom prst="ellipse">
              <a:avLst/>
            </a:prstGeom>
            <a:solidFill>
              <a:srgbClr val="B2B2B2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1526" name="Group 54"/>
          <p:cNvGrpSpPr>
            <a:grpSpLocks/>
          </p:cNvGrpSpPr>
          <p:nvPr/>
        </p:nvGrpSpPr>
        <p:grpSpPr bwMode="auto">
          <a:xfrm>
            <a:off x="2033588" y="3278188"/>
            <a:ext cx="2035175" cy="785812"/>
            <a:chOff x="1893" y="2193"/>
            <a:chExt cx="1221" cy="464"/>
          </a:xfrm>
        </p:grpSpPr>
        <p:sp>
          <p:nvSpPr>
            <p:cNvPr id="1001527" name="Oval 55"/>
            <p:cNvSpPr>
              <a:spLocks noChangeArrowheads="1"/>
            </p:cNvSpPr>
            <p:nvPr/>
          </p:nvSpPr>
          <p:spPr bwMode="auto">
            <a:xfrm>
              <a:off x="1893" y="2229"/>
              <a:ext cx="1221" cy="428"/>
            </a:xfrm>
            <a:prstGeom prst="ellipse">
              <a:avLst/>
            </a:pr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1528" name="Group 56"/>
            <p:cNvGrpSpPr>
              <a:grpSpLocks/>
            </p:cNvGrpSpPr>
            <p:nvPr/>
          </p:nvGrpSpPr>
          <p:grpSpPr bwMode="auto">
            <a:xfrm>
              <a:off x="1893" y="2193"/>
              <a:ext cx="1221" cy="428"/>
              <a:chOff x="1893" y="2193"/>
              <a:chExt cx="1221" cy="428"/>
            </a:xfrm>
          </p:grpSpPr>
          <p:sp>
            <p:nvSpPr>
              <p:cNvPr id="1001529" name="Oval 57"/>
              <p:cNvSpPr>
                <a:spLocks noChangeArrowheads="1"/>
              </p:cNvSpPr>
              <p:nvPr/>
            </p:nvSpPr>
            <p:spPr bwMode="auto">
              <a:xfrm>
                <a:off x="1893" y="2193"/>
                <a:ext cx="1221" cy="428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530" name="Oval 58"/>
              <p:cNvSpPr>
                <a:spLocks noChangeArrowheads="1"/>
              </p:cNvSpPr>
              <p:nvPr/>
            </p:nvSpPr>
            <p:spPr bwMode="auto">
              <a:xfrm>
                <a:off x="1893" y="2193"/>
                <a:ext cx="1221" cy="428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01531" name="Group 59"/>
          <p:cNvGrpSpPr>
            <a:grpSpLocks/>
          </p:cNvGrpSpPr>
          <p:nvPr/>
        </p:nvGrpSpPr>
        <p:grpSpPr bwMode="auto">
          <a:xfrm>
            <a:off x="2033588" y="3095625"/>
            <a:ext cx="2035175" cy="785813"/>
            <a:chOff x="1893" y="2086"/>
            <a:chExt cx="1221" cy="464"/>
          </a:xfrm>
        </p:grpSpPr>
        <p:sp>
          <p:nvSpPr>
            <p:cNvPr id="1001532" name="Oval 60"/>
            <p:cNvSpPr>
              <a:spLocks noChangeArrowheads="1"/>
            </p:cNvSpPr>
            <p:nvPr/>
          </p:nvSpPr>
          <p:spPr bwMode="auto">
            <a:xfrm>
              <a:off x="1893" y="2122"/>
              <a:ext cx="1221" cy="428"/>
            </a:xfrm>
            <a:prstGeom prst="ellipse">
              <a:avLst/>
            </a:pr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1533" name="Group 61"/>
            <p:cNvGrpSpPr>
              <a:grpSpLocks/>
            </p:cNvGrpSpPr>
            <p:nvPr/>
          </p:nvGrpSpPr>
          <p:grpSpPr bwMode="auto">
            <a:xfrm>
              <a:off x="1893" y="2086"/>
              <a:ext cx="1221" cy="428"/>
              <a:chOff x="1893" y="2086"/>
              <a:chExt cx="1221" cy="428"/>
            </a:xfrm>
          </p:grpSpPr>
          <p:sp>
            <p:nvSpPr>
              <p:cNvPr id="1001534" name="Oval 62"/>
              <p:cNvSpPr>
                <a:spLocks noChangeArrowheads="1"/>
              </p:cNvSpPr>
              <p:nvPr/>
            </p:nvSpPr>
            <p:spPr bwMode="auto">
              <a:xfrm>
                <a:off x="1893" y="2086"/>
                <a:ext cx="1221" cy="428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535" name="Oval 63"/>
              <p:cNvSpPr>
                <a:spLocks noChangeArrowheads="1"/>
              </p:cNvSpPr>
              <p:nvPr/>
            </p:nvSpPr>
            <p:spPr bwMode="auto">
              <a:xfrm>
                <a:off x="1893" y="2086"/>
                <a:ext cx="1221" cy="428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01536" name="Rectangle 64"/>
          <p:cNvSpPr>
            <a:spLocks noChangeArrowheads="1"/>
          </p:cNvSpPr>
          <p:nvPr/>
        </p:nvSpPr>
        <p:spPr bwMode="auto">
          <a:xfrm>
            <a:off x="1301750" y="3363913"/>
            <a:ext cx="59848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37" name="Rectangle 65"/>
          <p:cNvSpPr>
            <a:spLocks noChangeArrowheads="1"/>
          </p:cNvSpPr>
          <p:nvPr/>
        </p:nvSpPr>
        <p:spPr bwMode="auto">
          <a:xfrm>
            <a:off x="1365250" y="3408363"/>
            <a:ext cx="5048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>
              <a:lnSpc>
                <a:spcPct val="50000"/>
              </a:lnSpc>
            </a:pPr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MCP 1</a:t>
            </a:r>
          </a:p>
          <a:p>
            <a:pPr algn="l" defTabSz="966788">
              <a:lnSpc>
                <a:spcPct val="50000"/>
              </a:lnSpc>
            </a:pPr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…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38" name="Rectangle 66"/>
          <p:cNvSpPr>
            <a:spLocks noChangeArrowheads="1"/>
          </p:cNvSpPr>
          <p:nvPr/>
        </p:nvSpPr>
        <p:spPr bwMode="auto">
          <a:xfrm>
            <a:off x="1301750" y="3603625"/>
            <a:ext cx="59848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39" name="Rectangle 67"/>
          <p:cNvSpPr>
            <a:spLocks noChangeArrowheads="1"/>
          </p:cNvSpPr>
          <p:nvPr/>
        </p:nvSpPr>
        <p:spPr bwMode="auto">
          <a:xfrm>
            <a:off x="1363663" y="3633788"/>
            <a:ext cx="5048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MCP n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40" name="Rectangle 68"/>
          <p:cNvSpPr>
            <a:spLocks noChangeArrowheads="1"/>
          </p:cNvSpPr>
          <p:nvPr/>
        </p:nvSpPr>
        <p:spPr bwMode="auto">
          <a:xfrm>
            <a:off x="760413" y="2554288"/>
            <a:ext cx="11398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41" name="Rectangle 69"/>
          <p:cNvSpPr>
            <a:spLocks noChangeArrowheads="1"/>
          </p:cNvSpPr>
          <p:nvPr/>
        </p:nvSpPr>
        <p:spPr bwMode="auto">
          <a:xfrm>
            <a:off x="666750" y="2598738"/>
            <a:ext cx="10207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Photocathode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42" name="Rectangle 70"/>
          <p:cNvSpPr>
            <a:spLocks noChangeArrowheads="1"/>
          </p:cNvSpPr>
          <p:nvPr/>
        </p:nvSpPr>
        <p:spPr bwMode="auto">
          <a:xfrm>
            <a:off x="517525" y="4302125"/>
            <a:ext cx="138271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43" name="Rectangle 71"/>
          <p:cNvSpPr>
            <a:spLocks noChangeArrowheads="1"/>
          </p:cNvSpPr>
          <p:nvPr/>
        </p:nvSpPr>
        <p:spPr bwMode="auto">
          <a:xfrm>
            <a:off x="585788" y="4348163"/>
            <a:ext cx="13033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XDL or XS Anode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44" name="Rectangle 72"/>
          <p:cNvSpPr>
            <a:spLocks noChangeArrowheads="1"/>
          </p:cNvSpPr>
          <p:nvPr/>
        </p:nvSpPr>
        <p:spPr bwMode="auto">
          <a:xfrm>
            <a:off x="2513013" y="1890713"/>
            <a:ext cx="309562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45" name="Rectangle 73"/>
          <p:cNvSpPr>
            <a:spLocks noChangeArrowheads="1"/>
          </p:cNvSpPr>
          <p:nvPr/>
        </p:nvSpPr>
        <p:spPr bwMode="auto">
          <a:xfrm>
            <a:off x="2559050" y="1839913"/>
            <a:ext cx="904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46" name="Rectangle 74"/>
          <p:cNvSpPr>
            <a:spLocks noChangeArrowheads="1"/>
          </p:cNvSpPr>
          <p:nvPr/>
        </p:nvSpPr>
        <p:spPr bwMode="auto">
          <a:xfrm>
            <a:off x="2638425" y="1839913"/>
            <a:ext cx="857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n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grpSp>
        <p:nvGrpSpPr>
          <p:cNvPr id="1001547" name="Group 75"/>
          <p:cNvGrpSpPr>
            <a:grpSpLocks/>
          </p:cNvGrpSpPr>
          <p:nvPr/>
        </p:nvGrpSpPr>
        <p:grpSpPr bwMode="auto">
          <a:xfrm>
            <a:off x="2863850" y="2554288"/>
            <a:ext cx="90488" cy="904875"/>
            <a:chOff x="2391" y="1766"/>
            <a:chExt cx="54" cy="534"/>
          </a:xfrm>
        </p:grpSpPr>
        <p:sp>
          <p:nvSpPr>
            <p:cNvPr id="1001548" name="Rectangle 76"/>
            <p:cNvSpPr>
              <a:spLocks noChangeArrowheads="1"/>
            </p:cNvSpPr>
            <p:nvPr/>
          </p:nvSpPr>
          <p:spPr bwMode="auto">
            <a:xfrm>
              <a:off x="2414" y="1766"/>
              <a:ext cx="9" cy="3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49" name="Rectangle 77"/>
            <p:cNvSpPr>
              <a:spLocks noChangeArrowheads="1"/>
            </p:cNvSpPr>
            <p:nvPr/>
          </p:nvSpPr>
          <p:spPr bwMode="auto">
            <a:xfrm>
              <a:off x="2414" y="1828"/>
              <a:ext cx="9" cy="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50" name="Rectangle 78"/>
            <p:cNvSpPr>
              <a:spLocks noChangeArrowheads="1"/>
            </p:cNvSpPr>
            <p:nvPr/>
          </p:nvSpPr>
          <p:spPr bwMode="auto">
            <a:xfrm>
              <a:off x="2414" y="1890"/>
              <a:ext cx="9" cy="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51" name="Rectangle 79"/>
            <p:cNvSpPr>
              <a:spLocks noChangeArrowheads="1"/>
            </p:cNvSpPr>
            <p:nvPr/>
          </p:nvSpPr>
          <p:spPr bwMode="auto">
            <a:xfrm>
              <a:off x="2414" y="1953"/>
              <a:ext cx="9" cy="3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52" name="Rectangle 80"/>
            <p:cNvSpPr>
              <a:spLocks noChangeArrowheads="1"/>
            </p:cNvSpPr>
            <p:nvPr/>
          </p:nvSpPr>
          <p:spPr bwMode="auto">
            <a:xfrm>
              <a:off x="2414" y="2015"/>
              <a:ext cx="9" cy="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53" name="Rectangle 81"/>
            <p:cNvSpPr>
              <a:spLocks noChangeArrowheads="1"/>
            </p:cNvSpPr>
            <p:nvPr/>
          </p:nvSpPr>
          <p:spPr bwMode="auto">
            <a:xfrm>
              <a:off x="2414" y="2077"/>
              <a:ext cx="9" cy="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54" name="Rectangle 82"/>
            <p:cNvSpPr>
              <a:spLocks noChangeArrowheads="1"/>
            </p:cNvSpPr>
            <p:nvPr/>
          </p:nvSpPr>
          <p:spPr bwMode="auto">
            <a:xfrm>
              <a:off x="2414" y="2140"/>
              <a:ext cx="9" cy="3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55" name="Rectangle 83"/>
            <p:cNvSpPr>
              <a:spLocks noChangeArrowheads="1"/>
            </p:cNvSpPr>
            <p:nvPr/>
          </p:nvSpPr>
          <p:spPr bwMode="auto">
            <a:xfrm>
              <a:off x="2414" y="2202"/>
              <a:ext cx="9" cy="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56" name="Freeform 84"/>
            <p:cNvSpPr>
              <a:spLocks/>
            </p:cNvSpPr>
            <p:nvPr/>
          </p:nvSpPr>
          <p:spPr bwMode="auto">
            <a:xfrm>
              <a:off x="2391" y="2243"/>
              <a:ext cx="54" cy="57"/>
            </a:xfrm>
            <a:custGeom>
              <a:avLst/>
              <a:gdLst>
                <a:gd name="T0" fmla="*/ 0 w 108"/>
                <a:gd name="T1" fmla="*/ 0 h 115"/>
                <a:gd name="T2" fmla="*/ 55 w 108"/>
                <a:gd name="T3" fmla="*/ 115 h 115"/>
                <a:gd name="T4" fmla="*/ 108 w 108"/>
                <a:gd name="T5" fmla="*/ 0 h 115"/>
                <a:gd name="T6" fmla="*/ 0 w 108"/>
                <a:gd name="T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15">
                  <a:moveTo>
                    <a:pt x="0" y="0"/>
                  </a:moveTo>
                  <a:lnTo>
                    <a:pt x="55" y="115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1557" name="Rectangle 85"/>
          <p:cNvSpPr>
            <a:spLocks noChangeArrowheads="1"/>
          </p:cNvSpPr>
          <p:nvPr/>
        </p:nvSpPr>
        <p:spPr bwMode="auto">
          <a:xfrm>
            <a:off x="2682875" y="2735263"/>
            <a:ext cx="25558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58" name="Rectangle 86"/>
          <p:cNvSpPr>
            <a:spLocks noChangeArrowheads="1"/>
          </p:cNvSpPr>
          <p:nvPr/>
        </p:nvSpPr>
        <p:spPr bwMode="auto">
          <a:xfrm>
            <a:off x="2752725" y="2779713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e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59" name="Rectangle 87"/>
          <p:cNvSpPr>
            <a:spLocks noChangeArrowheads="1"/>
          </p:cNvSpPr>
          <p:nvPr/>
        </p:nvSpPr>
        <p:spPr bwMode="auto">
          <a:xfrm>
            <a:off x="2835275" y="2774950"/>
            <a:ext cx="333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grpSp>
        <p:nvGrpSpPr>
          <p:cNvPr id="1001560" name="Group 88"/>
          <p:cNvGrpSpPr>
            <a:grpSpLocks/>
          </p:cNvGrpSpPr>
          <p:nvPr/>
        </p:nvGrpSpPr>
        <p:grpSpPr bwMode="auto">
          <a:xfrm>
            <a:off x="2733675" y="2068513"/>
            <a:ext cx="195263" cy="471487"/>
            <a:chOff x="2313" y="1479"/>
            <a:chExt cx="117" cy="278"/>
          </a:xfrm>
        </p:grpSpPr>
        <p:sp>
          <p:nvSpPr>
            <p:cNvPr id="1001561" name="Freeform 89"/>
            <p:cNvSpPr>
              <a:spLocks/>
            </p:cNvSpPr>
            <p:nvPr/>
          </p:nvSpPr>
          <p:spPr bwMode="auto">
            <a:xfrm>
              <a:off x="2313" y="1479"/>
              <a:ext cx="95" cy="228"/>
            </a:xfrm>
            <a:custGeom>
              <a:avLst/>
              <a:gdLst>
                <a:gd name="T0" fmla="*/ 14 w 191"/>
                <a:gd name="T1" fmla="*/ 0 h 455"/>
                <a:gd name="T2" fmla="*/ 0 w 191"/>
                <a:gd name="T3" fmla="*/ 6 h 455"/>
                <a:gd name="T4" fmla="*/ 177 w 191"/>
                <a:gd name="T5" fmla="*/ 455 h 455"/>
                <a:gd name="T6" fmla="*/ 191 w 191"/>
                <a:gd name="T7" fmla="*/ 449 h 455"/>
                <a:gd name="T8" fmla="*/ 14 w 191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5">
                  <a:moveTo>
                    <a:pt x="14" y="0"/>
                  </a:moveTo>
                  <a:lnTo>
                    <a:pt x="0" y="6"/>
                  </a:lnTo>
                  <a:lnTo>
                    <a:pt x="177" y="455"/>
                  </a:lnTo>
                  <a:lnTo>
                    <a:pt x="191" y="44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62" name="Freeform 90"/>
            <p:cNvSpPr>
              <a:spLocks/>
            </p:cNvSpPr>
            <p:nvPr/>
          </p:nvSpPr>
          <p:spPr bwMode="auto">
            <a:xfrm>
              <a:off x="2380" y="1693"/>
              <a:ext cx="50" cy="64"/>
            </a:xfrm>
            <a:custGeom>
              <a:avLst/>
              <a:gdLst>
                <a:gd name="T0" fmla="*/ 0 w 100"/>
                <a:gd name="T1" fmla="*/ 43 h 128"/>
                <a:gd name="T2" fmla="*/ 92 w 100"/>
                <a:gd name="T3" fmla="*/ 128 h 128"/>
                <a:gd name="T4" fmla="*/ 100 w 100"/>
                <a:gd name="T5" fmla="*/ 0 h 128"/>
                <a:gd name="T6" fmla="*/ 0 w 100"/>
                <a:gd name="T7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128">
                  <a:moveTo>
                    <a:pt x="0" y="43"/>
                  </a:moveTo>
                  <a:lnTo>
                    <a:pt x="92" y="128"/>
                  </a:lnTo>
                  <a:lnTo>
                    <a:pt x="10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1563" name="Group 91"/>
          <p:cNvGrpSpPr>
            <a:grpSpLocks/>
          </p:cNvGrpSpPr>
          <p:nvPr/>
        </p:nvGrpSpPr>
        <p:grpSpPr bwMode="auto">
          <a:xfrm>
            <a:off x="2849563" y="3455988"/>
            <a:ext cx="119062" cy="246062"/>
            <a:chOff x="2383" y="2298"/>
            <a:chExt cx="71" cy="146"/>
          </a:xfrm>
        </p:grpSpPr>
        <p:sp>
          <p:nvSpPr>
            <p:cNvPr id="1001564" name="Freeform 92"/>
            <p:cNvSpPr>
              <a:spLocks/>
            </p:cNvSpPr>
            <p:nvPr/>
          </p:nvSpPr>
          <p:spPr bwMode="auto">
            <a:xfrm>
              <a:off x="2384" y="2300"/>
              <a:ext cx="68" cy="142"/>
            </a:xfrm>
            <a:custGeom>
              <a:avLst/>
              <a:gdLst>
                <a:gd name="T0" fmla="*/ 68 w 135"/>
                <a:gd name="T1" fmla="*/ 0 h 285"/>
                <a:gd name="T2" fmla="*/ 0 w 135"/>
                <a:gd name="T3" fmla="*/ 285 h 285"/>
                <a:gd name="T4" fmla="*/ 135 w 135"/>
                <a:gd name="T5" fmla="*/ 285 h 285"/>
                <a:gd name="T6" fmla="*/ 68 w 135"/>
                <a:gd name="T7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285">
                  <a:moveTo>
                    <a:pt x="68" y="0"/>
                  </a:moveTo>
                  <a:lnTo>
                    <a:pt x="0" y="285"/>
                  </a:lnTo>
                  <a:lnTo>
                    <a:pt x="135" y="28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65" name="Freeform 93"/>
            <p:cNvSpPr>
              <a:spLocks/>
            </p:cNvSpPr>
            <p:nvPr/>
          </p:nvSpPr>
          <p:spPr bwMode="auto">
            <a:xfrm>
              <a:off x="2412" y="2298"/>
              <a:ext cx="8" cy="21"/>
            </a:xfrm>
            <a:custGeom>
              <a:avLst/>
              <a:gdLst>
                <a:gd name="T0" fmla="*/ 17 w 17"/>
                <a:gd name="T1" fmla="*/ 6 h 43"/>
                <a:gd name="T2" fmla="*/ 17 w 17"/>
                <a:gd name="T3" fmla="*/ 5 h 43"/>
                <a:gd name="T4" fmla="*/ 16 w 17"/>
                <a:gd name="T5" fmla="*/ 3 h 43"/>
                <a:gd name="T6" fmla="*/ 14 w 17"/>
                <a:gd name="T7" fmla="*/ 2 h 43"/>
                <a:gd name="T8" fmla="*/ 13 w 17"/>
                <a:gd name="T9" fmla="*/ 0 h 43"/>
                <a:gd name="T10" fmla="*/ 13 w 17"/>
                <a:gd name="T11" fmla="*/ 0 h 43"/>
                <a:gd name="T12" fmla="*/ 11 w 17"/>
                <a:gd name="T13" fmla="*/ 2 h 43"/>
                <a:gd name="T14" fmla="*/ 10 w 17"/>
                <a:gd name="T15" fmla="*/ 3 h 43"/>
                <a:gd name="T16" fmla="*/ 8 w 17"/>
                <a:gd name="T17" fmla="*/ 5 h 43"/>
                <a:gd name="T18" fmla="*/ 0 w 17"/>
                <a:gd name="T19" fmla="*/ 39 h 43"/>
                <a:gd name="T20" fmla="*/ 0 w 17"/>
                <a:gd name="T21" fmla="*/ 40 h 43"/>
                <a:gd name="T22" fmla="*/ 1 w 17"/>
                <a:gd name="T23" fmla="*/ 42 h 43"/>
                <a:gd name="T24" fmla="*/ 3 w 17"/>
                <a:gd name="T25" fmla="*/ 43 h 43"/>
                <a:gd name="T26" fmla="*/ 4 w 17"/>
                <a:gd name="T27" fmla="*/ 43 h 43"/>
                <a:gd name="T28" fmla="*/ 6 w 17"/>
                <a:gd name="T29" fmla="*/ 43 h 43"/>
                <a:gd name="T30" fmla="*/ 7 w 17"/>
                <a:gd name="T31" fmla="*/ 43 h 43"/>
                <a:gd name="T32" fmla="*/ 8 w 17"/>
                <a:gd name="T33" fmla="*/ 42 h 43"/>
                <a:gd name="T34" fmla="*/ 8 w 17"/>
                <a:gd name="T35" fmla="*/ 40 h 43"/>
                <a:gd name="T36" fmla="*/ 17 w 17"/>
                <a:gd name="T37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3">
                  <a:moveTo>
                    <a:pt x="17" y="6"/>
                  </a:moveTo>
                  <a:lnTo>
                    <a:pt x="17" y="5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5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66" name="Freeform 94"/>
            <p:cNvSpPr>
              <a:spLocks/>
            </p:cNvSpPr>
            <p:nvPr/>
          </p:nvSpPr>
          <p:spPr bwMode="auto">
            <a:xfrm>
              <a:off x="2405" y="2328"/>
              <a:ext cx="8" cy="22"/>
            </a:xfrm>
            <a:custGeom>
              <a:avLst/>
              <a:gdLst>
                <a:gd name="T0" fmla="*/ 17 w 17"/>
                <a:gd name="T1" fmla="*/ 4 h 43"/>
                <a:gd name="T2" fmla="*/ 17 w 17"/>
                <a:gd name="T3" fmla="*/ 3 h 43"/>
                <a:gd name="T4" fmla="*/ 15 w 17"/>
                <a:gd name="T5" fmla="*/ 2 h 43"/>
                <a:gd name="T6" fmla="*/ 14 w 17"/>
                <a:gd name="T7" fmla="*/ 0 h 43"/>
                <a:gd name="T8" fmla="*/ 13 w 17"/>
                <a:gd name="T9" fmla="*/ 0 h 43"/>
                <a:gd name="T10" fmla="*/ 11 w 17"/>
                <a:gd name="T11" fmla="*/ 0 h 43"/>
                <a:gd name="T12" fmla="*/ 10 w 17"/>
                <a:gd name="T13" fmla="*/ 0 h 43"/>
                <a:gd name="T14" fmla="*/ 8 w 17"/>
                <a:gd name="T15" fmla="*/ 2 h 43"/>
                <a:gd name="T16" fmla="*/ 8 w 17"/>
                <a:gd name="T17" fmla="*/ 3 h 43"/>
                <a:gd name="T18" fmla="*/ 0 w 17"/>
                <a:gd name="T19" fmla="*/ 39 h 43"/>
                <a:gd name="T20" fmla="*/ 0 w 17"/>
                <a:gd name="T21" fmla="*/ 40 h 43"/>
                <a:gd name="T22" fmla="*/ 0 w 17"/>
                <a:gd name="T23" fmla="*/ 42 h 43"/>
                <a:gd name="T24" fmla="*/ 1 w 17"/>
                <a:gd name="T25" fmla="*/ 43 h 43"/>
                <a:gd name="T26" fmla="*/ 3 w 17"/>
                <a:gd name="T27" fmla="*/ 43 h 43"/>
                <a:gd name="T28" fmla="*/ 4 w 17"/>
                <a:gd name="T29" fmla="*/ 43 h 43"/>
                <a:gd name="T30" fmla="*/ 6 w 17"/>
                <a:gd name="T31" fmla="*/ 43 h 43"/>
                <a:gd name="T32" fmla="*/ 7 w 17"/>
                <a:gd name="T33" fmla="*/ 42 h 43"/>
                <a:gd name="T34" fmla="*/ 8 w 17"/>
                <a:gd name="T35" fmla="*/ 40 h 43"/>
                <a:gd name="T36" fmla="*/ 17 w 17"/>
                <a:gd name="T37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3">
                  <a:moveTo>
                    <a:pt x="17" y="4"/>
                  </a:moveTo>
                  <a:lnTo>
                    <a:pt x="17" y="3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7" y="42"/>
                  </a:lnTo>
                  <a:lnTo>
                    <a:pt x="8" y="4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67" name="Freeform 95"/>
            <p:cNvSpPr>
              <a:spLocks/>
            </p:cNvSpPr>
            <p:nvPr/>
          </p:nvSpPr>
          <p:spPr bwMode="auto">
            <a:xfrm>
              <a:off x="2398" y="2358"/>
              <a:ext cx="8" cy="22"/>
            </a:xfrm>
            <a:custGeom>
              <a:avLst/>
              <a:gdLst>
                <a:gd name="T0" fmla="*/ 17 w 17"/>
                <a:gd name="T1" fmla="*/ 6 h 45"/>
                <a:gd name="T2" fmla="*/ 17 w 17"/>
                <a:gd name="T3" fmla="*/ 5 h 45"/>
                <a:gd name="T4" fmla="*/ 15 w 17"/>
                <a:gd name="T5" fmla="*/ 3 h 45"/>
                <a:gd name="T6" fmla="*/ 14 w 17"/>
                <a:gd name="T7" fmla="*/ 2 h 45"/>
                <a:gd name="T8" fmla="*/ 12 w 17"/>
                <a:gd name="T9" fmla="*/ 0 h 45"/>
                <a:gd name="T10" fmla="*/ 11 w 17"/>
                <a:gd name="T11" fmla="*/ 0 h 45"/>
                <a:gd name="T12" fmla="*/ 10 w 17"/>
                <a:gd name="T13" fmla="*/ 2 h 45"/>
                <a:gd name="T14" fmla="*/ 8 w 17"/>
                <a:gd name="T15" fmla="*/ 3 h 45"/>
                <a:gd name="T16" fmla="*/ 8 w 17"/>
                <a:gd name="T17" fmla="*/ 5 h 45"/>
                <a:gd name="T18" fmla="*/ 0 w 17"/>
                <a:gd name="T19" fmla="*/ 39 h 45"/>
                <a:gd name="T20" fmla="*/ 0 w 17"/>
                <a:gd name="T21" fmla="*/ 40 h 45"/>
                <a:gd name="T22" fmla="*/ 0 w 17"/>
                <a:gd name="T23" fmla="*/ 42 h 45"/>
                <a:gd name="T24" fmla="*/ 1 w 17"/>
                <a:gd name="T25" fmla="*/ 43 h 45"/>
                <a:gd name="T26" fmla="*/ 3 w 17"/>
                <a:gd name="T27" fmla="*/ 45 h 45"/>
                <a:gd name="T28" fmla="*/ 4 w 17"/>
                <a:gd name="T29" fmla="*/ 45 h 45"/>
                <a:gd name="T30" fmla="*/ 5 w 17"/>
                <a:gd name="T31" fmla="*/ 43 h 45"/>
                <a:gd name="T32" fmla="*/ 7 w 17"/>
                <a:gd name="T33" fmla="*/ 42 h 45"/>
                <a:gd name="T34" fmla="*/ 8 w 17"/>
                <a:gd name="T35" fmla="*/ 40 h 45"/>
                <a:gd name="T36" fmla="*/ 17 w 17"/>
                <a:gd name="T3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5">
                  <a:moveTo>
                    <a:pt x="17" y="6"/>
                  </a:moveTo>
                  <a:lnTo>
                    <a:pt x="17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5" y="43"/>
                  </a:lnTo>
                  <a:lnTo>
                    <a:pt x="7" y="42"/>
                  </a:lnTo>
                  <a:lnTo>
                    <a:pt x="8" y="4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68" name="Freeform 96"/>
            <p:cNvSpPr>
              <a:spLocks/>
            </p:cNvSpPr>
            <p:nvPr/>
          </p:nvSpPr>
          <p:spPr bwMode="auto">
            <a:xfrm>
              <a:off x="2391" y="2388"/>
              <a:ext cx="8" cy="22"/>
            </a:xfrm>
            <a:custGeom>
              <a:avLst/>
              <a:gdLst>
                <a:gd name="T0" fmla="*/ 15 w 15"/>
                <a:gd name="T1" fmla="*/ 6 h 45"/>
                <a:gd name="T2" fmla="*/ 15 w 15"/>
                <a:gd name="T3" fmla="*/ 5 h 45"/>
                <a:gd name="T4" fmla="*/ 15 w 15"/>
                <a:gd name="T5" fmla="*/ 3 h 45"/>
                <a:gd name="T6" fmla="*/ 14 w 15"/>
                <a:gd name="T7" fmla="*/ 2 h 45"/>
                <a:gd name="T8" fmla="*/ 12 w 15"/>
                <a:gd name="T9" fmla="*/ 0 h 45"/>
                <a:gd name="T10" fmla="*/ 11 w 15"/>
                <a:gd name="T11" fmla="*/ 0 h 45"/>
                <a:gd name="T12" fmla="*/ 10 w 15"/>
                <a:gd name="T13" fmla="*/ 2 h 45"/>
                <a:gd name="T14" fmla="*/ 8 w 15"/>
                <a:gd name="T15" fmla="*/ 3 h 45"/>
                <a:gd name="T16" fmla="*/ 7 w 15"/>
                <a:gd name="T17" fmla="*/ 5 h 45"/>
                <a:gd name="T18" fmla="*/ 0 w 15"/>
                <a:gd name="T19" fmla="*/ 39 h 45"/>
                <a:gd name="T20" fmla="*/ 0 w 15"/>
                <a:gd name="T21" fmla="*/ 40 h 45"/>
                <a:gd name="T22" fmla="*/ 0 w 15"/>
                <a:gd name="T23" fmla="*/ 42 h 45"/>
                <a:gd name="T24" fmla="*/ 1 w 15"/>
                <a:gd name="T25" fmla="*/ 43 h 45"/>
                <a:gd name="T26" fmla="*/ 2 w 15"/>
                <a:gd name="T27" fmla="*/ 45 h 45"/>
                <a:gd name="T28" fmla="*/ 4 w 15"/>
                <a:gd name="T29" fmla="*/ 45 h 45"/>
                <a:gd name="T30" fmla="*/ 5 w 15"/>
                <a:gd name="T31" fmla="*/ 43 h 45"/>
                <a:gd name="T32" fmla="*/ 7 w 15"/>
                <a:gd name="T33" fmla="*/ 42 h 45"/>
                <a:gd name="T34" fmla="*/ 8 w 15"/>
                <a:gd name="T35" fmla="*/ 40 h 45"/>
                <a:gd name="T36" fmla="*/ 15 w 15"/>
                <a:gd name="T3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45">
                  <a:moveTo>
                    <a:pt x="15" y="6"/>
                  </a:move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8" y="3"/>
                  </a:lnTo>
                  <a:lnTo>
                    <a:pt x="7" y="5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5" y="43"/>
                  </a:lnTo>
                  <a:lnTo>
                    <a:pt x="7" y="42"/>
                  </a:lnTo>
                  <a:lnTo>
                    <a:pt x="8" y="40"/>
                  </a:lnTo>
                  <a:lnTo>
                    <a:pt x="1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69" name="Freeform 97"/>
            <p:cNvSpPr>
              <a:spLocks/>
            </p:cNvSpPr>
            <p:nvPr/>
          </p:nvSpPr>
          <p:spPr bwMode="auto">
            <a:xfrm>
              <a:off x="2383" y="2419"/>
              <a:ext cx="9" cy="21"/>
            </a:xfrm>
            <a:custGeom>
              <a:avLst/>
              <a:gdLst>
                <a:gd name="T0" fmla="*/ 17 w 17"/>
                <a:gd name="T1" fmla="*/ 5 h 43"/>
                <a:gd name="T2" fmla="*/ 17 w 17"/>
                <a:gd name="T3" fmla="*/ 3 h 43"/>
                <a:gd name="T4" fmla="*/ 17 w 17"/>
                <a:gd name="T5" fmla="*/ 2 h 43"/>
                <a:gd name="T6" fmla="*/ 16 w 17"/>
                <a:gd name="T7" fmla="*/ 0 h 43"/>
                <a:gd name="T8" fmla="*/ 14 w 17"/>
                <a:gd name="T9" fmla="*/ 0 h 43"/>
                <a:gd name="T10" fmla="*/ 13 w 17"/>
                <a:gd name="T11" fmla="*/ 0 h 43"/>
                <a:gd name="T12" fmla="*/ 11 w 17"/>
                <a:gd name="T13" fmla="*/ 0 h 43"/>
                <a:gd name="T14" fmla="*/ 10 w 17"/>
                <a:gd name="T15" fmla="*/ 2 h 43"/>
                <a:gd name="T16" fmla="*/ 9 w 17"/>
                <a:gd name="T17" fmla="*/ 3 h 43"/>
                <a:gd name="T18" fmla="*/ 0 w 17"/>
                <a:gd name="T19" fmla="*/ 39 h 43"/>
                <a:gd name="T20" fmla="*/ 0 w 17"/>
                <a:gd name="T21" fmla="*/ 40 h 43"/>
                <a:gd name="T22" fmla="*/ 2 w 17"/>
                <a:gd name="T23" fmla="*/ 42 h 43"/>
                <a:gd name="T24" fmla="*/ 3 w 17"/>
                <a:gd name="T25" fmla="*/ 43 h 43"/>
                <a:gd name="T26" fmla="*/ 4 w 17"/>
                <a:gd name="T27" fmla="*/ 43 h 43"/>
                <a:gd name="T28" fmla="*/ 6 w 17"/>
                <a:gd name="T29" fmla="*/ 43 h 43"/>
                <a:gd name="T30" fmla="*/ 7 w 17"/>
                <a:gd name="T31" fmla="*/ 43 h 43"/>
                <a:gd name="T32" fmla="*/ 9 w 17"/>
                <a:gd name="T33" fmla="*/ 42 h 43"/>
                <a:gd name="T34" fmla="*/ 9 w 17"/>
                <a:gd name="T35" fmla="*/ 40 h 43"/>
                <a:gd name="T36" fmla="*/ 17 w 17"/>
                <a:gd name="T37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3">
                  <a:moveTo>
                    <a:pt x="17" y="5"/>
                  </a:moveTo>
                  <a:lnTo>
                    <a:pt x="17" y="3"/>
                  </a:lnTo>
                  <a:lnTo>
                    <a:pt x="17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9" y="42"/>
                  </a:lnTo>
                  <a:lnTo>
                    <a:pt x="9" y="4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70" name="Freeform 98"/>
            <p:cNvSpPr>
              <a:spLocks/>
            </p:cNvSpPr>
            <p:nvPr/>
          </p:nvSpPr>
          <p:spPr bwMode="auto">
            <a:xfrm>
              <a:off x="2391" y="2440"/>
              <a:ext cx="21" cy="4"/>
            </a:xfrm>
            <a:custGeom>
              <a:avLst/>
              <a:gdLst>
                <a:gd name="T0" fmla="*/ 5 w 42"/>
                <a:gd name="T1" fmla="*/ 0 h 9"/>
                <a:gd name="T2" fmla="*/ 4 w 42"/>
                <a:gd name="T3" fmla="*/ 0 h 9"/>
                <a:gd name="T4" fmla="*/ 2 w 42"/>
                <a:gd name="T5" fmla="*/ 2 h 9"/>
                <a:gd name="T6" fmla="*/ 1 w 42"/>
                <a:gd name="T7" fmla="*/ 3 h 9"/>
                <a:gd name="T8" fmla="*/ 0 w 42"/>
                <a:gd name="T9" fmla="*/ 5 h 9"/>
                <a:gd name="T10" fmla="*/ 0 w 42"/>
                <a:gd name="T11" fmla="*/ 6 h 9"/>
                <a:gd name="T12" fmla="*/ 1 w 42"/>
                <a:gd name="T13" fmla="*/ 8 h 9"/>
                <a:gd name="T14" fmla="*/ 2 w 42"/>
                <a:gd name="T15" fmla="*/ 9 h 9"/>
                <a:gd name="T16" fmla="*/ 4 w 42"/>
                <a:gd name="T17" fmla="*/ 9 h 9"/>
                <a:gd name="T18" fmla="*/ 38 w 42"/>
                <a:gd name="T19" fmla="*/ 9 h 9"/>
                <a:gd name="T20" fmla="*/ 39 w 42"/>
                <a:gd name="T21" fmla="*/ 9 h 9"/>
                <a:gd name="T22" fmla="*/ 41 w 42"/>
                <a:gd name="T23" fmla="*/ 9 h 9"/>
                <a:gd name="T24" fmla="*/ 42 w 42"/>
                <a:gd name="T25" fmla="*/ 8 h 9"/>
                <a:gd name="T26" fmla="*/ 42 w 42"/>
                <a:gd name="T27" fmla="*/ 6 h 9"/>
                <a:gd name="T28" fmla="*/ 42 w 42"/>
                <a:gd name="T29" fmla="*/ 5 h 9"/>
                <a:gd name="T30" fmla="*/ 42 w 42"/>
                <a:gd name="T31" fmla="*/ 3 h 9"/>
                <a:gd name="T32" fmla="*/ 41 w 42"/>
                <a:gd name="T33" fmla="*/ 2 h 9"/>
                <a:gd name="T34" fmla="*/ 39 w 42"/>
                <a:gd name="T35" fmla="*/ 0 h 9"/>
                <a:gd name="T36" fmla="*/ 5 w 42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9">
                  <a:moveTo>
                    <a:pt x="5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9"/>
                  </a:lnTo>
                  <a:lnTo>
                    <a:pt x="4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71" name="Freeform 99"/>
            <p:cNvSpPr>
              <a:spLocks/>
            </p:cNvSpPr>
            <p:nvPr/>
          </p:nvSpPr>
          <p:spPr bwMode="auto">
            <a:xfrm>
              <a:off x="2420" y="2440"/>
              <a:ext cx="22" cy="4"/>
            </a:xfrm>
            <a:custGeom>
              <a:avLst/>
              <a:gdLst>
                <a:gd name="T0" fmla="*/ 6 w 42"/>
                <a:gd name="T1" fmla="*/ 0 h 9"/>
                <a:gd name="T2" fmla="*/ 4 w 42"/>
                <a:gd name="T3" fmla="*/ 0 h 9"/>
                <a:gd name="T4" fmla="*/ 3 w 42"/>
                <a:gd name="T5" fmla="*/ 2 h 9"/>
                <a:gd name="T6" fmla="*/ 1 w 42"/>
                <a:gd name="T7" fmla="*/ 3 h 9"/>
                <a:gd name="T8" fmla="*/ 0 w 42"/>
                <a:gd name="T9" fmla="*/ 5 h 9"/>
                <a:gd name="T10" fmla="*/ 0 w 42"/>
                <a:gd name="T11" fmla="*/ 6 h 9"/>
                <a:gd name="T12" fmla="*/ 1 w 42"/>
                <a:gd name="T13" fmla="*/ 8 h 9"/>
                <a:gd name="T14" fmla="*/ 3 w 42"/>
                <a:gd name="T15" fmla="*/ 9 h 9"/>
                <a:gd name="T16" fmla="*/ 4 w 42"/>
                <a:gd name="T17" fmla="*/ 9 h 9"/>
                <a:gd name="T18" fmla="*/ 38 w 42"/>
                <a:gd name="T19" fmla="*/ 9 h 9"/>
                <a:gd name="T20" fmla="*/ 39 w 42"/>
                <a:gd name="T21" fmla="*/ 9 h 9"/>
                <a:gd name="T22" fmla="*/ 41 w 42"/>
                <a:gd name="T23" fmla="*/ 9 h 9"/>
                <a:gd name="T24" fmla="*/ 42 w 42"/>
                <a:gd name="T25" fmla="*/ 8 h 9"/>
                <a:gd name="T26" fmla="*/ 42 w 42"/>
                <a:gd name="T27" fmla="*/ 6 h 9"/>
                <a:gd name="T28" fmla="*/ 42 w 42"/>
                <a:gd name="T29" fmla="*/ 5 h 9"/>
                <a:gd name="T30" fmla="*/ 42 w 42"/>
                <a:gd name="T31" fmla="*/ 3 h 9"/>
                <a:gd name="T32" fmla="*/ 41 w 42"/>
                <a:gd name="T33" fmla="*/ 2 h 9"/>
                <a:gd name="T34" fmla="*/ 39 w 42"/>
                <a:gd name="T35" fmla="*/ 0 h 9"/>
                <a:gd name="T36" fmla="*/ 6 w 42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9">
                  <a:moveTo>
                    <a:pt x="6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72" name="Freeform 100"/>
            <p:cNvSpPr>
              <a:spLocks/>
            </p:cNvSpPr>
            <p:nvPr/>
          </p:nvSpPr>
          <p:spPr bwMode="auto">
            <a:xfrm>
              <a:off x="2446" y="2423"/>
              <a:ext cx="8" cy="21"/>
            </a:xfrm>
            <a:custGeom>
              <a:avLst/>
              <a:gdLst>
                <a:gd name="T0" fmla="*/ 8 w 17"/>
                <a:gd name="T1" fmla="*/ 39 h 43"/>
                <a:gd name="T2" fmla="*/ 8 w 17"/>
                <a:gd name="T3" fmla="*/ 40 h 43"/>
                <a:gd name="T4" fmla="*/ 10 w 17"/>
                <a:gd name="T5" fmla="*/ 42 h 43"/>
                <a:gd name="T6" fmla="*/ 11 w 17"/>
                <a:gd name="T7" fmla="*/ 43 h 43"/>
                <a:gd name="T8" fmla="*/ 12 w 17"/>
                <a:gd name="T9" fmla="*/ 43 h 43"/>
                <a:gd name="T10" fmla="*/ 14 w 17"/>
                <a:gd name="T11" fmla="*/ 42 h 43"/>
                <a:gd name="T12" fmla="*/ 15 w 17"/>
                <a:gd name="T13" fmla="*/ 40 h 43"/>
                <a:gd name="T14" fmla="*/ 17 w 17"/>
                <a:gd name="T15" fmla="*/ 39 h 43"/>
                <a:gd name="T16" fmla="*/ 17 w 17"/>
                <a:gd name="T17" fmla="*/ 37 h 43"/>
                <a:gd name="T18" fmla="*/ 8 w 17"/>
                <a:gd name="T19" fmla="*/ 3 h 43"/>
                <a:gd name="T20" fmla="*/ 8 w 17"/>
                <a:gd name="T21" fmla="*/ 1 h 43"/>
                <a:gd name="T22" fmla="*/ 7 w 17"/>
                <a:gd name="T23" fmla="*/ 0 h 43"/>
                <a:gd name="T24" fmla="*/ 5 w 17"/>
                <a:gd name="T25" fmla="*/ 0 h 43"/>
                <a:gd name="T26" fmla="*/ 4 w 17"/>
                <a:gd name="T27" fmla="*/ 0 h 43"/>
                <a:gd name="T28" fmla="*/ 3 w 17"/>
                <a:gd name="T29" fmla="*/ 0 h 43"/>
                <a:gd name="T30" fmla="*/ 1 w 17"/>
                <a:gd name="T31" fmla="*/ 1 h 43"/>
                <a:gd name="T32" fmla="*/ 0 w 17"/>
                <a:gd name="T33" fmla="*/ 3 h 43"/>
                <a:gd name="T34" fmla="*/ 0 w 17"/>
                <a:gd name="T35" fmla="*/ 4 h 43"/>
                <a:gd name="T36" fmla="*/ 8 w 17"/>
                <a:gd name="T37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3">
                  <a:moveTo>
                    <a:pt x="8" y="39"/>
                  </a:moveTo>
                  <a:lnTo>
                    <a:pt x="8" y="40"/>
                  </a:lnTo>
                  <a:lnTo>
                    <a:pt x="10" y="42"/>
                  </a:lnTo>
                  <a:lnTo>
                    <a:pt x="11" y="43"/>
                  </a:lnTo>
                  <a:lnTo>
                    <a:pt x="12" y="43"/>
                  </a:lnTo>
                  <a:lnTo>
                    <a:pt x="14" y="42"/>
                  </a:lnTo>
                  <a:lnTo>
                    <a:pt x="15" y="40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73" name="Freeform 101"/>
            <p:cNvSpPr>
              <a:spLocks/>
            </p:cNvSpPr>
            <p:nvPr/>
          </p:nvSpPr>
          <p:spPr bwMode="auto">
            <a:xfrm>
              <a:off x="2439" y="2393"/>
              <a:ext cx="8" cy="21"/>
            </a:xfrm>
            <a:custGeom>
              <a:avLst/>
              <a:gdLst>
                <a:gd name="T0" fmla="*/ 8 w 17"/>
                <a:gd name="T1" fmla="*/ 40 h 43"/>
                <a:gd name="T2" fmla="*/ 8 w 17"/>
                <a:gd name="T3" fmla="*/ 42 h 43"/>
                <a:gd name="T4" fmla="*/ 10 w 17"/>
                <a:gd name="T5" fmla="*/ 43 h 43"/>
                <a:gd name="T6" fmla="*/ 11 w 17"/>
                <a:gd name="T7" fmla="*/ 43 h 43"/>
                <a:gd name="T8" fmla="*/ 12 w 17"/>
                <a:gd name="T9" fmla="*/ 43 h 43"/>
                <a:gd name="T10" fmla="*/ 14 w 17"/>
                <a:gd name="T11" fmla="*/ 43 h 43"/>
                <a:gd name="T12" fmla="*/ 15 w 17"/>
                <a:gd name="T13" fmla="*/ 42 h 43"/>
                <a:gd name="T14" fmla="*/ 17 w 17"/>
                <a:gd name="T15" fmla="*/ 40 h 43"/>
                <a:gd name="T16" fmla="*/ 17 w 17"/>
                <a:gd name="T17" fmla="*/ 39 h 43"/>
                <a:gd name="T18" fmla="*/ 8 w 17"/>
                <a:gd name="T19" fmla="*/ 3 h 43"/>
                <a:gd name="T20" fmla="*/ 7 w 17"/>
                <a:gd name="T21" fmla="*/ 2 h 43"/>
                <a:gd name="T22" fmla="*/ 5 w 17"/>
                <a:gd name="T23" fmla="*/ 0 h 43"/>
                <a:gd name="T24" fmla="*/ 4 w 17"/>
                <a:gd name="T25" fmla="*/ 0 h 43"/>
                <a:gd name="T26" fmla="*/ 2 w 17"/>
                <a:gd name="T27" fmla="*/ 0 h 43"/>
                <a:gd name="T28" fmla="*/ 1 w 17"/>
                <a:gd name="T29" fmla="*/ 0 h 43"/>
                <a:gd name="T30" fmla="*/ 0 w 17"/>
                <a:gd name="T31" fmla="*/ 2 h 43"/>
                <a:gd name="T32" fmla="*/ 0 w 17"/>
                <a:gd name="T33" fmla="*/ 3 h 43"/>
                <a:gd name="T34" fmla="*/ 0 w 17"/>
                <a:gd name="T35" fmla="*/ 5 h 43"/>
                <a:gd name="T36" fmla="*/ 8 w 17"/>
                <a:gd name="T3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3">
                  <a:moveTo>
                    <a:pt x="8" y="40"/>
                  </a:moveTo>
                  <a:lnTo>
                    <a:pt x="8" y="42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2" y="43"/>
                  </a:lnTo>
                  <a:lnTo>
                    <a:pt x="14" y="43"/>
                  </a:lnTo>
                  <a:lnTo>
                    <a:pt x="15" y="42"/>
                  </a:lnTo>
                  <a:lnTo>
                    <a:pt x="17" y="40"/>
                  </a:lnTo>
                  <a:lnTo>
                    <a:pt x="17" y="39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74" name="Freeform 102"/>
            <p:cNvSpPr>
              <a:spLocks/>
            </p:cNvSpPr>
            <p:nvPr/>
          </p:nvSpPr>
          <p:spPr bwMode="auto">
            <a:xfrm>
              <a:off x="2432" y="2362"/>
              <a:ext cx="8" cy="22"/>
            </a:xfrm>
            <a:custGeom>
              <a:avLst/>
              <a:gdLst>
                <a:gd name="T0" fmla="*/ 8 w 16"/>
                <a:gd name="T1" fmla="*/ 40 h 43"/>
                <a:gd name="T2" fmla="*/ 8 w 16"/>
                <a:gd name="T3" fmla="*/ 42 h 43"/>
                <a:gd name="T4" fmla="*/ 9 w 16"/>
                <a:gd name="T5" fmla="*/ 43 h 43"/>
                <a:gd name="T6" fmla="*/ 11 w 16"/>
                <a:gd name="T7" fmla="*/ 43 h 43"/>
                <a:gd name="T8" fmla="*/ 12 w 16"/>
                <a:gd name="T9" fmla="*/ 43 h 43"/>
                <a:gd name="T10" fmla="*/ 14 w 16"/>
                <a:gd name="T11" fmla="*/ 43 h 43"/>
                <a:gd name="T12" fmla="*/ 15 w 16"/>
                <a:gd name="T13" fmla="*/ 42 h 43"/>
                <a:gd name="T14" fmla="*/ 16 w 16"/>
                <a:gd name="T15" fmla="*/ 40 h 43"/>
                <a:gd name="T16" fmla="*/ 16 w 16"/>
                <a:gd name="T17" fmla="*/ 39 h 43"/>
                <a:gd name="T18" fmla="*/ 8 w 16"/>
                <a:gd name="T19" fmla="*/ 5 h 43"/>
                <a:gd name="T20" fmla="*/ 7 w 16"/>
                <a:gd name="T21" fmla="*/ 3 h 43"/>
                <a:gd name="T22" fmla="*/ 5 w 16"/>
                <a:gd name="T23" fmla="*/ 2 h 43"/>
                <a:gd name="T24" fmla="*/ 4 w 16"/>
                <a:gd name="T25" fmla="*/ 0 h 43"/>
                <a:gd name="T26" fmla="*/ 2 w 16"/>
                <a:gd name="T27" fmla="*/ 0 h 43"/>
                <a:gd name="T28" fmla="*/ 1 w 16"/>
                <a:gd name="T29" fmla="*/ 2 h 43"/>
                <a:gd name="T30" fmla="*/ 0 w 16"/>
                <a:gd name="T31" fmla="*/ 3 h 43"/>
                <a:gd name="T32" fmla="*/ 0 w 16"/>
                <a:gd name="T33" fmla="*/ 5 h 43"/>
                <a:gd name="T34" fmla="*/ 0 w 16"/>
                <a:gd name="T35" fmla="*/ 6 h 43"/>
                <a:gd name="T36" fmla="*/ 8 w 16"/>
                <a:gd name="T37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3">
                  <a:moveTo>
                    <a:pt x="8" y="40"/>
                  </a:moveTo>
                  <a:lnTo>
                    <a:pt x="8" y="42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2" y="43"/>
                  </a:lnTo>
                  <a:lnTo>
                    <a:pt x="14" y="43"/>
                  </a:lnTo>
                  <a:lnTo>
                    <a:pt x="15" y="42"/>
                  </a:lnTo>
                  <a:lnTo>
                    <a:pt x="16" y="40"/>
                  </a:lnTo>
                  <a:lnTo>
                    <a:pt x="16" y="39"/>
                  </a:lnTo>
                  <a:lnTo>
                    <a:pt x="8" y="5"/>
                  </a:lnTo>
                  <a:lnTo>
                    <a:pt x="7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75" name="Freeform 103"/>
            <p:cNvSpPr>
              <a:spLocks/>
            </p:cNvSpPr>
            <p:nvPr/>
          </p:nvSpPr>
          <p:spPr bwMode="auto">
            <a:xfrm>
              <a:off x="2425" y="2332"/>
              <a:ext cx="7" cy="22"/>
            </a:xfrm>
            <a:custGeom>
              <a:avLst/>
              <a:gdLst>
                <a:gd name="T0" fmla="*/ 7 w 16"/>
                <a:gd name="T1" fmla="*/ 41 h 45"/>
                <a:gd name="T2" fmla="*/ 9 w 16"/>
                <a:gd name="T3" fmla="*/ 42 h 45"/>
                <a:gd name="T4" fmla="*/ 10 w 16"/>
                <a:gd name="T5" fmla="*/ 43 h 45"/>
                <a:gd name="T6" fmla="*/ 12 w 16"/>
                <a:gd name="T7" fmla="*/ 45 h 45"/>
                <a:gd name="T8" fmla="*/ 13 w 16"/>
                <a:gd name="T9" fmla="*/ 45 h 45"/>
                <a:gd name="T10" fmla="*/ 15 w 16"/>
                <a:gd name="T11" fmla="*/ 43 h 45"/>
                <a:gd name="T12" fmla="*/ 16 w 16"/>
                <a:gd name="T13" fmla="*/ 42 h 45"/>
                <a:gd name="T14" fmla="*/ 16 w 16"/>
                <a:gd name="T15" fmla="*/ 41 h 45"/>
                <a:gd name="T16" fmla="*/ 16 w 16"/>
                <a:gd name="T17" fmla="*/ 39 h 45"/>
                <a:gd name="T18" fmla="*/ 9 w 16"/>
                <a:gd name="T19" fmla="*/ 5 h 45"/>
                <a:gd name="T20" fmla="*/ 7 w 16"/>
                <a:gd name="T21" fmla="*/ 3 h 45"/>
                <a:gd name="T22" fmla="*/ 6 w 16"/>
                <a:gd name="T23" fmla="*/ 2 h 45"/>
                <a:gd name="T24" fmla="*/ 5 w 16"/>
                <a:gd name="T25" fmla="*/ 0 h 45"/>
                <a:gd name="T26" fmla="*/ 3 w 16"/>
                <a:gd name="T27" fmla="*/ 0 h 45"/>
                <a:gd name="T28" fmla="*/ 2 w 16"/>
                <a:gd name="T29" fmla="*/ 2 h 45"/>
                <a:gd name="T30" fmla="*/ 0 w 16"/>
                <a:gd name="T31" fmla="*/ 3 h 45"/>
                <a:gd name="T32" fmla="*/ 0 w 16"/>
                <a:gd name="T33" fmla="*/ 5 h 45"/>
                <a:gd name="T34" fmla="*/ 0 w 16"/>
                <a:gd name="T35" fmla="*/ 6 h 45"/>
                <a:gd name="T36" fmla="*/ 7 w 16"/>
                <a:gd name="T37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5">
                  <a:moveTo>
                    <a:pt x="7" y="41"/>
                  </a:moveTo>
                  <a:lnTo>
                    <a:pt x="9" y="42"/>
                  </a:lnTo>
                  <a:lnTo>
                    <a:pt x="10" y="43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5" y="43"/>
                  </a:lnTo>
                  <a:lnTo>
                    <a:pt x="16" y="42"/>
                  </a:lnTo>
                  <a:lnTo>
                    <a:pt x="16" y="41"/>
                  </a:lnTo>
                  <a:lnTo>
                    <a:pt x="16" y="39"/>
                  </a:lnTo>
                  <a:lnTo>
                    <a:pt x="9" y="5"/>
                  </a:lnTo>
                  <a:lnTo>
                    <a:pt x="7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7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76" name="Freeform 104"/>
            <p:cNvSpPr>
              <a:spLocks/>
            </p:cNvSpPr>
            <p:nvPr/>
          </p:nvSpPr>
          <p:spPr bwMode="auto">
            <a:xfrm>
              <a:off x="2417" y="2302"/>
              <a:ext cx="8" cy="22"/>
            </a:xfrm>
            <a:custGeom>
              <a:avLst/>
              <a:gdLst>
                <a:gd name="T0" fmla="*/ 8 w 17"/>
                <a:gd name="T1" fmla="*/ 39 h 43"/>
                <a:gd name="T2" fmla="*/ 10 w 17"/>
                <a:gd name="T3" fmla="*/ 40 h 43"/>
                <a:gd name="T4" fmla="*/ 11 w 17"/>
                <a:gd name="T5" fmla="*/ 42 h 43"/>
                <a:gd name="T6" fmla="*/ 13 w 17"/>
                <a:gd name="T7" fmla="*/ 43 h 43"/>
                <a:gd name="T8" fmla="*/ 14 w 17"/>
                <a:gd name="T9" fmla="*/ 43 h 43"/>
                <a:gd name="T10" fmla="*/ 15 w 17"/>
                <a:gd name="T11" fmla="*/ 42 h 43"/>
                <a:gd name="T12" fmla="*/ 17 w 17"/>
                <a:gd name="T13" fmla="*/ 40 h 43"/>
                <a:gd name="T14" fmla="*/ 17 w 17"/>
                <a:gd name="T15" fmla="*/ 39 h 43"/>
                <a:gd name="T16" fmla="*/ 17 w 17"/>
                <a:gd name="T17" fmla="*/ 37 h 43"/>
                <a:gd name="T18" fmla="*/ 8 w 17"/>
                <a:gd name="T19" fmla="*/ 3 h 43"/>
                <a:gd name="T20" fmla="*/ 8 w 17"/>
                <a:gd name="T21" fmla="*/ 2 h 43"/>
                <a:gd name="T22" fmla="*/ 7 w 17"/>
                <a:gd name="T23" fmla="*/ 0 h 43"/>
                <a:gd name="T24" fmla="*/ 6 w 17"/>
                <a:gd name="T25" fmla="*/ 0 h 43"/>
                <a:gd name="T26" fmla="*/ 4 w 17"/>
                <a:gd name="T27" fmla="*/ 0 h 43"/>
                <a:gd name="T28" fmla="*/ 3 w 17"/>
                <a:gd name="T29" fmla="*/ 0 h 43"/>
                <a:gd name="T30" fmla="*/ 1 w 17"/>
                <a:gd name="T31" fmla="*/ 2 h 43"/>
                <a:gd name="T32" fmla="*/ 0 w 17"/>
                <a:gd name="T33" fmla="*/ 3 h 43"/>
                <a:gd name="T34" fmla="*/ 0 w 17"/>
                <a:gd name="T35" fmla="*/ 5 h 43"/>
                <a:gd name="T36" fmla="*/ 8 w 17"/>
                <a:gd name="T37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3">
                  <a:moveTo>
                    <a:pt x="8" y="39"/>
                  </a:moveTo>
                  <a:lnTo>
                    <a:pt x="10" y="40"/>
                  </a:lnTo>
                  <a:lnTo>
                    <a:pt x="11" y="42"/>
                  </a:lnTo>
                  <a:lnTo>
                    <a:pt x="13" y="43"/>
                  </a:lnTo>
                  <a:lnTo>
                    <a:pt x="14" y="43"/>
                  </a:lnTo>
                  <a:lnTo>
                    <a:pt x="15" y="42"/>
                  </a:lnTo>
                  <a:lnTo>
                    <a:pt x="17" y="40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1577" name="Rectangle 105"/>
          <p:cNvSpPr>
            <a:spLocks noChangeArrowheads="1"/>
          </p:cNvSpPr>
          <p:nvPr/>
        </p:nvSpPr>
        <p:spPr bwMode="auto">
          <a:xfrm>
            <a:off x="3078163" y="4243388"/>
            <a:ext cx="698500" cy="26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78" name="Rectangle 106"/>
          <p:cNvSpPr>
            <a:spLocks noChangeArrowheads="1"/>
          </p:cNvSpPr>
          <p:nvPr/>
        </p:nvSpPr>
        <p:spPr bwMode="auto">
          <a:xfrm>
            <a:off x="3146425" y="4286250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e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79" name="Rectangle 107"/>
          <p:cNvSpPr>
            <a:spLocks noChangeArrowheads="1"/>
          </p:cNvSpPr>
          <p:nvPr/>
        </p:nvSpPr>
        <p:spPr bwMode="auto">
          <a:xfrm>
            <a:off x="3230563" y="4281488"/>
            <a:ext cx="333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80" name="Rectangle 108"/>
          <p:cNvSpPr>
            <a:spLocks noChangeArrowheads="1"/>
          </p:cNvSpPr>
          <p:nvPr/>
        </p:nvSpPr>
        <p:spPr bwMode="auto">
          <a:xfrm>
            <a:off x="3265488" y="4286250"/>
            <a:ext cx="4413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cloud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grpSp>
        <p:nvGrpSpPr>
          <p:cNvPr id="1001581" name="Group 109"/>
          <p:cNvGrpSpPr>
            <a:grpSpLocks/>
          </p:cNvGrpSpPr>
          <p:nvPr/>
        </p:nvGrpSpPr>
        <p:grpSpPr bwMode="auto">
          <a:xfrm>
            <a:off x="2595563" y="5013325"/>
            <a:ext cx="323850" cy="322263"/>
            <a:chOff x="2230" y="3218"/>
            <a:chExt cx="194" cy="190"/>
          </a:xfrm>
        </p:grpSpPr>
        <p:sp>
          <p:nvSpPr>
            <p:cNvPr id="1001582" name="Freeform 110"/>
            <p:cNvSpPr>
              <a:spLocks/>
            </p:cNvSpPr>
            <p:nvPr/>
          </p:nvSpPr>
          <p:spPr bwMode="auto">
            <a:xfrm>
              <a:off x="2242" y="3221"/>
              <a:ext cx="116" cy="187"/>
            </a:xfrm>
            <a:custGeom>
              <a:avLst/>
              <a:gdLst>
                <a:gd name="T0" fmla="*/ 231 w 231"/>
                <a:gd name="T1" fmla="*/ 18 h 374"/>
                <a:gd name="T2" fmla="*/ 203 w 231"/>
                <a:gd name="T3" fmla="*/ 0 h 374"/>
                <a:gd name="T4" fmla="*/ 0 w 231"/>
                <a:gd name="T5" fmla="*/ 357 h 374"/>
                <a:gd name="T6" fmla="*/ 28 w 231"/>
                <a:gd name="T7" fmla="*/ 374 h 374"/>
                <a:gd name="T8" fmla="*/ 231 w 231"/>
                <a:gd name="T9" fmla="*/ 1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374">
                  <a:moveTo>
                    <a:pt x="231" y="18"/>
                  </a:moveTo>
                  <a:lnTo>
                    <a:pt x="203" y="0"/>
                  </a:lnTo>
                  <a:lnTo>
                    <a:pt x="0" y="357"/>
                  </a:lnTo>
                  <a:lnTo>
                    <a:pt x="28" y="374"/>
                  </a:lnTo>
                  <a:lnTo>
                    <a:pt x="231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83" name="Freeform 111"/>
            <p:cNvSpPr>
              <a:spLocks/>
            </p:cNvSpPr>
            <p:nvPr/>
          </p:nvSpPr>
          <p:spPr bwMode="auto">
            <a:xfrm>
              <a:off x="2297" y="3221"/>
              <a:ext cx="95" cy="146"/>
            </a:xfrm>
            <a:custGeom>
              <a:avLst/>
              <a:gdLst>
                <a:gd name="T0" fmla="*/ 189 w 189"/>
                <a:gd name="T1" fmla="*/ 18 h 291"/>
                <a:gd name="T2" fmla="*/ 161 w 189"/>
                <a:gd name="T3" fmla="*/ 0 h 291"/>
                <a:gd name="T4" fmla="*/ 0 w 189"/>
                <a:gd name="T5" fmla="*/ 273 h 291"/>
                <a:gd name="T6" fmla="*/ 28 w 189"/>
                <a:gd name="T7" fmla="*/ 291 h 291"/>
                <a:gd name="T8" fmla="*/ 189 w 189"/>
                <a:gd name="T9" fmla="*/ 1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91">
                  <a:moveTo>
                    <a:pt x="189" y="18"/>
                  </a:moveTo>
                  <a:lnTo>
                    <a:pt x="161" y="0"/>
                  </a:lnTo>
                  <a:lnTo>
                    <a:pt x="0" y="273"/>
                  </a:lnTo>
                  <a:lnTo>
                    <a:pt x="28" y="291"/>
                  </a:lnTo>
                  <a:lnTo>
                    <a:pt x="189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84" name="Freeform 112"/>
            <p:cNvSpPr>
              <a:spLocks/>
            </p:cNvSpPr>
            <p:nvPr/>
          </p:nvSpPr>
          <p:spPr bwMode="auto">
            <a:xfrm>
              <a:off x="2233" y="3221"/>
              <a:ext cx="95" cy="146"/>
            </a:xfrm>
            <a:custGeom>
              <a:avLst/>
              <a:gdLst>
                <a:gd name="T0" fmla="*/ 189 w 189"/>
                <a:gd name="T1" fmla="*/ 18 h 291"/>
                <a:gd name="T2" fmla="*/ 161 w 189"/>
                <a:gd name="T3" fmla="*/ 0 h 291"/>
                <a:gd name="T4" fmla="*/ 0 w 189"/>
                <a:gd name="T5" fmla="*/ 273 h 291"/>
                <a:gd name="T6" fmla="*/ 28 w 189"/>
                <a:gd name="T7" fmla="*/ 291 h 291"/>
                <a:gd name="T8" fmla="*/ 189 w 189"/>
                <a:gd name="T9" fmla="*/ 1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91">
                  <a:moveTo>
                    <a:pt x="189" y="18"/>
                  </a:moveTo>
                  <a:lnTo>
                    <a:pt x="161" y="0"/>
                  </a:lnTo>
                  <a:lnTo>
                    <a:pt x="0" y="273"/>
                  </a:lnTo>
                  <a:lnTo>
                    <a:pt x="28" y="291"/>
                  </a:lnTo>
                  <a:lnTo>
                    <a:pt x="189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85" name="Freeform 113"/>
            <p:cNvSpPr>
              <a:spLocks/>
            </p:cNvSpPr>
            <p:nvPr/>
          </p:nvSpPr>
          <p:spPr bwMode="auto">
            <a:xfrm>
              <a:off x="2358" y="3218"/>
              <a:ext cx="66" cy="96"/>
            </a:xfrm>
            <a:custGeom>
              <a:avLst/>
              <a:gdLst>
                <a:gd name="T0" fmla="*/ 131 w 131"/>
                <a:gd name="T1" fmla="*/ 19 h 193"/>
                <a:gd name="T2" fmla="*/ 103 w 131"/>
                <a:gd name="T3" fmla="*/ 0 h 193"/>
                <a:gd name="T4" fmla="*/ 0 w 131"/>
                <a:gd name="T5" fmla="*/ 174 h 193"/>
                <a:gd name="T6" fmla="*/ 28 w 131"/>
                <a:gd name="T7" fmla="*/ 193 h 193"/>
                <a:gd name="T8" fmla="*/ 131 w 131"/>
                <a:gd name="T9" fmla="*/ 1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93">
                  <a:moveTo>
                    <a:pt x="131" y="19"/>
                  </a:moveTo>
                  <a:lnTo>
                    <a:pt x="103" y="0"/>
                  </a:lnTo>
                  <a:lnTo>
                    <a:pt x="0" y="174"/>
                  </a:lnTo>
                  <a:lnTo>
                    <a:pt x="28" y="193"/>
                  </a:lnTo>
                  <a:lnTo>
                    <a:pt x="131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86" name="Freeform 114"/>
            <p:cNvSpPr>
              <a:spLocks/>
            </p:cNvSpPr>
            <p:nvPr/>
          </p:nvSpPr>
          <p:spPr bwMode="auto">
            <a:xfrm>
              <a:off x="2230" y="3220"/>
              <a:ext cx="66" cy="97"/>
            </a:xfrm>
            <a:custGeom>
              <a:avLst/>
              <a:gdLst>
                <a:gd name="T0" fmla="*/ 131 w 131"/>
                <a:gd name="T1" fmla="*/ 19 h 193"/>
                <a:gd name="T2" fmla="*/ 103 w 131"/>
                <a:gd name="T3" fmla="*/ 0 h 193"/>
                <a:gd name="T4" fmla="*/ 0 w 131"/>
                <a:gd name="T5" fmla="*/ 174 h 193"/>
                <a:gd name="T6" fmla="*/ 28 w 131"/>
                <a:gd name="T7" fmla="*/ 193 h 193"/>
                <a:gd name="T8" fmla="*/ 131 w 131"/>
                <a:gd name="T9" fmla="*/ 1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93">
                  <a:moveTo>
                    <a:pt x="131" y="19"/>
                  </a:moveTo>
                  <a:lnTo>
                    <a:pt x="103" y="0"/>
                  </a:lnTo>
                  <a:lnTo>
                    <a:pt x="0" y="174"/>
                  </a:lnTo>
                  <a:lnTo>
                    <a:pt x="28" y="193"/>
                  </a:lnTo>
                  <a:lnTo>
                    <a:pt x="131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1587" name="Group 115"/>
          <p:cNvGrpSpPr>
            <a:grpSpLocks/>
          </p:cNvGrpSpPr>
          <p:nvPr/>
        </p:nvGrpSpPr>
        <p:grpSpPr bwMode="auto">
          <a:xfrm>
            <a:off x="3611563" y="4695825"/>
            <a:ext cx="469900" cy="266700"/>
            <a:chOff x="2840" y="3031"/>
            <a:chExt cx="282" cy="157"/>
          </a:xfrm>
        </p:grpSpPr>
        <p:sp>
          <p:nvSpPr>
            <p:cNvPr id="1001588" name="Rectangle 116"/>
            <p:cNvSpPr>
              <a:spLocks noChangeArrowheads="1"/>
            </p:cNvSpPr>
            <p:nvPr/>
          </p:nvSpPr>
          <p:spPr bwMode="auto">
            <a:xfrm>
              <a:off x="2885" y="3103"/>
              <a:ext cx="23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89" name="Rectangle 117"/>
            <p:cNvSpPr>
              <a:spLocks noChangeArrowheads="1"/>
            </p:cNvSpPr>
            <p:nvPr/>
          </p:nvSpPr>
          <p:spPr bwMode="auto">
            <a:xfrm>
              <a:off x="2908" y="3063"/>
              <a:ext cx="151" cy="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90" name="Rectangle 118"/>
            <p:cNvSpPr>
              <a:spLocks noChangeArrowheads="1"/>
            </p:cNvSpPr>
            <p:nvPr/>
          </p:nvSpPr>
          <p:spPr bwMode="auto">
            <a:xfrm>
              <a:off x="2871" y="3134"/>
              <a:ext cx="165" cy="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91" name="Rectangle 119"/>
            <p:cNvSpPr>
              <a:spLocks noChangeArrowheads="1"/>
            </p:cNvSpPr>
            <p:nvPr/>
          </p:nvSpPr>
          <p:spPr bwMode="auto">
            <a:xfrm>
              <a:off x="2840" y="3170"/>
              <a:ext cx="104" cy="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592" name="Rectangle 120"/>
            <p:cNvSpPr>
              <a:spLocks noChangeArrowheads="1"/>
            </p:cNvSpPr>
            <p:nvPr/>
          </p:nvSpPr>
          <p:spPr bwMode="auto">
            <a:xfrm>
              <a:off x="2923" y="3031"/>
              <a:ext cx="89" cy="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1593" name="Rectangle 121"/>
          <p:cNvSpPr>
            <a:spLocks noChangeArrowheads="1"/>
          </p:cNvSpPr>
          <p:nvPr/>
        </p:nvSpPr>
        <p:spPr bwMode="auto">
          <a:xfrm>
            <a:off x="4376738" y="5435600"/>
            <a:ext cx="3635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94" name="Rectangle 122"/>
          <p:cNvSpPr>
            <a:spLocks noChangeArrowheads="1"/>
          </p:cNvSpPr>
          <p:nvPr/>
        </p:nvSpPr>
        <p:spPr bwMode="auto">
          <a:xfrm>
            <a:off x="4445000" y="5494338"/>
            <a:ext cx="2460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2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X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95" name="Rectangle 123"/>
          <p:cNvSpPr>
            <a:spLocks noChangeArrowheads="1"/>
          </p:cNvSpPr>
          <p:nvPr/>
        </p:nvSpPr>
        <p:spPr bwMode="auto">
          <a:xfrm>
            <a:off x="4941888" y="4470400"/>
            <a:ext cx="3635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596" name="Rectangle 124"/>
          <p:cNvSpPr>
            <a:spLocks noChangeArrowheads="1"/>
          </p:cNvSpPr>
          <p:nvPr/>
        </p:nvSpPr>
        <p:spPr bwMode="auto">
          <a:xfrm>
            <a:off x="5010150" y="4529138"/>
            <a:ext cx="2460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2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Y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597" name="Freeform 125"/>
          <p:cNvSpPr>
            <a:spLocks/>
          </p:cNvSpPr>
          <p:nvPr/>
        </p:nvSpPr>
        <p:spPr bwMode="auto">
          <a:xfrm>
            <a:off x="1497013" y="5387975"/>
            <a:ext cx="1976437" cy="180975"/>
          </a:xfrm>
          <a:custGeom>
            <a:avLst/>
            <a:gdLst>
              <a:gd name="T0" fmla="*/ 170 w 2371"/>
              <a:gd name="T1" fmla="*/ 0 h 213"/>
              <a:gd name="T2" fmla="*/ 0 w 2371"/>
              <a:gd name="T3" fmla="*/ 213 h 213"/>
              <a:gd name="T4" fmla="*/ 2201 w 2371"/>
              <a:gd name="T5" fmla="*/ 213 h 213"/>
              <a:gd name="T6" fmla="*/ 2371 w 2371"/>
              <a:gd name="T7" fmla="*/ 0 h 213"/>
              <a:gd name="T8" fmla="*/ 170 w 2371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1" h="213">
                <a:moveTo>
                  <a:pt x="170" y="0"/>
                </a:moveTo>
                <a:lnTo>
                  <a:pt x="0" y="213"/>
                </a:lnTo>
                <a:lnTo>
                  <a:pt x="2201" y="213"/>
                </a:lnTo>
                <a:lnTo>
                  <a:pt x="2371" y="0"/>
                </a:lnTo>
                <a:lnTo>
                  <a:pt x="170" y="0"/>
                </a:lnTo>
                <a:close/>
              </a:path>
            </a:pathLst>
          </a:custGeom>
          <a:solidFill>
            <a:srgbClr val="CCCCF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1598" name="Freeform 126"/>
          <p:cNvSpPr>
            <a:spLocks/>
          </p:cNvSpPr>
          <p:nvPr/>
        </p:nvSpPr>
        <p:spPr bwMode="auto">
          <a:xfrm>
            <a:off x="3981450" y="4122738"/>
            <a:ext cx="847725" cy="903287"/>
          </a:xfrm>
          <a:custGeom>
            <a:avLst/>
            <a:gdLst>
              <a:gd name="T0" fmla="*/ 644 w 1017"/>
              <a:gd name="T1" fmla="*/ 0 h 1068"/>
              <a:gd name="T2" fmla="*/ 0 w 1017"/>
              <a:gd name="T3" fmla="*/ 1068 h 1068"/>
              <a:gd name="T4" fmla="*/ 373 w 1017"/>
              <a:gd name="T5" fmla="*/ 1068 h 1068"/>
              <a:gd name="T6" fmla="*/ 1017 w 1017"/>
              <a:gd name="T7" fmla="*/ 0 h 1068"/>
              <a:gd name="T8" fmla="*/ 644 w 1017"/>
              <a:gd name="T9" fmla="*/ 0 h 1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7" h="1068">
                <a:moveTo>
                  <a:pt x="644" y="0"/>
                </a:moveTo>
                <a:lnTo>
                  <a:pt x="0" y="1068"/>
                </a:lnTo>
                <a:lnTo>
                  <a:pt x="373" y="1068"/>
                </a:lnTo>
                <a:lnTo>
                  <a:pt x="1017" y="0"/>
                </a:lnTo>
                <a:lnTo>
                  <a:pt x="644" y="0"/>
                </a:lnTo>
                <a:close/>
              </a:path>
            </a:pathLst>
          </a:custGeom>
          <a:solidFill>
            <a:srgbClr val="CCCCF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01599" name="Group 127"/>
          <p:cNvGrpSpPr>
            <a:grpSpLocks/>
          </p:cNvGrpSpPr>
          <p:nvPr/>
        </p:nvGrpSpPr>
        <p:grpSpPr bwMode="auto">
          <a:xfrm>
            <a:off x="4073525" y="4667250"/>
            <a:ext cx="812800" cy="269875"/>
            <a:chOff x="3117" y="3014"/>
            <a:chExt cx="487" cy="159"/>
          </a:xfrm>
        </p:grpSpPr>
        <p:sp>
          <p:nvSpPr>
            <p:cNvPr id="1001600" name="Freeform 128"/>
            <p:cNvSpPr>
              <a:spLocks/>
            </p:cNvSpPr>
            <p:nvPr/>
          </p:nvSpPr>
          <p:spPr bwMode="auto">
            <a:xfrm>
              <a:off x="3117" y="3014"/>
              <a:ext cx="110" cy="159"/>
            </a:xfrm>
            <a:custGeom>
              <a:avLst/>
              <a:gdLst>
                <a:gd name="T0" fmla="*/ 0 w 219"/>
                <a:gd name="T1" fmla="*/ 310 h 319"/>
                <a:gd name="T2" fmla="*/ 13 w 219"/>
                <a:gd name="T3" fmla="*/ 318 h 319"/>
                <a:gd name="T4" fmla="*/ 29 w 219"/>
                <a:gd name="T5" fmla="*/ 319 h 319"/>
                <a:gd name="T6" fmla="*/ 44 w 219"/>
                <a:gd name="T7" fmla="*/ 315 h 319"/>
                <a:gd name="T8" fmla="*/ 54 w 219"/>
                <a:gd name="T9" fmla="*/ 306 h 319"/>
                <a:gd name="T10" fmla="*/ 119 w 219"/>
                <a:gd name="T11" fmla="*/ 206 h 319"/>
                <a:gd name="T12" fmla="*/ 120 w 219"/>
                <a:gd name="T13" fmla="*/ 191 h 319"/>
                <a:gd name="T14" fmla="*/ 134 w 219"/>
                <a:gd name="T15" fmla="*/ 196 h 319"/>
                <a:gd name="T16" fmla="*/ 132 w 219"/>
                <a:gd name="T17" fmla="*/ 197 h 319"/>
                <a:gd name="T18" fmla="*/ 143 w 219"/>
                <a:gd name="T19" fmla="*/ 188 h 319"/>
                <a:gd name="T20" fmla="*/ 151 w 219"/>
                <a:gd name="T21" fmla="*/ 202 h 319"/>
                <a:gd name="T22" fmla="*/ 158 w 219"/>
                <a:gd name="T23" fmla="*/ 187 h 319"/>
                <a:gd name="T24" fmla="*/ 153 w 219"/>
                <a:gd name="T25" fmla="*/ 187 h 319"/>
                <a:gd name="T26" fmla="*/ 147 w 219"/>
                <a:gd name="T27" fmla="*/ 194 h 319"/>
                <a:gd name="T28" fmla="*/ 160 w 219"/>
                <a:gd name="T29" fmla="*/ 187 h 319"/>
                <a:gd name="T30" fmla="*/ 146 w 219"/>
                <a:gd name="T31" fmla="*/ 185 h 319"/>
                <a:gd name="T32" fmla="*/ 147 w 219"/>
                <a:gd name="T33" fmla="*/ 168 h 319"/>
                <a:gd name="T34" fmla="*/ 149 w 219"/>
                <a:gd name="T35" fmla="*/ 174 h 319"/>
                <a:gd name="T36" fmla="*/ 139 w 219"/>
                <a:gd name="T37" fmla="*/ 162 h 319"/>
                <a:gd name="T38" fmla="*/ 150 w 219"/>
                <a:gd name="T39" fmla="*/ 156 h 319"/>
                <a:gd name="T40" fmla="*/ 149 w 219"/>
                <a:gd name="T41" fmla="*/ 157 h 319"/>
                <a:gd name="T42" fmla="*/ 216 w 219"/>
                <a:gd name="T43" fmla="*/ 48 h 319"/>
                <a:gd name="T44" fmla="*/ 218 w 219"/>
                <a:gd name="T45" fmla="*/ 28 h 319"/>
                <a:gd name="T46" fmla="*/ 209 w 219"/>
                <a:gd name="T47" fmla="*/ 10 h 319"/>
                <a:gd name="T48" fmla="*/ 198 w 219"/>
                <a:gd name="T49" fmla="*/ 0 h 319"/>
                <a:gd name="T50" fmla="*/ 199 w 219"/>
                <a:gd name="T51" fmla="*/ 25 h 319"/>
                <a:gd name="T52" fmla="*/ 197 w 219"/>
                <a:gd name="T53" fmla="*/ 24 h 319"/>
                <a:gd name="T54" fmla="*/ 209 w 219"/>
                <a:gd name="T55" fmla="*/ 28 h 319"/>
                <a:gd name="T56" fmla="*/ 202 w 219"/>
                <a:gd name="T57" fmla="*/ 42 h 319"/>
                <a:gd name="T58" fmla="*/ 204 w 219"/>
                <a:gd name="T59" fmla="*/ 34 h 319"/>
                <a:gd name="T60" fmla="*/ 137 w 219"/>
                <a:gd name="T61" fmla="*/ 144 h 319"/>
                <a:gd name="T62" fmla="*/ 133 w 219"/>
                <a:gd name="T63" fmla="*/ 154 h 319"/>
                <a:gd name="T64" fmla="*/ 130 w 219"/>
                <a:gd name="T65" fmla="*/ 162 h 319"/>
                <a:gd name="T66" fmla="*/ 134 w 219"/>
                <a:gd name="T67" fmla="*/ 181 h 319"/>
                <a:gd name="T68" fmla="*/ 143 w 219"/>
                <a:gd name="T69" fmla="*/ 193 h 319"/>
                <a:gd name="T70" fmla="*/ 153 w 219"/>
                <a:gd name="T71" fmla="*/ 202 h 319"/>
                <a:gd name="T72" fmla="*/ 158 w 219"/>
                <a:gd name="T73" fmla="*/ 202 h 319"/>
                <a:gd name="T74" fmla="*/ 164 w 219"/>
                <a:gd name="T75" fmla="*/ 194 h 319"/>
                <a:gd name="T76" fmla="*/ 160 w 219"/>
                <a:gd name="T77" fmla="*/ 187 h 319"/>
                <a:gd name="T78" fmla="*/ 143 w 219"/>
                <a:gd name="T79" fmla="*/ 180 h 319"/>
                <a:gd name="T80" fmla="*/ 127 w 219"/>
                <a:gd name="T81" fmla="*/ 180 h 319"/>
                <a:gd name="T82" fmla="*/ 113 w 219"/>
                <a:gd name="T83" fmla="*/ 185 h 319"/>
                <a:gd name="T84" fmla="*/ 112 w 219"/>
                <a:gd name="T85" fmla="*/ 200 h 319"/>
                <a:gd name="T86" fmla="*/ 43 w 219"/>
                <a:gd name="T87" fmla="*/ 292 h 319"/>
                <a:gd name="T88" fmla="*/ 40 w 219"/>
                <a:gd name="T89" fmla="*/ 306 h 319"/>
                <a:gd name="T90" fmla="*/ 26 w 219"/>
                <a:gd name="T91" fmla="*/ 301 h 319"/>
                <a:gd name="T92" fmla="*/ 29 w 219"/>
                <a:gd name="T93" fmla="*/ 301 h 319"/>
                <a:gd name="T94" fmla="*/ 20 w 219"/>
                <a:gd name="T95" fmla="*/ 301 h 319"/>
                <a:gd name="T96" fmla="*/ 23 w 219"/>
                <a:gd name="T97" fmla="*/ 30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9" h="319">
                  <a:moveTo>
                    <a:pt x="10" y="295"/>
                  </a:moveTo>
                  <a:lnTo>
                    <a:pt x="0" y="310"/>
                  </a:lnTo>
                  <a:lnTo>
                    <a:pt x="10" y="316"/>
                  </a:lnTo>
                  <a:lnTo>
                    <a:pt x="13" y="318"/>
                  </a:lnTo>
                  <a:lnTo>
                    <a:pt x="17" y="318"/>
                  </a:lnTo>
                  <a:lnTo>
                    <a:pt x="29" y="319"/>
                  </a:lnTo>
                  <a:lnTo>
                    <a:pt x="33" y="318"/>
                  </a:lnTo>
                  <a:lnTo>
                    <a:pt x="44" y="315"/>
                  </a:lnTo>
                  <a:lnTo>
                    <a:pt x="47" y="313"/>
                  </a:lnTo>
                  <a:lnTo>
                    <a:pt x="54" y="306"/>
                  </a:lnTo>
                  <a:lnTo>
                    <a:pt x="118" y="208"/>
                  </a:lnTo>
                  <a:lnTo>
                    <a:pt x="119" y="206"/>
                  </a:lnTo>
                  <a:lnTo>
                    <a:pt x="126" y="199"/>
                  </a:lnTo>
                  <a:lnTo>
                    <a:pt x="120" y="191"/>
                  </a:lnTo>
                  <a:lnTo>
                    <a:pt x="123" y="200"/>
                  </a:lnTo>
                  <a:lnTo>
                    <a:pt x="134" y="196"/>
                  </a:lnTo>
                  <a:lnTo>
                    <a:pt x="132" y="188"/>
                  </a:lnTo>
                  <a:lnTo>
                    <a:pt x="132" y="197"/>
                  </a:lnTo>
                  <a:lnTo>
                    <a:pt x="143" y="197"/>
                  </a:lnTo>
                  <a:lnTo>
                    <a:pt x="143" y="188"/>
                  </a:lnTo>
                  <a:lnTo>
                    <a:pt x="140" y="197"/>
                  </a:lnTo>
                  <a:lnTo>
                    <a:pt x="151" y="202"/>
                  </a:lnTo>
                  <a:lnTo>
                    <a:pt x="156" y="194"/>
                  </a:lnTo>
                  <a:lnTo>
                    <a:pt x="158" y="187"/>
                  </a:lnTo>
                  <a:lnTo>
                    <a:pt x="156" y="185"/>
                  </a:lnTo>
                  <a:lnTo>
                    <a:pt x="153" y="187"/>
                  </a:lnTo>
                  <a:lnTo>
                    <a:pt x="150" y="188"/>
                  </a:lnTo>
                  <a:lnTo>
                    <a:pt x="147" y="194"/>
                  </a:lnTo>
                  <a:lnTo>
                    <a:pt x="150" y="200"/>
                  </a:lnTo>
                  <a:lnTo>
                    <a:pt x="160" y="187"/>
                  </a:lnTo>
                  <a:lnTo>
                    <a:pt x="150" y="177"/>
                  </a:lnTo>
                  <a:lnTo>
                    <a:pt x="146" y="185"/>
                  </a:lnTo>
                  <a:lnTo>
                    <a:pt x="153" y="178"/>
                  </a:lnTo>
                  <a:lnTo>
                    <a:pt x="147" y="168"/>
                  </a:lnTo>
                  <a:lnTo>
                    <a:pt x="140" y="174"/>
                  </a:lnTo>
                  <a:lnTo>
                    <a:pt x="149" y="174"/>
                  </a:lnTo>
                  <a:lnTo>
                    <a:pt x="147" y="162"/>
                  </a:lnTo>
                  <a:lnTo>
                    <a:pt x="139" y="162"/>
                  </a:lnTo>
                  <a:lnTo>
                    <a:pt x="146" y="168"/>
                  </a:lnTo>
                  <a:lnTo>
                    <a:pt x="150" y="156"/>
                  </a:lnTo>
                  <a:lnTo>
                    <a:pt x="143" y="150"/>
                  </a:lnTo>
                  <a:lnTo>
                    <a:pt x="149" y="157"/>
                  </a:lnTo>
                  <a:lnTo>
                    <a:pt x="212" y="59"/>
                  </a:lnTo>
                  <a:lnTo>
                    <a:pt x="216" y="48"/>
                  </a:lnTo>
                  <a:lnTo>
                    <a:pt x="219" y="42"/>
                  </a:lnTo>
                  <a:lnTo>
                    <a:pt x="218" y="28"/>
                  </a:lnTo>
                  <a:lnTo>
                    <a:pt x="215" y="22"/>
                  </a:lnTo>
                  <a:lnTo>
                    <a:pt x="209" y="10"/>
                  </a:lnTo>
                  <a:lnTo>
                    <a:pt x="206" y="9"/>
                  </a:lnTo>
                  <a:lnTo>
                    <a:pt x="198" y="0"/>
                  </a:lnTo>
                  <a:lnTo>
                    <a:pt x="190" y="15"/>
                  </a:lnTo>
                  <a:lnTo>
                    <a:pt x="199" y="25"/>
                  </a:lnTo>
                  <a:lnTo>
                    <a:pt x="204" y="16"/>
                  </a:lnTo>
                  <a:lnTo>
                    <a:pt x="197" y="24"/>
                  </a:lnTo>
                  <a:lnTo>
                    <a:pt x="202" y="36"/>
                  </a:lnTo>
                  <a:lnTo>
                    <a:pt x="209" y="28"/>
                  </a:lnTo>
                  <a:lnTo>
                    <a:pt x="201" y="28"/>
                  </a:lnTo>
                  <a:lnTo>
                    <a:pt x="202" y="42"/>
                  </a:lnTo>
                  <a:lnTo>
                    <a:pt x="211" y="42"/>
                  </a:lnTo>
                  <a:lnTo>
                    <a:pt x="204" y="34"/>
                  </a:lnTo>
                  <a:lnTo>
                    <a:pt x="201" y="46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3" y="154"/>
                  </a:lnTo>
                  <a:lnTo>
                    <a:pt x="130" y="162"/>
                  </a:lnTo>
                  <a:lnTo>
                    <a:pt x="130" y="162"/>
                  </a:lnTo>
                  <a:lnTo>
                    <a:pt x="132" y="174"/>
                  </a:lnTo>
                  <a:lnTo>
                    <a:pt x="134" y="181"/>
                  </a:lnTo>
                  <a:lnTo>
                    <a:pt x="140" y="191"/>
                  </a:lnTo>
                  <a:lnTo>
                    <a:pt x="143" y="193"/>
                  </a:lnTo>
                  <a:lnTo>
                    <a:pt x="151" y="202"/>
                  </a:lnTo>
                  <a:lnTo>
                    <a:pt x="153" y="202"/>
                  </a:lnTo>
                  <a:lnTo>
                    <a:pt x="156" y="203"/>
                  </a:lnTo>
                  <a:lnTo>
                    <a:pt x="158" y="202"/>
                  </a:lnTo>
                  <a:lnTo>
                    <a:pt x="161" y="200"/>
                  </a:lnTo>
                  <a:lnTo>
                    <a:pt x="164" y="194"/>
                  </a:lnTo>
                  <a:lnTo>
                    <a:pt x="161" y="188"/>
                  </a:lnTo>
                  <a:lnTo>
                    <a:pt x="160" y="187"/>
                  </a:lnTo>
                  <a:lnTo>
                    <a:pt x="147" y="181"/>
                  </a:lnTo>
                  <a:lnTo>
                    <a:pt x="143" y="180"/>
                  </a:lnTo>
                  <a:lnTo>
                    <a:pt x="132" y="180"/>
                  </a:lnTo>
                  <a:lnTo>
                    <a:pt x="127" y="180"/>
                  </a:lnTo>
                  <a:lnTo>
                    <a:pt x="116" y="184"/>
                  </a:lnTo>
                  <a:lnTo>
                    <a:pt x="113" y="185"/>
                  </a:lnTo>
                  <a:lnTo>
                    <a:pt x="106" y="194"/>
                  </a:lnTo>
                  <a:lnTo>
                    <a:pt x="112" y="200"/>
                  </a:lnTo>
                  <a:lnTo>
                    <a:pt x="106" y="194"/>
                  </a:lnTo>
                  <a:lnTo>
                    <a:pt x="43" y="292"/>
                  </a:lnTo>
                  <a:lnTo>
                    <a:pt x="34" y="300"/>
                  </a:lnTo>
                  <a:lnTo>
                    <a:pt x="40" y="306"/>
                  </a:lnTo>
                  <a:lnTo>
                    <a:pt x="37" y="298"/>
                  </a:lnTo>
                  <a:lnTo>
                    <a:pt x="26" y="301"/>
                  </a:lnTo>
                  <a:lnTo>
                    <a:pt x="29" y="310"/>
                  </a:lnTo>
                  <a:lnTo>
                    <a:pt x="29" y="301"/>
                  </a:lnTo>
                  <a:lnTo>
                    <a:pt x="17" y="300"/>
                  </a:lnTo>
                  <a:lnTo>
                    <a:pt x="20" y="301"/>
                  </a:lnTo>
                  <a:lnTo>
                    <a:pt x="17" y="309"/>
                  </a:lnTo>
                  <a:lnTo>
                    <a:pt x="23" y="303"/>
                  </a:lnTo>
                  <a:lnTo>
                    <a:pt x="10" y="2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1601" name="Group 129"/>
            <p:cNvGrpSpPr>
              <a:grpSpLocks/>
            </p:cNvGrpSpPr>
            <p:nvPr/>
          </p:nvGrpSpPr>
          <p:grpSpPr bwMode="auto">
            <a:xfrm>
              <a:off x="3203" y="3082"/>
              <a:ext cx="401" cy="57"/>
              <a:chOff x="3203" y="3082"/>
              <a:chExt cx="401" cy="57"/>
            </a:xfrm>
          </p:grpSpPr>
          <p:sp>
            <p:nvSpPr>
              <p:cNvPr id="1001602" name="Rectangle 130"/>
              <p:cNvSpPr>
                <a:spLocks noChangeArrowheads="1"/>
              </p:cNvSpPr>
              <p:nvPr/>
            </p:nvSpPr>
            <p:spPr bwMode="auto">
              <a:xfrm>
                <a:off x="3203" y="3106"/>
                <a:ext cx="34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603" name="Freeform 131"/>
              <p:cNvSpPr>
                <a:spLocks/>
              </p:cNvSpPr>
              <p:nvPr/>
            </p:nvSpPr>
            <p:spPr bwMode="auto">
              <a:xfrm>
                <a:off x="3550" y="3082"/>
                <a:ext cx="54" cy="57"/>
              </a:xfrm>
              <a:custGeom>
                <a:avLst/>
                <a:gdLst>
                  <a:gd name="T0" fmla="*/ 0 w 108"/>
                  <a:gd name="T1" fmla="*/ 114 h 114"/>
                  <a:gd name="T2" fmla="*/ 108 w 108"/>
                  <a:gd name="T3" fmla="*/ 56 h 114"/>
                  <a:gd name="T4" fmla="*/ 0 w 108"/>
                  <a:gd name="T5" fmla="*/ 0 h 114"/>
                  <a:gd name="T6" fmla="*/ 0 w 108"/>
                  <a:gd name="T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114">
                    <a:moveTo>
                      <a:pt x="0" y="114"/>
                    </a:moveTo>
                    <a:lnTo>
                      <a:pt x="108" y="56"/>
                    </a:lnTo>
                    <a:lnTo>
                      <a:pt x="0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01604" name="Group 132"/>
          <p:cNvGrpSpPr>
            <a:grpSpLocks/>
          </p:cNvGrpSpPr>
          <p:nvPr/>
        </p:nvGrpSpPr>
        <p:grpSpPr bwMode="auto">
          <a:xfrm>
            <a:off x="2397125" y="5449888"/>
            <a:ext cx="1935163" cy="355600"/>
            <a:chOff x="2111" y="3475"/>
            <a:chExt cx="1161" cy="211"/>
          </a:xfrm>
        </p:grpSpPr>
        <p:sp>
          <p:nvSpPr>
            <p:cNvPr id="1001605" name="Freeform 133"/>
            <p:cNvSpPr>
              <a:spLocks/>
            </p:cNvSpPr>
            <p:nvPr/>
          </p:nvSpPr>
          <p:spPr bwMode="auto">
            <a:xfrm>
              <a:off x="2111" y="3509"/>
              <a:ext cx="107" cy="149"/>
            </a:xfrm>
            <a:custGeom>
              <a:avLst/>
              <a:gdLst>
                <a:gd name="T0" fmla="*/ 215 w 215"/>
                <a:gd name="T1" fmla="*/ 14 h 298"/>
                <a:gd name="T2" fmla="*/ 203 w 215"/>
                <a:gd name="T3" fmla="*/ 0 h 298"/>
                <a:gd name="T4" fmla="*/ 0 w 215"/>
                <a:gd name="T5" fmla="*/ 285 h 298"/>
                <a:gd name="T6" fmla="*/ 11 w 215"/>
                <a:gd name="T7" fmla="*/ 298 h 298"/>
                <a:gd name="T8" fmla="*/ 215 w 215"/>
                <a:gd name="T9" fmla="*/ 1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298">
                  <a:moveTo>
                    <a:pt x="215" y="14"/>
                  </a:moveTo>
                  <a:lnTo>
                    <a:pt x="203" y="0"/>
                  </a:lnTo>
                  <a:lnTo>
                    <a:pt x="0" y="285"/>
                  </a:lnTo>
                  <a:lnTo>
                    <a:pt x="11" y="298"/>
                  </a:lnTo>
                  <a:lnTo>
                    <a:pt x="215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1606" name="Group 134"/>
            <p:cNvGrpSpPr>
              <a:grpSpLocks/>
            </p:cNvGrpSpPr>
            <p:nvPr/>
          </p:nvGrpSpPr>
          <p:grpSpPr bwMode="auto">
            <a:xfrm>
              <a:off x="2120" y="3629"/>
              <a:ext cx="1152" cy="57"/>
              <a:chOff x="2120" y="3629"/>
              <a:chExt cx="1152" cy="57"/>
            </a:xfrm>
          </p:grpSpPr>
          <p:sp>
            <p:nvSpPr>
              <p:cNvPr id="1001607" name="Rectangle 135"/>
              <p:cNvSpPr>
                <a:spLocks noChangeArrowheads="1"/>
              </p:cNvSpPr>
              <p:nvPr/>
            </p:nvSpPr>
            <p:spPr bwMode="auto">
              <a:xfrm>
                <a:off x="2120" y="3653"/>
                <a:ext cx="1099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608" name="Freeform 136"/>
              <p:cNvSpPr>
                <a:spLocks/>
              </p:cNvSpPr>
              <p:nvPr/>
            </p:nvSpPr>
            <p:spPr bwMode="auto">
              <a:xfrm>
                <a:off x="3217" y="3629"/>
                <a:ext cx="55" cy="57"/>
              </a:xfrm>
              <a:custGeom>
                <a:avLst/>
                <a:gdLst>
                  <a:gd name="T0" fmla="*/ 0 w 109"/>
                  <a:gd name="T1" fmla="*/ 114 h 114"/>
                  <a:gd name="T2" fmla="*/ 109 w 109"/>
                  <a:gd name="T3" fmla="*/ 56 h 114"/>
                  <a:gd name="T4" fmla="*/ 0 w 109"/>
                  <a:gd name="T5" fmla="*/ 0 h 114"/>
                  <a:gd name="T6" fmla="*/ 0 w 109"/>
                  <a:gd name="T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114">
                    <a:moveTo>
                      <a:pt x="0" y="114"/>
                    </a:moveTo>
                    <a:lnTo>
                      <a:pt x="109" y="56"/>
                    </a:lnTo>
                    <a:lnTo>
                      <a:pt x="0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01609" name="Freeform 137"/>
            <p:cNvSpPr>
              <a:spLocks/>
            </p:cNvSpPr>
            <p:nvPr/>
          </p:nvSpPr>
          <p:spPr bwMode="auto">
            <a:xfrm>
              <a:off x="2132" y="3475"/>
              <a:ext cx="178" cy="40"/>
            </a:xfrm>
            <a:custGeom>
              <a:avLst/>
              <a:gdLst>
                <a:gd name="T0" fmla="*/ 0 w 355"/>
                <a:gd name="T1" fmla="*/ 0 h 80"/>
                <a:gd name="T2" fmla="*/ 4 w 355"/>
                <a:gd name="T3" fmla="*/ 21 h 80"/>
                <a:gd name="T4" fmla="*/ 19 w 355"/>
                <a:gd name="T5" fmla="*/ 40 h 80"/>
                <a:gd name="T6" fmla="*/ 28 w 355"/>
                <a:gd name="T7" fmla="*/ 43 h 80"/>
                <a:gd name="T8" fmla="*/ 36 w 355"/>
                <a:gd name="T9" fmla="*/ 44 h 80"/>
                <a:gd name="T10" fmla="*/ 155 w 355"/>
                <a:gd name="T11" fmla="*/ 46 h 80"/>
                <a:gd name="T12" fmla="*/ 152 w 355"/>
                <a:gd name="T13" fmla="*/ 44 h 80"/>
                <a:gd name="T14" fmla="*/ 160 w 355"/>
                <a:gd name="T15" fmla="*/ 38 h 80"/>
                <a:gd name="T16" fmla="*/ 163 w 355"/>
                <a:gd name="T17" fmla="*/ 53 h 80"/>
                <a:gd name="T18" fmla="*/ 175 w 355"/>
                <a:gd name="T19" fmla="*/ 58 h 80"/>
                <a:gd name="T20" fmla="*/ 169 w 355"/>
                <a:gd name="T21" fmla="*/ 71 h 80"/>
                <a:gd name="T22" fmla="*/ 172 w 355"/>
                <a:gd name="T23" fmla="*/ 77 h 80"/>
                <a:gd name="T24" fmla="*/ 177 w 355"/>
                <a:gd name="T25" fmla="*/ 80 h 80"/>
                <a:gd name="T26" fmla="*/ 183 w 355"/>
                <a:gd name="T27" fmla="*/ 77 h 80"/>
                <a:gd name="T28" fmla="*/ 189 w 355"/>
                <a:gd name="T29" fmla="*/ 58 h 80"/>
                <a:gd name="T30" fmla="*/ 186 w 355"/>
                <a:gd name="T31" fmla="*/ 64 h 80"/>
                <a:gd name="T32" fmla="*/ 201 w 355"/>
                <a:gd name="T33" fmla="*/ 44 h 80"/>
                <a:gd name="T34" fmla="*/ 199 w 355"/>
                <a:gd name="T35" fmla="*/ 46 h 80"/>
                <a:gd name="T36" fmla="*/ 200 w 355"/>
                <a:gd name="T37" fmla="*/ 37 h 80"/>
                <a:gd name="T38" fmla="*/ 206 w 355"/>
                <a:gd name="T39" fmla="*/ 44 h 80"/>
                <a:gd name="T40" fmla="*/ 324 w 355"/>
                <a:gd name="T41" fmla="*/ 44 h 80"/>
                <a:gd name="T42" fmla="*/ 333 w 355"/>
                <a:gd name="T43" fmla="*/ 41 h 80"/>
                <a:gd name="T44" fmla="*/ 345 w 355"/>
                <a:gd name="T45" fmla="*/ 31 h 80"/>
                <a:gd name="T46" fmla="*/ 352 w 355"/>
                <a:gd name="T47" fmla="*/ 13 h 80"/>
                <a:gd name="T48" fmla="*/ 338 w 355"/>
                <a:gd name="T49" fmla="*/ 0 h 80"/>
                <a:gd name="T50" fmla="*/ 344 w 355"/>
                <a:gd name="T51" fmla="*/ 13 h 80"/>
                <a:gd name="T52" fmla="*/ 333 w 355"/>
                <a:gd name="T53" fmla="*/ 18 h 80"/>
                <a:gd name="T54" fmla="*/ 330 w 355"/>
                <a:gd name="T55" fmla="*/ 33 h 80"/>
                <a:gd name="T56" fmla="*/ 321 w 355"/>
                <a:gd name="T57" fmla="*/ 27 h 80"/>
                <a:gd name="T58" fmla="*/ 324 w 355"/>
                <a:gd name="T59" fmla="*/ 27 h 80"/>
                <a:gd name="T60" fmla="*/ 206 w 355"/>
                <a:gd name="T61" fmla="*/ 27 h 80"/>
                <a:gd name="T62" fmla="*/ 197 w 355"/>
                <a:gd name="T63" fmla="*/ 28 h 80"/>
                <a:gd name="T64" fmla="*/ 189 w 355"/>
                <a:gd name="T65" fmla="*/ 31 h 80"/>
                <a:gd name="T66" fmla="*/ 173 w 355"/>
                <a:gd name="T67" fmla="*/ 50 h 80"/>
                <a:gd name="T68" fmla="*/ 172 w 355"/>
                <a:gd name="T69" fmla="*/ 58 h 80"/>
                <a:gd name="T70" fmla="*/ 186 w 355"/>
                <a:gd name="T71" fmla="*/ 71 h 80"/>
                <a:gd name="T72" fmla="*/ 180 w 355"/>
                <a:gd name="T73" fmla="*/ 64 h 80"/>
                <a:gd name="T74" fmla="*/ 175 w 355"/>
                <a:gd name="T75" fmla="*/ 64 h 80"/>
                <a:gd name="T76" fmla="*/ 169 w 355"/>
                <a:gd name="T77" fmla="*/ 71 h 80"/>
                <a:gd name="T78" fmla="*/ 186 w 355"/>
                <a:gd name="T79" fmla="*/ 71 h 80"/>
                <a:gd name="T80" fmla="*/ 182 w 355"/>
                <a:gd name="T81" fmla="*/ 50 h 80"/>
                <a:gd name="T82" fmla="*/ 166 w 355"/>
                <a:gd name="T83" fmla="*/ 31 h 80"/>
                <a:gd name="T84" fmla="*/ 159 w 355"/>
                <a:gd name="T85" fmla="*/ 28 h 80"/>
                <a:gd name="T86" fmla="*/ 149 w 355"/>
                <a:gd name="T87" fmla="*/ 27 h 80"/>
                <a:gd name="T88" fmla="*/ 31 w 355"/>
                <a:gd name="T89" fmla="*/ 27 h 80"/>
                <a:gd name="T90" fmla="*/ 35 w 355"/>
                <a:gd name="T91" fmla="*/ 27 h 80"/>
                <a:gd name="T92" fmla="*/ 25 w 355"/>
                <a:gd name="T93" fmla="*/ 33 h 80"/>
                <a:gd name="T94" fmla="*/ 22 w 355"/>
                <a:gd name="T95" fmla="*/ 18 h 80"/>
                <a:gd name="T96" fmla="*/ 11 w 355"/>
                <a:gd name="T97" fmla="*/ 13 h 80"/>
                <a:gd name="T98" fmla="*/ 16 w 355"/>
                <a:gd name="T9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5" h="80">
                  <a:moveTo>
                    <a:pt x="16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4" y="21"/>
                  </a:lnTo>
                  <a:lnTo>
                    <a:pt x="9" y="31"/>
                  </a:lnTo>
                  <a:lnTo>
                    <a:pt x="19" y="40"/>
                  </a:lnTo>
                  <a:lnTo>
                    <a:pt x="22" y="41"/>
                  </a:lnTo>
                  <a:lnTo>
                    <a:pt x="28" y="43"/>
                  </a:lnTo>
                  <a:lnTo>
                    <a:pt x="31" y="44"/>
                  </a:lnTo>
                  <a:lnTo>
                    <a:pt x="36" y="44"/>
                  </a:lnTo>
                  <a:lnTo>
                    <a:pt x="149" y="44"/>
                  </a:lnTo>
                  <a:lnTo>
                    <a:pt x="155" y="46"/>
                  </a:lnTo>
                  <a:lnTo>
                    <a:pt x="155" y="37"/>
                  </a:lnTo>
                  <a:lnTo>
                    <a:pt x="152" y="44"/>
                  </a:lnTo>
                  <a:lnTo>
                    <a:pt x="156" y="46"/>
                  </a:lnTo>
                  <a:lnTo>
                    <a:pt x="160" y="38"/>
                  </a:lnTo>
                  <a:lnTo>
                    <a:pt x="153" y="44"/>
                  </a:lnTo>
                  <a:lnTo>
                    <a:pt x="163" y="53"/>
                  </a:lnTo>
                  <a:lnTo>
                    <a:pt x="169" y="64"/>
                  </a:lnTo>
                  <a:lnTo>
                    <a:pt x="175" y="58"/>
                  </a:lnTo>
                  <a:lnTo>
                    <a:pt x="166" y="58"/>
                  </a:lnTo>
                  <a:lnTo>
                    <a:pt x="169" y="71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5" y="79"/>
                  </a:lnTo>
                  <a:lnTo>
                    <a:pt x="177" y="80"/>
                  </a:lnTo>
                  <a:lnTo>
                    <a:pt x="180" y="79"/>
                  </a:lnTo>
                  <a:lnTo>
                    <a:pt x="183" y="77"/>
                  </a:lnTo>
                  <a:lnTo>
                    <a:pt x="186" y="71"/>
                  </a:lnTo>
                  <a:lnTo>
                    <a:pt x="189" y="58"/>
                  </a:lnTo>
                  <a:lnTo>
                    <a:pt x="180" y="58"/>
                  </a:lnTo>
                  <a:lnTo>
                    <a:pt x="186" y="64"/>
                  </a:lnTo>
                  <a:lnTo>
                    <a:pt x="192" y="53"/>
                  </a:lnTo>
                  <a:lnTo>
                    <a:pt x="201" y="44"/>
                  </a:lnTo>
                  <a:lnTo>
                    <a:pt x="194" y="38"/>
                  </a:lnTo>
                  <a:lnTo>
                    <a:pt x="199" y="46"/>
                  </a:lnTo>
                  <a:lnTo>
                    <a:pt x="204" y="44"/>
                  </a:lnTo>
                  <a:lnTo>
                    <a:pt x="200" y="37"/>
                  </a:lnTo>
                  <a:lnTo>
                    <a:pt x="200" y="46"/>
                  </a:lnTo>
                  <a:lnTo>
                    <a:pt x="206" y="44"/>
                  </a:lnTo>
                  <a:lnTo>
                    <a:pt x="319" y="44"/>
                  </a:lnTo>
                  <a:lnTo>
                    <a:pt x="324" y="44"/>
                  </a:lnTo>
                  <a:lnTo>
                    <a:pt x="328" y="43"/>
                  </a:lnTo>
                  <a:lnTo>
                    <a:pt x="333" y="41"/>
                  </a:lnTo>
                  <a:lnTo>
                    <a:pt x="336" y="40"/>
                  </a:lnTo>
                  <a:lnTo>
                    <a:pt x="345" y="31"/>
                  </a:lnTo>
                  <a:lnTo>
                    <a:pt x="351" y="21"/>
                  </a:lnTo>
                  <a:lnTo>
                    <a:pt x="352" y="13"/>
                  </a:lnTo>
                  <a:lnTo>
                    <a:pt x="355" y="0"/>
                  </a:lnTo>
                  <a:lnTo>
                    <a:pt x="338" y="0"/>
                  </a:lnTo>
                  <a:lnTo>
                    <a:pt x="336" y="13"/>
                  </a:lnTo>
                  <a:lnTo>
                    <a:pt x="344" y="13"/>
                  </a:lnTo>
                  <a:lnTo>
                    <a:pt x="338" y="7"/>
                  </a:lnTo>
                  <a:lnTo>
                    <a:pt x="333" y="18"/>
                  </a:lnTo>
                  <a:lnTo>
                    <a:pt x="323" y="27"/>
                  </a:lnTo>
                  <a:lnTo>
                    <a:pt x="330" y="33"/>
                  </a:lnTo>
                  <a:lnTo>
                    <a:pt x="326" y="25"/>
                  </a:lnTo>
                  <a:lnTo>
                    <a:pt x="321" y="27"/>
                  </a:lnTo>
                  <a:lnTo>
                    <a:pt x="324" y="36"/>
                  </a:lnTo>
                  <a:lnTo>
                    <a:pt x="324" y="27"/>
                  </a:lnTo>
                  <a:lnTo>
                    <a:pt x="319" y="27"/>
                  </a:lnTo>
                  <a:lnTo>
                    <a:pt x="206" y="27"/>
                  </a:lnTo>
                  <a:lnTo>
                    <a:pt x="200" y="28"/>
                  </a:lnTo>
                  <a:lnTo>
                    <a:pt x="197" y="28"/>
                  </a:lnTo>
                  <a:lnTo>
                    <a:pt x="192" y="30"/>
                  </a:lnTo>
                  <a:lnTo>
                    <a:pt x="189" y="31"/>
                  </a:lnTo>
                  <a:lnTo>
                    <a:pt x="179" y="40"/>
                  </a:lnTo>
                  <a:lnTo>
                    <a:pt x="173" y="50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69" y="71"/>
                  </a:lnTo>
                  <a:lnTo>
                    <a:pt x="186" y="71"/>
                  </a:lnTo>
                  <a:lnTo>
                    <a:pt x="183" y="65"/>
                  </a:lnTo>
                  <a:lnTo>
                    <a:pt x="180" y="64"/>
                  </a:lnTo>
                  <a:lnTo>
                    <a:pt x="177" y="62"/>
                  </a:lnTo>
                  <a:lnTo>
                    <a:pt x="175" y="64"/>
                  </a:lnTo>
                  <a:lnTo>
                    <a:pt x="172" y="65"/>
                  </a:lnTo>
                  <a:lnTo>
                    <a:pt x="169" y="71"/>
                  </a:lnTo>
                  <a:lnTo>
                    <a:pt x="177" y="71"/>
                  </a:lnTo>
                  <a:lnTo>
                    <a:pt x="186" y="71"/>
                  </a:lnTo>
                  <a:lnTo>
                    <a:pt x="183" y="58"/>
                  </a:lnTo>
                  <a:lnTo>
                    <a:pt x="182" y="50"/>
                  </a:lnTo>
                  <a:lnTo>
                    <a:pt x="176" y="40"/>
                  </a:lnTo>
                  <a:lnTo>
                    <a:pt x="166" y="31"/>
                  </a:lnTo>
                  <a:lnTo>
                    <a:pt x="163" y="30"/>
                  </a:lnTo>
                  <a:lnTo>
                    <a:pt x="159" y="28"/>
                  </a:lnTo>
                  <a:lnTo>
                    <a:pt x="155" y="28"/>
                  </a:lnTo>
                  <a:lnTo>
                    <a:pt x="149" y="27"/>
                  </a:lnTo>
                  <a:lnTo>
                    <a:pt x="36" y="27"/>
                  </a:lnTo>
                  <a:lnTo>
                    <a:pt x="31" y="27"/>
                  </a:lnTo>
                  <a:lnTo>
                    <a:pt x="31" y="36"/>
                  </a:lnTo>
                  <a:lnTo>
                    <a:pt x="35" y="27"/>
                  </a:lnTo>
                  <a:lnTo>
                    <a:pt x="29" y="25"/>
                  </a:lnTo>
                  <a:lnTo>
                    <a:pt x="25" y="33"/>
                  </a:lnTo>
                  <a:lnTo>
                    <a:pt x="32" y="27"/>
                  </a:lnTo>
                  <a:lnTo>
                    <a:pt x="22" y="18"/>
                  </a:lnTo>
                  <a:lnTo>
                    <a:pt x="16" y="7"/>
                  </a:lnTo>
                  <a:lnTo>
                    <a:pt x="11" y="13"/>
                  </a:lnTo>
                  <a:lnTo>
                    <a:pt x="19" y="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1610" name="Group 138"/>
          <p:cNvGrpSpPr>
            <a:grpSpLocks/>
          </p:cNvGrpSpPr>
          <p:nvPr/>
        </p:nvGrpSpPr>
        <p:grpSpPr bwMode="auto">
          <a:xfrm>
            <a:off x="4038600" y="3713163"/>
            <a:ext cx="1073150" cy="96837"/>
            <a:chOff x="3096" y="2450"/>
            <a:chExt cx="644" cy="57"/>
          </a:xfrm>
        </p:grpSpPr>
        <p:sp>
          <p:nvSpPr>
            <p:cNvPr id="1001611" name="Rectangle 139"/>
            <p:cNvSpPr>
              <a:spLocks noChangeArrowheads="1"/>
            </p:cNvSpPr>
            <p:nvPr/>
          </p:nvSpPr>
          <p:spPr bwMode="auto">
            <a:xfrm>
              <a:off x="3096" y="2473"/>
              <a:ext cx="59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612" name="Freeform 140"/>
            <p:cNvSpPr>
              <a:spLocks/>
            </p:cNvSpPr>
            <p:nvPr/>
          </p:nvSpPr>
          <p:spPr bwMode="auto">
            <a:xfrm>
              <a:off x="3685" y="2450"/>
              <a:ext cx="55" cy="57"/>
            </a:xfrm>
            <a:custGeom>
              <a:avLst/>
              <a:gdLst>
                <a:gd name="T0" fmla="*/ 0 w 109"/>
                <a:gd name="T1" fmla="*/ 115 h 115"/>
                <a:gd name="T2" fmla="*/ 109 w 109"/>
                <a:gd name="T3" fmla="*/ 57 h 115"/>
                <a:gd name="T4" fmla="*/ 0 w 109"/>
                <a:gd name="T5" fmla="*/ 0 h 115"/>
                <a:gd name="T6" fmla="*/ 0 w 109"/>
                <a:gd name="T7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15">
                  <a:moveTo>
                    <a:pt x="0" y="115"/>
                  </a:moveTo>
                  <a:lnTo>
                    <a:pt x="109" y="57"/>
                  </a:lnTo>
                  <a:lnTo>
                    <a:pt x="0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1613" name="Rectangle 141"/>
          <p:cNvSpPr>
            <a:spLocks noChangeArrowheads="1"/>
          </p:cNvSpPr>
          <p:nvPr/>
        </p:nvSpPr>
        <p:spPr bwMode="auto">
          <a:xfrm>
            <a:off x="5732463" y="2276475"/>
            <a:ext cx="3444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614" name="Rectangle 142"/>
          <p:cNvSpPr>
            <a:spLocks noChangeArrowheads="1"/>
          </p:cNvSpPr>
          <p:nvPr/>
        </p:nvSpPr>
        <p:spPr bwMode="auto">
          <a:xfrm>
            <a:off x="5800725" y="2338388"/>
            <a:ext cx="2092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2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 </a:t>
            </a:r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(100 ps)</a:t>
            </a:r>
            <a:r>
              <a:rPr lang="en-US" sz="2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+ T </a:t>
            </a:r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(20 ns)</a:t>
            </a:r>
            <a:endParaRPr lang="en-US" sz="13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grpSp>
        <p:nvGrpSpPr>
          <p:cNvPr id="1001615" name="Group 143"/>
          <p:cNvGrpSpPr>
            <a:grpSpLocks/>
          </p:cNvGrpSpPr>
          <p:nvPr/>
        </p:nvGrpSpPr>
        <p:grpSpPr bwMode="auto">
          <a:xfrm>
            <a:off x="1979613" y="1244600"/>
            <a:ext cx="3132137" cy="117475"/>
            <a:chOff x="2351" y="1005"/>
            <a:chExt cx="1389" cy="57"/>
          </a:xfrm>
        </p:grpSpPr>
        <p:sp>
          <p:nvSpPr>
            <p:cNvPr id="1001616" name="Rectangle 144"/>
            <p:cNvSpPr>
              <a:spLocks noChangeArrowheads="1"/>
            </p:cNvSpPr>
            <p:nvPr/>
          </p:nvSpPr>
          <p:spPr bwMode="auto">
            <a:xfrm>
              <a:off x="2351" y="1028"/>
              <a:ext cx="1336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617" name="Freeform 145"/>
            <p:cNvSpPr>
              <a:spLocks/>
            </p:cNvSpPr>
            <p:nvPr/>
          </p:nvSpPr>
          <p:spPr bwMode="auto">
            <a:xfrm>
              <a:off x="3685" y="1005"/>
              <a:ext cx="55" cy="57"/>
            </a:xfrm>
            <a:custGeom>
              <a:avLst/>
              <a:gdLst>
                <a:gd name="T0" fmla="*/ 0 w 109"/>
                <a:gd name="T1" fmla="*/ 114 h 114"/>
                <a:gd name="T2" fmla="*/ 109 w 109"/>
                <a:gd name="T3" fmla="*/ 56 h 114"/>
                <a:gd name="T4" fmla="*/ 0 w 109"/>
                <a:gd name="T5" fmla="*/ 0 h 114"/>
                <a:gd name="T6" fmla="*/ 0 w 109"/>
                <a:gd name="T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14">
                  <a:moveTo>
                    <a:pt x="0" y="114"/>
                  </a:moveTo>
                  <a:lnTo>
                    <a:pt x="109" y="56"/>
                  </a:lnTo>
                  <a:lnTo>
                    <a:pt x="0" y="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1618" name="Freeform 146"/>
          <p:cNvSpPr>
            <a:spLocks/>
          </p:cNvSpPr>
          <p:nvPr/>
        </p:nvSpPr>
        <p:spPr bwMode="auto">
          <a:xfrm>
            <a:off x="5394325" y="1304925"/>
            <a:ext cx="119063" cy="2462213"/>
          </a:xfrm>
          <a:custGeom>
            <a:avLst/>
            <a:gdLst>
              <a:gd name="T0" fmla="*/ 7 w 144"/>
              <a:gd name="T1" fmla="*/ 19 h 2908"/>
              <a:gd name="T2" fmla="*/ 10 w 144"/>
              <a:gd name="T3" fmla="*/ 22 h 2908"/>
              <a:gd name="T4" fmla="*/ 14 w 144"/>
              <a:gd name="T5" fmla="*/ 26 h 2908"/>
              <a:gd name="T6" fmla="*/ 33 w 144"/>
              <a:gd name="T7" fmla="*/ 56 h 2908"/>
              <a:gd name="T8" fmla="*/ 36 w 144"/>
              <a:gd name="T9" fmla="*/ 63 h 2908"/>
              <a:gd name="T10" fmla="*/ 48 w 144"/>
              <a:gd name="T11" fmla="*/ 115 h 2908"/>
              <a:gd name="T12" fmla="*/ 60 w 144"/>
              <a:gd name="T13" fmla="*/ 249 h 2908"/>
              <a:gd name="T14" fmla="*/ 65 w 144"/>
              <a:gd name="T15" fmla="*/ 1307 h 2908"/>
              <a:gd name="T16" fmla="*/ 79 w 144"/>
              <a:gd name="T17" fmla="*/ 1382 h 2908"/>
              <a:gd name="T18" fmla="*/ 91 w 144"/>
              <a:gd name="T19" fmla="*/ 1419 h 2908"/>
              <a:gd name="T20" fmla="*/ 109 w 144"/>
              <a:gd name="T21" fmla="*/ 1449 h 2908"/>
              <a:gd name="T22" fmla="*/ 126 w 144"/>
              <a:gd name="T23" fmla="*/ 1461 h 2908"/>
              <a:gd name="T24" fmla="*/ 136 w 144"/>
              <a:gd name="T25" fmla="*/ 1454 h 2908"/>
              <a:gd name="T26" fmla="*/ 130 w 144"/>
              <a:gd name="T27" fmla="*/ 1448 h 2908"/>
              <a:gd name="T28" fmla="*/ 133 w 144"/>
              <a:gd name="T29" fmla="*/ 1461 h 2908"/>
              <a:gd name="T30" fmla="*/ 126 w 144"/>
              <a:gd name="T31" fmla="*/ 1446 h 2908"/>
              <a:gd name="T32" fmla="*/ 109 w 144"/>
              <a:gd name="T33" fmla="*/ 1458 h 2908"/>
              <a:gd name="T34" fmla="*/ 91 w 144"/>
              <a:gd name="T35" fmla="*/ 1488 h 2908"/>
              <a:gd name="T36" fmla="*/ 79 w 144"/>
              <a:gd name="T37" fmla="*/ 1525 h 2908"/>
              <a:gd name="T38" fmla="*/ 65 w 144"/>
              <a:gd name="T39" fmla="*/ 1600 h 2908"/>
              <a:gd name="T40" fmla="*/ 60 w 144"/>
              <a:gd name="T41" fmla="*/ 2658 h 2908"/>
              <a:gd name="T42" fmla="*/ 48 w 144"/>
              <a:gd name="T43" fmla="*/ 2792 h 2908"/>
              <a:gd name="T44" fmla="*/ 36 w 144"/>
              <a:gd name="T45" fmla="*/ 2844 h 2908"/>
              <a:gd name="T46" fmla="*/ 33 w 144"/>
              <a:gd name="T47" fmla="*/ 2851 h 2908"/>
              <a:gd name="T48" fmla="*/ 14 w 144"/>
              <a:gd name="T49" fmla="*/ 2881 h 2908"/>
              <a:gd name="T50" fmla="*/ 10 w 144"/>
              <a:gd name="T51" fmla="*/ 2885 h 2908"/>
              <a:gd name="T52" fmla="*/ 7 w 144"/>
              <a:gd name="T53" fmla="*/ 2888 h 2908"/>
              <a:gd name="T54" fmla="*/ 7 w 144"/>
              <a:gd name="T55" fmla="*/ 2906 h 2908"/>
              <a:gd name="T56" fmla="*/ 20 w 144"/>
              <a:gd name="T57" fmla="*/ 2900 h 2908"/>
              <a:gd name="T58" fmla="*/ 40 w 144"/>
              <a:gd name="T59" fmla="*/ 2876 h 2908"/>
              <a:gd name="T60" fmla="*/ 47 w 144"/>
              <a:gd name="T61" fmla="*/ 2857 h 2908"/>
              <a:gd name="T62" fmla="*/ 61 w 144"/>
              <a:gd name="T63" fmla="*/ 2811 h 2908"/>
              <a:gd name="T64" fmla="*/ 75 w 144"/>
              <a:gd name="T65" fmla="*/ 2707 h 2908"/>
              <a:gd name="T66" fmla="*/ 78 w 144"/>
              <a:gd name="T67" fmla="*/ 1646 h 2908"/>
              <a:gd name="T68" fmla="*/ 92 w 144"/>
              <a:gd name="T69" fmla="*/ 1541 h 2908"/>
              <a:gd name="T70" fmla="*/ 106 w 144"/>
              <a:gd name="T71" fmla="*/ 1495 h 2908"/>
              <a:gd name="T72" fmla="*/ 109 w 144"/>
              <a:gd name="T73" fmla="*/ 1489 h 2908"/>
              <a:gd name="T74" fmla="*/ 129 w 144"/>
              <a:gd name="T75" fmla="*/ 1465 h 2908"/>
              <a:gd name="T76" fmla="*/ 133 w 144"/>
              <a:gd name="T77" fmla="*/ 1462 h 2908"/>
              <a:gd name="T78" fmla="*/ 136 w 144"/>
              <a:gd name="T79" fmla="*/ 1462 h 2908"/>
              <a:gd name="T80" fmla="*/ 142 w 144"/>
              <a:gd name="T81" fmla="*/ 1460 h 2908"/>
              <a:gd name="T82" fmla="*/ 139 w 144"/>
              <a:gd name="T83" fmla="*/ 1446 h 2908"/>
              <a:gd name="T84" fmla="*/ 129 w 144"/>
              <a:gd name="T85" fmla="*/ 1452 h 2908"/>
              <a:gd name="T86" fmla="*/ 122 w 144"/>
              <a:gd name="T87" fmla="*/ 1449 h 2908"/>
              <a:gd name="T88" fmla="*/ 116 w 144"/>
              <a:gd name="T89" fmla="*/ 1428 h 2908"/>
              <a:gd name="T90" fmla="*/ 98 w 144"/>
              <a:gd name="T91" fmla="*/ 1412 h 2908"/>
              <a:gd name="T92" fmla="*/ 96 w 144"/>
              <a:gd name="T93" fmla="*/ 1382 h 2908"/>
              <a:gd name="T94" fmla="*/ 82 w 144"/>
              <a:gd name="T95" fmla="*/ 1307 h 2908"/>
              <a:gd name="T96" fmla="*/ 77 w 144"/>
              <a:gd name="T97" fmla="*/ 249 h 2908"/>
              <a:gd name="T98" fmla="*/ 65 w 144"/>
              <a:gd name="T99" fmla="*/ 115 h 2908"/>
              <a:gd name="T100" fmla="*/ 53 w 144"/>
              <a:gd name="T101" fmla="*/ 63 h 2908"/>
              <a:gd name="T102" fmla="*/ 40 w 144"/>
              <a:gd name="T103" fmla="*/ 31 h 2908"/>
              <a:gd name="T104" fmla="*/ 20 w 144"/>
              <a:gd name="T105" fmla="*/ 7 h 2908"/>
              <a:gd name="T106" fmla="*/ 7 w 144"/>
              <a:gd name="T107" fmla="*/ 1 h 2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4" h="2908">
                <a:moveTo>
                  <a:pt x="0" y="0"/>
                </a:moveTo>
                <a:lnTo>
                  <a:pt x="0" y="17"/>
                </a:lnTo>
                <a:lnTo>
                  <a:pt x="7" y="19"/>
                </a:lnTo>
                <a:lnTo>
                  <a:pt x="7" y="10"/>
                </a:lnTo>
                <a:lnTo>
                  <a:pt x="5" y="17"/>
                </a:lnTo>
                <a:lnTo>
                  <a:pt x="10" y="22"/>
                </a:lnTo>
                <a:lnTo>
                  <a:pt x="14" y="13"/>
                </a:lnTo>
                <a:lnTo>
                  <a:pt x="7" y="20"/>
                </a:lnTo>
                <a:lnTo>
                  <a:pt x="14" y="26"/>
                </a:lnTo>
                <a:lnTo>
                  <a:pt x="20" y="34"/>
                </a:lnTo>
                <a:lnTo>
                  <a:pt x="27" y="44"/>
                </a:lnTo>
                <a:lnTo>
                  <a:pt x="33" y="56"/>
                </a:lnTo>
                <a:lnTo>
                  <a:pt x="38" y="50"/>
                </a:lnTo>
                <a:lnTo>
                  <a:pt x="30" y="50"/>
                </a:lnTo>
                <a:lnTo>
                  <a:pt x="36" y="63"/>
                </a:lnTo>
                <a:lnTo>
                  <a:pt x="40" y="80"/>
                </a:lnTo>
                <a:lnTo>
                  <a:pt x="44" y="96"/>
                </a:lnTo>
                <a:lnTo>
                  <a:pt x="48" y="115"/>
                </a:lnTo>
                <a:lnTo>
                  <a:pt x="54" y="155"/>
                </a:lnTo>
                <a:lnTo>
                  <a:pt x="58" y="201"/>
                </a:lnTo>
                <a:lnTo>
                  <a:pt x="60" y="249"/>
                </a:lnTo>
                <a:lnTo>
                  <a:pt x="60" y="1213"/>
                </a:lnTo>
                <a:lnTo>
                  <a:pt x="61" y="1262"/>
                </a:lnTo>
                <a:lnTo>
                  <a:pt x="65" y="1307"/>
                </a:lnTo>
                <a:lnTo>
                  <a:pt x="71" y="1347"/>
                </a:lnTo>
                <a:lnTo>
                  <a:pt x="75" y="1366"/>
                </a:lnTo>
                <a:lnTo>
                  <a:pt x="79" y="1382"/>
                </a:lnTo>
                <a:lnTo>
                  <a:pt x="84" y="1399"/>
                </a:lnTo>
                <a:lnTo>
                  <a:pt x="89" y="1412"/>
                </a:lnTo>
                <a:lnTo>
                  <a:pt x="91" y="1419"/>
                </a:lnTo>
                <a:lnTo>
                  <a:pt x="96" y="1431"/>
                </a:lnTo>
                <a:lnTo>
                  <a:pt x="103" y="1442"/>
                </a:lnTo>
                <a:lnTo>
                  <a:pt x="109" y="1449"/>
                </a:lnTo>
                <a:lnTo>
                  <a:pt x="116" y="1455"/>
                </a:lnTo>
                <a:lnTo>
                  <a:pt x="119" y="1457"/>
                </a:lnTo>
                <a:lnTo>
                  <a:pt x="126" y="1461"/>
                </a:lnTo>
                <a:lnTo>
                  <a:pt x="129" y="1461"/>
                </a:lnTo>
                <a:lnTo>
                  <a:pt x="136" y="1462"/>
                </a:lnTo>
                <a:lnTo>
                  <a:pt x="136" y="1454"/>
                </a:lnTo>
                <a:lnTo>
                  <a:pt x="136" y="1445"/>
                </a:lnTo>
                <a:lnTo>
                  <a:pt x="133" y="1446"/>
                </a:lnTo>
                <a:lnTo>
                  <a:pt x="130" y="1448"/>
                </a:lnTo>
                <a:lnTo>
                  <a:pt x="127" y="1454"/>
                </a:lnTo>
                <a:lnTo>
                  <a:pt x="130" y="1460"/>
                </a:lnTo>
                <a:lnTo>
                  <a:pt x="133" y="1461"/>
                </a:lnTo>
                <a:lnTo>
                  <a:pt x="136" y="1445"/>
                </a:lnTo>
                <a:lnTo>
                  <a:pt x="129" y="1446"/>
                </a:lnTo>
                <a:lnTo>
                  <a:pt x="126" y="1446"/>
                </a:lnTo>
                <a:lnTo>
                  <a:pt x="119" y="1451"/>
                </a:lnTo>
                <a:lnTo>
                  <a:pt x="116" y="1452"/>
                </a:lnTo>
                <a:lnTo>
                  <a:pt x="109" y="1458"/>
                </a:lnTo>
                <a:lnTo>
                  <a:pt x="103" y="1465"/>
                </a:lnTo>
                <a:lnTo>
                  <a:pt x="96" y="1476"/>
                </a:lnTo>
                <a:lnTo>
                  <a:pt x="91" y="1488"/>
                </a:lnTo>
                <a:lnTo>
                  <a:pt x="89" y="1495"/>
                </a:lnTo>
                <a:lnTo>
                  <a:pt x="84" y="1508"/>
                </a:lnTo>
                <a:lnTo>
                  <a:pt x="79" y="1525"/>
                </a:lnTo>
                <a:lnTo>
                  <a:pt x="75" y="1541"/>
                </a:lnTo>
                <a:lnTo>
                  <a:pt x="71" y="1560"/>
                </a:lnTo>
                <a:lnTo>
                  <a:pt x="65" y="1600"/>
                </a:lnTo>
                <a:lnTo>
                  <a:pt x="61" y="1646"/>
                </a:lnTo>
                <a:lnTo>
                  <a:pt x="60" y="1694"/>
                </a:lnTo>
                <a:lnTo>
                  <a:pt x="60" y="2658"/>
                </a:lnTo>
                <a:lnTo>
                  <a:pt x="58" y="2707"/>
                </a:lnTo>
                <a:lnTo>
                  <a:pt x="54" y="2752"/>
                </a:lnTo>
                <a:lnTo>
                  <a:pt x="48" y="2792"/>
                </a:lnTo>
                <a:lnTo>
                  <a:pt x="44" y="2811"/>
                </a:lnTo>
                <a:lnTo>
                  <a:pt x="40" y="2828"/>
                </a:lnTo>
                <a:lnTo>
                  <a:pt x="36" y="2844"/>
                </a:lnTo>
                <a:lnTo>
                  <a:pt x="30" y="2857"/>
                </a:lnTo>
                <a:lnTo>
                  <a:pt x="38" y="2857"/>
                </a:lnTo>
                <a:lnTo>
                  <a:pt x="33" y="2851"/>
                </a:lnTo>
                <a:lnTo>
                  <a:pt x="27" y="2863"/>
                </a:lnTo>
                <a:lnTo>
                  <a:pt x="20" y="2874"/>
                </a:lnTo>
                <a:lnTo>
                  <a:pt x="14" y="2881"/>
                </a:lnTo>
                <a:lnTo>
                  <a:pt x="7" y="2887"/>
                </a:lnTo>
                <a:lnTo>
                  <a:pt x="14" y="2894"/>
                </a:lnTo>
                <a:lnTo>
                  <a:pt x="10" y="2885"/>
                </a:lnTo>
                <a:lnTo>
                  <a:pt x="5" y="2890"/>
                </a:lnTo>
                <a:lnTo>
                  <a:pt x="7" y="2897"/>
                </a:lnTo>
                <a:lnTo>
                  <a:pt x="7" y="2888"/>
                </a:lnTo>
                <a:lnTo>
                  <a:pt x="0" y="2890"/>
                </a:lnTo>
                <a:lnTo>
                  <a:pt x="0" y="2908"/>
                </a:lnTo>
                <a:lnTo>
                  <a:pt x="7" y="2906"/>
                </a:lnTo>
                <a:lnTo>
                  <a:pt x="12" y="2906"/>
                </a:lnTo>
                <a:lnTo>
                  <a:pt x="17" y="2902"/>
                </a:lnTo>
                <a:lnTo>
                  <a:pt x="20" y="2900"/>
                </a:lnTo>
                <a:lnTo>
                  <a:pt x="27" y="2894"/>
                </a:lnTo>
                <a:lnTo>
                  <a:pt x="33" y="2887"/>
                </a:lnTo>
                <a:lnTo>
                  <a:pt x="40" y="2876"/>
                </a:lnTo>
                <a:lnTo>
                  <a:pt x="46" y="2865"/>
                </a:lnTo>
                <a:lnTo>
                  <a:pt x="47" y="2857"/>
                </a:lnTo>
                <a:lnTo>
                  <a:pt x="47" y="2857"/>
                </a:lnTo>
                <a:lnTo>
                  <a:pt x="53" y="2844"/>
                </a:lnTo>
                <a:lnTo>
                  <a:pt x="57" y="2828"/>
                </a:lnTo>
                <a:lnTo>
                  <a:pt x="61" y="2811"/>
                </a:lnTo>
                <a:lnTo>
                  <a:pt x="65" y="2792"/>
                </a:lnTo>
                <a:lnTo>
                  <a:pt x="71" y="2752"/>
                </a:lnTo>
                <a:lnTo>
                  <a:pt x="75" y="2707"/>
                </a:lnTo>
                <a:lnTo>
                  <a:pt x="77" y="2658"/>
                </a:lnTo>
                <a:lnTo>
                  <a:pt x="77" y="1694"/>
                </a:lnTo>
                <a:lnTo>
                  <a:pt x="78" y="1646"/>
                </a:lnTo>
                <a:lnTo>
                  <a:pt x="82" y="1600"/>
                </a:lnTo>
                <a:lnTo>
                  <a:pt x="88" y="1560"/>
                </a:lnTo>
                <a:lnTo>
                  <a:pt x="92" y="1541"/>
                </a:lnTo>
                <a:lnTo>
                  <a:pt x="96" y="1525"/>
                </a:lnTo>
                <a:lnTo>
                  <a:pt x="101" y="1508"/>
                </a:lnTo>
                <a:lnTo>
                  <a:pt x="106" y="1495"/>
                </a:lnTo>
                <a:lnTo>
                  <a:pt x="98" y="1495"/>
                </a:lnTo>
                <a:lnTo>
                  <a:pt x="103" y="1501"/>
                </a:lnTo>
                <a:lnTo>
                  <a:pt x="109" y="1489"/>
                </a:lnTo>
                <a:lnTo>
                  <a:pt x="116" y="1479"/>
                </a:lnTo>
                <a:lnTo>
                  <a:pt x="122" y="1471"/>
                </a:lnTo>
                <a:lnTo>
                  <a:pt x="129" y="1465"/>
                </a:lnTo>
                <a:lnTo>
                  <a:pt x="122" y="1458"/>
                </a:lnTo>
                <a:lnTo>
                  <a:pt x="126" y="1467"/>
                </a:lnTo>
                <a:lnTo>
                  <a:pt x="133" y="1462"/>
                </a:lnTo>
                <a:lnTo>
                  <a:pt x="129" y="1455"/>
                </a:lnTo>
                <a:lnTo>
                  <a:pt x="129" y="1464"/>
                </a:lnTo>
                <a:lnTo>
                  <a:pt x="136" y="1462"/>
                </a:lnTo>
                <a:lnTo>
                  <a:pt x="136" y="1462"/>
                </a:lnTo>
                <a:lnTo>
                  <a:pt x="139" y="1461"/>
                </a:lnTo>
                <a:lnTo>
                  <a:pt x="142" y="1460"/>
                </a:lnTo>
                <a:lnTo>
                  <a:pt x="144" y="1454"/>
                </a:lnTo>
                <a:lnTo>
                  <a:pt x="142" y="1448"/>
                </a:lnTo>
                <a:lnTo>
                  <a:pt x="139" y="1446"/>
                </a:lnTo>
                <a:lnTo>
                  <a:pt x="136" y="1445"/>
                </a:lnTo>
                <a:lnTo>
                  <a:pt x="129" y="1443"/>
                </a:lnTo>
                <a:lnTo>
                  <a:pt x="129" y="1452"/>
                </a:lnTo>
                <a:lnTo>
                  <a:pt x="133" y="1445"/>
                </a:lnTo>
                <a:lnTo>
                  <a:pt x="126" y="1440"/>
                </a:lnTo>
                <a:lnTo>
                  <a:pt x="122" y="1449"/>
                </a:lnTo>
                <a:lnTo>
                  <a:pt x="129" y="1442"/>
                </a:lnTo>
                <a:lnTo>
                  <a:pt x="122" y="1436"/>
                </a:lnTo>
                <a:lnTo>
                  <a:pt x="116" y="1428"/>
                </a:lnTo>
                <a:lnTo>
                  <a:pt x="109" y="1418"/>
                </a:lnTo>
                <a:lnTo>
                  <a:pt x="103" y="1406"/>
                </a:lnTo>
                <a:lnTo>
                  <a:pt x="98" y="1412"/>
                </a:lnTo>
                <a:lnTo>
                  <a:pt x="106" y="1412"/>
                </a:lnTo>
                <a:lnTo>
                  <a:pt x="101" y="1399"/>
                </a:lnTo>
                <a:lnTo>
                  <a:pt x="96" y="1382"/>
                </a:lnTo>
                <a:lnTo>
                  <a:pt x="92" y="1366"/>
                </a:lnTo>
                <a:lnTo>
                  <a:pt x="88" y="1347"/>
                </a:lnTo>
                <a:lnTo>
                  <a:pt x="82" y="1307"/>
                </a:lnTo>
                <a:lnTo>
                  <a:pt x="78" y="1262"/>
                </a:lnTo>
                <a:lnTo>
                  <a:pt x="77" y="1213"/>
                </a:lnTo>
                <a:lnTo>
                  <a:pt x="77" y="249"/>
                </a:lnTo>
                <a:lnTo>
                  <a:pt x="75" y="201"/>
                </a:lnTo>
                <a:lnTo>
                  <a:pt x="71" y="155"/>
                </a:lnTo>
                <a:lnTo>
                  <a:pt x="65" y="115"/>
                </a:lnTo>
                <a:lnTo>
                  <a:pt x="61" y="96"/>
                </a:lnTo>
                <a:lnTo>
                  <a:pt x="57" y="80"/>
                </a:lnTo>
                <a:lnTo>
                  <a:pt x="53" y="63"/>
                </a:lnTo>
                <a:lnTo>
                  <a:pt x="47" y="50"/>
                </a:lnTo>
                <a:lnTo>
                  <a:pt x="46" y="43"/>
                </a:lnTo>
                <a:lnTo>
                  <a:pt x="40" y="31"/>
                </a:lnTo>
                <a:lnTo>
                  <a:pt x="33" y="20"/>
                </a:lnTo>
                <a:lnTo>
                  <a:pt x="27" y="13"/>
                </a:lnTo>
                <a:lnTo>
                  <a:pt x="20" y="7"/>
                </a:lnTo>
                <a:lnTo>
                  <a:pt x="17" y="5"/>
                </a:lnTo>
                <a:lnTo>
                  <a:pt x="12" y="1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619" name="Freeform 147"/>
          <p:cNvSpPr>
            <a:spLocks/>
          </p:cNvSpPr>
          <p:nvPr/>
        </p:nvSpPr>
        <p:spPr bwMode="auto">
          <a:xfrm>
            <a:off x="5341938" y="1593850"/>
            <a:ext cx="225425" cy="122238"/>
          </a:xfrm>
          <a:custGeom>
            <a:avLst/>
            <a:gdLst>
              <a:gd name="T0" fmla="*/ 271 w 271"/>
              <a:gd name="T1" fmla="*/ 18 h 144"/>
              <a:gd name="T2" fmla="*/ 254 w 271"/>
              <a:gd name="T3" fmla="*/ 28 h 144"/>
              <a:gd name="T4" fmla="*/ 237 w 271"/>
              <a:gd name="T5" fmla="*/ 34 h 144"/>
              <a:gd name="T6" fmla="*/ 220 w 271"/>
              <a:gd name="T7" fmla="*/ 37 h 144"/>
              <a:gd name="T8" fmla="*/ 203 w 271"/>
              <a:gd name="T9" fmla="*/ 37 h 144"/>
              <a:gd name="T10" fmla="*/ 186 w 271"/>
              <a:gd name="T11" fmla="*/ 34 h 144"/>
              <a:gd name="T12" fmla="*/ 169 w 271"/>
              <a:gd name="T13" fmla="*/ 29 h 144"/>
              <a:gd name="T14" fmla="*/ 135 w 271"/>
              <a:gd name="T15" fmla="*/ 18 h 144"/>
              <a:gd name="T16" fmla="*/ 102 w 271"/>
              <a:gd name="T17" fmla="*/ 7 h 144"/>
              <a:gd name="T18" fmla="*/ 85 w 271"/>
              <a:gd name="T19" fmla="*/ 3 h 144"/>
              <a:gd name="T20" fmla="*/ 68 w 271"/>
              <a:gd name="T21" fmla="*/ 0 h 144"/>
              <a:gd name="T22" fmla="*/ 51 w 271"/>
              <a:gd name="T23" fmla="*/ 0 h 144"/>
              <a:gd name="T24" fmla="*/ 34 w 271"/>
              <a:gd name="T25" fmla="*/ 1 h 144"/>
              <a:gd name="T26" fmla="*/ 17 w 271"/>
              <a:gd name="T27" fmla="*/ 7 h 144"/>
              <a:gd name="T28" fmla="*/ 0 w 271"/>
              <a:gd name="T29" fmla="*/ 18 h 144"/>
              <a:gd name="T30" fmla="*/ 0 w 271"/>
              <a:gd name="T31" fmla="*/ 124 h 144"/>
              <a:gd name="T32" fmla="*/ 17 w 271"/>
              <a:gd name="T33" fmla="*/ 114 h 144"/>
              <a:gd name="T34" fmla="*/ 34 w 271"/>
              <a:gd name="T35" fmla="*/ 108 h 144"/>
              <a:gd name="T36" fmla="*/ 51 w 271"/>
              <a:gd name="T37" fmla="*/ 105 h 144"/>
              <a:gd name="T38" fmla="*/ 68 w 271"/>
              <a:gd name="T39" fmla="*/ 105 h 144"/>
              <a:gd name="T40" fmla="*/ 85 w 271"/>
              <a:gd name="T41" fmla="*/ 108 h 144"/>
              <a:gd name="T42" fmla="*/ 102 w 271"/>
              <a:gd name="T43" fmla="*/ 113 h 144"/>
              <a:gd name="T44" fmla="*/ 135 w 271"/>
              <a:gd name="T45" fmla="*/ 124 h 144"/>
              <a:gd name="T46" fmla="*/ 169 w 271"/>
              <a:gd name="T47" fmla="*/ 136 h 144"/>
              <a:gd name="T48" fmla="*/ 186 w 271"/>
              <a:gd name="T49" fmla="*/ 139 h 144"/>
              <a:gd name="T50" fmla="*/ 203 w 271"/>
              <a:gd name="T51" fmla="*/ 142 h 144"/>
              <a:gd name="T52" fmla="*/ 220 w 271"/>
              <a:gd name="T53" fmla="*/ 144 h 144"/>
              <a:gd name="T54" fmla="*/ 237 w 271"/>
              <a:gd name="T55" fmla="*/ 141 h 144"/>
              <a:gd name="T56" fmla="*/ 254 w 271"/>
              <a:gd name="T57" fmla="*/ 135 h 144"/>
              <a:gd name="T58" fmla="*/ 271 w 271"/>
              <a:gd name="T59" fmla="*/ 124 h 144"/>
              <a:gd name="T60" fmla="*/ 271 w 271"/>
              <a:gd name="T61" fmla="*/ 1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1" h="144">
                <a:moveTo>
                  <a:pt x="271" y="18"/>
                </a:moveTo>
                <a:lnTo>
                  <a:pt x="254" y="28"/>
                </a:lnTo>
                <a:lnTo>
                  <a:pt x="237" y="34"/>
                </a:lnTo>
                <a:lnTo>
                  <a:pt x="220" y="37"/>
                </a:lnTo>
                <a:lnTo>
                  <a:pt x="203" y="37"/>
                </a:lnTo>
                <a:lnTo>
                  <a:pt x="186" y="34"/>
                </a:lnTo>
                <a:lnTo>
                  <a:pt x="169" y="29"/>
                </a:lnTo>
                <a:lnTo>
                  <a:pt x="135" y="18"/>
                </a:lnTo>
                <a:lnTo>
                  <a:pt x="102" y="7"/>
                </a:lnTo>
                <a:lnTo>
                  <a:pt x="85" y="3"/>
                </a:lnTo>
                <a:lnTo>
                  <a:pt x="68" y="0"/>
                </a:lnTo>
                <a:lnTo>
                  <a:pt x="51" y="0"/>
                </a:lnTo>
                <a:lnTo>
                  <a:pt x="34" y="1"/>
                </a:lnTo>
                <a:lnTo>
                  <a:pt x="17" y="7"/>
                </a:lnTo>
                <a:lnTo>
                  <a:pt x="0" y="18"/>
                </a:lnTo>
                <a:lnTo>
                  <a:pt x="0" y="124"/>
                </a:lnTo>
                <a:lnTo>
                  <a:pt x="17" y="114"/>
                </a:lnTo>
                <a:lnTo>
                  <a:pt x="34" y="108"/>
                </a:lnTo>
                <a:lnTo>
                  <a:pt x="51" y="105"/>
                </a:lnTo>
                <a:lnTo>
                  <a:pt x="68" y="105"/>
                </a:lnTo>
                <a:lnTo>
                  <a:pt x="85" y="108"/>
                </a:lnTo>
                <a:lnTo>
                  <a:pt x="102" y="113"/>
                </a:lnTo>
                <a:lnTo>
                  <a:pt x="135" y="124"/>
                </a:lnTo>
                <a:lnTo>
                  <a:pt x="169" y="136"/>
                </a:lnTo>
                <a:lnTo>
                  <a:pt x="186" y="139"/>
                </a:lnTo>
                <a:lnTo>
                  <a:pt x="203" y="142"/>
                </a:lnTo>
                <a:lnTo>
                  <a:pt x="220" y="144"/>
                </a:lnTo>
                <a:lnTo>
                  <a:pt x="237" y="141"/>
                </a:lnTo>
                <a:lnTo>
                  <a:pt x="254" y="135"/>
                </a:lnTo>
                <a:lnTo>
                  <a:pt x="271" y="124"/>
                </a:lnTo>
                <a:lnTo>
                  <a:pt x="271" y="18"/>
                </a:lnTo>
                <a:close/>
              </a:path>
            </a:pathLst>
          </a:custGeom>
          <a:solidFill>
            <a:srgbClr val="CCCCF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1620" name="Rectangle 148"/>
          <p:cNvSpPr>
            <a:spLocks noChangeArrowheads="1"/>
          </p:cNvSpPr>
          <p:nvPr/>
        </p:nvSpPr>
        <p:spPr bwMode="auto">
          <a:xfrm>
            <a:off x="5553075" y="1539875"/>
            <a:ext cx="53975" cy="24130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621" name="Rectangle 149"/>
          <p:cNvSpPr>
            <a:spLocks noChangeArrowheads="1"/>
          </p:cNvSpPr>
          <p:nvPr/>
        </p:nvSpPr>
        <p:spPr bwMode="auto">
          <a:xfrm>
            <a:off x="5303838" y="1570038"/>
            <a:ext cx="55562" cy="24130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01622" name="Group 150"/>
          <p:cNvGrpSpPr>
            <a:grpSpLocks/>
          </p:cNvGrpSpPr>
          <p:nvPr/>
        </p:nvGrpSpPr>
        <p:grpSpPr bwMode="auto">
          <a:xfrm>
            <a:off x="1998663" y="2001838"/>
            <a:ext cx="3113087" cy="120650"/>
            <a:chOff x="2351" y="1453"/>
            <a:chExt cx="1389" cy="57"/>
          </a:xfrm>
        </p:grpSpPr>
        <p:sp>
          <p:nvSpPr>
            <p:cNvPr id="1001623" name="Rectangle 151"/>
            <p:cNvSpPr>
              <a:spLocks noChangeArrowheads="1"/>
            </p:cNvSpPr>
            <p:nvPr/>
          </p:nvSpPr>
          <p:spPr bwMode="auto">
            <a:xfrm>
              <a:off x="2351" y="1476"/>
              <a:ext cx="1336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624" name="Freeform 152"/>
            <p:cNvSpPr>
              <a:spLocks/>
            </p:cNvSpPr>
            <p:nvPr/>
          </p:nvSpPr>
          <p:spPr bwMode="auto">
            <a:xfrm>
              <a:off x="3685" y="1453"/>
              <a:ext cx="55" cy="57"/>
            </a:xfrm>
            <a:custGeom>
              <a:avLst/>
              <a:gdLst>
                <a:gd name="T0" fmla="*/ 0 w 109"/>
                <a:gd name="T1" fmla="*/ 114 h 114"/>
                <a:gd name="T2" fmla="*/ 109 w 109"/>
                <a:gd name="T3" fmla="*/ 57 h 114"/>
                <a:gd name="T4" fmla="*/ 0 w 109"/>
                <a:gd name="T5" fmla="*/ 0 h 114"/>
                <a:gd name="T6" fmla="*/ 0 w 109"/>
                <a:gd name="T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14">
                  <a:moveTo>
                    <a:pt x="0" y="114"/>
                  </a:moveTo>
                  <a:lnTo>
                    <a:pt x="109" y="57"/>
                  </a:lnTo>
                  <a:lnTo>
                    <a:pt x="0" y="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1625" name="Group 153"/>
          <p:cNvGrpSpPr>
            <a:grpSpLocks/>
          </p:cNvGrpSpPr>
          <p:nvPr/>
        </p:nvGrpSpPr>
        <p:grpSpPr bwMode="auto">
          <a:xfrm>
            <a:off x="4557713" y="2071688"/>
            <a:ext cx="90487" cy="1689100"/>
            <a:chOff x="3407" y="1481"/>
            <a:chExt cx="55" cy="997"/>
          </a:xfrm>
        </p:grpSpPr>
        <p:sp>
          <p:nvSpPr>
            <p:cNvPr id="1001626" name="Rectangle 154"/>
            <p:cNvSpPr>
              <a:spLocks noChangeArrowheads="1"/>
            </p:cNvSpPr>
            <p:nvPr/>
          </p:nvSpPr>
          <p:spPr bwMode="auto">
            <a:xfrm>
              <a:off x="3431" y="1481"/>
              <a:ext cx="8" cy="9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627" name="Freeform 155"/>
            <p:cNvSpPr>
              <a:spLocks/>
            </p:cNvSpPr>
            <p:nvPr/>
          </p:nvSpPr>
          <p:spPr bwMode="auto">
            <a:xfrm>
              <a:off x="3408" y="1481"/>
              <a:ext cx="54" cy="57"/>
            </a:xfrm>
            <a:custGeom>
              <a:avLst/>
              <a:gdLst>
                <a:gd name="T0" fmla="*/ 109 w 109"/>
                <a:gd name="T1" fmla="*/ 114 h 114"/>
                <a:gd name="T2" fmla="*/ 54 w 109"/>
                <a:gd name="T3" fmla="*/ 0 h 114"/>
                <a:gd name="T4" fmla="*/ 0 w 109"/>
                <a:gd name="T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14">
                  <a:moveTo>
                    <a:pt x="109" y="114"/>
                  </a:moveTo>
                  <a:lnTo>
                    <a:pt x="54" y="0"/>
                  </a:lnTo>
                  <a:lnTo>
                    <a:pt x="0" y="11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628" name="Freeform 156"/>
            <p:cNvSpPr>
              <a:spLocks/>
            </p:cNvSpPr>
            <p:nvPr/>
          </p:nvSpPr>
          <p:spPr bwMode="auto">
            <a:xfrm>
              <a:off x="3407" y="2421"/>
              <a:ext cx="55" cy="57"/>
            </a:xfrm>
            <a:custGeom>
              <a:avLst/>
              <a:gdLst>
                <a:gd name="T0" fmla="*/ 0 w 108"/>
                <a:gd name="T1" fmla="*/ 0 h 114"/>
                <a:gd name="T2" fmla="*/ 55 w 108"/>
                <a:gd name="T3" fmla="*/ 114 h 114"/>
                <a:gd name="T4" fmla="*/ 108 w 108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14">
                  <a:moveTo>
                    <a:pt x="0" y="0"/>
                  </a:moveTo>
                  <a:lnTo>
                    <a:pt x="55" y="114"/>
                  </a:lnTo>
                  <a:lnTo>
                    <a:pt x="108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1629" name="Rectangle 157"/>
          <p:cNvSpPr>
            <a:spLocks noChangeArrowheads="1"/>
          </p:cNvSpPr>
          <p:nvPr/>
        </p:nvSpPr>
        <p:spPr bwMode="auto">
          <a:xfrm>
            <a:off x="4660900" y="2795588"/>
            <a:ext cx="44291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630" name="Rectangle 158"/>
          <p:cNvSpPr>
            <a:spLocks noChangeArrowheads="1"/>
          </p:cNvSpPr>
          <p:nvPr/>
        </p:nvSpPr>
        <p:spPr bwMode="auto">
          <a:xfrm>
            <a:off x="4729163" y="2838450"/>
            <a:ext cx="336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~ ps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631" name="Rectangle 159"/>
          <p:cNvSpPr>
            <a:spLocks noChangeArrowheads="1"/>
          </p:cNvSpPr>
          <p:nvPr/>
        </p:nvSpPr>
        <p:spPr bwMode="auto">
          <a:xfrm>
            <a:off x="479425" y="1190625"/>
            <a:ext cx="142081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632" name="Rectangle 160"/>
          <p:cNvSpPr>
            <a:spLocks noChangeArrowheads="1"/>
          </p:cNvSpPr>
          <p:nvPr/>
        </p:nvSpPr>
        <p:spPr bwMode="auto">
          <a:xfrm>
            <a:off x="558800" y="1117600"/>
            <a:ext cx="1304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Sample excitation</a:t>
            </a:r>
          </a:p>
          <a:p>
            <a:pPr algn="l"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(Laser)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633" name="Rectangle 161"/>
          <p:cNvSpPr>
            <a:spLocks noChangeArrowheads="1"/>
          </p:cNvSpPr>
          <p:nvPr/>
        </p:nvSpPr>
        <p:spPr bwMode="auto">
          <a:xfrm>
            <a:off x="531813" y="1890713"/>
            <a:ext cx="13684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634" name="Rectangle 162"/>
          <p:cNvSpPr>
            <a:spLocks noChangeArrowheads="1"/>
          </p:cNvSpPr>
          <p:nvPr/>
        </p:nvSpPr>
        <p:spPr bwMode="auto">
          <a:xfrm>
            <a:off x="476250" y="1870075"/>
            <a:ext cx="1390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Sample emission</a:t>
            </a:r>
          </a:p>
          <a:p>
            <a:pPr defTabSz="966788"/>
            <a:r>
              <a:rPr lang="en-US" sz="13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(dye, quantum dot)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grpSp>
        <p:nvGrpSpPr>
          <p:cNvPr id="1001635" name="Group 163"/>
          <p:cNvGrpSpPr>
            <a:grpSpLocks/>
          </p:cNvGrpSpPr>
          <p:nvPr/>
        </p:nvGrpSpPr>
        <p:grpSpPr bwMode="auto">
          <a:xfrm>
            <a:off x="4557713" y="1312863"/>
            <a:ext cx="90487" cy="755650"/>
            <a:chOff x="3407" y="1033"/>
            <a:chExt cx="55" cy="446"/>
          </a:xfrm>
        </p:grpSpPr>
        <p:sp>
          <p:nvSpPr>
            <p:cNvPr id="1001636" name="Rectangle 164"/>
            <p:cNvSpPr>
              <a:spLocks noChangeArrowheads="1"/>
            </p:cNvSpPr>
            <p:nvPr/>
          </p:nvSpPr>
          <p:spPr bwMode="auto">
            <a:xfrm>
              <a:off x="3431" y="1033"/>
              <a:ext cx="8" cy="4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637" name="Freeform 165"/>
            <p:cNvSpPr>
              <a:spLocks/>
            </p:cNvSpPr>
            <p:nvPr/>
          </p:nvSpPr>
          <p:spPr bwMode="auto">
            <a:xfrm>
              <a:off x="3408" y="1033"/>
              <a:ext cx="54" cy="57"/>
            </a:xfrm>
            <a:custGeom>
              <a:avLst/>
              <a:gdLst>
                <a:gd name="T0" fmla="*/ 109 w 109"/>
                <a:gd name="T1" fmla="*/ 115 h 115"/>
                <a:gd name="T2" fmla="*/ 54 w 109"/>
                <a:gd name="T3" fmla="*/ 0 h 115"/>
                <a:gd name="T4" fmla="*/ 0 w 109"/>
                <a:gd name="T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15">
                  <a:moveTo>
                    <a:pt x="109" y="115"/>
                  </a:moveTo>
                  <a:lnTo>
                    <a:pt x="54" y="0"/>
                  </a:lnTo>
                  <a:lnTo>
                    <a:pt x="0" y="1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638" name="Freeform 166"/>
            <p:cNvSpPr>
              <a:spLocks/>
            </p:cNvSpPr>
            <p:nvPr/>
          </p:nvSpPr>
          <p:spPr bwMode="auto">
            <a:xfrm>
              <a:off x="3407" y="1421"/>
              <a:ext cx="55" cy="58"/>
            </a:xfrm>
            <a:custGeom>
              <a:avLst/>
              <a:gdLst>
                <a:gd name="T0" fmla="*/ 0 w 108"/>
                <a:gd name="T1" fmla="*/ 0 h 114"/>
                <a:gd name="T2" fmla="*/ 55 w 108"/>
                <a:gd name="T3" fmla="*/ 114 h 114"/>
                <a:gd name="T4" fmla="*/ 108 w 108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14">
                  <a:moveTo>
                    <a:pt x="0" y="0"/>
                  </a:moveTo>
                  <a:lnTo>
                    <a:pt x="55" y="114"/>
                  </a:lnTo>
                  <a:lnTo>
                    <a:pt x="108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1639" name="Group 167"/>
          <p:cNvGrpSpPr>
            <a:grpSpLocks/>
          </p:cNvGrpSpPr>
          <p:nvPr/>
        </p:nvGrpSpPr>
        <p:grpSpPr bwMode="auto">
          <a:xfrm>
            <a:off x="4441825" y="1525588"/>
            <a:ext cx="314325" cy="246062"/>
            <a:chOff x="3338" y="1158"/>
            <a:chExt cx="188" cy="146"/>
          </a:xfrm>
        </p:grpSpPr>
        <p:sp>
          <p:nvSpPr>
            <p:cNvPr id="1001640" name="Freeform 168"/>
            <p:cNvSpPr>
              <a:spLocks/>
            </p:cNvSpPr>
            <p:nvPr/>
          </p:nvSpPr>
          <p:spPr bwMode="auto">
            <a:xfrm>
              <a:off x="3366" y="1190"/>
              <a:ext cx="136" cy="72"/>
            </a:xfrm>
            <a:custGeom>
              <a:avLst/>
              <a:gdLst>
                <a:gd name="T0" fmla="*/ 271 w 271"/>
                <a:gd name="T1" fmla="*/ 18 h 144"/>
                <a:gd name="T2" fmla="*/ 254 w 271"/>
                <a:gd name="T3" fmla="*/ 28 h 144"/>
                <a:gd name="T4" fmla="*/ 237 w 271"/>
                <a:gd name="T5" fmla="*/ 34 h 144"/>
                <a:gd name="T6" fmla="*/ 220 w 271"/>
                <a:gd name="T7" fmla="*/ 37 h 144"/>
                <a:gd name="T8" fmla="*/ 203 w 271"/>
                <a:gd name="T9" fmla="*/ 37 h 144"/>
                <a:gd name="T10" fmla="*/ 186 w 271"/>
                <a:gd name="T11" fmla="*/ 34 h 144"/>
                <a:gd name="T12" fmla="*/ 169 w 271"/>
                <a:gd name="T13" fmla="*/ 30 h 144"/>
                <a:gd name="T14" fmla="*/ 135 w 271"/>
                <a:gd name="T15" fmla="*/ 18 h 144"/>
                <a:gd name="T16" fmla="*/ 101 w 271"/>
                <a:gd name="T17" fmla="*/ 7 h 144"/>
                <a:gd name="T18" fmla="*/ 84 w 271"/>
                <a:gd name="T19" fmla="*/ 3 h 144"/>
                <a:gd name="T20" fmla="*/ 67 w 271"/>
                <a:gd name="T21" fmla="*/ 0 h 144"/>
                <a:gd name="T22" fmla="*/ 51 w 271"/>
                <a:gd name="T23" fmla="*/ 0 h 144"/>
                <a:gd name="T24" fmla="*/ 34 w 271"/>
                <a:gd name="T25" fmla="*/ 1 h 144"/>
                <a:gd name="T26" fmla="*/ 17 w 271"/>
                <a:gd name="T27" fmla="*/ 7 h 144"/>
                <a:gd name="T28" fmla="*/ 0 w 271"/>
                <a:gd name="T29" fmla="*/ 18 h 144"/>
                <a:gd name="T30" fmla="*/ 0 w 271"/>
                <a:gd name="T31" fmla="*/ 125 h 144"/>
                <a:gd name="T32" fmla="*/ 17 w 271"/>
                <a:gd name="T33" fmla="*/ 114 h 144"/>
                <a:gd name="T34" fmla="*/ 34 w 271"/>
                <a:gd name="T35" fmla="*/ 108 h 144"/>
                <a:gd name="T36" fmla="*/ 51 w 271"/>
                <a:gd name="T37" fmla="*/ 105 h 144"/>
                <a:gd name="T38" fmla="*/ 67 w 271"/>
                <a:gd name="T39" fmla="*/ 105 h 144"/>
                <a:gd name="T40" fmla="*/ 84 w 271"/>
                <a:gd name="T41" fmla="*/ 108 h 144"/>
                <a:gd name="T42" fmla="*/ 101 w 271"/>
                <a:gd name="T43" fmla="*/ 113 h 144"/>
                <a:gd name="T44" fmla="*/ 135 w 271"/>
                <a:gd name="T45" fmla="*/ 125 h 144"/>
                <a:gd name="T46" fmla="*/ 169 w 271"/>
                <a:gd name="T47" fmla="*/ 136 h 144"/>
                <a:gd name="T48" fmla="*/ 186 w 271"/>
                <a:gd name="T49" fmla="*/ 139 h 144"/>
                <a:gd name="T50" fmla="*/ 203 w 271"/>
                <a:gd name="T51" fmla="*/ 142 h 144"/>
                <a:gd name="T52" fmla="*/ 220 w 271"/>
                <a:gd name="T53" fmla="*/ 144 h 144"/>
                <a:gd name="T54" fmla="*/ 237 w 271"/>
                <a:gd name="T55" fmla="*/ 141 h 144"/>
                <a:gd name="T56" fmla="*/ 254 w 271"/>
                <a:gd name="T57" fmla="*/ 135 h 144"/>
                <a:gd name="T58" fmla="*/ 271 w 271"/>
                <a:gd name="T59" fmla="*/ 125 h 144"/>
                <a:gd name="T60" fmla="*/ 271 w 271"/>
                <a:gd name="T61" fmla="*/ 1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1" h="144">
                  <a:moveTo>
                    <a:pt x="271" y="18"/>
                  </a:moveTo>
                  <a:lnTo>
                    <a:pt x="254" y="28"/>
                  </a:lnTo>
                  <a:lnTo>
                    <a:pt x="237" y="34"/>
                  </a:lnTo>
                  <a:lnTo>
                    <a:pt x="220" y="37"/>
                  </a:lnTo>
                  <a:lnTo>
                    <a:pt x="203" y="37"/>
                  </a:lnTo>
                  <a:lnTo>
                    <a:pt x="186" y="34"/>
                  </a:lnTo>
                  <a:lnTo>
                    <a:pt x="169" y="30"/>
                  </a:lnTo>
                  <a:lnTo>
                    <a:pt x="135" y="18"/>
                  </a:lnTo>
                  <a:lnTo>
                    <a:pt x="101" y="7"/>
                  </a:lnTo>
                  <a:lnTo>
                    <a:pt x="84" y="3"/>
                  </a:lnTo>
                  <a:lnTo>
                    <a:pt x="67" y="0"/>
                  </a:lnTo>
                  <a:lnTo>
                    <a:pt x="51" y="0"/>
                  </a:lnTo>
                  <a:lnTo>
                    <a:pt x="34" y="1"/>
                  </a:lnTo>
                  <a:lnTo>
                    <a:pt x="17" y="7"/>
                  </a:lnTo>
                  <a:lnTo>
                    <a:pt x="0" y="18"/>
                  </a:lnTo>
                  <a:lnTo>
                    <a:pt x="0" y="125"/>
                  </a:lnTo>
                  <a:lnTo>
                    <a:pt x="17" y="114"/>
                  </a:lnTo>
                  <a:lnTo>
                    <a:pt x="34" y="108"/>
                  </a:lnTo>
                  <a:lnTo>
                    <a:pt x="51" y="105"/>
                  </a:lnTo>
                  <a:lnTo>
                    <a:pt x="67" y="105"/>
                  </a:lnTo>
                  <a:lnTo>
                    <a:pt x="84" y="108"/>
                  </a:lnTo>
                  <a:lnTo>
                    <a:pt x="101" y="113"/>
                  </a:lnTo>
                  <a:lnTo>
                    <a:pt x="135" y="125"/>
                  </a:lnTo>
                  <a:lnTo>
                    <a:pt x="169" y="136"/>
                  </a:lnTo>
                  <a:lnTo>
                    <a:pt x="186" y="139"/>
                  </a:lnTo>
                  <a:lnTo>
                    <a:pt x="203" y="142"/>
                  </a:lnTo>
                  <a:lnTo>
                    <a:pt x="220" y="144"/>
                  </a:lnTo>
                  <a:lnTo>
                    <a:pt x="237" y="141"/>
                  </a:lnTo>
                  <a:lnTo>
                    <a:pt x="254" y="135"/>
                  </a:lnTo>
                  <a:lnTo>
                    <a:pt x="271" y="125"/>
                  </a:lnTo>
                  <a:lnTo>
                    <a:pt x="271" y="18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1641" name="Rectangle 169"/>
            <p:cNvSpPr>
              <a:spLocks noChangeArrowheads="1"/>
            </p:cNvSpPr>
            <p:nvPr/>
          </p:nvSpPr>
          <p:spPr bwMode="auto">
            <a:xfrm>
              <a:off x="3493" y="1158"/>
              <a:ext cx="33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1642" name="Rectangle 170"/>
            <p:cNvSpPr>
              <a:spLocks noChangeArrowheads="1"/>
            </p:cNvSpPr>
            <p:nvPr/>
          </p:nvSpPr>
          <p:spPr bwMode="auto">
            <a:xfrm>
              <a:off x="3338" y="1162"/>
              <a:ext cx="33" cy="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1643" name="Rectangle 171"/>
          <p:cNvSpPr>
            <a:spLocks noChangeArrowheads="1"/>
          </p:cNvSpPr>
          <p:nvPr/>
        </p:nvSpPr>
        <p:spPr bwMode="auto">
          <a:xfrm>
            <a:off x="4716463" y="1493838"/>
            <a:ext cx="4445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1644" name="Rectangle 172"/>
          <p:cNvSpPr>
            <a:spLocks noChangeArrowheads="1"/>
          </p:cNvSpPr>
          <p:nvPr/>
        </p:nvSpPr>
        <p:spPr bwMode="auto">
          <a:xfrm>
            <a:off x="4786313" y="1538288"/>
            <a:ext cx="336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~ ns</a:t>
            </a:r>
            <a:endParaRPr lang="en-US" sz="19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001645" name="Text Box 173"/>
          <p:cNvSpPr txBox="1">
            <a:spLocks noChangeArrowheads="1"/>
          </p:cNvSpPr>
          <p:nvPr/>
        </p:nvSpPr>
        <p:spPr bwMode="auto">
          <a:xfrm>
            <a:off x="6781800" y="3276600"/>
            <a:ext cx="17954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18" tIns="48309" rIns="96618" bIns="48309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 b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X + Y + T = </a:t>
            </a:r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3D</a:t>
            </a:r>
          </a:p>
        </p:txBody>
      </p:sp>
      <p:sp>
        <p:nvSpPr>
          <p:cNvPr id="1001646" name="Text Box 174"/>
          <p:cNvSpPr txBox="1">
            <a:spLocks noChangeArrowheads="1"/>
          </p:cNvSpPr>
          <p:nvPr/>
        </p:nvSpPr>
        <p:spPr bwMode="auto">
          <a:xfrm>
            <a:off x="5486400" y="4495800"/>
            <a:ext cx="387667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18" tIns="48309" rIns="96618" bIns="48309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u="sng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</a:t>
            </a:r>
            <a:r>
              <a:rPr lang="en-US" sz="2100" b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igh spatial resolution: </a:t>
            </a:r>
            <a:r>
              <a:rPr lang="en-US" sz="21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100 um</a:t>
            </a:r>
          </a:p>
          <a:p>
            <a:r>
              <a:rPr lang="en-US" sz="2100" u="sng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</a:t>
            </a:r>
            <a:r>
              <a:rPr lang="en-US" sz="2100" b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igh temporal res. : </a:t>
            </a:r>
            <a:r>
              <a:rPr lang="en-US" sz="21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100 ps</a:t>
            </a:r>
          </a:p>
          <a:p>
            <a:r>
              <a:rPr lang="en-US" sz="2100" u="sng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</a:t>
            </a:r>
            <a:r>
              <a:rPr lang="en-US" sz="2100" b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igh throughput: </a:t>
            </a:r>
            <a:r>
              <a:rPr lang="en-US" sz="21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50 MHz</a:t>
            </a:r>
          </a:p>
          <a:p>
            <a:r>
              <a:rPr lang="en-US" sz="2100" b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= </a:t>
            </a:r>
            <a:r>
              <a:rPr lang="ja-JP" altLang="en-US" sz="2100" b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　　</a:t>
            </a:r>
            <a:r>
              <a:rPr lang="en-US" sz="21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</a:t>
            </a:r>
            <a:r>
              <a:rPr lang="en-US" sz="2100" baseline="300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001647" name="Text Box 175"/>
          <p:cNvSpPr txBox="1">
            <a:spLocks noChangeArrowheads="1"/>
          </p:cNvSpPr>
          <p:nvPr/>
        </p:nvSpPr>
        <p:spPr bwMode="auto">
          <a:xfrm>
            <a:off x="5257800" y="6477000"/>
            <a:ext cx="3819525" cy="4222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18" tIns="48309" rIns="96618" bIns="48309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 b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H33D = Heed = Attention, Notice </a:t>
            </a:r>
          </a:p>
        </p:txBody>
      </p:sp>
      <p:sp>
        <p:nvSpPr>
          <p:cNvPr id="1001649" name="Text Box 177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X. Michalet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FAF8-8739-CB4D-8F0B-4FBD663DB679}" type="slidenum">
              <a:rPr lang="en-US"/>
              <a:pPr/>
              <a:t>4</a:t>
            </a:fld>
            <a:endParaRPr lang="en-US"/>
          </a:p>
        </p:txBody>
      </p:sp>
      <p:pic>
        <p:nvPicPr>
          <p:cNvPr id="967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/>
          <a:stretch>
            <a:fillRect/>
          </a:stretch>
        </p:blipFill>
        <p:spPr bwMode="auto">
          <a:xfrm>
            <a:off x="0" y="0"/>
            <a:ext cx="9601200" cy="73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9900"/>
                </a:solidFill>
              </a:rPr>
              <a:t>Are we alone?</a:t>
            </a:r>
          </a:p>
        </p:txBody>
      </p:sp>
      <p:sp>
        <p:nvSpPr>
          <p:cNvPr id="967686" name="Text Box 6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F. Rocard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166E-DD24-474C-91DB-CE231AAEC6E8}" type="slidenum">
              <a:rPr lang="en-US"/>
              <a:pPr/>
              <a:t>40</a:t>
            </a:fld>
            <a:endParaRPr lang="en-US"/>
          </a:p>
        </p:txBody>
      </p:sp>
      <p:sp>
        <p:nvSpPr>
          <p:cNvPr id="117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General Requirements</a:t>
            </a:r>
          </a:p>
        </p:txBody>
      </p:sp>
      <p:sp>
        <p:nvSpPr>
          <p:cNvPr id="117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19200"/>
            <a:ext cx="6705600" cy="56388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300"/>
              <a:t>Various Sizes</a:t>
            </a:r>
          </a:p>
          <a:p>
            <a:pPr lvl="1">
              <a:lnSpc>
                <a:spcPct val="70000"/>
              </a:lnSpc>
            </a:pPr>
            <a:r>
              <a:rPr lang="en-US" sz="2900"/>
              <a:t>Large Area 	 </a:t>
            </a:r>
            <a:r>
              <a:rPr lang="en-US" sz="2900">
                <a:solidFill>
                  <a:srgbClr val="FF0000"/>
                </a:solidFill>
              </a:rPr>
              <a:t>&gt; 30 cm</a:t>
            </a:r>
          </a:p>
          <a:p>
            <a:pPr lvl="2">
              <a:lnSpc>
                <a:spcPct val="70000"/>
              </a:lnSpc>
            </a:pPr>
            <a:r>
              <a:rPr lang="en-US" sz="2400"/>
              <a:t>Neutrino, Proton decay…</a:t>
            </a:r>
          </a:p>
          <a:p>
            <a:pPr lvl="1">
              <a:lnSpc>
                <a:spcPct val="70000"/>
              </a:lnSpc>
            </a:pPr>
            <a:r>
              <a:rPr lang="en-US" sz="2900"/>
              <a:t>Coarse Pixel 	 </a:t>
            </a:r>
            <a:r>
              <a:rPr lang="en-US" sz="2900">
                <a:solidFill>
                  <a:srgbClr val="FF0000"/>
                </a:solidFill>
              </a:rPr>
              <a:t>1-5 mm</a:t>
            </a:r>
          </a:p>
          <a:p>
            <a:pPr lvl="2">
              <a:lnSpc>
                <a:spcPct val="70000"/>
              </a:lnSpc>
            </a:pPr>
            <a:r>
              <a:rPr lang="en-US" sz="2400"/>
              <a:t>RICH, Tile Calorimeter, EUSO, PET…</a:t>
            </a:r>
          </a:p>
          <a:p>
            <a:pPr lvl="1">
              <a:lnSpc>
                <a:spcPct val="70000"/>
              </a:lnSpc>
            </a:pPr>
            <a:r>
              <a:rPr lang="en-US" sz="2900"/>
              <a:t>Imaging 	</a:t>
            </a:r>
            <a:r>
              <a:rPr lang="en-US" sz="2900">
                <a:solidFill>
                  <a:srgbClr val="FF0000"/>
                </a:solidFill>
              </a:rPr>
              <a:t>&lt; 100 </a:t>
            </a:r>
            <a:r>
              <a:rPr lang="en-US" sz="2900">
                <a:solidFill>
                  <a:srgbClr val="FF0000"/>
                </a:solidFill>
                <a:sym typeface="Symbol" charset="0"/>
              </a:rPr>
              <a:t>m</a:t>
            </a:r>
          </a:p>
          <a:p>
            <a:pPr lvl="2">
              <a:lnSpc>
                <a:spcPct val="70000"/>
              </a:lnSpc>
            </a:pPr>
            <a:r>
              <a:rPr lang="en-US" sz="2400">
                <a:sym typeface="Symbol" charset="0"/>
              </a:rPr>
              <a:t>Astronomy, Single Molecule…</a:t>
            </a:r>
          </a:p>
          <a:p>
            <a:pPr>
              <a:lnSpc>
                <a:spcPct val="70000"/>
              </a:lnSpc>
            </a:pPr>
            <a:r>
              <a:rPr lang="en-US" sz="3300"/>
              <a:t>High Speed </a:t>
            </a:r>
          </a:p>
          <a:p>
            <a:pPr lvl="1">
              <a:lnSpc>
                <a:spcPct val="70000"/>
              </a:lnSpc>
            </a:pPr>
            <a:r>
              <a:rPr lang="en-US" sz="2900"/>
              <a:t>TTS   </a:t>
            </a:r>
            <a:r>
              <a:rPr lang="en-US" sz="2900">
                <a:solidFill>
                  <a:srgbClr val="FF0000"/>
                </a:solidFill>
              </a:rPr>
              <a:t>&lt; 1 nsec</a:t>
            </a:r>
          </a:p>
          <a:p>
            <a:pPr lvl="1">
              <a:lnSpc>
                <a:spcPct val="70000"/>
              </a:lnSpc>
            </a:pPr>
            <a:r>
              <a:rPr lang="en-US" sz="2900"/>
              <a:t>Rate  </a:t>
            </a:r>
            <a:r>
              <a:rPr lang="en-US" sz="2900">
                <a:solidFill>
                  <a:srgbClr val="FF0000"/>
                </a:solidFill>
              </a:rPr>
              <a:t>&gt; 1 MHz</a:t>
            </a:r>
          </a:p>
          <a:p>
            <a:pPr>
              <a:lnSpc>
                <a:spcPct val="70000"/>
              </a:lnSpc>
            </a:pPr>
            <a:r>
              <a:rPr lang="en-US" sz="3300"/>
              <a:t>Single Photon Counting</a:t>
            </a:r>
          </a:p>
          <a:p>
            <a:pPr>
              <a:lnSpc>
                <a:spcPct val="70000"/>
              </a:lnSpc>
            </a:pPr>
            <a:r>
              <a:rPr lang="en-US" sz="3300"/>
              <a:t>(Insensitive to Magnetic Field)</a:t>
            </a:r>
          </a:p>
          <a:p>
            <a:pPr>
              <a:lnSpc>
                <a:spcPct val="70000"/>
              </a:lnSpc>
            </a:pPr>
            <a:r>
              <a:rPr lang="en-US" sz="3300"/>
              <a:t>Los Cost 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3A5F-35FF-AA4C-9354-F6654D87CD80}" type="slidenum">
              <a:rPr lang="en-US"/>
              <a:pPr/>
              <a:t>41</a:t>
            </a:fld>
            <a:endParaRPr lang="en-US"/>
          </a:p>
        </p:txBody>
      </p:sp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295400"/>
            <a:ext cx="6248400" cy="1676400"/>
          </a:xfrm>
          <a:solidFill>
            <a:srgbClr val="FFFF99"/>
          </a:solidFill>
        </p:spPr>
        <p:txBody>
          <a:bodyPr/>
          <a:lstStyle/>
          <a:p>
            <a:r>
              <a:rPr lang="en-US" sz="4800"/>
              <a:t>New Developments</a:t>
            </a:r>
            <a:br>
              <a:rPr lang="en-US" sz="4800"/>
            </a:br>
            <a:r>
              <a:rPr lang="en-US" sz="4800"/>
              <a:t>on Detectors</a:t>
            </a:r>
          </a:p>
        </p:txBody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3429000"/>
            <a:ext cx="5943600" cy="3124200"/>
          </a:xfrm>
          <a:noFill/>
          <a:ln/>
        </p:spPr>
        <p:txBody>
          <a:bodyPr/>
          <a:lstStyle/>
          <a:p>
            <a:pPr marL="342900" indent="-342900" defTabSz="914400">
              <a:lnSpc>
                <a:spcPct val="80000"/>
              </a:lnSpc>
            </a:pPr>
            <a:r>
              <a:rPr lang="en-US"/>
              <a:t>Gaseous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/>
              <a:t>PMT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/>
              <a:t>Hybrid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/>
              <a:t>Solid State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BA26-0ECB-0146-BF04-AA25FD21AEE3}" type="slidenum">
              <a:rPr lang="en-US"/>
              <a:pPr/>
              <a:t>42</a:t>
            </a:fld>
            <a:endParaRPr lang="en-US"/>
          </a:p>
        </p:txBody>
      </p:sp>
      <p:sp>
        <p:nvSpPr>
          <p:cNvPr id="1161218" name="Rectangle 2"/>
          <p:cNvSpPr>
            <a:spLocks noChangeArrowheads="1"/>
          </p:cNvSpPr>
          <p:nvPr/>
        </p:nvSpPr>
        <p:spPr bwMode="auto">
          <a:xfrm>
            <a:off x="762000" y="1600200"/>
            <a:ext cx="7315200" cy="1447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24" tIns="48213" rIns="96424" bIns="48213" anchor="ctr"/>
          <a:lstStyle/>
          <a:p>
            <a:pPr defTabSz="966788">
              <a:lnSpc>
                <a:spcPct val="80000"/>
              </a:lnSpc>
            </a:pPr>
            <a:r>
              <a:rPr lang="en-US" sz="4800"/>
              <a:t>Gaseous Detector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4114800"/>
            <a:ext cx="5562600" cy="2438400"/>
          </a:xfrm>
          <a:noFill/>
          <a:ln/>
        </p:spPr>
        <p:txBody>
          <a:bodyPr/>
          <a:lstStyle/>
          <a:p>
            <a:pPr marL="342900" indent="-342900" defTabSz="914400">
              <a:buFont typeface="Wingdings" charset="0"/>
              <a:buNone/>
            </a:pPr>
            <a:r>
              <a:rPr lang="en-US" i="1">
                <a:solidFill>
                  <a:srgbClr val="FF00FF"/>
                </a:solidFill>
              </a:rPr>
              <a:t>(Amos Breskin)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D814-2697-0946-A03D-55243C12A6C9}" type="slidenum">
              <a:rPr lang="en-US"/>
              <a:pPr/>
              <a:t>43</a:t>
            </a:fld>
            <a:endParaRPr lang="en-US"/>
          </a:p>
        </p:txBody>
      </p:sp>
      <p:pic>
        <p:nvPicPr>
          <p:cNvPr id="1163266" name="Picture 2" descr="ALICE RICH SCH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759200"/>
            <a:ext cx="3363913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3267" name="Rectangle 3"/>
          <p:cNvSpPr>
            <a:spLocks noChangeArrowheads="1"/>
          </p:cNvSpPr>
          <p:nvPr/>
        </p:nvSpPr>
        <p:spPr bwMode="auto">
          <a:xfrm>
            <a:off x="457200" y="142875"/>
            <a:ext cx="88804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48257" rIns="0" bIns="48257" anchor="b" anchorCtr="1"/>
          <a:lstStyle/>
          <a:p>
            <a:pPr>
              <a:lnSpc>
                <a:spcPct val="80000"/>
              </a:lnSpc>
            </a:pPr>
            <a:r>
              <a:rPr lang="en-US">
                <a:cs typeface="Arial" charset="0"/>
              </a:rPr>
              <a:t>CERN-ALICE CsI-RICH</a:t>
            </a:r>
          </a:p>
        </p:txBody>
      </p:sp>
      <p:sp>
        <p:nvSpPr>
          <p:cNvPr id="1163268" name="Text Box 4"/>
          <p:cNvSpPr txBox="1">
            <a:spLocks noChangeArrowheads="1"/>
          </p:cNvSpPr>
          <p:nvPr/>
        </p:nvSpPr>
        <p:spPr bwMode="auto">
          <a:xfrm>
            <a:off x="4321175" y="4271963"/>
            <a:ext cx="5119688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sz="1700">
                <a:solidFill>
                  <a:schemeClr val="accent2"/>
                </a:solidFill>
                <a:latin typeface="AvantGarde" charset="0"/>
              </a:rPr>
              <a:t> Single arm detector, radial distance of 4.9 m</a:t>
            </a:r>
          </a:p>
          <a:p>
            <a:pPr eaLnBrk="0" hangingPunct="0">
              <a:buFontTx/>
              <a:buChar char="•"/>
            </a:pPr>
            <a:r>
              <a:rPr lang="en-US" sz="1700">
                <a:solidFill>
                  <a:schemeClr val="accent2"/>
                </a:solidFill>
                <a:latin typeface="AvantGarde" charset="0"/>
              </a:rPr>
              <a:t> |</a:t>
            </a:r>
            <a:r>
              <a:rPr lang="en-US" sz="1700">
                <a:solidFill>
                  <a:schemeClr val="accent2"/>
                </a:solidFill>
                <a:latin typeface="Symbol" charset="0"/>
              </a:rPr>
              <a:t>h</a:t>
            </a:r>
            <a:r>
              <a:rPr lang="en-US" sz="1700">
                <a:solidFill>
                  <a:schemeClr val="accent2"/>
                </a:solidFill>
                <a:latin typeface="AvantGarde" charset="0"/>
              </a:rPr>
              <a:t>| &lt; 0.9,  5% of barrel acceptance</a:t>
            </a:r>
          </a:p>
          <a:p>
            <a:pPr eaLnBrk="0" hangingPunct="0">
              <a:buFontTx/>
              <a:buChar char="•"/>
            </a:pPr>
            <a:r>
              <a:rPr lang="en-US" sz="1700">
                <a:solidFill>
                  <a:schemeClr val="accent2"/>
                </a:solidFill>
                <a:latin typeface="AvantGarde" charset="0"/>
              </a:rPr>
              <a:t>Proximity focusing (80 mm gap), 15 mm </a:t>
            </a:r>
            <a:r>
              <a:rPr lang="en-US" sz="1700">
                <a:solidFill>
                  <a:srgbClr val="FF3300"/>
                </a:solidFill>
                <a:latin typeface="AvantGarde" charset="0"/>
              </a:rPr>
              <a:t>C</a:t>
            </a:r>
            <a:r>
              <a:rPr lang="en-US" sz="1700" baseline="-25000">
                <a:solidFill>
                  <a:srgbClr val="FF3300"/>
                </a:solidFill>
                <a:latin typeface="AvantGarde" charset="0"/>
              </a:rPr>
              <a:t>6</a:t>
            </a:r>
            <a:r>
              <a:rPr lang="en-US" sz="1700">
                <a:solidFill>
                  <a:srgbClr val="FF3300"/>
                </a:solidFill>
                <a:latin typeface="AvantGarde" charset="0"/>
              </a:rPr>
              <a:t>F</a:t>
            </a:r>
            <a:r>
              <a:rPr lang="en-US" sz="1700" baseline="-25000">
                <a:solidFill>
                  <a:srgbClr val="FF3300"/>
                </a:solidFill>
                <a:latin typeface="AvantGarde" charset="0"/>
              </a:rPr>
              <a:t>14</a:t>
            </a:r>
          </a:p>
          <a:p>
            <a:pPr eaLnBrk="0" hangingPunct="0"/>
            <a:r>
              <a:rPr lang="en-US" sz="1700">
                <a:solidFill>
                  <a:schemeClr val="accent2"/>
                </a:solidFill>
                <a:latin typeface="AvantGarde" charset="0"/>
              </a:rPr>
              <a:t>  radiator, 7 modules each with 6 CsI PC</a:t>
            </a:r>
          </a:p>
          <a:p>
            <a:pPr eaLnBrk="0" hangingPunct="0">
              <a:buFontTx/>
              <a:buChar char="•"/>
            </a:pPr>
            <a:r>
              <a:rPr lang="en-US" sz="1700">
                <a:solidFill>
                  <a:schemeClr val="accent2"/>
                </a:solidFill>
                <a:latin typeface="AvantGarde" charset="0"/>
              </a:rPr>
              <a:t> Total active area ~</a:t>
            </a:r>
            <a:r>
              <a:rPr lang="en-US" sz="1700">
                <a:solidFill>
                  <a:srgbClr val="FF3300"/>
                </a:solidFill>
                <a:latin typeface="AvantGarde" charset="0"/>
              </a:rPr>
              <a:t>12 m</a:t>
            </a:r>
            <a:r>
              <a:rPr lang="en-US" sz="1700" baseline="30000">
                <a:solidFill>
                  <a:srgbClr val="FF3300"/>
                </a:solidFill>
                <a:latin typeface="AvantGarde" charset="0"/>
              </a:rPr>
              <a:t>2</a:t>
            </a:r>
          </a:p>
          <a:p>
            <a:pPr eaLnBrk="0" hangingPunct="0">
              <a:buFontTx/>
              <a:buChar char="•"/>
            </a:pPr>
            <a:r>
              <a:rPr lang="en-US" sz="1700" baseline="30000">
                <a:solidFill>
                  <a:schemeClr val="accent2"/>
                </a:solidFill>
                <a:latin typeface="AvantGarde" charset="0"/>
              </a:rPr>
              <a:t> </a:t>
            </a:r>
            <a:r>
              <a:rPr lang="en-US" sz="1700">
                <a:solidFill>
                  <a:schemeClr val="accent2"/>
                </a:solidFill>
                <a:latin typeface="AvantGarde" charset="0"/>
              </a:rPr>
              <a:t>FEE: Gassiplex 0.7 </a:t>
            </a:r>
            <a:r>
              <a:rPr lang="en-US" sz="1700">
                <a:solidFill>
                  <a:schemeClr val="accent2"/>
                </a:solidFill>
                <a:latin typeface="Symbol" charset="0"/>
              </a:rPr>
              <a:t>m</a:t>
            </a:r>
            <a:r>
              <a:rPr lang="en-US" sz="1700">
                <a:solidFill>
                  <a:schemeClr val="accent2"/>
                </a:solidFill>
                <a:latin typeface="AvantGarde" charset="0"/>
              </a:rPr>
              <a:t>, noise 1000 e</a:t>
            </a:r>
            <a:r>
              <a:rPr lang="en-US" sz="1700" baseline="30000">
                <a:solidFill>
                  <a:schemeClr val="accent2"/>
                </a:solidFill>
                <a:latin typeface="AvantGarde" charset="0"/>
              </a:rPr>
              <a:t>-</a:t>
            </a:r>
            <a:r>
              <a:rPr lang="en-US" sz="1700">
                <a:solidFill>
                  <a:schemeClr val="accent2"/>
                </a:solidFill>
                <a:latin typeface="AvantGarde" charset="0"/>
              </a:rPr>
              <a:t> </a:t>
            </a:r>
          </a:p>
        </p:txBody>
      </p:sp>
      <p:sp>
        <p:nvSpPr>
          <p:cNvPr id="1163269" name="Rectangle 5"/>
          <p:cNvSpPr>
            <a:spLocks noChangeArrowheads="1"/>
          </p:cNvSpPr>
          <p:nvPr/>
        </p:nvSpPr>
        <p:spPr bwMode="auto">
          <a:xfrm>
            <a:off x="4452938" y="3595688"/>
            <a:ext cx="22320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0C0C0"/>
                    </a:gs>
                    <a:gs pos="100000">
                      <a:srgbClr val="C0C0C0">
                        <a:gamma/>
                        <a:tint val="23922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48257" rIns="0" bIns="48257" anchor="b" anchorCtr="1">
            <a:spAutoFit/>
          </a:bodyPr>
          <a:lstStyle/>
          <a:p>
            <a:pPr defTabSz="966788"/>
            <a:r>
              <a:rPr lang="en-US" sz="1900" b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vantGarde" charset="0"/>
              </a:rPr>
              <a:t>HMPID 1</a:t>
            </a:r>
            <a:r>
              <a:rPr lang="en-US" sz="1900" b="0" baseline="300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vantGarde" charset="0"/>
              </a:rPr>
              <a:t>st</a:t>
            </a:r>
            <a:r>
              <a:rPr lang="en-US" sz="1900" b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vantGarde" charset="0"/>
              </a:rPr>
              <a:t> MODULE!</a:t>
            </a:r>
          </a:p>
        </p:txBody>
      </p:sp>
      <p:sp>
        <p:nvSpPr>
          <p:cNvPr id="1163270" name="Text Box 6"/>
          <p:cNvSpPr txBox="1">
            <a:spLocks noChangeArrowheads="1"/>
          </p:cNvSpPr>
          <p:nvPr/>
        </p:nvSpPr>
        <p:spPr bwMode="auto">
          <a:xfrm>
            <a:off x="3071813" y="3022600"/>
            <a:ext cx="1027112" cy="5524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rtl="1"/>
            <a:r>
              <a:rPr lang="en-US" sz="3000">
                <a:solidFill>
                  <a:srgbClr val="FF3300"/>
                </a:solidFill>
                <a:cs typeface="Times New Roman" charset="0"/>
              </a:rPr>
              <a:t>~2m</a:t>
            </a:r>
            <a:r>
              <a:rPr lang="en-US" sz="3000" baseline="30000">
                <a:solidFill>
                  <a:srgbClr val="FF3300"/>
                </a:solidFill>
                <a:cs typeface="Times New Roman" charset="0"/>
              </a:rPr>
              <a:t>2</a:t>
            </a:r>
            <a:endParaRPr lang="en-US" sz="3000">
              <a:solidFill>
                <a:srgbClr val="FF3300"/>
              </a:solidFill>
              <a:cs typeface="Times New Roman" charset="0"/>
            </a:endParaRPr>
          </a:p>
        </p:txBody>
      </p:sp>
      <p:sp>
        <p:nvSpPr>
          <p:cNvPr id="1163271" name="Line 7"/>
          <p:cNvSpPr>
            <a:spLocks noChangeShapeType="1"/>
          </p:cNvSpPr>
          <p:nvPr/>
        </p:nvSpPr>
        <p:spPr bwMode="auto">
          <a:xfrm flipH="1">
            <a:off x="2320925" y="3576638"/>
            <a:ext cx="879475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63272" name="Picture 8" descr="ALICE proto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219200"/>
            <a:ext cx="473710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3273" name="Text Box 9"/>
          <p:cNvSpPr txBox="1">
            <a:spLocks noChangeArrowheads="1"/>
          </p:cNvSpPr>
          <p:nvPr/>
        </p:nvSpPr>
        <p:spPr bwMode="auto">
          <a:xfrm>
            <a:off x="4114800" y="6172200"/>
            <a:ext cx="5330825" cy="74612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u="sng">
                <a:solidFill>
                  <a:srgbClr val="FF3300"/>
                </a:solidFill>
                <a:latin typeface="Albertus Medium" charset="0"/>
              </a:rPr>
              <a:t>CsI-RICH:</a:t>
            </a:r>
          </a:p>
          <a:p>
            <a:r>
              <a:rPr lang="en-US" sz="2100">
                <a:solidFill>
                  <a:schemeClr val="accent2"/>
                </a:solidFill>
                <a:latin typeface="Albertus Medium" charset="0"/>
              </a:rPr>
              <a:t>ALICE, HADES, COMPASS, J-LAB….</a:t>
            </a:r>
          </a:p>
        </p:txBody>
      </p:sp>
      <p:pic>
        <p:nvPicPr>
          <p:cNvPr id="11632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560638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63275" name="Line 11"/>
          <p:cNvSpPr>
            <a:spLocks noChangeShapeType="1"/>
          </p:cNvSpPr>
          <p:nvPr/>
        </p:nvSpPr>
        <p:spPr bwMode="auto">
          <a:xfrm>
            <a:off x="1200150" y="2844800"/>
            <a:ext cx="320675" cy="146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3276" name="Text Box 12"/>
          <p:cNvSpPr txBox="1">
            <a:spLocks noChangeArrowheads="1"/>
          </p:cNvSpPr>
          <p:nvPr/>
        </p:nvSpPr>
        <p:spPr bwMode="auto">
          <a:xfrm>
            <a:off x="339725" y="6397625"/>
            <a:ext cx="2268538" cy="68262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rtl="1"/>
            <a:r>
              <a:rPr lang="en-US" sz="1900" b="0">
                <a:latin typeface="Arial" charset="0"/>
                <a:cs typeface="Arial" charset="0"/>
              </a:rPr>
              <a:t>ALICE-RICH: </a:t>
            </a:r>
            <a:r>
              <a:rPr lang="en-US" sz="1900">
                <a:solidFill>
                  <a:srgbClr val="FF0000"/>
                </a:solidFill>
                <a:latin typeface="Arial" charset="0"/>
                <a:cs typeface="Arial" charset="0"/>
              </a:rPr>
              <a:t>12m</a:t>
            </a:r>
            <a:r>
              <a:rPr lang="en-US" sz="1900" baseline="30000"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63277" name="Text Box 13"/>
          <p:cNvSpPr txBox="1">
            <a:spLocks noChangeArrowheads="1"/>
          </p:cNvSpPr>
          <p:nvPr/>
        </p:nvSpPr>
        <p:spPr bwMode="auto">
          <a:xfrm>
            <a:off x="927100" y="914400"/>
            <a:ext cx="7670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rtl="1"/>
            <a:r>
              <a:rPr lang="en-US" sz="1900" b="0">
                <a:solidFill>
                  <a:srgbClr val="0000CC"/>
                </a:solidFill>
                <a:latin typeface="Arial" charset="0"/>
                <a:cs typeface="Arial" charset="0"/>
              </a:rPr>
              <a:t>RICH: Ring Imaging Cherenkov UV-detectors for particle identification</a:t>
            </a:r>
          </a:p>
        </p:txBody>
      </p:sp>
      <p:sp>
        <p:nvSpPr>
          <p:cNvPr id="1163278" name="Text Box 14"/>
          <p:cNvSpPr txBox="1">
            <a:spLocks noChangeArrowheads="1"/>
          </p:cNvSpPr>
          <p:nvPr/>
        </p:nvSpPr>
        <p:spPr bwMode="auto">
          <a:xfrm>
            <a:off x="1219200" y="1219200"/>
            <a:ext cx="3124200" cy="39528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 i="1">
                <a:solidFill>
                  <a:schemeClr val="accent2"/>
                </a:solidFill>
              </a:rPr>
              <a:t>1 element:</a:t>
            </a:r>
            <a:r>
              <a:rPr lang="en-US" sz="1900" b="0">
                <a:solidFill>
                  <a:schemeClr val="accent2"/>
                </a:solidFill>
              </a:rPr>
              <a:t> </a:t>
            </a:r>
            <a:r>
              <a:rPr lang="en-US" sz="1900">
                <a:solidFill>
                  <a:srgbClr val="FF3300"/>
                </a:solidFill>
              </a:rPr>
              <a:t>400 x 600 mm</a:t>
            </a:r>
            <a:r>
              <a:rPr lang="en-US" sz="1900" baseline="30000">
                <a:solidFill>
                  <a:srgbClr val="FF3300"/>
                </a:solidFill>
              </a:rPr>
              <a:t>2</a:t>
            </a:r>
            <a:endParaRPr lang="pt-PT" sz="1900">
              <a:solidFill>
                <a:srgbClr val="FF3300"/>
              </a:solidFill>
            </a:endParaRPr>
          </a:p>
        </p:txBody>
      </p:sp>
      <p:sp>
        <p:nvSpPr>
          <p:cNvPr id="1163279" name="Text Box 15"/>
          <p:cNvSpPr txBox="1">
            <a:spLocks noChangeArrowheads="1"/>
          </p:cNvSpPr>
          <p:nvPr/>
        </p:nvSpPr>
        <p:spPr bwMode="auto">
          <a:xfrm>
            <a:off x="3810000" y="7042150"/>
            <a:ext cx="14462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Amos Breskin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AEBB-7183-284E-B933-FCC2BB26686D}" type="slidenum">
              <a:rPr lang="en-US"/>
              <a:pPr/>
              <a:t>44</a:t>
            </a:fld>
            <a:endParaRPr lang="en-US"/>
          </a:p>
        </p:txBody>
      </p:sp>
      <p:sp>
        <p:nvSpPr>
          <p:cNvPr id="121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COMPASS RICH</a:t>
            </a:r>
          </a:p>
        </p:txBody>
      </p:sp>
      <p:sp>
        <p:nvSpPr>
          <p:cNvPr id="1219587" name="Rectangle 3"/>
          <p:cNvSpPr>
            <a:spLocks noChangeArrowheads="1"/>
          </p:cNvSpPr>
          <p:nvPr/>
        </p:nvSpPr>
        <p:spPr bwMode="auto">
          <a:xfrm>
            <a:off x="8382000" y="1066800"/>
            <a:ext cx="121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9588" name="Text Box 4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D. Neyret</a:t>
            </a:r>
          </a:p>
        </p:txBody>
      </p:sp>
      <p:pic>
        <p:nvPicPr>
          <p:cNvPr id="1219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9675"/>
            <a:ext cx="96012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9590" name="Rectangle 6"/>
          <p:cNvSpPr>
            <a:spLocks noChangeArrowheads="1"/>
          </p:cNvSpPr>
          <p:nvPr/>
        </p:nvSpPr>
        <p:spPr bwMode="auto">
          <a:xfrm>
            <a:off x="8382000" y="1143000"/>
            <a:ext cx="121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AEB-4A53-BE45-ABCA-8B577AD4EE33}" type="slidenum">
              <a:rPr lang="en-US"/>
              <a:pPr/>
              <a:t>45</a:t>
            </a:fld>
            <a:endParaRPr lang="en-US"/>
          </a:p>
        </p:txBody>
      </p:sp>
      <p:pic>
        <p:nvPicPr>
          <p:cNvPr id="1165314" name="Picture 2" descr="fig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2239963"/>
            <a:ext cx="4460875" cy="43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5315" name="Text Box 3"/>
          <p:cNvSpPr txBox="1">
            <a:spLocks noChangeArrowheads="1"/>
          </p:cNvSpPr>
          <p:nvPr/>
        </p:nvSpPr>
        <p:spPr bwMode="auto">
          <a:xfrm>
            <a:off x="304800" y="-23813"/>
            <a:ext cx="8996363" cy="70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A50021"/>
                </a:solidFill>
                <a:latin typeface="Tahoma" charset="0"/>
                <a:cs typeface="Arial" charset="0"/>
              </a:rPr>
              <a:t>Gated GPM for visible light</a:t>
            </a:r>
          </a:p>
        </p:txBody>
      </p:sp>
      <p:sp>
        <p:nvSpPr>
          <p:cNvPr id="1165316" name="Text Box 4"/>
          <p:cNvSpPr txBox="1">
            <a:spLocks noChangeArrowheads="1"/>
          </p:cNvSpPr>
          <p:nvPr/>
        </p:nvSpPr>
        <p:spPr bwMode="auto">
          <a:xfrm>
            <a:off x="239713" y="6503988"/>
            <a:ext cx="365442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700" b="0">
                <a:solidFill>
                  <a:srgbClr val="009900"/>
                </a:solidFill>
                <a:latin typeface="Albertus Medium" charset="0"/>
              </a:rPr>
              <a:t>A. Breskin et al. Physics/0502132</a:t>
            </a:r>
          </a:p>
        </p:txBody>
      </p:sp>
      <p:sp>
        <p:nvSpPr>
          <p:cNvPr id="1165318" name="Text Box 6"/>
          <p:cNvSpPr txBox="1">
            <a:spLocks noChangeArrowheads="1"/>
          </p:cNvSpPr>
          <p:nvPr/>
        </p:nvSpPr>
        <p:spPr bwMode="auto">
          <a:xfrm>
            <a:off x="3240088" y="1319213"/>
            <a:ext cx="5384800" cy="10541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 b="0">
                <a:latin typeface="Arial" charset="0"/>
                <a:cs typeface="Arial" charset="0"/>
              </a:rPr>
              <a:t>GAIN: </a:t>
            </a:r>
            <a:r>
              <a:rPr lang="en-US" sz="1900" b="0">
                <a:solidFill>
                  <a:srgbClr val="FF3300"/>
                </a:solidFill>
                <a:latin typeface="Arial" charset="0"/>
                <a:cs typeface="Arial" charset="0"/>
              </a:rPr>
              <a:t>100-1000</a:t>
            </a:r>
            <a:r>
              <a:rPr lang="en-US" sz="1900" b="0">
                <a:latin typeface="Arial" charset="0"/>
                <a:cs typeface="Arial" charset="0"/>
              </a:rPr>
              <a:t> in </a:t>
            </a:r>
            <a:r>
              <a:rPr lang="en-US" sz="1900">
                <a:solidFill>
                  <a:srgbClr val="0000CC"/>
                </a:solidFill>
                <a:latin typeface="Arial" charset="0"/>
                <a:cs typeface="Arial" charset="0"/>
              </a:rPr>
              <a:t>DC</a:t>
            </a:r>
            <a:r>
              <a:rPr lang="en-US" sz="1900" b="0">
                <a:latin typeface="Arial" charset="0"/>
                <a:cs typeface="Arial" charset="0"/>
              </a:rPr>
              <a:t> mode (ion feedback limit)</a:t>
            </a:r>
          </a:p>
          <a:p>
            <a:r>
              <a:rPr lang="en-US" sz="1900" b="0">
                <a:latin typeface="Arial" charset="0"/>
                <a:cs typeface="Arial" charset="0"/>
              </a:rPr>
              <a:t>            </a:t>
            </a:r>
          </a:p>
          <a:p>
            <a:r>
              <a:rPr lang="en-US" sz="1900" b="0">
                <a:latin typeface="Arial" charset="0"/>
                <a:cs typeface="Arial" charset="0"/>
              </a:rPr>
              <a:t>                </a:t>
            </a:r>
            <a:r>
              <a:rPr lang="en-US" sz="2500">
                <a:solidFill>
                  <a:srgbClr val="FF0000"/>
                </a:solidFill>
                <a:latin typeface="Arial" charset="0"/>
                <a:cs typeface="Arial" charset="0"/>
              </a:rPr>
              <a:t>~10</a:t>
            </a:r>
            <a:r>
              <a:rPr lang="en-US" sz="2500" baseline="30000">
                <a:solidFill>
                  <a:srgbClr val="FF0000"/>
                </a:solidFill>
                <a:latin typeface="Arial" charset="0"/>
                <a:cs typeface="Arial" charset="0"/>
              </a:rPr>
              <a:t>6</a:t>
            </a:r>
            <a:r>
              <a:rPr lang="en-US" sz="2100" baseline="30000">
                <a:latin typeface="Arial" charset="0"/>
                <a:cs typeface="Arial" charset="0"/>
              </a:rPr>
              <a:t> </a:t>
            </a:r>
            <a:r>
              <a:rPr lang="en-US" sz="2100">
                <a:latin typeface="Arial" charset="0"/>
                <a:cs typeface="Arial" charset="0"/>
              </a:rPr>
              <a:t> in </a:t>
            </a:r>
            <a:r>
              <a:rPr lang="en-US" sz="2100">
                <a:solidFill>
                  <a:srgbClr val="0000CC"/>
                </a:solidFill>
                <a:latin typeface="Arial" charset="0"/>
                <a:cs typeface="Arial" charset="0"/>
              </a:rPr>
              <a:t>ion-gating</a:t>
            </a:r>
            <a:r>
              <a:rPr lang="en-US" sz="21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100">
                <a:latin typeface="Arial" charset="0"/>
                <a:cs typeface="Arial" charset="0"/>
              </a:rPr>
              <a:t>mode</a:t>
            </a:r>
          </a:p>
        </p:txBody>
      </p:sp>
      <p:sp>
        <p:nvSpPr>
          <p:cNvPr id="1165319" name="Rectangle 7"/>
          <p:cNvSpPr>
            <a:spLocks noChangeArrowheads="1"/>
          </p:cNvSpPr>
          <p:nvPr/>
        </p:nvSpPr>
        <p:spPr bwMode="auto">
          <a:xfrm>
            <a:off x="8920163" y="4660900"/>
            <a:ext cx="587375" cy="1023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5320" name="Text Box 8"/>
          <p:cNvSpPr txBox="1">
            <a:spLocks noChangeArrowheads="1"/>
          </p:cNvSpPr>
          <p:nvPr/>
        </p:nvSpPr>
        <p:spPr bwMode="auto">
          <a:xfrm>
            <a:off x="7889875" y="2874963"/>
            <a:ext cx="192088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rtl="1"/>
            <a:endParaRPr lang="en-US" sz="1900" b="0" baseline="30000">
              <a:latin typeface="Symbol" charset="0"/>
              <a:cs typeface="Arial" charset="0"/>
            </a:endParaRPr>
          </a:p>
        </p:txBody>
      </p:sp>
      <p:sp>
        <p:nvSpPr>
          <p:cNvPr id="1165321" name="Rectangle 9"/>
          <p:cNvSpPr>
            <a:spLocks noChangeArrowheads="1"/>
          </p:cNvSpPr>
          <p:nvPr/>
        </p:nvSpPr>
        <p:spPr bwMode="auto">
          <a:xfrm>
            <a:off x="7221538" y="3086100"/>
            <a:ext cx="958850" cy="3227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 anchor="ctr"/>
          <a:lstStyle/>
          <a:p>
            <a:pPr defTabSz="966788" rtl="1"/>
            <a:endParaRPr lang="en-US" sz="1900" b="0" baseline="30000">
              <a:solidFill>
                <a:schemeClr val="tx1"/>
              </a:solidFill>
              <a:latin typeface="Symbol" charset="0"/>
              <a:cs typeface="Arial" charset="0"/>
            </a:endParaRPr>
          </a:p>
        </p:txBody>
      </p:sp>
      <p:grpSp>
        <p:nvGrpSpPr>
          <p:cNvPr id="1165322" name="Group 10"/>
          <p:cNvGrpSpPr>
            <a:grpSpLocks/>
          </p:cNvGrpSpPr>
          <p:nvPr/>
        </p:nvGrpSpPr>
        <p:grpSpPr bwMode="auto">
          <a:xfrm>
            <a:off x="188913" y="3406775"/>
            <a:ext cx="2646362" cy="2368550"/>
            <a:chOff x="2880" y="816"/>
            <a:chExt cx="2688" cy="1968"/>
          </a:xfrm>
        </p:grpSpPr>
        <p:pic>
          <p:nvPicPr>
            <p:cNvPr id="1165323" name="Picture 11" descr="ar_sgem_g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16"/>
              <a:ext cx="2688" cy="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1165324" name="Rectangle 12"/>
            <p:cNvSpPr>
              <a:spLocks noChangeArrowheads="1"/>
            </p:cNvSpPr>
            <p:nvPr/>
          </p:nvSpPr>
          <p:spPr bwMode="auto">
            <a:xfrm>
              <a:off x="2880" y="816"/>
              <a:ext cx="144" cy="1968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165325" name="Rectangle 13"/>
            <p:cNvSpPr>
              <a:spLocks noChangeArrowheads="1"/>
            </p:cNvSpPr>
            <p:nvPr/>
          </p:nvSpPr>
          <p:spPr bwMode="auto">
            <a:xfrm>
              <a:off x="5328" y="816"/>
              <a:ext cx="240" cy="192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165326" name="Rectangle 14"/>
            <p:cNvSpPr>
              <a:spLocks noChangeArrowheads="1"/>
            </p:cNvSpPr>
            <p:nvPr/>
          </p:nvSpPr>
          <p:spPr bwMode="auto">
            <a:xfrm>
              <a:off x="3024" y="816"/>
              <a:ext cx="2304" cy="96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5327" name="Line 15"/>
          <p:cNvSpPr>
            <a:spLocks noChangeShapeType="1"/>
          </p:cNvSpPr>
          <p:nvPr/>
        </p:nvSpPr>
        <p:spPr bwMode="auto">
          <a:xfrm flipH="1">
            <a:off x="1852613" y="1703388"/>
            <a:ext cx="1662112" cy="2227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5328" name="Text Box 16"/>
          <p:cNvSpPr txBox="1">
            <a:spLocks noChangeArrowheads="1"/>
          </p:cNvSpPr>
          <p:nvPr/>
        </p:nvSpPr>
        <p:spPr bwMode="auto">
          <a:xfrm>
            <a:off x="4406900" y="5235575"/>
            <a:ext cx="2074863" cy="3857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rtl="1"/>
            <a:r>
              <a:rPr lang="en-US" sz="1900">
                <a:solidFill>
                  <a:srgbClr val="FF0000"/>
                </a:solidFill>
                <a:latin typeface="Arial" charset="0"/>
                <a:cs typeface="Arial" charset="0"/>
              </a:rPr>
              <a:t>A breakthrough!</a:t>
            </a:r>
          </a:p>
        </p:txBody>
      </p:sp>
      <p:sp>
        <p:nvSpPr>
          <p:cNvPr id="1165329" name="Text Box 17"/>
          <p:cNvSpPr txBox="1">
            <a:spLocks noChangeArrowheads="1"/>
          </p:cNvSpPr>
          <p:nvPr/>
        </p:nvSpPr>
        <p:spPr bwMode="auto">
          <a:xfrm>
            <a:off x="9275763" y="5278438"/>
            <a:ext cx="19367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rtl="1"/>
            <a:endParaRPr lang="en-US" sz="1500" b="0">
              <a:latin typeface="Symbol" charset="0"/>
            </a:endParaRPr>
          </a:p>
        </p:txBody>
      </p:sp>
      <p:pic>
        <p:nvPicPr>
          <p:cNvPr id="1165330" name="Picture 18" descr="Fi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2316163"/>
            <a:ext cx="2646363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5331" name="Text Box 19"/>
          <p:cNvSpPr txBox="1">
            <a:spLocks noChangeArrowheads="1"/>
          </p:cNvSpPr>
          <p:nvPr/>
        </p:nvSpPr>
        <p:spPr bwMode="auto">
          <a:xfrm>
            <a:off x="3422650" y="3546475"/>
            <a:ext cx="1357313" cy="3937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rtl="1"/>
            <a:r>
              <a:rPr lang="en-US" sz="1900">
                <a:solidFill>
                  <a:srgbClr val="0000CC"/>
                </a:solidFill>
                <a:latin typeface="Arial" charset="0"/>
                <a:cs typeface="Arial" charset="0"/>
              </a:rPr>
              <a:t>Ion gating</a:t>
            </a:r>
          </a:p>
        </p:txBody>
      </p:sp>
      <p:sp>
        <p:nvSpPr>
          <p:cNvPr id="1165332" name="Text Box 20"/>
          <p:cNvSpPr txBox="1">
            <a:spLocks noChangeArrowheads="1"/>
          </p:cNvSpPr>
          <p:nvPr/>
        </p:nvSpPr>
        <p:spPr bwMode="auto">
          <a:xfrm>
            <a:off x="1773238" y="4851400"/>
            <a:ext cx="542925" cy="3841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rtl="1"/>
            <a:r>
              <a:rPr lang="en-US" sz="1900">
                <a:solidFill>
                  <a:srgbClr val="0000CC"/>
                </a:solidFill>
                <a:latin typeface="Arial" charset="0"/>
                <a:cs typeface="Arial" charset="0"/>
              </a:rPr>
              <a:t>DC</a:t>
            </a:r>
          </a:p>
        </p:txBody>
      </p:sp>
      <p:sp>
        <p:nvSpPr>
          <p:cNvPr id="1165334" name="Text Box 22"/>
          <p:cNvSpPr txBox="1">
            <a:spLocks noChangeArrowheads="1"/>
          </p:cNvSpPr>
          <p:nvPr/>
        </p:nvSpPr>
        <p:spPr bwMode="auto">
          <a:xfrm>
            <a:off x="3810000" y="7042150"/>
            <a:ext cx="14462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Amos Breskin</a:t>
            </a:r>
          </a:p>
        </p:txBody>
      </p:sp>
      <p:pic>
        <p:nvPicPr>
          <p:cNvPr id="116533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395413"/>
            <a:ext cx="1976437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DFF-380D-C14A-A4F9-BD351BCFEC90}" type="slidenum">
              <a:rPr lang="en-US"/>
              <a:pPr/>
              <a:t>46</a:t>
            </a:fld>
            <a:endParaRPr lang="en-US"/>
          </a:p>
        </p:txBody>
      </p:sp>
      <p:grpSp>
        <p:nvGrpSpPr>
          <p:cNvPr id="1167362" name="Group 2"/>
          <p:cNvGrpSpPr>
            <a:grpSpLocks/>
          </p:cNvGrpSpPr>
          <p:nvPr/>
        </p:nvGrpSpPr>
        <p:grpSpPr bwMode="auto">
          <a:xfrm>
            <a:off x="6096000" y="4648200"/>
            <a:ext cx="2647950" cy="2305050"/>
            <a:chOff x="3242" y="2659"/>
            <a:chExt cx="1588" cy="1361"/>
          </a:xfrm>
        </p:grpSpPr>
        <p:pic>
          <p:nvPicPr>
            <p:cNvPr id="1167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" y="2659"/>
              <a:ext cx="1588" cy="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67364" name="Oval 4"/>
            <p:cNvSpPr>
              <a:spLocks noChangeArrowheads="1"/>
            </p:cNvSpPr>
            <p:nvPr/>
          </p:nvSpPr>
          <p:spPr bwMode="auto">
            <a:xfrm>
              <a:off x="4097" y="3604"/>
              <a:ext cx="177" cy="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365" name="Text Box 5"/>
            <p:cNvSpPr txBox="1">
              <a:spLocks noChangeArrowheads="1"/>
            </p:cNvSpPr>
            <p:nvPr/>
          </p:nvSpPr>
          <p:spPr bwMode="auto">
            <a:xfrm>
              <a:off x="4083" y="3521"/>
              <a:ext cx="203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513" tIns="48257" rIns="96513" bIns="48257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rtl="1"/>
              <a:r>
                <a:rPr lang="en-US" sz="2100">
                  <a:latin typeface="Symbol" charset="0"/>
                  <a:cs typeface="Arial" charset="0"/>
                </a:rPr>
                <a:t>+</a:t>
              </a:r>
            </a:p>
          </p:txBody>
        </p:sp>
        <p:sp>
          <p:nvSpPr>
            <p:cNvPr id="1167366" name="Line 6"/>
            <p:cNvSpPr>
              <a:spLocks noChangeShapeType="1"/>
            </p:cNvSpPr>
            <p:nvPr/>
          </p:nvSpPr>
          <p:spPr bwMode="auto">
            <a:xfrm flipV="1">
              <a:off x="4183" y="3437"/>
              <a:ext cx="176" cy="2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367" name="Text Box 7"/>
            <p:cNvSpPr txBox="1">
              <a:spLocks noChangeArrowheads="1"/>
            </p:cNvSpPr>
            <p:nvPr/>
          </p:nvSpPr>
          <p:spPr bwMode="auto">
            <a:xfrm>
              <a:off x="3430" y="2845"/>
              <a:ext cx="687" cy="22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513" tIns="48257" rIns="96513" bIns="48257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rtl="1"/>
              <a:r>
                <a:rPr lang="en-US" sz="1900" b="0">
                  <a:solidFill>
                    <a:srgbClr val="FF0000"/>
                  </a:solidFill>
                  <a:latin typeface="Arial" charset="0"/>
                  <a:cs typeface="Arial" charset="0"/>
                </a:rPr>
                <a:t>R-MHSP</a:t>
              </a:r>
            </a:p>
          </p:txBody>
        </p:sp>
        <p:sp>
          <p:nvSpPr>
            <p:cNvPr id="1167368" name="Text Box 8"/>
            <p:cNvSpPr txBox="1">
              <a:spLocks noChangeArrowheads="1"/>
            </p:cNvSpPr>
            <p:nvPr/>
          </p:nvSpPr>
          <p:spPr bwMode="auto">
            <a:xfrm>
              <a:off x="3643" y="3282"/>
              <a:ext cx="177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513" tIns="48257" rIns="96513" bIns="48257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rtl="1"/>
              <a:r>
                <a:rPr lang="en-US" sz="1100">
                  <a:latin typeface="Arial" charset="0"/>
                  <a:cs typeface="Arial" charset="0"/>
                </a:rPr>
                <a:t>C</a:t>
              </a:r>
            </a:p>
          </p:txBody>
        </p:sp>
        <p:sp>
          <p:nvSpPr>
            <p:cNvPr id="1167369" name="Text Box 9"/>
            <p:cNvSpPr txBox="1">
              <a:spLocks noChangeArrowheads="1"/>
            </p:cNvSpPr>
            <p:nvPr/>
          </p:nvSpPr>
          <p:spPr bwMode="auto">
            <a:xfrm>
              <a:off x="3830" y="3261"/>
              <a:ext cx="17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513" tIns="48257" rIns="96513" bIns="48257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rtl="1"/>
              <a:r>
                <a:rPr lang="en-US" sz="1100">
                  <a:latin typeface="Symbol" charset="0"/>
                  <a:cs typeface="Times New Roman" charset="0"/>
                </a:rPr>
                <a:t>A</a:t>
              </a:r>
            </a:p>
          </p:txBody>
        </p:sp>
      </p:grpSp>
      <p:pic>
        <p:nvPicPr>
          <p:cNvPr id="1167370" name="Picture 10" descr="fig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539875"/>
            <a:ext cx="4460875" cy="25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371" name="Picture 11" descr="fig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852613"/>
            <a:ext cx="3629025" cy="28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2" name="Text Box 12"/>
          <p:cNvSpPr txBox="1">
            <a:spLocks noChangeArrowheads="1"/>
          </p:cNvSpPr>
          <p:nvPr/>
        </p:nvSpPr>
        <p:spPr bwMode="auto">
          <a:xfrm>
            <a:off x="152400" y="152400"/>
            <a:ext cx="906780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/>
            <a:r>
              <a:rPr lang="en-US" sz="3200">
                <a:solidFill>
                  <a:srgbClr val="A50021"/>
                </a:solidFill>
                <a:latin typeface="Tahoma" charset="0"/>
                <a:cs typeface="Arial" charset="0"/>
              </a:rPr>
              <a:t>Ion Back-flow Reduction: Reversed-MHSP</a:t>
            </a:r>
            <a:endParaRPr lang="pt-PT" sz="3200">
              <a:solidFill>
                <a:srgbClr val="A50021"/>
              </a:solidFill>
              <a:latin typeface="Tahoma" charset="0"/>
              <a:cs typeface="Arial" charset="0"/>
            </a:endParaRPr>
          </a:p>
        </p:txBody>
      </p:sp>
      <p:sp>
        <p:nvSpPr>
          <p:cNvPr id="1167373" name="Text Box 13"/>
          <p:cNvSpPr txBox="1">
            <a:spLocks noChangeArrowheads="1"/>
          </p:cNvSpPr>
          <p:nvPr/>
        </p:nvSpPr>
        <p:spPr bwMode="auto">
          <a:xfrm>
            <a:off x="4995863" y="914400"/>
            <a:ext cx="4200525" cy="7651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rtl="1"/>
            <a:r>
              <a:rPr lang="en-US" sz="1900" b="0">
                <a:solidFill>
                  <a:srgbClr val="FF0000"/>
                </a:solidFill>
                <a:latin typeface="Arial" charset="0"/>
                <a:cs typeface="Arial" charset="0"/>
              </a:rPr>
              <a:t>R-MHSP</a:t>
            </a:r>
            <a:r>
              <a:rPr lang="en-US" sz="1900" b="0">
                <a:latin typeface="Arial" charset="0"/>
                <a:cs typeface="Arial" charset="0"/>
              </a:rPr>
              <a:t>: hole-gain &amp; ion defocusing </a:t>
            </a:r>
          </a:p>
          <a:p>
            <a:pPr rtl="1"/>
            <a:r>
              <a:rPr lang="en-US" sz="1900" b="0">
                <a:latin typeface="Arial" charset="0"/>
                <a:cs typeface="Arial" charset="0"/>
              </a:rPr>
              <a:t>from successive multiplier</a:t>
            </a:r>
            <a:r>
              <a:rPr lang="en-US" sz="2500" b="0">
                <a:solidFill>
                  <a:srgbClr val="FF00FF"/>
                </a:solidFill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167374" name="Text Box 14"/>
          <p:cNvSpPr txBox="1">
            <a:spLocks noChangeArrowheads="1"/>
          </p:cNvSpPr>
          <p:nvPr/>
        </p:nvSpPr>
        <p:spPr bwMode="auto">
          <a:xfrm>
            <a:off x="152400" y="1004888"/>
            <a:ext cx="4454525" cy="3825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rtl="1"/>
            <a:r>
              <a:rPr lang="en-US" sz="1900" b="0">
                <a:solidFill>
                  <a:srgbClr val="FF0000"/>
                </a:solidFill>
                <a:latin typeface="Arial" charset="0"/>
                <a:cs typeface="Arial" charset="0"/>
              </a:rPr>
              <a:t>MHSP</a:t>
            </a:r>
            <a:r>
              <a:rPr lang="en-US" sz="1900" b="0">
                <a:latin typeface="Arial" charset="0"/>
                <a:cs typeface="Arial" charset="0"/>
              </a:rPr>
              <a:t>: 2-step gain &amp; some ion blocking</a:t>
            </a:r>
          </a:p>
        </p:txBody>
      </p:sp>
      <p:sp>
        <p:nvSpPr>
          <p:cNvPr id="1167375" name="Rectangle 15"/>
          <p:cNvSpPr>
            <a:spLocks noChangeArrowheads="1"/>
          </p:cNvSpPr>
          <p:nvPr/>
        </p:nvSpPr>
        <p:spPr bwMode="auto">
          <a:xfrm>
            <a:off x="4868863" y="1609725"/>
            <a:ext cx="2600325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/>
          <a:p>
            <a:pPr algn="r" defTabSz="966788" rtl="1"/>
            <a:r>
              <a:rPr lang="en-US" sz="1900" b="0">
                <a:solidFill>
                  <a:srgbClr val="FF00FF"/>
                </a:solidFill>
                <a:latin typeface="Symbol" charset="0"/>
                <a:cs typeface="Times New Roman" charset="0"/>
              </a:rPr>
              <a:t>* </a:t>
            </a:r>
            <a:r>
              <a:rPr lang="en-US" sz="1500" b="0">
                <a:solidFill>
                  <a:srgbClr val="FF00FF"/>
                </a:solidFill>
                <a:latin typeface="Arial" charset="0"/>
                <a:cs typeface="Arial" charset="0"/>
              </a:rPr>
              <a:t>R-MHSP: Roth, Vienna 04</a:t>
            </a:r>
          </a:p>
        </p:txBody>
      </p:sp>
      <p:sp>
        <p:nvSpPr>
          <p:cNvPr id="1167376" name="Text Box 16"/>
          <p:cNvSpPr txBox="1">
            <a:spLocks noChangeArrowheads="1"/>
          </p:cNvSpPr>
          <p:nvPr/>
        </p:nvSpPr>
        <p:spPr bwMode="auto">
          <a:xfrm>
            <a:off x="1905000" y="6553200"/>
            <a:ext cx="34766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PT" sz="1500" b="0">
                <a:solidFill>
                  <a:srgbClr val="008000"/>
                </a:solidFill>
                <a:latin typeface="Arial" charset="0"/>
                <a:cs typeface="Arial" charset="0"/>
              </a:rPr>
              <a:t>        </a:t>
            </a:r>
            <a:r>
              <a:rPr lang="pt-PT" sz="1700">
                <a:solidFill>
                  <a:srgbClr val="008000"/>
                </a:solidFill>
                <a:latin typeface="Arial" charset="0"/>
                <a:cs typeface="Arial" charset="0"/>
              </a:rPr>
              <a:t>Simulations:Oleg Bouianov</a:t>
            </a:r>
            <a:endParaRPr lang="en-US" sz="170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1167377" name="Text Box 17"/>
          <p:cNvSpPr txBox="1">
            <a:spLocks noChangeArrowheads="1"/>
          </p:cNvSpPr>
          <p:nvPr/>
        </p:nvSpPr>
        <p:spPr bwMode="auto">
          <a:xfrm>
            <a:off x="657225" y="5580063"/>
            <a:ext cx="3132138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700" b="0" u="sng">
                <a:solidFill>
                  <a:srgbClr val="009900"/>
                </a:solidFill>
                <a:latin typeface="Arial" charset="0"/>
                <a:cs typeface="Arial" charset="0"/>
              </a:rPr>
              <a:t>Ion blocking:</a:t>
            </a:r>
          </a:p>
          <a:p>
            <a:r>
              <a:rPr lang="en-US" sz="1700" b="0">
                <a:solidFill>
                  <a:srgbClr val="009900"/>
                </a:solidFill>
                <a:latin typeface="Arial" charset="0"/>
                <a:cs typeface="Arial" charset="0"/>
              </a:rPr>
              <a:t>Breskin et al. physics/0502132</a:t>
            </a:r>
            <a:endParaRPr lang="en-US" sz="1900" baseline="30000">
              <a:solidFill>
                <a:srgbClr val="009900"/>
              </a:solidFill>
              <a:latin typeface="Symbol" charset="0"/>
              <a:cs typeface="Times New Roman" charset="0"/>
            </a:endParaRPr>
          </a:p>
          <a:p>
            <a:r>
              <a:rPr lang="en-US" sz="1700" b="0">
                <a:solidFill>
                  <a:srgbClr val="009900"/>
                </a:solidFill>
                <a:latin typeface="Arial" charset="0"/>
                <a:cs typeface="Arial" charset="0"/>
              </a:rPr>
              <a:t>Veloso et al.  physics/0503237</a:t>
            </a:r>
          </a:p>
        </p:txBody>
      </p:sp>
      <p:sp>
        <p:nvSpPr>
          <p:cNvPr id="1167378" name="Text Box 18"/>
          <p:cNvSpPr txBox="1">
            <a:spLocks noChangeArrowheads="1"/>
          </p:cNvSpPr>
          <p:nvPr/>
        </p:nvSpPr>
        <p:spPr bwMode="auto">
          <a:xfrm>
            <a:off x="3810000" y="7042150"/>
            <a:ext cx="14462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Amos Breskin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64FC-BEF2-A648-9ADB-DDCE81840F37}" type="slidenum">
              <a:rPr lang="en-US"/>
              <a:pPr/>
              <a:t>47</a:t>
            </a:fld>
            <a:endParaRPr lang="en-US"/>
          </a:p>
        </p:txBody>
      </p:sp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296400" cy="685800"/>
          </a:xfrm>
          <a:noFill/>
          <a:ln/>
        </p:spPr>
        <p:txBody>
          <a:bodyPr/>
          <a:lstStyle/>
          <a:p>
            <a:pPr defTabSz="914400"/>
            <a:r>
              <a:rPr lang="en-US" sz="4000">
                <a:cs typeface="Arial" charset="0"/>
              </a:rPr>
              <a:t>A Very Flat Gaseous Imaging PM</a:t>
            </a:r>
          </a:p>
        </p:txBody>
      </p:sp>
      <p:pic>
        <p:nvPicPr>
          <p:cNvPr id="1169411" name="Picture 3" descr="THGEM&amp;READOUT 1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0925" y="1046163"/>
            <a:ext cx="4560888" cy="4090987"/>
          </a:xfrm>
          <a:noFill/>
          <a:ln/>
        </p:spPr>
      </p:pic>
      <p:grpSp>
        <p:nvGrpSpPr>
          <p:cNvPr id="1169412" name="Group 4"/>
          <p:cNvGrpSpPr>
            <a:grpSpLocks/>
          </p:cNvGrpSpPr>
          <p:nvPr/>
        </p:nvGrpSpPr>
        <p:grpSpPr bwMode="auto">
          <a:xfrm>
            <a:off x="263525" y="1500188"/>
            <a:ext cx="3251200" cy="3997325"/>
            <a:chOff x="158" y="845"/>
            <a:chExt cx="1951" cy="2360"/>
          </a:xfrm>
        </p:grpSpPr>
        <p:grpSp>
          <p:nvGrpSpPr>
            <p:cNvPr id="1169413" name="Group 5"/>
            <p:cNvGrpSpPr>
              <a:grpSpLocks/>
            </p:cNvGrpSpPr>
            <p:nvPr/>
          </p:nvGrpSpPr>
          <p:grpSpPr bwMode="auto">
            <a:xfrm>
              <a:off x="158" y="845"/>
              <a:ext cx="1817" cy="1944"/>
              <a:chOff x="521" y="935"/>
              <a:chExt cx="1996" cy="2132"/>
            </a:xfrm>
          </p:grpSpPr>
          <p:grpSp>
            <p:nvGrpSpPr>
              <p:cNvPr id="1169414" name="Group 6"/>
              <p:cNvGrpSpPr>
                <a:grpSpLocks/>
              </p:cNvGrpSpPr>
              <p:nvPr/>
            </p:nvGrpSpPr>
            <p:grpSpPr bwMode="auto">
              <a:xfrm>
                <a:off x="521" y="935"/>
                <a:ext cx="1452" cy="2132"/>
                <a:chOff x="1383" y="1434"/>
                <a:chExt cx="1452" cy="2132"/>
              </a:xfrm>
            </p:grpSpPr>
            <p:sp>
              <p:nvSpPr>
                <p:cNvPr id="1169415" name="Rectangle 7"/>
                <p:cNvSpPr>
                  <a:spLocks noChangeArrowheads="1"/>
                </p:cNvSpPr>
                <p:nvPr/>
              </p:nvSpPr>
              <p:spPr bwMode="auto">
                <a:xfrm>
                  <a:off x="2653" y="1888"/>
                  <a:ext cx="182" cy="1633"/>
                </a:xfrm>
                <a:prstGeom prst="rect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9416" name="Line 8"/>
                <p:cNvSpPr>
                  <a:spLocks noChangeShapeType="1"/>
                </p:cNvSpPr>
                <p:nvPr/>
              </p:nvSpPr>
              <p:spPr bwMode="auto">
                <a:xfrm>
                  <a:off x="2109" y="1933"/>
                  <a:ext cx="0" cy="1633"/>
                </a:xfrm>
                <a:prstGeom prst="line">
                  <a:avLst/>
                </a:prstGeom>
                <a:noFill/>
                <a:ln w="76200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17" name="Line 9"/>
                <p:cNvSpPr>
                  <a:spLocks noChangeShapeType="1"/>
                </p:cNvSpPr>
                <p:nvPr/>
              </p:nvSpPr>
              <p:spPr bwMode="auto">
                <a:xfrm>
                  <a:off x="2562" y="1933"/>
                  <a:ext cx="0" cy="1633"/>
                </a:xfrm>
                <a:prstGeom prst="line">
                  <a:avLst/>
                </a:prstGeom>
                <a:noFill/>
                <a:ln w="76200">
                  <a:solidFill>
                    <a:srgbClr val="66FFCC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18" name="Line 10"/>
                <p:cNvSpPr>
                  <a:spLocks noChangeShapeType="1"/>
                </p:cNvSpPr>
                <p:nvPr/>
              </p:nvSpPr>
              <p:spPr bwMode="auto">
                <a:xfrm>
                  <a:off x="2517" y="1933"/>
                  <a:ext cx="0" cy="1633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19" name="Line 11"/>
                <p:cNvSpPr>
                  <a:spLocks noChangeShapeType="1"/>
                </p:cNvSpPr>
                <p:nvPr/>
              </p:nvSpPr>
              <p:spPr bwMode="auto">
                <a:xfrm>
                  <a:off x="2472" y="1933"/>
                  <a:ext cx="0" cy="1633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20" name="Line 12"/>
                <p:cNvSpPr>
                  <a:spLocks noChangeShapeType="1"/>
                </p:cNvSpPr>
                <p:nvPr/>
              </p:nvSpPr>
              <p:spPr bwMode="auto">
                <a:xfrm>
                  <a:off x="2426" y="1933"/>
                  <a:ext cx="0" cy="1633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21" name="Rectangle 13"/>
                <p:cNvSpPr>
                  <a:spLocks noChangeArrowheads="1"/>
                </p:cNvSpPr>
                <p:nvPr/>
              </p:nvSpPr>
              <p:spPr bwMode="auto">
                <a:xfrm>
                  <a:off x="2154" y="1888"/>
                  <a:ext cx="182" cy="1633"/>
                </a:xfrm>
                <a:prstGeom prst="rect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94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701" y="2704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23" name="Line 15"/>
                <p:cNvSpPr>
                  <a:spLocks noChangeShapeType="1"/>
                </p:cNvSpPr>
                <p:nvPr/>
              </p:nvSpPr>
              <p:spPr bwMode="auto">
                <a:xfrm>
                  <a:off x="1701" y="2432"/>
                  <a:ext cx="0" cy="49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24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383" y="2432"/>
                  <a:ext cx="318" cy="2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25" name="Line 17"/>
                <p:cNvSpPr>
                  <a:spLocks noChangeShapeType="1"/>
                </p:cNvSpPr>
                <p:nvPr/>
              </p:nvSpPr>
              <p:spPr bwMode="auto">
                <a:xfrm>
                  <a:off x="1383" y="2704"/>
                  <a:ext cx="318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26" name="Line 18"/>
                <p:cNvSpPr>
                  <a:spLocks noChangeShapeType="1"/>
                </p:cNvSpPr>
                <p:nvPr/>
              </p:nvSpPr>
              <p:spPr bwMode="auto">
                <a:xfrm>
                  <a:off x="2109" y="1661"/>
                  <a:ext cx="7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42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044" y="1434"/>
                  <a:ext cx="745" cy="2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6513" tIns="48257" rIns="96513" bIns="48257">
                  <a:spAutoFit/>
                </a:bodyPr>
                <a:lstStyle>
                  <a:lvl1pPr algn="l" defTabSz="966788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482600" algn="l" defTabSz="966788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966788" algn="l" defTabSz="966788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449388" algn="l" defTabSz="966788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1933575" algn="l" defTabSz="966788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390775" defTabSz="966788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847975" defTabSz="966788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305175" defTabSz="966788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762375" defTabSz="966788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r" rtl="1"/>
                  <a:r>
                    <a:rPr lang="en-US" sz="2100">
                      <a:latin typeface="Arial" charset="0"/>
                      <a:cs typeface="Arial" charset="0"/>
                    </a:rPr>
                    <a:t>~10mm</a:t>
                  </a:r>
                </a:p>
              </p:txBody>
            </p:sp>
          </p:grpSp>
          <p:sp>
            <p:nvSpPr>
              <p:cNvPr id="1169428" name="Line 20"/>
              <p:cNvSpPr>
                <a:spLocks noChangeShapeType="1"/>
              </p:cNvSpPr>
              <p:nvPr/>
            </p:nvSpPr>
            <p:spPr bwMode="auto">
              <a:xfrm flipH="1">
                <a:off x="2018" y="2205"/>
                <a:ext cx="499" cy="0"/>
              </a:xfrm>
              <a:prstGeom prst="line">
                <a:avLst/>
              </a:prstGeom>
              <a:noFill/>
              <a:ln w="76200" cmpd="tri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429" name="Text Box 21"/>
              <p:cNvSpPr txBox="1">
                <a:spLocks noChangeArrowheads="1"/>
              </p:cNvSpPr>
              <p:nvPr/>
            </p:nvSpPr>
            <p:spPr bwMode="auto">
              <a:xfrm>
                <a:off x="2066" y="1842"/>
                <a:ext cx="430" cy="3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6513" tIns="48257" rIns="96513" bIns="48257">
                <a:spAutoFit/>
              </a:bodyPr>
              <a:lstStyle>
                <a:lvl1pPr algn="l" defTabSz="9667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82600" algn="l" defTabSz="9667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66788" algn="l" defTabSz="9667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49388" algn="l" defTabSz="9667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33575" algn="l" defTabSz="9667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390775" defTabSz="9667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847975" defTabSz="9667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05175" defTabSz="9667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762375" defTabSz="9667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r" rtl="1"/>
                <a:r>
                  <a:rPr lang="en-US" sz="3000">
                    <a:solidFill>
                      <a:srgbClr val="FF0066"/>
                    </a:solidFill>
                    <a:latin typeface="Arial" charset="0"/>
                    <a:cs typeface="Arial" charset="0"/>
                  </a:rPr>
                  <a:t>h</a:t>
                </a:r>
                <a:r>
                  <a:rPr lang="en-US" sz="3400">
                    <a:solidFill>
                      <a:srgbClr val="FF0066"/>
                    </a:solidFill>
                    <a:latin typeface="Symbol" charset="0"/>
                    <a:cs typeface="Times New Roman" charset="0"/>
                  </a:rPr>
                  <a:t>n</a:t>
                </a:r>
              </a:p>
            </p:txBody>
          </p:sp>
        </p:grpSp>
        <p:sp>
          <p:nvSpPr>
            <p:cNvPr id="1169430" name="Text Box 22"/>
            <p:cNvSpPr txBox="1">
              <a:spLocks noChangeArrowheads="1"/>
            </p:cNvSpPr>
            <p:nvPr/>
          </p:nvSpPr>
          <p:spPr bwMode="auto">
            <a:xfrm>
              <a:off x="1136" y="2814"/>
              <a:ext cx="973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513" tIns="48257" rIns="96513" bIns="48257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rtl="1"/>
              <a:r>
                <a:rPr lang="en-US" sz="1700">
                  <a:solidFill>
                    <a:schemeClr val="accent1"/>
                  </a:solidFill>
                  <a:latin typeface="Arial" charset="0"/>
                  <a:cs typeface="Arial" charset="0"/>
                </a:rPr>
                <a:t>photocathode</a:t>
              </a:r>
            </a:p>
          </p:txBody>
        </p:sp>
        <p:sp>
          <p:nvSpPr>
            <p:cNvPr id="1169431" name="Text Box 23"/>
            <p:cNvSpPr txBox="1">
              <a:spLocks noChangeArrowheads="1"/>
            </p:cNvSpPr>
            <p:nvPr/>
          </p:nvSpPr>
          <p:spPr bwMode="auto">
            <a:xfrm>
              <a:off x="843" y="2996"/>
              <a:ext cx="584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513" tIns="48257" rIns="96513" bIns="48257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rtl="1"/>
              <a:r>
                <a:rPr lang="en-US" sz="1700">
                  <a:latin typeface="Arial" charset="0"/>
                  <a:cs typeface="Arial" charset="0"/>
                </a:rPr>
                <a:t>THGEM</a:t>
              </a:r>
            </a:p>
          </p:txBody>
        </p:sp>
        <p:sp>
          <p:nvSpPr>
            <p:cNvPr id="1169432" name="Text Box 24"/>
            <p:cNvSpPr txBox="1">
              <a:spLocks noChangeArrowheads="1"/>
            </p:cNvSpPr>
            <p:nvPr/>
          </p:nvSpPr>
          <p:spPr bwMode="auto">
            <a:xfrm>
              <a:off x="404" y="2814"/>
              <a:ext cx="59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513" tIns="48257" rIns="96513" bIns="48257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rtl="1"/>
              <a:r>
                <a:rPr lang="en-US" sz="1700">
                  <a:solidFill>
                    <a:srgbClr val="0000CC"/>
                  </a:solidFill>
                  <a:latin typeface="Arial" charset="0"/>
                  <a:cs typeface="Arial" charset="0"/>
                </a:rPr>
                <a:t>readout</a:t>
              </a:r>
            </a:p>
          </p:txBody>
        </p:sp>
        <p:sp>
          <p:nvSpPr>
            <p:cNvPr id="1169433" name="Line 25"/>
            <p:cNvSpPr>
              <a:spLocks noChangeShapeType="1"/>
            </p:cNvSpPr>
            <p:nvPr/>
          </p:nvSpPr>
          <p:spPr bwMode="auto">
            <a:xfrm flipV="1">
              <a:off x="736" y="2706"/>
              <a:ext cx="82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434" name="Line 26"/>
            <p:cNvSpPr>
              <a:spLocks noChangeShapeType="1"/>
            </p:cNvSpPr>
            <p:nvPr/>
          </p:nvSpPr>
          <p:spPr bwMode="auto">
            <a:xfrm>
              <a:off x="1231" y="2706"/>
              <a:ext cx="165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435" name="Line 27"/>
            <p:cNvSpPr>
              <a:spLocks noChangeShapeType="1"/>
            </p:cNvSpPr>
            <p:nvPr/>
          </p:nvSpPr>
          <p:spPr bwMode="auto">
            <a:xfrm>
              <a:off x="1149" y="2665"/>
              <a:ext cx="0" cy="3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69436" name="Picture 28" descr="THGEM 10x10 zoom 1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8913" y="3811588"/>
            <a:ext cx="2789237" cy="2917825"/>
          </a:xfrm>
          <a:noFill/>
          <a:ln/>
        </p:spPr>
      </p:pic>
      <p:sp>
        <p:nvSpPr>
          <p:cNvPr id="1169437" name="Rectangle 29"/>
          <p:cNvSpPr>
            <a:spLocks noChangeArrowheads="1"/>
          </p:cNvSpPr>
          <p:nvPr/>
        </p:nvSpPr>
        <p:spPr bwMode="auto">
          <a:xfrm>
            <a:off x="5330825" y="2736850"/>
            <a:ext cx="355600" cy="360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9438" name="Line 30"/>
          <p:cNvSpPr>
            <a:spLocks noChangeShapeType="1"/>
          </p:cNvSpPr>
          <p:nvPr/>
        </p:nvSpPr>
        <p:spPr bwMode="auto">
          <a:xfrm>
            <a:off x="5480050" y="2967038"/>
            <a:ext cx="1589088" cy="13049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9439" name="Text Box 31"/>
          <p:cNvSpPr txBox="1">
            <a:spLocks noChangeArrowheads="1"/>
          </p:cNvSpPr>
          <p:nvPr/>
        </p:nvSpPr>
        <p:spPr bwMode="auto">
          <a:xfrm>
            <a:off x="3211513" y="5278438"/>
            <a:ext cx="3228975" cy="6731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rtl="1"/>
            <a:r>
              <a:rPr lang="en-US" sz="1900">
                <a:solidFill>
                  <a:srgbClr val="0000CC"/>
                </a:solidFill>
                <a:latin typeface="Arial" charset="0"/>
                <a:cs typeface="Arial" charset="0"/>
              </a:rPr>
              <a:t>100x100mm</a:t>
            </a:r>
            <a:r>
              <a:rPr lang="en-US" sz="1900" baseline="30000">
                <a:solidFill>
                  <a:srgbClr val="0000CC"/>
                </a:solidFill>
                <a:latin typeface="Arial" charset="0"/>
                <a:cs typeface="Arial" charset="0"/>
              </a:rPr>
              <a:t>2</a:t>
            </a:r>
            <a:r>
              <a:rPr lang="en-US" sz="1900">
                <a:solidFill>
                  <a:srgbClr val="0000CC"/>
                </a:solidFill>
                <a:latin typeface="Arial" charset="0"/>
                <a:cs typeface="Arial" charset="0"/>
              </a:rPr>
              <a:t> THGEM</a:t>
            </a:r>
          </a:p>
          <a:p>
            <a:r>
              <a:rPr lang="en-US" sz="1900">
                <a:solidFill>
                  <a:srgbClr val="0000CC"/>
                </a:solidFill>
                <a:latin typeface="Arial" charset="0"/>
                <a:cs typeface="Arial" charset="0"/>
              </a:rPr>
              <a:t>With 2D delay-line readout</a:t>
            </a:r>
          </a:p>
        </p:txBody>
      </p:sp>
      <p:sp>
        <p:nvSpPr>
          <p:cNvPr id="1169440" name="Text Box 32"/>
          <p:cNvSpPr txBox="1">
            <a:spLocks noChangeArrowheads="1"/>
          </p:cNvSpPr>
          <p:nvPr/>
        </p:nvSpPr>
        <p:spPr bwMode="auto">
          <a:xfrm>
            <a:off x="6554788" y="6099175"/>
            <a:ext cx="1951037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rtl="1"/>
            <a:r>
              <a:rPr lang="en-US" sz="3000">
                <a:solidFill>
                  <a:schemeClr val="bg1"/>
                </a:solidFill>
                <a:latin typeface="Symbol" charset="0"/>
                <a:cs typeface="Arial" charset="0"/>
              </a:rPr>
              <a:t>f </a:t>
            </a:r>
            <a:r>
              <a:rPr lang="en-US" sz="1900">
                <a:solidFill>
                  <a:schemeClr val="bg1"/>
                </a:solidFill>
                <a:latin typeface="Arial" charset="0"/>
                <a:cs typeface="Arial" charset="0"/>
              </a:rPr>
              <a:t>0.3mm holes</a:t>
            </a:r>
          </a:p>
        </p:txBody>
      </p:sp>
      <p:sp>
        <p:nvSpPr>
          <p:cNvPr id="1169441" name="Text Box 33"/>
          <p:cNvSpPr txBox="1">
            <a:spLocks noChangeArrowheads="1"/>
          </p:cNvSpPr>
          <p:nvPr/>
        </p:nvSpPr>
        <p:spPr bwMode="auto">
          <a:xfrm>
            <a:off x="3810000" y="7042150"/>
            <a:ext cx="14462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Amos Breskin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90D5-FA7B-0C4C-AAD5-619BE9C516E0}" type="slidenum">
              <a:rPr lang="en-US"/>
              <a:pPr/>
              <a:t>48</a:t>
            </a:fld>
            <a:endParaRPr lang="en-US"/>
          </a:p>
        </p:txBody>
      </p:sp>
      <p:sp>
        <p:nvSpPr>
          <p:cNvPr id="690178" name="Rectangle 2"/>
          <p:cNvSpPr>
            <a:spLocks noChangeArrowheads="1"/>
          </p:cNvSpPr>
          <p:nvPr/>
        </p:nvSpPr>
        <p:spPr bwMode="auto">
          <a:xfrm>
            <a:off x="838200" y="1524000"/>
            <a:ext cx="6553200" cy="1219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24" tIns="48213" rIns="96424" bIns="48213" anchor="ctr"/>
          <a:lstStyle/>
          <a:p>
            <a:pPr defTabSz="966788">
              <a:lnSpc>
                <a:spcPct val="80000"/>
              </a:lnSpc>
            </a:pPr>
            <a:r>
              <a:rPr lang="en-US" sz="4800"/>
              <a:t>Photomultiplier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3657600"/>
            <a:ext cx="5867400" cy="2895600"/>
          </a:xfrm>
          <a:noFill/>
          <a:ln/>
        </p:spPr>
        <p:txBody>
          <a:bodyPr/>
          <a:lstStyle/>
          <a:p>
            <a:pPr marL="342900" indent="-342900" defTabSz="914400"/>
            <a:r>
              <a:rPr lang="en-US"/>
              <a:t>High QE Alkali</a:t>
            </a:r>
          </a:p>
          <a:p>
            <a:pPr marL="342900" indent="-342900" defTabSz="914400"/>
            <a:r>
              <a:rPr lang="en-US"/>
              <a:t>Multi Pixel, Flat PMT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281A4-9F03-7A4C-8EAE-BF136BBEA7AD}" type="slidenum">
              <a:rPr lang="en-US"/>
              <a:pPr/>
              <a:t>49</a:t>
            </a:fld>
            <a:endParaRPr lang="en-US"/>
          </a:p>
        </p:txBody>
      </p:sp>
      <p:sp>
        <p:nvSpPr>
          <p:cNvPr id="763906" name="Text Box 2"/>
          <p:cNvSpPr txBox="1">
            <a:spLocks noChangeArrowheads="1"/>
          </p:cNvSpPr>
          <p:nvPr/>
        </p:nvSpPr>
        <p:spPr bwMode="auto">
          <a:xfrm>
            <a:off x="5440363" y="1138238"/>
            <a:ext cx="36814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500">
                <a:latin typeface="Arial" charset="0"/>
                <a:ea typeface="ＭＳ ＰＲゴシック" charset="0"/>
                <a:cs typeface="ＭＳ ＰＲゴシック" charset="0"/>
              </a:rPr>
              <a:t>Bialkali Photocathode</a:t>
            </a:r>
          </a:p>
        </p:txBody>
      </p:sp>
      <p:graphicFrame>
        <p:nvGraphicFramePr>
          <p:cNvPr id="764156" name="Group 252"/>
          <p:cNvGraphicFramePr>
            <a:graphicFrameLocks noGrp="1"/>
          </p:cNvGraphicFramePr>
          <p:nvPr/>
        </p:nvGraphicFramePr>
        <p:xfrm>
          <a:off x="5102225" y="5105400"/>
          <a:ext cx="4308475" cy="1306513"/>
        </p:xfrm>
        <a:graphic>
          <a:graphicData uri="http://schemas.openxmlformats.org/drawingml/2006/table">
            <a:tbl>
              <a:tblPr/>
              <a:tblGrid>
                <a:gridCol w="3127375"/>
                <a:gridCol w="1181100"/>
              </a:tblGrid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new process BEST</a:t>
                      </a:r>
                    </a:p>
                  </a:txBody>
                  <a:tcPr marL="96564" marR="96564" marT="48282" marB="48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37 %</a:t>
                      </a:r>
                    </a:p>
                  </a:txBody>
                  <a:tcPr marL="96564" marR="96564" marT="48282" marB="48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new process TYPICAL</a:t>
                      </a:r>
                    </a:p>
                  </a:txBody>
                  <a:tcPr marL="96564" marR="96564" marT="48282" marB="48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34 %</a:t>
                      </a:r>
                    </a:p>
                  </a:txBody>
                  <a:tcPr marL="96564" marR="96564" marT="48282" marB="48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standard typical</a:t>
                      </a:r>
                    </a:p>
                  </a:txBody>
                  <a:tcPr marL="96564" marR="96564" marT="48282" marB="48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27.5 %</a:t>
                      </a:r>
                    </a:p>
                  </a:txBody>
                  <a:tcPr marL="96564" marR="96564" marT="48282" marB="48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63921" name="Group 17"/>
          <p:cNvGrpSpPr>
            <a:grpSpLocks/>
          </p:cNvGrpSpPr>
          <p:nvPr/>
        </p:nvGrpSpPr>
        <p:grpSpPr bwMode="auto">
          <a:xfrm>
            <a:off x="414338" y="1122363"/>
            <a:ext cx="4641850" cy="5911850"/>
            <a:chOff x="385" y="618"/>
            <a:chExt cx="2784" cy="3491"/>
          </a:xfrm>
        </p:grpSpPr>
        <p:sp>
          <p:nvSpPr>
            <p:cNvPr id="763922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85" y="618"/>
              <a:ext cx="27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3" name="Rectangle 19"/>
            <p:cNvSpPr>
              <a:spLocks noChangeArrowheads="1"/>
            </p:cNvSpPr>
            <p:nvPr/>
          </p:nvSpPr>
          <p:spPr bwMode="auto">
            <a:xfrm>
              <a:off x="409" y="637"/>
              <a:ext cx="2740" cy="3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4" name="Rectangle 20"/>
            <p:cNvSpPr>
              <a:spLocks noChangeArrowheads="1"/>
            </p:cNvSpPr>
            <p:nvPr/>
          </p:nvSpPr>
          <p:spPr bwMode="auto">
            <a:xfrm>
              <a:off x="736" y="683"/>
              <a:ext cx="2338" cy="3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5" name="Line 21"/>
            <p:cNvSpPr>
              <a:spLocks noChangeShapeType="1"/>
            </p:cNvSpPr>
            <p:nvPr/>
          </p:nvSpPr>
          <p:spPr bwMode="auto">
            <a:xfrm>
              <a:off x="736" y="3395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6" name="Line 22"/>
            <p:cNvSpPr>
              <a:spLocks noChangeShapeType="1"/>
            </p:cNvSpPr>
            <p:nvPr/>
          </p:nvSpPr>
          <p:spPr bwMode="auto">
            <a:xfrm>
              <a:off x="736" y="3006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7" name="Line 23"/>
            <p:cNvSpPr>
              <a:spLocks noChangeShapeType="1"/>
            </p:cNvSpPr>
            <p:nvPr/>
          </p:nvSpPr>
          <p:spPr bwMode="auto">
            <a:xfrm>
              <a:off x="736" y="2621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8" name="Line 24"/>
            <p:cNvSpPr>
              <a:spLocks noChangeShapeType="1"/>
            </p:cNvSpPr>
            <p:nvPr/>
          </p:nvSpPr>
          <p:spPr bwMode="auto">
            <a:xfrm>
              <a:off x="736" y="2232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29" name="Line 25"/>
            <p:cNvSpPr>
              <a:spLocks noChangeShapeType="1"/>
            </p:cNvSpPr>
            <p:nvPr/>
          </p:nvSpPr>
          <p:spPr bwMode="auto">
            <a:xfrm>
              <a:off x="736" y="1846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0" name="Line 26"/>
            <p:cNvSpPr>
              <a:spLocks noChangeShapeType="1"/>
            </p:cNvSpPr>
            <p:nvPr/>
          </p:nvSpPr>
          <p:spPr bwMode="auto">
            <a:xfrm>
              <a:off x="736" y="1458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1" name="Line 27"/>
            <p:cNvSpPr>
              <a:spLocks noChangeShapeType="1"/>
            </p:cNvSpPr>
            <p:nvPr/>
          </p:nvSpPr>
          <p:spPr bwMode="auto">
            <a:xfrm>
              <a:off x="736" y="1072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2" name="Line 28"/>
            <p:cNvSpPr>
              <a:spLocks noChangeShapeType="1"/>
            </p:cNvSpPr>
            <p:nvPr/>
          </p:nvSpPr>
          <p:spPr bwMode="auto">
            <a:xfrm>
              <a:off x="736" y="683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3" name="Line 29"/>
            <p:cNvSpPr>
              <a:spLocks noChangeShapeType="1"/>
            </p:cNvSpPr>
            <p:nvPr/>
          </p:nvSpPr>
          <p:spPr bwMode="auto">
            <a:xfrm>
              <a:off x="1126" y="683"/>
              <a:ext cx="1" cy="30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4" name="Line 30"/>
            <p:cNvSpPr>
              <a:spLocks noChangeShapeType="1"/>
            </p:cNvSpPr>
            <p:nvPr/>
          </p:nvSpPr>
          <p:spPr bwMode="auto">
            <a:xfrm>
              <a:off x="1517" y="683"/>
              <a:ext cx="1" cy="30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5" name="Line 31"/>
            <p:cNvSpPr>
              <a:spLocks noChangeShapeType="1"/>
            </p:cNvSpPr>
            <p:nvPr/>
          </p:nvSpPr>
          <p:spPr bwMode="auto">
            <a:xfrm>
              <a:off x="1907" y="683"/>
              <a:ext cx="1" cy="30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6" name="Line 32"/>
            <p:cNvSpPr>
              <a:spLocks noChangeShapeType="1"/>
            </p:cNvSpPr>
            <p:nvPr/>
          </p:nvSpPr>
          <p:spPr bwMode="auto">
            <a:xfrm>
              <a:off x="2294" y="683"/>
              <a:ext cx="1" cy="30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7" name="Line 33"/>
            <p:cNvSpPr>
              <a:spLocks noChangeShapeType="1"/>
            </p:cNvSpPr>
            <p:nvPr/>
          </p:nvSpPr>
          <p:spPr bwMode="auto">
            <a:xfrm>
              <a:off x="2684" y="683"/>
              <a:ext cx="1" cy="30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8" name="Line 34"/>
            <p:cNvSpPr>
              <a:spLocks noChangeShapeType="1"/>
            </p:cNvSpPr>
            <p:nvPr/>
          </p:nvSpPr>
          <p:spPr bwMode="auto">
            <a:xfrm>
              <a:off x="3074" y="683"/>
              <a:ext cx="1" cy="30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39" name="Rectangle 35"/>
            <p:cNvSpPr>
              <a:spLocks noChangeArrowheads="1"/>
            </p:cNvSpPr>
            <p:nvPr/>
          </p:nvSpPr>
          <p:spPr bwMode="auto">
            <a:xfrm>
              <a:off x="736" y="683"/>
              <a:ext cx="2338" cy="309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0" name="Line 36"/>
            <p:cNvSpPr>
              <a:spLocks noChangeShapeType="1"/>
            </p:cNvSpPr>
            <p:nvPr/>
          </p:nvSpPr>
          <p:spPr bwMode="auto">
            <a:xfrm>
              <a:off x="716" y="688"/>
              <a:ext cx="1" cy="309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1" name="Line 37"/>
            <p:cNvSpPr>
              <a:spLocks noChangeShapeType="1"/>
            </p:cNvSpPr>
            <p:nvPr/>
          </p:nvSpPr>
          <p:spPr bwMode="auto">
            <a:xfrm>
              <a:off x="716" y="3786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2" name="Line 38"/>
            <p:cNvSpPr>
              <a:spLocks noChangeShapeType="1"/>
            </p:cNvSpPr>
            <p:nvPr/>
          </p:nvSpPr>
          <p:spPr bwMode="auto">
            <a:xfrm>
              <a:off x="716" y="3400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3" name="Line 39"/>
            <p:cNvSpPr>
              <a:spLocks noChangeShapeType="1"/>
            </p:cNvSpPr>
            <p:nvPr/>
          </p:nvSpPr>
          <p:spPr bwMode="auto">
            <a:xfrm>
              <a:off x="716" y="3011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4" name="Line 40"/>
            <p:cNvSpPr>
              <a:spLocks noChangeShapeType="1"/>
            </p:cNvSpPr>
            <p:nvPr/>
          </p:nvSpPr>
          <p:spPr bwMode="auto">
            <a:xfrm>
              <a:off x="716" y="2626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5" name="Line 41"/>
            <p:cNvSpPr>
              <a:spLocks noChangeShapeType="1"/>
            </p:cNvSpPr>
            <p:nvPr/>
          </p:nvSpPr>
          <p:spPr bwMode="auto">
            <a:xfrm>
              <a:off x="716" y="2237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6" name="Line 42"/>
            <p:cNvSpPr>
              <a:spLocks noChangeShapeType="1"/>
            </p:cNvSpPr>
            <p:nvPr/>
          </p:nvSpPr>
          <p:spPr bwMode="auto">
            <a:xfrm>
              <a:off x="716" y="1851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7" name="Line 43"/>
            <p:cNvSpPr>
              <a:spLocks noChangeShapeType="1"/>
            </p:cNvSpPr>
            <p:nvPr/>
          </p:nvSpPr>
          <p:spPr bwMode="auto">
            <a:xfrm>
              <a:off x="716" y="1463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8" name="Line 44"/>
            <p:cNvSpPr>
              <a:spLocks noChangeShapeType="1"/>
            </p:cNvSpPr>
            <p:nvPr/>
          </p:nvSpPr>
          <p:spPr bwMode="auto">
            <a:xfrm>
              <a:off x="716" y="1077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49" name="Line 45"/>
            <p:cNvSpPr>
              <a:spLocks noChangeShapeType="1"/>
            </p:cNvSpPr>
            <p:nvPr/>
          </p:nvSpPr>
          <p:spPr bwMode="auto">
            <a:xfrm>
              <a:off x="716" y="688"/>
              <a:ext cx="2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0" name="Line 46"/>
            <p:cNvSpPr>
              <a:spLocks noChangeShapeType="1"/>
            </p:cNvSpPr>
            <p:nvPr/>
          </p:nvSpPr>
          <p:spPr bwMode="auto">
            <a:xfrm>
              <a:off x="736" y="3781"/>
              <a:ext cx="23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1" name="Line 47"/>
            <p:cNvSpPr>
              <a:spLocks noChangeShapeType="1"/>
            </p:cNvSpPr>
            <p:nvPr/>
          </p:nvSpPr>
          <p:spPr bwMode="auto">
            <a:xfrm flipV="1">
              <a:off x="716" y="3773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2" name="Line 48"/>
            <p:cNvSpPr>
              <a:spLocks noChangeShapeType="1"/>
            </p:cNvSpPr>
            <p:nvPr/>
          </p:nvSpPr>
          <p:spPr bwMode="auto">
            <a:xfrm flipV="1">
              <a:off x="755" y="3773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3" name="Line 49"/>
            <p:cNvSpPr>
              <a:spLocks noChangeShapeType="1"/>
            </p:cNvSpPr>
            <p:nvPr/>
          </p:nvSpPr>
          <p:spPr bwMode="auto">
            <a:xfrm flipV="1">
              <a:off x="795" y="3773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4" name="Line 50"/>
            <p:cNvSpPr>
              <a:spLocks noChangeShapeType="1"/>
            </p:cNvSpPr>
            <p:nvPr/>
          </p:nvSpPr>
          <p:spPr bwMode="auto">
            <a:xfrm flipV="1">
              <a:off x="854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5" name="Line 51"/>
            <p:cNvSpPr>
              <a:spLocks noChangeShapeType="1"/>
            </p:cNvSpPr>
            <p:nvPr/>
          </p:nvSpPr>
          <p:spPr bwMode="auto">
            <a:xfrm flipV="1">
              <a:off x="894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6" name="Line 52"/>
            <p:cNvSpPr>
              <a:spLocks noChangeShapeType="1"/>
            </p:cNvSpPr>
            <p:nvPr/>
          </p:nvSpPr>
          <p:spPr bwMode="auto">
            <a:xfrm flipV="1">
              <a:off x="929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7" name="Line 53"/>
            <p:cNvSpPr>
              <a:spLocks noChangeShapeType="1"/>
            </p:cNvSpPr>
            <p:nvPr/>
          </p:nvSpPr>
          <p:spPr bwMode="auto">
            <a:xfrm flipV="1">
              <a:off x="969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8" name="Line 54"/>
            <p:cNvSpPr>
              <a:spLocks noChangeShapeType="1"/>
            </p:cNvSpPr>
            <p:nvPr/>
          </p:nvSpPr>
          <p:spPr bwMode="auto">
            <a:xfrm flipV="1">
              <a:off x="1008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59" name="Line 55"/>
            <p:cNvSpPr>
              <a:spLocks noChangeShapeType="1"/>
            </p:cNvSpPr>
            <p:nvPr/>
          </p:nvSpPr>
          <p:spPr bwMode="auto">
            <a:xfrm flipV="1">
              <a:off x="1047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0" name="Line 56"/>
            <p:cNvSpPr>
              <a:spLocks noChangeShapeType="1"/>
            </p:cNvSpPr>
            <p:nvPr/>
          </p:nvSpPr>
          <p:spPr bwMode="auto">
            <a:xfrm flipV="1">
              <a:off x="1087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1" name="Line 57"/>
            <p:cNvSpPr>
              <a:spLocks noChangeShapeType="1"/>
            </p:cNvSpPr>
            <p:nvPr/>
          </p:nvSpPr>
          <p:spPr bwMode="auto">
            <a:xfrm flipV="1">
              <a:off x="1126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2" name="Line 58"/>
            <p:cNvSpPr>
              <a:spLocks noChangeShapeType="1"/>
            </p:cNvSpPr>
            <p:nvPr/>
          </p:nvSpPr>
          <p:spPr bwMode="auto">
            <a:xfrm flipV="1">
              <a:off x="1166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3" name="Line 59"/>
            <p:cNvSpPr>
              <a:spLocks noChangeShapeType="1"/>
            </p:cNvSpPr>
            <p:nvPr/>
          </p:nvSpPr>
          <p:spPr bwMode="auto">
            <a:xfrm flipV="1">
              <a:off x="1205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4" name="Line 60"/>
            <p:cNvSpPr>
              <a:spLocks noChangeShapeType="1"/>
            </p:cNvSpPr>
            <p:nvPr/>
          </p:nvSpPr>
          <p:spPr bwMode="auto">
            <a:xfrm flipV="1">
              <a:off x="1241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5" name="Line 61"/>
            <p:cNvSpPr>
              <a:spLocks noChangeShapeType="1"/>
            </p:cNvSpPr>
            <p:nvPr/>
          </p:nvSpPr>
          <p:spPr bwMode="auto">
            <a:xfrm flipV="1">
              <a:off x="1280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6" name="Line 62"/>
            <p:cNvSpPr>
              <a:spLocks noChangeShapeType="1"/>
            </p:cNvSpPr>
            <p:nvPr/>
          </p:nvSpPr>
          <p:spPr bwMode="auto">
            <a:xfrm flipV="1">
              <a:off x="1320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7" name="Line 63"/>
            <p:cNvSpPr>
              <a:spLocks noChangeShapeType="1"/>
            </p:cNvSpPr>
            <p:nvPr/>
          </p:nvSpPr>
          <p:spPr bwMode="auto">
            <a:xfrm flipV="1">
              <a:off x="1359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8" name="Line 64"/>
            <p:cNvSpPr>
              <a:spLocks noChangeShapeType="1"/>
            </p:cNvSpPr>
            <p:nvPr/>
          </p:nvSpPr>
          <p:spPr bwMode="auto">
            <a:xfrm flipV="1">
              <a:off x="1398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69" name="Line 65"/>
            <p:cNvSpPr>
              <a:spLocks noChangeShapeType="1"/>
            </p:cNvSpPr>
            <p:nvPr/>
          </p:nvSpPr>
          <p:spPr bwMode="auto">
            <a:xfrm flipV="1">
              <a:off x="1438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0" name="Line 66"/>
            <p:cNvSpPr>
              <a:spLocks noChangeShapeType="1"/>
            </p:cNvSpPr>
            <p:nvPr/>
          </p:nvSpPr>
          <p:spPr bwMode="auto">
            <a:xfrm flipV="1">
              <a:off x="1477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1" name="Line 67"/>
            <p:cNvSpPr>
              <a:spLocks noChangeShapeType="1"/>
            </p:cNvSpPr>
            <p:nvPr/>
          </p:nvSpPr>
          <p:spPr bwMode="auto">
            <a:xfrm flipV="1">
              <a:off x="1517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2" name="Line 68"/>
            <p:cNvSpPr>
              <a:spLocks noChangeShapeType="1"/>
            </p:cNvSpPr>
            <p:nvPr/>
          </p:nvSpPr>
          <p:spPr bwMode="auto">
            <a:xfrm flipV="1">
              <a:off x="1556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3" name="Line 69"/>
            <p:cNvSpPr>
              <a:spLocks noChangeShapeType="1"/>
            </p:cNvSpPr>
            <p:nvPr/>
          </p:nvSpPr>
          <p:spPr bwMode="auto">
            <a:xfrm flipV="1">
              <a:off x="1592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4" name="Line 70"/>
            <p:cNvSpPr>
              <a:spLocks noChangeShapeType="1"/>
            </p:cNvSpPr>
            <p:nvPr/>
          </p:nvSpPr>
          <p:spPr bwMode="auto">
            <a:xfrm flipV="1">
              <a:off x="1631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5" name="Line 71"/>
            <p:cNvSpPr>
              <a:spLocks noChangeShapeType="1"/>
            </p:cNvSpPr>
            <p:nvPr/>
          </p:nvSpPr>
          <p:spPr bwMode="auto">
            <a:xfrm flipV="1">
              <a:off x="1671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6" name="Line 72"/>
            <p:cNvSpPr>
              <a:spLocks noChangeShapeType="1"/>
            </p:cNvSpPr>
            <p:nvPr/>
          </p:nvSpPr>
          <p:spPr bwMode="auto">
            <a:xfrm flipV="1">
              <a:off x="1710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7" name="Line 73"/>
            <p:cNvSpPr>
              <a:spLocks noChangeShapeType="1"/>
            </p:cNvSpPr>
            <p:nvPr/>
          </p:nvSpPr>
          <p:spPr bwMode="auto">
            <a:xfrm flipV="1">
              <a:off x="1749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8" name="Line 74"/>
            <p:cNvSpPr>
              <a:spLocks noChangeShapeType="1"/>
            </p:cNvSpPr>
            <p:nvPr/>
          </p:nvSpPr>
          <p:spPr bwMode="auto">
            <a:xfrm flipV="1">
              <a:off x="1789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79" name="Line 75"/>
            <p:cNvSpPr>
              <a:spLocks noChangeShapeType="1"/>
            </p:cNvSpPr>
            <p:nvPr/>
          </p:nvSpPr>
          <p:spPr bwMode="auto">
            <a:xfrm flipV="1">
              <a:off x="1828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0" name="Line 76"/>
            <p:cNvSpPr>
              <a:spLocks noChangeShapeType="1"/>
            </p:cNvSpPr>
            <p:nvPr/>
          </p:nvSpPr>
          <p:spPr bwMode="auto">
            <a:xfrm flipV="1">
              <a:off x="1868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1" name="Line 77"/>
            <p:cNvSpPr>
              <a:spLocks noChangeShapeType="1"/>
            </p:cNvSpPr>
            <p:nvPr/>
          </p:nvSpPr>
          <p:spPr bwMode="auto">
            <a:xfrm flipV="1">
              <a:off x="1903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2" name="Line 78"/>
            <p:cNvSpPr>
              <a:spLocks noChangeShapeType="1"/>
            </p:cNvSpPr>
            <p:nvPr/>
          </p:nvSpPr>
          <p:spPr bwMode="auto">
            <a:xfrm flipV="1">
              <a:off x="1943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3" name="Line 79"/>
            <p:cNvSpPr>
              <a:spLocks noChangeShapeType="1"/>
            </p:cNvSpPr>
            <p:nvPr/>
          </p:nvSpPr>
          <p:spPr bwMode="auto">
            <a:xfrm flipV="1">
              <a:off x="1982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4" name="Line 80"/>
            <p:cNvSpPr>
              <a:spLocks noChangeShapeType="1"/>
            </p:cNvSpPr>
            <p:nvPr/>
          </p:nvSpPr>
          <p:spPr bwMode="auto">
            <a:xfrm flipV="1">
              <a:off x="2021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5" name="Line 81"/>
            <p:cNvSpPr>
              <a:spLocks noChangeShapeType="1"/>
            </p:cNvSpPr>
            <p:nvPr/>
          </p:nvSpPr>
          <p:spPr bwMode="auto">
            <a:xfrm flipV="1">
              <a:off x="2061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6" name="Line 82"/>
            <p:cNvSpPr>
              <a:spLocks noChangeShapeType="1"/>
            </p:cNvSpPr>
            <p:nvPr/>
          </p:nvSpPr>
          <p:spPr bwMode="auto">
            <a:xfrm flipV="1">
              <a:off x="2100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7" name="Line 83"/>
            <p:cNvSpPr>
              <a:spLocks noChangeShapeType="1"/>
            </p:cNvSpPr>
            <p:nvPr/>
          </p:nvSpPr>
          <p:spPr bwMode="auto">
            <a:xfrm flipV="1">
              <a:off x="2140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8" name="Line 84"/>
            <p:cNvSpPr>
              <a:spLocks noChangeShapeType="1"/>
            </p:cNvSpPr>
            <p:nvPr/>
          </p:nvSpPr>
          <p:spPr bwMode="auto">
            <a:xfrm flipV="1">
              <a:off x="2179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89" name="Line 85"/>
            <p:cNvSpPr>
              <a:spLocks noChangeShapeType="1"/>
            </p:cNvSpPr>
            <p:nvPr/>
          </p:nvSpPr>
          <p:spPr bwMode="auto">
            <a:xfrm flipV="1">
              <a:off x="2219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0" name="Line 86"/>
            <p:cNvSpPr>
              <a:spLocks noChangeShapeType="1"/>
            </p:cNvSpPr>
            <p:nvPr/>
          </p:nvSpPr>
          <p:spPr bwMode="auto">
            <a:xfrm flipV="1">
              <a:off x="2254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1" name="Line 87"/>
            <p:cNvSpPr>
              <a:spLocks noChangeShapeType="1"/>
            </p:cNvSpPr>
            <p:nvPr/>
          </p:nvSpPr>
          <p:spPr bwMode="auto">
            <a:xfrm flipV="1">
              <a:off x="2294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2" name="Line 88"/>
            <p:cNvSpPr>
              <a:spLocks noChangeShapeType="1"/>
            </p:cNvSpPr>
            <p:nvPr/>
          </p:nvSpPr>
          <p:spPr bwMode="auto">
            <a:xfrm flipV="1">
              <a:off x="2333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3" name="Line 89"/>
            <p:cNvSpPr>
              <a:spLocks noChangeShapeType="1"/>
            </p:cNvSpPr>
            <p:nvPr/>
          </p:nvSpPr>
          <p:spPr bwMode="auto">
            <a:xfrm flipV="1">
              <a:off x="2372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4" name="Line 90"/>
            <p:cNvSpPr>
              <a:spLocks noChangeShapeType="1"/>
            </p:cNvSpPr>
            <p:nvPr/>
          </p:nvSpPr>
          <p:spPr bwMode="auto">
            <a:xfrm flipV="1">
              <a:off x="2412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5" name="Line 91"/>
            <p:cNvSpPr>
              <a:spLocks noChangeShapeType="1"/>
            </p:cNvSpPr>
            <p:nvPr/>
          </p:nvSpPr>
          <p:spPr bwMode="auto">
            <a:xfrm flipV="1">
              <a:off x="2451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6" name="Line 92"/>
            <p:cNvSpPr>
              <a:spLocks noChangeShapeType="1"/>
            </p:cNvSpPr>
            <p:nvPr/>
          </p:nvSpPr>
          <p:spPr bwMode="auto">
            <a:xfrm flipV="1">
              <a:off x="2491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7" name="Line 93"/>
            <p:cNvSpPr>
              <a:spLocks noChangeShapeType="1"/>
            </p:cNvSpPr>
            <p:nvPr/>
          </p:nvSpPr>
          <p:spPr bwMode="auto">
            <a:xfrm flipV="1">
              <a:off x="2530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8" name="Line 94"/>
            <p:cNvSpPr>
              <a:spLocks noChangeShapeType="1"/>
            </p:cNvSpPr>
            <p:nvPr/>
          </p:nvSpPr>
          <p:spPr bwMode="auto">
            <a:xfrm flipV="1">
              <a:off x="2570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999" name="Line 95"/>
            <p:cNvSpPr>
              <a:spLocks noChangeShapeType="1"/>
            </p:cNvSpPr>
            <p:nvPr/>
          </p:nvSpPr>
          <p:spPr bwMode="auto">
            <a:xfrm flipV="1">
              <a:off x="2605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0" name="Line 96"/>
            <p:cNvSpPr>
              <a:spLocks noChangeShapeType="1"/>
            </p:cNvSpPr>
            <p:nvPr/>
          </p:nvSpPr>
          <p:spPr bwMode="auto">
            <a:xfrm flipV="1">
              <a:off x="2645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1" name="Line 97"/>
            <p:cNvSpPr>
              <a:spLocks noChangeShapeType="1"/>
            </p:cNvSpPr>
            <p:nvPr/>
          </p:nvSpPr>
          <p:spPr bwMode="auto">
            <a:xfrm flipV="1">
              <a:off x="2684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2" name="Line 98"/>
            <p:cNvSpPr>
              <a:spLocks noChangeShapeType="1"/>
            </p:cNvSpPr>
            <p:nvPr/>
          </p:nvSpPr>
          <p:spPr bwMode="auto">
            <a:xfrm flipV="1">
              <a:off x="2723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3" name="Line 99"/>
            <p:cNvSpPr>
              <a:spLocks noChangeShapeType="1"/>
            </p:cNvSpPr>
            <p:nvPr/>
          </p:nvSpPr>
          <p:spPr bwMode="auto">
            <a:xfrm flipV="1">
              <a:off x="2763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4" name="Line 100"/>
            <p:cNvSpPr>
              <a:spLocks noChangeShapeType="1"/>
            </p:cNvSpPr>
            <p:nvPr/>
          </p:nvSpPr>
          <p:spPr bwMode="auto">
            <a:xfrm flipV="1">
              <a:off x="2802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5" name="Line 101"/>
            <p:cNvSpPr>
              <a:spLocks noChangeShapeType="1"/>
            </p:cNvSpPr>
            <p:nvPr/>
          </p:nvSpPr>
          <p:spPr bwMode="auto">
            <a:xfrm flipV="1">
              <a:off x="2842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6" name="Line 102"/>
            <p:cNvSpPr>
              <a:spLocks noChangeShapeType="1"/>
            </p:cNvSpPr>
            <p:nvPr/>
          </p:nvSpPr>
          <p:spPr bwMode="auto">
            <a:xfrm flipV="1">
              <a:off x="2881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7" name="Line 103"/>
            <p:cNvSpPr>
              <a:spLocks noChangeShapeType="1"/>
            </p:cNvSpPr>
            <p:nvPr/>
          </p:nvSpPr>
          <p:spPr bwMode="auto">
            <a:xfrm flipV="1">
              <a:off x="2917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8" name="Line 104"/>
            <p:cNvSpPr>
              <a:spLocks noChangeShapeType="1"/>
            </p:cNvSpPr>
            <p:nvPr/>
          </p:nvSpPr>
          <p:spPr bwMode="auto">
            <a:xfrm flipV="1">
              <a:off x="2956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09" name="Line 105"/>
            <p:cNvSpPr>
              <a:spLocks noChangeShapeType="1"/>
            </p:cNvSpPr>
            <p:nvPr/>
          </p:nvSpPr>
          <p:spPr bwMode="auto">
            <a:xfrm flipV="1">
              <a:off x="2995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0" name="Line 106"/>
            <p:cNvSpPr>
              <a:spLocks noChangeShapeType="1"/>
            </p:cNvSpPr>
            <p:nvPr/>
          </p:nvSpPr>
          <p:spPr bwMode="auto">
            <a:xfrm flipV="1">
              <a:off x="3035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1" name="Line 107"/>
            <p:cNvSpPr>
              <a:spLocks noChangeShapeType="1"/>
            </p:cNvSpPr>
            <p:nvPr/>
          </p:nvSpPr>
          <p:spPr bwMode="auto">
            <a:xfrm flipV="1">
              <a:off x="3074" y="3768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2" name="Line 108"/>
            <p:cNvSpPr>
              <a:spLocks noChangeShapeType="1"/>
            </p:cNvSpPr>
            <p:nvPr/>
          </p:nvSpPr>
          <p:spPr bwMode="auto">
            <a:xfrm flipV="1">
              <a:off x="716" y="3767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3" name="Line 109"/>
            <p:cNvSpPr>
              <a:spLocks noChangeShapeType="1"/>
            </p:cNvSpPr>
            <p:nvPr/>
          </p:nvSpPr>
          <p:spPr bwMode="auto">
            <a:xfrm flipV="1">
              <a:off x="1126" y="3762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4" name="Line 110"/>
            <p:cNvSpPr>
              <a:spLocks noChangeShapeType="1"/>
            </p:cNvSpPr>
            <p:nvPr/>
          </p:nvSpPr>
          <p:spPr bwMode="auto">
            <a:xfrm flipV="1">
              <a:off x="1517" y="3762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5" name="Line 111"/>
            <p:cNvSpPr>
              <a:spLocks noChangeShapeType="1"/>
            </p:cNvSpPr>
            <p:nvPr/>
          </p:nvSpPr>
          <p:spPr bwMode="auto">
            <a:xfrm flipV="1">
              <a:off x="1907" y="3762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6" name="Line 112"/>
            <p:cNvSpPr>
              <a:spLocks noChangeShapeType="1"/>
            </p:cNvSpPr>
            <p:nvPr/>
          </p:nvSpPr>
          <p:spPr bwMode="auto">
            <a:xfrm flipV="1">
              <a:off x="2294" y="3762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7" name="Line 113"/>
            <p:cNvSpPr>
              <a:spLocks noChangeShapeType="1"/>
            </p:cNvSpPr>
            <p:nvPr/>
          </p:nvSpPr>
          <p:spPr bwMode="auto">
            <a:xfrm flipV="1">
              <a:off x="2684" y="3762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8" name="Line 114"/>
            <p:cNvSpPr>
              <a:spLocks noChangeShapeType="1"/>
            </p:cNvSpPr>
            <p:nvPr/>
          </p:nvSpPr>
          <p:spPr bwMode="auto">
            <a:xfrm flipV="1">
              <a:off x="3074" y="3762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9" name="Freeform 115"/>
            <p:cNvSpPr>
              <a:spLocks/>
            </p:cNvSpPr>
            <p:nvPr/>
          </p:nvSpPr>
          <p:spPr bwMode="auto">
            <a:xfrm>
              <a:off x="1008" y="3006"/>
              <a:ext cx="39" cy="442"/>
            </a:xfrm>
            <a:custGeom>
              <a:avLst/>
              <a:gdLst>
                <a:gd name="T0" fmla="*/ 0 w 39"/>
                <a:gd name="T1" fmla="*/ 442 h 442"/>
                <a:gd name="T2" fmla="*/ 4 w 39"/>
                <a:gd name="T3" fmla="*/ 389 h 442"/>
                <a:gd name="T4" fmla="*/ 8 w 39"/>
                <a:gd name="T5" fmla="*/ 336 h 442"/>
                <a:gd name="T6" fmla="*/ 20 w 39"/>
                <a:gd name="T7" fmla="*/ 233 h 442"/>
                <a:gd name="T8" fmla="*/ 24 w 39"/>
                <a:gd name="T9" fmla="*/ 181 h 442"/>
                <a:gd name="T10" fmla="*/ 32 w 39"/>
                <a:gd name="T11" fmla="*/ 125 h 442"/>
                <a:gd name="T12" fmla="*/ 36 w 39"/>
                <a:gd name="T13" fmla="*/ 66 h 442"/>
                <a:gd name="T14" fmla="*/ 39 w 39"/>
                <a:gd name="T1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42">
                  <a:moveTo>
                    <a:pt x="0" y="442"/>
                  </a:moveTo>
                  <a:lnTo>
                    <a:pt x="4" y="389"/>
                  </a:lnTo>
                  <a:lnTo>
                    <a:pt x="8" y="336"/>
                  </a:lnTo>
                  <a:lnTo>
                    <a:pt x="20" y="233"/>
                  </a:lnTo>
                  <a:lnTo>
                    <a:pt x="24" y="181"/>
                  </a:lnTo>
                  <a:lnTo>
                    <a:pt x="32" y="125"/>
                  </a:lnTo>
                  <a:lnTo>
                    <a:pt x="36" y="66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0" name="Freeform 116"/>
            <p:cNvSpPr>
              <a:spLocks/>
            </p:cNvSpPr>
            <p:nvPr/>
          </p:nvSpPr>
          <p:spPr bwMode="auto">
            <a:xfrm>
              <a:off x="1047" y="2378"/>
              <a:ext cx="40" cy="628"/>
            </a:xfrm>
            <a:custGeom>
              <a:avLst/>
              <a:gdLst>
                <a:gd name="T0" fmla="*/ 0 w 40"/>
                <a:gd name="T1" fmla="*/ 628 h 628"/>
                <a:gd name="T2" fmla="*/ 4 w 40"/>
                <a:gd name="T3" fmla="*/ 557 h 628"/>
                <a:gd name="T4" fmla="*/ 8 w 40"/>
                <a:gd name="T5" fmla="*/ 482 h 628"/>
                <a:gd name="T6" fmla="*/ 16 w 40"/>
                <a:gd name="T7" fmla="*/ 404 h 628"/>
                <a:gd name="T8" fmla="*/ 20 w 40"/>
                <a:gd name="T9" fmla="*/ 323 h 628"/>
                <a:gd name="T10" fmla="*/ 32 w 40"/>
                <a:gd name="T11" fmla="*/ 159 h 628"/>
                <a:gd name="T12" fmla="*/ 36 w 40"/>
                <a:gd name="T13" fmla="*/ 78 h 628"/>
                <a:gd name="T14" fmla="*/ 40 w 40"/>
                <a:gd name="T15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28">
                  <a:moveTo>
                    <a:pt x="0" y="628"/>
                  </a:moveTo>
                  <a:lnTo>
                    <a:pt x="4" y="557"/>
                  </a:lnTo>
                  <a:lnTo>
                    <a:pt x="8" y="482"/>
                  </a:lnTo>
                  <a:lnTo>
                    <a:pt x="16" y="404"/>
                  </a:lnTo>
                  <a:lnTo>
                    <a:pt x="20" y="323"/>
                  </a:lnTo>
                  <a:lnTo>
                    <a:pt x="32" y="159"/>
                  </a:lnTo>
                  <a:lnTo>
                    <a:pt x="36" y="78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1" name="Freeform 117"/>
            <p:cNvSpPr>
              <a:spLocks/>
            </p:cNvSpPr>
            <p:nvPr/>
          </p:nvSpPr>
          <p:spPr bwMode="auto">
            <a:xfrm>
              <a:off x="1087" y="1812"/>
              <a:ext cx="39" cy="566"/>
            </a:xfrm>
            <a:custGeom>
              <a:avLst/>
              <a:gdLst>
                <a:gd name="T0" fmla="*/ 0 w 39"/>
                <a:gd name="T1" fmla="*/ 566 h 566"/>
                <a:gd name="T2" fmla="*/ 8 w 39"/>
                <a:gd name="T3" fmla="*/ 414 h 566"/>
                <a:gd name="T4" fmla="*/ 16 w 39"/>
                <a:gd name="T5" fmla="*/ 339 h 566"/>
                <a:gd name="T6" fmla="*/ 20 w 39"/>
                <a:gd name="T7" fmla="*/ 264 h 566"/>
                <a:gd name="T8" fmla="*/ 24 w 39"/>
                <a:gd name="T9" fmla="*/ 190 h 566"/>
                <a:gd name="T10" fmla="*/ 31 w 39"/>
                <a:gd name="T11" fmla="*/ 121 h 566"/>
                <a:gd name="T12" fmla="*/ 35 w 39"/>
                <a:gd name="T13" fmla="*/ 59 h 566"/>
                <a:gd name="T14" fmla="*/ 39 w 39"/>
                <a:gd name="T15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66">
                  <a:moveTo>
                    <a:pt x="0" y="566"/>
                  </a:moveTo>
                  <a:lnTo>
                    <a:pt x="8" y="414"/>
                  </a:lnTo>
                  <a:lnTo>
                    <a:pt x="16" y="339"/>
                  </a:lnTo>
                  <a:lnTo>
                    <a:pt x="20" y="264"/>
                  </a:lnTo>
                  <a:lnTo>
                    <a:pt x="24" y="190"/>
                  </a:lnTo>
                  <a:lnTo>
                    <a:pt x="31" y="121"/>
                  </a:lnTo>
                  <a:lnTo>
                    <a:pt x="35" y="59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2" name="Freeform 118"/>
            <p:cNvSpPr>
              <a:spLocks/>
            </p:cNvSpPr>
            <p:nvPr/>
          </p:nvSpPr>
          <p:spPr bwMode="auto">
            <a:xfrm>
              <a:off x="1126" y="1504"/>
              <a:ext cx="40" cy="308"/>
            </a:xfrm>
            <a:custGeom>
              <a:avLst/>
              <a:gdLst>
                <a:gd name="T0" fmla="*/ 0 w 40"/>
                <a:gd name="T1" fmla="*/ 308 h 308"/>
                <a:gd name="T2" fmla="*/ 4 w 40"/>
                <a:gd name="T3" fmla="*/ 255 h 308"/>
                <a:gd name="T4" fmla="*/ 8 w 40"/>
                <a:gd name="T5" fmla="*/ 212 h 308"/>
                <a:gd name="T6" fmla="*/ 16 w 40"/>
                <a:gd name="T7" fmla="*/ 168 h 308"/>
                <a:gd name="T8" fmla="*/ 20 w 40"/>
                <a:gd name="T9" fmla="*/ 131 h 308"/>
                <a:gd name="T10" fmla="*/ 24 w 40"/>
                <a:gd name="T11" fmla="*/ 97 h 308"/>
                <a:gd name="T12" fmla="*/ 32 w 40"/>
                <a:gd name="T13" fmla="*/ 66 h 308"/>
                <a:gd name="T14" fmla="*/ 40 w 40"/>
                <a:gd name="T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308">
                  <a:moveTo>
                    <a:pt x="0" y="308"/>
                  </a:moveTo>
                  <a:lnTo>
                    <a:pt x="4" y="255"/>
                  </a:lnTo>
                  <a:lnTo>
                    <a:pt x="8" y="212"/>
                  </a:lnTo>
                  <a:lnTo>
                    <a:pt x="16" y="168"/>
                  </a:lnTo>
                  <a:lnTo>
                    <a:pt x="20" y="131"/>
                  </a:lnTo>
                  <a:lnTo>
                    <a:pt x="24" y="97"/>
                  </a:lnTo>
                  <a:lnTo>
                    <a:pt x="32" y="66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3" name="Freeform 119"/>
            <p:cNvSpPr>
              <a:spLocks/>
            </p:cNvSpPr>
            <p:nvPr/>
          </p:nvSpPr>
          <p:spPr bwMode="auto">
            <a:xfrm>
              <a:off x="1166" y="1290"/>
              <a:ext cx="39" cy="214"/>
            </a:xfrm>
            <a:custGeom>
              <a:avLst/>
              <a:gdLst>
                <a:gd name="T0" fmla="*/ 0 w 39"/>
                <a:gd name="T1" fmla="*/ 214 h 214"/>
                <a:gd name="T2" fmla="*/ 12 w 39"/>
                <a:gd name="T3" fmla="*/ 152 h 214"/>
                <a:gd name="T4" fmla="*/ 19 w 39"/>
                <a:gd name="T5" fmla="*/ 96 h 214"/>
                <a:gd name="T6" fmla="*/ 31 w 39"/>
                <a:gd name="T7" fmla="*/ 43 h 214"/>
                <a:gd name="T8" fmla="*/ 39 w 39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14">
                  <a:moveTo>
                    <a:pt x="0" y="214"/>
                  </a:moveTo>
                  <a:lnTo>
                    <a:pt x="12" y="152"/>
                  </a:lnTo>
                  <a:lnTo>
                    <a:pt x="19" y="96"/>
                  </a:lnTo>
                  <a:lnTo>
                    <a:pt x="31" y="43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4" name="Freeform 120"/>
            <p:cNvSpPr>
              <a:spLocks/>
            </p:cNvSpPr>
            <p:nvPr/>
          </p:nvSpPr>
          <p:spPr bwMode="auto">
            <a:xfrm>
              <a:off x="1205" y="1175"/>
              <a:ext cx="36" cy="115"/>
            </a:xfrm>
            <a:custGeom>
              <a:avLst/>
              <a:gdLst>
                <a:gd name="T0" fmla="*/ 0 w 36"/>
                <a:gd name="T1" fmla="*/ 115 h 115"/>
                <a:gd name="T2" fmla="*/ 8 w 36"/>
                <a:gd name="T3" fmla="*/ 77 h 115"/>
                <a:gd name="T4" fmla="*/ 16 w 36"/>
                <a:gd name="T5" fmla="*/ 43 h 115"/>
                <a:gd name="T6" fmla="*/ 28 w 36"/>
                <a:gd name="T7" fmla="*/ 18 h 115"/>
                <a:gd name="T8" fmla="*/ 36 w 36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5">
                  <a:moveTo>
                    <a:pt x="0" y="115"/>
                  </a:moveTo>
                  <a:lnTo>
                    <a:pt x="8" y="77"/>
                  </a:lnTo>
                  <a:lnTo>
                    <a:pt x="16" y="43"/>
                  </a:lnTo>
                  <a:lnTo>
                    <a:pt x="28" y="18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5" name="Freeform 121"/>
            <p:cNvSpPr>
              <a:spLocks/>
            </p:cNvSpPr>
            <p:nvPr/>
          </p:nvSpPr>
          <p:spPr bwMode="auto">
            <a:xfrm>
              <a:off x="1241" y="1165"/>
              <a:ext cx="39" cy="10"/>
            </a:xfrm>
            <a:custGeom>
              <a:avLst/>
              <a:gdLst>
                <a:gd name="T0" fmla="*/ 0 w 39"/>
                <a:gd name="T1" fmla="*/ 10 h 10"/>
                <a:gd name="T2" fmla="*/ 4 w 39"/>
                <a:gd name="T3" fmla="*/ 7 h 10"/>
                <a:gd name="T4" fmla="*/ 8 w 39"/>
                <a:gd name="T5" fmla="*/ 3 h 10"/>
                <a:gd name="T6" fmla="*/ 19 w 39"/>
                <a:gd name="T7" fmla="*/ 7 h 10"/>
                <a:gd name="T8" fmla="*/ 31 w 39"/>
                <a:gd name="T9" fmla="*/ 7 h 10"/>
                <a:gd name="T10" fmla="*/ 35 w 39"/>
                <a:gd name="T11" fmla="*/ 3 h 10"/>
                <a:gd name="T12" fmla="*/ 39 w 3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0">
                  <a:moveTo>
                    <a:pt x="0" y="10"/>
                  </a:moveTo>
                  <a:lnTo>
                    <a:pt x="4" y="7"/>
                  </a:lnTo>
                  <a:lnTo>
                    <a:pt x="8" y="3"/>
                  </a:lnTo>
                  <a:lnTo>
                    <a:pt x="19" y="7"/>
                  </a:lnTo>
                  <a:lnTo>
                    <a:pt x="31" y="7"/>
                  </a:lnTo>
                  <a:lnTo>
                    <a:pt x="35" y="3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6" name="Freeform 122"/>
            <p:cNvSpPr>
              <a:spLocks/>
            </p:cNvSpPr>
            <p:nvPr/>
          </p:nvSpPr>
          <p:spPr bwMode="auto">
            <a:xfrm>
              <a:off x="1280" y="1047"/>
              <a:ext cx="40" cy="118"/>
            </a:xfrm>
            <a:custGeom>
              <a:avLst/>
              <a:gdLst>
                <a:gd name="T0" fmla="*/ 0 w 40"/>
                <a:gd name="T1" fmla="*/ 118 h 118"/>
                <a:gd name="T2" fmla="*/ 4 w 40"/>
                <a:gd name="T3" fmla="*/ 109 h 118"/>
                <a:gd name="T4" fmla="*/ 8 w 40"/>
                <a:gd name="T5" fmla="*/ 93 h 118"/>
                <a:gd name="T6" fmla="*/ 16 w 40"/>
                <a:gd name="T7" fmla="*/ 75 h 118"/>
                <a:gd name="T8" fmla="*/ 20 w 40"/>
                <a:gd name="T9" fmla="*/ 56 h 118"/>
                <a:gd name="T10" fmla="*/ 24 w 40"/>
                <a:gd name="T11" fmla="*/ 37 h 118"/>
                <a:gd name="T12" fmla="*/ 32 w 40"/>
                <a:gd name="T13" fmla="*/ 22 h 118"/>
                <a:gd name="T14" fmla="*/ 36 w 40"/>
                <a:gd name="T15" fmla="*/ 6 h 118"/>
                <a:gd name="T16" fmla="*/ 40 w 40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18">
                  <a:moveTo>
                    <a:pt x="0" y="118"/>
                  </a:moveTo>
                  <a:lnTo>
                    <a:pt x="4" y="109"/>
                  </a:lnTo>
                  <a:lnTo>
                    <a:pt x="8" y="93"/>
                  </a:lnTo>
                  <a:lnTo>
                    <a:pt x="16" y="75"/>
                  </a:lnTo>
                  <a:lnTo>
                    <a:pt x="20" y="56"/>
                  </a:lnTo>
                  <a:lnTo>
                    <a:pt x="24" y="37"/>
                  </a:lnTo>
                  <a:lnTo>
                    <a:pt x="32" y="22"/>
                  </a:lnTo>
                  <a:lnTo>
                    <a:pt x="36" y="6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7" name="Freeform 123"/>
            <p:cNvSpPr>
              <a:spLocks/>
            </p:cNvSpPr>
            <p:nvPr/>
          </p:nvSpPr>
          <p:spPr bwMode="auto">
            <a:xfrm>
              <a:off x="1320" y="1044"/>
              <a:ext cx="39" cy="53"/>
            </a:xfrm>
            <a:custGeom>
              <a:avLst/>
              <a:gdLst>
                <a:gd name="T0" fmla="*/ 0 w 39"/>
                <a:gd name="T1" fmla="*/ 3 h 53"/>
                <a:gd name="T2" fmla="*/ 4 w 39"/>
                <a:gd name="T3" fmla="*/ 0 h 53"/>
                <a:gd name="T4" fmla="*/ 7 w 39"/>
                <a:gd name="T5" fmla="*/ 3 h 53"/>
                <a:gd name="T6" fmla="*/ 15 w 39"/>
                <a:gd name="T7" fmla="*/ 9 h 53"/>
                <a:gd name="T8" fmla="*/ 19 w 39"/>
                <a:gd name="T9" fmla="*/ 19 h 53"/>
                <a:gd name="T10" fmla="*/ 31 w 39"/>
                <a:gd name="T11" fmla="*/ 37 h 53"/>
                <a:gd name="T12" fmla="*/ 35 w 39"/>
                <a:gd name="T13" fmla="*/ 47 h 53"/>
                <a:gd name="T14" fmla="*/ 39 w 39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3">
                  <a:moveTo>
                    <a:pt x="0" y="3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15" y="9"/>
                  </a:lnTo>
                  <a:lnTo>
                    <a:pt x="19" y="19"/>
                  </a:lnTo>
                  <a:lnTo>
                    <a:pt x="31" y="37"/>
                  </a:lnTo>
                  <a:lnTo>
                    <a:pt x="35" y="47"/>
                  </a:lnTo>
                  <a:lnTo>
                    <a:pt x="39" y="53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8" name="Freeform 124"/>
            <p:cNvSpPr>
              <a:spLocks/>
            </p:cNvSpPr>
            <p:nvPr/>
          </p:nvSpPr>
          <p:spPr bwMode="auto">
            <a:xfrm>
              <a:off x="1359" y="1097"/>
              <a:ext cx="39" cy="40"/>
            </a:xfrm>
            <a:custGeom>
              <a:avLst/>
              <a:gdLst>
                <a:gd name="T0" fmla="*/ 0 w 39"/>
                <a:gd name="T1" fmla="*/ 0 h 40"/>
                <a:gd name="T2" fmla="*/ 8 w 39"/>
                <a:gd name="T3" fmla="*/ 12 h 40"/>
                <a:gd name="T4" fmla="*/ 20 w 39"/>
                <a:gd name="T5" fmla="*/ 25 h 40"/>
                <a:gd name="T6" fmla="*/ 32 w 39"/>
                <a:gd name="T7" fmla="*/ 34 h 40"/>
                <a:gd name="T8" fmla="*/ 39 w 39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8" y="12"/>
                  </a:lnTo>
                  <a:lnTo>
                    <a:pt x="20" y="25"/>
                  </a:lnTo>
                  <a:lnTo>
                    <a:pt x="32" y="34"/>
                  </a:lnTo>
                  <a:lnTo>
                    <a:pt x="39" y="4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29" name="Freeform 125"/>
            <p:cNvSpPr>
              <a:spLocks/>
            </p:cNvSpPr>
            <p:nvPr/>
          </p:nvSpPr>
          <p:spPr bwMode="auto">
            <a:xfrm>
              <a:off x="1398" y="1112"/>
              <a:ext cx="40" cy="25"/>
            </a:xfrm>
            <a:custGeom>
              <a:avLst/>
              <a:gdLst>
                <a:gd name="T0" fmla="*/ 0 w 40"/>
                <a:gd name="T1" fmla="*/ 25 h 25"/>
                <a:gd name="T2" fmla="*/ 4 w 40"/>
                <a:gd name="T3" fmla="*/ 25 h 25"/>
                <a:gd name="T4" fmla="*/ 8 w 40"/>
                <a:gd name="T5" fmla="*/ 22 h 25"/>
                <a:gd name="T6" fmla="*/ 20 w 40"/>
                <a:gd name="T7" fmla="*/ 16 h 25"/>
                <a:gd name="T8" fmla="*/ 32 w 40"/>
                <a:gd name="T9" fmla="*/ 7 h 25"/>
                <a:gd name="T10" fmla="*/ 40 w 4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5">
                  <a:moveTo>
                    <a:pt x="0" y="25"/>
                  </a:moveTo>
                  <a:lnTo>
                    <a:pt x="4" y="25"/>
                  </a:lnTo>
                  <a:lnTo>
                    <a:pt x="8" y="22"/>
                  </a:lnTo>
                  <a:lnTo>
                    <a:pt x="20" y="16"/>
                  </a:lnTo>
                  <a:lnTo>
                    <a:pt x="32" y="7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0" name="Freeform 126"/>
            <p:cNvSpPr>
              <a:spLocks/>
            </p:cNvSpPr>
            <p:nvPr/>
          </p:nvSpPr>
          <p:spPr bwMode="auto">
            <a:xfrm>
              <a:off x="1438" y="1112"/>
              <a:ext cx="39" cy="7"/>
            </a:xfrm>
            <a:custGeom>
              <a:avLst/>
              <a:gdLst>
                <a:gd name="T0" fmla="*/ 0 w 39"/>
                <a:gd name="T1" fmla="*/ 0 h 7"/>
                <a:gd name="T2" fmla="*/ 8 w 39"/>
                <a:gd name="T3" fmla="*/ 0 h 7"/>
                <a:gd name="T4" fmla="*/ 20 w 39"/>
                <a:gd name="T5" fmla="*/ 4 h 7"/>
                <a:gd name="T6" fmla="*/ 31 w 39"/>
                <a:gd name="T7" fmla="*/ 7 h 7"/>
                <a:gd name="T8" fmla="*/ 39 w 39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7">
                  <a:moveTo>
                    <a:pt x="0" y="0"/>
                  </a:moveTo>
                  <a:lnTo>
                    <a:pt x="8" y="0"/>
                  </a:lnTo>
                  <a:lnTo>
                    <a:pt x="20" y="4"/>
                  </a:lnTo>
                  <a:lnTo>
                    <a:pt x="31" y="7"/>
                  </a:lnTo>
                  <a:lnTo>
                    <a:pt x="39" y="7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1" name="Freeform 127"/>
            <p:cNvSpPr>
              <a:spLocks/>
            </p:cNvSpPr>
            <p:nvPr/>
          </p:nvSpPr>
          <p:spPr bwMode="auto">
            <a:xfrm>
              <a:off x="1477" y="1072"/>
              <a:ext cx="40" cy="47"/>
            </a:xfrm>
            <a:custGeom>
              <a:avLst/>
              <a:gdLst>
                <a:gd name="T0" fmla="*/ 0 w 40"/>
                <a:gd name="T1" fmla="*/ 47 h 47"/>
                <a:gd name="T2" fmla="*/ 4 w 40"/>
                <a:gd name="T3" fmla="*/ 44 h 47"/>
                <a:gd name="T4" fmla="*/ 8 w 40"/>
                <a:gd name="T5" fmla="*/ 37 h 47"/>
                <a:gd name="T6" fmla="*/ 20 w 40"/>
                <a:gd name="T7" fmla="*/ 22 h 47"/>
                <a:gd name="T8" fmla="*/ 32 w 40"/>
                <a:gd name="T9" fmla="*/ 9 h 47"/>
                <a:gd name="T10" fmla="*/ 36 w 40"/>
                <a:gd name="T11" fmla="*/ 3 h 47"/>
                <a:gd name="T12" fmla="*/ 40 w 4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7">
                  <a:moveTo>
                    <a:pt x="0" y="47"/>
                  </a:moveTo>
                  <a:lnTo>
                    <a:pt x="4" y="44"/>
                  </a:lnTo>
                  <a:lnTo>
                    <a:pt x="8" y="37"/>
                  </a:lnTo>
                  <a:lnTo>
                    <a:pt x="20" y="22"/>
                  </a:lnTo>
                  <a:lnTo>
                    <a:pt x="32" y="9"/>
                  </a:lnTo>
                  <a:lnTo>
                    <a:pt x="36" y="3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2" name="Freeform 128"/>
            <p:cNvSpPr>
              <a:spLocks/>
            </p:cNvSpPr>
            <p:nvPr/>
          </p:nvSpPr>
          <p:spPr bwMode="auto">
            <a:xfrm>
              <a:off x="1517" y="1072"/>
              <a:ext cx="39" cy="22"/>
            </a:xfrm>
            <a:custGeom>
              <a:avLst/>
              <a:gdLst>
                <a:gd name="T0" fmla="*/ 0 w 39"/>
                <a:gd name="T1" fmla="*/ 0 h 22"/>
                <a:gd name="T2" fmla="*/ 12 w 39"/>
                <a:gd name="T3" fmla="*/ 0 h 22"/>
                <a:gd name="T4" fmla="*/ 19 w 39"/>
                <a:gd name="T5" fmla="*/ 6 h 22"/>
                <a:gd name="T6" fmla="*/ 31 w 39"/>
                <a:gd name="T7" fmla="*/ 16 h 22"/>
                <a:gd name="T8" fmla="*/ 39 w 39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2">
                  <a:moveTo>
                    <a:pt x="0" y="0"/>
                  </a:moveTo>
                  <a:lnTo>
                    <a:pt x="12" y="0"/>
                  </a:lnTo>
                  <a:lnTo>
                    <a:pt x="19" y="6"/>
                  </a:lnTo>
                  <a:lnTo>
                    <a:pt x="31" y="16"/>
                  </a:lnTo>
                  <a:lnTo>
                    <a:pt x="39" y="22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3" name="Freeform 129"/>
            <p:cNvSpPr>
              <a:spLocks/>
            </p:cNvSpPr>
            <p:nvPr/>
          </p:nvSpPr>
          <p:spPr bwMode="auto">
            <a:xfrm>
              <a:off x="1556" y="1094"/>
              <a:ext cx="36" cy="25"/>
            </a:xfrm>
            <a:custGeom>
              <a:avLst/>
              <a:gdLst>
                <a:gd name="T0" fmla="*/ 0 w 36"/>
                <a:gd name="T1" fmla="*/ 0 h 25"/>
                <a:gd name="T2" fmla="*/ 16 w 36"/>
                <a:gd name="T3" fmla="*/ 12 h 25"/>
                <a:gd name="T4" fmla="*/ 36 w 36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5">
                  <a:moveTo>
                    <a:pt x="0" y="0"/>
                  </a:moveTo>
                  <a:lnTo>
                    <a:pt x="16" y="12"/>
                  </a:lnTo>
                  <a:lnTo>
                    <a:pt x="36" y="25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4" name="Freeform 130"/>
            <p:cNvSpPr>
              <a:spLocks/>
            </p:cNvSpPr>
            <p:nvPr/>
          </p:nvSpPr>
          <p:spPr bwMode="auto">
            <a:xfrm>
              <a:off x="1592" y="1119"/>
              <a:ext cx="39" cy="43"/>
            </a:xfrm>
            <a:custGeom>
              <a:avLst/>
              <a:gdLst>
                <a:gd name="T0" fmla="*/ 0 w 39"/>
                <a:gd name="T1" fmla="*/ 0 h 43"/>
                <a:gd name="T2" fmla="*/ 19 w 39"/>
                <a:gd name="T3" fmla="*/ 18 h 43"/>
                <a:gd name="T4" fmla="*/ 27 w 39"/>
                <a:gd name="T5" fmla="*/ 31 h 43"/>
                <a:gd name="T6" fmla="*/ 39 w 3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3">
                  <a:moveTo>
                    <a:pt x="0" y="0"/>
                  </a:moveTo>
                  <a:lnTo>
                    <a:pt x="19" y="18"/>
                  </a:lnTo>
                  <a:lnTo>
                    <a:pt x="27" y="31"/>
                  </a:lnTo>
                  <a:lnTo>
                    <a:pt x="39" y="43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5" name="Freeform 131"/>
            <p:cNvSpPr>
              <a:spLocks/>
            </p:cNvSpPr>
            <p:nvPr/>
          </p:nvSpPr>
          <p:spPr bwMode="auto">
            <a:xfrm>
              <a:off x="1631" y="1162"/>
              <a:ext cx="40" cy="81"/>
            </a:xfrm>
            <a:custGeom>
              <a:avLst/>
              <a:gdLst>
                <a:gd name="T0" fmla="*/ 0 w 40"/>
                <a:gd name="T1" fmla="*/ 0 h 81"/>
                <a:gd name="T2" fmla="*/ 8 w 40"/>
                <a:gd name="T3" fmla="*/ 19 h 81"/>
                <a:gd name="T4" fmla="*/ 20 w 40"/>
                <a:gd name="T5" fmla="*/ 38 h 81"/>
                <a:gd name="T6" fmla="*/ 40 w 40"/>
                <a:gd name="T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81">
                  <a:moveTo>
                    <a:pt x="0" y="0"/>
                  </a:moveTo>
                  <a:lnTo>
                    <a:pt x="8" y="19"/>
                  </a:lnTo>
                  <a:lnTo>
                    <a:pt x="20" y="38"/>
                  </a:lnTo>
                  <a:lnTo>
                    <a:pt x="40" y="81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6" name="Freeform 132"/>
            <p:cNvSpPr>
              <a:spLocks/>
            </p:cNvSpPr>
            <p:nvPr/>
          </p:nvSpPr>
          <p:spPr bwMode="auto">
            <a:xfrm>
              <a:off x="1671" y="1243"/>
              <a:ext cx="39" cy="90"/>
            </a:xfrm>
            <a:custGeom>
              <a:avLst/>
              <a:gdLst>
                <a:gd name="T0" fmla="*/ 0 w 39"/>
                <a:gd name="T1" fmla="*/ 0 h 90"/>
                <a:gd name="T2" fmla="*/ 19 w 39"/>
                <a:gd name="T3" fmla="*/ 44 h 90"/>
                <a:gd name="T4" fmla="*/ 31 w 39"/>
                <a:gd name="T5" fmla="*/ 65 h 90"/>
                <a:gd name="T6" fmla="*/ 39 w 39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0">
                  <a:moveTo>
                    <a:pt x="0" y="0"/>
                  </a:moveTo>
                  <a:lnTo>
                    <a:pt x="19" y="44"/>
                  </a:lnTo>
                  <a:lnTo>
                    <a:pt x="31" y="65"/>
                  </a:lnTo>
                  <a:lnTo>
                    <a:pt x="39" y="9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7" name="Freeform 133"/>
            <p:cNvSpPr>
              <a:spLocks/>
            </p:cNvSpPr>
            <p:nvPr/>
          </p:nvSpPr>
          <p:spPr bwMode="auto">
            <a:xfrm>
              <a:off x="1710" y="1333"/>
              <a:ext cx="39" cy="122"/>
            </a:xfrm>
            <a:custGeom>
              <a:avLst/>
              <a:gdLst>
                <a:gd name="T0" fmla="*/ 0 w 39"/>
                <a:gd name="T1" fmla="*/ 0 h 122"/>
                <a:gd name="T2" fmla="*/ 8 w 39"/>
                <a:gd name="T3" fmla="*/ 28 h 122"/>
                <a:gd name="T4" fmla="*/ 20 w 39"/>
                <a:gd name="T5" fmla="*/ 59 h 122"/>
                <a:gd name="T6" fmla="*/ 32 w 39"/>
                <a:gd name="T7" fmla="*/ 90 h 122"/>
                <a:gd name="T8" fmla="*/ 39 w 39"/>
                <a:gd name="T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22">
                  <a:moveTo>
                    <a:pt x="0" y="0"/>
                  </a:moveTo>
                  <a:lnTo>
                    <a:pt x="8" y="28"/>
                  </a:lnTo>
                  <a:lnTo>
                    <a:pt x="20" y="59"/>
                  </a:lnTo>
                  <a:lnTo>
                    <a:pt x="32" y="90"/>
                  </a:lnTo>
                  <a:lnTo>
                    <a:pt x="39" y="122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8" name="Line 134"/>
            <p:cNvSpPr>
              <a:spLocks noChangeShapeType="1"/>
            </p:cNvSpPr>
            <p:nvPr/>
          </p:nvSpPr>
          <p:spPr bwMode="auto">
            <a:xfrm>
              <a:off x="1749" y="1455"/>
              <a:ext cx="40" cy="111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39" name="Freeform 135"/>
            <p:cNvSpPr>
              <a:spLocks/>
            </p:cNvSpPr>
            <p:nvPr/>
          </p:nvSpPr>
          <p:spPr bwMode="auto">
            <a:xfrm>
              <a:off x="1789" y="1566"/>
              <a:ext cx="39" cy="103"/>
            </a:xfrm>
            <a:custGeom>
              <a:avLst/>
              <a:gdLst>
                <a:gd name="T0" fmla="*/ 0 w 39"/>
                <a:gd name="T1" fmla="*/ 0 h 103"/>
                <a:gd name="T2" fmla="*/ 20 w 39"/>
                <a:gd name="T3" fmla="*/ 53 h 103"/>
                <a:gd name="T4" fmla="*/ 39 w 39"/>
                <a:gd name="T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103">
                  <a:moveTo>
                    <a:pt x="0" y="0"/>
                  </a:moveTo>
                  <a:lnTo>
                    <a:pt x="20" y="53"/>
                  </a:lnTo>
                  <a:lnTo>
                    <a:pt x="39" y="103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0" name="Freeform 136"/>
            <p:cNvSpPr>
              <a:spLocks/>
            </p:cNvSpPr>
            <p:nvPr/>
          </p:nvSpPr>
          <p:spPr bwMode="auto">
            <a:xfrm>
              <a:off x="1828" y="1669"/>
              <a:ext cx="40" cy="84"/>
            </a:xfrm>
            <a:custGeom>
              <a:avLst/>
              <a:gdLst>
                <a:gd name="T0" fmla="*/ 0 w 40"/>
                <a:gd name="T1" fmla="*/ 0 h 84"/>
                <a:gd name="T2" fmla="*/ 8 w 40"/>
                <a:gd name="T3" fmla="*/ 22 h 84"/>
                <a:gd name="T4" fmla="*/ 20 w 40"/>
                <a:gd name="T5" fmla="*/ 44 h 84"/>
                <a:gd name="T6" fmla="*/ 32 w 40"/>
                <a:gd name="T7" fmla="*/ 62 h 84"/>
                <a:gd name="T8" fmla="*/ 40 w 40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4">
                  <a:moveTo>
                    <a:pt x="0" y="0"/>
                  </a:moveTo>
                  <a:lnTo>
                    <a:pt x="8" y="22"/>
                  </a:lnTo>
                  <a:lnTo>
                    <a:pt x="20" y="44"/>
                  </a:lnTo>
                  <a:lnTo>
                    <a:pt x="32" y="62"/>
                  </a:lnTo>
                  <a:lnTo>
                    <a:pt x="40" y="84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1" name="Freeform 137"/>
            <p:cNvSpPr>
              <a:spLocks/>
            </p:cNvSpPr>
            <p:nvPr/>
          </p:nvSpPr>
          <p:spPr bwMode="auto">
            <a:xfrm>
              <a:off x="1868" y="1753"/>
              <a:ext cx="39" cy="96"/>
            </a:xfrm>
            <a:custGeom>
              <a:avLst/>
              <a:gdLst>
                <a:gd name="T0" fmla="*/ 0 w 39"/>
                <a:gd name="T1" fmla="*/ 0 h 96"/>
                <a:gd name="T2" fmla="*/ 12 w 39"/>
                <a:gd name="T3" fmla="*/ 22 h 96"/>
                <a:gd name="T4" fmla="*/ 19 w 39"/>
                <a:gd name="T5" fmla="*/ 40 h 96"/>
                <a:gd name="T6" fmla="*/ 31 w 39"/>
                <a:gd name="T7" fmla="*/ 65 h 96"/>
                <a:gd name="T8" fmla="*/ 35 w 39"/>
                <a:gd name="T9" fmla="*/ 78 h 96"/>
                <a:gd name="T10" fmla="*/ 39 w 39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96">
                  <a:moveTo>
                    <a:pt x="0" y="0"/>
                  </a:moveTo>
                  <a:lnTo>
                    <a:pt x="12" y="22"/>
                  </a:lnTo>
                  <a:lnTo>
                    <a:pt x="19" y="40"/>
                  </a:lnTo>
                  <a:lnTo>
                    <a:pt x="31" y="65"/>
                  </a:lnTo>
                  <a:lnTo>
                    <a:pt x="35" y="78"/>
                  </a:lnTo>
                  <a:lnTo>
                    <a:pt x="39" y="96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2" name="Freeform 138"/>
            <p:cNvSpPr>
              <a:spLocks/>
            </p:cNvSpPr>
            <p:nvPr/>
          </p:nvSpPr>
          <p:spPr bwMode="auto">
            <a:xfrm>
              <a:off x="1907" y="1849"/>
              <a:ext cx="36" cy="206"/>
            </a:xfrm>
            <a:custGeom>
              <a:avLst/>
              <a:gdLst>
                <a:gd name="T0" fmla="*/ 0 w 36"/>
                <a:gd name="T1" fmla="*/ 0 h 206"/>
                <a:gd name="T2" fmla="*/ 8 w 36"/>
                <a:gd name="T3" fmla="*/ 41 h 206"/>
                <a:gd name="T4" fmla="*/ 16 w 36"/>
                <a:gd name="T5" fmla="*/ 91 h 206"/>
                <a:gd name="T6" fmla="*/ 28 w 36"/>
                <a:gd name="T7" fmla="*/ 147 h 206"/>
                <a:gd name="T8" fmla="*/ 36 w 36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06">
                  <a:moveTo>
                    <a:pt x="0" y="0"/>
                  </a:moveTo>
                  <a:lnTo>
                    <a:pt x="8" y="41"/>
                  </a:lnTo>
                  <a:lnTo>
                    <a:pt x="16" y="91"/>
                  </a:lnTo>
                  <a:lnTo>
                    <a:pt x="28" y="147"/>
                  </a:lnTo>
                  <a:lnTo>
                    <a:pt x="36" y="206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3" name="Freeform 139"/>
            <p:cNvSpPr>
              <a:spLocks/>
            </p:cNvSpPr>
            <p:nvPr/>
          </p:nvSpPr>
          <p:spPr bwMode="auto">
            <a:xfrm>
              <a:off x="1943" y="2055"/>
              <a:ext cx="39" cy="292"/>
            </a:xfrm>
            <a:custGeom>
              <a:avLst/>
              <a:gdLst>
                <a:gd name="T0" fmla="*/ 0 w 39"/>
                <a:gd name="T1" fmla="*/ 0 h 292"/>
                <a:gd name="T2" fmla="*/ 4 w 39"/>
                <a:gd name="T3" fmla="*/ 31 h 292"/>
                <a:gd name="T4" fmla="*/ 8 w 39"/>
                <a:gd name="T5" fmla="*/ 68 h 292"/>
                <a:gd name="T6" fmla="*/ 19 w 39"/>
                <a:gd name="T7" fmla="*/ 143 h 292"/>
                <a:gd name="T8" fmla="*/ 27 w 39"/>
                <a:gd name="T9" fmla="*/ 220 h 292"/>
                <a:gd name="T10" fmla="*/ 35 w 39"/>
                <a:gd name="T11" fmla="*/ 258 h 292"/>
                <a:gd name="T12" fmla="*/ 39 w 39"/>
                <a:gd name="T1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92">
                  <a:moveTo>
                    <a:pt x="0" y="0"/>
                  </a:moveTo>
                  <a:lnTo>
                    <a:pt x="4" y="31"/>
                  </a:lnTo>
                  <a:lnTo>
                    <a:pt x="8" y="68"/>
                  </a:lnTo>
                  <a:lnTo>
                    <a:pt x="19" y="143"/>
                  </a:lnTo>
                  <a:lnTo>
                    <a:pt x="27" y="220"/>
                  </a:lnTo>
                  <a:lnTo>
                    <a:pt x="35" y="258"/>
                  </a:lnTo>
                  <a:lnTo>
                    <a:pt x="39" y="292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4" name="Freeform 140"/>
            <p:cNvSpPr>
              <a:spLocks/>
            </p:cNvSpPr>
            <p:nvPr/>
          </p:nvSpPr>
          <p:spPr bwMode="auto">
            <a:xfrm>
              <a:off x="1982" y="2347"/>
              <a:ext cx="39" cy="252"/>
            </a:xfrm>
            <a:custGeom>
              <a:avLst/>
              <a:gdLst>
                <a:gd name="T0" fmla="*/ 0 w 39"/>
                <a:gd name="T1" fmla="*/ 0 h 252"/>
                <a:gd name="T2" fmla="*/ 8 w 39"/>
                <a:gd name="T3" fmla="*/ 68 h 252"/>
                <a:gd name="T4" fmla="*/ 20 w 39"/>
                <a:gd name="T5" fmla="*/ 134 h 252"/>
                <a:gd name="T6" fmla="*/ 32 w 39"/>
                <a:gd name="T7" fmla="*/ 196 h 252"/>
                <a:gd name="T8" fmla="*/ 36 w 39"/>
                <a:gd name="T9" fmla="*/ 224 h 252"/>
                <a:gd name="T10" fmla="*/ 39 w 39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52">
                  <a:moveTo>
                    <a:pt x="0" y="0"/>
                  </a:moveTo>
                  <a:lnTo>
                    <a:pt x="8" y="68"/>
                  </a:lnTo>
                  <a:lnTo>
                    <a:pt x="20" y="134"/>
                  </a:lnTo>
                  <a:lnTo>
                    <a:pt x="32" y="196"/>
                  </a:lnTo>
                  <a:lnTo>
                    <a:pt x="36" y="224"/>
                  </a:lnTo>
                  <a:lnTo>
                    <a:pt x="39" y="252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5" name="Freeform 141"/>
            <p:cNvSpPr>
              <a:spLocks/>
            </p:cNvSpPr>
            <p:nvPr/>
          </p:nvSpPr>
          <p:spPr bwMode="auto">
            <a:xfrm>
              <a:off x="2021" y="2599"/>
              <a:ext cx="40" cy="155"/>
            </a:xfrm>
            <a:custGeom>
              <a:avLst/>
              <a:gdLst>
                <a:gd name="T0" fmla="*/ 0 w 40"/>
                <a:gd name="T1" fmla="*/ 0 h 155"/>
                <a:gd name="T2" fmla="*/ 8 w 40"/>
                <a:gd name="T3" fmla="*/ 47 h 155"/>
                <a:gd name="T4" fmla="*/ 20 w 40"/>
                <a:gd name="T5" fmla="*/ 87 h 155"/>
                <a:gd name="T6" fmla="*/ 32 w 40"/>
                <a:gd name="T7" fmla="*/ 124 h 155"/>
                <a:gd name="T8" fmla="*/ 40 w 40"/>
                <a:gd name="T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55">
                  <a:moveTo>
                    <a:pt x="0" y="0"/>
                  </a:moveTo>
                  <a:lnTo>
                    <a:pt x="8" y="47"/>
                  </a:lnTo>
                  <a:lnTo>
                    <a:pt x="20" y="87"/>
                  </a:lnTo>
                  <a:lnTo>
                    <a:pt x="32" y="124"/>
                  </a:lnTo>
                  <a:lnTo>
                    <a:pt x="40" y="155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6" name="Freeform 142"/>
            <p:cNvSpPr>
              <a:spLocks/>
            </p:cNvSpPr>
            <p:nvPr/>
          </p:nvSpPr>
          <p:spPr bwMode="auto">
            <a:xfrm>
              <a:off x="2061" y="2754"/>
              <a:ext cx="39" cy="91"/>
            </a:xfrm>
            <a:custGeom>
              <a:avLst/>
              <a:gdLst>
                <a:gd name="T0" fmla="*/ 0 w 39"/>
                <a:gd name="T1" fmla="*/ 0 h 91"/>
                <a:gd name="T2" fmla="*/ 8 w 39"/>
                <a:gd name="T3" fmla="*/ 28 h 91"/>
                <a:gd name="T4" fmla="*/ 20 w 39"/>
                <a:gd name="T5" fmla="*/ 50 h 91"/>
                <a:gd name="T6" fmla="*/ 31 w 39"/>
                <a:gd name="T7" fmla="*/ 69 h 91"/>
                <a:gd name="T8" fmla="*/ 39 w 39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91">
                  <a:moveTo>
                    <a:pt x="0" y="0"/>
                  </a:moveTo>
                  <a:lnTo>
                    <a:pt x="8" y="28"/>
                  </a:lnTo>
                  <a:lnTo>
                    <a:pt x="20" y="50"/>
                  </a:lnTo>
                  <a:lnTo>
                    <a:pt x="31" y="69"/>
                  </a:lnTo>
                  <a:lnTo>
                    <a:pt x="39" y="91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7" name="Freeform 143"/>
            <p:cNvSpPr>
              <a:spLocks/>
            </p:cNvSpPr>
            <p:nvPr/>
          </p:nvSpPr>
          <p:spPr bwMode="auto">
            <a:xfrm>
              <a:off x="2100" y="2845"/>
              <a:ext cx="40" cy="83"/>
            </a:xfrm>
            <a:custGeom>
              <a:avLst/>
              <a:gdLst>
                <a:gd name="T0" fmla="*/ 0 w 40"/>
                <a:gd name="T1" fmla="*/ 0 h 83"/>
                <a:gd name="T2" fmla="*/ 20 w 40"/>
                <a:gd name="T3" fmla="*/ 43 h 83"/>
                <a:gd name="T4" fmla="*/ 40 w 40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83">
                  <a:moveTo>
                    <a:pt x="0" y="0"/>
                  </a:moveTo>
                  <a:lnTo>
                    <a:pt x="20" y="43"/>
                  </a:lnTo>
                  <a:lnTo>
                    <a:pt x="40" y="83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8" name="Line 144"/>
            <p:cNvSpPr>
              <a:spLocks noChangeShapeType="1"/>
            </p:cNvSpPr>
            <p:nvPr/>
          </p:nvSpPr>
          <p:spPr bwMode="auto">
            <a:xfrm>
              <a:off x="2140" y="2928"/>
              <a:ext cx="39" cy="84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49" name="Line 145"/>
            <p:cNvSpPr>
              <a:spLocks noChangeShapeType="1"/>
            </p:cNvSpPr>
            <p:nvPr/>
          </p:nvSpPr>
          <p:spPr bwMode="auto">
            <a:xfrm>
              <a:off x="2179" y="3012"/>
              <a:ext cx="40" cy="84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0" name="Line 146"/>
            <p:cNvSpPr>
              <a:spLocks noChangeShapeType="1"/>
            </p:cNvSpPr>
            <p:nvPr/>
          </p:nvSpPr>
          <p:spPr bwMode="auto">
            <a:xfrm>
              <a:off x="2219" y="3096"/>
              <a:ext cx="35" cy="81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1" name="Freeform 147"/>
            <p:cNvSpPr>
              <a:spLocks/>
            </p:cNvSpPr>
            <p:nvPr/>
          </p:nvSpPr>
          <p:spPr bwMode="auto">
            <a:xfrm>
              <a:off x="2254" y="3177"/>
              <a:ext cx="40" cy="78"/>
            </a:xfrm>
            <a:custGeom>
              <a:avLst/>
              <a:gdLst>
                <a:gd name="T0" fmla="*/ 0 w 40"/>
                <a:gd name="T1" fmla="*/ 0 h 78"/>
                <a:gd name="T2" fmla="*/ 20 w 40"/>
                <a:gd name="T3" fmla="*/ 38 h 78"/>
                <a:gd name="T4" fmla="*/ 40 w 40"/>
                <a:gd name="T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78">
                  <a:moveTo>
                    <a:pt x="0" y="0"/>
                  </a:moveTo>
                  <a:lnTo>
                    <a:pt x="20" y="38"/>
                  </a:lnTo>
                  <a:lnTo>
                    <a:pt x="40" y="78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2" name="Freeform 148"/>
            <p:cNvSpPr>
              <a:spLocks/>
            </p:cNvSpPr>
            <p:nvPr/>
          </p:nvSpPr>
          <p:spPr bwMode="auto">
            <a:xfrm>
              <a:off x="2294" y="3255"/>
              <a:ext cx="39" cy="84"/>
            </a:xfrm>
            <a:custGeom>
              <a:avLst/>
              <a:gdLst>
                <a:gd name="T0" fmla="*/ 0 w 39"/>
                <a:gd name="T1" fmla="*/ 0 h 84"/>
                <a:gd name="T2" fmla="*/ 19 w 39"/>
                <a:gd name="T3" fmla="*/ 40 h 84"/>
                <a:gd name="T4" fmla="*/ 39 w 39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84">
                  <a:moveTo>
                    <a:pt x="0" y="0"/>
                  </a:moveTo>
                  <a:lnTo>
                    <a:pt x="19" y="40"/>
                  </a:lnTo>
                  <a:lnTo>
                    <a:pt x="39" y="84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3" name="Freeform 149"/>
            <p:cNvSpPr>
              <a:spLocks/>
            </p:cNvSpPr>
            <p:nvPr/>
          </p:nvSpPr>
          <p:spPr bwMode="auto">
            <a:xfrm>
              <a:off x="2333" y="3339"/>
              <a:ext cx="39" cy="78"/>
            </a:xfrm>
            <a:custGeom>
              <a:avLst/>
              <a:gdLst>
                <a:gd name="T0" fmla="*/ 0 w 39"/>
                <a:gd name="T1" fmla="*/ 0 h 78"/>
                <a:gd name="T2" fmla="*/ 8 w 39"/>
                <a:gd name="T3" fmla="*/ 19 h 78"/>
                <a:gd name="T4" fmla="*/ 20 w 39"/>
                <a:gd name="T5" fmla="*/ 37 h 78"/>
                <a:gd name="T6" fmla="*/ 32 w 39"/>
                <a:gd name="T7" fmla="*/ 56 h 78"/>
                <a:gd name="T8" fmla="*/ 39 w 3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78">
                  <a:moveTo>
                    <a:pt x="0" y="0"/>
                  </a:moveTo>
                  <a:lnTo>
                    <a:pt x="8" y="19"/>
                  </a:lnTo>
                  <a:lnTo>
                    <a:pt x="20" y="37"/>
                  </a:lnTo>
                  <a:lnTo>
                    <a:pt x="32" y="56"/>
                  </a:lnTo>
                  <a:lnTo>
                    <a:pt x="39" y="78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4" name="Freeform 150"/>
            <p:cNvSpPr>
              <a:spLocks/>
            </p:cNvSpPr>
            <p:nvPr/>
          </p:nvSpPr>
          <p:spPr bwMode="auto">
            <a:xfrm>
              <a:off x="2372" y="3417"/>
              <a:ext cx="40" cy="105"/>
            </a:xfrm>
            <a:custGeom>
              <a:avLst/>
              <a:gdLst>
                <a:gd name="T0" fmla="*/ 0 w 40"/>
                <a:gd name="T1" fmla="*/ 0 h 105"/>
                <a:gd name="T2" fmla="*/ 8 w 40"/>
                <a:gd name="T3" fmla="*/ 25 h 105"/>
                <a:gd name="T4" fmla="*/ 20 w 40"/>
                <a:gd name="T5" fmla="*/ 53 h 105"/>
                <a:gd name="T6" fmla="*/ 32 w 40"/>
                <a:gd name="T7" fmla="*/ 81 h 105"/>
                <a:gd name="T8" fmla="*/ 40 w 40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5">
                  <a:moveTo>
                    <a:pt x="0" y="0"/>
                  </a:moveTo>
                  <a:lnTo>
                    <a:pt x="8" y="25"/>
                  </a:lnTo>
                  <a:lnTo>
                    <a:pt x="20" y="53"/>
                  </a:lnTo>
                  <a:lnTo>
                    <a:pt x="32" y="81"/>
                  </a:lnTo>
                  <a:lnTo>
                    <a:pt x="40" y="105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5" name="Freeform 151"/>
            <p:cNvSpPr>
              <a:spLocks/>
            </p:cNvSpPr>
            <p:nvPr/>
          </p:nvSpPr>
          <p:spPr bwMode="auto">
            <a:xfrm>
              <a:off x="2412" y="3522"/>
              <a:ext cx="39" cy="60"/>
            </a:xfrm>
            <a:custGeom>
              <a:avLst/>
              <a:gdLst>
                <a:gd name="T0" fmla="*/ 0 w 39"/>
                <a:gd name="T1" fmla="*/ 0 h 60"/>
                <a:gd name="T2" fmla="*/ 8 w 39"/>
                <a:gd name="T3" fmla="*/ 19 h 60"/>
                <a:gd name="T4" fmla="*/ 20 w 39"/>
                <a:gd name="T5" fmla="*/ 35 h 60"/>
                <a:gd name="T6" fmla="*/ 39 w 39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0">
                  <a:moveTo>
                    <a:pt x="0" y="0"/>
                  </a:moveTo>
                  <a:lnTo>
                    <a:pt x="8" y="19"/>
                  </a:lnTo>
                  <a:lnTo>
                    <a:pt x="20" y="35"/>
                  </a:lnTo>
                  <a:lnTo>
                    <a:pt x="39" y="6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6" name="Freeform 152"/>
            <p:cNvSpPr>
              <a:spLocks/>
            </p:cNvSpPr>
            <p:nvPr/>
          </p:nvSpPr>
          <p:spPr bwMode="auto">
            <a:xfrm>
              <a:off x="2451" y="3582"/>
              <a:ext cx="40" cy="49"/>
            </a:xfrm>
            <a:custGeom>
              <a:avLst/>
              <a:gdLst>
                <a:gd name="T0" fmla="*/ 0 w 40"/>
                <a:gd name="T1" fmla="*/ 0 h 49"/>
                <a:gd name="T2" fmla="*/ 20 w 40"/>
                <a:gd name="T3" fmla="*/ 24 h 49"/>
                <a:gd name="T4" fmla="*/ 40 w 40"/>
                <a:gd name="T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9">
                  <a:moveTo>
                    <a:pt x="0" y="0"/>
                  </a:moveTo>
                  <a:lnTo>
                    <a:pt x="20" y="24"/>
                  </a:lnTo>
                  <a:lnTo>
                    <a:pt x="40" y="49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7" name="Freeform 153"/>
            <p:cNvSpPr>
              <a:spLocks/>
            </p:cNvSpPr>
            <p:nvPr/>
          </p:nvSpPr>
          <p:spPr bwMode="auto">
            <a:xfrm>
              <a:off x="2491" y="3631"/>
              <a:ext cx="39" cy="41"/>
            </a:xfrm>
            <a:custGeom>
              <a:avLst/>
              <a:gdLst>
                <a:gd name="T0" fmla="*/ 0 w 39"/>
                <a:gd name="T1" fmla="*/ 0 h 41"/>
                <a:gd name="T2" fmla="*/ 19 w 39"/>
                <a:gd name="T3" fmla="*/ 22 h 41"/>
                <a:gd name="T4" fmla="*/ 39 w 39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41">
                  <a:moveTo>
                    <a:pt x="0" y="0"/>
                  </a:moveTo>
                  <a:lnTo>
                    <a:pt x="19" y="22"/>
                  </a:lnTo>
                  <a:lnTo>
                    <a:pt x="39" y="41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8" name="Freeform 154"/>
            <p:cNvSpPr>
              <a:spLocks/>
            </p:cNvSpPr>
            <p:nvPr/>
          </p:nvSpPr>
          <p:spPr bwMode="auto">
            <a:xfrm>
              <a:off x="2530" y="3672"/>
              <a:ext cx="40" cy="31"/>
            </a:xfrm>
            <a:custGeom>
              <a:avLst/>
              <a:gdLst>
                <a:gd name="T0" fmla="*/ 0 w 40"/>
                <a:gd name="T1" fmla="*/ 0 h 31"/>
                <a:gd name="T2" fmla="*/ 20 w 40"/>
                <a:gd name="T3" fmla="*/ 15 h 31"/>
                <a:gd name="T4" fmla="*/ 40 w 40"/>
                <a:gd name="T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0" y="0"/>
                  </a:moveTo>
                  <a:lnTo>
                    <a:pt x="20" y="15"/>
                  </a:lnTo>
                  <a:lnTo>
                    <a:pt x="40" y="31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59" name="Line 155"/>
            <p:cNvSpPr>
              <a:spLocks noChangeShapeType="1"/>
            </p:cNvSpPr>
            <p:nvPr/>
          </p:nvSpPr>
          <p:spPr bwMode="auto">
            <a:xfrm>
              <a:off x="2570" y="3703"/>
              <a:ext cx="35" cy="2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0" name="Line 156"/>
            <p:cNvSpPr>
              <a:spLocks noChangeShapeType="1"/>
            </p:cNvSpPr>
            <p:nvPr/>
          </p:nvSpPr>
          <p:spPr bwMode="auto">
            <a:xfrm>
              <a:off x="2605" y="3728"/>
              <a:ext cx="40" cy="18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1" name="Line 157"/>
            <p:cNvSpPr>
              <a:spLocks noChangeShapeType="1"/>
            </p:cNvSpPr>
            <p:nvPr/>
          </p:nvSpPr>
          <p:spPr bwMode="auto">
            <a:xfrm>
              <a:off x="2645" y="3746"/>
              <a:ext cx="39" cy="13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2" name="Freeform 158"/>
            <p:cNvSpPr>
              <a:spLocks/>
            </p:cNvSpPr>
            <p:nvPr/>
          </p:nvSpPr>
          <p:spPr bwMode="auto">
            <a:xfrm>
              <a:off x="2684" y="3759"/>
              <a:ext cx="39" cy="6"/>
            </a:xfrm>
            <a:custGeom>
              <a:avLst/>
              <a:gdLst>
                <a:gd name="T0" fmla="*/ 0 w 39"/>
                <a:gd name="T1" fmla="*/ 0 h 6"/>
                <a:gd name="T2" fmla="*/ 20 w 39"/>
                <a:gd name="T3" fmla="*/ 3 h 6"/>
                <a:gd name="T4" fmla="*/ 39 w 39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6">
                  <a:moveTo>
                    <a:pt x="0" y="0"/>
                  </a:moveTo>
                  <a:lnTo>
                    <a:pt x="20" y="3"/>
                  </a:lnTo>
                  <a:lnTo>
                    <a:pt x="39" y="6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3" name="Line 159"/>
            <p:cNvSpPr>
              <a:spLocks noChangeShapeType="1"/>
            </p:cNvSpPr>
            <p:nvPr/>
          </p:nvSpPr>
          <p:spPr bwMode="auto">
            <a:xfrm>
              <a:off x="2723" y="3765"/>
              <a:ext cx="40" cy="6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4" name="Line 160"/>
            <p:cNvSpPr>
              <a:spLocks noChangeShapeType="1"/>
            </p:cNvSpPr>
            <p:nvPr/>
          </p:nvSpPr>
          <p:spPr bwMode="auto">
            <a:xfrm>
              <a:off x="2763" y="3771"/>
              <a:ext cx="39" cy="3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5" name="Line 161"/>
            <p:cNvSpPr>
              <a:spLocks noChangeShapeType="1"/>
            </p:cNvSpPr>
            <p:nvPr/>
          </p:nvSpPr>
          <p:spPr bwMode="auto">
            <a:xfrm>
              <a:off x="2802" y="3774"/>
              <a:ext cx="40" cy="3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6" name="Line 162"/>
            <p:cNvSpPr>
              <a:spLocks noChangeShapeType="1"/>
            </p:cNvSpPr>
            <p:nvPr/>
          </p:nvSpPr>
          <p:spPr bwMode="auto">
            <a:xfrm>
              <a:off x="2842" y="3777"/>
              <a:ext cx="39" cy="1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7" name="Line 163"/>
            <p:cNvSpPr>
              <a:spLocks noChangeShapeType="1"/>
            </p:cNvSpPr>
            <p:nvPr/>
          </p:nvSpPr>
          <p:spPr bwMode="auto">
            <a:xfrm>
              <a:off x="2881" y="3777"/>
              <a:ext cx="36" cy="4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8" name="Freeform 164"/>
            <p:cNvSpPr>
              <a:spLocks/>
            </p:cNvSpPr>
            <p:nvPr/>
          </p:nvSpPr>
          <p:spPr bwMode="auto">
            <a:xfrm>
              <a:off x="1008" y="3289"/>
              <a:ext cx="39" cy="327"/>
            </a:xfrm>
            <a:custGeom>
              <a:avLst/>
              <a:gdLst>
                <a:gd name="T0" fmla="*/ 0 w 39"/>
                <a:gd name="T1" fmla="*/ 327 h 327"/>
                <a:gd name="T2" fmla="*/ 8 w 39"/>
                <a:gd name="T3" fmla="*/ 249 h 327"/>
                <a:gd name="T4" fmla="*/ 20 w 39"/>
                <a:gd name="T5" fmla="*/ 171 h 327"/>
                <a:gd name="T6" fmla="*/ 24 w 39"/>
                <a:gd name="T7" fmla="*/ 134 h 327"/>
                <a:gd name="T8" fmla="*/ 32 w 39"/>
                <a:gd name="T9" fmla="*/ 94 h 327"/>
                <a:gd name="T10" fmla="*/ 36 w 39"/>
                <a:gd name="T11" fmla="*/ 47 h 327"/>
                <a:gd name="T12" fmla="*/ 39 w 39"/>
                <a:gd name="T1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27">
                  <a:moveTo>
                    <a:pt x="0" y="327"/>
                  </a:moveTo>
                  <a:lnTo>
                    <a:pt x="8" y="249"/>
                  </a:lnTo>
                  <a:lnTo>
                    <a:pt x="20" y="171"/>
                  </a:lnTo>
                  <a:lnTo>
                    <a:pt x="24" y="134"/>
                  </a:lnTo>
                  <a:lnTo>
                    <a:pt x="32" y="94"/>
                  </a:lnTo>
                  <a:lnTo>
                    <a:pt x="36" y="47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69" name="Freeform 165"/>
            <p:cNvSpPr>
              <a:spLocks/>
            </p:cNvSpPr>
            <p:nvPr/>
          </p:nvSpPr>
          <p:spPr bwMode="auto">
            <a:xfrm>
              <a:off x="1047" y="2813"/>
              <a:ext cx="40" cy="476"/>
            </a:xfrm>
            <a:custGeom>
              <a:avLst/>
              <a:gdLst>
                <a:gd name="T0" fmla="*/ 0 w 40"/>
                <a:gd name="T1" fmla="*/ 476 h 476"/>
                <a:gd name="T2" fmla="*/ 4 w 40"/>
                <a:gd name="T3" fmla="*/ 423 h 476"/>
                <a:gd name="T4" fmla="*/ 8 w 40"/>
                <a:gd name="T5" fmla="*/ 367 h 476"/>
                <a:gd name="T6" fmla="*/ 16 w 40"/>
                <a:gd name="T7" fmla="*/ 311 h 476"/>
                <a:gd name="T8" fmla="*/ 20 w 40"/>
                <a:gd name="T9" fmla="*/ 249 h 476"/>
                <a:gd name="T10" fmla="*/ 32 w 40"/>
                <a:gd name="T11" fmla="*/ 125 h 476"/>
                <a:gd name="T12" fmla="*/ 40 w 40"/>
                <a:gd name="T13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76">
                  <a:moveTo>
                    <a:pt x="0" y="476"/>
                  </a:moveTo>
                  <a:lnTo>
                    <a:pt x="4" y="423"/>
                  </a:lnTo>
                  <a:lnTo>
                    <a:pt x="8" y="367"/>
                  </a:lnTo>
                  <a:lnTo>
                    <a:pt x="16" y="311"/>
                  </a:lnTo>
                  <a:lnTo>
                    <a:pt x="20" y="249"/>
                  </a:lnTo>
                  <a:lnTo>
                    <a:pt x="32" y="125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0" name="Freeform 166"/>
            <p:cNvSpPr>
              <a:spLocks/>
            </p:cNvSpPr>
            <p:nvPr/>
          </p:nvSpPr>
          <p:spPr bwMode="auto">
            <a:xfrm>
              <a:off x="1087" y="2300"/>
              <a:ext cx="39" cy="513"/>
            </a:xfrm>
            <a:custGeom>
              <a:avLst/>
              <a:gdLst>
                <a:gd name="T0" fmla="*/ 0 w 39"/>
                <a:gd name="T1" fmla="*/ 513 h 513"/>
                <a:gd name="T2" fmla="*/ 4 w 39"/>
                <a:gd name="T3" fmla="*/ 448 h 513"/>
                <a:gd name="T4" fmla="*/ 8 w 39"/>
                <a:gd name="T5" fmla="*/ 383 h 513"/>
                <a:gd name="T6" fmla="*/ 20 w 39"/>
                <a:gd name="T7" fmla="*/ 246 h 513"/>
                <a:gd name="T8" fmla="*/ 24 w 39"/>
                <a:gd name="T9" fmla="*/ 178 h 513"/>
                <a:gd name="T10" fmla="*/ 31 w 39"/>
                <a:gd name="T11" fmla="*/ 115 h 513"/>
                <a:gd name="T12" fmla="*/ 35 w 39"/>
                <a:gd name="T13" fmla="*/ 53 h 513"/>
                <a:gd name="T14" fmla="*/ 39 w 39"/>
                <a:gd name="T15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13">
                  <a:moveTo>
                    <a:pt x="0" y="513"/>
                  </a:moveTo>
                  <a:lnTo>
                    <a:pt x="4" y="448"/>
                  </a:lnTo>
                  <a:lnTo>
                    <a:pt x="8" y="383"/>
                  </a:lnTo>
                  <a:lnTo>
                    <a:pt x="20" y="246"/>
                  </a:lnTo>
                  <a:lnTo>
                    <a:pt x="24" y="178"/>
                  </a:lnTo>
                  <a:lnTo>
                    <a:pt x="31" y="115"/>
                  </a:lnTo>
                  <a:lnTo>
                    <a:pt x="35" y="53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1" name="Freeform 167"/>
            <p:cNvSpPr>
              <a:spLocks/>
            </p:cNvSpPr>
            <p:nvPr/>
          </p:nvSpPr>
          <p:spPr bwMode="auto">
            <a:xfrm>
              <a:off x="1126" y="1996"/>
              <a:ext cx="40" cy="304"/>
            </a:xfrm>
            <a:custGeom>
              <a:avLst/>
              <a:gdLst>
                <a:gd name="T0" fmla="*/ 0 w 40"/>
                <a:gd name="T1" fmla="*/ 304 h 304"/>
                <a:gd name="T2" fmla="*/ 4 w 40"/>
                <a:gd name="T3" fmla="*/ 255 h 304"/>
                <a:gd name="T4" fmla="*/ 8 w 40"/>
                <a:gd name="T5" fmla="*/ 208 h 304"/>
                <a:gd name="T6" fmla="*/ 16 w 40"/>
                <a:gd name="T7" fmla="*/ 168 h 304"/>
                <a:gd name="T8" fmla="*/ 20 w 40"/>
                <a:gd name="T9" fmla="*/ 127 h 304"/>
                <a:gd name="T10" fmla="*/ 24 w 40"/>
                <a:gd name="T11" fmla="*/ 90 h 304"/>
                <a:gd name="T12" fmla="*/ 32 w 40"/>
                <a:gd name="T13" fmla="*/ 59 h 304"/>
                <a:gd name="T14" fmla="*/ 36 w 40"/>
                <a:gd name="T15" fmla="*/ 28 h 304"/>
                <a:gd name="T16" fmla="*/ 40 w 40"/>
                <a:gd name="T1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304">
                  <a:moveTo>
                    <a:pt x="0" y="304"/>
                  </a:moveTo>
                  <a:lnTo>
                    <a:pt x="4" y="255"/>
                  </a:lnTo>
                  <a:lnTo>
                    <a:pt x="8" y="208"/>
                  </a:lnTo>
                  <a:lnTo>
                    <a:pt x="16" y="168"/>
                  </a:lnTo>
                  <a:lnTo>
                    <a:pt x="20" y="127"/>
                  </a:lnTo>
                  <a:lnTo>
                    <a:pt x="24" y="90"/>
                  </a:lnTo>
                  <a:lnTo>
                    <a:pt x="32" y="59"/>
                  </a:lnTo>
                  <a:lnTo>
                    <a:pt x="36" y="28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2" name="Freeform 168"/>
            <p:cNvSpPr>
              <a:spLocks/>
            </p:cNvSpPr>
            <p:nvPr/>
          </p:nvSpPr>
          <p:spPr bwMode="auto">
            <a:xfrm>
              <a:off x="1166" y="1877"/>
              <a:ext cx="39" cy="119"/>
            </a:xfrm>
            <a:custGeom>
              <a:avLst/>
              <a:gdLst>
                <a:gd name="T0" fmla="*/ 0 w 39"/>
                <a:gd name="T1" fmla="*/ 119 h 119"/>
                <a:gd name="T2" fmla="*/ 4 w 39"/>
                <a:gd name="T3" fmla="*/ 97 h 119"/>
                <a:gd name="T4" fmla="*/ 8 w 39"/>
                <a:gd name="T5" fmla="*/ 78 h 119"/>
                <a:gd name="T6" fmla="*/ 19 w 39"/>
                <a:gd name="T7" fmla="*/ 50 h 119"/>
                <a:gd name="T8" fmla="*/ 31 w 39"/>
                <a:gd name="T9" fmla="*/ 22 h 119"/>
                <a:gd name="T10" fmla="*/ 39 w 39"/>
                <a:gd name="T1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19">
                  <a:moveTo>
                    <a:pt x="0" y="119"/>
                  </a:moveTo>
                  <a:lnTo>
                    <a:pt x="4" y="97"/>
                  </a:lnTo>
                  <a:lnTo>
                    <a:pt x="8" y="78"/>
                  </a:lnTo>
                  <a:lnTo>
                    <a:pt x="19" y="50"/>
                  </a:lnTo>
                  <a:lnTo>
                    <a:pt x="31" y="22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3" name="Freeform 169"/>
            <p:cNvSpPr>
              <a:spLocks/>
            </p:cNvSpPr>
            <p:nvPr/>
          </p:nvSpPr>
          <p:spPr bwMode="auto">
            <a:xfrm>
              <a:off x="1205" y="1775"/>
              <a:ext cx="36" cy="102"/>
            </a:xfrm>
            <a:custGeom>
              <a:avLst/>
              <a:gdLst>
                <a:gd name="T0" fmla="*/ 0 w 36"/>
                <a:gd name="T1" fmla="*/ 102 h 102"/>
                <a:gd name="T2" fmla="*/ 16 w 36"/>
                <a:gd name="T3" fmla="*/ 50 h 102"/>
                <a:gd name="T4" fmla="*/ 28 w 36"/>
                <a:gd name="T5" fmla="*/ 22 h 102"/>
                <a:gd name="T6" fmla="*/ 36 w 3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02">
                  <a:moveTo>
                    <a:pt x="0" y="102"/>
                  </a:moveTo>
                  <a:lnTo>
                    <a:pt x="16" y="50"/>
                  </a:lnTo>
                  <a:lnTo>
                    <a:pt x="28" y="2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4" name="Freeform 170"/>
            <p:cNvSpPr>
              <a:spLocks/>
            </p:cNvSpPr>
            <p:nvPr/>
          </p:nvSpPr>
          <p:spPr bwMode="auto">
            <a:xfrm>
              <a:off x="1241" y="1703"/>
              <a:ext cx="39" cy="72"/>
            </a:xfrm>
            <a:custGeom>
              <a:avLst/>
              <a:gdLst>
                <a:gd name="T0" fmla="*/ 0 w 39"/>
                <a:gd name="T1" fmla="*/ 72 h 72"/>
                <a:gd name="T2" fmla="*/ 8 w 39"/>
                <a:gd name="T3" fmla="*/ 50 h 72"/>
                <a:gd name="T4" fmla="*/ 19 w 39"/>
                <a:gd name="T5" fmla="*/ 31 h 72"/>
                <a:gd name="T6" fmla="*/ 27 w 39"/>
                <a:gd name="T7" fmla="*/ 13 h 72"/>
                <a:gd name="T8" fmla="*/ 39 w 39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72">
                  <a:moveTo>
                    <a:pt x="0" y="72"/>
                  </a:moveTo>
                  <a:lnTo>
                    <a:pt x="8" y="50"/>
                  </a:lnTo>
                  <a:lnTo>
                    <a:pt x="19" y="31"/>
                  </a:lnTo>
                  <a:lnTo>
                    <a:pt x="27" y="13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5" name="Freeform 171"/>
            <p:cNvSpPr>
              <a:spLocks/>
            </p:cNvSpPr>
            <p:nvPr/>
          </p:nvSpPr>
          <p:spPr bwMode="auto">
            <a:xfrm>
              <a:off x="1280" y="1691"/>
              <a:ext cx="40" cy="12"/>
            </a:xfrm>
            <a:custGeom>
              <a:avLst/>
              <a:gdLst>
                <a:gd name="T0" fmla="*/ 0 w 40"/>
                <a:gd name="T1" fmla="*/ 12 h 12"/>
                <a:gd name="T2" fmla="*/ 8 w 40"/>
                <a:gd name="T3" fmla="*/ 6 h 12"/>
                <a:gd name="T4" fmla="*/ 20 w 40"/>
                <a:gd name="T5" fmla="*/ 3 h 12"/>
                <a:gd name="T6" fmla="*/ 32 w 40"/>
                <a:gd name="T7" fmla="*/ 3 h 12"/>
                <a:gd name="T8" fmla="*/ 40 w 4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">
                  <a:moveTo>
                    <a:pt x="0" y="12"/>
                  </a:moveTo>
                  <a:lnTo>
                    <a:pt x="8" y="6"/>
                  </a:lnTo>
                  <a:lnTo>
                    <a:pt x="20" y="3"/>
                  </a:lnTo>
                  <a:lnTo>
                    <a:pt x="32" y="3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6" name="Freeform 172"/>
            <p:cNvSpPr>
              <a:spLocks/>
            </p:cNvSpPr>
            <p:nvPr/>
          </p:nvSpPr>
          <p:spPr bwMode="auto">
            <a:xfrm>
              <a:off x="1320" y="1660"/>
              <a:ext cx="39" cy="31"/>
            </a:xfrm>
            <a:custGeom>
              <a:avLst/>
              <a:gdLst>
                <a:gd name="T0" fmla="*/ 0 w 39"/>
                <a:gd name="T1" fmla="*/ 31 h 31"/>
                <a:gd name="T2" fmla="*/ 7 w 39"/>
                <a:gd name="T3" fmla="*/ 22 h 31"/>
                <a:gd name="T4" fmla="*/ 19 w 39"/>
                <a:gd name="T5" fmla="*/ 12 h 31"/>
                <a:gd name="T6" fmla="*/ 31 w 39"/>
                <a:gd name="T7" fmla="*/ 3 h 31"/>
                <a:gd name="T8" fmla="*/ 35 w 39"/>
                <a:gd name="T9" fmla="*/ 0 h 31"/>
                <a:gd name="T10" fmla="*/ 39 w 39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7" y="22"/>
                  </a:lnTo>
                  <a:lnTo>
                    <a:pt x="19" y="12"/>
                  </a:lnTo>
                  <a:lnTo>
                    <a:pt x="31" y="3"/>
                  </a:lnTo>
                  <a:lnTo>
                    <a:pt x="35" y="0"/>
                  </a:lnTo>
                  <a:lnTo>
                    <a:pt x="39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7" name="Freeform 173"/>
            <p:cNvSpPr>
              <a:spLocks/>
            </p:cNvSpPr>
            <p:nvPr/>
          </p:nvSpPr>
          <p:spPr bwMode="auto">
            <a:xfrm>
              <a:off x="1359" y="1660"/>
              <a:ext cx="39" cy="50"/>
            </a:xfrm>
            <a:custGeom>
              <a:avLst/>
              <a:gdLst>
                <a:gd name="T0" fmla="*/ 0 w 39"/>
                <a:gd name="T1" fmla="*/ 0 h 50"/>
                <a:gd name="T2" fmla="*/ 4 w 39"/>
                <a:gd name="T3" fmla="*/ 3 h 50"/>
                <a:gd name="T4" fmla="*/ 8 w 39"/>
                <a:gd name="T5" fmla="*/ 9 h 50"/>
                <a:gd name="T6" fmla="*/ 20 w 39"/>
                <a:gd name="T7" fmla="*/ 25 h 50"/>
                <a:gd name="T8" fmla="*/ 32 w 39"/>
                <a:gd name="T9" fmla="*/ 40 h 50"/>
                <a:gd name="T10" fmla="*/ 35 w 39"/>
                <a:gd name="T11" fmla="*/ 46 h 50"/>
                <a:gd name="T12" fmla="*/ 39 w 3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0">
                  <a:moveTo>
                    <a:pt x="0" y="0"/>
                  </a:moveTo>
                  <a:lnTo>
                    <a:pt x="4" y="3"/>
                  </a:lnTo>
                  <a:lnTo>
                    <a:pt x="8" y="9"/>
                  </a:lnTo>
                  <a:lnTo>
                    <a:pt x="20" y="25"/>
                  </a:lnTo>
                  <a:lnTo>
                    <a:pt x="32" y="40"/>
                  </a:lnTo>
                  <a:lnTo>
                    <a:pt x="35" y="46"/>
                  </a:lnTo>
                  <a:lnTo>
                    <a:pt x="39" y="5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8" name="Freeform 174"/>
            <p:cNvSpPr>
              <a:spLocks/>
            </p:cNvSpPr>
            <p:nvPr/>
          </p:nvSpPr>
          <p:spPr bwMode="auto">
            <a:xfrm>
              <a:off x="1398" y="1682"/>
              <a:ext cx="40" cy="28"/>
            </a:xfrm>
            <a:custGeom>
              <a:avLst/>
              <a:gdLst>
                <a:gd name="T0" fmla="*/ 0 w 40"/>
                <a:gd name="T1" fmla="*/ 28 h 28"/>
                <a:gd name="T2" fmla="*/ 4 w 40"/>
                <a:gd name="T3" fmla="*/ 28 h 28"/>
                <a:gd name="T4" fmla="*/ 8 w 40"/>
                <a:gd name="T5" fmla="*/ 24 h 28"/>
                <a:gd name="T6" fmla="*/ 20 w 40"/>
                <a:gd name="T7" fmla="*/ 15 h 28"/>
                <a:gd name="T8" fmla="*/ 32 w 40"/>
                <a:gd name="T9" fmla="*/ 6 h 28"/>
                <a:gd name="T10" fmla="*/ 36 w 40"/>
                <a:gd name="T11" fmla="*/ 3 h 28"/>
                <a:gd name="T12" fmla="*/ 40 w 40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8">
                  <a:moveTo>
                    <a:pt x="0" y="28"/>
                  </a:moveTo>
                  <a:lnTo>
                    <a:pt x="4" y="28"/>
                  </a:lnTo>
                  <a:lnTo>
                    <a:pt x="8" y="24"/>
                  </a:lnTo>
                  <a:lnTo>
                    <a:pt x="20" y="15"/>
                  </a:lnTo>
                  <a:lnTo>
                    <a:pt x="32" y="6"/>
                  </a:lnTo>
                  <a:lnTo>
                    <a:pt x="36" y="3"/>
                  </a:lnTo>
                  <a:lnTo>
                    <a:pt x="40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79" name="Freeform 175"/>
            <p:cNvSpPr>
              <a:spLocks/>
            </p:cNvSpPr>
            <p:nvPr/>
          </p:nvSpPr>
          <p:spPr bwMode="auto">
            <a:xfrm>
              <a:off x="1438" y="1682"/>
              <a:ext cx="39" cy="18"/>
            </a:xfrm>
            <a:custGeom>
              <a:avLst/>
              <a:gdLst>
                <a:gd name="T0" fmla="*/ 0 w 39"/>
                <a:gd name="T1" fmla="*/ 0 h 18"/>
                <a:gd name="T2" fmla="*/ 8 w 39"/>
                <a:gd name="T3" fmla="*/ 0 h 18"/>
                <a:gd name="T4" fmla="*/ 20 w 39"/>
                <a:gd name="T5" fmla="*/ 6 h 18"/>
                <a:gd name="T6" fmla="*/ 31 w 39"/>
                <a:gd name="T7" fmla="*/ 12 h 18"/>
                <a:gd name="T8" fmla="*/ 39 w 39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8" y="0"/>
                  </a:lnTo>
                  <a:lnTo>
                    <a:pt x="20" y="6"/>
                  </a:lnTo>
                  <a:lnTo>
                    <a:pt x="31" y="12"/>
                  </a:lnTo>
                  <a:lnTo>
                    <a:pt x="39" y="18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0" name="Freeform 176"/>
            <p:cNvSpPr>
              <a:spLocks/>
            </p:cNvSpPr>
            <p:nvPr/>
          </p:nvSpPr>
          <p:spPr bwMode="auto">
            <a:xfrm>
              <a:off x="1477" y="1700"/>
              <a:ext cx="40" cy="22"/>
            </a:xfrm>
            <a:custGeom>
              <a:avLst/>
              <a:gdLst>
                <a:gd name="T0" fmla="*/ 0 w 40"/>
                <a:gd name="T1" fmla="*/ 0 h 22"/>
                <a:gd name="T2" fmla="*/ 20 w 40"/>
                <a:gd name="T3" fmla="*/ 13 h 22"/>
                <a:gd name="T4" fmla="*/ 40 w 4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2">
                  <a:moveTo>
                    <a:pt x="0" y="0"/>
                  </a:moveTo>
                  <a:lnTo>
                    <a:pt x="20" y="13"/>
                  </a:lnTo>
                  <a:lnTo>
                    <a:pt x="40" y="22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1" name="Freeform 177"/>
            <p:cNvSpPr>
              <a:spLocks/>
            </p:cNvSpPr>
            <p:nvPr/>
          </p:nvSpPr>
          <p:spPr bwMode="auto">
            <a:xfrm>
              <a:off x="1517" y="1722"/>
              <a:ext cx="39" cy="6"/>
            </a:xfrm>
            <a:custGeom>
              <a:avLst/>
              <a:gdLst>
                <a:gd name="T0" fmla="*/ 0 w 39"/>
                <a:gd name="T1" fmla="*/ 0 h 6"/>
                <a:gd name="T2" fmla="*/ 12 w 39"/>
                <a:gd name="T3" fmla="*/ 3 h 6"/>
                <a:gd name="T4" fmla="*/ 19 w 39"/>
                <a:gd name="T5" fmla="*/ 3 h 6"/>
                <a:gd name="T6" fmla="*/ 39 w 39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">
                  <a:moveTo>
                    <a:pt x="0" y="0"/>
                  </a:moveTo>
                  <a:lnTo>
                    <a:pt x="12" y="3"/>
                  </a:lnTo>
                  <a:lnTo>
                    <a:pt x="19" y="3"/>
                  </a:lnTo>
                  <a:lnTo>
                    <a:pt x="39" y="6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2" name="Freeform 178"/>
            <p:cNvSpPr>
              <a:spLocks/>
            </p:cNvSpPr>
            <p:nvPr/>
          </p:nvSpPr>
          <p:spPr bwMode="auto">
            <a:xfrm>
              <a:off x="1556" y="1728"/>
              <a:ext cx="36" cy="16"/>
            </a:xfrm>
            <a:custGeom>
              <a:avLst/>
              <a:gdLst>
                <a:gd name="T0" fmla="*/ 0 w 36"/>
                <a:gd name="T1" fmla="*/ 0 h 16"/>
                <a:gd name="T2" fmla="*/ 16 w 36"/>
                <a:gd name="T3" fmla="*/ 6 h 16"/>
                <a:gd name="T4" fmla="*/ 28 w 36"/>
                <a:gd name="T5" fmla="*/ 9 h 16"/>
                <a:gd name="T6" fmla="*/ 36 w 3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16" y="6"/>
                  </a:lnTo>
                  <a:lnTo>
                    <a:pt x="28" y="9"/>
                  </a:lnTo>
                  <a:lnTo>
                    <a:pt x="36" y="16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3" name="Freeform 179"/>
            <p:cNvSpPr>
              <a:spLocks/>
            </p:cNvSpPr>
            <p:nvPr/>
          </p:nvSpPr>
          <p:spPr bwMode="auto">
            <a:xfrm>
              <a:off x="1592" y="1744"/>
              <a:ext cx="39" cy="49"/>
            </a:xfrm>
            <a:custGeom>
              <a:avLst/>
              <a:gdLst>
                <a:gd name="T0" fmla="*/ 0 w 39"/>
                <a:gd name="T1" fmla="*/ 0 h 49"/>
                <a:gd name="T2" fmla="*/ 19 w 39"/>
                <a:gd name="T3" fmla="*/ 21 h 49"/>
                <a:gd name="T4" fmla="*/ 39 w 39"/>
                <a:gd name="T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49">
                  <a:moveTo>
                    <a:pt x="0" y="0"/>
                  </a:moveTo>
                  <a:lnTo>
                    <a:pt x="19" y="21"/>
                  </a:lnTo>
                  <a:lnTo>
                    <a:pt x="39" y="49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4" name="Freeform 180"/>
            <p:cNvSpPr>
              <a:spLocks/>
            </p:cNvSpPr>
            <p:nvPr/>
          </p:nvSpPr>
          <p:spPr bwMode="auto">
            <a:xfrm>
              <a:off x="1631" y="1793"/>
              <a:ext cx="40" cy="81"/>
            </a:xfrm>
            <a:custGeom>
              <a:avLst/>
              <a:gdLst>
                <a:gd name="T0" fmla="*/ 0 w 40"/>
                <a:gd name="T1" fmla="*/ 0 h 81"/>
                <a:gd name="T2" fmla="*/ 8 w 40"/>
                <a:gd name="T3" fmla="*/ 19 h 81"/>
                <a:gd name="T4" fmla="*/ 20 w 40"/>
                <a:gd name="T5" fmla="*/ 41 h 81"/>
                <a:gd name="T6" fmla="*/ 32 w 40"/>
                <a:gd name="T7" fmla="*/ 63 h 81"/>
                <a:gd name="T8" fmla="*/ 40 w 4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1">
                  <a:moveTo>
                    <a:pt x="0" y="0"/>
                  </a:moveTo>
                  <a:lnTo>
                    <a:pt x="8" y="19"/>
                  </a:lnTo>
                  <a:lnTo>
                    <a:pt x="20" y="41"/>
                  </a:lnTo>
                  <a:lnTo>
                    <a:pt x="32" y="63"/>
                  </a:lnTo>
                  <a:lnTo>
                    <a:pt x="40" y="81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5" name="Freeform 181"/>
            <p:cNvSpPr>
              <a:spLocks/>
            </p:cNvSpPr>
            <p:nvPr/>
          </p:nvSpPr>
          <p:spPr bwMode="auto">
            <a:xfrm>
              <a:off x="1671" y="1874"/>
              <a:ext cx="39" cy="59"/>
            </a:xfrm>
            <a:custGeom>
              <a:avLst/>
              <a:gdLst>
                <a:gd name="T0" fmla="*/ 0 w 39"/>
                <a:gd name="T1" fmla="*/ 0 h 59"/>
                <a:gd name="T2" fmla="*/ 7 w 39"/>
                <a:gd name="T3" fmla="*/ 16 h 59"/>
                <a:gd name="T4" fmla="*/ 19 w 39"/>
                <a:gd name="T5" fmla="*/ 28 h 59"/>
                <a:gd name="T6" fmla="*/ 31 w 39"/>
                <a:gd name="T7" fmla="*/ 44 h 59"/>
                <a:gd name="T8" fmla="*/ 39 w 39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9">
                  <a:moveTo>
                    <a:pt x="0" y="0"/>
                  </a:moveTo>
                  <a:lnTo>
                    <a:pt x="7" y="16"/>
                  </a:lnTo>
                  <a:lnTo>
                    <a:pt x="19" y="28"/>
                  </a:lnTo>
                  <a:lnTo>
                    <a:pt x="31" y="44"/>
                  </a:lnTo>
                  <a:lnTo>
                    <a:pt x="39" y="59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6" name="Freeform 182"/>
            <p:cNvSpPr>
              <a:spLocks/>
            </p:cNvSpPr>
            <p:nvPr/>
          </p:nvSpPr>
          <p:spPr bwMode="auto">
            <a:xfrm>
              <a:off x="1710" y="1933"/>
              <a:ext cx="39" cy="87"/>
            </a:xfrm>
            <a:custGeom>
              <a:avLst/>
              <a:gdLst>
                <a:gd name="T0" fmla="*/ 0 w 39"/>
                <a:gd name="T1" fmla="*/ 0 h 87"/>
                <a:gd name="T2" fmla="*/ 8 w 39"/>
                <a:gd name="T3" fmla="*/ 19 h 87"/>
                <a:gd name="T4" fmla="*/ 20 w 39"/>
                <a:gd name="T5" fmla="*/ 41 h 87"/>
                <a:gd name="T6" fmla="*/ 39 w 39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87">
                  <a:moveTo>
                    <a:pt x="0" y="0"/>
                  </a:moveTo>
                  <a:lnTo>
                    <a:pt x="8" y="19"/>
                  </a:lnTo>
                  <a:lnTo>
                    <a:pt x="20" y="41"/>
                  </a:lnTo>
                  <a:lnTo>
                    <a:pt x="39" y="87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7" name="Freeform 183"/>
            <p:cNvSpPr>
              <a:spLocks/>
            </p:cNvSpPr>
            <p:nvPr/>
          </p:nvSpPr>
          <p:spPr bwMode="auto">
            <a:xfrm>
              <a:off x="1749" y="2020"/>
              <a:ext cx="40" cy="91"/>
            </a:xfrm>
            <a:custGeom>
              <a:avLst/>
              <a:gdLst>
                <a:gd name="T0" fmla="*/ 0 w 40"/>
                <a:gd name="T1" fmla="*/ 0 h 91"/>
                <a:gd name="T2" fmla="*/ 20 w 40"/>
                <a:gd name="T3" fmla="*/ 44 h 91"/>
                <a:gd name="T4" fmla="*/ 32 w 40"/>
                <a:gd name="T5" fmla="*/ 66 h 91"/>
                <a:gd name="T6" fmla="*/ 40 w 40"/>
                <a:gd name="T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91">
                  <a:moveTo>
                    <a:pt x="0" y="0"/>
                  </a:moveTo>
                  <a:lnTo>
                    <a:pt x="20" y="44"/>
                  </a:lnTo>
                  <a:lnTo>
                    <a:pt x="32" y="66"/>
                  </a:lnTo>
                  <a:lnTo>
                    <a:pt x="40" y="91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8" name="Freeform 184"/>
            <p:cNvSpPr>
              <a:spLocks/>
            </p:cNvSpPr>
            <p:nvPr/>
          </p:nvSpPr>
          <p:spPr bwMode="auto">
            <a:xfrm>
              <a:off x="1789" y="2111"/>
              <a:ext cx="39" cy="112"/>
            </a:xfrm>
            <a:custGeom>
              <a:avLst/>
              <a:gdLst>
                <a:gd name="T0" fmla="*/ 0 w 39"/>
                <a:gd name="T1" fmla="*/ 0 h 112"/>
                <a:gd name="T2" fmla="*/ 8 w 39"/>
                <a:gd name="T3" fmla="*/ 28 h 112"/>
                <a:gd name="T4" fmla="*/ 20 w 39"/>
                <a:gd name="T5" fmla="*/ 56 h 112"/>
                <a:gd name="T6" fmla="*/ 31 w 39"/>
                <a:gd name="T7" fmla="*/ 84 h 112"/>
                <a:gd name="T8" fmla="*/ 39 w 39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2">
                  <a:moveTo>
                    <a:pt x="0" y="0"/>
                  </a:moveTo>
                  <a:lnTo>
                    <a:pt x="8" y="28"/>
                  </a:lnTo>
                  <a:lnTo>
                    <a:pt x="20" y="56"/>
                  </a:lnTo>
                  <a:lnTo>
                    <a:pt x="31" y="84"/>
                  </a:lnTo>
                  <a:lnTo>
                    <a:pt x="39" y="112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89" name="Freeform 185"/>
            <p:cNvSpPr>
              <a:spLocks/>
            </p:cNvSpPr>
            <p:nvPr/>
          </p:nvSpPr>
          <p:spPr bwMode="auto">
            <a:xfrm>
              <a:off x="1828" y="2223"/>
              <a:ext cx="40" cy="87"/>
            </a:xfrm>
            <a:custGeom>
              <a:avLst/>
              <a:gdLst>
                <a:gd name="T0" fmla="*/ 0 w 40"/>
                <a:gd name="T1" fmla="*/ 0 h 87"/>
                <a:gd name="T2" fmla="*/ 20 w 40"/>
                <a:gd name="T3" fmla="*/ 46 h 87"/>
                <a:gd name="T4" fmla="*/ 40 w 40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87">
                  <a:moveTo>
                    <a:pt x="0" y="0"/>
                  </a:moveTo>
                  <a:lnTo>
                    <a:pt x="20" y="46"/>
                  </a:lnTo>
                  <a:lnTo>
                    <a:pt x="40" y="87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0" name="Freeform 186"/>
            <p:cNvSpPr>
              <a:spLocks/>
            </p:cNvSpPr>
            <p:nvPr/>
          </p:nvSpPr>
          <p:spPr bwMode="auto">
            <a:xfrm>
              <a:off x="1868" y="2310"/>
              <a:ext cx="39" cy="62"/>
            </a:xfrm>
            <a:custGeom>
              <a:avLst/>
              <a:gdLst>
                <a:gd name="T0" fmla="*/ 0 w 39"/>
                <a:gd name="T1" fmla="*/ 0 h 62"/>
                <a:gd name="T2" fmla="*/ 12 w 39"/>
                <a:gd name="T3" fmla="*/ 15 h 62"/>
                <a:gd name="T4" fmla="*/ 19 w 39"/>
                <a:gd name="T5" fmla="*/ 31 h 62"/>
                <a:gd name="T6" fmla="*/ 31 w 39"/>
                <a:gd name="T7" fmla="*/ 46 h 62"/>
                <a:gd name="T8" fmla="*/ 39 w 39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2">
                  <a:moveTo>
                    <a:pt x="0" y="0"/>
                  </a:moveTo>
                  <a:lnTo>
                    <a:pt x="12" y="15"/>
                  </a:lnTo>
                  <a:lnTo>
                    <a:pt x="19" y="31"/>
                  </a:lnTo>
                  <a:lnTo>
                    <a:pt x="31" y="46"/>
                  </a:lnTo>
                  <a:lnTo>
                    <a:pt x="39" y="62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1" name="Freeform 187"/>
            <p:cNvSpPr>
              <a:spLocks/>
            </p:cNvSpPr>
            <p:nvPr/>
          </p:nvSpPr>
          <p:spPr bwMode="auto">
            <a:xfrm>
              <a:off x="1907" y="2372"/>
              <a:ext cx="36" cy="87"/>
            </a:xfrm>
            <a:custGeom>
              <a:avLst/>
              <a:gdLst>
                <a:gd name="T0" fmla="*/ 0 w 36"/>
                <a:gd name="T1" fmla="*/ 0 h 87"/>
                <a:gd name="T2" fmla="*/ 8 w 36"/>
                <a:gd name="T3" fmla="*/ 19 h 87"/>
                <a:gd name="T4" fmla="*/ 16 w 36"/>
                <a:gd name="T5" fmla="*/ 37 h 87"/>
                <a:gd name="T6" fmla="*/ 28 w 36"/>
                <a:gd name="T7" fmla="*/ 59 h 87"/>
                <a:gd name="T8" fmla="*/ 36 w 36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7">
                  <a:moveTo>
                    <a:pt x="0" y="0"/>
                  </a:moveTo>
                  <a:lnTo>
                    <a:pt x="8" y="19"/>
                  </a:lnTo>
                  <a:lnTo>
                    <a:pt x="16" y="37"/>
                  </a:lnTo>
                  <a:lnTo>
                    <a:pt x="28" y="59"/>
                  </a:lnTo>
                  <a:lnTo>
                    <a:pt x="36" y="87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2" name="Freeform 188"/>
            <p:cNvSpPr>
              <a:spLocks/>
            </p:cNvSpPr>
            <p:nvPr/>
          </p:nvSpPr>
          <p:spPr bwMode="auto">
            <a:xfrm>
              <a:off x="1943" y="2459"/>
              <a:ext cx="39" cy="146"/>
            </a:xfrm>
            <a:custGeom>
              <a:avLst/>
              <a:gdLst>
                <a:gd name="T0" fmla="*/ 0 w 39"/>
                <a:gd name="T1" fmla="*/ 0 h 146"/>
                <a:gd name="T2" fmla="*/ 8 w 39"/>
                <a:gd name="T3" fmla="*/ 31 h 146"/>
                <a:gd name="T4" fmla="*/ 19 w 39"/>
                <a:gd name="T5" fmla="*/ 65 h 146"/>
                <a:gd name="T6" fmla="*/ 27 w 39"/>
                <a:gd name="T7" fmla="*/ 103 h 146"/>
                <a:gd name="T8" fmla="*/ 39 w 3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6">
                  <a:moveTo>
                    <a:pt x="0" y="0"/>
                  </a:moveTo>
                  <a:lnTo>
                    <a:pt x="8" y="31"/>
                  </a:lnTo>
                  <a:lnTo>
                    <a:pt x="19" y="65"/>
                  </a:lnTo>
                  <a:lnTo>
                    <a:pt x="27" y="103"/>
                  </a:lnTo>
                  <a:lnTo>
                    <a:pt x="39" y="146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3" name="Freeform 189"/>
            <p:cNvSpPr>
              <a:spLocks/>
            </p:cNvSpPr>
            <p:nvPr/>
          </p:nvSpPr>
          <p:spPr bwMode="auto">
            <a:xfrm>
              <a:off x="1982" y="2605"/>
              <a:ext cx="39" cy="221"/>
            </a:xfrm>
            <a:custGeom>
              <a:avLst/>
              <a:gdLst>
                <a:gd name="T0" fmla="*/ 0 w 39"/>
                <a:gd name="T1" fmla="*/ 0 h 221"/>
                <a:gd name="T2" fmla="*/ 4 w 39"/>
                <a:gd name="T3" fmla="*/ 25 h 221"/>
                <a:gd name="T4" fmla="*/ 8 w 39"/>
                <a:gd name="T5" fmla="*/ 50 h 221"/>
                <a:gd name="T6" fmla="*/ 20 w 39"/>
                <a:gd name="T7" fmla="*/ 109 h 221"/>
                <a:gd name="T8" fmla="*/ 32 w 39"/>
                <a:gd name="T9" fmla="*/ 168 h 221"/>
                <a:gd name="T10" fmla="*/ 36 w 39"/>
                <a:gd name="T11" fmla="*/ 196 h 221"/>
                <a:gd name="T12" fmla="*/ 39 w 39"/>
                <a:gd name="T1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21">
                  <a:moveTo>
                    <a:pt x="0" y="0"/>
                  </a:moveTo>
                  <a:lnTo>
                    <a:pt x="4" y="25"/>
                  </a:lnTo>
                  <a:lnTo>
                    <a:pt x="8" y="50"/>
                  </a:lnTo>
                  <a:lnTo>
                    <a:pt x="20" y="109"/>
                  </a:lnTo>
                  <a:lnTo>
                    <a:pt x="32" y="168"/>
                  </a:lnTo>
                  <a:lnTo>
                    <a:pt x="36" y="196"/>
                  </a:lnTo>
                  <a:lnTo>
                    <a:pt x="39" y="221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4" name="Freeform 190"/>
            <p:cNvSpPr>
              <a:spLocks/>
            </p:cNvSpPr>
            <p:nvPr/>
          </p:nvSpPr>
          <p:spPr bwMode="auto">
            <a:xfrm>
              <a:off x="2021" y="2826"/>
              <a:ext cx="40" cy="174"/>
            </a:xfrm>
            <a:custGeom>
              <a:avLst/>
              <a:gdLst>
                <a:gd name="T0" fmla="*/ 0 w 40"/>
                <a:gd name="T1" fmla="*/ 0 h 174"/>
                <a:gd name="T2" fmla="*/ 8 w 40"/>
                <a:gd name="T3" fmla="*/ 50 h 174"/>
                <a:gd name="T4" fmla="*/ 20 w 40"/>
                <a:gd name="T5" fmla="*/ 93 h 174"/>
                <a:gd name="T6" fmla="*/ 32 w 40"/>
                <a:gd name="T7" fmla="*/ 137 h 174"/>
                <a:gd name="T8" fmla="*/ 40 w 40"/>
                <a:gd name="T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4">
                  <a:moveTo>
                    <a:pt x="0" y="0"/>
                  </a:moveTo>
                  <a:lnTo>
                    <a:pt x="8" y="50"/>
                  </a:lnTo>
                  <a:lnTo>
                    <a:pt x="20" y="93"/>
                  </a:lnTo>
                  <a:lnTo>
                    <a:pt x="32" y="137"/>
                  </a:lnTo>
                  <a:lnTo>
                    <a:pt x="40" y="174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5" name="Freeform 191"/>
            <p:cNvSpPr>
              <a:spLocks/>
            </p:cNvSpPr>
            <p:nvPr/>
          </p:nvSpPr>
          <p:spPr bwMode="auto">
            <a:xfrm>
              <a:off x="2061" y="3000"/>
              <a:ext cx="39" cy="103"/>
            </a:xfrm>
            <a:custGeom>
              <a:avLst/>
              <a:gdLst>
                <a:gd name="T0" fmla="*/ 0 w 39"/>
                <a:gd name="T1" fmla="*/ 0 h 103"/>
                <a:gd name="T2" fmla="*/ 8 w 39"/>
                <a:gd name="T3" fmla="*/ 31 h 103"/>
                <a:gd name="T4" fmla="*/ 20 w 39"/>
                <a:gd name="T5" fmla="*/ 59 h 103"/>
                <a:gd name="T6" fmla="*/ 31 w 39"/>
                <a:gd name="T7" fmla="*/ 81 h 103"/>
                <a:gd name="T8" fmla="*/ 39 w 39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3">
                  <a:moveTo>
                    <a:pt x="0" y="0"/>
                  </a:moveTo>
                  <a:lnTo>
                    <a:pt x="8" y="31"/>
                  </a:lnTo>
                  <a:lnTo>
                    <a:pt x="20" y="59"/>
                  </a:lnTo>
                  <a:lnTo>
                    <a:pt x="31" y="81"/>
                  </a:lnTo>
                  <a:lnTo>
                    <a:pt x="39" y="103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6" name="Freeform 192"/>
            <p:cNvSpPr>
              <a:spLocks/>
            </p:cNvSpPr>
            <p:nvPr/>
          </p:nvSpPr>
          <p:spPr bwMode="auto">
            <a:xfrm>
              <a:off x="2100" y="3103"/>
              <a:ext cx="40" cy="68"/>
            </a:xfrm>
            <a:custGeom>
              <a:avLst/>
              <a:gdLst>
                <a:gd name="T0" fmla="*/ 0 w 40"/>
                <a:gd name="T1" fmla="*/ 0 h 68"/>
                <a:gd name="T2" fmla="*/ 8 w 40"/>
                <a:gd name="T3" fmla="*/ 18 h 68"/>
                <a:gd name="T4" fmla="*/ 20 w 40"/>
                <a:gd name="T5" fmla="*/ 37 h 68"/>
                <a:gd name="T6" fmla="*/ 40 w 40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68">
                  <a:moveTo>
                    <a:pt x="0" y="0"/>
                  </a:moveTo>
                  <a:lnTo>
                    <a:pt x="8" y="18"/>
                  </a:lnTo>
                  <a:lnTo>
                    <a:pt x="20" y="37"/>
                  </a:lnTo>
                  <a:lnTo>
                    <a:pt x="40" y="68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7" name="Freeform 193"/>
            <p:cNvSpPr>
              <a:spLocks/>
            </p:cNvSpPr>
            <p:nvPr/>
          </p:nvSpPr>
          <p:spPr bwMode="auto">
            <a:xfrm>
              <a:off x="2140" y="3171"/>
              <a:ext cx="39" cy="62"/>
            </a:xfrm>
            <a:custGeom>
              <a:avLst/>
              <a:gdLst>
                <a:gd name="T0" fmla="*/ 0 w 39"/>
                <a:gd name="T1" fmla="*/ 0 h 62"/>
                <a:gd name="T2" fmla="*/ 20 w 39"/>
                <a:gd name="T3" fmla="*/ 31 h 62"/>
                <a:gd name="T4" fmla="*/ 39 w 39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62">
                  <a:moveTo>
                    <a:pt x="0" y="0"/>
                  </a:moveTo>
                  <a:lnTo>
                    <a:pt x="20" y="31"/>
                  </a:lnTo>
                  <a:lnTo>
                    <a:pt x="39" y="62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8" name="Freeform 194"/>
            <p:cNvSpPr>
              <a:spLocks/>
            </p:cNvSpPr>
            <p:nvPr/>
          </p:nvSpPr>
          <p:spPr bwMode="auto">
            <a:xfrm>
              <a:off x="2179" y="3233"/>
              <a:ext cx="40" cy="66"/>
            </a:xfrm>
            <a:custGeom>
              <a:avLst/>
              <a:gdLst>
                <a:gd name="T0" fmla="*/ 0 w 40"/>
                <a:gd name="T1" fmla="*/ 0 h 66"/>
                <a:gd name="T2" fmla="*/ 20 w 40"/>
                <a:gd name="T3" fmla="*/ 31 h 66"/>
                <a:gd name="T4" fmla="*/ 40 w 40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66">
                  <a:moveTo>
                    <a:pt x="0" y="0"/>
                  </a:moveTo>
                  <a:lnTo>
                    <a:pt x="20" y="31"/>
                  </a:lnTo>
                  <a:lnTo>
                    <a:pt x="40" y="66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99" name="Line 195"/>
            <p:cNvSpPr>
              <a:spLocks noChangeShapeType="1"/>
            </p:cNvSpPr>
            <p:nvPr/>
          </p:nvSpPr>
          <p:spPr bwMode="auto">
            <a:xfrm>
              <a:off x="2219" y="3299"/>
              <a:ext cx="35" cy="62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0" name="Line 196"/>
            <p:cNvSpPr>
              <a:spLocks noChangeShapeType="1"/>
            </p:cNvSpPr>
            <p:nvPr/>
          </p:nvSpPr>
          <p:spPr bwMode="auto">
            <a:xfrm>
              <a:off x="2254" y="3361"/>
              <a:ext cx="40" cy="62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1" name="Freeform 197"/>
            <p:cNvSpPr>
              <a:spLocks/>
            </p:cNvSpPr>
            <p:nvPr/>
          </p:nvSpPr>
          <p:spPr bwMode="auto">
            <a:xfrm>
              <a:off x="2294" y="3423"/>
              <a:ext cx="39" cy="62"/>
            </a:xfrm>
            <a:custGeom>
              <a:avLst/>
              <a:gdLst>
                <a:gd name="T0" fmla="*/ 0 w 39"/>
                <a:gd name="T1" fmla="*/ 0 h 62"/>
                <a:gd name="T2" fmla="*/ 19 w 39"/>
                <a:gd name="T3" fmla="*/ 31 h 62"/>
                <a:gd name="T4" fmla="*/ 39 w 39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62">
                  <a:moveTo>
                    <a:pt x="0" y="0"/>
                  </a:moveTo>
                  <a:lnTo>
                    <a:pt x="19" y="31"/>
                  </a:lnTo>
                  <a:lnTo>
                    <a:pt x="39" y="62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2" name="Freeform 198"/>
            <p:cNvSpPr>
              <a:spLocks/>
            </p:cNvSpPr>
            <p:nvPr/>
          </p:nvSpPr>
          <p:spPr bwMode="auto">
            <a:xfrm>
              <a:off x="2333" y="3485"/>
              <a:ext cx="39" cy="53"/>
            </a:xfrm>
            <a:custGeom>
              <a:avLst/>
              <a:gdLst>
                <a:gd name="T0" fmla="*/ 0 w 39"/>
                <a:gd name="T1" fmla="*/ 0 h 53"/>
                <a:gd name="T2" fmla="*/ 8 w 39"/>
                <a:gd name="T3" fmla="*/ 13 h 53"/>
                <a:gd name="T4" fmla="*/ 20 w 39"/>
                <a:gd name="T5" fmla="*/ 25 h 53"/>
                <a:gd name="T6" fmla="*/ 32 w 39"/>
                <a:gd name="T7" fmla="*/ 37 h 53"/>
                <a:gd name="T8" fmla="*/ 39 w 3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3">
                  <a:moveTo>
                    <a:pt x="0" y="0"/>
                  </a:moveTo>
                  <a:lnTo>
                    <a:pt x="8" y="13"/>
                  </a:lnTo>
                  <a:lnTo>
                    <a:pt x="20" y="25"/>
                  </a:lnTo>
                  <a:lnTo>
                    <a:pt x="32" y="37"/>
                  </a:lnTo>
                  <a:lnTo>
                    <a:pt x="39" y="53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3" name="Freeform 199"/>
            <p:cNvSpPr>
              <a:spLocks/>
            </p:cNvSpPr>
            <p:nvPr/>
          </p:nvSpPr>
          <p:spPr bwMode="auto">
            <a:xfrm>
              <a:off x="2372" y="3538"/>
              <a:ext cx="40" cy="78"/>
            </a:xfrm>
            <a:custGeom>
              <a:avLst/>
              <a:gdLst>
                <a:gd name="T0" fmla="*/ 0 w 40"/>
                <a:gd name="T1" fmla="*/ 0 h 78"/>
                <a:gd name="T2" fmla="*/ 8 w 40"/>
                <a:gd name="T3" fmla="*/ 19 h 78"/>
                <a:gd name="T4" fmla="*/ 20 w 40"/>
                <a:gd name="T5" fmla="*/ 40 h 78"/>
                <a:gd name="T6" fmla="*/ 32 w 40"/>
                <a:gd name="T7" fmla="*/ 59 h 78"/>
                <a:gd name="T8" fmla="*/ 40 w 4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8">
                  <a:moveTo>
                    <a:pt x="0" y="0"/>
                  </a:moveTo>
                  <a:lnTo>
                    <a:pt x="8" y="19"/>
                  </a:lnTo>
                  <a:lnTo>
                    <a:pt x="20" y="40"/>
                  </a:lnTo>
                  <a:lnTo>
                    <a:pt x="32" y="59"/>
                  </a:lnTo>
                  <a:lnTo>
                    <a:pt x="40" y="78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4" name="Freeform 200"/>
            <p:cNvSpPr>
              <a:spLocks/>
            </p:cNvSpPr>
            <p:nvPr/>
          </p:nvSpPr>
          <p:spPr bwMode="auto">
            <a:xfrm>
              <a:off x="2412" y="3616"/>
              <a:ext cx="39" cy="40"/>
            </a:xfrm>
            <a:custGeom>
              <a:avLst/>
              <a:gdLst>
                <a:gd name="T0" fmla="*/ 0 w 39"/>
                <a:gd name="T1" fmla="*/ 0 h 40"/>
                <a:gd name="T2" fmla="*/ 8 w 39"/>
                <a:gd name="T3" fmla="*/ 12 h 40"/>
                <a:gd name="T4" fmla="*/ 20 w 39"/>
                <a:gd name="T5" fmla="*/ 22 h 40"/>
                <a:gd name="T6" fmla="*/ 39 w 39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8" y="12"/>
                  </a:lnTo>
                  <a:lnTo>
                    <a:pt x="20" y="22"/>
                  </a:lnTo>
                  <a:lnTo>
                    <a:pt x="39" y="4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5" name="Freeform 201"/>
            <p:cNvSpPr>
              <a:spLocks/>
            </p:cNvSpPr>
            <p:nvPr/>
          </p:nvSpPr>
          <p:spPr bwMode="auto">
            <a:xfrm>
              <a:off x="2451" y="3656"/>
              <a:ext cx="40" cy="31"/>
            </a:xfrm>
            <a:custGeom>
              <a:avLst/>
              <a:gdLst>
                <a:gd name="T0" fmla="*/ 0 w 40"/>
                <a:gd name="T1" fmla="*/ 0 h 31"/>
                <a:gd name="T2" fmla="*/ 20 w 40"/>
                <a:gd name="T3" fmla="*/ 16 h 31"/>
                <a:gd name="T4" fmla="*/ 40 w 40"/>
                <a:gd name="T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0" y="0"/>
                  </a:moveTo>
                  <a:lnTo>
                    <a:pt x="20" y="16"/>
                  </a:lnTo>
                  <a:lnTo>
                    <a:pt x="40" y="31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6" name="Freeform 202"/>
            <p:cNvSpPr>
              <a:spLocks/>
            </p:cNvSpPr>
            <p:nvPr/>
          </p:nvSpPr>
          <p:spPr bwMode="auto">
            <a:xfrm>
              <a:off x="2491" y="3687"/>
              <a:ext cx="39" cy="28"/>
            </a:xfrm>
            <a:custGeom>
              <a:avLst/>
              <a:gdLst>
                <a:gd name="T0" fmla="*/ 0 w 39"/>
                <a:gd name="T1" fmla="*/ 0 h 28"/>
                <a:gd name="T2" fmla="*/ 19 w 39"/>
                <a:gd name="T3" fmla="*/ 16 h 28"/>
                <a:gd name="T4" fmla="*/ 39 w 39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0" y="0"/>
                  </a:moveTo>
                  <a:lnTo>
                    <a:pt x="19" y="16"/>
                  </a:lnTo>
                  <a:lnTo>
                    <a:pt x="39" y="28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7" name="Line 203"/>
            <p:cNvSpPr>
              <a:spLocks noChangeShapeType="1"/>
            </p:cNvSpPr>
            <p:nvPr/>
          </p:nvSpPr>
          <p:spPr bwMode="auto">
            <a:xfrm>
              <a:off x="2530" y="3715"/>
              <a:ext cx="40" cy="22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8" name="Line 204"/>
            <p:cNvSpPr>
              <a:spLocks noChangeShapeType="1"/>
            </p:cNvSpPr>
            <p:nvPr/>
          </p:nvSpPr>
          <p:spPr bwMode="auto">
            <a:xfrm>
              <a:off x="2570" y="3737"/>
              <a:ext cx="35" cy="16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09" name="Line 205"/>
            <p:cNvSpPr>
              <a:spLocks noChangeShapeType="1"/>
            </p:cNvSpPr>
            <p:nvPr/>
          </p:nvSpPr>
          <p:spPr bwMode="auto">
            <a:xfrm>
              <a:off x="2605" y="3753"/>
              <a:ext cx="40" cy="12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0" name="Line 206"/>
            <p:cNvSpPr>
              <a:spLocks noChangeShapeType="1"/>
            </p:cNvSpPr>
            <p:nvPr/>
          </p:nvSpPr>
          <p:spPr bwMode="auto">
            <a:xfrm>
              <a:off x="2645" y="3765"/>
              <a:ext cx="39" cy="6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1" name="Line 207"/>
            <p:cNvSpPr>
              <a:spLocks noChangeShapeType="1"/>
            </p:cNvSpPr>
            <p:nvPr/>
          </p:nvSpPr>
          <p:spPr bwMode="auto">
            <a:xfrm>
              <a:off x="2684" y="3771"/>
              <a:ext cx="39" cy="3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2" name="Line 208"/>
            <p:cNvSpPr>
              <a:spLocks noChangeShapeType="1"/>
            </p:cNvSpPr>
            <p:nvPr/>
          </p:nvSpPr>
          <p:spPr bwMode="auto">
            <a:xfrm>
              <a:off x="2723" y="3774"/>
              <a:ext cx="40" cy="3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3" name="Line 209"/>
            <p:cNvSpPr>
              <a:spLocks noChangeShapeType="1"/>
            </p:cNvSpPr>
            <p:nvPr/>
          </p:nvSpPr>
          <p:spPr bwMode="auto">
            <a:xfrm>
              <a:off x="2763" y="3777"/>
              <a:ext cx="39" cy="1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4" name="Freeform 210"/>
            <p:cNvSpPr>
              <a:spLocks/>
            </p:cNvSpPr>
            <p:nvPr/>
          </p:nvSpPr>
          <p:spPr bwMode="auto">
            <a:xfrm>
              <a:off x="2802" y="3777"/>
              <a:ext cx="40" cy="4"/>
            </a:xfrm>
            <a:custGeom>
              <a:avLst/>
              <a:gdLst>
                <a:gd name="T0" fmla="*/ 0 w 40"/>
                <a:gd name="T1" fmla="*/ 0 h 4"/>
                <a:gd name="T2" fmla="*/ 20 w 40"/>
                <a:gd name="T3" fmla="*/ 0 h 4"/>
                <a:gd name="T4" fmla="*/ 40 w 4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">
                  <a:moveTo>
                    <a:pt x="0" y="0"/>
                  </a:moveTo>
                  <a:lnTo>
                    <a:pt x="20" y="0"/>
                  </a:lnTo>
                  <a:lnTo>
                    <a:pt x="40" y="4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5" name="Line 211"/>
            <p:cNvSpPr>
              <a:spLocks noChangeShapeType="1"/>
            </p:cNvSpPr>
            <p:nvPr/>
          </p:nvSpPr>
          <p:spPr bwMode="auto">
            <a:xfrm>
              <a:off x="2842" y="3781"/>
              <a:ext cx="39" cy="1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16" name="Rectangle 212"/>
            <p:cNvSpPr>
              <a:spLocks noChangeArrowheads="1"/>
            </p:cNvSpPr>
            <p:nvPr/>
          </p:nvSpPr>
          <p:spPr bwMode="auto">
            <a:xfrm>
              <a:off x="617" y="3754"/>
              <a:ext cx="47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17" name="Rectangle 213"/>
            <p:cNvSpPr>
              <a:spLocks noChangeArrowheads="1"/>
            </p:cNvSpPr>
            <p:nvPr/>
          </p:nvSpPr>
          <p:spPr bwMode="auto">
            <a:xfrm>
              <a:off x="617" y="3369"/>
              <a:ext cx="47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5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18" name="Rectangle 214"/>
            <p:cNvSpPr>
              <a:spLocks noChangeArrowheads="1"/>
            </p:cNvSpPr>
            <p:nvPr/>
          </p:nvSpPr>
          <p:spPr bwMode="auto">
            <a:xfrm>
              <a:off x="578" y="2980"/>
              <a:ext cx="94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10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19" name="Rectangle 215"/>
            <p:cNvSpPr>
              <a:spLocks noChangeArrowheads="1"/>
            </p:cNvSpPr>
            <p:nvPr/>
          </p:nvSpPr>
          <p:spPr bwMode="auto">
            <a:xfrm>
              <a:off x="578" y="2595"/>
              <a:ext cx="9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15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0" name="Rectangle 216"/>
            <p:cNvSpPr>
              <a:spLocks noChangeArrowheads="1"/>
            </p:cNvSpPr>
            <p:nvPr/>
          </p:nvSpPr>
          <p:spPr bwMode="auto">
            <a:xfrm>
              <a:off x="578" y="2206"/>
              <a:ext cx="9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20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1" name="Rectangle 217"/>
            <p:cNvSpPr>
              <a:spLocks noChangeArrowheads="1"/>
            </p:cNvSpPr>
            <p:nvPr/>
          </p:nvSpPr>
          <p:spPr bwMode="auto">
            <a:xfrm>
              <a:off x="578" y="1820"/>
              <a:ext cx="9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25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2" name="Rectangle 218"/>
            <p:cNvSpPr>
              <a:spLocks noChangeArrowheads="1"/>
            </p:cNvSpPr>
            <p:nvPr/>
          </p:nvSpPr>
          <p:spPr bwMode="auto">
            <a:xfrm>
              <a:off x="578" y="1432"/>
              <a:ext cx="9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30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3" name="Rectangle 219"/>
            <p:cNvSpPr>
              <a:spLocks noChangeArrowheads="1"/>
            </p:cNvSpPr>
            <p:nvPr/>
          </p:nvSpPr>
          <p:spPr bwMode="auto">
            <a:xfrm>
              <a:off x="578" y="1046"/>
              <a:ext cx="94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35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4" name="Rectangle 220"/>
            <p:cNvSpPr>
              <a:spLocks noChangeArrowheads="1"/>
            </p:cNvSpPr>
            <p:nvPr/>
          </p:nvSpPr>
          <p:spPr bwMode="auto">
            <a:xfrm>
              <a:off x="578" y="657"/>
              <a:ext cx="94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40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5" name="Rectangle 221"/>
            <p:cNvSpPr>
              <a:spLocks noChangeArrowheads="1"/>
            </p:cNvSpPr>
            <p:nvPr/>
          </p:nvSpPr>
          <p:spPr bwMode="auto">
            <a:xfrm>
              <a:off x="657" y="3838"/>
              <a:ext cx="14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200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6" name="Rectangle 222"/>
            <p:cNvSpPr>
              <a:spLocks noChangeArrowheads="1"/>
            </p:cNvSpPr>
            <p:nvPr/>
          </p:nvSpPr>
          <p:spPr bwMode="auto">
            <a:xfrm>
              <a:off x="1067" y="3833"/>
              <a:ext cx="14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300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7" name="Rectangle 223"/>
            <p:cNvSpPr>
              <a:spLocks noChangeArrowheads="1"/>
            </p:cNvSpPr>
            <p:nvPr/>
          </p:nvSpPr>
          <p:spPr bwMode="auto">
            <a:xfrm>
              <a:off x="1458" y="3833"/>
              <a:ext cx="14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400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8" name="Rectangle 224"/>
            <p:cNvSpPr>
              <a:spLocks noChangeArrowheads="1"/>
            </p:cNvSpPr>
            <p:nvPr/>
          </p:nvSpPr>
          <p:spPr bwMode="auto">
            <a:xfrm>
              <a:off x="1848" y="3833"/>
              <a:ext cx="14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500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29" name="Rectangle 225"/>
            <p:cNvSpPr>
              <a:spLocks noChangeArrowheads="1"/>
            </p:cNvSpPr>
            <p:nvPr/>
          </p:nvSpPr>
          <p:spPr bwMode="auto">
            <a:xfrm>
              <a:off x="2234" y="3833"/>
              <a:ext cx="14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600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30" name="Rectangle 226"/>
            <p:cNvSpPr>
              <a:spLocks noChangeArrowheads="1"/>
            </p:cNvSpPr>
            <p:nvPr/>
          </p:nvSpPr>
          <p:spPr bwMode="auto">
            <a:xfrm>
              <a:off x="2625" y="3833"/>
              <a:ext cx="14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700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31" name="Rectangle 227"/>
            <p:cNvSpPr>
              <a:spLocks noChangeArrowheads="1"/>
            </p:cNvSpPr>
            <p:nvPr/>
          </p:nvSpPr>
          <p:spPr bwMode="auto">
            <a:xfrm>
              <a:off x="3015" y="3833"/>
              <a:ext cx="14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1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800</a:t>
              </a:r>
              <a:endParaRPr kumimoji="1" lang="en-US" altLang="ja-JP" sz="11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32" name="Rectangle 228"/>
            <p:cNvSpPr>
              <a:spLocks noChangeArrowheads="1"/>
            </p:cNvSpPr>
            <p:nvPr/>
          </p:nvSpPr>
          <p:spPr bwMode="auto">
            <a:xfrm>
              <a:off x="1565" y="3974"/>
              <a:ext cx="91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5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Wavelength [nm]</a:t>
              </a:r>
              <a:endParaRPr kumimoji="1" lang="en-US" altLang="ja-JP" sz="1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33" name="Rectangle 229"/>
            <p:cNvSpPr>
              <a:spLocks noChangeArrowheads="1"/>
            </p:cNvSpPr>
            <p:nvPr/>
          </p:nvSpPr>
          <p:spPr bwMode="auto">
            <a:xfrm rot="16200000">
              <a:off x="-176" y="1942"/>
              <a:ext cx="126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kumimoji="1" lang="en-US" altLang="ja-JP" sz="150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Quantum Efficiency [%]</a:t>
              </a:r>
              <a:endParaRPr kumimoji="1" lang="en-US" altLang="ja-JP" sz="1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64134" name="Rectangle 230"/>
            <p:cNvSpPr>
              <a:spLocks noChangeArrowheads="1"/>
            </p:cNvSpPr>
            <p:nvPr/>
          </p:nvSpPr>
          <p:spPr bwMode="auto">
            <a:xfrm>
              <a:off x="1156" y="3612"/>
              <a:ext cx="879" cy="153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rgbClr val="0066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64135" name="Rectangle 231"/>
            <p:cNvSpPr>
              <a:spLocks noChangeArrowheads="1"/>
            </p:cNvSpPr>
            <p:nvPr/>
          </p:nvSpPr>
          <p:spPr bwMode="auto">
            <a:xfrm>
              <a:off x="1338" y="3430"/>
              <a:ext cx="879" cy="153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rgbClr val="0099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64136" name="Text Box 232"/>
            <p:cNvSpPr txBox="1">
              <a:spLocks noChangeArrowheads="1"/>
            </p:cNvSpPr>
            <p:nvPr/>
          </p:nvSpPr>
          <p:spPr bwMode="auto">
            <a:xfrm>
              <a:off x="1338" y="3566"/>
              <a:ext cx="54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64" tIns="48282" rIns="96564" bIns="48282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ja-JP" altLang="en-US" sz="1700">
                  <a:solidFill>
                    <a:srgbClr val="FFFF00"/>
                  </a:solidFill>
                  <a:latin typeface="Arial" charset="0"/>
                  <a:ea typeface="ＭＳ ＰＲゴシック" charset="0"/>
                  <a:cs typeface="ＭＳ ＰＲゴシック" charset="0"/>
                </a:rPr>
                <a:t>Ｎ</a:t>
              </a:r>
              <a:r>
                <a:rPr kumimoji="1" lang="en-US" altLang="ja-JP" sz="1700">
                  <a:solidFill>
                    <a:srgbClr val="FFFF00"/>
                  </a:solidFill>
                  <a:latin typeface="Arial" charset="0"/>
                  <a:ea typeface="ＭＳ ＰＲゴシック" charset="0"/>
                  <a:cs typeface="ＭＳ ＰＲゴシック" charset="0"/>
                </a:rPr>
                <a:t>a</a:t>
              </a:r>
              <a:r>
                <a:rPr kumimoji="1" lang="ja-JP" altLang="en-US" sz="1700">
                  <a:solidFill>
                    <a:srgbClr val="FFFF00"/>
                  </a:solidFill>
                  <a:latin typeface="Arial" charset="0"/>
                  <a:ea typeface="ＭＳ ＰＲゴシック" charset="0"/>
                  <a:cs typeface="ＭＳ ＰＲゴシック" charset="0"/>
                </a:rPr>
                <a:t>Ｉ</a:t>
              </a:r>
              <a:r>
                <a:rPr kumimoji="1" lang="en-US" altLang="ja-JP" sz="1700">
                  <a:solidFill>
                    <a:srgbClr val="FFFF00"/>
                  </a:solidFill>
                  <a:latin typeface="Arial" charset="0"/>
                  <a:ea typeface="ＭＳ ＰＲゴシック" charset="0"/>
                  <a:cs typeface="ＭＳ ＰＲゴシック" charset="0"/>
                </a:rPr>
                <a:t>(Tl)</a:t>
              </a:r>
            </a:p>
          </p:txBody>
        </p:sp>
        <p:sp>
          <p:nvSpPr>
            <p:cNvPr id="764137" name="Text Box 233"/>
            <p:cNvSpPr txBox="1">
              <a:spLocks noChangeArrowheads="1"/>
            </p:cNvSpPr>
            <p:nvPr/>
          </p:nvSpPr>
          <p:spPr bwMode="auto">
            <a:xfrm>
              <a:off x="1474" y="3385"/>
              <a:ext cx="638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64" tIns="48282" rIns="96564" bIns="48282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ja-JP" altLang="en-US" sz="1700">
                  <a:solidFill>
                    <a:srgbClr val="FFFF00"/>
                  </a:solidFill>
                  <a:latin typeface="Arial" charset="0"/>
                  <a:ea typeface="ＭＳ ＰＲゴシック" charset="0"/>
                  <a:cs typeface="ＭＳ ＰＲゴシック" charset="0"/>
                </a:rPr>
                <a:t>ＢＧＯ</a:t>
              </a:r>
            </a:p>
          </p:txBody>
        </p:sp>
        <p:sp>
          <p:nvSpPr>
            <p:cNvPr id="764138" name="Text Box 234"/>
            <p:cNvSpPr txBox="1">
              <a:spLocks noChangeArrowheads="1"/>
            </p:cNvSpPr>
            <p:nvPr/>
          </p:nvSpPr>
          <p:spPr bwMode="auto">
            <a:xfrm>
              <a:off x="1920" y="864"/>
              <a:ext cx="1152" cy="251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64" tIns="48282" rIns="96564" bIns="48282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ja-JP" sz="2100">
                  <a:solidFill>
                    <a:srgbClr val="FF0000"/>
                  </a:solidFill>
                  <a:latin typeface="Arial" charset="0"/>
                  <a:ea typeface="ＭＳ ＰＲゴシック" charset="0"/>
                  <a:cs typeface="ＭＳ ＰＲゴシック" charset="0"/>
                </a:rPr>
                <a:t>New Process</a:t>
              </a:r>
            </a:p>
          </p:txBody>
        </p:sp>
        <p:sp>
          <p:nvSpPr>
            <p:cNvPr id="764139" name="Text Box 235"/>
            <p:cNvSpPr txBox="1">
              <a:spLocks noChangeArrowheads="1"/>
            </p:cNvSpPr>
            <p:nvPr/>
          </p:nvSpPr>
          <p:spPr bwMode="auto">
            <a:xfrm>
              <a:off x="2064" y="1920"/>
              <a:ext cx="960" cy="251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64" tIns="48282" rIns="96564" bIns="48282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ja-JP" sz="2100">
                  <a:latin typeface="Arial" charset="0"/>
                  <a:ea typeface="ＭＳ ＰＲゴシック" charset="0"/>
                  <a:cs typeface="ＭＳ ＰＲゴシック" charset="0"/>
                </a:rPr>
                <a:t>Standard</a:t>
              </a:r>
            </a:p>
          </p:txBody>
        </p:sp>
        <p:sp>
          <p:nvSpPr>
            <p:cNvPr id="764140" name="Line 236"/>
            <p:cNvSpPr>
              <a:spLocks noChangeShapeType="1"/>
            </p:cNvSpPr>
            <p:nvPr/>
          </p:nvSpPr>
          <p:spPr bwMode="auto">
            <a:xfrm flipH="1">
              <a:off x="1728" y="1056"/>
              <a:ext cx="192" cy="19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141" name="Line 237"/>
            <p:cNvSpPr>
              <a:spLocks noChangeShapeType="1"/>
            </p:cNvSpPr>
            <p:nvPr/>
          </p:nvSpPr>
          <p:spPr bwMode="auto">
            <a:xfrm flipH="1">
              <a:off x="1776" y="2064"/>
              <a:ext cx="28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4142" name="Rectangle 238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296400" cy="550863"/>
          </a:xfrm>
        </p:spPr>
        <p:txBody>
          <a:bodyPr/>
          <a:lstStyle/>
          <a:p>
            <a:pPr defTabSz="914400"/>
            <a:r>
              <a:rPr lang="en-US" altLang="ja-JP" sz="4000">
                <a:ea typeface="ＭＳ ＰＲゴシック" charset="0"/>
                <a:cs typeface="ＭＳ ＰＲゴシック" charset="0"/>
              </a:rPr>
              <a:t>Hamamatsu High QE Photocathode</a:t>
            </a:r>
          </a:p>
        </p:txBody>
      </p:sp>
      <p:sp>
        <p:nvSpPr>
          <p:cNvPr id="764143" name="Text Box 239"/>
          <p:cNvSpPr txBox="1">
            <a:spLocks noChangeArrowheads="1"/>
          </p:cNvSpPr>
          <p:nvPr/>
        </p:nvSpPr>
        <p:spPr bwMode="auto">
          <a:xfrm>
            <a:off x="7824788" y="6499225"/>
            <a:ext cx="16002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kumimoji="1" lang="en-US" altLang="ja-JP" sz="2100">
                <a:solidFill>
                  <a:srgbClr val="0000CC"/>
                </a:solidFill>
                <a:latin typeface="Arial" charset="0"/>
                <a:ea typeface="MS PGothic" charset="0"/>
                <a:cs typeface="MS PGothic" charset="0"/>
              </a:rPr>
              <a:t>(at 360 nm)</a:t>
            </a:r>
          </a:p>
        </p:txBody>
      </p:sp>
      <p:pic>
        <p:nvPicPr>
          <p:cNvPr id="764144" name="Picture 240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1088" y="1736725"/>
            <a:ext cx="2479675" cy="321151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4149" name="Text Box 245"/>
          <p:cNvSpPr txBox="1">
            <a:spLocks noChangeArrowheads="1"/>
          </p:cNvSpPr>
          <p:nvPr/>
        </p:nvSpPr>
        <p:spPr bwMode="auto">
          <a:xfrm>
            <a:off x="3276600" y="7042150"/>
            <a:ext cx="30480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33" tIns="45667" rIns="91333" bIns="45667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Hamamatsu / Y Yoshizaawa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FF1B9-CE00-E346-A2C9-B4C243BAE19F}" type="slidenum">
              <a:rPr lang="en-US"/>
              <a:pPr/>
              <a:t>5</a:t>
            </a:fld>
            <a:endParaRPr lang="en-US"/>
          </a:p>
        </p:txBody>
      </p:sp>
      <p:pic>
        <p:nvPicPr>
          <p:cNvPr id="1099778" name="Picture 2" descr="timeline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AC2B9-0FEF-E143-B0BC-6B4A1B824CDA}" type="slidenum">
              <a:rPr lang="en-US"/>
              <a:pPr/>
              <a:t>50</a:t>
            </a:fld>
            <a:endParaRPr lang="en-US"/>
          </a:p>
        </p:txBody>
      </p:sp>
      <p:sp>
        <p:nvSpPr>
          <p:cNvPr id="809987" name="Text Box 3"/>
          <p:cNvSpPr txBox="1">
            <a:spLocks noChangeArrowheads="1"/>
          </p:cNvSpPr>
          <p:nvPr/>
        </p:nvSpPr>
        <p:spPr bwMode="auto">
          <a:xfrm>
            <a:off x="0" y="0"/>
            <a:ext cx="96012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4000">
                <a:solidFill>
                  <a:srgbClr val="A50021"/>
                </a:solidFill>
                <a:latin typeface="Tahoma" charset="0"/>
              </a:rPr>
              <a:t>Improved QE of Photonis 9 inch PMT</a:t>
            </a:r>
          </a:p>
        </p:txBody>
      </p:sp>
      <p:pic>
        <p:nvPicPr>
          <p:cNvPr id="809988" name="Picture 4" descr="spec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2" b="52621"/>
          <a:stretch>
            <a:fillRect/>
          </a:stretch>
        </p:blipFill>
        <p:spPr bwMode="auto">
          <a:xfrm>
            <a:off x="1320800" y="5521325"/>
            <a:ext cx="2797175" cy="1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244600" y="5500688"/>
            <a:ext cx="530225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>
                <a:latin typeface="Arial" charset="0"/>
              </a:rPr>
              <a:t>UV</a:t>
            </a:r>
          </a:p>
        </p:txBody>
      </p:sp>
      <p:grpSp>
        <p:nvGrpSpPr>
          <p:cNvPr id="809990" name="Group 6"/>
          <p:cNvGrpSpPr>
            <a:grpSpLocks/>
          </p:cNvGrpSpPr>
          <p:nvPr/>
        </p:nvGrpSpPr>
        <p:grpSpPr bwMode="auto">
          <a:xfrm>
            <a:off x="4838700" y="3273425"/>
            <a:ext cx="4991100" cy="1238250"/>
            <a:chOff x="2880" y="2183"/>
            <a:chExt cx="2994" cy="731"/>
          </a:xfrm>
        </p:grpSpPr>
        <p:sp>
          <p:nvSpPr>
            <p:cNvPr id="809991" name="Rectangle 7"/>
            <p:cNvSpPr>
              <a:spLocks noChangeArrowheads="1"/>
            </p:cNvSpPr>
            <p:nvPr/>
          </p:nvSpPr>
          <p:spPr bwMode="auto">
            <a:xfrm>
              <a:off x="2880" y="2183"/>
              <a:ext cx="2767" cy="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56" tIns="48278" rIns="96556" bIns="48278">
              <a:spAutoFit/>
            </a:bodyPr>
            <a:lstStyle/>
            <a:p>
              <a:pPr algn="l" defTabSz="966788">
                <a:spcBef>
                  <a:spcPct val="20000"/>
                </a:spcBef>
                <a:buFontTx/>
                <a:buChar char="•"/>
              </a:pPr>
              <a:r>
                <a:rPr lang="fr-FR" sz="2500" b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fr-FR" sz="2500" b="0" u="sng">
                  <a:solidFill>
                    <a:schemeClr val="tx1"/>
                  </a:solidFill>
                  <a:latin typeface="Arial" charset="0"/>
                </a:rPr>
                <a:t>Quantum efficiency (</a:t>
              </a:r>
              <a:r>
                <a:rPr lang="fr-FR" sz="2100" b="0" u="sng">
                  <a:solidFill>
                    <a:schemeClr val="tx1"/>
                  </a:solidFill>
                  <a:latin typeface="Arial" charset="0"/>
                </a:rPr>
                <a:t>600 nm)</a:t>
              </a:r>
            </a:p>
            <a:p>
              <a:pPr algn="l" defTabSz="966788"/>
              <a:r>
                <a:rPr lang="fr-FR" sz="2500" b="0">
                  <a:solidFill>
                    <a:schemeClr val="tx1"/>
                  </a:solidFill>
                  <a:latin typeface="Arial" charset="0"/>
                </a:rPr>
                <a:t>       - Standard: ~1.6%</a:t>
              </a:r>
            </a:p>
            <a:p>
              <a:pPr algn="l" defTabSz="966788"/>
              <a:r>
                <a:rPr lang="fr-FR" sz="2500" b="0">
                  <a:solidFill>
                    <a:schemeClr val="tx1"/>
                  </a:solidFill>
                  <a:latin typeface="Arial" charset="0"/>
                </a:rPr>
                <a:t>       - Improved: </a:t>
              </a:r>
              <a:r>
                <a:rPr lang="fr-FR" sz="2500" b="0">
                  <a:solidFill>
                    <a:srgbClr val="FF3300"/>
                  </a:solidFill>
                  <a:latin typeface="Arial" charset="0"/>
                </a:rPr>
                <a:t>~</a:t>
              </a:r>
              <a:r>
                <a:rPr lang="fr-FR" sz="2500">
                  <a:solidFill>
                    <a:srgbClr val="FF3300"/>
                  </a:solidFill>
                  <a:latin typeface="Arial" charset="0"/>
                </a:rPr>
                <a:t>6.3%</a:t>
              </a:r>
              <a:endParaRPr lang="el-GR" sz="250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809992" name="AutoShape 8"/>
            <p:cNvSpPr>
              <a:spLocks/>
            </p:cNvSpPr>
            <p:nvPr/>
          </p:nvSpPr>
          <p:spPr bwMode="auto">
            <a:xfrm>
              <a:off x="4921" y="2523"/>
              <a:ext cx="91" cy="318"/>
            </a:xfrm>
            <a:prstGeom prst="rightBrace">
              <a:avLst>
                <a:gd name="adj1" fmla="val 29121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93" name="Text Box 9"/>
            <p:cNvSpPr txBox="1">
              <a:spLocks noChangeArrowheads="1"/>
            </p:cNvSpPr>
            <p:nvPr/>
          </p:nvSpPr>
          <p:spPr bwMode="auto">
            <a:xfrm>
              <a:off x="5012" y="2523"/>
              <a:ext cx="862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56" tIns="48278" rIns="96556" bIns="48278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>
                  <a:solidFill>
                    <a:srgbClr val="FF3300"/>
                  </a:solidFill>
                  <a:latin typeface="Arial" charset="0"/>
                </a:rPr>
                <a:t>+ 75%</a:t>
              </a:r>
            </a:p>
          </p:txBody>
        </p:sp>
      </p:grpSp>
      <p:sp>
        <p:nvSpPr>
          <p:cNvPr id="809994" name="Rectangle 10"/>
          <p:cNvSpPr>
            <a:spLocks noChangeArrowheads="1"/>
          </p:cNvSpPr>
          <p:nvPr/>
        </p:nvSpPr>
        <p:spPr bwMode="auto">
          <a:xfrm>
            <a:off x="4838700" y="5227638"/>
            <a:ext cx="46116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/>
          <a:p>
            <a:pPr algn="l" defTabSz="966788">
              <a:spcBef>
                <a:spcPct val="20000"/>
              </a:spcBef>
              <a:buFontTx/>
              <a:buChar char="•"/>
            </a:pPr>
            <a:r>
              <a:rPr lang="fr-FR" sz="2500" b="0">
                <a:solidFill>
                  <a:schemeClr val="tx1"/>
                </a:solidFill>
                <a:latin typeface="Arial" charset="0"/>
              </a:rPr>
              <a:t>  Extension of the spectral sensitivity in the red region</a:t>
            </a:r>
          </a:p>
        </p:txBody>
      </p:sp>
      <p:grpSp>
        <p:nvGrpSpPr>
          <p:cNvPr id="809995" name="Group 11"/>
          <p:cNvGrpSpPr>
            <a:grpSpLocks/>
          </p:cNvGrpSpPr>
          <p:nvPr/>
        </p:nvGrpSpPr>
        <p:grpSpPr bwMode="auto">
          <a:xfrm>
            <a:off x="4838700" y="1736725"/>
            <a:ext cx="4838700" cy="1238250"/>
            <a:chOff x="2880" y="2024"/>
            <a:chExt cx="2903" cy="731"/>
          </a:xfrm>
        </p:grpSpPr>
        <p:sp>
          <p:nvSpPr>
            <p:cNvPr id="809996" name="Rectangle 12"/>
            <p:cNvSpPr>
              <a:spLocks noChangeArrowheads="1"/>
            </p:cNvSpPr>
            <p:nvPr/>
          </p:nvSpPr>
          <p:spPr bwMode="auto">
            <a:xfrm>
              <a:off x="2880" y="2024"/>
              <a:ext cx="2767" cy="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56" tIns="48278" rIns="96556" bIns="48278">
              <a:spAutoFit/>
            </a:bodyPr>
            <a:lstStyle/>
            <a:p>
              <a:pPr algn="l" defTabSz="966788">
                <a:spcBef>
                  <a:spcPct val="20000"/>
                </a:spcBef>
                <a:buFontTx/>
                <a:buChar char="•"/>
              </a:pPr>
              <a:r>
                <a:rPr lang="fr-FR" sz="2500" b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fr-FR" sz="2500" b="0" u="sng">
                  <a:solidFill>
                    <a:schemeClr val="tx1"/>
                  </a:solidFill>
                  <a:latin typeface="Arial" charset="0"/>
                </a:rPr>
                <a:t>Quantum efficiency (</a:t>
              </a:r>
              <a:r>
                <a:rPr lang="fr-FR" sz="2100" b="0" u="sng">
                  <a:solidFill>
                    <a:schemeClr val="tx1"/>
                  </a:solidFill>
                  <a:latin typeface="Arial" charset="0"/>
                </a:rPr>
                <a:t>400 nm)</a:t>
              </a:r>
            </a:p>
            <a:p>
              <a:pPr algn="l" defTabSz="966788"/>
              <a:r>
                <a:rPr lang="fr-FR" sz="2500" b="0">
                  <a:solidFill>
                    <a:schemeClr val="tx1"/>
                  </a:solidFill>
                  <a:latin typeface="Arial" charset="0"/>
                </a:rPr>
                <a:t>       - Standard: ~26%</a:t>
              </a:r>
            </a:p>
            <a:p>
              <a:pPr algn="l" defTabSz="966788"/>
              <a:r>
                <a:rPr lang="fr-FR" sz="2500" b="0">
                  <a:solidFill>
                    <a:schemeClr val="tx1"/>
                  </a:solidFill>
                  <a:latin typeface="Arial" charset="0"/>
                </a:rPr>
                <a:t>       - Improved: </a:t>
              </a:r>
              <a:r>
                <a:rPr lang="fr-FR" sz="2500" b="0">
                  <a:solidFill>
                    <a:srgbClr val="FF3300"/>
                  </a:solidFill>
                  <a:latin typeface="Arial" charset="0"/>
                </a:rPr>
                <a:t>~</a:t>
              </a:r>
              <a:r>
                <a:rPr lang="fr-FR" sz="2500">
                  <a:solidFill>
                    <a:srgbClr val="FF3300"/>
                  </a:solidFill>
                  <a:latin typeface="Arial" charset="0"/>
                </a:rPr>
                <a:t>32%</a:t>
              </a:r>
              <a:endParaRPr lang="el-GR" sz="250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809997" name="AutoShape 13"/>
            <p:cNvSpPr>
              <a:spLocks/>
            </p:cNvSpPr>
            <p:nvPr/>
          </p:nvSpPr>
          <p:spPr bwMode="auto">
            <a:xfrm>
              <a:off x="4830" y="2386"/>
              <a:ext cx="91" cy="318"/>
            </a:xfrm>
            <a:prstGeom prst="rightBrace">
              <a:avLst>
                <a:gd name="adj1" fmla="val 29121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98" name="Text Box 14"/>
            <p:cNvSpPr txBox="1">
              <a:spLocks noChangeArrowheads="1"/>
            </p:cNvSpPr>
            <p:nvPr/>
          </p:nvSpPr>
          <p:spPr bwMode="auto">
            <a:xfrm>
              <a:off x="4921" y="2386"/>
              <a:ext cx="862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56" tIns="48278" rIns="96556" bIns="48278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>
                  <a:solidFill>
                    <a:srgbClr val="FF3300"/>
                  </a:solidFill>
                  <a:latin typeface="Arial" charset="0"/>
                </a:rPr>
                <a:t>+ 19%</a:t>
              </a:r>
            </a:p>
          </p:txBody>
        </p:sp>
      </p:grpSp>
      <p:graphicFrame>
        <p:nvGraphicFramePr>
          <p:cNvPr id="809999" name="Object 15"/>
          <p:cNvGraphicFramePr>
            <a:graphicFrameLocks noChangeAspect="1"/>
          </p:cNvGraphicFramePr>
          <p:nvPr/>
        </p:nvGraphicFramePr>
        <p:xfrm>
          <a:off x="915988" y="5865813"/>
          <a:ext cx="2608262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06" name="Equation" r:id="rId6" imgW="1638000" imgH="431640" progId="Equation.3">
                  <p:embed/>
                </p:oleObj>
              </mc:Choice>
              <mc:Fallback>
                <p:oleObj name="Equation" r:id="rId6" imgW="1638000" imgH="4316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5865813"/>
                        <a:ext cx="2608262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0002" name="Picture 18" descr="XP1805_efficacite_quantique_complete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339850"/>
            <a:ext cx="4270375" cy="41306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10003" name="Text Box 19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D. Dornic</a:t>
            </a: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85F58-7B36-084A-923E-C3308EF763E1}" type="slidenum">
              <a:rPr lang="en-US"/>
              <a:pPr/>
              <a:t>51</a:t>
            </a:fld>
            <a:endParaRPr lang="en-US"/>
          </a:p>
        </p:txBody>
      </p:sp>
      <p:pic>
        <p:nvPicPr>
          <p:cNvPr id="77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36738"/>
            <a:ext cx="4038600" cy="342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2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5178425" cy="41052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20650"/>
            <a:ext cx="8267700" cy="717550"/>
          </a:xfrm>
        </p:spPr>
        <p:txBody>
          <a:bodyPr/>
          <a:lstStyle/>
          <a:p>
            <a:pPr defTabSz="914400"/>
            <a:r>
              <a:rPr lang="en-US" altLang="ja-JP" sz="4000">
                <a:ea typeface="MS PGothic" charset="0"/>
                <a:cs typeface="MS PGothic" charset="0"/>
              </a:rPr>
              <a:t>Hamamatsu Flat Panel PMT</a:t>
            </a:r>
          </a:p>
        </p:txBody>
      </p:sp>
      <p:sp>
        <p:nvSpPr>
          <p:cNvPr id="772101" name="Text Box 5"/>
          <p:cNvSpPr txBox="1">
            <a:spLocks noChangeArrowheads="1"/>
          </p:cNvSpPr>
          <p:nvPr/>
        </p:nvSpPr>
        <p:spPr bwMode="auto">
          <a:xfrm>
            <a:off x="7543800" y="2057400"/>
            <a:ext cx="1765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1" lang="en-US" altLang="ja-JP" sz="2500">
                <a:solidFill>
                  <a:srgbClr val="FF0066"/>
                </a:solidFill>
                <a:latin typeface="Arial" charset="0"/>
                <a:ea typeface="MS PGothic" charset="0"/>
                <a:cs typeface="MS PGothic" charset="0"/>
              </a:rPr>
              <a:t>3 x 3 array</a:t>
            </a:r>
          </a:p>
        </p:txBody>
      </p:sp>
      <p:sp>
        <p:nvSpPr>
          <p:cNvPr id="772102" name="Text Box 6"/>
          <p:cNvSpPr txBox="1">
            <a:spLocks noChangeArrowheads="1"/>
          </p:cNvSpPr>
          <p:nvPr/>
        </p:nvSpPr>
        <p:spPr bwMode="auto">
          <a:xfrm>
            <a:off x="457200" y="1295400"/>
            <a:ext cx="3475038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1" lang="en-US" altLang="ja-JP" sz="2500">
                <a:solidFill>
                  <a:srgbClr val="FF0066"/>
                </a:solidFill>
                <a:latin typeface="Arial" charset="0"/>
                <a:ea typeface="MS PGothic" charset="0"/>
                <a:cs typeface="MS PGothic" charset="0"/>
              </a:rPr>
              <a:t>H8500 (2 inch square)</a:t>
            </a:r>
          </a:p>
        </p:txBody>
      </p:sp>
      <p:sp>
        <p:nvSpPr>
          <p:cNvPr id="772103" name="Text Box 7"/>
          <p:cNvSpPr txBox="1">
            <a:spLocks noChangeArrowheads="1"/>
          </p:cNvSpPr>
          <p:nvPr/>
        </p:nvSpPr>
        <p:spPr bwMode="auto">
          <a:xfrm>
            <a:off x="2590800" y="4800600"/>
            <a:ext cx="28019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kumimoji="1" lang="en-US" altLang="ja-JP" sz="2100">
                <a:solidFill>
                  <a:srgbClr val="FF0066"/>
                </a:solidFill>
                <a:latin typeface="Arial" charset="0"/>
                <a:ea typeface="MS PGothic" charset="0"/>
                <a:cs typeface="MS PGothic" charset="0"/>
              </a:rPr>
              <a:t>Pixel Size : 6 x 6 mm</a:t>
            </a:r>
          </a:p>
        </p:txBody>
      </p:sp>
      <p:sp>
        <p:nvSpPr>
          <p:cNvPr id="772104" name="Text Box 8"/>
          <p:cNvSpPr txBox="1">
            <a:spLocks noChangeArrowheads="1"/>
          </p:cNvSpPr>
          <p:nvPr/>
        </p:nvSpPr>
        <p:spPr bwMode="auto">
          <a:xfrm>
            <a:off x="1143000" y="5715000"/>
            <a:ext cx="7459663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kumimoji="1" lang="en-US" altLang="ja-JP" sz="3000">
                <a:latin typeface="Arial" charset="0"/>
                <a:ea typeface="MS PGothic" charset="0"/>
                <a:cs typeface="MS PGothic" charset="0"/>
              </a:rPr>
              <a:t>500 tubes were delivered since 2002</a:t>
            </a:r>
          </a:p>
          <a:p>
            <a:pPr eaLnBrk="0" hangingPunct="0"/>
            <a:r>
              <a:rPr kumimoji="1" lang="en-US" altLang="ja-JP" sz="3000">
                <a:latin typeface="Arial" charset="0"/>
                <a:ea typeface="MS PGothic" charset="0"/>
                <a:cs typeface="MS PGothic" charset="0"/>
              </a:rPr>
              <a:t>for Medical, Radiation monitor and HEP.</a:t>
            </a:r>
          </a:p>
        </p:txBody>
      </p:sp>
      <p:sp>
        <p:nvSpPr>
          <p:cNvPr id="772105" name="Text Box 9"/>
          <p:cNvSpPr txBox="1">
            <a:spLocks noChangeArrowheads="1"/>
          </p:cNvSpPr>
          <p:nvPr/>
        </p:nvSpPr>
        <p:spPr bwMode="auto">
          <a:xfrm>
            <a:off x="3352800" y="7042150"/>
            <a:ext cx="2971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Hamamatsu / Y. Yoshizaawa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1A93-2854-E745-ABAA-46CB58422975}" type="slidenum">
              <a:rPr lang="en-US"/>
              <a:pPr/>
              <a:t>52</a:t>
            </a:fld>
            <a:endParaRPr lang="en-US"/>
          </a:p>
        </p:txBody>
      </p:sp>
      <p:sp>
        <p:nvSpPr>
          <p:cNvPr id="121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/>
              <a:t>Burle Flat MCP PMT</a:t>
            </a:r>
            <a:endParaRPr lang="en-GB"/>
          </a:p>
        </p:txBody>
      </p:sp>
      <p:pic>
        <p:nvPicPr>
          <p:cNvPr id="1213443" name="Picture 3" descr="0deg_ch6_lin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657600"/>
            <a:ext cx="2160588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3444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445135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38150"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76300"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16038"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54188" algn="l" defTabSz="876300"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113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685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257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2988" defTabSz="876300" fontAlgn="base">
              <a:spcBef>
                <a:spcPct val="0"/>
              </a:spcBef>
              <a:spcAft>
                <a:spcPct val="0"/>
              </a:spcAft>
              <a:tabLst>
                <a:tab pos="695325" algn="l"/>
                <a:tab pos="1387475" algn="l"/>
                <a:tab pos="2082800" algn="l"/>
                <a:tab pos="2778125" algn="l"/>
                <a:tab pos="3470275" algn="l"/>
                <a:tab pos="4165600" algn="l"/>
                <a:tab pos="4857750" algn="l"/>
                <a:tab pos="5553075" algn="l"/>
                <a:tab pos="6248400" algn="l"/>
                <a:tab pos="6940550" algn="l"/>
                <a:tab pos="7635875" algn="l"/>
                <a:tab pos="8329613" algn="l"/>
                <a:tab pos="90233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hangingPunct="0">
              <a:lnSpc>
                <a:spcPct val="12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300">
                <a:solidFill>
                  <a:srgbClr val="008000"/>
                </a:solidFill>
                <a:latin typeface="Arial Narrow" charset="0"/>
                <a:cs typeface="Lucida Sans Unicode" charset="0"/>
              </a:rPr>
              <a:t>BURLE 85011 MCP-PMT:</a:t>
            </a:r>
          </a:p>
          <a:p>
            <a:pPr algn="just" hangingPunct="0">
              <a:lnSpc>
                <a:spcPct val="12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008000"/>
              </a:solidFill>
              <a:latin typeface="Arial Narrow" charset="0"/>
              <a:cs typeface="Lucida Sans Unicode" charset="0"/>
            </a:endParaRP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008000"/>
                </a:solidFill>
                <a:latin typeface="Arial Narrow" charset="0"/>
                <a:cs typeface="Lucida Sans Unicode" charset="0"/>
              </a:rPr>
              <a:t>multi-anode PMT with 2 MCPs</a:t>
            </a: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008000"/>
                </a:solidFill>
                <a:latin typeface="Arial Narrow" charset="0"/>
                <a:cs typeface="Lucida Sans Unicode" charset="0"/>
              </a:rPr>
              <a:t>25 mm pores</a:t>
            </a: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008000"/>
                </a:solidFill>
                <a:latin typeface="Arial Narrow" charset="0"/>
                <a:cs typeface="Lucida Sans Unicode" charset="0"/>
              </a:rPr>
              <a:t>bialkali photocathode</a:t>
            </a: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FF0000"/>
                </a:solidFill>
                <a:latin typeface="Arial Narrow" charset="0"/>
                <a:cs typeface="Lucida Sans Unicode" charset="0"/>
              </a:rPr>
              <a:t>gain ~ 0.6 x 10</a:t>
            </a:r>
            <a:r>
              <a:rPr lang="en-GB" sz="2300" baseline="33000">
                <a:solidFill>
                  <a:srgbClr val="FF0000"/>
                </a:solidFill>
                <a:latin typeface="Arial Narrow" charset="0"/>
                <a:cs typeface="Lucida Sans Unicode" charset="0"/>
              </a:rPr>
              <a:t>6</a:t>
            </a: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FF0000"/>
                </a:solidFill>
                <a:latin typeface="Arial Narrow" charset="0"/>
                <a:cs typeface="Lucida Sans Unicode" charset="0"/>
              </a:rPr>
              <a:t>collection efficiency ~ 60%</a:t>
            </a: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008000"/>
                </a:solidFill>
                <a:latin typeface="Arial Narrow" charset="0"/>
                <a:cs typeface="Lucida Sans Unicode" charset="0"/>
              </a:rPr>
              <a:t>box dimensions ~ 71mm square</a:t>
            </a: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008000"/>
                </a:solidFill>
                <a:latin typeface="Arial Narrow" charset="0"/>
                <a:cs typeface="Lucida Sans Unicode" charset="0"/>
              </a:rPr>
              <a:t>64(8x8) anode pads</a:t>
            </a: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008000"/>
                </a:solidFill>
                <a:latin typeface="Arial Narrow" charset="0"/>
                <a:cs typeface="Lucida Sans Unicode" charset="0"/>
              </a:rPr>
              <a:t>pitch ~ 6.45mm, gap ~ 0.5mm</a:t>
            </a:r>
          </a:p>
          <a:p>
            <a:pPr algn="just" hangingPunct="0">
              <a:lnSpc>
                <a:spcPct val="110000"/>
              </a:lnSpc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sz="2300">
                <a:solidFill>
                  <a:srgbClr val="FF0000"/>
                </a:solidFill>
                <a:latin typeface="Arial Narrow" charset="0"/>
                <a:cs typeface="Lucida Sans Unicode" charset="0"/>
              </a:rPr>
              <a:t>active area fraction ~ 52%</a:t>
            </a:r>
          </a:p>
        </p:txBody>
      </p:sp>
      <p:pic>
        <p:nvPicPr>
          <p:cNvPr id="12134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03525"/>
            <a:ext cx="5486400" cy="41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213446" name="Text Box 6"/>
          <p:cNvSpPr txBox="1">
            <a:spLocks noChangeArrowheads="1"/>
          </p:cNvSpPr>
          <p:nvPr/>
        </p:nvSpPr>
        <p:spPr bwMode="auto">
          <a:xfrm>
            <a:off x="3352800" y="7042150"/>
            <a:ext cx="2971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P. Krizan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F948-48B6-9D4D-9421-D8236E022FA4}" type="slidenum">
              <a:rPr lang="en-US"/>
              <a:pPr/>
              <a:t>53</a:t>
            </a:fld>
            <a:endParaRPr lang="en-US"/>
          </a:p>
        </p:txBody>
      </p:sp>
      <p:sp>
        <p:nvSpPr>
          <p:cNvPr id="681986" name="Rectangle 2"/>
          <p:cNvSpPr>
            <a:spLocks noChangeArrowheads="1"/>
          </p:cNvSpPr>
          <p:nvPr/>
        </p:nvSpPr>
        <p:spPr bwMode="auto">
          <a:xfrm>
            <a:off x="838200" y="1752600"/>
            <a:ext cx="6934200" cy="12954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24" tIns="48213" rIns="96424" bIns="48213" anchor="ctr"/>
          <a:lstStyle/>
          <a:p>
            <a:pPr defTabSz="966788">
              <a:lnSpc>
                <a:spcPct val="80000"/>
              </a:lnSpc>
            </a:pPr>
            <a:r>
              <a:rPr lang="en-US" sz="4800"/>
              <a:t>Hybrid Detector</a:t>
            </a:r>
          </a:p>
        </p:txBody>
      </p:sp>
      <p:sp>
        <p:nvSpPr>
          <p:cNvPr id="6819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667000" y="3657600"/>
            <a:ext cx="5867400" cy="2895600"/>
          </a:xfrm>
          <a:noFill/>
          <a:ln/>
        </p:spPr>
        <p:txBody>
          <a:bodyPr/>
          <a:lstStyle/>
          <a:p>
            <a:pPr marL="342900" indent="-342900" defTabSz="914400"/>
            <a:r>
              <a:rPr lang="en-US"/>
              <a:t>GaAsP HAPD</a:t>
            </a:r>
          </a:p>
          <a:p>
            <a:pPr marL="342900" indent="-342900" defTabSz="914400"/>
            <a:r>
              <a:rPr lang="en-US"/>
              <a:t>Multi Pixel</a:t>
            </a:r>
          </a:p>
          <a:p>
            <a:pPr marL="342900" indent="-342900" defTabSz="914400"/>
            <a:r>
              <a:rPr lang="en-US"/>
              <a:t>Large Area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C49A-85B3-C740-ABB8-82511B1902C0}" type="slidenum">
              <a:rPr lang="en-US"/>
              <a:pPr/>
              <a:t>54</a:t>
            </a:fld>
            <a:endParaRPr lang="en-US"/>
          </a:p>
        </p:txBody>
      </p:sp>
      <p:sp>
        <p:nvSpPr>
          <p:cNvPr id="112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9040813" cy="838200"/>
          </a:xfrm>
        </p:spPr>
        <p:txBody>
          <a:bodyPr/>
          <a:lstStyle/>
          <a:p>
            <a:pPr defTabSz="914400"/>
            <a:r>
              <a:rPr lang="en-GB" altLang="ja-JP" sz="3200">
                <a:ea typeface="MS PGothic" charset="0"/>
                <a:cs typeface="MS PGothic" charset="0"/>
              </a:rPr>
              <a:t>HPD with 18-mm GaAsP Photocathode</a:t>
            </a:r>
            <a:br>
              <a:rPr lang="en-GB" altLang="ja-JP" sz="3200">
                <a:ea typeface="MS PGothic" charset="0"/>
                <a:cs typeface="MS PGothic" charset="0"/>
              </a:rPr>
            </a:br>
            <a:r>
              <a:rPr lang="en-GB" altLang="ja-JP" sz="3200">
                <a:ea typeface="MS PGothic" charset="0"/>
                <a:cs typeface="MS PGothic" charset="0"/>
              </a:rPr>
              <a:t>by Hamamatsu</a:t>
            </a:r>
          </a:p>
        </p:txBody>
      </p:sp>
      <p:sp>
        <p:nvSpPr>
          <p:cNvPr id="1121284" name="Text Box 4"/>
          <p:cNvSpPr txBox="1">
            <a:spLocks noChangeArrowheads="1"/>
          </p:cNvSpPr>
          <p:nvPr/>
        </p:nvSpPr>
        <p:spPr bwMode="auto">
          <a:xfrm>
            <a:off x="457200" y="1066800"/>
            <a:ext cx="84359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GB" altLang="ja-JP" sz="3000">
                <a:solidFill>
                  <a:srgbClr val="3366FF"/>
                </a:solidFill>
                <a:latin typeface="Arial Narrow" charset="0"/>
                <a:ea typeface="MS PGothic" charset="0"/>
                <a:cs typeface="MS PGothic" charset="0"/>
              </a:rPr>
              <a:t>Designed for MAGIC-II camera </a:t>
            </a:r>
          </a:p>
        </p:txBody>
      </p:sp>
      <p:graphicFrame>
        <p:nvGraphicFramePr>
          <p:cNvPr id="1121314" name="Group 34"/>
          <p:cNvGraphicFramePr>
            <a:graphicFrameLocks noGrp="1"/>
          </p:cNvGraphicFramePr>
          <p:nvPr/>
        </p:nvGraphicFramePr>
        <p:xfrm>
          <a:off x="0" y="3273425"/>
          <a:ext cx="6019800" cy="2921000"/>
        </p:xfrm>
        <a:graphic>
          <a:graphicData uri="http://schemas.openxmlformats.org/drawingml/2006/table">
            <a:tbl>
              <a:tblPr/>
              <a:tblGrid>
                <a:gridCol w="2590800"/>
                <a:gridCol w="3429000"/>
              </a:tblGrid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Photocathode</a:t>
                      </a:r>
                    </a:p>
                  </a:txBody>
                  <a:tcPr marL="96661" marR="96661" marT="48331" marB="4833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GaAsP</a:t>
                      </a: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(for high QE)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Cathode Size</a:t>
                      </a:r>
                    </a:p>
                  </a:txBody>
                  <a:tcPr marL="96661" marR="96661" marT="48331" marB="4833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18 mm</a:t>
                      </a: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 [old &lt; 8 mm]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Avalanche Diode</a:t>
                      </a:r>
                    </a:p>
                  </a:txBody>
                  <a:tcPr marL="96661" marR="96661" marT="48331" marB="4833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3 mm Silicon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Sensor shape</a:t>
                      </a:r>
                    </a:p>
                  </a:txBody>
                  <a:tcPr marL="96661" marR="96661" marT="48331" marB="4833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hexagonal 28 mm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6661" marR="96661" marT="48331" marB="4833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GB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39 mm height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1311" name="Text Box 31"/>
          <p:cNvSpPr txBox="1">
            <a:spLocks noChangeArrowheads="1"/>
          </p:cNvSpPr>
          <p:nvPr/>
        </p:nvSpPr>
        <p:spPr bwMode="auto">
          <a:xfrm>
            <a:off x="320675" y="2514600"/>
            <a:ext cx="53594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GB" altLang="ja-JP" sz="3000">
                <a:latin typeface="Tahoma" charset="0"/>
                <a:ea typeface="MS PGothic" charset="0"/>
                <a:cs typeface="MS PGothic" charset="0"/>
              </a:rPr>
              <a:t>&lt;Parameters&gt;</a:t>
            </a:r>
          </a:p>
        </p:txBody>
      </p:sp>
      <p:pic>
        <p:nvPicPr>
          <p:cNvPr id="1121283" name="Picture 3" descr="7HP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1752600"/>
            <a:ext cx="4360862" cy="51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1315" name="Text Box 35"/>
          <p:cNvSpPr txBox="1">
            <a:spLocks noChangeArrowheads="1"/>
          </p:cNvSpPr>
          <p:nvPr/>
        </p:nvSpPr>
        <p:spPr bwMode="auto">
          <a:xfrm>
            <a:off x="3352800" y="701040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M. Hayashida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7439-C3B9-DA4C-9303-D35F31ACDFF4}" type="slidenum">
              <a:rPr lang="en-US"/>
              <a:pPr/>
              <a:t>55</a:t>
            </a:fld>
            <a:endParaRPr lang="en-US"/>
          </a:p>
        </p:txBody>
      </p:sp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QE of GaAsP + WLS</a:t>
            </a:r>
          </a:p>
        </p:txBody>
      </p:sp>
      <p:pic>
        <p:nvPicPr>
          <p:cNvPr id="1124355" name="Picture 3" descr="QE_WLS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9372600" cy="5624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4356" name="Text Box 4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M. Hayashida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51CF-0E5A-3E43-80C4-B2D4070EB319}" type="slidenum">
              <a:rPr lang="en-US"/>
              <a:pPr/>
              <a:t>56</a:t>
            </a:fld>
            <a:endParaRPr lang="en-US"/>
          </a:p>
        </p:txBody>
      </p:sp>
      <p:sp>
        <p:nvSpPr>
          <p:cNvPr id="1215491" name="Line 3"/>
          <p:cNvSpPr>
            <a:spLocks noChangeShapeType="1"/>
          </p:cNvSpPr>
          <p:nvPr/>
        </p:nvSpPr>
        <p:spPr bwMode="auto">
          <a:xfrm>
            <a:off x="2428875" y="2976563"/>
            <a:ext cx="763588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FF66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15674" name="Group 186"/>
          <p:cNvGrpSpPr>
            <a:grpSpLocks/>
          </p:cNvGrpSpPr>
          <p:nvPr/>
        </p:nvGrpSpPr>
        <p:grpSpPr bwMode="auto">
          <a:xfrm>
            <a:off x="457200" y="1057275"/>
            <a:ext cx="5105400" cy="5876925"/>
            <a:chOff x="302" y="666"/>
            <a:chExt cx="2399" cy="2554"/>
          </a:xfrm>
        </p:grpSpPr>
        <p:sp>
          <p:nvSpPr>
            <p:cNvPr id="1215492" name="Rectangle 4"/>
            <p:cNvSpPr>
              <a:spLocks noChangeArrowheads="1"/>
            </p:cNvSpPr>
            <p:nvPr/>
          </p:nvSpPr>
          <p:spPr bwMode="auto">
            <a:xfrm>
              <a:off x="302" y="666"/>
              <a:ext cx="2399" cy="255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5493" name="Rectangle 5"/>
            <p:cNvSpPr>
              <a:spLocks noChangeArrowheads="1"/>
            </p:cNvSpPr>
            <p:nvPr/>
          </p:nvSpPr>
          <p:spPr bwMode="auto">
            <a:xfrm>
              <a:off x="850" y="1319"/>
              <a:ext cx="1321" cy="969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494" name="Line 6"/>
            <p:cNvSpPr>
              <a:spLocks noChangeShapeType="1"/>
            </p:cNvSpPr>
            <p:nvPr/>
          </p:nvSpPr>
          <p:spPr bwMode="auto">
            <a:xfrm flipV="1">
              <a:off x="850" y="1319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495" name="Line 7"/>
            <p:cNvSpPr>
              <a:spLocks noChangeShapeType="1"/>
            </p:cNvSpPr>
            <p:nvPr/>
          </p:nvSpPr>
          <p:spPr bwMode="auto">
            <a:xfrm flipV="1">
              <a:off x="850" y="1319"/>
              <a:ext cx="110" cy="1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496" name="Line 8"/>
            <p:cNvSpPr>
              <a:spLocks noChangeShapeType="1"/>
            </p:cNvSpPr>
            <p:nvPr/>
          </p:nvSpPr>
          <p:spPr bwMode="auto">
            <a:xfrm flipV="1">
              <a:off x="850" y="1319"/>
              <a:ext cx="216" cy="2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497" name="Line 9"/>
            <p:cNvSpPr>
              <a:spLocks noChangeShapeType="1"/>
            </p:cNvSpPr>
            <p:nvPr/>
          </p:nvSpPr>
          <p:spPr bwMode="auto">
            <a:xfrm flipV="1">
              <a:off x="850" y="1319"/>
              <a:ext cx="321" cy="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498" name="Line 10"/>
            <p:cNvSpPr>
              <a:spLocks noChangeShapeType="1"/>
            </p:cNvSpPr>
            <p:nvPr/>
          </p:nvSpPr>
          <p:spPr bwMode="auto">
            <a:xfrm flipV="1">
              <a:off x="850" y="1319"/>
              <a:ext cx="427" cy="4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499" name="Line 11"/>
            <p:cNvSpPr>
              <a:spLocks noChangeShapeType="1"/>
            </p:cNvSpPr>
            <p:nvPr/>
          </p:nvSpPr>
          <p:spPr bwMode="auto">
            <a:xfrm flipV="1">
              <a:off x="850" y="1319"/>
              <a:ext cx="533" cy="5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0" name="Line 12"/>
            <p:cNvSpPr>
              <a:spLocks noChangeShapeType="1"/>
            </p:cNvSpPr>
            <p:nvPr/>
          </p:nvSpPr>
          <p:spPr bwMode="auto">
            <a:xfrm flipV="1">
              <a:off x="850" y="1319"/>
              <a:ext cx="639" cy="6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1" name="Line 13"/>
            <p:cNvSpPr>
              <a:spLocks noChangeShapeType="1"/>
            </p:cNvSpPr>
            <p:nvPr/>
          </p:nvSpPr>
          <p:spPr bwMode="auto">
            <a:xfrm flipV="1">
              <a:off x="850" y="1319"/>
              <a:ext cx="745" cy="7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2" name="Line 14"/>
            <p:cNvSpPr>
              <a:spLocks noChangeShapeType="1"/>
            </p:cNvSpPr>
            <p:nvPr/>
          </p:nvSpPr>
          <p:spPr bwMode="auto">
            <a:xfrm flipV="1">
              <a:off x="850" y="1319"/>
              <a:ext cx="851" cy="8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3" name="Line 15"/>
            <p:cNvSpPr>
              <a:spLocks noChangeShapeType="1"/>
            </p:cNvSpPr>
            <p:nvPr/>
          </p:nvSpPr>
          <p:spPr bwMode="auto">
            <a:xfrm flipV="1">
              <a:off x="855" y="1319"/>
              <a:ext cx="952" cy="9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4" name="Line 16"/>
            <p:cNvSpPr>
              <a:spLocks noChangeShapeType="1"/>
            </p:cNvSpPr>
            <p:nvPr/>
          </p:nvSpPr>
          <p:spPr bwMode="auto">
            <a:xfrm flipV="1">
              <a:off x="961" y="1319"/>
              <a:ext cx="952" cy="9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5" name="Line 17"/>
            <p:cNvSpPr>
              <a:spLocks noChangeShapeType="1"/>
            </p:cNvSpPr>
            <p:nvPr/>
          </p:nvSpPr>
          <p:spPr bwMode="auto">
            <a:xfrm flipV="1">
              <a:off x="1068" y="1319"/>
              <a:ext cx="951" cy="9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6" name="Line 18"/>
            <p:cNvSpPr>
              <a:spLocks noChangeShapeType="1"/>
            </p:cNvSpPr>
            <p:nvPr/>
          </p:nvSpPr>
          <p:spPr bwMode="auto">
            <a:xfrm flipV="1">
              <a:off x="1174" y="1319"/>
              <a:ext cx="952" cy="9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7" name="Line 19"/>
            <p:cNvSpPr>
              <a:spLocks noChangeShapeType="1"/>
            </p:cNvSpPr>
            <p:nvPr/>
          </p:nvSpPr>
          <p:spPr bwMode="auto">
            <a:xfrm flipV="1">
              <a:off x="1280" y="1381"/>
              <a:ext cx="890" cy="9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8" name="Line 20"/>
            <p:cNvSpPr>
              <a:spLocks noChangeShapeType="1"/>
            </p:cNvSpPr>
            <p:nvPr/>
          </p:nvSpPr>
          <p:spPr bwMode="auto">
            <a:xfrm flipV="1">
              <a:off x="1386" y="1490"/>
              <a:ext cx="784" cy="7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09" name="Line 21"/>
            <p:cNvSpPr>
              <a:spLocks noChangeShapeType="1"/>
            </p:cNvSpPr>
            <p:nvPr/>
          </p:nvSpPr>
          <p:spPr bwMode="auto">
            <a:xfrm flipV="1">
              <a:off x="1492" y="1598"/>
              <a:ext cx="678" cy="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0" name="Line 22"/>
            <p:cNvSpPr>
              <a:spLocks noChangeShapeType="1"/>
            </p:cNvSpPr>
            <p:nvPr/>
          </p:nvSpPr>
          <p:spPr bwMode="auto">
            <a:xfrm flipV="1">
              <a:off x="1598" y="1706"/>
              <a:ext cx="572" cy="5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1" name="Line 23"/>
            <p:cNvSpPr>
              <a:spLocks noChangeShapeType="1"/>
            </p:cNvSpPr>
            <p:nvPr/>
          </p:nvSpPr>
          <p:spPr bwMode="auto">
            <a:xfrm flipV="1">
              <a:off x="1704" y="1813"/>
              <a:ext cx="466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2" name="Line 24"/>
            <p:cNvSpPr>
              <a:spLocks noChangeShapeType="1"/>
            </p:cNvSpPr>
            <p:nvPr/>
          </p:nvSpPr>
          <p:spPr bwMode="auto">
            <a:xfrm flipV="1">
              <a:off x="1810" y="1921"/>
              <a:ext cx="360" cy="3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3" name="Line 25"/>
            <p:cNvSpPr>
              <a:spLocks noChangeShapeType="1"/>
            </p:cNvSpPr>
            <p:nvPr/>
          </p:nvSpPr>
          <p:spPr bwMode="auto">
            <a:xfrm flipV="1">
              <a:off x="1916" y="2029"/>
              <a:ext cx="254" cy="2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4" name="Line 26"/>
            <p:cNvSpPr>
              <a:spLocks noChangeShapeType="1"/>
            </p:cNvSpPr>
            <p:nvPr/>
          </p:nvSpPr>
          <p:spPr bwMode="auto">
            <a:xfrm flipV="1">
              <a:off x="2022" y="2137"/>
              <a:ext cx="148" cy="1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5" name="Line 27"/>
            <p:cNvSpPr>
              <a:spLocks noChangeShapeType="1"/>
            </p:cNvSpPr>
            <p:nvPr/>
          </p:nvSpPr>
          <p:spPr bwMode="auto">
            <a:xfrm flipV="1">
              <a:off x="2130" y="2246"/>
              <a:ext cx="40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6" name="Rectangle 28"/>
            <p:cNvSpPr>
              <a:spLocks noChangeArrowheads="1"/>
            </p:cNvSpPr>
            <p:nvPr/>
          </p:nvSpPr>
          <p:spPr bwMode="auto">
            <a:xfrm>
              <a:off x="850" y="1319"/>
              <a:ext cx="1321" cy="96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7" name="Rectangle 29"/>
            <p:cNvSpPr>
              <a:spLocks noChangeArrowheads="1"/>
            </p:cNvSpPr>
            <p:nvPr/>
          </p:nvSpPr>
          <p:spPr bwMode="auto">
            <a:xfrm>
              <a:off x="887" y="1319"/>
              <a:ext cx="1239" cy="96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18" name="Rectangle 30"/>
            <p:cNvSpPr>
              <a:spLocks noChangeArrowheads="1"/>
            </p:cNvSpPr>
            <p:nvPr/>
          </p:nvSpPr>
          <p:spPr bwMode="auto">
            <a:xfrm>
              <a:off x="850" y="1222"/>
              <a:ext cx="1321" cy="99"/>
            </a:xfrm>
            <a:prstGeom prst="rect">
              <a:avLst/>
            </a:prstGeom>
            <a:solidFill>
              <a:srgbClr val="80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19" name="Line 31"/>
            <p:cNvSpPr>
              <a:spLocks noChangeShapeType="1"/>
            </p:cNvSpPr>
            <p:nvPr/>
          </p:nvSpPr>
          <p:spPr bwMode="auto">
            <a:xfrm flipV="1">
              <a:off x="850" y="1222"/>
              <a:ext cx="4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0" name="Line 32"/>
            <p:cNvSpPr>
              <a:spLocks noChangeShapeType="1"/>
            </p:cNvSpPr>
            <p:nvPr/>
          </p:nvSpPr>
          <p:spPr bwMode="auto">
            <a:xfrm flipV="1">
              <a:off x="863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1" name="Line 33"/>
            <p:cNvSpPr>
              <a:spLocks noChangeShapeType="1"/>
            </p:cNvSpPr>
            <p:nvPr/>
          </p:nvSpPr>
          <p:spPr bwMode="auto">
            <a:xfrm flipV="1">
              <a:off x="971" y="1222"/>
              <a:ext cx="95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2" name="Line 34"/>
            <p:cNvSpPr>
              <a:spLocks noChangeShapeType="1"/>
            </p:cNvSpPr>
            <p:nvPr/>
          </p:nvSpPr>
          <p:spPr bwMode="auto">
            <a:xfrm flipV="1">
              <a:off x="1075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3" name="Line 35"/>
            <p:cNvSpPr>
              <a:spLocks noChangeShapeType="1"/>
            </p:cNvSpPr>
            <p:nvPr/>
          </p:nvSpPr>
          <p:spPr bwMode="auto">
            <a:xfrm flipV="1">
              <a:off x="1183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4" name="Line 36"/>
            <p:cNvSpPr>
              <a:spLocks noChangeShapeType="1"/>
            </p:cNvSpPr>
            <p:nvPr/>
          </p:nvSpPr>
          <p:spPr bwMode="auto">
            <a:xfrm flipV="1">
              <a:off x="1287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5" name="Line 37"/>
            <p:cNvSpPr>
              <a:spLocks noChangeShapeType="1"/>
            </p:cNvSpPr>
            <p:nvPr/>
          </p:nvSpPr>
          <p:spPr bwMode="auto">
            <a:xfrm flipV="1">
              <a:off x="1395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6" name="Line 38"/>
            <p:cNvSpPr>
              <a:spLocks noChangeShapeType="1"/>
            </p:cNvSpPr>
            <p:nvPr/>
          </p:nvSpPr>
          <p:spPr bwMode="auto">
            <a:xfrm flipV="1">
              <a:off x="1499" y="1222"/>
              <a:ext cx="95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7" name="Line 39"/>
            <p:cNvSpPr>
              <a:spLocks noChangeShapeType="1"/>
            </p:cNvSpPr>
            <p:nvPr/>
          </p:nvSpPr>
          <p:spPr bwMode="auto">
            <a:xfrm flipV="1">
              <a:off x="1608" y="1222"/>
              <a:ext cx="93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8" name="Line 40"/>
            <p:cNvSpPr>
              <a:spLocks noChangeShapeType="1"/>
            </p:cNvSpPr>
            <p:nvPr/>
          </p:nvSpPr>
          <p:spPr bwMode="auto">
            <a:xfrm flipV="1">
              <a:off x="1711" y="1222"/>
              <a:ext cx="95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29" name="Line 41"/>
            <p:cNvSpPr>
              <a:spLocks noChangeShapeType="1"/>
            </p:cNvSpPr>
            <p:nvPr/>
          </p:nvSpPr>
          <p:spPr bwMode="auto">
            <a:xfrm flipV="1">
              <a:off x="1820" y="1222"/>
              <a:ext cx="93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0" name="Line 42"/>
            <p:cNvSpPr>
              <a:spLocks noChangeShapeType="1"/>
            </p:cNvSpPr>
            <p:nvPr/>
          </p:nvSpPr>
          <p:spPr bwMode="auto">
            <a:xfrm flipV="1">
              <a:off x="1925" y="1222"/>
              <a:ext cx="93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1" name="Line 43"/>
            <p:cNvSpPr>
              <a:spLocks noChangeShapeType="1"/>
            </p:cNvSpPr>
            <p:nvPr/>
          </p:nvSpPr>
          <p:spPr bwMode="auto">
            <a:xfrm flipV="1">
              <a:off x="2032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2" name="Line 44"/>
            <p:cNvSpPr>
              <a:spLocks noChangeShapeType="1"/>
            </p:cNvSpPr>
            <p:nvPr/>
          </p:nvSpPr>
          <p:spPr bwMode="auto">
            <a:xfrm flipV="1">
              <a:off x="2137" y="1284"/>
              <a:ext cx="33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3" name="Line 45"/>
            <p:cNvSpPr>
              <a:spLocks noChangeShapeType="1"/>
            </p:cNvSpPr>
            <p:nvPr/>
          </p:nvSpPr>
          <p:spPr bwMode="auto">
            <a:xfrm>
              <a:off x="2064" y="1222"/>
              <a:ext cx="95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4" name="Line 46"/>
            <p:cNvSpPr>
              <a:spLocks noChangeShapeType="1"/>
            </p:cNvSpPr>
            <p:nvPr/>
          </p:nvSpPr>
          <p:spPr bwMode="auto">
            <a:xfrm>
              <a:off x="1959" y="1222"/>
              <a:ext cx="95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5" name="Line 47"/>
            <p:cNvSpPr>
              <a:spLocks noChangeShapeType="1"/>
            </p:cNvSpPr>
            <p:nvPr/>
          </p:nvSpPr>
          <p:spPr bwMode="auto">
            <a:xfrm>
              <a:off x="1851" y="1222"/>
              <a:ext cx="96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6" name="Line 48"/>
            <p:cNvSpPr>
              <a:spLocks noChangeShapeType="1"/>
            </p:cNvSpPr>
            <p:nvPr/>
          </p:nvSpPr>
          <p:spPr bwMode="auto">
            <a:xfrm>
              <a:off x="1747" y="1222"/>
              <a:ext cx="95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7" name="Line 49"/>
            <p:cNvSpPr>
              <a:spLocks noChangeShapeType="1"/>
            </p:cNvSpPr>
            <p:nvPr/>
          </p:nvSpPr>
          <p:spPr bwMode="auto">
            <a:xfrm>
              <a:off x="1639" y="1222"/>
              <a:ext cx="96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8" name="Line 50"/>
            <p:cNvSpPr>
              <a:spLocks noChangeShapeType="1"/>
            </p:cNvSpPr>
            <p:nvPr/>
          </p:nvSpPr>
          <p:spPr bwMode="auto">
            <a:xfrm>
              <a:off x="1533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39" name="Line 51"/>
            <p:cNvSpPr>
              <a:spLocks noChangeShapeType="1"/>
            </p:cNvSpPr>
            <p:nvPr/>
          </p:nvSpPr>
          <p:spPr bwMode="auto">
            <a:xfrm>
              <a:off x="1427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40" name="Line 52"/>
            <p:cNvSpPr>
              <a:spLocks noChangeShapeType="1"/>
            </p:cNvSpPr>
            <p:nvPr/>
          </p:nvSpPr>
          <p:spPr bwMode="auto">
            <a:xfrm>
              <a:off x="1321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41" name="Line 53"/>
            <p:cNvSpPr>
              <a:spLocks noChangeShapeType="1"/>
            </p:cNvSpPr>
            <p:nvPr/>
          </p:nvSpPr>
          <p:spPr bwMode="auto">
            <a:xfrm>
              <a:off x="1215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42" name="Line 54"/>
            <p:cNvSpPr>
              <a:spLocks noChangeShapeType="1"/>
            </p:cNvSpPr>
            <p:nvPr/>
          </p:nvSpPr>
          <p:spPr bwMode="auto">
            <a:xfrm>
              <a:off x="1109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43" name="Line 55"/>
            <p:cNvSpPr>
              <a:spLocks noChangeShapeType="1"/>
            </p:cNvSpPr>
            <p:nvPr/>
          </p:nvSpPr>
          <p:spPr bwMode="auto">
            <a:xfrm>
              <a:off x="1003" y="1222"/>
              <a:ext cx="94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44" name="Line 56"/>
            <p:cNvSpPr>
              <a:spLocks noChangeShapeType="1"/>
            </p:cNvSpPr>
            <p:nvPr/>
          </p:nvSpPr>
          <p:spPr bwMode="auto">
            <a:xfrm>
              <a:off x="895" y="1222"/>
              <a:ext cx="93" cy="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45" name="Line 57"/>
            <p:cNvSpPr>
              <a:spLocks noChangeShapeType="1"/>
            </p:cNvSpPr>
            <p:nvPr/>
          </p:nvSpPr>
          <p:spPr bwMode="auto">
            <a:xfrm>
              <a:off x="850" y="1284"/>
              <a:ext cx="35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46" name="Rectangle 58"/>
            <p:cNvSpPr>
              <a:spLocks noChangeArrowheads="1"/>
            </p:cNvSpPr>
            <p:nvPr/>
          </p:nvSpPr>
          <p:spPr bwMode="auto">
            <a:xfrm>
              <a:off x="850" y="1222"/>
              <a:ext cx="1321" cy="9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47" name="Rectangle 59"/>
            <p:cNvSpPr>
              <a:spLocks noChangeArrowheads="1"/>
            </p:cNvSpPr>
            <p:nvPr/>
          </p:nvSpPr>
          <p:spPr bwMode="auto">
            <a:xfrm>
              <a:off x="897" y="1633"/>
              <a:ext cx="140" cy="2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48" name="Rectangle 60"/>
            <p:cNvSpPr>
              <a:spLocks noChangeArrowheads="1"/>
            </p:cNvSpPr>
            <p:nvPr/>
          </p:nvSpPr>
          <p:spPr bwMode="auto">
            <a:xfrm>
              <a:off x="1963" y="1636"/>
              <a:ext cx="143" cy="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49" name="Rectangle 61"/>
            <p:cNvSpPr>
              <a:spLocks noChangeArrowheads="1"/>
            </p:cNvSpPr>
            <p:nvPr/>
          </p:nvSpPr>
          <p:spPr bwMode="auto">
            <a:xfrm>
              <a:off x="1860" y="1918"/>
              <a:ext cx="243" cy="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50" name="Rectangle 62"/>
            <p:cNvSpPr>
              <a:spLocks noChangeArrowheads="1"/>
            </p:cNvSpPr>
            <p:nvPr/>
          </p:nvSpPr>
          <p:spPr bwMode="auto">
            <a:xfrm>
              <a:off x="1197" y="2177"/>
              <a:ext cx="635" cy="52"/>
            </a:xfrm>
            <a:prstGeom prst="rect">
              <a:avLst/>
            </a:prstGeom>
            <a:solidFill>
              <a:srgbClr val="FFFF8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51" name="Rectangle 63"/>
            <p:cNvSpPr>
              <a:spLocks noChangeArrowheads="1"/>
            </p:cNvSpPr>
            <p:nvPr/>
          </p:nvSpPr>
          <p:spPr bwMode="auto">
            <a:xfrm>
              <a:off x="888" y="1319"/>
              <a:ext cx="1233" cy="28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52" name="Freeform 64"/>
            <p:cNvSpPr>
              <a:spLocks/>
            </p:cNvSpPr>
            <p:nvPr/>
          </p:nvSpPr>
          <p:spPr bwMode="auto">
            <a:xfrm>
              <a:off x="1128" y="806"/>
              <a:ext cx="179" cy="454"/>
            </a:xfrm>
            <a:custGeom>
              <a:avLst/>
              <a:gdLst>
                <a:gd name="T0" fmla="*/ 3 w 148"/>
                <a:gd name="T1" fmla="*/ 0 h 366"/>
                <a:gd name="T2" fmla="*/ 0 w 148"/>
                <a:gd name="T3" fmla="*/ 8 h 366"/>
                <a:gd name="T4" fmla="*/ 3 w 148"/>
                <a:gd name="T5" fmla="*/ 9 h 366"/>
                <a:gd name="T6" fmla="*/ 31 w 148"/>
                <a:gd name="T7" fmla="*/ 11 h 366"/>
                <a:gd name="T8" fmla="*/ 61 w 148"/>
                <a:gd name="T9" fmla="*/ 24 h 366"/>
                <a:gd name="T10" fmla="*/ 67 w 148"/>
                <a:gd name="T11" fmla="*/ 41 h 366"/>
                <a:gd name="T12" fmla="*/ 46 w 148"/>
                <a:gd name="T13" fmla="*/ 65 h 366"/>
                <a:gd name="T14" fmla="*/ 21 w 148"/>
                <a:gd name="T15" fmla="*/ 92 h 366"/>
                <a:gd name="T16" fmla="*/ 20 w 148"/>
                <a:gd name="T17" fmla="*/ 108 h 366"/>
                <a:gd name="T18" fmla="*/ 26 w 148"/>
                <a:gd name="T19" fmla="*/ 116 h 366"/>
                <a:gd name="T20" fmla="*/ 34 w 148"/>
                <a:gd name="T21" fmla="*/ 123 h 366"/>
                <a:gd name="T22" fmla="*/ 61 w 148"/>
                <a:gd name="T23" fmla="*/ 129 h 366"/>
                <a:gd name="T24" fmla="*/ 90 w 148"/>
                <a:gd name="T25" fmla="*/ 138 h 366"/>
                <a:gd name="T26" fmla="*/ 95 w 148"/>
                <a:gd name="T27" fmla="*/ 152 h 366"/>
                <a:gd name="T28" fmla="*/ 61 w 148"/>
                <a:gd name="T29" fmla="*/ 197 h 366"/>
                <a:gd name="T30" fmla="*/ 56 w 148"/>
                <a:gd name="T31" fmla="*/ 223 h 366"/>
                <a:gd name="T32" fmla="*/ 62 w 148"/>
                <a:gd name="T33" fmla="*/ 231 h 366"/>
                <a:gd name="T34" fmla="*/ 70 w 148"/>
                <a:gd name="T35" fmla="*/ 238 h 366"/>
                <a:gd name="T36" fmla="*/ 115 w 148"/>
                <a:gd name="T37" fmla="*/ 248 h 366"/>
                <a:gd name="T38" fmla="*/ 126 w 148"/>
                <a:gd name="T39" fmla="*/ 256 h 366"/>
                <a:gd name="T40" fmla="*/ 125 w 148"/>
                <a:gd name="T41" fmla="*/ 271 h 366"/>
                <a:gd name="T42" fmla="*/ 100 w 148"/>
                <a:gd name="T43" fmla="*/ 303 h 366"/>
                <a:gd name="T44" fmla="*/ 93 w 148"/>
                <a:gd name="T45" fmla="*/ 312 h 366"/>
                <a:gd name="T46" fmla="*/ 92 w 148"/>
                <a:gd name="T47" fmla="*/ 323 h 366"/>
                <a:gd name="T48" fmla="*/ 95 w 148"/>
                <a:gd name="T49" fmla="*/ 331 h 366"/>
                <a:gd name="T50" fmla="*/ 100 w 148"/>
                <a:gd name="T51" fmla="*/ 336 h 366"/>
                <a:gd name="T52" fmla="*/ 121 w 148"/>
                <a:gd name="T53" fmla="*/ 338 h 366"/>
                <a:gd name="T54" fmla="*/ 133 w 148"/>
                <a:gd name="T55" fmla="*/ 348 h 366"/>
                <a:gd name="T56" fmla="*/ 138 w 148"/>
                <a:gd name="T57" fmla="*/ 359 h 366"/>
                <a:gd name="T58" fmla="*/ 139 w 148"/>
                <a:gd name="T59" fmla="*/ 364 h 366"/>
                <a:gd name="T60" fmla="*/ 146 w 148"/>
                <a:gd name="T61" fmla="*/ 366 h 366"/>
                <a:gd name="T62" fmla="*/ 148 w 148"/>
                <a:gd name="T63" fmla="*/ 364 h 366"/>
                <a:gd name="T64" fmla="*/ 148 w 148"/>
                <a:gd name="T65" fmla="*/ 359 h 366"/>
                <a:gd name="T66" fmla="*/ 143 w 148"/>
                <a:gd name="T67" fmla="*/ 343 h 366"/>
                <a:gd name="T68" fmla="*/ 135 w 148"/>
                <a:gd name="T69" fmla="*/ 333 h 366"/>
                <a:gd name="T70" fmla="*/ 123 w 148"/>
                <a:gd name="T71" fmla="*/ 328 h 366"/>
                <a:gd name="T72" fmla="*/ 103 w 148"/>
                <a:gd name="T73" fmla="*/ 326 h 366"/>
                <a:gd name="T74" fmla="*/ 103 w 148"/>
                <a:gd name="T75" fmla="*/ 315 h 366"/>
                <a:gd name="T76" fmla="*/ 120 w 148"/>
                <a:gd name="T77" fmla="*/ 294 h 366"/>
                <a:gd name="T78" fmla="*/ 138 w 148"/>
                <a:gd name="T79" fmla="*/ 266 h 366"/>
                <a:gd name="T80" fmla="*/ 136 w 148"/>
                <a:gd name="T81" fmla="*/ 254 h 366"/>
                <a:gd name="T82" fmla="*/ 131 w 148"/>
                <a:gd name="T83" fmla="*/ 243 h 366"/>
                <a:gd name="T84" fmla="*/ 128 w 148"/>
                <a:gd name="T85" fmla="*/ 241 h 366"/>
                <a:gd name="T86" fmla="*/ 75 w 148"/>
                <a:gd name="T87" fmla="*/ 228 h 366"/>
                <a:gd name="T88" fmla="*/ 66 w 148"/>
                <a:gd name="T89" fmla="*/ 218 h 366"/>
                <a:gd name="T90" fmla="*/ 70 w 148"/>
                <a:gd name="T91" fmla="*/ 203 h 366"/>
                <a:gd name="T92" fmla="*/ 100 w 148"/>
                <a:gd name="T93" fmla="*/ 165 h 366"/>
                <a:gd name="T94" fmla="*/ 105 w 148"/>
                <a:gd name="T95" fmla="*/ 152 h 366"/>
                <a:gd name="T96" fmla="*/ 103 w 148"/>
                <a:gd name="T97" fmla="*/ 139 h 366"/>
                <a:gd name="T98" fmla="*/ 97 w 148"/>
                <a:gd name="T99" fmla="*/ 131 h 366"/>
                <a:gd name="T100" fmla="*/ 89 w 148"/>
                <a:gd name="T101" fmla="*/ 124 h 366"/>
                <a:gd name="T102" fmla="*/ 64 w 148"/>
                <a:gd name="T103" fmla="*/ 119 h 366"/>
                <a:gd name="T104" fmla="*/ 33 w 148"/>
                <a:gd name="T105" fmla="*/ 110 h 366"/>
                <a:gd name="T106" fmla="*/ 29 w 148"/>
                <a:gd name="T107" fmla="*/ 96 h 366"/>
                <a:gd name="T108" fmla="*/ 52 w 148"/>
                <a:gd name="T109" fmla="*/ 72 h 366"/>
                <a:gd name="T110" fmla="*/ 72 w 148"/>
                <a:gd name="T111" fmla="*/ 52 h 366"/>
                <a:gd name="T112" fmla="*/ 77 w 148"/>
                <a:gd name="T113" fmla="*/ 41 h 366"/>
                <a:gd name="T114" fmla="*/ 75 w 148"/>
                <a:gd name="T115" fmla="*/ 27 h 366"/>
                <a:gd name="T116" fmla="*/ 59 w 148"/>
                <a:gd name="T117" fmla="*/ 9 h 366"/>
                <a:gd name="T118" fmla="*/ 57 w 148"/>
                <a:gd name="T119" fmla="*/ 8 h 366"/>
                <a:gd name="T120" fmla="*/ 13 w 148"/>
                <a:gd name="T12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8" h="366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13" y="9"/>
                  </a:lnTo>
                  <a:lnTo>
                    <a:pt x="31" y="11"/>
                  </a:lnTo>
                  <a:lnTo>
                    <a:pt x="52" y="18"/>
                  </a:lnTo>
                  <a:lnTo>
                    <a:pt x="61" y="24"/>
                  </a:lnTo>
                  <a:lnTo>
                    <a:pt x="66" y="32"/>
                  </a:lnTo>
                  <a:lnTo>
                    <a:pt x="67" y="41"/>
                  </a:lnTo>
                  <a:lnTo>
                    <a:pt x="64" y="47"/>
                  </a:lnTo>
                  <a:lnTo>
                    <a:pt x="46" y="65"/>
                  </a:lnTo>
                  <a:lnTo>
                    <a:pt x="28" y="82"/>
                  </a:lnTo>
                  <a:lnTo>
                    <a:pt x="21" y="92"/>
                  </a:lnTo>
                  <a:lnTo>
                    <a:pt x="20" y="93"/>
                  </a:lnTo>
                  <a:lnTo>
                    <a:pt x="20" y="108"/>
                  </a:lnTo>
                  <a:lnTo>
                    <a:pt x="24" y="116"/>
                  </a:lnTo>
                  <a:lnTo>
                    <a:pt x="26" y="116"/>
                  </a:lnTo>
                  <a:lnTo>
                    <a:pt x="26" y="118"/>
                  </a:lnTo>
                  <a:lnTo>
                    <a:pt x="34" y="123"/>
                  </a:lnTo>
                  <a:lnTo>
                    <a:pt x="36" y="123"/>
                  </a:lnTo>
                  <a:lnTo>
                    <a:pt x="61" y="129"/>
                  </a:lnTo>
                  <a:lnTo>
                    <a:pt x="84" y="134"/>
                  </a:lnTo>
                  <a:lnTo>
                    <a:pt x="90" y="138"/>
                  </a:lnTo>
                  <a:lnTo>
                    <a:pt x="93" y="144"/>
                  </a:lnTo>
                  <a:lnTo>
                    <a:pt x="95" y="152"/>
                  </a:lnTo>
                  <a:lnTo>
                    <a:pt x="90" y="161"/>
                  </a:lnTo>
                  <a:lnTo>
                    <a:pt x="61" y="197"/>
                  </a:lnTo>
                  <a:lnTo>
                    <a:pt x="56" y="208"/>
                  </a:lnTo>
                  <a:lnTo>
                    <a:pt x="56" y="223"/>
                  </a:lnTo>
                  <a:lnTo>
                    <a:pt x="61" y="231"/>
                  </a:lnTo>
                  <a:lnTo>
                    <a:pt x="62" y="231"/>
                  </a:lnTo>
                  <a:lnTo>
                    <a:pt x="62" y="233"/>
                  </a:lnTo>
                  <a:lnTo>
                    <a:pt x="70" y="238"/>
                  </a:lnTo>
                  <a:lnTo>
                    <a:pt x="72" y="238"/>
                  </a:lnTo>
                  <a:lnTo>
                    <a:pt x="115" y="248"/>
                  </a:lnTo>
                  <a:lnTo>
                    <a:pt x="123" y="249"/>
                  </a:lnTo>
                  <a:lnTo>
                    <a:pt x="126" y="256"/>
                  </a:lnTo>
                  <a:lnTo>
                    <a:pt x="128" y="264"/>
                  </a:lnTo>
                  <a:lnTo>
                    <a:pt x="125" y="271"/>
                  </a:lnTo>
                  <a:lnTo>
                    <a:pt x="113" y="287"/>
                  </a:lnTo>
                  <a:lnTo>
                    <a:pt x="100" y="303"/>
                  </a:lnTo>
                  <a:lnTo>
                    <a:pt x="95" y="310"/>
                  </a:lnTo>
                  <a:lnTo>
                    <a:pt x="93" y="312"/>
                  </a:lnTo>
                  <a:lnTo>
                    <a:pt x="92" y="320"/>
                  </a:lnTo>
                  <a:lnTo>
                    <a:pt x="92" y="323"/>
                  </a:lnTo>
                  <a:lnTo>
                    <a:pt x="93" y="330"/>
                  </a:lnTo>
                  <a:lnTo>
                    <a:pt x="95" y="331"/>
                  </a:lnTo>
                  <a:lnTo>
                    <a:pt x="98" y="335"/>
                  </a:lnTo>
                  <a:lnTo>
                    <a:pt x="100" y="336"/>
                  </a:lnTo>
                  <a:lnTo>
                    <a:pt x="110" y="338"/>
                  </a:lnTo>
                  <a:lnTo>
                    <a:pt x="121" y="338"/>
                  </a:lnTo>
                  <a:lnTo>
                    <a:pt x="128" y="341"/>
                  </a:lnTo>
                  <a:lnTo>
                    <a:pt x="133" y="348"/>
                  </a:lnTo>
                  <a:lnTo>
                    <a:pt x="136" y="354"/>
                  </a:lnTo>
                  <a:lnTo>
                    <a:pt x="138" y="359"/>
                  </a:lnTo>
                  <a:lnTo>
                    <a:pt x="138" y="364"/>
                  </a:lnTo>
                  <a:lnTo>
                    <a:pt x="139" y="364"/>
                  </a:lnTo>
                  <a:lnTo>
                    <a:pt x="141" y="366"/>
                  </a:lnTo>
                  <a:lnTo>
                    <a:pt x="146" y="366"/>
                  </a:lnTo>
                  <a:lnTo>
                    <a:pt x="146" y="364"/>
                  </a:lnTo>
                  <a:lnTo>
                    <a:pt x="148" y="364"/>
                  </a:lnTo>
                  <a:lnTo>
                    <a:pt x="148" y="361"/>
                  </a:lnTo>
                  <a:lnTo>
                    <a:pt x="148" y="359"/>
                  </a:lnTo>
                  <a:lnTo>
                    <a:pt x="146" y="351"/>
                  </a:lnTo>
                  <a:lnTo>
                    <a:pt x="143" y="343"/>
                  </a:lnTo>
                  <a:lnTo>
                    <a:pt x="141" y="341"/>
                  </a:lnTo>
                  <a:lnTo>
                    <a:pt x="135" y="333"/>
                  </a:lnTo>
                  <a:lnTo>
                    <a:pt x="133" y="331"/>
                  </a:lnTo>
                  <a:lnTo>
                    <a:pt x="123" y="328"/>
                  </a:lnTo>
                  <a:lnTo>
                    <a:pt x="110" y="328"/>
                  </a:lnTo>
                  <a:lnTo>
                    <a:pt x="103" y="326"/>
                  </a:lnTo>
                  <a:lnTo>
                    <a:pt x="102" y="322"/>
                  </a:lnTo>
                  <a:lnTo>
                    <a:pt x="103" y="315"/>
                  </a:lnTo>
                  <a:lnTo>
                    <a:pt x="107" y="310"/>
                  </a:lnTo>
                  <a:lnTo>
                    <a:pt x="120" y="294"/>
                  </a:lnTo>
                  <a:lnTo>
                    <a:pt x="135" y="274"/>
                  </a:lnTo>
                  <a:lnTo>
                    <a:pt x="138" y="266"/>
                  </a:lnTo>
                  <a:lnTo>
                    <a:pt x="138" y="264"/>
                  </a:lnTo>
                  <a:lnTo>
                    <a:pt x="136" y="254"/>
                  </a:lnTo>
                  <a:lnTo>
                    <a:pt x="136" y="251"/>
                  </a:lnTo>
                  <a:lnTo>
                    <a:pt x="131" y="243"/>
                  </a:lnTo>
                  <a:lnTo>
                    <a:pt x="130" y="243"/>
                  </a:lnTo>
                  <a:lnTo>
                    <a:pt x="128" y="241"/>
                  </a:lnTo>
                  <a:lnTo>
                    <a:pt x="118" y="238"/>
                  </a:lnTo>
                  <a:lnTo>
                    <a:pt x="75" y="228"/>
                  </a:lnTo>
                  <a:lnTo>
                    <a:pt x="69" y="225"/>
                  </a:lnTo>
                  <a:lnTo>
                    <a:pt x="66" y="218"/>
                  </a:lnTo>
                  <a:lnTo>
                    <a:pt x="66" y="211"/>
                  </a:lnTo>
                  <a:lnTo>
                    <a:pt x="70" y="203"/>
                  </a:lnTo>
                  <a:lnTo>
                    <a:pt x="98" y="167"/>
                  </a:lnTo>
                  <a:lnTo>
                    <a:pt x="100" y="165"/>
                  </a:lnTo>
                  <a:lnTo>
                    <a:pt x="105" y="154"/>
                  </a:lnTo>
                  <a:lnTo>
                    <a:pt x="105" y="152"/>
                  </a:lnTo>
                  <a:lnTo>
                    <a:pt x="103" y="142"/>
                  </a:lnTo>
                  <a:lnTo>
                    <a:pt x="103" y="139"/>
                  </a:lnTo>
                  <a:lnTo>
                    <a:pt x="98" y="131"/>
                  </a:lnTo>
                  <a:lnTo>
                    <a:pt x="97" y="131"/>
                  </a:lnTo>
                  <a:lnTo>
                    <a:pt x="97" y="129"/>
                  </a:lnTo>
                  <a:lnTo>
                    <a:pt x="89" y="124"/>
                  </a:lnTo>
                  <a:lnTo>
                    <a:pt x="87" y="124"/>
                  </a:lnTo>
                  <a:lnTo>
                    <a:pt x="64" y="119"/>
                  </a:lnTo>
                  <a:lnTo>
                    <a:pt x="39" y="113"/>
                  </a:lnTo>
                  <a:lnTo>
                    <a:pt x="33" y="110"/>
                  </a:lnTo>
                  <a:lnTo>
                    <a:pt x="29" y="103"/>
                  </a:lnTo>
                  <a:lnTo>
                    <a:pt x="29" y="96"/>
                  </a:lnTo>
                  <a:lnTo>
                    <a:pt x="34" y="88"/>
                  </a:lnTo>
                  <a:lnTo>
                    <a:pt x="52" y="72"/>
                  </a:lnTo>
                  <a:lnTo>
                    <a:pt x="70" y="54"/>
                  </a:lnTo>
                  <a:lnTo>
                    <a:pt x="72" y="52"/>
                  </a:lnTo>
                  <a:lnTo>
                    <a:pt x="77" y="42"/>
                  </a:lnTo>
                  <a:lnTo>
                    <a:pt x="77" y="41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67" y="18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34" y="1"/>
                  </a:lnTo>
                  <a:lnTo>
                    <a:pt x="1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53" name="Freeform 65"/>
            <p:cNvSpPr>
              <a:spLocks/>
            </p:cNvSpPr>
            <p:nvPr/>
          </p:nvSpPr>
          <p:spPr bwMode="auto">
            <a:xfrm>
              <a:off x="1280" y="1253"/>
              <a:ext cx="45" cy="47"/>
            </a:xfrm>
            <a:custGeom>
              <a:avLst/>
              <a:gdLst>
                <a:gd name="T0" fmla="*/ 37 w 37"/>
                <a:gd name="T1" fmla="*/ 0 h 38"/>
                <a:gd name="T2" fmla="*/ 19 w 37"/>
                <a:gd name="T3" fmla="*/ 38 h 38"/>
                <a:gd name="T4" fmla="*/ 0 w 37"/>
                <a:gd name="T5" fmla="*/ 2 h 38"/>
                <a:gd name="T6" fmla="*/ 37 w 37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8">
                  <a:moveTo>
                    <a:pt x="37" y="0"/>
                  </a:moveTo>
                  <a:lnTo>
                    <a:pt x="19" y="38"/>
                  </a:lnTo>
                  <a:lnTo>
                    <a:pt x="0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54" name="Freeform 66"/>
            <p:cNvSpPr>
              <a:spLocks/>
            </p:cNvSpPr>
            <p:nvPr/>
          </p:nvSpPr>
          <p:spPr bwMode="auto">
            <a:xfrm>
              <a:off x="1274" y="1247"/>
              <a:ext cx="57" cy="60"/>
            </a:xfrm>
            <a:custGeom>
              <a:avLst/>
              <a:gdLst>
                <a:gd name="T0" fmla="*/ 34 w 47"/>
                <a:gd name="T1" fmla="*/ 10 h 48"/>
                <a:gd name="T2" fmla="*/ 24 w 47"/>
                <a:gd name="T3" fmla="*/ 31 h 48"/>
                <a:gd name="T4" fmla="*/ 13 w 47"/>
                <a:gd name="T5" fmla="*/ 12 h 48"/>
                <a:gd name="T6" fmla="*/ 34 w 47"/>
                <a:gd name="T7" fmla="*/ 10 h 48"/>
                <a:gd name="T8" fmla="*/ 42 w 47"/>
                <a:gd name="T9" fmla="*/ 0 h 48"/>
                <a:gd name="T10" fmla="*/ 5 w 47"/>
                <a:gd name="T11" fmla="*/ 2 h 48"/>
                <a:gd name="T12" fmla="*/ 3 w 47"/>
                <a:gd name="T13" fmla="*/ 2 h 48"/>
                <a:gd name="T14" fmla="*/ 1 w 47"/>
                <a:gd name="T15" fmla="*/ 3 h 48"/>
                <a:gd name="T16" fmla="*/ 0 w 47"/>
                <a:gd name="T17" fmla="*/ 3 h 48"/>
                <a:gd name="T18" fmla="*/ 0 w 47"/>
                <a:gd name="T19" fmla="*/ 8 h 48"/>
                <a:gd name="T20" fmla="*/ 19 w 47"/>
                <a:gd name="T21" fmla="*/ 44 h 48"/>
                <a:gd name="T22" fmla="*/ 23 w 47"/>
                <a:gd name="T23" fmla="*/ 48 h 48"/>
                <a:gd name="T24" fmla="*/ 26 w 47"/>
                <a:gd name="T25" fmla="*/ 48 h 48"/>
                <a:gd name="T26" fmla="*/ 29 w 47"/>
                <a:gd name="T27" fmla="*/ 44 h 48"/>
                <a:gd name="T28" fmla="*/ 47 w 47"/>
                <a:gd name="T29" fmla="*/ 7 h 48"/>
                <a:gd name="T30" fmla="*/ 47 w 47"/>
                <a:gd name="T31" fmla="*/ 2 h 48"/>
                <a:gd name="T32" fmla="*/ 46 w 47"/>
                <a:gd name="T33" fmla="*/ 2 h 48"/>
                <a:gd name="T34" fmla="*/ 44 w 47"/>
                <a:gd name="T35" fmla="*/ 0 h 48"/>
                <a:gd name="T36" fmla="*/ 42 w 47"/>
                <a:gd name="T37" fmla="*/ 0 h 48"/>
                <a:gd name="T38" fmla="*/ 34 w 47"/>
                <a:gd name="T39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8">
                  <a:moveTo>
                    <a:pt x="34" y="10"/>
                  </a:moveTo>
                  <a:lnTo>
                    <a:pt x="24" y="31"/>
                  </a:lnTo>
                  <a:lnTo>
                    <a:pt x="13" y="12"/>
                  </a:lnTo>
                  <a:lnTo>
                    <a:pt x="34" y="10"/>
                  </a:lnTo>
                  <a:lnTo>
                    <a:pt x="42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8"/>
                  </a:lnTo>
                  <a:lnTo>
                    <a:pt x="19" y="44"/>
                  </a:lnTo>
                  <a:lnTo>
                    <a:pt x="23" y="48"/>
                  </a:lnTo>
                  <a:lnTo>
                    <a:pt x="26" y="48"/>
                  </a:lnTo>
                  <a:lnTo>
                    <a:pt x="29" y="44"/>
                  </a:lnTo>
                  <a:lnTo>
                    <a:pt x="47" y="7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4" y="1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55" name="Freeform 67"/>
            <p:cNvSpPr>
              <a:spLocks/>
            </p:cNvSpPr>
            <p:nvPr/>
          </p:nvSpPr>
          <p:spPr bwMode="auto">
            <a:xfrm>
              <a:off x="1294" y="1342"/>
              <a:ext cx="152" cy="831"/>
            </a:xfrm>
            <a:custGeom>
              <a:avLst/>
              <a:gdLst>
                <a:gd name="T0" fmla="*/ 7 w 125"/>
                <a:gd name="T1" fmla="*/ 3 h 672"/>
                <a:gd name="T2" fmla="*/ 7 w 125"/>
                <a:gd name="T3" fmla="*/ 1 h 672"/>
                <a:gd name="T4" fmla="*/ 5 w 125"/>
                <a:gd name="T5" fmla="*/ 1 h 672"/>
                <a:gd name="T6" fmla="*/ 5 w 125"/>
                <a:gd name="T7" fmla="*/ 0 h 672"/>
                <a:gd name="T8" fmla="*/ 2 w 125"/>
                <a:gd name="T9" fmla="*/ 0 h 672"/>
                <a:gd name="T10" fmla="*/ 2 w 125"/>
                <a:gd name="T11" fmla="*/ 1 h 672"/>
                <a:gd name="T12" fmla="*/ 0 w 125"/>
                <a:gd name="T13" fmla="*/ 1 h 672"/>
                <a:gd name="T14" fmla="*/ 0 w 125"/>
                <a:gd name="T15" fmla="*/ 6 h 672"/>
                <a:gd name="T16" fmla="*/ 2 w 125"/>
                <a:gd name="T17" fmla="*/ 11 h 672"/>
                <a:gd name="T18" fmla="*/ 5 w 125"/>
                <a:gd name="T19" fmla="*/ 18 h 672"/>
                <a:gd name="T20" fmla="*/ 8 w 125"/>
                <a:gd name="T21" fmla="*/ 28 h 672"/>
                <a:gd name="T22" fmla="*/ 12 w 125"/>
                <a:gd name="T23" fmla="*/ 39 h 672"/>
                <a:gd name="T24" fmla="*/ 15 w 125"/>
                <a:gd name="T25" fmla="*/ 55 h 672"/>
                <a:gd name="T26" fmla="*/ 26 w 125"/>
                <a:gd name="T27" fmla="*/ 93 h 672"/>
                <a:gd name="T28" fmla="*/ 38 w 125"/>
                <a:gd name="T29" fmla="*/ 136 h 672"/>
                <a:gd name="T30" fmla="*/ 49 w 125"/>
                <a:gd name="T31" fmla="*/ 187 h 672"/>
                <a:gd name="T32" fmla="*/ 63 w 125"/>
                <a:gd name="T33" fmla="*/ 243 h 672"/>
                <a:gd name="T34" fmla="*/ 74 w 125"/>
                <a:gd name="T35" fmla="*/ 304 h 672"/>
                <a:gd name="T36" fmla="*/ 94 w 125"/>
                <a:gd name="T37" fmla="*/ 432 h 672"/>
                <a:gd name="T38" fmla="*/ 100 w 125"/>
                <a:gd name="T39" fmla="*/ 492 h 672"/>
                <a:gd name="T40" fmla="*/ 107 w 125"/>
                <a:gd name="T41" fmla="*/ 548 h 672"/>
                <a:gd name="T42" fmla="*/ 112 w 125"/>
                <a:gd name="T43" fmla="*/ 598 h 672"/>
                <a:gd name="T44" fmla="*/ 114 w 125"/>
                <a:gd name="T45" fmla="*/ 617 h 672"/>
                <a:gd name="T46" fmla="*/ 115 w 125"/>
                <a:gd name="T47" fmla="*/ 635 h 672"/>
                <a:gd name="T48" fmla="*/ 117 w 125"/>
                <a:gd name="T49" fmla="*/ 649 h 672"/>
                <a:gd name="T50" fmla="*/ 118 w 125"/>
                <a:gd name="T51" fmla="*/ 660 h 672"/>
                <a:gd name="T52" fmla="*/ 118 w 125"/>
                <a:gd name="T53" fmla="*/ 670 h 672"/>
                <a:gd name="T54" fmla="*/ 120 w 125"/>
                <a:gd name="T55" fmla="*/ 670 h 672"/>
                <a:gd name="T56" fmla="*/ 120 w 125"/>
                <a:gd name="T57" fmla="*/ 672 h 672"/>
                <a:gd name="T58" fmla="*/ 123 w 125"/>
                <a:gd name="T59" fmla="*/ 672 h 672"/>
                <a:gd name="T60" fmla="*/ 123 w 125"/>
                <a:gd name="T61" fmla="*/ 670 h 672"/>
                <a:gd name="T62" fmla="*/ 125 w 125"/>
                <a:gd name="T63" fmla="*/ 670 h 672"/>
                <a:gd name="T64" fmla="*/ 125 w 125"/>
                <a:gd name="T65" fmla="*/ 668 h 672"/>
                <a:gd name="T66" fmla="*/ 125 w 125"/>
                <a:gd name="T67" fmla="*/ 660 h 672"/>
                <a:gd name="T68" fmla="*/ 123 w 125"/>
                <a:gd name="T69" fmla="*/ 649 h 672"/>
                <a:gd name="T70" fmla="*/ 122 w 125"/>
                <a:gd name="T71" fmla="*/ 635 h 672"/>
                <a:gd name="T72" fmla="*/ 120 w 125"/>
                <a:gd name="T73" fmla="*/ 617 h 672"/>
                <a:gd name="T74" fmla="*/ 118 w 125"/>
                <a:gd name="T75" fmla="*/ 598 h 672"/>
                <a:gd name="T76" fmla="*/ 114 w 125"/>
                <a:gd name="T77" fmla="*/ 548 h 672"/>
                <a:gd name="T78" fmla="*/ 107 w 125"/>
                <a:gd name="T79" fmla="*/ 492 h 672"/>
                <a:gd name="T80" fmla="*/ 100 w 125"/>
                <a:gd name="T81" fmla="*/ 432 h 672"/>
                <a:gd name="T82" fmla="*/ 81 w 125"/>
                <a:gd name="T83" fmla="*/ 304 h 672"/>
                <a:gd name="T84" fmla="*/ 69 w 125"/>
                <a:gd name="T85" fmla="*/ 243 h 672"/>
                <a:gd name="T86" fmla="*/ 56 w 125"/>
                <a:gd name="T87" fmla="*/ 187 h 672"/>
                <a:gd name="T88" fmla="*/ 45 w 125"/>
                <a:gd name="T89" fmla="*/ 136 h 672"/>
                <a:gd name="T90" fmla="*/ 33 w 125"/>
                <a:gd name="T91" fmla="*/ 90 h 672"/>
                <a:gd name="T92" fmla="*/ 22 w 125"/>
                <a:gd name="T93" fmla="*/ 54 h 672"/>
                <a:gd name="T94" fmla="*/ 15 w 125"/>
                <a:gd name="T95" fmla="*/ 24 h 672"/>
                <a:gd name="T96" fmla="*/ 12 w 125"/>
                <a:gd name="T97" fmla="*/ 14 h 672"/>
                <a:gd name="T98" fmla="*/ 8 w 125"/>
                <a:gd name="T99" fmla="*/ 8 h 672"/>
                <a:gd name="T100" fmla="*/ 7 w 125"/>
                <a:gd name="T101" fmla="*/ 5 h 672"/>
                <a:gd name="T102" fmla="*/ 7 w 125"/>
                <a:gd name="T103" fmla="*/ 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5" h="672">
                  <a:moveTo>
                    <a:pt x="7" y="3"/>
                  </a:moveTo>
                  <a:lnTo>
                    <a:pt x="7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8" y="28"/>
                  </a:lnTo>
                  <a:lnTo>
                    <a:pt x="12" y="39"/>
                  </a:lnTo>
                  <a:lnTo>
                    <a:pt x="15" y="55"/>
                  </a:lnTo>
                  <a:lnTo>
                    <a:pt x="26" y="93"/>
                  </a:lnTo>
                  <a:lnTo>
                    <a:pt x="38" y="136"/>
                  </a:lnTo>
                  <a:lnTo>
                    <a:pt x="49" y="187"/>
                  </a:lnTo>
                  <a:lnTo>
                    <a:pt x="63" y="243"/>
                  </a:lnTo>
                  <a:lnTo>
                    <a:pt x="74" y="304"/>
                  </a:lnTo>
                  <a:lnTo>
                    <a:pt x="94" y="432"/>
                  </a:lnTo>
                  <a:lnTo>
                    <a:pt x="100" y="492"/>
                  </a:lnTo>
                  <a:lnTo>
                    <a:pt x="107" y="548"/>
                  </a:lnTo>
                  <a:lnTo>
                    <a:pt x="112" y="598"/>
                  </a:lnTo>
                  <a:lnTo>
                    <a:pt x="114" y="617"/>
                  </a:lnTo>
                  <a:lnTo>
                    <a:pt x="115" y="635"/>
                  </a:lnTo>
                  <a:lnTo>
                    <a:pt x="117" y="649"/>
                  </a:lnTo>
                  <a:lnTo>
                    <a:pt x="118" y="660"/>
                  </a:lnTo>
                  <a:lnTo>
                    <a:pt x="118" y="670"/>
                  </a:lnTo>
                  <a:lnTo>
                    <a:pt x="120" y="670"/>
                  </a:lnTo>
                  <a:lnTo>
                    <a:pt x="120" y="672"/>
                  </a:lnTo>
                  <a:lnTo>
                    <a:pt x="123" y="672"/>
                  </a:lnTo>
                  <a:lnTo>
                    <a:pt x="123" y="670"/>
                  </a:lnTo>
                  <a:lnTo>
                    <a:pt x="125" y="670"/>
                  </a:lnTo>
                  <a:lnTo>
                    <a:pt x="125" y="668"/>
                  </a:lnTo>
                  <a:lnTo>
                    <a:pt x="125" y="660"/>
                  </a:lnTo>
                  <a:lnTo>
                    <a:pt x="123" y="649"/>
                  </a:lnTo>
                  <a:lnTo>
                    <a:pt x="122" y="635"/>
                  </a:lnTo>
                  <a:lnTo>
                    <a:pt x="120" y="617"/>
                  </a:lnTo>
                  <a:lnTo>
                    <a:pt x="118" y="598"/>
                  </a:lnTo>
                  <a:lnTo>
                    <a:pt x="114" y="548"/>
                  </a:lnTo>
                  <a:lnTo>
                    <a:pt x="107" y="492"/>
                  </a:lnTo>
                  <a:lnTo>
                    <a:pt x="100" y="432"/>
                  </a:lnTo>
                  <a:lnTo>
                    <a:pt x="81" y="304"/>
                  </a:lnTo>
                  <a:lnTo>
                    <a:pt x="69" y="243"/>
                  </a:lnTo>
                  <a:lnTo>
                    <a:pt x="56" y="187"/>
                  </a:lnTo>
                  <a:lnTo>
                    <a:pt x="45" y="136"/>
                  </a:lnTo>
                  <a:lnTo>
                    <a:pt x="33" y="90"/>
                  </a:lnTo>
                  <a:lnTo>
                    <a:pt x="22" y="54"/>
                  </a:lnTo>
                  <a:lnTo>
                    <a:pt x="15" y="24"/>
                  </a:lnTo>
                  <a:lnTo>
                    <a:pt x="12" y="14"/>
                  </a:lnTo>
                  <a:lnTo>
                    <a:pt x="8" y="8"/>
                  </a:lnTo>
                  <a:lnTo>
                    <a:pt x="7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56" name="Freeform 68"/>
            <p:cNvSpPr>
              <a:spLocks/>
            </p:cNvSpPr>
            <p:nvPr/>
          </p:nvSpPr>
          <p:spPr bwMode="auto">
            <a:xfrm>
              <a:off x="1421" y="2132"/>
              <a:ext cx="36" cy="37"/>
            </a:xfrm>
            <a:custGeom>
              <a:avLst/>
              <a:gdLst>
                <a:gd name="T0" fmla="*/ 30 w 30"/>
                <a:gd name="T1" fmla="*/ 0 h 29"/>
                <a:gd name="T2" fmla="*/ 17 w 30"/>
                <a:gd name="T3" fmla="*/ 29 h 29"/>
                <a:gd name="T4" fmla="*/ 0 w 30"/>
                <a:gd name="T5" fmla="*/ 3 h 29"/>
                <a:gd name="T6" fmla="*/ 30 w 3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lnTo>
                    <a:pt x="17" y="29"/>
                  </a:lnTo>
                  <a:lnTo>
                    <a:pt x="0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57" name="Freeform 69"/>
            <p:cNvSpPr>
              <a:spLocks/>
            </p:cNvSpPr>
            <p:nvPr/>
          </p:nvSpPr>
          <p:spPr bwMode="auto">
            <a:xfrm>
              <a:off x="1417" y="2127"/>
              <a:ext cx="45" cy="46"/>
            </a:xfrm>
            <a:custGeom>
              <a:avLst/>
              <a:gdLst>
                <a:gd name="T0" fmla="*/ 28 w 36"/>
                <a:gd name="T1" fmla="*/ 7 h 37"/>
                <a:gd name="T2" fmla="*/ 20 w 36"/>
                <a:gd name="T3" fmla="*/ 27 h 37"/>
                <a:gd name="T4" fmla="*/ 8 w 36"/>
                <a:gd name="T5" fmla="*/ 10 h 37"/>
                <a:gd name="T6" fmla="*/ 28 w 36"/>
                <a:gd name="T7" fmla="*/ 7 h 37"/>
                <a:gd name="T8" fmla="*/ 33 w 36"/>
                <a:gd name="T9" fmla="*/ 0 h 37"/>
                <a:gd name="T10" fmla="*/ 3 w 36"/>
                <a:gd name="T11" fmla="*/ 4 h 37"/>
                <a:gd name="T12" fmla="*/ 2 w 36"/>
                <a:gd name="T13" fmla="*/ 4 h 37"/>
                <a:gd name="T14" fmla="*/ 2 w 36"/>
                <a:gd name="T15" fmla="*/ 5 h 37"/>
                <a:gd name="T16" fmla="*/ 0 w 36"/>
                <a:gd name="T17" fmla="*/ 5 h 37"/>
                <a:gd name="T18" fmla="*/ 0 w 36"/>
                <a:gd name="T19" fmla="*/ 9 h 37"/>
                <a:gd name="T20" fmla="*/ 16 w 36"/>
                <a:gd name="T21" fmla="*/ 35 h 37"/>
                <a:gd name="T22" fmla="*/ 18 w 36"/>
                <a:gd name="T23" fmla="*/ 37 h 37"/>
                <a:gd name="T24" fmla="*/ 21 w 36"/>
                <a:gd name="T25" fmla="*/ 37 h 37"/>
                <a:gd name="T26" fmla="*/ 23 w 36"/>
                <a:gd name="T27" fmla="*/ 35 h 37"/>
                <a:gd name="T28" fmla="*/ 36 w 36"/>
                <a:gd name="T29" fmla="*/ 5 h 37"/>
                <a:gd name="T30" fmla="*/ 36 w 36"/>
                <a:gd name="T31" fmla="*/ 2 h 37"/>
                <a:gd name="T32" fmla="*/ 35 w 36"/>
                <a:gd name="T33" fmla="*/ 0 h 37"/>
                <a:gd name="T34" fmla="*/ 33 w 36"/>
                <a:gd name="T35" fmla="*/ 0 h 37"/>
                <a:gd name="T36" fmla="*/ 28 w 36"/>
                <a:gd name="T37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37">
                  <a:moveTo>
                    <a:pt x="28" y="7"/>
                  </a:moveTo>
                  <a:lnTo>
                    <a:pt x="20" y="27"/>
                  </a:lnTo>
                  <a:lnTo>
                    <a:pt x="8" y="10"/>
                  </a:lnTo>
                  <a:lnTo>
                    <a:pt x="28" y="7"/>
                  </a:lnTo>
                  <a:lnTo>
                    <a:pt x="33" y="0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16" y="35"/>
                  </a:lnTo>
                  <a:lnTo>
                    <a:pt x="18" y="37"/>
                  </a:lnTo>
                  <a:lnTo>
                    <a:pt x="21" y="37"/>
                  </a:lnTo>
                  <a:lnTo>
                    <a:pt x="23" y="35"/>
                  </a:lnTo>
                  <a:lnTo>
                    <a:pt x="36" y="5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58" name="Line 70"/>
            <p:cNvSpPr>
              <a:spLocks noChangeShapeType="1"/>
            </p:cNvSpPr>
            <p:nvPr/>
          </p:nvSpPr>
          <p:spPr bwMode="auto">
            <a:xfrm>
              <a:off x="2121" y="1335"/>
              <a:ext cx="26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59" name="Line 71"/>
            <p:cNvSpPr>
              <a:spLocks noChangeShapeType="1"/>
            </p:cNvSpPr>
            <p:nvPr/>
          </p:nvSpPr>
          <p:spPr bwMode="auto">
            <a:xfrm>
              <a:off x="1834" y="2173"/>
              <a:ext cx="55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0" name="Line 72"/>
            <p:cNvSpPr>
              <a:spLocks noChangeShapeType="1"/>
            </p:cNvSpPr>
            <p:nvPr/>
          </p:nvSpPr>
          <p:spPr bwMode="auto">
            <a:xfrm>
              <a:off x="988" y="2225"/>
              <a:ext cx="2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1" name="Line 73"/>
            <p:cNvSpPr>
              <a:spLocks noChangeShapeType="1"/>
            </p:cNvSpPr>
            <p:nvPr/>
          </p:nvSpPr>
          <p:spPr bwMode="auto">
            <a:xfrm>
              <a:off x="1055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2" name="Line 74"/>
            <p:cNvSpPr>
              <a:spLocks noChangeShapeType="1"/>
            </p:cNvSpPr>
            <p:nvPr/>
          </p:nvSpPr>
          <p:spPr bwMode="auto">
            <a:xfrm>
              <a:off x="1119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3" name="Line 75"/>
            <p:cNvSpPr>
              <a:spLocks noChangeShapeType="1"/>
            </p:cNvSpPr>
            <p:nvPr/>
          </p:nvSpPr>
          <p:spPr bwMode="auto">
            <a:xfrm>
              <a:off x="1183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4" name="Line 76"/>
            <p:cNvSpPr>
              <a:spLocks noChangeShapeType="1"/>
            </p:cNvSpPr>
            <p:nvPr/>
          </p:nvSpPr>
          <p:spPr bwMode="auto">
            <a:xfrm>
              <a:off x="1246" y="2225"/>
              <a:ext cx="2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5" name="Line 77"/>
            <p:cNvSpPr>
              <a:spLocks noChangeShapeType="1"/>
            </p:cNvSpPr>
            <p:nvPr/>
          </p:nvSpPr>
          <p:spPr bwMode="auto">
            <a:xfrm>
              <a:off x="1311" y="2225"/>
              <a:ext cx="2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6" name="Line 78"/>
            <p:cNvSpPr>
              <a:spLocks noChangeShapeType="1"/>
            </p:cNvSpPr>
            <p:nvPr/>
          </p:nvSpPr>
          <p:spPr bwMode="auto">
            <a:xfrm>
              <a:off x="1378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7" name="Line 79"/>
            <p:cNvSpPr>
              <a:spLocks noChangeShapeType="1"/>
            </p:cNvSpPr>
            <p:nvPr/>
          </p:nvSpPr>
          <p:spPr bwMode="auto">
            <a:xfrm>
              <a:off x="1442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8" name="Line 80"/>
            <p:cNvSpPr>
              <a:spLocks noChangeShapeType="1"/>
            </p:cNvSpPr>
            <p:nvPr/>
          </p:nvSpPr>
          <p:spPr bwMode="auto">
            <a:xfrm>
              <a:off x="1505" y="2225"/>
              <a:ext cx="2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69" name="Line 81"/>
            <p:cNvSpPr>
              <a:spLocks noChangeShapeType="1"/>
            </p:cNvSpPr>
            <p:nvPr/>
          </p:nvSpPr>
          <p:spPr bwMode="auto">
            <a:xfrm>
              <a:off x="1570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0" name="Line 82"/>
            <p:cNvSpPr>
              <a:spLocks noChangeShapeType="1"/>
            </p:cNvSpPr>
            <p:nvPr/>
          </p:nvSpPr>
          <p:spPr bwMode="auto">
            <a:xfrm>
              <a:off x="1633" y="2225"/>
              <a:ext cx="2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1" name="Line 83"/>
            <p:cNvSpPr>
              <a:spLocks noChangeShapeType="1"/>
            </p:cNvSpPr>
            <p:nvPr/>
          </p:nvSpPr>
          <p:spPr bwMode="auto">
            <a:xfrm>
              <a:off x="1698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2" name="Line 84"/>
            <p:cNvSpPr>
              <a:spLocks noChangeShapeType="1"/>
            </p:cNvSpPr>
            <p:nvPr/>
          </p:nvSpPr>
          <p:spPr bwMode="auto">
            <a:xfrm>
              <a:off x="1764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3" name="Line 85"/>
            <p:cNvSpPr>
              <a:spLocks noChangeShapeType="1"/>
            </p:cNvSpPr>
            <p:nvPr/>
          </p:nvSpPr>
          <p:spPr bwMode="auto">
            <a:xfrm>
              <a:off x="1828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4" name="Line 86"/>
            <p:cNvSpPr>
              <a:spLocks noChangeShapeType="1"/>
            </p:cNvSpPr>
            <p:nvPr/>
          </p:nvSpPr>
          <p:spPr bwMode="auto">
            <a:xfrm>
              <a:off x="1891" y="2225"/>
              <a:ext cx="2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5" name="Line 87"/>
            <p:cNvSpPr>
              <a:spLocks noChangeShapeType="1"/>
            </p:cNvSpPr>
            <p:nvPr/>
          </p:nvSpPr>
          <p:spPr bwMode="auto">
            <a:xfrm>
              <a:off x="1956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6" name="Line 88"/>
            <p:cNvSpPr>
              <a:spLocks noChangeShapeType="1"/>
            </p:cNvSpPr>
            <p:nvPr/>
          </p:nvSpPr>
          <p:spPr bwMode="auto">
            <a:xfrm>
              <a:off x="2019" y="2225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7" name="Rectangle 89"/>
            <p:cNvSpPr>
              <a:spLocks noChangeArrowheads="1"/>
            </p:cNvSpPr>
            <p:nvPr/>
          </p:nvSpPr>
          <p:spPr bwMode="auto">
            <a:xfrm>
              <a:off x="850" y="2286"/>
              <a:ext cx="1321" cy="98"/>
            </a:xfrm>
            <a:prstGeom prst="rect">
              <a:avLst/>
            </a:prstGeom>
            <a:solidFill>
              <a:srgbClr val="E0E0E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78" name="Line 90"/>
            <p:cNvSpPr>
              <a:spLocks noChangeShapeType="1"/>
            </p:cNvSpPr>
            <p:nvPr/>
          </p:nvSpPr>
          <p:spPr bwMode="auto">
            <a:xfrm>
              <a:off x="2328" y="1339"/>
              <a:ext cx="1" cy="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79" name="Freeform 91"/>
            <p:cNvSpPr>
              <a:spLocks/>
            </p:cNvSpPr>
            <p:nvPr/>
          </p:nvSpPr>
          <p:spPr bwMode="auto">
            <a:xfrm>
              <a:off x="2311" y="1339"/>
              <a:ext cx="35" cy="38"/>
            </a:xfrm>
            <a:custGeom>
              <a:avLst/>
              <a:gdLst>
                <a:gd name="T0" fmla="*/ 29 w 29"/>
                <a:gd name="T1" fmla="*/ 31 h 31"/>
                <a:gd name="T2" fmla="*/ 14 w 29"/>
                <a:gd name="T3" fmla="*/ 0 h 31"/>
                <a:gd name="T4" fmla="*/ 0 w 29"/>
                <a:gd name="T5" fmla="*/ 31 h 31"/>
                <a:gd name="T6" fmla="*/ 29 w 29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29" y="31"/>
                  </a:moveTo>
                  <a:lnTo>
                    <a:pt x="14" y="0"/>
                  </a:lnTo>
                  <a:lnTo>
                    <a:pt x="0" y="31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80" name="Freeform 92"/>
            <p:cNvSpPr>
              <a:spLocks/>
            </p:cNvSpPr>
            <p:nvPr/>
          </p:nvSpPr>
          <p:spPr bwMode="auto">
            <a:xfrm>
              <a:off x="2311" y="2126"/>
              <a:ext cx="35" cy="38"/>
            </a:xfrm>
            <a:custGeom>
              <a:avLst/>
              <a:gdLst>
                <a:gd name="T0" fmla="*/ 29 w 29"/>
                <a:gd name="T1" fmla="*/ 0 h 31"/>
                <a:gd name="T2" fmla="*/ 14 w 29"/>
                <a:gd name="T3" fmla="*/ 31 h 31"/>
                <a:gd name="T4" fmla="*/ 0 w 29"/>
                <a:gd name="T5" fmla="*/ 0 h 31"/>
                <a:gd name="T6" fmla="*/ 29 w 29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29" y="0"/>
                  </a:moveTo>
                  <a:lnTo>
                    <a:pt x="14" y="31"/>
                  </a:lnTo>
                  <a:lnTo>
                    <a:pt x="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81" name="Rectangle 93"/>
            <p:cNvSpPr>
              <a:spLocks noChangeArrowheads="1"/>
            </p:cNvSpPr>
            <p:nvPr/>
          </p:nvSpPr>
          <p:spPr bwMode="auto">
            <a:xfrm>
              <a:off x="2351" y="1725"/>
              <a:ext cx="60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D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82" name="Rectangle 94"/>
            <p:cNvSpPr>
              <a:spLocks noChangeArrowheads="1"/>
            </p:cNvSpPr>
            <p:nvPr/>
          </p:nvSpPr>
          <p:spPr bwMode="auto">
            <a:xfrm>
              <a:off x="2413" y="1724"/>
              <a:ext cx="55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V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83" name="Rectangle 95"/>
            <p:cNvSpPr>
              <a:spLocks noChangeArrowheads="1"/>
            </p:cNvSpPr>
            <p:nvPr/>
          </p:nvSpPr>
          <p:spPr bwMode="auto">
            <a:xfrm>
              <a:off x="901" y="1918"/>
              <a:ext cx="242" cy="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84" name="Rectangle 96"/>
            <p:cNvSpPr>
              <a:spLocks noChangeArrowheads="1"/>
            </p:cNvSpPr>
            <p:nvPr/>
          </p:nvSpPr>
          <p:spPr bwMode="auto">
            <a:xfrm>
              <a:off x="609" y="906"/>
              <a:ext cx="549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photocathode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85" name="Line 97"/>
            <p:cNvSpPr>
              <a:spLocks noChangeShapeType="1"/>
            </p:cNvSpPr>
            <p:nvPr/>
          </p:nvSpPr>
          <p:spPr bwMode="auto">
            <a:xfrm>
              <a:off x="789" y="1007"/>
              <a:ext cx="190" cy="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86" name="Freeform 98"/>
            <p:cNvSpPr>
              <a:spLocks/>
            </p:cNvSpPr>
            <p:nvPr/>
          </p:nvSpPr>
          <p:spPr bwMode="auto">
            <a:xfrm>
              <a:off x="943" y="1291"/>
              <a:ext cx="36" cy="41"/>
            </a:xfrm>
            <a:custGeom>
              <a:avLst/>
              <a:gdLst>
                <a:gd name="T0" fmla="*/ 26 w 29"/>
                <a:gd name="T1" fmla="*/ 0 h 34"/>
                <a:gd name="T2" fmla="*/ 29 w 29"/>
                <a:gd name="T3" fmla="*/ 34 h 34"/>
                <a:gd name="T4" fmla="*/ 0 w 29"/>
                <a:gd name="T5" fmla="*/ 16 h 34"/>
                <a:gd name="T6" fmla="*/ 26 w 29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4">
                  <a:moveTo>
                    <a:pt x="26" y="0"/>
                  </a:moveTo>
                  <a:lnTo>
                    <a:pt x="29" y="34"/>
                  </a:lnTo>
                  <a:lnTo>
                    <a:pt x="0" y="1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87" name="Rectangle 99"/>
            <p:cNvSpPr>
              <a:spLocks noChangeArrowheads="1"/>
            </p:cNvSpPr>
            <p:nvPr/>
          </p:nvSpPr>
          <p:spPr bwMode="auto">
            <a:xfrm>
              <a:off x="367" y="1684"/>
              <a:ext cx="369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focusing 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88" name="Rectangle 100"/>
            <p:cNvSpPr>
              <a:spLocks noChangeArrowheads="1"/>
            </p:cNvSpPr>
            <p:nvPr/>
          </p:nvSpPr>
          <p:spPr bwMode="auto">
            <a:xfrm>
              <a:off x="363" y="1803"/>
              <a:ext cx="41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electrodes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89" name="Line 101"/>
            <p:cNvSpPr>
              <a:spLocks noChangeShapeType="1"/>
            </p:cNvSpPr>
            <p:nvPr/>
          </p:nvSpPr>
          <p:spPr bwMode="auto">
            <a:xfrm flipV="1">
              <a:off x="733" y="1671"/>
              <a:ext cx="248" cy="1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90" name="Freeform 102"/>
            <p:cNvSpPr>
              <a:spLocks/>
            </p:cNvSpPr>
            <p:nvPr/>
          </p:nvSpPr>
          <p:spPr bwMode="auto">
            <a:xfrm>
              <a:off x="939" y="1670"/>
              <a:ext cx="42" cy="36"/>
            </a:xfrm>
            <a:custGeom>
              <a:avLst/>
              <a:gdLst>
                <a:gd name="T0" fmla="*/ 0 w 35"/>
                <a:gd name="T1" fmla="*/ 0 h 28"/>
                <a:gd name="T2" fmla="*/ 35 w 35"/>
                <a:gd name="T3" fmla="*/ 1 h 28"/>
                <a:gd name="T4" fmla="*/ 14 w 35"/>
                <a:gd name="T5" fmla="*/ 28 h 28"/>
                <a:gd name="T6" fmla="*/ 0 w 35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8">
                  <a:moveTo>
                    <a:pt x="0" y="0"/>
                  </a:moveTo>
                  <a:lnTo>
                    <a:pt x="35" y="1"/>
                  </a:lnTo>
                  <a:lnTo>
                    <a:pt x="14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91" name="Line 103"/>
            <p:cNvSpPr>
              <a:spLocks noChangeShapeType="1"/>
            </p:cNvSpPr>
            <p:nvPr/>
          </p:nvSpPr>
          <p:spPr bwMode="auto">
            <a:xfrm>
              <a:off x="744" y="1810"/>
              <a:ext cx="213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92" name="Freeform 104"/>
            <p:cNvSpPr>
              <a:spLocks/>
            </p:cNvSpPr>
            <p:nvPr/>
          </p:nvSpPr>
          <p:spPr bwMode="auto">
            <a:xfrm>
              <a:off x="916" y="1874"/>
              <a:ext cx="41" cy="34"/>
            </a:xfrm>
            <a:custGeom>
              <a:avLst/>
              <a:gdLst>
                <a:gd name="T0" fmla="*/ 13 w 34"/>
                <a:gd name="T1" fmla="*/ 0 h 28"/>
                <a:gd name="T2" fmla="*/ 34 w 34"/>
                <a:gd name="T3" fmla="*/ 28 h 28"/>
                <a:gd name="T4" fmla="*/ 0 w 34"/>
                <a:gd name="T5" fmla="*/ 28 h 28"/>
                <a:gd name="T6" fmla="*/ 13 w 34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8">
                  <a:moveTo>
                    <a:pt x="13" y="0"/>
                  </a:moveTo>
                  <a:lnTo>
                    <a:pt x="34" y="28"/>
                  </a:lnTo>
                  <a:lnTo>
                    <a:pt x="0" y="2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93" name="Rectangle 105"/>
            <p:cNvSpPr>
              <a:spLocks noChangeArrowheads="1"/>
            </p:cNvSpPr>
            <p:nvPr/>
          </p:nvSpPr>
          <p:spPr bwMode="auto">
            <a:xfrm>
              <a:off x="429" y="2000"/>
              <a:ext cx="26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silicon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94" name="Rectangle 106"/>
            <p:cNvSpPr>
              <a:spLocks noChangeArrowheads="1"/>
            </p:cNvSpPr>
            <p:nvPr/>
          </p:nvSpPr>
          <p:spPr bwMode="auto">
            <a:xfrm>
              <a:off x="418" y="2117"/>
              <a:ext cx="273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sensor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95" name="Rectangle 107"/>
            <p:cNvSpPr>
              <a:spLocks noChangeArrowheads="1"/>
            </p:cNvSpPr>
            <p:nvPr/>
          </p:nvSpPr>
          <p:spPr bwMode="auto">
            <a:xfrm>
              <a:off x="435" y="2234"/>
              <a:ext cx="177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+ FE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96" name="Rectangle 108"/>
            <p:cNvSpPr>
              <a:spLocks noChangeArrowheads="1"/>
            </p:cNvSpPr>
            <p:nvPr/>
          </p:nvSpPr>
          <p:spPr bwMode="auto">
            <a:xfrm>
              <a:off x="432" y="2349"/>
              <a:ext cx="438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electronics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597" name="Line 109"/>
            <p:cNvSpPr>
              <a:spLocks noChangeShapeType="1"/>
            </p:cNvSpPr>
            <p:nvPr/>
          </p:nvSpPr>
          <p:spPr bwMode="auto">
            <a:xfrm>
              <a:off x="697" y="2155"/>
              <a:ext cx="26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598" name="Freeform 110"/>
            <p:cNvSpPr>
              <a:spLocks/>
            </p:cNvSpPr>
            <p:nvPr/>
          </p:nvSpPr>
          <p:spPr bwMode="auto">
            <a:xfrm>
              <a:off x="919" y="2158"/>
              <a:ext cx="38" cy="38"/>
            </a:xfrm>
            <a:custGeom>
              <a:avLst/>
              <a:gdLst>
                <a:gd name="T0" fmla="*/ 3 w 31"/>
                <a:gd name="T1" fmla="*/ 0 h 31"/>
                <a:gd name="T2" fmla="*/ 31 w 31"/>
                <a:gd name="T3" fmla="*/ 18 h 31"/>
                <a:gd name="T4" fmla="*/ 0 w 31"/>
                <a:gd name="T5" fmla="*/ 31 h 31"/>
                <a:gd name="T6" fmla="*/ 3 w 31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1">
                  <a:moveTo>
                    <a:pt x="3" y="0"/>
                  </a:moveTo>
                  <a:lnTo>
                    <a:pt x="31" y="18"/>
                  </a:lnTo>
                  <a:lnTo>
                    <a:pt x="0" y="3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5599" name="Rectangle 111"/>
            <p:cNvSpPr>
              <a:spLocks noChangeArrowheads="1"/>
            </p:cNvSpPr>
            <p:nvPr/>
          </p:nvSpPr>
          <p:spPr bwMode="auto">
            <a:xfrm>
              <a:off x="1417" y="1554"/>
              <a:ext cx="4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e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600" name="Rectangle 112"/>
            <p:cNvSpPr>
              <a:spLocks noChangeArrowheads="1"/>
            </p:cNvSpPr>
            <p:nvPr/>
          </p:nvSpPr>
          <p:spPr bwMode="auto">
            <a:xfrm>
              <a:off x="1465" y="1555"/>
              <a:ext cx="15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900">
                  <a:solidFill>
                    <a:schemeClr val="bg2"/>
                  </a:solidFill>
                  <a:latin typeface="Arial Narrow" charset="0"/>
                </a:rPr>
                <a:t>-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601" name="Rectangle 113"/>
            <p:cNvSpPr>
              <a:spLocks noChangeArrowheads="1"/>
            </p:cNvSpPr>
            <p:nvPr/>
          </p:nvSpPr>
          <p:spPr bwMode="auto">
            <a:xfrm>
              <a:off x="1294" y="769"/>
              <a:ext cx="549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light quantum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602" name="Freeform 114"/>
            <p:cNvSpPr>
              <a:spLocks/>
            </p:cNvSpPr>
            <p:nvPr/>
          </p:nvSpPr>
          <p:spPr bwMode="auto">
            <a:xfrm>
              <a:off x="1243" y="2554"/>
              <a:ext cx="621" cy="629"/>
            </a:xfrm>
            <a:custGeom>
              <a:avLst/>
              <a:gdLst>
                <a:gd name="T0" fmla="*/ 210 w 509"/>
                <a:gd name="T1" fmla="*/ 5 h 509"/>
                <a:gd name="T2" fmla="*/ 186 w 509"/>
                <a:gd name="T3" fmla="*/ 11 h 509"/>
                <a:gd name="T4" fmla="*/ 153 w 509"/>
                <a:gd name="T5" fmla="*/ 21 h 509"/>
                <a:gd name="T6" fmla="*/ 135 w 509"/>
                <a:gd name="T7" fmla="*/ 31 h 509"/>
                <a:gd name="T8" fmla="*/ 118 w 509"/>
                <a:gd name="T9" fmla="*/ 41 h 509"/>
                <a:gd name="T10" fmla="*/ 105 w 509"/>
                <a:gd name="T11" fmla="*/ 49 h 509"/>
                <a:gd name="T12" fmla="*/ 48 w 509"/>
                <a:gd name="T13" fmla="*/ 105 h 509"/>
                <a:gd name="T14" fmla="*/ 38 w 509"/>
                <a:gd name="T15" fmla="*/ 120 h 509"/>
                <a:gd name="T16" fmla="*/ 31 w 509"/>
                <a:gd name="T17" fmla="*/ 131 h 509"/>
                <a:gd name="T18" fmla="*/ 21 w 509"/>
                <a:gd name="T19" fmla="*/ 149 h 509"/>
                <a:gd name="T20" fmla="*/ 17 w 509"/>
                <a:gd name="T21" fmla="*/ 162 h 509"/>
                <a:gd name="T22" fmla="*/ 12 w 509"/>
                <a:gd name="T23" fmla="*/ 177 h 509"/>
                <a:gd name="T24" fmla="*/ 7 w 509"/>
                <a:gd name="T25" fmla="*/ 195 h 509"/>
                <a:gd name="T26" fmla="*/ 2 w 509"/>
                <a:gd name="T27" fmla="*/ 223 h 509"/>
                <a:gd name="T28" fmla="*/ 3 w 509"/>
                <a:gd name="T29" fmla="*/ 284 h 509"/>
                <a:gd name="T30" fmla="*/ 8 w 509"/>
                <a:gd name="T31" fmla="*/ 312 h 509"/>
                <a:gd name="T32" fmla="*/ 15 w 509"/>
                <a:gd name="T33" fmla="*/ 335 h 509"/>
                <a:gd name="T34" fmla="*/ 20 w 509"/>
                <a:gd name="T35" fmla="*/ 353 h 509"/>
                <a:gd name="T36" fmla="*/ 30 w 509"/>
                <a:gd name="T37" fmla="*/ 369 h 509"/>
                <a:gd name="T38" fmla="*/ 38 w 509"/>
                <a:gd name="T39" fmla="*/ 386 h 509"/>
                <a:gd name="T40" fmla="*/ 54 w 509"/>
                <a:gd name="T41" fmla="*/ 409 h 509"/>
                <a:gd name="T42" fmla="*/ 95 w 509"/>
                <a:gd name="T43" fmla="*/ 455 h 509"/>
                <a:gd name="T44" fmla="*/ 113 w 509"/>
                <a:gd name="T45" fmla="*/ 468 h 509"/>
                <a:gd name="T46" fmla="*/ 128 w 509"/>
                <a:gd name="T47" fmla="*/ 476 h 509"/>
                <a:gd name="T48" fmla="*/ 140 w 509"/>
                <a:gd name="T49" fmla="*/ 483 h 509"/>
                <a:gd name="T50" fmla="*/ 153 w 509"/>
                <a:gd name="T51" fmla="*/ 489 h 509"/>
                <a:gd name="T52" fmla="*/ 168 w 509"/>
                <a:gd name="T53" fmla="*/ 494 h 509"/>
                <a:gd name="T54" fmla="*/ 186 w 509"/>
                <a:gd name="T55" fmla="*/ 499 h 509"/>
                <a:gd name="T56" fmla="*/ 201 w 509"/>
                <a:gd name="T57" fmla="*/ 504 h 509"/>
                <a:gd name="T58" fmla="*/ 273 w 509"/>
                <a:gd name="T59" fmla="*/ 507 h 509"/>
                <a:gd name="T60" fmla="*/ 306 w 509"/>
                <a:gd name="T61" fmla="*/ 502 h 509"/>
                <a:gd name="T62" fmla="*/ 335 w 509"/>
                <a:gd name="T63" fmla="*/ 494 h 509"/>
                <a:gd name="T64" fmla="*/ 357 w 509"/>
                <a:gd name="T65" fmla="*/ 488 h 509"/>
                <a:gd name="T66" fmla="*/ 371 w 509"/>
                <a:gd name="T67" fmla="*/ 479 h 509"/>
                <a:gd name="T68" fmla="*/ 388 w 509"/>
                <a:gd name="T69" fmla="*/ 471 h 509"/>
                <a:gd name="T70" fmla="*/ 407 w 509"/>
                <a:gd name="T71" fmla="*/ 460 h 509"/>
                <a:gd name="T72" fmla="*/ 462 w 509"/>
                <a:gd name="T73" fmla="*/ 405 h 509"/>
                <a:gd name="T74" fmla="*/ 470 w 509"/>
                <a:gd name="T75" fmla="*/ 392 h 509"/>
                <a:gd name="T76" fmla="*/ 476 w 509"/>
                <a:gd name="T77" fmla="*/ 381 h 509"/>
                <a:gd name="T78" fmla="*/ 483 w 509"/>
                <a:gd name="T79" fmla="*/ 369 h 509"/>
                <a:gd name="T80" fmla="*/ 490 w 509"/>
                <a:gd name="T81" fmla="*/ 356 h 509"/>
                <a:gd name="T82" fmla="*/ 495 w 509"/>
                <a:gd name="T83" fmla="*/ 341 h 509"/>
                <a:gd name="T84" fmla="*/ 501 w 509"/>
                <a:gd name="T85" fmla="*/ 320 h 509"/>
                <a:gd name="T86" fmla="*/ 508 w 509"/>
                <a:gd name="T87" fmla="*/ 286 h 509"/>
                <a:gd name="T88" fmla="*/ 506 w 509"/>
                <a:gd name="T89" fmla="*/ 221 h 509"/>
                <a:gd name="T90" fmla="*/ 499 w 509"/>
                <a:gd name="T91" fmla="*/ 190 h 509"/>
                <a:gd name="T92" fmla="*/ 493 w 509"/>
                <a:gd name="T93" fmla="*/ 167 h 509"/>
                <a:gd name="T94" fmla="*/ 486 w 509"/>
                <a:gd name="T95" fmla="*/ 149 h 509"/>
                <a:gd name="T96" fmla="*/ 476 w 509"/>
                <a:gd name="T97" fmla="*/ 131 h 509"/>
                <a:gd name="T98" fmla="*/ 468 w 509"/>
                <a:gd name="T99" fmla="*/ 116 h 509"/>
                <a:gd name="T100" fmla="*/ 460 w 509"/>
                <a:gd name="T101" fmla="*/ 103 h 509"/>
                <a:gd name="T102" fmla="*/ 409 w 509"/>
                <a:gd name="T103" fmla="*/ 54 h 509"/>
                <a:gd name="T104" fmla="*/ 391 w 509"/>
                <a:gd name="T105" fmla="*/ 41 h 509"/>
                <a:gd name="T106" fmla="*/ 380 w 509"/>
                <a:gd name="T107" fmla="*/ 34 h 509"/>
                <a:gd name="T108" fmla="*/ 370 w 509"/>
                <a:gd name="T109" fmla="*/ 29 h 509"/>
                <a:gd name="T110" fmla="*/ 357 w 509"/>
                <a:gd name="T111" fmla="*/ 21 h 509"/>
                <a:gd name="T112" fmla="*/ 342 w 509"/>
                <a:gd name="T113" fmla="*/ 16 h 509"/>
                <a:gd name="T114" fmla="*/ 324 w 509"/>
                <a:gd name="T115" fmla="*/ 11 h 509"/>
                <a:gd name="T116" fmla="*/ 297 w 509"/>
                <a:gd name="T117" fmla="*/ 5 h 509"/>
                <a:gd name="T118" fmla="*/ 235 w 509"/>
                <a:gd name="T11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9" h="509">
                  <a:moveTo>
                    <a:pt x="235" y="0"/>
                  </a:moveTo>
                  <a:lnTo>
                    <a:pt x="235" y="1"/>
                  </a:lnTo>
                  <a:lnTo>
                    <a:pt x="225" y="1"/>
                  </a:lnTo>
                  <a:lnTo>
                    <a:pt x="225" y="3"/>
                  </a:lnTo>
                  <a:lnTo>
                    <a:pt x="210" y="3"/>
                  </a:lnTo>
                  <a:lnTo>
                    <a:pt x="210" y="5"/>
                  </a:lnTo>
                  <a:lnTo>
                    <a:pt x="202" y="5"/>
                  </a:lnTo>
                  <a:lnTo>
                    <a:pt x="202" y="6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86" y="10"/>
                  </a:lnTo>
                  <a:lnTo>
                    <a:pt x="186" y="11"/>
                  </a:lnTo>
                  <a:lnTo>
                    <a:pt x="173" y="13"/>
                  </a:lnTo>
                  <a:lnTo>
                    <a:pt x="173" y="14"/>
                  </a:lnTo>
                  <a:lnTo>
                    <a:pt x="163" y="16"/>
                  </a:lnTo>
                  <a:lnTo>
                    <a:pt x="163" y="18"/>
                  </a:lnTo>
                  <a:lnTo>
                    <a:pt x="153" y="19"/>
                  </a:lnTo>
                  <a:lnTo>
                    <a:pt x="153" y="21"/>
                  </a:lnTo>
                  <a:lnTo>
                    <a:pt x="146" y="23"/>
                  </a:lnTo>
                  <a:lnTo>
                    <a:pt x="146" y="24"/>
                  </a:lnTo>
                  <a:lnTo>
                    <a:pt x="140" y="28"/>
                  </a:lnTo>
                  <a:lnTo>
                    <a:pt x="140" y="29"/>
                  </a:lnTo>
                  <a:lnTo>
                    <a:pt x="135" y="29"/>
                  </a:lnTo>
                  <a:lnTo>
                    <a:pt x="135" y="31"/>
                  </a:lnTo>
                  <a:lnTo>
                    <a:pt x="128" y="33"/>
                  </a:lnTo>
                  <a:lnTo>
                    <a:pt x="128" y="34"/>
                  </a:lnTo>
                  <a:lnTo>
                    <a:pt x="125" y="34"/>
                  </a:lnTo>
                  <a:lnTo>
                    <a:pt x="125" y="36"/>
                  </a:lnTo>
                  <a:lnTo>
                    <a:pt x="118" y="39"/>
                  </a:lnTo>
                  <a:lnTo>
                    <a:pt x="118" y="41"/>
                  </a:lnTo>
                  <a:lnTo>
                    <a:pt x="115" y="41"/>
                  </a:lnTo>
                  <a:lnTo>
                    <a:pt x="115" y="42"/>
                  </a:lnTo>
                  <a:lnTo>
                    <a:pt x="109" y="46"/>
                  </a:lnTo>
                  <a:lnTo>
                    <a:pt x="109" y="47"/>
                  </a:lnTo>
                  <a:lnTo>
                    <a:pt x="105" y="47"/>
                  </a:lnTo>
                  <a:lnTo>
                    <a:pt x="105" y="49"/>
                  </a:lnTo>
                  <a:lnTo>
                    <a:pt x="89" y="62"/>
                  </a:lnTo>
                  <a:lnTo>
                    <a:pt x="63" y="87"/>
                  </a:lnTo>
                  <a:lnTo>
                    <a:pt x="63" y="90"/>
                  </a:lnTo>
                  <a:lnTo>
                    <a:pt x="54" y="97"/>
                  </a:lnTo>
                  <a:lnTo>
                    <a:pt x="54" y="100"/>
                  </a:lnTo>
                  <a:lnTo>
                    <a:pt x="48" y="105"/>
                  </a:lnTo>
                  <a:lnTo>
                    <a:pt x="48" y="108"/>
                  </a:lnTo>
                  <a:lnTo>
                    <a:pt x="44" y="110"/>
                  </a:lnTo>
                  <a:lnTo>
                    <a:pt x="44" y="113"/>
                  </a:lnTo>
                  <a:lnTo>
                    <a:pt x="41" y="115"/>
                  </a:lnTo>
                  <a:lnTo>
                    <a:pt x="41" y="118"/>
                  </a:lnTo>
                  <a:lnTo>
                    <a:pt x="38" y="120"/>
                  </a:lnTo>
                  <a:lnTo>
                    <a:pt x="38" y="123"/>
                  </a:lnTo>
                  <a:lnTo>
                    <a:pt x="35" y="125"/>
                  </a:lnTo>
                  <a:lnTo>
                    <a:pt x="35" y="128"/>
                  </a:lnTo>
                  <a:lnTo>
                    <a:pt x="33" y="128"/>
                  </a:lnTo>
                  <a:lnTo>
                    <a:pt x="33" y="131"/>
                  </a:lnTo>
                  <a:lnTo>
                    <a:pt x="31" y="131"/>
                  </a:lnTo>
                  <a:lnTo>
                    <a:pt x="30" y="139"/>
                  </a:lnTo>
                  <a:lnTo>
                    <a:pt x="26" y="141"/>
                  </a:lnTo>
                  <a:lnTo>
                    <a:pt x="26" y="144"/>
                  </a:lnTo>
                  <a:lnTo>
                    <a:pt x="23" y="146"/>
                  </a:lnTo>
                  <a:lnTo>
                    <a:pt x="23" y="149"/>
                  </a:lnTo>
                  <a:lnTo>
                    <a:pt x="21" y="149"/>
                  </a:lnTo>
                  <a:lnTo>
                    <a:pt x="21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56"/>
                  </a:lnTo>
                  <a:lnTo>
                    <a:pt x="18" y="162"/>
                  </a:lnTo>
                  <a:lnTo>
                    <a:pt x="17" y="162"/>
                  </a:lnTo>
                  <a:lnTo>
                    <a:pt x="17" y="167"/>
                  </a:lnTo>
                  <a:lnTo>
                    <a:pt x="15" y="167"/>
                  </a:lnTo>
                  <a:lnTo>
                    <a:pt x="15" y="172"/>
                  </a:lnTo>
                  <a:lnTo>
                    <a:pt x="13" y="172"/>
                  </a:lnTo>
                  <a:lnTo>
                    <a:pt x="13" y="177"/>
                  </a:lnTo>
                  <a:lnTo>
                    <a:pt x="12" y="177"/>
                  </a:lnTo>
                  <a:lnTo>
                    <a:pt x="12" y="185"/>
                  </a:lnTo>
                  <a:lnTo>
                    <a:pt x="10" y="185"/>
                  </a:lnTo>
                  <a:lnTo>
                    <a:pt x="10" y="190"/>
                  </a:lnTo>
                  <a:lnTo>
                    <a:pt x="8" y="190"/>
                  </a:lnTo>
                  <a:lnTo>
                    <a:pt x="8" y="195"/>
                  </a:lnTo>
                  <a:lnTo>
                    <a:pt x="7" y="195"/>
                  </a:lnTo>
                  <a:lnTo>
                    <a:pt x="7" y="200"/>
                  </a:lnTo>
                  <a:lnTo>
                    <a:pt x="5" y="200"/>
                  </a:lnTo>
                  <a:lnTo>
                    <a:pt x="5" y="210"/>
                  </a:lnTo>
                  <a:lnTo>
                    <a:pt x="3" y="210"/>
                  </a:lnTo>
                  <a:lnTo>
                    <a:pt x="3" y="223"/>
                  </a:lnTo>
                  <a:lnTo>
                    <a:pt x="2" y="223"/>
                  </a:lnTo>
                  <a:lnTo>
                    <a:pt x="2" y="235"/>
                  </a:lnTo>
                  <a:lnTo>
                    <a:pt x="0" y="235"/>
                  </a:lnTo>
                  <a:lnTo>
                    <a:pt x="0" y="272"/>
                  </a:lnTo>
                  <a:lnTo>
                    <a:pt x="2" y="272"/>
                  </a:lnTo>
                  <a:lnTo>
                    <a:pt x="2" y="284"/>
                  </a:lnTo>
                  <a:lnTo>
                    <a:pt x="3" y="284"/>
                  </a:lnTo>
                  <a:lnTo>
                    <a:pt x="3" y="297"/>
                  </a:lnTo>
                  <a:lnTo>
                    <a:pt x="5" y="297"/>
                  </a:lnTo>
                  <a:lnTo>
                    <a:pt x="5" y="307"/>
                  </a:lnTo>
                  <a:lnTo>
                    <a:pt x="7" y="307"/>
                  </a:lnTo>
                  <a:lnTo>
                    <a:pt x="7" y="312"/>
                  </a:lnTo>
                  <a:lnTo>
                    <a:pt x="8" y="312"/>
                  </a:lnTo>
                  <a:lnTo>
                    <a:pt x="8" y="320"/>
                  </a:lnTo>
                  <a:lnTo>
                    <a:pt x="10" y="320"/>
                  </a:lnTo>
                  <a:lnTo>
                    <a:pt x="12" y="330"/>
                  </a:lnTo>
                  <a:lnTo>
                    <a:pt x="13" y="330"/>
                  </a:lnTo>
                  <a:lnTo>
                    <a:pt x="13" y="335"/>
                  </a:lnTo>
                  <a:lnTo>
                    <a:pt x="15" y="335"/>
                  </a:lnTo>
                  <a:lnTo>
                    <a:pt x="15" y="341"/>
                  </a:lnTo>
                  <a:lnTo>
                    <a:pt x="17" y="341"/>
                  </a:lnTo>
                  <a:lnTo>
                    <a:pt x="17" y="346"/>
                  </a:lnTo>
                  <a:lnTo>
                    <a:pt x="18" y="346"/>
                  </a:lnTo>
                  <a:lnTo>
                    <a:pt x="18" y="353"/>
                  </a:lnTo>
                  <a:lnTo>
                    <a:pt x="20" y="353"/>
                  </a:lnTo>
                  <a:lnTo>
                    <a:pt x="21" y="359"/>
                  </a:lnTo>
                  <a:lnTo>
                    <a:pt x="23" y="359"/>
                  </a:lnTo>
                  <a:lnTo>
                    <a:pt x="23" y="363"/>
                  </a:lnTo>
                  <a:lnTo>
                    <a:pt x="25" y="363"/>
                  </a:lnTo>
                  <a:lnTo>
                    <a:pt x="28" y="369"/>
                  </a:lnTo>
                  <a:lnTo>
                    <a:pt x="30" y="369"/>
                  </a:lnTo>
                  <a:lnTo>
                    <a:pt x="31" y="376"/>
                  </a:lnTo>
                  <a:lnTo>
                    <a:pt x="33" y="376"/>
                  </a:lnTo>
                  <a:lnTo>
                    <a:pt x="35" y="382"/>
                  </a:lnTo>
                  <a:lnTo>
                    <a:pt x="36" y="382"/>
                  </a:lnTo>
                  <a:lnTo>
                    <a:pt x="36" y="386"/>
                  </a:lnTo>
                  <a:lnTo>
                    <a:pt x="38" y="386"/>
                  </a:lnTo>
                  <a:lnTo>
                    <a:pt x="43" y="396"/>
                  </a:lnTo>
                  <a:lnTo>
                    <a:pt x="44" y="396"/>
                  </a:lnTo>
                  <a:lnTo>
                    <a:pt x="44" y="399"/>
                  </a:lnTo>
                  <a:lnTo>
                    <a:pt x="46" y="399"/>
                  </a:lnTo>
                  <a:lnTo>
                    <a:pt x="53" y="409"/>
                  </a:lnTo>
                  <a:lnTo>
                    <a:pt x="54" y="409"/>
                  </a:lnTo>
                  <a:lnTo>
                    <a:pt x="54" y="412"/>
                  </a:lnTo>
                  <a:lnTo>
                    <a:pt x="56" y="412"/>
                  </a:lnTo>
                  <a:lnTo>
                    <a:pt x="63" y="419"/>
                  </a:lnTo>
                  <a:lnTo>
                    <a:pt x="63" y="422"/>
                  </a:lnTo>
                  <a:lnTo>
                    <a:pt x="64" y="422"/>
                  </a:lnTo>
                  <a:lnTo>
                    <a:pt x="95" y="455"/>
                  </a:lnTo>
                  <a:lnTo>
                    <a:pt x="99" y="455"/>
                  </a:lnTo>
                  <a:lnTo>
                    <a:pt x="104" y="461"/>
                  </a:lnTo>
                  <a:lnTo>
                    <a:pt x="107" y="461"/>
                  </a:lnTo>
                  <a:lnTo>
                    <a:pt x="109" y="465"/>
                  </a:lnTo>
                  <a:lnTo>
                    <a:pt x="112" y="465"/>
                  </a:lnTo>
                  <a:lnTo>
                    <a:pt x="113" y="468"/>
                  </a:lnTo>
                  <a:lnTo>
                    <a:pt x="117" y="468"/>
                  </a:lnTo>
                  <a:lnTo>
                    <a:pt x="118" y="471"/>
                  </a:lnTo>
                  <a:lnTo>
                    <a:pt x="122" y="471"/>
                  </a:lnTo>
                  <a:lnTo>
                    <a:pt x="123" y="474"/>
                  </a:lnTo>
                  <a:lnTo>
                    <a:pt x="128" y="474"/>
                  </a:lnTo>
                  <a:lnTo>
                    <a:pt x="128" y="476"/>
                  </a:lnTo>
                  <a:lnTo>
                    <a:pt x="132" y="476"/>
                  </a:lnTo>
                  <a:lnTo>
                    <a:pt x="132" y="478"/>
                  </a:lnTo>
                  <a:lnTo>
                    <a:pt x="135" y="478"/>
                  </a:lnTo>
                  <a:lnTo>
                    <a:pt x="135" y="479"/>
                  </a:lnTo>
                  <a:lnTo>
                    <a:pt x="138" y="479"/>
                  </a:lnTo>
                  <a:lnTo>
                    <a:pt x="140" y="483"/>
                  </a:lnTo>
                  <a:lnTo>
                    <a:pt x="143" y="483"/>
                  </a:lnTo>
                  <a:lnTo>
                    <a:pt x="145" y="486"/>
                  </a:lnTo>
                  <a:lnTo>
                    <a:pt x="150" y="486"/>
                  </a:lnTo>
                  <a:lnTo>
                    <a:pt x="150" y="488"/>
                  </a:lnTo>
                  <a:lnTo>
                    <a:pt x="153" y="488"/>
                  </a:lnTo>
                  <a:lnTo>
                    <a:pt x="153" y="489"/>
                  </a:lnTo>
                  <a:lnTo>
                    <a:pt x="156" y="489"/>
                  </a:lnTo>
                  <a:lnTo>
                    <a:pt x="156" y="491"/>
                  </a:lnTo>
                  <a:lnTo>
                    <a:pt x="163" y="491"/>
                  </a:lnTo>
                  <a:lnTo>
                    <a:pt x="163" y="493"/>
                  </a:lnTo>
                  <a:lnTo>
                    <a:pt x="168" y="493"/>
                  </a:lnTo>
                  <a:lnTo>
                    <a:pt x="168" y="494"/>
                  </a:lnTo>
                  <a:lnTo>
                    <a:pt x="173" y="494"/>
                  </a:lnTo>
                  <a:lnTo>
                    <a:pt x="173" y="496"/>
                  </a:lnTo>
                  <a:lnTo>
                    <a:pt x="178" y="496"/>
                  </a:lnTo>
                  <a:lnTo>
                    <a:pt x="178" y="497"/>
                  </a:lnTo>
                  <a:lnTo>
                    <a:pt x="186" y="497"/>
                  </a:lnTo>
                  <a:lnTo>
                    <a:pt x="186" y="499"/>
                  </a:lnTo>
                  <a:lnTo>
                    <a:pt x="191" y="499"/>
                  </a:lnTo>
                  <a:lnTo>
                    <a:pt x="191" y="501"/>
                  </a:lnTo>
                  <a:lnTo>
                    <a:pt x="196" y="501"/>
                  </a:lnTo>
                  <a:lnTo>
                    <a:pt x="196" y="502"/>
                  </a:lnTo>
                  <a:lnTo>
                    <a:pt x="201" y="502"/>
                  </a:lnTo>
                  <a:lnTo>
                    <a:pt x="201" y="504"/>
                  </a:lnTo>
                  <a:lnTo>
                    <a:pt x="222" y="506"/>
                  </a:lnTo>
                  <a:lnTo>
                    <a:pt x="222" y="507"/>
                  </a:lnTo>
                  <a:lnTo>
                    <a:pt x="235" y="507"/>
                  </a:lnTo>
                  <a:lnTo>
                    <a:pt x="235" y="509"/>
                  </a:lnTo>
                  <a:lnTo>
                    <a:pt x="273" y="509"/>
                  </a:lnTo>
                  <a:lnTo>
                    <a:pt x="273" y="507"/>
                  </a:lnTo>
                  <a:lnTo>
                    <a:pt x="284" y="507"/>
                  </a:lnTo>
                  <a:lnTo>
                    <a:pt x="284" y="506"/>
                  </a:lnTo>
                  <a:lnTo>
                    <a:pt x="297" y="506"/>
                  </a:lnTo>
                  <a:lnTo>
                    <a:pt x="297" y="504"/>
                  </a:lnTo>
                  <a:lnTo>
                    <a:pt x="306" y="504"/>
                  </a:lnTo>
                  <a:lnTo>
                    <a:pt x="306" y="502"/>
                  </a:lnTo>
                  <a:lnTo>
                    <a:pt x="319" y="501"/>
                  </a:lnTo>
                  <a:lnTo>
                    <a:pt x="319" y="499"/>
                  </a:lnTo>
                  <a:lnTo>
                    <a:pt x="325" y="499"/>
                  </a:lnTo>
                  <a:lnTo>
                    <a:pt x="325" y="497"/>
                  </a:lnTo>
                  <a:lnTo>
                    <a:pt x="335" y="496"/>
                  </a:lnTo>
                  <a:lnTo>
                    <a:pt x="335" y="494"/>
                  </a:lnTo>
                  <a:lnTo>
                    <a:pt x="348" y="493"/>
                  </a:lnTo>
                  <a:lnTo>
                    <a:pt x="348" y="491"/>
                  </a:lnTo>
                  <a:lnTo>
                    <a:pt x="352" y="491"/>
                  </a:lnTo>
                  <a:lnTo>
                    <a:pt x="352" y="489"/>
                  </a:lnTo>
                  <a:lnTo>
                    <a:pt x="357" y="489"/>
                  </a:lnTo>
                  <a:lnTo>
                    <a:pt x="357" y="488"/>
                  </a:lnTo>
                  <a:lnTo>
                    <a:pt x="360" y="488"/>
                  </a:lnTo>
                  <a:lnTo>
                    <a:pt x="360" y="486"/>
                  </a:lnTo>
                  <a:lnTo>
                    <a:pt x="365" y="486"/>
                  </a:lnTo>
                  <a:lnTo>
                    <a:pt x="365" y="484"/>
                  </a:lnTo>
                  <a:lnTo>
                    <a:pt x="371" y="481"/>
                  </a:lnTo>
                  <a:lnTo>
                    <a:pt x="371" y="479"/>
                  </a:lnTo>
                  <a:lnTo>
                    <a:pt x="378" y="478"/>
                  </a:lnTo>
                  <a:lnTo>
                    <a:pt x="378" y="476"/>
                  </a:lnTo>
                  <a:lnTo>
                    <a:pt x="381" y="476"/>
                  </a:lnTo>
                  <a:lnTo>
                    <a:pt x="381" y="474"/>
                  </a:lnTo>
                  <a:lnTo>
                    <a:pt x="388" y="473"/>
                  </a:lnTo>
                  <a:lnTo>
                    <a:pt x="388" y="471"/>
                  </a:lnTo>
                  <a:lnTo>
                    <a:pt x="394" y="468"/>
                  </a:lnTo>
                  <a:lnTo>
                    <a:pt x="394" y="466"/>
                  </a:lnTo>
                  <a:lnTo>
                    <a:pt x="401" y="465"/>
                  </a:lnTo>
                  <a:lnTo>
                    <a:pt x="401" y="463"/>
                  </a:lnTo>
                  <a:lnTo>
                    <a:pt x="404" y="460"/>
                  </a:lnTo>
                  <a:lnTo>
                    <a:pt x="407" y="460"/>
                  </a:lnTo>
                  <a:lnTo>
                    <a:pt x="407" y="458"/>
                  </a:lnTo>
                  <a:lnTo>
                    <a:pt x="424" y="445"/>
                  </a:lnTo>
                  <a:lnTo>
                    <a:pt x="424" y="443"/>
                  </a:lnTo>
                  <a:lnTo>
                    <a:pt x="455" y="414"/>
                  </a:lnTo>
                  <a:lnTo>
                    <a:pt x="455" y="410"/>
                  </a:lnTo>
                  <a:lnTo>
                    <a:pt x="462" y="405"/>
                  </a:lnTo>
                  <a:lnTo>
                    <a:pt x="462" y="402"/>
                  </a:lnTo>
                  <a:lnTo>
                    <a:pt x="465" y="401"/>
                  </a:lnTo>
                  <a:lnTo>
                    <a:pt x="465" y="397"/>
                  </a:lnTo>
                  <a:lnTo>
                    <a:pt x="468" y="396"/>
                  </a:lnTo>
                  <a:lnTo>
                    <a:pt x="468" y="392"/>
                  </a:lnTo>
                  <a:lnTo>
                    <a:pt x="470" y="392"/>
                  </a:lnTo>
                  <a:lnTo>
                    <a:pt x="470" y="389"/>
                  </a:lnTo>
                  <a:lnTo>
                    <a:pt x="473" y="387"/>
                  </a:lnTo>
                  <a:lnTo>
                    <a:pt x="473" y="384"/>
                  </a:lnTo>
                  <a:lnTo>
                    <a:pt x="475" y="384"/>
                  </a:lnTo>
                  <a:lnTo>
                    <a:pt x="475" y="381"/>
                  </a:lnTo>
                  <a:lnTo>
                    <a:pt x="476" y="381"/>
                  </a:lnTo>
                  <a:lnTo>
                    <a:pt x="476" y="378"/>
                  </a:lnTo>
                  <a:lnTo>
                    <a:pt x="478" y="378"/>
                  </a:lnTo>
                  <a:lnTo>
                    <a:pt x="478" y="374"/>
                  </a:lnTo>
                  <a:lnTo>
                    <a:pt x="480" y="374"/>
                  </a:lnTo>
                  <a:lnTo>
                    <a:pt x="480" y="371"/>
                  </a:lnTo>
                  <a:lnTo>
                    <a:pt x="483" y="369"/>
                  </a:lnTo>
                  <a:lnTo>
                    <a:pt x="483" y="366"/>
                  </a:lnTo>
                  <a:lnTo>
                    <a:pt x="486" y="364"/>
                  </a:lnTo>
                  <a:lnTo>
                    <a:pt x="486" y="359"/>
                  </a:lnTo>
                  <a:lnTo>
                    <a:pt x="488" y="359"/>
                  </a:lnTo>
                  <a:lnTo>
                    <a:pt x="488" y="356"/>
                  </a:lnTo>
                  <a:lnTo>
                    <a:pt x="490" y="356"/>
                  </a:lnTo>
                  <a:lnTo>
                    <a:pt x="490" y="353"/>
                  </a:lnTo>
                  <a:lnTo>
                    <a:pt x="491" y="353"/>
                  </a:lnTo>
                  <a:lnTo>
                    <a:pt x="491" y="346"/>
                  </a:lnTo>
                  <a:lnTo>
                    <a:pt x="493" y="346"/>
                  </a:lnTo>
                  <a:lnTo>
                    <a:pt x="493" y="341"/>
                  </a:lnTo>
                  <a:lnTo>
                    <a:pt x="495" y="341"/>
                  </a:lnTo>
                  <a:lnTo>
                    <a:pt x="495" y="336"/>
                  </a:lnTo>
                  <a:lnTo>
                    <a:pt x="496" y="336"/>
                  </a:lnTo>
                  <a:lnTo>
                    <a:pt x="498" y="325"/>
                  </a:lnTo>
                  <a:lnTo>
                    <a:pt x="499" y="325"/>
                  </a:lnTo>
                  <a:lnTo>
                    <a:pt x="499" y="320"/>
                  </a:lnTo>
                  <a:lnTo>
                    <a:pt x="501" y="320"/>
                  </a:lnTo>
                  <a:lnTo>
                    <a:pt x="501" y="312"/>
                  </a:lnTo>
                  <a:lnTo>
                    <a:pt x="503" y="312"/>
                  </a:lnTo>
                  <a:lnTo>
                    <a:pt x="503" y="307"/>
                  </a:lnTo>
                  <a:lnTo>
                    <a:pt x="504" y="307"/>
                  </a:lnTo>
                  <a:lnTo>
                    <a:pt x="506" y="286"/>
                  </a:lnTo>
                  <a:lnTo>
                    <a:pt x="508" y="286"/>
                  </a:lnTo>
                  <a:lnTo>
                    <a:pt x="508" y="272"/>
                  </a:lnTo>
                  <a:lnTo>
                    <a:pt x="509" y="272"/>
                  </a:lnTo>
                  <a:lnTo>
                    <a:pt x="509" y="235"/>
                  </a:lnTo>
                  <a:lnTo>
                    <a:pt x="508" y="235"/>
                  </a:lnTo>
                  <a:lnTo>
                    <a:pt x="508" y="221"/>
                  </a:lnTo>
                  <a:lnTo>
                    <a:pt x="506" y="221"/>
                  </a:lnTo>
                  <a:lnTo>
                    <a:pt x="506" y="210"/>
                  </a:lnTo>
                  <a:lnTo>
                    <a:pt x="504" y="210"/>
                  </a:lnTo>
                  <a:lnTo>
                    <a:pt x="504" y="200"/>
                  </a:lnTo>
                  <a:lnTo>
                    <a:pt x="503" y="200"/>
                  </a:lnTo>
                  <a:lnTo>
                    <a:pt x="501" y="190"/>
                  </a:lnTo>
                  <a:lnTo>
                    <a:pt x="499" y="190"/>
                  </a:lnTo>
                  <a:lnTo>
                    <a:pt x="499" y="185"/>
                  </a:lnTo>
                  <a:lnTo>
                    <a:pt x="498" y="185"/>
                  </a:lnTo>
                  <a:lnTo>
                    <a:pt x="498" y="177"/>
                  </a:lnTo>
                  <a:lnTo>
                    <a:pt x="496" y="177"/>
                  </a:lnTo>
                  <a:lnTo>
                    <a:pt x="495" y="167"/>
                  </a:lnTo>
                  <a:lnTo>
                    <a:pt x="493" y="167"/>
                  </a:lnTo>
                  <a:lnTo>
                    <a:pt x="493" y="162"/>
                  </a:lnTo>
                  <a:lnTo>
                    <a:pt x="491" y="162"/>
                  </a:lnTo>
                  <a:lnTo>
                    <a:pt x="491" y="156"/>
                  </a:lnTo>
                  <a:lnTo>
                    <a:pt x="490" y="156"/>
                  </a:lnTo>
                  <a:lnTo>
                    <a:pt x="488" y="149"/>
                  </a:lnTo>
                  <a:lnTo>
                    <a:pt x="486" y="149"/>
                  </a:lnTo>
                  <a:lnTo>
                    <a:pt x="486" y="144"/>
                  </a:lnTo>
                  <a:lnTo>
                    <a:pt x="485" y="144"/>
                  </a:lnTo>
                  <a:lnTo>
                    <a:pt x="481" y="138"/>
                  </a:lnTo>
                  <a:lnTo>
                    <a:pt x="480" y="138"/>
                  </a:lnTo>
                  <a:lnTo>
                    <a:pt x="478" y="131"/>
                  </a:lnTo>
                  <a:lnTo>
                    <a:pt x="476" y="131"/>
                  </a:lnTo>
                  <a:lnTo>
                    <a:pt x="476" y="128"/>
                  </a:lnTo>
                  <a:lnTo>
                    <a:pt x="475" y="128"/>
                  </a:lnTo>
                  <a:lnTo>
                    <a:pt x="475" y="123"/>
                  </a:lnTo>
                  <a:lnTo>
                    <a:pt x="473" y="123"/>
                  </a:lnTo>
                  <a:lnTo>
                    <a:pt x="470" y="116"/>
                  </a:lnTo>
                  <a:lnTo>
                    <a:pt x="468" y="116"/>
                  </a:lnTo>
                  <a:lnTo>
                    <a:pt x="468" y="113"/>
                  </a:lnTo>
                  <a:lnTo>
                    <a:pt x="467" y="113"/>
                  </a:lnTo>
                  <a:lnTo>
                    <a:pt x="463" y="106"/>
                  </a:lnTo>
                  <a:lnTo>
                    <a:pt x="462" y="106"/>
                  </a:lnTo>
                  <a:lnTo>
                    <a:pt x="462" y="103"/>
                  </a:lnTo>
                  <a:lnTo>
                    <a:pt x="460" y="103"/>
                  </a:lnTo>
                  <a:lnTo>
                    <a:pt x="447" y="87"/>
                  </a:lnTo>
                  <a:lnTo>
                    <a:pt x="445" y="87"/>
                  </a:lnTo>
                  <a:lnTo>
                    <a:pt x="422" y="62"/>
                  </a:lnTo>
                  <a:lnTo>
                    <a:pt x="419" y="62"/>
                  </a:lnTo>
                  <a:lnTo>
                    <a:pt x="412" y="54"/>
                  </a:lnTo>
                  <a:lnTo>
                    <a:pt x="409" y="54"/>
                  </a:lnTo>
                  <a:lnTo>
                    <a:pt x="404" y="47"/>
                  </a:lnTo>
                  <a:lnTo>
                    <a:pt x="401" y="47"/>
                  </a:lnTo>
                  <a:lnTo>
                    <a:pt x="399" y="44"/>
                  </a:lnTo>
                  <a:lnTo>
                    <a:pt x="396" y="44"/>
                  </a:lnTo>
                  <a:lnTo>
                    <a:pt x="394" y="41"/>
                  </a:lnTo>
                  <a:lnTo>
                    <a:pt x="391" y="41"/>
                  </a:lnTo>
                  <a:lnTo>
                    <a:pt x="391" y="39"/>
                  </a:lnTo>
                  <a:lnTo>
                    <a:pt x="388" y="39"/>
                  </a:lnTo>
                  <a:lnTo>
                    <a:pt x="386" y="36"/>
                  </a:lnTo>
                  <a:lnTo>
                    <a:pt x="383" y="36"/>
                  </a:lnTo>
                  <a:lnTo>
                    <a:pt x="383" y="34"/>
                  </a:lnTo>
                  <a:lnTo>
                    <a:pt x="380" y="34"/>
                  </a:lnTo>
                  <a:lnTo>
                    <a:pt x="380" y="33"/>
                  </a:lnTo>
                  <a:lnTo>
                    <a:pt x="376" y="33"/>
                  </a:lnTo>
                  <a:lnTo>
                    <a:pt x="376" y="31"/>
                  </a:lnTo>
                  <a:lnTo>
                    <a:pt x="373" y="31"/>
                  </a:lnTo>
                  <a:lnTo>
                    <a:pt x="373" y="29"/>
                  </a:lnTo>
                  <a:lnTo>
                    <a:pt x="370" y="29"/>
                  </a:lnTo>
                  <a:lnTo>
                    <a:pt x="368" y="26"/>
                  </a:lnTo>
                  <a:lnTo>
                    <a:pt x="365" y="26"/>
                  </a:lnTo>
                  <a:lnTo>
                    <a:pt x="363" y="23"/>
                  </a:lnTo>
                  <a:lnTo>
                    <a:pt x="360" y="23"/>
                  </a:lnTo>
                  <a:lnTo>
                    <a:pt x="360" y="21"/>
                  </a:lnTo>
                  <a:lnTo>
                    <a:pt x="357" y="21"/>
                  </a:lnTo>
                  <a:lnTo>
                    <a:pt x="357" y="19"/>
                  </a:lnTo>
                  <a:lnTo>
                    <a:pt x="353" y="19"/>
                  </a:lnTo>
                  <a:lnTo>
                    <a:pt x="353" y="18"/>
                  </a:lnTo>
                  <a:lnTo>
                    <a:pt x="347" y="18"/>
                  </a:lnTo>
                  <a:lnTo>
                    <a:pt x="347" y="16"/>
                  </a:lnTo>
                  <a:lnTo>
                    <a:pt x="342" y="16"/>
                  </a:lnTo>
                  <a:lnTo>
                    <a:pt x="342" y="14"/>
                  </a:lnTo>
                  <a:lnTo>
                    <a:pt x="337" y="14"/>
                  </a:lnTo>
                  <a:lnTo>
                    <a:pt x="337" y="13"/>
                  </a:lnTo>
                  <a:lnTo>
                    <a:pt x="332" y="13"/>
                  </a:lnTo>
                  <a:lnTo>
                    <a:pt x="332" y="11"/>
                  </a:lnTo>
                  <a:lnTo>
                    <a:pt x="324" y="11"/>
                  </a:lnTo>
                  <a:lnTo>
                    <a:pt x="324" y="10"/>
                  </a:lnTo>
                  <a:lnTo>
                    <a:pt x="312" y="8"/>
                  </a:lnTo>
                  <a:lnTo>
                    <a:pt x="312" y="6"/>
                  </a:lnTo>
                  <a:lnTo>
                    <a:pt x="307" y="6"/>
                  </a:lnTo>
                  <a:lnTo>
                    <a:pt x="307" y="5"/>
                  </a:lnTo>
                  <a:lnTo>
                    <a:pt x="297" y="5"/>
                  </a:lnTo>
                  <a:lnTo>
                    <a:pt x="297" y="3"/>
                  </a:lnTo>
                  <a:lnTo>
                    <a:pt x="284" y="3"/>
                  </a:lnTo>
                  <a:lnTo>
                    <a:pt x="284" y="1"/>
                  </a:lnTo>
                  <a:lnTo>
                    <a:pt x="273" y="1"/>
                  </a:lnTo>
                  <a:lnTo>
                    <a:pt x="273" y="0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03" name="Line 115"/>
            <p:cNvSpPr>
              <a:spLocks noChangeShapeType="1"/>
            </p:cNvSpPr>
            <p:nvPr/>
          </p:nvSpPr>
          <p:spPr bwMode="auto">
            <a:xfrm>
              <a:off x="1530" y="2554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04" name="Line 116"/>
            <p:cNvSpPr>
              <a:spLocks noChangeShapeType="1"/>
            </p:cNvSpPr>
            <p:nvPr/>
          </p:nvSpPr>
          <p:spPr bwMode="auto">
            <a:xfrm>
              <a:off x="1367" y="2617"/>
              <a:ext cx="3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05" name="Line 117"/>
            <p:cNvSpPr>
              <a:spLocks noChangeShapeType="1"/>
            </p:cNvSpPr>
            <p:nvPr/>
          </p:nvSpPr>
          <p:spPr bwMode="auto">
            <a:xfrm>
              <a:off x="1307" y="2677"/>
              <a:ext cx="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06" name="Line 118"/>
            <p:cNvSpPr>
              <a:spLocks noChangeShapeType="1"/>
            </p:cNvSpPr>
            <p:nvPr/>
          </p:nvSpPr>
          <p:spPr bwMode="auto">
            <a:xfrm>
              <a:off x="1268" y="2740"/>
              <a:ext cx="56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07" name="Line 119"/>
            <p:cNvSpPr>
              <a:spLocks noChangeShapeType="1"/>
            </p:cNvSpPr>
            <p:nvPr/>
          </p:nvSpPr>
          <p:spPr bwMode="auto">
            <a:xfrm>
              <a:off x="1250" y="2801"/>
              <a:ext cx="60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08" name="Line 120"/>
            <p:cNvSpPr>
              <a:spLocks noChangeShapeType="1"/>
            </p:cNvSpPr>
            <p:nvPr/>
          </p:nvSpPr>
          <p:spPr bwMode="auto">
            <a:xfrm>
              <a:off x="1243" y="2864"/>
              <a:ext cx="6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09" name="Line 121"/>
            <p:cNvSpPr>
              <a:spLocks noChangeShapeType="1"/>
            </p:cNvSpPr>
            <p:nvPr/>
          </p:nvSpPr>
          <p:spPr bwMode="auto">
            <a:xfrm>
              <a:off x="1250" y="2927"/>
              <a:ext cx="60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0" name="Line 122"/>
            <p:cNvSpPr>
              <a:spLocks noChangeShapeType="1"/>
            </p:cNvSpPr>
            <p:nvPr/>
          </p:nvSpPr>
          <p:spPr bwMode="auto">
            <a:xfrm>
              <a:off x="1265" y="2988"/>
              <a:ext cx="57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1" name="Line 123"/>
            <p:cNvSpPr>
              <a:spLocks noChangeShapeType="1"/>
            </p:cNvSpPr>
            <p:nvPr/>
          </p:nvSpPr>
          <p:spPr bwMode="auto">
            <a:xfrm>
              <a:off x="1302" y="3051"/>
              <a:ext cx="50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2" name="Line 124"/>
            <p:cNvSpPr>
              <a:spLocks noChangeShapeType="1"/>
            </p:cNvSpPr>
            <p:nvPr/>
          </p:nvSpPr>
          <p:spPr bwMode="auto">
            <a:xfrm>
              <a:off x="1358" y="3111"/>
              <a:ext cx="38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3" name="Line 125"/>
            <p:cNvSpPr>
              <a:spLocks noChangeShapeType="1"/>
            </p:cNvSpPr>
            <p:nvPr/>
          </p:nvSpPr>
          <p:spPr bwMode="auto">
            <a:xfrm>
              <a:off x="1488" y="3174"/>
              <a:ext cx="1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4" name="Line 126"/>
            <p:cNvSpPr>
              <a:spLocks noChangeShapeType="1"/>
            </p:cNvSpPr>
            <p:nvPr/>
          </p:nvSpPr>
          <p:spPr bwMode="auto">
            <a:xfrm>
              <a:off x="1243" y="2844"/>
              <a:ext cx="1" cy="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5" name="Line 127"/>
            <p:cNvSpPr>
              <a:spLocks noChangeShapeType="1"/>
            </p:cNvSpPr>
            <p:nvPr/>
          </p:nvSpPr>
          <p:spPr bwMode="auto">
            <a:xfrm>
              <a:off x="1303" y="2681"/>
              <a:ext cx="1" cy="3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6" name="Line 128"/>
            <p:cNvSpPr>
              <a:spLocks noChangeShapeType="1"/>
            </p:cNvSpPr>
            <p:nvPr/>
          </p:nvSpPr>
          <p:spPr bwMode="auto">
            <a:xfrm>
              <a:off x="1365" y="2618"/>
              <a:ext cx="1" cy="5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7" name="Line 129"/>
            <p:cNvSpPr>
              <a:spLocks noChangeShapeType="1"/>
            </p:cNvSpPr>
            <p:nvPr/>
          </p:nvSpPr>
          <p:spPr bwMode="auto">
            <a:xfrm>
              <a:off x="1426" y="2579"/>
              <a:ext cx="1" cy="5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8" name="Line 130"/>
            <p:cNvSpPr>
              <a:spLocks noChangeShapeType="1"/>
            </p:cNvSpPr>
            <p:nvPr/>
          </p:nvSpPr>
          <p:spPr bwMode="auto">
            <a:xfrm>
              <a:off x="1488" y="2561"/>
              <a:ext cx="1" cy="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19" name="Line 131"/>
            <p:cNvSpPr>
              <a:spLocks noChangeShapeType="1"/>
            </p:cNvSpPr>
            <p:nvPr/>
          </p:nvSpPr>
          <p:spPr bwMode="auto">
            <a:xfrm>
              <a:off x="1549" y="2554"/>
              <a:ext cx="1" cy="6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0" name="Line 132"/>
            <p:cNvSpPr>
              <a:spLocks noChangeShapeType="1"/>
            </p:cNvSpPr>
            <p:nvPr/>
          </p:nvSpPr>
          <p:spPr bwMode="auto">
            <a:xfrm>
              <a:off x="1610" y="2559"/>
              <a:ext cx="1" cy="6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1" name="Line 133"/>
            <p:cNvSpPr>
              <a:spLocks noChangeShapeType="1"/>
            </p:cNvSpPr>
            <p:nvPr/>
          </p:nvSpPr>
          <p:spPr bwMode="auto">
            <a:xfrm>
              <a:off x="1672" y="2575"/>
              <a:ext cx="2" cy="5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2" name="Line 134"/>
            <p:cNvSpPr>
              <a:spLocks noChangeShapeType="1"/>
            </p:cNvSpPr>
            <p:nvPr/>
          </p:nvSpPr>
          <p:spPr bwMode="auto">
            <a:xfrm>
              <a:off x="1731" y="2611"/>
              <a:ext cx="3" cy="5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3" name="Line 135"/>
            <p:cNvSpPr>
              <a:spLocks noChangeShapeType="1"/>
            </p:cNvSpPr>
            <p:nvPr/>
          </p:nvSpPr>
          <p:spPr bwMode="auto">
            <a:xfrm>
              <a:off x="1794" y="2668"/>
              <a:ext cx="1" cy="3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4" name="Line 136"/>
            <p:cNvSpPr>
              <a:spLocks noChangeShapeType="1"/>
            </p:cNvSpPr>
            <p:nvPr/>
          </p:nvSpPr>
          <p:spPr bwMode="auto">
            <a:xfrm>
              <a:off x="1853" y="2795"/>
              <a:ext cx="2" cy="1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5" name="Freeform 137"/>
            <p:cNvSpPr>
              <a:spLocks/>
            </p:cNvSpPr>
            <p:nvPr/>
          </p:nvSpPr>
          <p:spPr bwMode="auto">
            <a:xfrm>
              <a:off x="1241" y="2550"/>
              <a:ext cx="623" cy="633"/>
            </a:xfrm>
            <a:custGeom>
              <a:avLst/>
              <a:gdLst>
                <a:gd name="T0" fmla="*/ 4 w 511"/>
                <a:gd name="T1" fmla="*/ 292 h 511"/>
                <a:gd name="T2" fmla="*/ 19 w 511"/>
                <a:gd name="T3" fmla="*/ 352 h 511"/>
                <a:gd name="T4" fmla="*/ 35 w 511"/>
                <a:gd name="T5" fmla="*/ 383 h 511"/>
                <a:gd name="T6" fmla="*/ 55 w 511"/>
                <a:gd name="T7" fmla="*/ 414 h 511"/>
                <a:gd name="T8" fmla="*/ 97 w 511"/>
                <a:gd name="T9" fmla="*/ 457 h 511"/>
                <a:gd name="T10" fmla="*/ 138 w 511"/>
                <a:gd name="T11" fmla="*/ 481 h 511"/>
                <a:gd name="T12" fmla="*/ 206 w 511"/>
                <a:gd name="T13" fmla="*/ 506 h 511"/>
                <a:gd name="T14" fmla="*/ 242 w 511"/>
                <a:gd name="T15" fmla="*/ 511 h 511"/>
                <a:gd name="T16" fmla="*/ 293 w 511"/>
                <a:gd name="T17" fmla="*/ 508 h 511"/>
                <a:gd name="T18" fmla="*/ 352 w 511"/>
                <a:gd name="T19" fmla="*/ 493 h 511"/>
                <a:gd name="T20" fmla="*/ 383 w 511"/>
                <a:gd name="T21" fmla="*/ 476 h 511"/>
                <a:gd name="T22" fmla="*/ 414 w 511"/>
                <a:gd name="T23" fmla="*/ 457 h 511"/>
                <a:gd name="T24" fmla="*/ 457 w 511"/>
                <a:gd name="T25" fmla="*/ 414 h 511"/>
                <a:gd name="T26" fmla="*/ 477 w 511"/>
                <a:gd name="T27" fmla="*/ 383 h 511"/>
                <a:gd name="T28" fmla="*/ 493 w 511"/>
                <a:gd name="T29" fmla="*/ 352 h 511"/>
                <a:gd name="T30" fmla="*/ 508 w 511"/>
                <a:gd name="T31" fmla="*/ 292 h 511"/>
                <a:gd name="T32" fmla="*/ 511 w 511"/>
                <a:gd name="T33" fmla="*/ 242 h 511"/>
                <a:gd name="T34" fmla="*/ 506 w 511"/>
                <a:gd name="T35" fmla="*/ 205 h 511"/>
                <a:gd name="T36" fmla="*/ 482 w 511"/>
                <a:gd name="T37" fmla="*/ 138 h 511"/>
                <a:gd name="T38" fmla="*/ 457 w 511"/>
                <a:gd name="T39" fmla="*/ 97 h 511"/>
                <a:gd name="T40" fmla="*/ 414 w 511"/>
                <a:gd name="T41" fmla="*/ 54 h 511"/>
                <a:gd name="T42" fmla="*/ 383 w 511"/>
                <a:gd name="T43" fmla="*/ 35 h 511"/>
                <a:gd name="T44" fmla="*/ 352 w 511"/>
                <a:gd name="T45" fmla="*/ 18 h 511"/>
                <a:gd name="T46" fmla="*/ 293 w 511"/>
                <a:gd name="T47" fmla="*/ 3 h 511"/>
                <a:gd name="T48" fmla="*/ 242 w 511"/>
                <a:gd name="T49" fmla="*/ 0 h 511"/>
                <a:gd name="T50" fmla="*/ 206 w 511"/>
                <a:gd name="T51" fmla="*/ 5 h 511"/>
                <a:gd name="T52" fmla="*/ 138 w 511"/>
                <a:gd name="T53" fmla="*/ 30 h 511"/>
                <a:gd name="T54" fmla="*/ 97 w 511"/>
                <a:gd name="T55" fmla="*/ 54 h 511"/>
                <a:gd name="T56" fmla="*/ 55 w 511"/>
                <a:gd name="T57" fmla="*/ 97 h 511"/>
                <a:gd name="T58" fmla="*/ 30 w 511"/>
                <a:gd name="T59" fmla="*/ 138 h 511"/>
                <a:gd name="T60" fmla="*/ 5 w 511"/>
                <a:gd name="T61" fmla="*/ 205 h 511"/>
                <a:gd name="T62" fmla="*/ 0 w 511"/>
                <a:gd name="T63" fmla="*/ 242 h 511"/>
                <a:gd name="T64" fmla="*/ 4 w 511"/>
                <a:gd name="T65" fmla="*/ 242 h 511"/>
                <a:gd name="T66" fmla="*/ 9 w 511"/>
                <a:gd name="T67" fmla="*/ 205 h 511"/>
                <a:gd name="T68" fmla="*/ 33 w 511"/>
                <a:gd name="T69" fmla="*/ 138 h 511"/>
                <a:gd name="T70" fmla="*/ 58 w 511"/>
                <a:gd name="T71" fmla="*/ 100 h 511"/>
                <a:gd name="T72" fmla="*/ 101 w 511"/>
                <a:gd name="T73" fmla="*/ 58 h 511"/>
                <a:gd name="T74" fmla="*/ 138 w 511"/>
                <a:gd name="T75" fmla="*/ 33 h 511"/>
                <a:gd name="T76" fmla="*/ 206 w 511"/>
                <a:gd name="T77" fmla="*/ 8 h 511"/>
                <a:gd name="T78" fmla="*/ 242 w 511"/>
                <a:gd name="T79" fmla="*/ 3 h 511"/>
                <a:gd name="T80" fmla="*/ 293 w 511"/>
                <a:gd name="T81" fmla="*/ 7 h 511"/>
                <a:gd name="T82" fmla="*/ 352 w 511"/>
                <a:gd name="T83" fmla="*/ 21 h 511"/>
                <a:gd name="T84" fmla="*/ 383 w 511"/>
                <a:gd name="T85" fmla="*/ 38 h 511"/>
                <a:gd name="T86" fmla="*/ 421 w 511"/>
                <a:gd name="T87" fmla="*/ 66 h 511"/>
                <a:gd name="T88" fmla="*/ 460 w 511"/>
                <a:gd name="T89" fmla="*/ 108 h 511"/>
                <a:gd name="T90" fmla="*/ 485 w 511"/>
                <a:gd name="T91" fmla="*/ 148 h 511"/>
                <a:gd name="T92" fmla="*/ 505 w 511"/>
                <a:gd name="T93" fmla="*/ 217 h 511"/>
                <a:gd name="T94" fmla="*/ 508 w 511"/>
                <a:gd name="T95" fmla="*/ 268 h 511"/>
                <a:gd name="T96" fmla="*/ 503 w 511"/>
                <a:gd name="T97" fmla="*/ 304 h 511"/>
                <a:gd name="T98" fmla="*/ 485 w 511"/>
                <a:gd name="T99" fmla="*/ 363 h 511"/>
                <a:gd name="T100" fmla="*/ 460 w 511"/>
                <a:gd name="T101" fmla="*/ 403 h 511"/>
                <a:gd name="T102" fmla="*/ 421 w 511"/>
                <a:gd name="T103" fmla="*/ 445 h 511"/>
                <a:gd name="T104" fmla="*/ 383 w 511"/>
                <a:gd name="T105" fmla="*/ 473 h 511"/>
                <a:gd name="T106" fmla="*/ 352 w 511"/>
                <a:gd name="T107" fmla="*/ 490 h 511"/>
                <a:gd name="T108" fmla="*/ 293 w 511"/>
                <a:gd name="T109" fmla="*/ 504 h 511"/>
                <a:gd name="T110" fmla="*/ 242 w 511"/>
                <a:gd name="T111" fmla="*/ 508 h 511"/>
                <a:gd name="T112" fmla="*/ 206 w 511"/>
                <a:gd name="T113" fmla="*/ 503 h 511"/>
                <a:gd name="T114" fmla="*/ 138 w 511"/>
                <a:gd name="T115" fmla="*/ 478 h 511"/>
                <a:gd name="T116" fmla="*/ 101 w 511"/>
                <a:gd name="T117" fmla="*/ 453 h 511"/>
                <a:gd name="T118" fmla="*/ 58 w 511"/>
                <a:gd name="T119" fmla="*/ 411 h 511"/>
                <a:gd name="T120" fmla="*/ 33 w 511"/>
                <a:gd name="T121" fmla="*/ 373 h 511"/>
                <a:gd name="T122" fmla="*/ 12 w 511"/>
                <a:gd name="T123" fmla="*/ 317 h 511"/>
                <a:gd name="T124" fmla="*/ 5 w 511"/>
                <a:gd name="T125" fmla="*/ 279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1" h="511">
                  <a:moveTo>
                    <a:pt x="0" y="268"/>
                  </a:moveTo>
                  <a:lnTo>
                    <a:pt x="2" y="279"/>
                  </a:lnTo>
                  <a:lnTo>
                    <a:pt x="4" y="292"/>
                  </a:lnTo>
                  <a:lnTo>
                    <a:pt x="5" y="304"/>
                  </a:lnTo>
                  <a:lnTo>
                    <a:pt x="9" y="317"/>
                  </a:lnTo>
                  <a:lnTo>
                    <a:pt x="19" y="352"/>
                  </a:lnTo>
                  <a:lnTo>
                    <a:pt x="23" y="363"/>
                  </a:lnTo>
                  <a:lnTo>
                    <a:pt x="30" y="373"/>
                  </a:lnTo>
                  <a:lnTo>
                    <a:pt x="35" y="383"/>
                  </a:lnTo>
                  <a:lnTo>
                    <a:pt x="42" y="396"/>
                  </a:lnTo>
                  <a:lnTo>
                    <a:pt x="48" y="406"/>
                  </a:lnTo>
                  <a:lnTo>
                    <a:pt x="55" y="414"/>
                  </a:lnTo>
                  <a:lnTo>
                    <a:pt x="63" y="424"/>
                  </a:lnTo>
                  <a:lnTo>
                    <a:pt x="88" y="449"/>
                  </a:lnTo>
                  <a:lnTo>
                    <a:pt x="97" y="457"/>
                  </a:lnTo>
                  <a:lnTo>
                    <a:pt x="106" y="463"/>
                  </a:lnTo>
                  <a:lnTo>
                    <a:pt x="127" y="476"/>
                  </a:lnTo>
                  <a:lnTo>
                    <a:pt x="138" y="481"/>
                  </a:lnTo>
                  <a:lnTo>
                    <a:pt x="148" y="488"/>
                  </a:lnTo>
                  <a:lnTo>
                    <a:pt x="160" y="493"/>
                  </a:lnTo>
                  <a:lnTo>
                    <a:pt x="206" y="506"/>
                  </a:lnTo>
                  <a:lnTo>
                    <a:pt x="217" y="508"/>
                  </a:lnTo>
                  <a:lnTo>
                    <a:pt x="230" y="509"/>
                  </a:lnTo>
                  <a:lnTo>
                    <a:pt x="242" y="511"/>
                  </a:lnTo>
                  <a:lnTo>
                    <a:pt x="268" y="511"/>
                  </a:lnTo>
                  <a:lnTo>
                    <a:pt x="280" y="509"/>
                  </a:lnTo>
                  <a:lnTo>
                    <a:pt x="293" y="508"/>
                  </a:lnTo>
                  <a:lnTo>
                    <a:pt x="304" y="506"/>
                  </a:lnTo>
                  <a:lnTo>
                    <a:pt x="317" y="503"/>
                  </a:lnTo>
                  <a:lnTo>
                    <a:pt x="352" y="493"/>
                  </a:lnTo>
                  <a:lnTo>
                    <a:pt x="363" y="488"/>
                  </a:lnTo>
                  <a:lnTo>
                    <a:pt x="373" y="481"/>
                  </a:lnTo>
                  <a:lnTo>
                    <a:pt x="383" y="476"/>
                  </a:lnTo>
                  <a:lnTo>
                    <a:pt x="396" y="470"/>
                  </a:lnTo>
                  <a:lnTo>
                    <a:pt x="406" y="463"/>
                  </a:lnTo>
                  <a:lnTo>
                    <a:pt x="414" y="457"/>
                  </a:lnTo>
                  <a:lnTo>
                    <a:pt x="424" y="449"/>
                  </a:lnTo>
                  <a:lnTo>
                    <a:pt x="449" y="424"/>
                  </a:lnTo>
                  <a:lnTo>
                    <a:pt x="457" y="414"/>
                  </a:lnTo>
                  <a:lnTo>
                    <a:pt x="464" y="406"/>
                  </a:lnTo>
                  <a:lnTo>
                    <a:pt x="470" y="396"/>
                  </a:lnTo>
                  <a:lnTo>
                    <a:pt x="477" y="383"/>
                  </a:lnTo>
                  <a:lnTo>
                    <a:pt x="482" y="373"/>
                  </a:lnTo>
                  <a:lnTo>
                    <a:pt x="488" y="363"/>
                  </a:lnTo>
                  <a:lnTo>
                    <a:pt x="493" y="352"/>
                  </a:lnTo>
                  <a:lnTo>
                    <a:pt x="503" y="317"/>
                  </a:lnTo>
                  <a:lnTo>
                    <a:pt x="506" y="304"/>
                  </a:lnTo>
                  <a:lnTo>
                    <a:pt x="508" y="292"/>
                  </a:lnTo>
                  <a:lnTo>
                    <a:pt x="510" y="279"/>
                  </a:lnTo>
                  <a:lnTo>
                    <a:pt x="511" y="268"/>
                  </a:lnTo>
                  <a:lnTo>
                    <a:pt x="511" y="242"/>
                  </a:lnTo>
                  <a:lnTo>
                    <a:pt x="510" y="230"/>
                  </a:lnTo>
                  <a:lnTo>
                    <a:pt x="508" y="217"/>
                  </a:lnTo>
                  <a:lnTo>
                    <a:pt x="506" y="205"/>
                  </a:lnTo>
                  <a:lnTo>
                    <a:pt x="493" y="159"/>
                  </a:lnTo>
                  <a:lnTo>
                    <a:pt x="488" y="148"/>
                  </a:lnTo>
                  <a:lnTo>
                    <a:pt x="482" y="138"/>
                  </a:lnTo>
                  <a:lnTo>
                    <a:pt x="477" y="127"/>
                  </a:lnTo>
                  <a:lnTo>
                    <a:pt x="464" y="105"/>
                  </a:lnTo>
                  <a:lnTo>
                    <a:pt x="457" y="97"/>
                  </a:lnTo>
                  <a:lnTo>
                    <a:pt x="449" y="87"/>
                  </a:lnTo>
                  <a:lnTo>
                    <a:pt x="424" y="62"/>
                  </a:lnTo>
                  <a:lnTo>
                    <a:pt x="414" y="54"/>
                  </a:lnTo>
                  <a:lnTo>
                    <a:pt x="406" y="48"/>
                  </a:lnTo>
                  <a:lnTo>
                    <a:pt x="396" y="41"/>
                  </a:lnTo>
                  <a:lnTo>
                    <a:pt x="383" y="35"/>
                  </a:lnTo>
                  <a:lnTo>
                    <a:pt x="373" y="30"/>
                  </a:lnTo>
                  <a:lnTo>
                    <a:pt x="363" y="23"/>
                  </a:lnTo>
                  <a:lnTo>
                    <a:pt x="352" y="18"/>
                  </a:lnTo>
                  <a:lnTo>
                    <a:pt x="317" y="8"/>
                  </a:lnTo>
                  <a:lnTo>
                    <a:pt x="304" y="5"/>
                  </a:lnTo>
                  <a:lnTo>
                    <a:pt x="293" y="3"/>
                  </a:lnTo>
                  <a:lnTo>
                    <a:pt x="280" y="2"/>
                  </a:lnTo>
                  <a:lnTo>
                    <a:pt x="268" y="0"/>
                  </a:lnTo>
                  <a:lnTo>
                    <a:pt x="242" y="0"/>
                  </a:lnTo>
                  <a:lnTo>
                    <a:pt x="230" y="2"/>
                  </a:lnTo>
                  <a:lnTo>
                    <a:pt x="217" y="3"/>
                  </a:lnTo>
                  <a:lnTo>
                    <a:pt x="206" y="5"/>
                  </a:lnTo>
                  <a:lnTo>
                    <a:pt x="160" y="18"/>
                  </a:lnTo>
                  <a:lnTo>
                    <a:pt x="148" y="23"/>
                  </a:lnTo>
                  <a:lnTo>
                    <a:pt x="138" y="30"/>
                  </a:lnTo>
                  <a:lnTo>
                    <a:pt x="127" y="35"/>
                  </a:lnTo>
                  <a:lnTo>
                    <a:pt x="106" y="48"/>
                  </a:lnTo>
                  <a:lnTo>
                    <a:pt x="97" y="54"/>
                  </a:lnTo>
                  <a:lnTo>
                    <a:pt x="88" y="62"/>
                  </a:lnTo>
                  <a:lnTo>
                    <a:pt x="63" y="87"/>
                  </a:lnTo>
                  <a:lnTo>
                    <a:pt x="55" y="97"/>
                  </a:lnTo>
                  <a:lnTo>
                    <a:pt x="48" y="105"/>
                  </a:lnTo>
                  <a:lnTo>
                    <a:pt x="35" y="127"/>
                  </a:lnTo>
                  <a:lnTo>
                    <a:pt x="30" y="138"/>
                  </a:lnTo>
                  <a:lnTo>
                    <a:pt x="23" y="148"/>
                  </a:lnTo>
                  <a:lnTo>
                    <a:pt x="19" y="159"/>
                  </a:lnTo>
                  <a:lnTo>
                    <a:pt x="5" y="205"/>
                  </a:lnTo>
                  <a:lnTo>
                    <a:pt x="4" y="217"/>
                  </a:lnTo>
                  <a:lnTo>
                    <a:pt x="2" y="230"/>
                  </a:lnTo>
                  <a:lnTo>
                    <a:pt x="0" y="242"/>
                  </a:lnTo>
                  <a:lnTo>
                    <a:pt x="0" y="268"/>
                  </a:lnTo>
                  <a:lnTo>
                    <a:pt x="4" y="268"/>
                  </a:lnTo>
                  <a:lnTo>
                    <a:pt x="4" y="242"/>
                  </a:lnTo>
                  <a:lnTo>
                    <a:pt x="5" y="230"/>
                  </a:lnTo>
                  <a:lnTo>
                    <a:pt x="7" y="217"/>
                  </a:lnTo>
                  <a:lnTo>
                    <a:pt x="9" y="205"/>
                  </a:lnTo>
                  <a:lnTo>
                    <a:pt x="22" y="159"/>
                  </a:lnTo>
                  <a:lnTo>
                    <a:pt x="27" y="148"/>
                  </a:lnTo>
                  <a:lnTo>
                    <a:pt x="33" y="138"/>
                  </a:lnTo>
                  <a:lnTo>
                    <a:pt x="38" y="127"/>
                  </a:lnTo>
                  <a:lnTo>
                    <a:pt x="51" y="108"/>
                  </a:lnTo>
                  <a:lnTo>
                    <a:pt x="58" y="100"/>
                  </a:lnTo>
                  <a:lnTo>
                    <a:pt x="66" y="90"/>
                  </a:lnTo>
                  <a:lnTo>
                    <a:pt x="91" y="66"/>
                  </a:lnTo>
                  <a:lnTo>
                    <a:pt x="101" y="58"/>
                  </a:lnTo>
                  <a:lnTo>
                    <a:pt x="109" y="51"/>
                  </a:lnTo>
                  <a:lnTo>
                    <a:pt x="127" y="38"/>
                  </a:lnTo>
                  <a:lnTo>
                    <a:pt x="138" y="33"/>
                  </a:lnTo>
                  <a:lnTo>
                    <a:pt x="148" y="26"/>
                  </a:lnTo>
                  <a:lnTo>
                    <a:pt x="160" y="21"/>
                  </a:lnTo>
                  <a:lnTo>
                    <a:pt x="206" y="8"/>
                  </a:lnTo>
                  <a:lnTo>
                    <a:pt x="217" y="7"/>
                  </a:lnTo>
                  <a:lnTo>
                    <a:pt x="230" y="5"/>
                  </a:lnTo>
                  <a:lnTo>
                    <a:pt x="242" y="3"/>
                  </a:lnTo>
                  <a:lnTo>
                    <a:pt x="268" y="3"/>
                  </a:lnTo>
                  <a:lnTo>
                    <a:pt x="280" y="5"/>
                  </a:lnTo>
                  <a:lnTo>
                    <a:pt x="293" y="7"/>
                  </a:lnTo>
                  <a:lnTo>
                    <a:pt x="304" y="8"/>
                  </a:lnTo>
                  <a:lnTo>
                    <a:pt x="317" y="12"/>
                  </a:lnTo>
                  <a:lnTo>
                    <a:pt x="352" y="21"/>
                  </a:lnTo>
                  <a:lnTo>
                    <a:pt x="363" y="26"/>
                  </a:lnTo>
                  <a:lnTo>
                    <a:pt x="373" y="33"/>
                  </a:lnTo>
                  <a:lnTo>
                    <a:pt x="383" y="38"/>
                  </a:lnTo>
                  <a:lnTo>
                    <a:pt x="403" y="51"/>
                  </a:lnTo>
                  <a:lnTo>
                    <a:pt x="411" y="58"/>
                  </a:lnTo>
                  <a:lnTo>
                    <a:pt x="421" y="66"/>
                  </a:lnTo>
                  <a:lnTo>
                    <a:pt x="446" y="90"/>
                  </a:lnTo>
                  <a:lnTo>
                    <a:pt x="454" y="100"/>
                  </a:lnTo>
                  <a:lnTo>
                    <a:pt x="460" y="108"/>
                  </a:lnTo>
                  <a:lnTo>
                    <a:pt x="474" y="127"/>
                  </a:lnTo>
                  <a:lnTo>
                    <a:pt x="478" y="138"/>
                  </a:lnTo>
                  <a:lnTo>
                    <a:pt x="485" y="148"/>
                  </a:lnTo>
                  <a:lnTo>
                    <a:pt x="490" y="159"/>
                  </a:lnTo>
                  <a:lnTo>
                    <a:pt x="503" y="205"/>
                  </a:lnTo>
                  <a:lnTo>
                    <a:pt x="505" y="217"/>
                  </a:lnTo>
                  <a:lnTo>
                    <a:pt x="506" y="230"/>
                  </a:lnTo>
                  <a:lnTo>
                    <a:pt x="508" y="242"/>
                  </a:lnTo>
                  <a:lnTo>
                    <a:pt x="508" y="268"/>
                  </a:lnTo>
                  <a:lnTo>
                    <a:pt x="506" y="279"/>
                  </a:lnTo>
                  <a:lnTo>
                    <a:pt x="505" y="292"/>
                  </a:lnTo>
                  <a:lnTo>
                    <a:pt x="503" y="304"/>
                  </a:lnTo>
                  <a:lnTo>
                    <a:pt x="500" y="317"/>
                  </a:lnTo>
                  <a:lnTo>
                    <a:pt x="490" y="352"/>
                  </a:lnTo>
                  <a:lnTo>
                    <a:pt x="485" y="363"/>
                  </a:lnTo>
                  <a:lnTo>
                    <a:pt x="478" y="373"/>
                  </a:lnTo>
                  <a:lnTo>
                    <a:pt x="474" y="383"/>
                  </a:lnTo>
                  <a:lnTo>
                    <a:pt x="460" y="403"/>
                  </a:lnTo>
                  <a:lnTo>
                    <a:pt x="454" y="411"/>
                  </a:lnTo>
                  <a:lnTo>
                    <a:pt x="446" y="421"/>
                  </a:lnTo>
                  <a:lnTo>
                    <a:pt x="421" y="445"/>
                  </a:lnTo>
                  <a:lnTo>
                    <a:pt x="411" y="453"/>
                  </a:lnTo>
                  <a:lnTo>
                    <a:pt x="403" y="460"/>
                  </a:lnTo>
                  <a:lnTo>
                    <a:pt x="383" y="473"/>
                  </a:lnTo>
                  <a:lnTo>
                    <a:pt x="373" y="478"/>
                  </a:lnTo>
                  <a:lnTo>
                    <a:pt x="363" y="485"/>
                  </a:lnTo>
                  <a:lnTo>
                    <a:pt x="352" y="490"/>
                  </a:lnTo>
                  <a:lnTo>
                    <a:pt x="317" y="499"/>
                  </a:lnTo>
                  <a:lnTo>
                    <a:pt x="304" y="503"/>
                  </a:lnTo>
                  <a:lnTo>
                    <a:pt x="293" y="504"/>
                  </a:lnTo>
                  <a:lnTo>
                    <a:pt x="280" y="506"/>
                  </a:lnTo>
                  <a:lnTo>
                    <a:pt x="268" y="508"/>
                  </a:lnTo>
                  <a:lnTo>
                    <a:pt x="242" y="508"/>
                  </a:lnTo>
                  <a:lnTo>
                    <a:pt x="230" y="506"/>
                  </a:lnTo>
                  <a:lnTo>
                    <a:pt x="217" y="504"/>
                  </a:lnTo>
                  <a:lnTo>
                    <a:pt x="206" y="503"/>
                  </a:lnTo>
                  <a:lnTo>
                    <a:pt x="160" y="490"/>
                  </a:lnTo>
                  <a:lnTo>
                    <a:pt x="148" y="485"/>
                  </a:lnTo>
                  <a:lnTo>
                    <a:pt x="138" y="478"/>
                  </a:lnTo>
                  <a:lnTo>
                    <a:pt x="127" y="473"/>
                  </a:lnTo>
                  <a:lnTo>
                    <a:pt x="109" y="460"/>
                  </a:lnTo>
                  <a:lnTo>
                    <a:pt x="101" y="453"/>
                  </a:lnTo>
                  <a:lnTo>
                    <a:pt x="91" y="445"/>
                  </a:lnTo>
                  <a:lnTo>
                    <a:pt x="66" y="421"/>
                  </a:lnTo>
                  <a:lnTo>
                    <a:pt x="58" y="411"/>
                  </a:lnTo>
                  <a:lnTo>
                    <a:pt x="51" y="403"/>
                  </a:lnTo>
                  <a:lnTo>
                    <a:pt x="38" y="383"/>
                  </a:lnTo>
                  <a:lnTo>
                    <a:pt x="33" y="373"/>
                  </a:lnTo>
                  <a:lnTo>
                    <a:pt x="27" y="363"/>
                  </a:lnTo>
                  <a:lnTo>
                    <a:pt x="22" y="352"/>
                  </a:lnTo>
                  <a:lnTo>
                    <a:pt x="12" y="317"/>
                  </a:lnTo>
                  <a:lnTo>
                    <a:pt x="9" y="304"/>
                  </a:lnTo>
                  <a:lnTo>
                    <a:pt x="7" y="292"/>
                  </a:lnTo>
                  <a:lnTo>
                    <a:pt x="5" y="279"/>
                  </a:lnTo>
                  <a:lnTo>
                    <a:pt x="4" y="26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6" name="Rectangle 138"/>
            <p:cNvSpPr>
              <a:spLocks noChangeArrowheads="1"/>
            </p:cNvSpPr>
            <p:nvPr/>
          </p:nvSpPr>
          <p:spPr bwMode="auto">
            <a:xfrm>
              <a:off x="1426" y="2798"/>
              <a:ext cx="66" cy="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7" name="Freeform 139"/>
            <p:cNvSpPr>
              <a:spLocks/>
            </p:cNvSpPr>
            <p:nvPr/>
          </p:nvSpPr>
          <p:spPr bwMode="auto">
            <a:xfrm>
              <a:off x="1424" y="2797"/>
              <a:ext cx="68" cy="69"/>
            </a:xfrm>
            <a:custGeom>
              <a:avLst/>
              <a:gdLst>
                <a:gd name="T0" fmla="*/ 2 w 56"/>
                <a:gd name="T1" fmla="*/ 0 h 56"/>
                <a:gd name="T2" fmla="*/ 0 w 56"/>
                <a:gd name="T3" fmla="*/ 0 h 56"/>
                <a:gd name="T4" fmla="*/ 0 w 56"/>
                <a:gd name="T5" fmla="*/ 56 h 56"/>
                <a:gd name="T6" fmla="*/ 56 w 56"/>
                <a:gd name="T7" fmla="*/ 56 h 56"/>
                <a:gd name="T8" fmla="*/ 56 w 56"/>
                <a:gd name="T9" fmla="*/ 0 h 56"/>
                <a:gd name="T10" fmla="*/ 54 w 56"/>
                <a:gd name="T11" fmla="*/ 0 h 56"/>
                <a:gd name="T12" fmla="*/ 2 w 56"/>
                <a:gd name="T13" fmla="*/ 0 h 56"/>
                <a:gd name="T14" fmla="*/ 3 w 56"/>
                <a:gd name="T15" fmla="*/ 3 h 56"/>
                <a:gd name="T16" fmla="*/ 53 w 56"/>
                <a:gd name="T17" fmla="*/ 3 h 56"/>
                <a:gd name="T18" fmla="*/ 53 w 56"/>
                <a:gd name="T19" fmla="*/ 52 h 56"/>
                <a:gd name="T20" fmla="*/ 3 w 56"/>
                <a:gd name="T21" fmla="*/ 52 h 56"/>
                <a:gd name="T22" fmla="*/ 3 w 56"/>
                <a:gd name="T23" fmla="*/ 3 h 56"/>
                <a:gd name="T24" fmla="*/ 2 w 56"/>
                <a:gd name="T2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6">
                  <a:moveTo>
                    <a:pt x="2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56" y="56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53" y="3"/>
                  </a:lnTo>
                  <a:lnTo>
                    <a:pt x="53" y="52"/>
                  </a:lnTo>
                  <a:lnTo>
                    <a:pt x="3" y="52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8" name="Rectangle 140"/>
            <p:cNvSpPr>
              <a:spLocks noChangeArrowheads="1"/>
            </p:cNvSpPr>
            <p:nvPr/>
          </p:nvSpPr>
          <p:spPr bwMode="auto">
            <a:xfrm>
              <a:off x="969" y="2212"/>
              <a:ext cx="1077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29" name="Freeform 141"/>
            <p:cNvSpPr>
              <a:spLocks/>
            </p:cNvSpPr>
            <p:nvPr/>
          </p:nvSpPr>
          <p:spPr bwMode="auto">
            <a:xfrm>
              <a:off x="967" y="2211"/>
              <a:ext cx="1079" cy="27"/>
            </a:xfrm>
            <a:custGeom>
              <a:avLst/>
              <a:gdLst>
                <a:gd name="T0" fmla="*/ 2 w 886"/>
                <a:gd name="T1" fmla="*/ 0 h 21"/>
                <a:gd name="T2" fmla="*/ 0 w 886"/>
                <a:gd name="T3" fmla="*/ 0 h 21"/>
                <a:gd name="T4" fmla="*/ 0 w 886"/>
                <a:gd name="T5" fmla="*/ 21 h 21"/>
                <a:gd name="T6" fmla="*/ 886 w 886"/>
                <a:gd name="T7" fmla="*/ 21 h 21"/>
                <a:gd name="T8" fmla="*/ 886 w 886"/>
                <a:gd name="T9" fmla="*/ 0 h 21"/>
                <a:gd name="T10" fmla="*/ 884 w 886"/>
                <a:gd name="T11" fmla="*/ 0 h 21"/>
                <a:gd name="T12" fmla="*/ 2 w 886"/>
                <a:gd name="T13" fmla="*/ 0 h 21"/>
                <a:gd name="T14" fmla="*/ 4 w 886"/>
                <a:gd name="T15" fmla="*/ 3 h 21"/>
                <a:gd name="T16" fmla="*/ 883 w 886"/>
                <a:gd name="T17" fmla="*/ 3 h 21"/>
                <a:gd name="T18" fmla="*/ 883 w 886"/>
                <a:gd name="T19" fmla="*/ 18 h 21"/>
                <a:gd name="T20" fmla="*/ 4 w 886"/>
                <a:gd name="T21" fmla="*/ 18 h 21"/>
                <a:gd name="T22" fmla="*/ 4 w 886"/>
                <a:gd name="T23" fmla="*/ 3 h 21"/>
                <a:gd name="T24" fmla="*/ 2 w 886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6" h="21">
                  <a:moveTo>
                    <a:pt x="2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886" y="21"/>
                  </a:lnTo>
                  <a:lnTo>
                    <a:pt x="886" y="0"/>
                  </a:lnTo>
                  <a:lnTo>
                    <a:pt x="884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883" y="3"/>
                  </a:lnTo>
                  <a:lnTo>
                    <a:pt x="883" y="18"/>
                  </a:lnTo>
                  <a:lnTo>
                    <a:pt x="4" y="18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30" name="Rectangle 142"/>
            <p:cNvSpPr>
              <a:spLocks noChangeArrowheads="1"/>
            </p:cNvSpPr>
            <p:nvPr/>
          </p:nvSpPr>
          <p:spPr bwMode="auto">
            <a:xfrm>
              <a:off x="1006" y="2196"/>
              <a:ext cx="156" cy="1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31" name="Freeform 143"/>
            <p:cNvSpPr>
              <a:spLocks/>
            </p:cNvSpPr>
            <p:nvPr/>
          </p:nvSpPr>
          <p:spPr bwMode="auto">
            <a:xfrm>
              <a:off x="1003" y="2195"/>
              <a:ext cx="159" cy="17"/>
            </a:xfrm>
            <a:custGeom>
              <a:avLst/>
              <a:gdLst>
                <a:gd name="T0" fmla="*/ 2 w 131"/>
                <a:gd name="T1" fmla="*/ 0 h 14"/>
                <a:gd name="T2" fmla="*/ 0 w 131"/>
                <a:gd name="T3" fmla="*/ 0 h 14"/>
                <a:gd name="T4" fmla="*/ 0 w 131"/>
                <a:gd name="T5" fmla="*/ 14 h 14"/>
                <a:gd name="T6" fmla="*/ 131 w 131"/>
                <a:gd name="T7" fmla="*/ 14 h 14"/>
                <a:gd name="T8" fmla="*/ 131 w 131"/>
                <a:gd name="T9" fmla="*/ 0 h 14"/>
                <a:gd name="T10" fmla="*/ 130 w 131"/>
                <a:gd name="T11" fmla="*/ 0 h 14"/>
                <a:gd name="T12" fmla="*/ 2 w 131"/>
                <a:gd name="T13" fmla="*/ 0 h 14"/>
                <a:gd name="T14" fmla="*/ 3 w 131"/>
                <a:gd name="T15" fmla="*/ 3 h 14"/>
                <a:gd name="T16" fmla="*/ 128 w 131"/>
                <a:gd name="T17" fmla="*/ 3 h 14"/>
                <a:gd name="T18" fmla="*/ 128 w 131"/>
                <a:gd name="T19" fmla="*/ 11 h 14"/>
                <a:gd name="T20" fmla="*/ 3 w 131"/>
                <a:gd name="T21" fmla="*/ 11 h 14"/>
                <a:gd name="T22" fmla="*/ 3 w 131"/>
                <a:gd name="T23" fmla="*/ 3 h 14"/>
                <a:gd name="T24" fmla="*/ 2 w 131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4">
                  <a:moveTo>
                    <a:pt x="2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31" y="14"/>
                  </a:lnTo>
                  <a:lnTo>
                    <a:pt x="131" y="0"/>
                  </a:lnTo>
                  <a:lnTo>
                    <a:pt x="130" y="0"/>
                  </a:lnTo>
                  <a:lnTo>
                    <a:pt x="2" y="0"/>
                  </a:lnTo>
                  <a:lnTo>
                    <a:pt x="3" y="3"/>
                  </a:lnTo>
                  <a:lnTo>
                    <a:pt x="128" y="3"/>
                  </a:lnTo>
                  <a:lnTo>
                    <a:pt x="128" y="11"/>
                  </a:lnTo>
                  <a:lnTo>
                    <a:pt x="3" y="11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32" name="Rectangle 144"/>
            <p:cNvSpPr>
              <a:spLocks noChangeArrowheads="1"/>
            </p:cNvSpPr>
            <p:nvPr/>
          </p:nvSpPr>
          <p:spPr bwMode="auto">
            <a:xfrm>
              <a:off x="1860" y="2196"/>
              <a:ext cx="156" cy="1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33" name="Freeform 145"/>
            <p:cNvSpPr>
              <a:spLocks/>
            </p:cNvSpPr>
            <p:nvPr/>
          </p:nvSpPr>
          <p:spPr bwMode="auto">
            <a:xfrm>
              <a:off x="1857" y="2195"/>
              <a:ext cx="159" cy="17"/>
            </a:xfrm>
            <a:custGeom>
              <a:avLst/>
              <a:gdLst>
                <a:gd name="T0" fmla="*/ 2 w 130"/>
                <a:gd name="T1" fmla="*/ 0 h 14"/>
                <a:gd name="T2" fmla="*/ 0 w 130"/>
                <a:gd name="T3" fmla="*/ 0 h 14"/>
                <a:gd name="T4" fmla="*/ 0 w 130"/>
                <a:gd name="T5" fmla="*/ 14 h 14"/>
                <a:gd name="T6" fmla="*/ 130 w 130"/>
                <a:gd name="T7" fmla="*/ 14 h 14"/>
                <a:gd name="T8" fmla="*/ 130 w 130"/>
                <a:gd name="T9" fmla="*/ 0 h 14"/>
                <a:gd name="T10" fmla="*/ 129 w 130"/>
                <a:gd name="T11" fmla="*/ 0 h 14"/>
                <a:gd name="T12" fmla="*/ 2 w 130"/>
                <a:gd name="T13" fmla="*/ 0 h 14"/>
                <a:gd name="T14" fmla="*/ 4 w 130"/>
                <a:gd name="T15" fmla="*/ 3 h 14"/>
                <a:gd name="T16" fmla="*/ 127 w 130"/>
                <a:gd name="T17" fmla="*/ 3 h 14"/>
                <a:gd name="T18" fmla="*/ 127 w 130"/>
                <a:gd name="T19" fmla="*/ 11 h 14"/>
                <a:gd name="T20" fmla="*/ 4 w 130"/>
                <a:gd name="T21" fmla="*/ 11 h 14"/>
                <a:gd name="T22" fmla="*/ 4 w 130"/>
                <a:gd name="T23" fmla="*/ 3 h 14"/>
                <a:gd name="T24" fmla="*/ 2 w 130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4">
                  <a:moveTo>
                    <a:pt x="2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30" y="14"/>
                  </a:lnTo>
                  <a:lnTo>
                    <a:pt x="130" y="0"/>
                  </a:lnTo>
                  <a:lnTo>
                    <a:pt x="129" y="0"/>
                  </a:lnTo>
                  <a:lnTo>
                    <a:pt x="2" y="0"/>
                  </a:lnTo>
                  <a:lnTo>
                    <a:pt x="4" y="3"/>
                  </a:lnTo>
                  <a:lnTo>
                    <a:pt x="127" y="3"/>
                  </a:lnTo>
                  <a:lnTo>
                    <a:pt x="127" y="11"/>
                  </a:lnTo>
                  <a:lnTo>
                    <a:pt x="4" y="11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34" name="Rectangle 146"/>
            <p:cNvSpPr>
              <a:spLocks noChangeArrowheads="1"/>
            </p:cNvSpPr>
            <p:nvPr/>
          </p:nvSpPr>
          <p:spPr bwMode="auto">
            <a:xfrm>
              <a:off x="961" y="2439"/>
              <a:ext cx="1097" cy="2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35" name="Freeform 147"/>
            <p:cNvSpPr>
              <a:spLocks/>
            </p:cNvSpPr>
            <p:nvPr/>
          </p:nvSpPr>
          <p:spPr bwMode="auto">
            <a:xfrm>
              <a:off x="960" y="2436"/>
              <a:ext cx="1098" cy="23"/>
            </a:xfrm>
            <a:custGeom>
              <a:avLst/>
              <a:gdLst>
                <a:gd name="T0" fmla="*/ 1 w 902"/>
                <a:gd name="T1" fmla="*/ 0 h 18"/>
                <a:gd name="T2" fmla="*/ 0 w 902"/>
                <a:gd name="T3" fmla="*/ 0 h 18"/>
                <a:gd name="T4" fmla="*/ 0 w 902"/>
                <a:gd name="T5" fmla="*/ 18 h 18"/>
                <a:gd name="T6" fmla="*/ 902 w 902"/>
                <a:gd name="T7" fmla="*/ 18 h 18"/>
                <a:gd name="T8" fmla="*/ 902 w 902"/>
                <a:gd name="T9" fmla="*/ 0 h 18"/>
                <a:gd name="T10" fmla="*/ 900 w 902"/>
                <a:gd name="T11" fmla="*/ 0 h 18"/>
                <a:gd name="T12" fmla="*/ 1 w 902"/>
                <a:gd name="T13" fmla="*/ 0 h 18"/>
                <a:gd name="T14" fmla="*/ 3 w 902"/>
                <a:gd name="T15" fmla="*/ 3 h 18"/>
                <a:gd name="T16" fmla="*/ 900 w 902"/>
                <a:gd name="T17" fmla="*/ 3 h 18"/>
                <a:gd name="T18" fmla="*/ 900 w 902"/>
                <a:gd name="T19" fmla="*/ 16 h 18"/>
                <a:gd name="T20" fmla="*/ 3 w 902"/>
                <a:gd name="T21" fmla="*/ 16 h 18"/>
                <a:gd name="T22" fmla="*/ 3 w 902"/>
                <a:gd name="T23" fmla="*/ 3 h 18"/>
                <a:gd name="T24" fmla="*/ 1 w 902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2" h="18">
                  <a:moveTo>
                    <a:pt x="1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902" y="18"/>
                  </a:lnTo>
                  <a:lnTo>
                    <a:pt x="902" y="0"/>
                  </a:lnTo>
                  <a:lnTo>
                    <a:pt x="900" y="0"/>
                  </a:lnTo>
                  <a:lnTo>
                    <a:pt x="1" y="0"/>
                  </a:lnTo>
                  <a:lnTo>
                    <a:pt x="3" y="3"/>
                  </a:lnTo>
                  <a:lnTo>
                    <a:pt x="900" y="3"/>
                  </a:lnTo>
                  <a:lnTo>
                    <a:pt x="900" y="16"/>
                  </a:lnTo>
                  <a:lnTo>
                    <a:pt x="3" y="16"/>
                  </a:lnTo>
                  <a:lnTo>
                    <a:pt x="3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5636" name="Rectangle 148"/>
            <p:cNvSpPr>
              <a:spLocks noChangeArrowheads="1"/>
            </p:cNvSpPr>
            <p:nvPr/>
          </p:nvSpPr>
          <p:spPr bwMode="auto">
            <a:xfrm>
              <a:off x="767" y="2718"/>
              <a:ext cx="438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segmented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637" name="Rectangle 149"/>
            <p:cNvSpPr>
              <a:spLocks noChangeArrowheads="1"/>
            </p:cNvSpPr>
            <p:nvPr/>
          </p:nvSpPr>
          <p:spPr bwMode="auto">
            <a:xfrm>
              <a:off x="769" y="2833"/>
              <a:ext cx="263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silicon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638" name="Rectangle 150"/>
            <p:cNvSpPr>
              <a:spLocks noChangeArrowheads="1"/>
            </p:cNvSpPr>
            <p:nvPr/>
          </p:nvSpPr>
          <p:spPr bwMode="auto">
            <a:xfrm>
              <a:off x="759" y="2951"/>
              <a:ext cx="27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66788"/>
              <a:r>
                <a:rPr lang="en-US" sz="1700">
                  <a:solidFill>
                    <a:schemeClr val="bg2"/>
                  </a:solidFill>
                  <a:latin typeface="Arial Narrow" charset="0"/>
                </a:rPr>
                <a:t>sensor</a:t>
              </a:r>
              <a:endParaRPr lang="en-US" sz="2500">
                <a:solidFill>
                  <a:schemeClr val="bg2"/>
                </a:solidFill>
                <a:latin typeface="Arial Narrow" charset="0"/>
              </a:endParaRPr>
            </a:p>
          </p:txBody>
        </p:sp>
        <p:sp>
          <p:nvSpPr>
            <p:cNvPr id="1215639" name="Line 151"/>
            <p:cNvSpPr>
              <a:spLocks noChangeShapeType="1"/>
            </p:cNvSpPr>
            <p:nvPr/>
          </p:nvSpPr>
          <p:spPr bwMode="auto">
            <a:xfrm>
              <a:off x="1243" y="2195"/>
              <a:ext cx="63" cy="416"/>
            </a:xfrm>
            <a:prstGeom prst="line">
              <a:avLst/>
            </a:prstGeom>
            <a:noFill/>
            <a:ln w="28575">
              <a:solidFill>
                <a:srgbClr val="0066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5669" name="Text Box 181"/>
          <p:cNvSpPr txBox="1">
            <a:spLocks noChangeArrowheads="1"/>
          </p:cNvSpPr>
          <p:nvPr/>
        </p:nvSpPr>
        <p:spPr bwMode="auto">
          <a:xfrm>
            <a:off x="5784850" y="2511425"/>
            <a:ext cx="3206750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 b="0">
                <a:latin typeface="Arial" charset="0"/>
              </a:rPr>
              <a:t>Gain:</a:t>
            </a:r>
          </a:p>
          <a:p>
            <a:endParaRPr lang="en-US" sz="1900" b="0">
              <a:latin typeface="Arial" charset="0"/>
            </a:endParaRPr>
          </a:p>
          <a:p>
            <a:endParaRPr lang="en-US" sz="1900" b="0">
              <a:latin typeface="Arial" charset="0"/>
            </a:endParaRPr>
          </a:p>
          <a:p>
            <a:r>
              <a:rPr lang="en-US" sz="1900" b="0">
                <a:latin typeface="Arial" charset="0"/>
              </a:rPr>
              <a:t>Gain is achieved in a single </a:t>
            </a:r>
          </a:p>
          <a:p>
            <a:r>
              <a:rPr lang="en-US" sz="1900" b="0">
                <a:latin typeface="Arial" charset="0"/>
              </a:rPr>
              <a:t>dissipative step ! </a:t>
            </a:r>
          </a:p>
        </p:txBody>
      </p:sp>
      <p:graphicFrame>
        <p:nvGraphicFramePr>
          <p:cNvPr id="1215670" name="Object 182"/>
          <p:cNvGraphicFramePr>
            <a:graphicFrameLocks noChangeAspect="1"/>
          </p:cNvGraphicFramePr>
          <p:nvPr/>
        </p:nvGraphicFramePr>
        <p:xfrm>
          <a:off x="6927850" y="2511425"/>
          <a:ext cx="128111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677" name="Equation" r:id="rId4" imgW="723600" imgH="431640" progId="Equation.3">
                  <p:embed/>
                </p:oleObj>
              </mc:Choice>
              <mc:Fallback>
                <p:oleObj name="Equation" r:id="rId4" imgW="723600" imgH="431640" progId="Equation.3">
                  <p:embed/>
                  <p:pic>
                    <p:nvPicPr>
                      <p:cNvPr id="0" name="Object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7850" y="2511425"/>
                        <a:ext cx="1281113" cy="7762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5671" name="Text Box 183"/>
          <p:cNvSpPr txBox="1">
            <a:spLocks noChangeArrowheads="1"/>
          </p:cNvSpPr>
          <p:nvPr/>
        </p:nvSpPr>
        <p:spPr bwMode="auto">
          <a:xfrm>
            <a:off x="5784850" y="4721225"/>
            <a:ext cx="28686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 b="0">
                <a:latin typeface="Arial" charset="0"/>
              </a:rPr>
              <a:t>U</a:t>
            </a:r>
            <a:r>
              <a:rPr lang="en-US" sz="1700" b="0" baseline="-25000">
                <a:latin typeface="Arial" charset="0"/>
              </a:rPr>
              <a:t>C</a:t>
            </a:r>
            <a:r>
              <a:rPr lang="en-US" sz="1900" b="0">
                <a:latin typeface="Arial" charset="0"/>
              </a:rPr>
              <a:t> = 20 kV  </a:t>
            </a:r>
            <a:r>
              <a:rPr lang="en-US" sz="1900" b="0">
                <a:latin typeface="Arial" charset="0"/>
                <a:sym typeface="Symbol" charset="0"/>
              </a:rPr>
              <a:t>  </a:t>
            </a:r>
            <a:r>
              <a:rPr lang="en-US" sz="1900" b="0">
                <a:latin typeface="Arial" charset="0"/>
              </a:rPr>
              <a:t>G ~ 5000</a:t>
            </a:r>
            <a:endParaRPr lang="en-US" sz="1900" b="0">
              <a:latin typeface="Arial" charset="0"/>
              <a:sym typeface="Symbol" charset="0"/>
            </a:endParaRPr>
          </a:p>
        </p:txBody>
      </p:sp>
      <p:sp>
        <p:nvSpPr>
          <p:cNvPr id="1215675" name="Rectangle 187"/>
          <p:cNvSpPr>
            <a:spLocks noChangeArrowheads="1"/>
          </p:cNvSpPr>
          <p:nvPr/>
        </p:nvSpPr>
        <p:spPr bwMode="auto">
          <a:xfrm>
            <a:off x="381000" y="0"/>
            <a:ext cx="90408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93" tIns="48248" rIns="96493" bIns="48248" anchor="ctr"/>
          <a:lstStyle/>
          <a:p>
            <a:pPr>
              <a:lnSpc>
                <a:spcPct val="80000"/>
              </a:lnSpc>
            </a:pPr>
            <a:r>
              <a:rPr lang="en-GB" altLang="ja-JP" sz="4000">
                <a:ea typeface="MS PGothic" charset="0"/>
                <a:cs typeface="MS PGothic" charset="0"/>
              </a:rPr>
              <a:t>Hybrid Photon Detectors (HPD)</a:t>
            </a:r>
          </a:p>
        </p:txBody>
      </p:sp>
      <p:sp>
        <p:nvSpPr>
          <p:cNvPr id="1215676" name="Text Box 188"/>
          <p:cNvSpPr txBox="1">
            <a:spLocks noChangeArrowheads="1"/>
          </p:cNvSpPr>
          <p:nvPr/>
        </p:nvSpPr>
        <p:spPr bwMode="auto">
          <a:xfrm>
            <a:off x="3352800" y="7042150"/>
            <a:ext cx="2971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C. Joram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1294-AB94-954A-B89F-7E5687673F4A}" type="slidenum">
              <a:rPr lang="en-US"/>
              <a:pPr/>
              <a:t>57</a:t>
            </a:fld>
            <a:endParaRPr lang="en-US"/>
          </a:p>
        </p:txBody>
      </p:sp>
      <p:sp>
        <p:nvSpPr>
          <p:cNvPr id="887810" name="Rectangle 2"/>
          <p:cNvSpPr>
            <a:spLocks noChangeArrowheads="1"/>
          </p:cNvSpPr>
          <p:nvPr>
            <p:ph type="ctrTitle"/>
          </p:nvPr>
        </p:nvSpPr>
        <p:spPr>
          <a:xfrm>
            <a:off x="0" y="0"/>
            <a:ext cx="9601200" cy="914400"/>
          </a:xfrm>
          <a:noFill/>
          <a:ln/>
        </p:spPr>
        <p:txBody>
          <a:bodyPr/>
          <a:lstStyle/>
          <a:p>
            <a:r>
              <a:rPr lang="en-US" sz="4000"/>
              <a:t>DEP Hybrid Photodiode (HPD)</a:t>
            </a:r>
            <a:br>
              <a:rPr lang="en-US" sz="4000"/>
            </a:br>
            <a:r>
              <a:rPr lang="en-US" sz="3200">
                <a:solidFill>
                  <a:srgbClr val="FF00FF"/>
                </a:solidFill>
              </a:rPr>
              <a:t>(Beaune 2002)</a:t>
            </a:r>
          </a:p>
        </p:txBody>
      </p:sp>
      <p:pic>
        <p:nvPicPr>
          <p:cNvPr id="887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888"/>
            <a:ext cx="9578975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78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301466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87813" name="Rectangle 5"/>
          <p:cNvSpPr>
            <a:spLocks noChangeArrowheads="1"/>
          </p:cNvSpPr>
          <p:nvPr/>
        </p:nvSpPr>
        <p:spPr bwMode="auto">
          <a:xfrm>
            <a:off x="1066800" y="4572000"/>
            <a:ext cx="419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7814" name="Text Box 6"/>
          <p:cNvSpPr txBox="1">
            <a:spLocks noChangeArrowheads="1"/>
          </p:cNvSpPr>
          <p:nvPr/>
        </p:nvSpPr>
        <p:spPr bwMode="auto">
          <a:xfrm>
            <a:off x="288925" y="1644650"/>
            <a:ext cx="55245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pPr algn="l">
              <a:buFontTx/>
              <a:buChar char="•"/>
            </a:pPr>
            <a:r>
              <a:rPr lang="en-US" sz="2700">
                <a:solidFill>
                  <a:srgbClr val="0000FF"/>
                </a:solidFill>
                <a:latin typeface="Arial" charset="0"/>
              </a:rPr>
              <a:t>Baseline design for </a:t>
            </a:r>
            <a:r>
              <a:rPr lang="en-US" sz="2700">
                <a:solidFill>
                  <a:srgbClr val="FF00FF"/>
                </a:solidFill>
                <a:latin typeface="Arial" charset="0"/>
              </a:rPr>
              <a:t>LHC-b RICH</a:t>
            </a:r>
          </a:p>
          <a:p>
            <a:pPr algn="l">
              <a:buFontTx/>
              <a:buChar char="•"/>
            </a:pPr>
            <a:r>
              <a:rPr lang="en-US" sz="2700">
                <a:solidFill>
                  <a:srgbClr val="0000FF"/>
                </a:solidFill>
                <a:latin typeface="Arial" charset="0"/>
              </a:rPr>
              <a:t>8cm diameter</a:t>
            </a:r>
          </a:p>
          <a:p>
            <a:pPr algn="l">
              <a:buFontTx/>
              <a:buChar char="•"/>
            </a:pPr>
            <a:r>
              <a:rPr lang="en-US" sz="2700">
                <a:solidFill>
                  <a:srgbClr val="0000FF"/>
                </a:solidFill>
                <a:latin typeface="Arial" charset="0"/>
              </a:rPr>
              <a:t>61 Pixel, (5mm view)</a:t>
            </a:r>
          </a:p>
          <a:p>
            <a:pPr algn="l">
              <a:buFontTx/>
              <a:buChar char="•"/>
            </a:pPr>
            <a:endParaRPr lang="en-US" sz="27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87816" name="Text Box 8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T. Gys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3098-41A9-814D-8612-EB57E8DDDDA4}" type="slidenum">
              <a:rPr lang="en-US"/>
              <a:pPr/>
              <a:t>58</a:t>
            </a:fld>
            <a:endParaRPr lang="en-US"/>
          </a:p>
        </p:txBody>
      </p:sp>
      <p:sp>
        <p:nvSpPr>
          <p:cNvPr id="114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sz="4000"/>
              <a:t>HPD pre-series (9 tubes): performance results</a:t>
            </a:r>
          </a:p>
        </p:txBody>
      </p:sp>
      <p:graphicFrame>
        <p:nvGraphicFramePr>
          <p:cNvPr id="1148931" name="Group 3"/>
          <p:cNvGraphicFramePr>
            <a:graphicFrameLocks noGrp="1"/>
          </p:cNvGraphicFramePr>
          <p:nvPr/>
        </p:nvGraphicFramePr>
        <p:xfrm>
          <a:off x="4648200" y="914400"/>
          <a:ext cx="4786313" cy="6032500"/>
        </p:xfrm>
        <a:graphic>
          <a:graphicData uri="http://schemas.openxmlformats.org/drawingml/2006/table">
            <a:tbl>
              <a:tblPr/>
              <a:tblGrid>
                <a:gridCol w="1595438"/>
                <a:gridCol w="1595437"/>
                <a:gridCol w="1595438"/>
              </a:tblGrid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Item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Specification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Results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Pixel response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&gt;95%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&gt;99%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Min. threshold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Noise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&lt;2000e-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&lt;250e-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Typ. 1200e-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Typ. 160e-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Leakage current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Typ. 1uA @ 80V bias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&lt; 1uA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Dark count rate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Max. 5kHz/cm</a:t>
                      </a:r>
                      <a:r>
                        <a:rPr kumimoji="0" lang="en-US" sz="2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0.03–3kHz/cm</a:t>
                      </a:r>
                      <a:r>
                        <a:rPr kumimoji="0" lang="en-US" sz="2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Ion feedback rate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Max. 10-2 rel. to signal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&lt;10-3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P.e. detection efficiency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Typ. 85%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79-89%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Quantum efficiency</a:t>
                      </a:r>
                    </a:p>
                  </a:txBody>
                  <a:tcPr marL="92075" marR="92075" marT="46038" marB="460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See next picture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Generally well above specs</a:t>
                      </a:r>
                    </a:p>
                  </a:txBody>
                  <a:tcPr marL="92075" marR="92075" marT="46038" marB="460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48969" name="Picture 41" descr="img_0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/>
          <a:stretch>
            <a:fillRect/>
          </a:stretch>
        </p:blipFill>
        <p:spPr bwMode="auto">
          <a:xfrm>
            <a:off x="76200" y="1828800"/>
            <a:ext cx="44958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48970" name="Text Box 42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T. Gys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2EF1-17F9-4345-A79A-0299553EB97B}" type="slidenum">
              <a:rPr lang="en-US"/>
              <a:pPr/>
              <a:t>59</a:t>
            </a:fld>
            <a:endParaRPr lang="en-US"/>
          </a:p>
        </p:txBody>
      </p:sp>
      <p:pic>
        <p:nvPicPr>
          <p:cNvPr id="77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1787525"/>
            <a:ext cx="4519613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00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161338" cy="762000"/>
          </a:xfrm>
        </p:spPr>
        <p:txBody>
          <a:bodyPr/>
          <a:lstStyle/>
          <a:p>
            <a:pPr defTabSz="914400"/>
            <a:r>
              <a:rPr lang="en-US" altLang="ja-JP" sz="4000">
                <a:ea typeface="MS PGothic" charset="0"/>
                <a:cs typeface="MS PGothic" charset="0"/>
              </a:rPr>
              <a:t>Multi-pixel HAPD (8x8 matrix)</a:t>
            </a:r>
          </a:p>
        </p:txBody>
      </p:sp>
      <p:sp>
        <p:nvSpPr>
          <p:cNvPr id="770052" name="Text Box 4"/>
          <p:cNvSpPr txBox="1">
            <a:spLocks noChangeArrowheads="1"/>
          </p:cNvSpPr>
          <p:nvPr/>
        </p:nvSpPr>
        <p:spPr bwMode="auto">
          <a:xfrm>
            <a:off x="8413750" y="3567113"/>
            <a:ext cx="10414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30" tIns="48265" rIns="96530" bIns="48265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hangingPunct="0"/>
            <a:r>
              <a:rPr lang="en-US" altLang="ja-JP" sz="1900">
                <a:solidFill>
                  <a:srgbClr val="3366FF"/>
                </a:solidFill>
                <a:latin typeface="Arial" charset="0"/>
                <a:ea typeface="MS Mincho" charset="0"/>
                <a:cs typeface="MS Mincho" charset="0"/>
              </a:rPr>
              <a:t>16mm</a:t>
            </a:r>
          </a:p>
        </p:txBody>
      </p:sp>
      <p:grpSp>
        <p:nvGrpSpPr>
          <p:cNvPr id="770053" name="Group 5"/>
          <p:cNvGrpSpPr>
            <a:grpSpLocks/>
          </p:cNvGrpSpPr>
          <p:nvPr/>
        </p:nvGrpSpPr>
        <p:grpSpPr bwMode="auto">
          <a:xfrm>
            <a:off x="6567488" y="2851150"/>
            <a:ext cx="1792287" cy="1854200"/>
            <a:chOff x="2373" y="2993"/>
            <a:chExt cx="2688" cy="2304"/>
          </a:xfrm>
        </p:grpSpPr>
        <p:sp>
          <p:nvSpPr>
            <p:cNvPr id="770054" name="Rectangle 6"/>
            <p:cNvSpPr>
              <a:spLocks noChangeArrowheads="1"/>
            </p:cNvSpPr>
            <p:nvPr/>
          </p:nvSpPr>
          <p:spPr bwMode="auto">
            <a:xfrm>
              <a:off x="2373" y="2993"/>
              <a:ext cx="2688" cy="230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055" name="Line 7"/>
            <p:cNvSpPr>
              <a:spLocks noChangeShapeType="1"/>
            </p:cNvSpPr>
            <p:nvPr/>
          </p:nvSpPr>
          <p:spPr bwMode="auto">
            <a:xfrm>
              <a:off x="2709" y="2993"/>
              <a:ext cx="0" cy="23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6" name="Line 8"/>
            <p:cNvSpPr>
              <a:spLocks noChangeShapeType="1"/>
            </p:cNvSpPr>
            <p:nvPr/>
          </p:nvSpPr>
          <p:spPr bwMode="auto">
            <a:xfrm>
              <a:off x="3045" y="2993"/>
              <a:ext cx="0" cy="23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7" name="Line 9"/>
            <p:cNvSpPr>
              <a:spLocks noChangeShapeType="1"/>
            </p:cNvSpPr>
            <p:nvPr/>
          </p:nvSpPr>
          <p:spPr bwMode="auto">
            <a:xfrm>
              <a:off x="3381" y="2993"/>
              <a:ext cx="0" cy="23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8" name="Line 10"/>
            <p:cNvSpPr>
              <a:spLocks noChangeShapeType="1"/>
            </p:cNvSpPr>
            <p:nvPr/>
          </p:nvSpPr>
          <p:spPr bwMode="auto">
            <a:xfrm>
              <a:off x="3717" y="2993"/>
              <a:ext cx="0" cy="23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9" name="Line 11"/>
            <p:cNvSpPr>
              <a:spLocks noChangeShapeType="1"/>
            </p:cNvSpPr>
            <p:nvPr/>
          </p:nvSpPr>
          <p:spPr bwMode="auto">
            <a:xfrm>
              <a:off x="4053" y="2993"/>
              <a:ext cx="0" cy="23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0" name="Line 12"/>
            <p:cNvSpPr>
              <a:spLocks noChangeShapeType="1"/>
            </p:cNvSpPr>
            <p:nvPr/>
          </p:nvSpPr>
          <p:spPr bwMode="auto">
            <a:xfrm>
              <a:off x="4389" y="2993"/>
              <a:ext cx="0" cy="23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1" name="Line 13"/>
            <p:cNvSpPr>
              <a:spLocks noChangeShapeType="1"/>
            </p:cNvSpPr>
            <p:nvPr/>
          </p:nvSpPr>
          <p:spPr bwMode="auto">
            <a:xfrm>
              <a:off x="4725" y="2993"/>
              <a:ext cx="0" cy="23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2" name="Line 14"/>
            <p:cNvSpPr>
              <a:spLocks noChangeShapeType="1"/>
            </p:cNvSpPr>
            <p:nvPr/>
          </p:nvSpPr>
          <p:spPr bwMode="auto">
            <a:xfrm>
              <a:off x="2373" y="3281"/>
              <a:ext cx="26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3" name="Line 15"/>
            <p:cNvSpPr>
              <a:spLocks noChangeShapeType="1"/>
            </p:cNvSpPr>
            <p:nvPr/>
          </p:nvSpPr>
          <p:spPr bwMode="auto">
            <a:xfrm>
              <a:off x="2373" y="3569"/>
              <a:ext cx="26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4" name="Line 16"/>
            <p:cNvSpPr>
              <a:spLocks noChangeShapeType="1"/>
            </p:cNvSpPr>
            <p:nvPr/>
          </p:nvSpPr>
          <p:spPr bwMode="auto">
            <a:xfrm>
              <a:off x="2373" y="3857"/>
              <a:ext cx="26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5" name="Line 17"/>
            <p:cNvSpPr>
              <a:spLocks noChangeShapeType="1"/>
            </p:cNvSpPr>
            <p:nvPr/>
          </p:nvSpPr>
          <p:spPr bwMode="auto">
            <a:xfrm>
              <a:off x="2373" y="4145"/>
              <a:ext cx="26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6" name="Line 18"/>
            <p:cNvSpPr>
              <a:spLocks noChangeShapeType="1"/>
            </p:cNvSpPr>
            <p:nvPr/>
          </p:nvSpPr>
          <p:spPr bwMode="auto">
            <a:xfrm>
              <a:off x="2373" y="4433"/>
              <a:ext cx="26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7" name="Line 19"/>
            <p:cNvSpPr>
              <a:spLocks noChangeShapeType="1"/>
            </p:cNvSpPr>
            <p:nvPr/>
          </p:nvSpPr>
          <p:spPr bwMode="auto">
            <a:xfrm>
              <a:off x="2373" y="4721"/>
              <a:ext cx="26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8" name="Line 20"/>
            <p:cNvSpPr>
              <a:spLocks noChangeShapeType="1"/>
            </p:cNvSpPr>
            <p:nvPr/>
          </p:nvSpPr>
          <p:spPr bwMode="auto">
            <a:xfrm>
              <a:off x="2373" y="5009"/>
              <a:ext cx="26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0069" name="Line 21"/>
          <p:cNvSpPr>
            <a:spLocks noChangeShapeType="1"/>
          </p:cNvSpPr>
          <p:nvPr/>
        </p:nvSpPr>
        <p:spPr bwMode="auto">
          <a:xfrm>
            <a:off x="6567488" y="2706688"/>
            <a:ext cx="1792287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70" name="Line 22"/>
          <p:cNvSpPr>
            <a:spLocks noChangeShapeType="1"/>
          </p:cNvSpPr>
          <p:nvPr/>
        </p:nvSpPr>
        <p:spPr bwMode="auto">
          <a:xfrm rot="-5400000">
            <a:off x="7560468" y="3761582"/>
            <a:ext cx="1820863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7040563" y="2357438"/>
            <a:ext cx="1095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30" tIns="48265" rIns="96530" bIns="48265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hangingPunct="0"/>
            <a:r>
              <a:rPr lang="en-US" altLang="ja-JP" sz="1900">
                <a:solidFill>
                  <a:srgbClr val="3366FF"/>
                </a:solidFill>
                <a:latin typeface="Arial" charset="0"/>
                <a:ea typeface="MS Mincho" charset="0"/>
                <a:cs typeface="MS Mincho" charset="0"/>
              </a:rPr>
              <a:t>16mm</a:t>
            </a:r>
          </a:p>
        </p:txBody>
      </p:sp>
      <p:sp>
        <p:nvSpPr>
          <p:cNvPr id="770072" name="Text Box 24"/>
          <p:cNvSpPr txBox="1">
            <a:spLocks noChangeArrowheads="1"/>
          </p:cNvSpPr>
          <p:nvPr/>
        </p:nvSpPr>
        <p:spPr bwMode="auto">
          <a:xfrm>
            <a:off x="1520825" y="5770563"/>
            <a:ext cx="39322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30" tIns="48265" rIns="96530" bIns="48265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altLang="ja-JP" sz="2500">
                <a:latin typeface="Arial" charset="0"/>
                <a:ea typeface="MS Mincho" charset="0"/>
                <a:cs typeface="MS Mincho" charset="0"/>
              </a:rPr>
              <a:t>8x8 Matrix (64 Pixels)</a:t>
            </a:r>
          </a:p>
          <a:p>
            <a:pPr algn="ctr" eaLnBrk="0" hangingPunct="0"/>
            <a:r>
              <a:rPr lang="en-US" altLang="ja-JP" sz="2500">
                <a:latin typeface="Arial" charset="0"/>
                <a:ea typeface="MS Mincho" charset="0"/>
                <a:cs typeface="MS Mincho" charset="0"/>
              </a:rPr>
              <a:t>2x2 mm / Pixel</a:t>
            </a:r>
          </a:p>
        </p:txBody>
      </p:sp>
      <p:sp>
        <p:nvSpPr>
          <p:cNvPr id="770073" name="Text Box 25"/>
          <p:cNvSpPr txBox="1">
            <a:spLocks noChangeArrowheads="1"/>
          </p:cNvSpPr>
          <p:nvPr/>
        </p:nvSpPr>
        <p:spPr bwMode="auto">
          <a:xfrm>
            <a:off x="6386513" y="4967288"/>
            <a:ext cx="23193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500" u="sng">
                <a:latin typeface="Arial" charset="0"/>
                <a:ea typeface="MS PGothic" charset="0"/>
                <a:cs typeface="MS PGothic" charset="0"/>
              </a:rPr>
              <a:t>APD Format</a:t>
            </a:r>
          </a:p>
        </p:txBody>
      </p:sp>
      <p:sp>
        <p:nvSpPr>
          <p:cNvPr id="770074" name="Line 26"/>
          <p:cNvSpPr>
            <a:spLocks noChangeShapeType="1"/>
          </p:cNvSpPr>
          <p:nvPr/>
        </p:nvSpPr>
        <p:spPr bwMode="auto">
          <a:xfrm flipV="1">
            <a:off x="1520825" y="2276475"/>
            <a:ext cx="3519488" cy="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75" name="Text Box 27"/>
          <p:cNvSpPr txBox="1">
            <a:spLocks noChangeArrowheads="1"/>
          </p:cNvSpPr>
          <p:nvPr/>
        </p:nvSpPr>
        <p:spPr bwMode="auto">
          <a:xfrm>
            <a:off x="1839913" y="1787525"/>
            <a:ext cx="30210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ja-JP" sz="2500">
                <a:solidFill>
                  <a:srgbClr val="FFFF99"/>
                </a:solidFill>
                <a:latin typeface="Arial" charset="0"/>
                <a:ea typeface="MS PGothic" charset="0"/>
                <a:cs typeface="MS PGothic" charset="0"/>
              </a:rPr>
              <a:t>43mm in diameter</a:t>
            </a:r>
          </a:p>
        </p:txBody>
      </p:sp>
      <p:sp>
        <p:nvSpPr>
          <p:cNvPr id="770076" name="Line 28"/>
          <p:cNvSpPr>
            <a:spLocks noChangeShapeType="1"/>
          </p:cNvSpPr>
          <p:nvPr/>
        </p:nvSpPr>
        <p:spPr bwMode="auto">
          <a:xfrm>
            <a:off x="1439863" y="3251200"/>
            <a:ext cx="0" cy="1300163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77" name="Text Box 29"/>
          <p:cNvSpPr txBox="1">
            <a:spLocks noChangeArrowheads="1"/>
          </p:cNvSpPr>
          <p:nvPr/>
        </p:nvSpPr>
        <p:spPr bwMode="auto">
          <a:xfrm>
            <a:off x="400050" y="3576638"/>
            <a:ext cx="95726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500">
                <a:latin typeface="Arial" charset="0"/>
                <a:ea typeface="MS PGothic" charset="0"/>
                <a:cs typeface="MS PGothic" charset="0"/>
              </a:rPr>
              <a:t>15</a:t>
            </a:r>
          </a:p>
          <a:p>
            <a:pPr algn="ctr"/>
            <a:r>
              <a:rPr kumimoji="1" lang="en-US" altLang="ja-JP" sz="2500">
                <a:latin typeface="Arial" charset="0"/>
                <a:ea typeface="MS PGothic" charset="0"/>
                <a:cs typeface="MS PGothic" charset="0"/>
              </a:rPr>
              <a:t>mm</a:t>
            </a:r>
          </a:p>
        </p:txBody>
      </p:sp>
      <p:sp>
        <p:nvSpPr>
          <p:cNvPr id="770078" name="Text Box 30"/>
          <p:cNvSpPr txBox="1">
            <a:spLocks noChangeArrowheads="1"/>
          </p:cNvSpPr>
          <p:nvPr/>
        </p:nvSpPr>
        <p:spPr bwMode="auto">
          <a:xfrm>
            <a:off x="2000250" y="2492375"/>
            <a:ext cx="2716213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kumimoji="1" lang="en-US" altLang="ja-JP" sz="2100">
                <a:solidFill>
                  <a:srgbClr val="FFFF00"/>
                </a:solidFill>
                <a:latin typeface="Arial" charset="0"/>
                <a:ea typeface="MS PGothic" charset="0"/>
                <a:cs typeface="MS PGothic" charset="0"/>
              </a:rPr>
              <a:t>FOP with Multialkali</a:t>
            </a:r>
          </a:p>
        </p:txBody>
      </p:sp>
      <p:sp>
        <p:nvSpPr>
          <p:cNvPr id="770079" name="Line 31"/>
          <p:cNvSpPr>
            <a:spLocks noChangeShapeType="1"/>
          </p:cNvSpPr>
          <p:nvPr/>
        </p:nvSpPr>
        <p:spPr bwMode="auto">
          <a:xfrm>
            <a:off x="3360738" y="2925763"/>
            <a:ext cx="0" cy="3063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80" name="Text Box 32"/>
          <p:cNvSpPr txBox="1">
            <a:spLocks noChangeArrowheads="1"/>
          </p:cNvSpPr>
          <p:nvPr/>
        </p:nvSpPr>
        <p:spPr bwMode="auto">
          <a:xfrm>
            <a:off x="2000250" y="5121275"/>
            <a:ext cx="2714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kumimoji="1" lang="en-US" altLang="ja-JP" sz="2500">
                <a:solidFill>
                  <a:srgbClr val="FFFF99"/>
                </a:solidFill>
                <a:latin typeface="Arial" charset="0"/>
                <a:ea typeface="MS PGothic" charset="0"/>
                <a:cs typeface="MS PGothic" charset="0"/>
              </a:rPr>
              <a:t>R9503U-04-M064</a:t>
            </a:r>
          </a:p>
        </p:txBody>
      </p:sp>
      <p:sp>
        <p:nvSpPr>
          <p:cNvPr id="770081" name="Text Box 33"/>
          <p:cNvSpPr txBox="1">
            <a:spLocks noChangeArrowheads="1"/>
          </p:cNvSpPr>
          <p:nvPr/>
        </p:nvSpPr>
        <p:spPr bwMode="auto">
          <a:xfrm>
            <a:off x="6321425" y="187007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30" tIns="48265" rIns="96530" bIns="48265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kumimoji="1" lang="en-US" altLang="ja-JP" sz="2500">
                <a:solidFill>
                  <a:srgbClr val="3366FF"/>
                </a:solidFill>
                <a:latin typeface="Arial" charset="0"/>
                <a:ea typeface="MS PGothic" charset="0"/>
                <a:cs typeface="MS PGothic" charset="0"/>
              </a:rPr>
              <a:t>Effective Area</a:t>
            </a:r>
          </a:p>
        </p:txBody>
      </p:sp>
      <p:sp>
        <p:nvSpPr>
          <p:cNvPr id="770082" name="Text Box 34"/>
          <p:cNvSpPr txBox="1">
            <a:spLocks noChangeArrowheads="1"/>
          </p:cNvSpPr>
          <p:nvPr/>
        </p:nvSpPr>
        <p:spPr bwMode="auto">
          <a:xfrm>
            <a:off x="3352800" y="7042150"/>
            <a:ext cx="2971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Hamamatsu / Y. Yoshizaawa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C684-F119-1B49-A6A0-04D427E29D14}" type="slidenum">
              <a:rPr lang="en-US"/>
              <a:pPr/>
              <a:t>6</a:t>
            </a:fld>
            <a:endParaRPr lang="en-US"/>
          </a:p>
        </p:txBody>
      </p:sp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Science of 21</a:t>
            </a:r>
            <a:r>
              <a:rPr lang="en-US" sz="4800" baseline="30000"/>
              <a:t>st</a:t>
            </a:r>
            <a:r>
              <a:rPr lang="en-US" sz="4800"/>
              <a:t> Century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988" y="1066800"/>
            <a:ext cx="8915400" cy="59436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>
                <a:solidFill>
                  <a:srgbClr val="CC3300"/>
                </a:solidFill>
              </a:rPr>
              <a:t>Why are we here?</a:t>
            </a:r>
          </a:p>
          <a:p>
            <a:pPr lvl="2">
              <a:lnSpc>
                <a:spcPct val="70000"/>
              </a:lnSpc>
              <a:buFontTx/>
              <a:buNone/>
            </a:pPr>
            <a:endParaRPr lang="en-US" sz="2000">
              <a:solidFill>
                <a:srgbClr val="CC3300"/>
              </a:solidFill>
            </a:endParaRPr>
          </a:p>
          <a:p>
            <a:pPr lvl="1">
              <a:lnSpc>
                <a:spcPct val="70000"/>
              </a:lnSpc>
            </a:pPr>
            <a:r>
              <a:rPr lang="en-US" sz="3400"/>
              <a:t>Origin of Ourselves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Origin of Life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Origin of the Solar System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… 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Origin of the Universe</a:t>
            </a:r>
          </a:p>
          <a:p>
            <a:pPr>
              <a:lnSpc>
                <a:spcPct val="70000"/>
              </a:lnSpc>
            </a:pPr>
            <a:r>
              <a:rPr lang="en-US">
                <a:solidFill>
                  <a:srgbClr val="CC3300"/>
                </a:solidFill>
              </a:rPr>
              <a:t>What is the most fundamental law in nature?</a:t>
            </a:r>
          </a:p>
          <a:p>
            <a:pPr>
              <a:lnSpc>
                <a:spcPct val="70000"/>
              </a:lnSpc>
            </a:pPr>
            <a:endParaRPr lang="en-US">
              <a:solidFill>
                <a:srgbClr val="CC3300"/>
              </a:solidFill>
            </a:endParaRPr>
          </a:p>
          <a:p>
            <a:pPr>
              <a:lnSpc>
                <a:spcPct val="70000"/>
              </a:lnSpc>
            </a:pPr>
            <a:r>
              <a:rPr lang="en-US" u="sng">
                <a:solidFill>
                  <a:srgbClr val="FF00FF"/>
                </a:solidFill>
              </a:rPr>
              <a:t>We rely on weak, fast photon signals.</a:t>
            </a:r>
          </a:p>
        </p:txBody>
      </p:sp>
      <p:sp>
        <p:nvSpPr>
          <p:cNvPr id="910340" name="AutoShape 4"/>
          <p:cNvSpPr>
            <a:spLocks noChangeArrowheads="1"/>
          </p:cNvSpPr>
          <p:nvPr/>
        </p:nvSpPr>
        <p:spPr bwMode="auto">
          <a:xfrm>
            <a:off x="3886200" y="54102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0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1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034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C1CE-3437-0541-8FC3-81D1E02CC59A}" type="slidenum">
              <a:rPr lang="en-US"/>
              <a:pPr/>
              <a:t>60</a:t>
            </a:fld>
            <a:endParaRPr lang="en-US"/>
          </a:p>
        </p:txBody>
      </p:sp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8161338" cy="609600"/>
          </a:xfrm>
          <a:noFill/>
          <a:ln/>
        </p:spPr>
        <p:txBody>
          <a:bodyPr/>
          <a:lstStyle/>
          <a:p>
            <a:pPr defTabSz="914400"/>
            <a:r>
              <a:rPr lang="en-US" sz="4000"/>
              <a:t>RMD Position Sensitive HAPD</a:t>
            </a:r>
          </a:p>
        </p:txBody>
      </p:sp>
      <p:sp>
        <p:nvSpPr>
          <p:cNvPr id="834563" name="Rectangle 3"/>
          <p:cNvSpPr>
            <a:spLocks noChangeArrowheads="1"/>
          </p:cNvSpPr>
          <p:nvPr/>
        </p:nvSpPr>
        <p:spPr bwMode="auto">
          <a:xfrm>
            <a:off x="3956050" y="2651125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34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3"/>
          <a:stretch>
            <a:fillRect/>
          </a:stretch>
        </p:blipFill>
        <p:spPr bwMode="auto">
          <a:xfrm>
            <a:off x="914400" y="1049338"/>
            <a:ext cx="3581400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4565" name="Rectangle 5"/>
          <p:cNvSpPr>
            <a:spLocks noChangeArrowheads="1"/>
          </p:cNvSpPr>
          <p:nvPr/>
        </p:nvSpPr>
        <p:spPr bwMode="auto">
          <a:xfrm>
            <a:off x="3314700" y="2454275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34566" name="Rectangle 6"/>
          <p:cNvSpPr>
            <a:spLocks noChangeArrowheads="1"/>
          </p:cNvSpPr>
          <p:nvPr/>
        </p:nvSpPr>
        <p:spPr bwMode="auto">
          <a:xfrm>
            <a:off x="4035425" y="2870200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34568" name="Rectangle 8"/>
          <p:cNvSpPr>
            <a:spLocks noChangeArrowheads="1"/>
          </p:cNvSpPr>
          <p:nvPr/>
        </p:nvSpPr>
        <p:spPr bwMode="auto">
          <a:xfrm>
            <a:off x="3314700" y="2454275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34569" name="Rectangle 9"/>
          <p:cNvSpPr>
            <a:spLocks noChangeArrowheads="1"/>
          </p:cNvSpPr>
          <p:nvPr/>
        </p:nvSpPr>
        <p:spPr bwMode="auto">
          <a:xfrm>
            <a:off x="3455988" y="2778125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34570" name="Text Box 10"/>
          <p:cNvSpPr txBox="1">
            <a:spLocks noChangeArrowheads="1"/>
          </p:cNvSpPr>
          <p:nvPr/>
        </p:nvSpPr>
        <p:spPr bwMode="auto">
          <a:xfrm>
            <a:off x="1439863" y="4308475"/>
            <a:ext cx="40973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sz="2500">
                <a:solidFill>
                  <a:srgbClr val="00007A"/>
                </a:solidFill>
                <a:latin typeface="Arial Narrow" charset="0"/>
              </a:rPr>
              <a:t>Proximity design </a:t>
            </a:r>
          </a:p>
          <a:p>
            <a:pPr eaLnBrk="0" hangingPunct="0">
              <a:buFontTx/>
              <a:buChar char="•"/>
            </a:pPr>
            <a:r>
              <a:rPr lang="en-US" sz="2500">
                <a:solidFill>
                  <a:srgbClr val="00007A"/>
                </a:solidFill>
                <a:latin typeface="Arial Narrow" charset="0"/>
              </a:rPr>
              <a:t>14 x 14 mm</a:t>
            </a:r>
            <a:r>
              <a:rPr lang="en-US" sz="2500" baseline="30000">
                <a:solidFill>
                  <a:srgbClr val="00007A"/>
                </a:solidFill>
                <a:latin typeface="Arial Narrow" charset="0"/>
              </a:rPr>
              <a:t>2</a:t>
            </a:r>
            <a:r>
              <a:rPr lang="en-US" sz="2500">
                <a:solidFill>
                  <a:srgbClr val="00007A"/>
                </a:solidFill>
                <a:latin typeface="Arial Narrow" charset="0"/>
              </a:rPr>
              <a:t> PSAPD</a:t>
            </a:r>
          </a:p>
          <a:p>
            <a:pPr eaLnBrk="0" hangingPunct="0">
              <a:buFontTx/>
              <a:buChar char="•"/>
            </a:pPr>
            <a:r>
              <a:rPr lang="en-US" sz="2500">
                <a:solidFill>
                  <a:srgbClr val="00007A"/>
                </a:solidFill>
                <a:latin typeface="Arial Narrow" charset="0"/>
              </a:rPr>
              <a:t>High gain 10</a:t>
            </a:r>
            <a:r>
              <a:rPr lang="en-US" sz="2500" baseline="30000">
                <a:solidFill>
                  <a:srgbClr val="00007A"/>
                </a:solidFill>
                <a:latin typeface="Arial Narrow" charset="0"/>
              </a:rPr>
              <a:t>6</a:t>
            </a:r>
            <a:r>
              <a:rPr lang="en-US" sz="2500">
                <a:solidFill>
                  <a:srgbClr val="00007A"/>
                </a:solidFill>
                <a:latin typeface="Arial Narrow" charset="0"/>
              </a:rPr>
              <a:t> to 10</a:t>
            </a:r>
            <a:r>
              <a:rPr lang="en-US" sz="2500" baseline="30000">
                <a:solidFill>
                  <a:srgbClr val="00007A"/>
                </a:solidFill>
                <a:latin typeface="Arial Narrow" charset="0"/>
              </a:rPr>
              <a:t>7</a:t>
            </a:r>
            <a:endParaRPr lang="en-US" sz="2500">
              <a:solidFill>
                <a:srgbClr val="00007A"/>
              </a:solidFill>
              <a:latin typeface="Arial Narrow" charset="0"/>
            </a:endParaRPr>
          </a:p>
          <a:p>
            <a:pPr eaLnBrk="0" hangingPunct="0">
              <a:buFontTx/>
              <a:buChar char="•"/>
            </a:pPr>
            <a:r>
              <a:rPr lang="en-US" sz="2500">
                <a:solidFill>
                  <a:srgbClr val="00007A"/>
                </a:solidFill>
                <a:latin typeface="Arial Narrow" charset="0"/>
              </a:rPr>
              <a:t>320 </a:t>
            </a:r>
            <a:r>
              <a:rPr lang="en-US" sz="2500">
                <a:solidFill>
                  <a:srgbClr val="00007A"/>
                </a:solidFill>
                <a:latin typeface="Arial Narrow" charset="0"/>
                <a:sym typeface="Symbol" charset="0"/>
              </a:rPr>
              <a:t>m with ~5 photons/pulse</a:t>
            </a:r>
            <a:endParaRPr lang="en-US" sz="2500">
              <a:solidFill>
                <a:srgbClr val="00007A"/>
              </a:solidFill>
              <a:latin typeface="Arial Narrow" charset="0"/>
            </a:endParaRPr>
          </a:p>
        </p:txBody>
      </p:sp>
      <p:sp>
        <p:nvSpPr>
          <p:cNvPr id="834571" name="Text Box 11"/>
          <p:cNvSpPr txBox="1">
            <a:spLocks noChangeArrowheads="1"/>
          </p:cNvSpPr>
          <p:nvPr/>
        </p:nvSpPr>
        <p:spPr bwMode="auto">
          <a:xfrm>
            <a:off x="5521325" y="4308475"/>
            <a:ext cx="38401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500">
                <a:solidFill>
                  <a:srgbClr val="00007A"/>
                </a:solidFill>
                <a:latin typeface="Arial Narrow" charset="0"/>
              </a:rPr>
              <a:t>8 x 8 CsI:Tl, 1 mm pixel CsI:Tl imaged at 23 °C with </a:t>
            </a:r>
            <a:r>
              <a:rPr lang="en-US" sz="2500" baseline="30000">
                <a:solidFill>
                  <a:srgbClr val="00007A"/>
                </a:solidFill>
                <a:latin typeface="Arial Narrow" charset="0"/>
              </a:rPr>
              <a:t>241</a:t>
            </a:r>
            <a:r>
              <a:rPr lang="en-US" sz="2500">
                <a:solidFill>
                  <a:srgbClr val="00007A"/>
                </a:solidFill>
                <a:latin typeface="Arial Narrow" charset="0"/>
              </a:rPr>
              <a:t>Am (60 keV).</a:t>
            </a:r>
          </a:p>
        </p:txBody>
      </p:sp>
      <p:sp>
        <p:nvSpPr>
          <p:cNvPr id="834572" name="Text Box 12"/>
          <p:cNvSpPr txBox="1">
            <a:spLocks noChangeArrowheads="1"/>
          </p:cNvSpPr>
          <p:nvPr/>
        </p:nvSpPr>
        <p:spPr bwMode="auto">
          <a:xfrm>
            <a:off x="720725" y="6015038"/>
            <a:ext cx="72167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/>
              <a:t>M. McClish, K.S. Shah, R. Grazioso, J. Glodo, R. Farrell, E. Karplus, R. Benz, </a:t>
            </a:r>
            <a:r>
              <a:rPr lang="ja-JP" altLang="en-US" sz="1500">
                <a:latin typeface="Arial"/>
              </a:rPr>
              <a:t>“</a:t>
            </a:r>
            <a:r>
              <a:rPr lang="en-US" sz="1500"/>
              <a:t>A hybrid position sensitive avalanche photodiode detector for scintillation spectroscopy and imaging,</a:t>
            </a:r>
            <a:r>
              <a:rPr lang="ja-JP" altLang="en-US" sz="1500">
                <a:latin typeface="Arial"/>
              </a:rPr>
              <a:t>“</a:t>
            </a:r>
            <a:r>
              <a:rPr lang="en-US" sz="1500"/>
              <a:t> </a:t>
            </a:r>
            <a:r>
              <a:rPr lang="en-US" sz="1500" i="1"/>
              <a:t>IEEE NSS Conf. Rec. </a:t>
            </a:r>
            <a:r>
              <a:rPr lang="en-US" sz="1500"/>
              <a:t>Oct. 19-25, 2003, Portland, OR.  </a:t>
            </a:r>
          </a:p>
        </p:txBody>
      </p:sp>
      <p:sp>
        <p:nvSpPr>
          <p:cNvPr id="834573" name="Text Box 13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RMD / M. McClish</a:t>
            </a:r>
          </a:p>
        </p:txBody>
      </p:sp>
      <p:pic>
        <p:nvPicPr>
          <p:cNvPr id="83457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1066800"/>
            <a:ext cx="32035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4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BE1A-D56B-8E42-8167-D9294AC61FA4}" type="slidenum">
              <a:rPr lang="en-US"/>
              <a:pPr/>
              <a:t>61</a:t>
            </a:fld>
            <a:endParaRPr lang="en-US"/>
          </a:p>
        </p:txBody>
      </p:sp>
      <p:pic>
        <p:nvPicPr>
          <p:cNvPr id="1117186" name="Picture 2" descr="LHP0022_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r="20007"/>
          <a:stretch>
            <a:fillRect/>
          </a:stretch>
        </p:blipFill>
        <p:spPr bwMode="auto">
          <a:xfrm>
            <a:off x="76200" y="990600"/>
            <a:ext cx="5029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7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ja-JP">
                <a:ea typeface="MS PGothic" charset="0"/>
                <a:cs typeface="MS PGothic" charset="0"/>
              </a:rPr>
              <a:t>13inch HAPD by Hamamatsu</a:t>
            </a:r>
          </a:p>
        </p:txBody>
      </p:sp>
      <p:graphicFrame>
        <p:nvGraphicFramePr>
          <p:cNvPr id="1117244" name="Group 60"/>
          <p:cNvGraphicFramePr>
            <a:graphicFrameLocks noGrp="1"/>
          </p:cNvGraphicFramePr>
          <p:nvPr/>
        </p:nvGraphicFramePr>
        <p:xfrm>
          <a:off x="5257800" y="1671638"/>
          <a:ext cx="4114800" cy="4500562"/>
        </p:xfrm>
        <a:graphic>
          <a:graphicData uri="http://schemas.openxmlformats.org/drawingml/2006/table">
            <a:tbl>
              <a:tblPr/>
              <a:tblGrid>
                <a:gridCol w="1371600"/>
                <a:gridCol w="1782763"/>
                <a:gridCol w="960437"/>
              </a:tblGrid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6661" marR="96661" marT="48331" marB="483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13inch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5inch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Diameter</a:t>
                      </a:r>
                    </a:p>
                  </a:txBody>
                  <a:tcPr marL="96661" marR="96661" marT="48331" marB="483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332mm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128mm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Effective area</a:t>
                      </a:r>
                    </a:p>
                  </a:txBody>
                  <a:tcPr marL="96661" marR="96661" marT="48331" marB="483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240mm</a:t>
                      </a:r>
                      <a:r>
                        <a:rPr kumimoji="0" lang="en-US" altLang="ja-JP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ymbol" charset="0"/>
                          <a:ea typeface="MS PGothic" charset="0"/>
                          <a:cs typeface="MS PGothic" charset="0"/>
                        </a:rPr>
                        <a:t>f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-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APD size</a:t>
                      </a:r>
                    </a:p>
                  </a:txBody>
                  <a:tcPr marL="96661" marR="96661" marT="48331" marB="483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5mm</a:t>
                      </a:r>
                      <a:r>
                        <a:rPr kumimoji="0" lang="en-US" altLang="ja-JP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ymbol" charset="0"/>
                          <a:ea typeface="MS PGothic" charset="0"/>
                          <a:cs typeface="MS PGothic" charset="0"/>
                        </a:rPr>
                        <a:t>f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3mm</a:t>
                      </a: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charset="0"/>
                          <a:ea typeface="MS PGothic" charset="0"/>
                          <a:cs typeface="MS PGothic" charset="0"/>
                        </a:rPr>
                        <a:t>f</a:t>
                      </a:r>
                      <a:endParaRPr kumimoji="0" lang="en-US" altLang="ja-JP" sz="21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APD type</a:t>
                      </a:r>
                    </a:p>
                  </a:txBody>
                  <a:tcPr marL="96661" marR="96661" marT="48331" marB="483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Low capacitance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(~70pF)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Low capacitance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(~30pF)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Bias max</a:t>
                      </a:r>
                    </a:p>
                  </a:txBody>
                  <a:tcPr marL="96661" marR="96661" marT="48331" marB="483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370V</a:t>
                      </a:r>
                      <a:endParaRPr kumimoji="0" lang="en-US" altLang="ja-JP" sz="17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350V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HV max</a:t>
                      </a:r>
                    </a:p>
                  </a:txBody>
                  <a:tcPr marL="96661" marR="96661" marT="48331" marB="483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+12kV</a:t>
                      </a:r>
                      <a:endParaRPr kumimoji="0" lang="en-US" altLang="ja-JP" sz="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-8.5kV</a:t>
                      </a:r>
                    </a:p>
                  </a:txBody>
                  <a:tcPr marL="96661" marR="96661" marT="48331" marB="48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7243" name="Text Box 59"/>
          <p:cNvSpPr txBox="1">
            <a:spLocks noChangeArrowheads="1"/>
          </p:cNvSpPr>
          <p:nvPr/>
        </p:nvSpPr>
        <p:spPr bwMode="auto">
          <a:xfrm>
            <a:off x="3581400" y="7042150"/>
            <a:ext cx="2590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H. Nakayama </a:t>
            </a:r>
          </a:p>
        </p:txBody>
      </p:sp>
    </p:spTree>
  </p:cSld>
  <p:clrMapOvr>
    <a:masterClrMapping/>
  </p:clrMapOvr>
  <p:transition xmlns:p14="http://schemas.microsoft.com/office/powerpoint/2010/main" advTm="21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7B83-FE48-A943-91AB-1E8D15D6692E}" type="slidenum">
              <a:rPr lang="en-US"/>
              <a:pPr/>
              <a:t>62</a:t>
            </a:fld>
            <a:endParaRPr lang="en-US"/>
          </a:p>
        </p:txBody>
      </p:sp>
      <p:sp>
        <p:nvSpPr>
          <p:cNvPr id="1177602" name="Rectangle 2"/>
          <p:cNvSpPr>
            <a:spLocks noChangeArrowheads="1"/>
          </p:cNvSpPr>
          <p:nvPr/>
        </p:nvSpPr>
        <p:spPr bwMode="auto">
          <a:xfrm>
            <a:off x="304800" y="76200"/>
            <a:ext cx="8991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defTabSz="966788"/>
            <a:r>
              <a:rPr lang="en-US" sz="4000">
                <a:ea typeface="MS PGothic" charset="0"/>
                <a:cs typeface="MS PGothic" charset="0"/>
              </a:rPr>
              <a:t>HPD developed and built at CERN </a:t>
            </a:r>
          </a:p>
        </p:txBody>
      </p:sp>
      <p:pic>
        <p:nvPicPr>
          <p:cNvPr id="1177603" name="Picture 3" descr="PC5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593850"/>
            <a:ext cx="2487612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354013" y="5524500"/>
            <a:ext cx="2154237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 b="0">
                <a:latin typeface="Arial" charset="0"/>
                <a:cs typeface="Arial" charset="0"/>
              </a:rPr>
              <a:t>NIM A 442 (2000) 128-135</a:t>
            </a:r>
          </a:p>
          <a:p>
            <a:r>
              <a:rPr lang="en-US" sz="1300" b="0">
                <a:latin typeface="Arial" charset="0"/>
                <a:cs typeface="Arial" charset="0"/>
              </a:rPr>
              <a:t> </a:t>
            </a:r>
          </a:p>
          <a:p>
            <a:r>
              <a:rPr lang="en-US" sz="1300" b="0">
                <a:latin typeface="Arial" charset="0"/>
                <a:cs typeface="Arial" charset="0"/>
              </a:rPr>
              <a:t>NIM A 478 (2002) 400-403</a:t>
            </a:r>
          </a:p>
          <a:p>
            <a:endParaRPr lang="en-US" sz="1300" b="0" u="sng">
              <a:latin typeface="Arial" charset="0"/>
              <a:cs typeface="Arial" charset="0"/>
            </a:endParaRPr>
          </a:p>
          <a:p>
            <a:r>
              <a:rPr lang="en-US" sz="1300" b="0" u="sng">
                <a:latin typeface="Arial" charset="0"/>
                <a:cs typeface="Arial" charset="0"/>
              </a:rPr>
              <a:t>www.cern.ch/ssd/HPD</a:t>
            </a:r>
            <a:r>
              <a:rPr lang="en-US" sz="1300" b="0">
                <a:latin typeface="Arial" charset="0"/>
              </a:rPr>
              <a:t> </a:t>
            </a:r>
          </a:p>
        </p:txBody>
      </p:sp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914400" y="1219200"/>
            <a:ext cx="4419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/>
            <a:r>
              <a:rPr lang="en-US" sz="1900" b="0">
                <a:solidFill>
                  <a:schemeClr val="tx2"/>
                </a:solidFill>
                <a:latin typeface="Arial" charset="0"/>
              </a:rPr>
              <a:t>5-inch              </a:t>
            </a:r>
            <a:r>
              <a:rPr lang="en-US" sz="1900" b="0">
                <a:solidFill>
                  <a:schemeClr val="tx2"/>
                </a:solidFill>
                <a:latin typeface="Arial" charset="0"/>
                <a:sym typeface="Wingdings" charset="0"/>
              </a:rPr>
              <a:t></a:t>
            </a:r>
            <a:r>
              <a:rPr lang="en-US" sz="1900" b="0">
                <a:solidFill>
                  <a:schemeClr val="tx2"/>
                </a:solidFill>
                <a:latin typeface="Arial" charset="0"/>
              </a:rPr>
              <a:t>                        10-inch</a:t>
            </a:r>
          </a:p>
        </p:txBody>
      </p:sp>
      <p:sp>
        <p:nvSpPr>
          <p:cNvPr id="1177606" name="Rectangle 6"/>
          <p:cNvSpPr>
            <a:spLocks noChangeArrowheads="1"/>
          </p:cNvSpPr>
          <p:nvPr/>
        </p:nvSpPr>
        <p:spPr bwMode="auto">
          <a:xfrm>
            <a:off x="358775" y="4670425"/>
            <a:ext cx="198913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/>
            <a:r>
              <a:rPr lang="en-US" sz="1500" b="0">
                <a:solidFill>
                  <a:schemeClr val="tx2"/>
                </a:solidFill>
                <a:latin typeface="Arial" charset="0"/>
              </a:rPr>
              <a:t>127 mm Ø, D ~ 2.5,</a:t>
            </a:r>
          </a:p>
          <a:p>
            <a:pPr algn="l" defTabSz="966788"/>
            <a:r>
              <a:rPr lang="en-US" sz="1500" b="0">
                <a:solidFill>
                  <a:schemeClr val="tx2"/>
                </a:solidFill>
                <a:latin typeface="Arial" charset="0"/>
              </a:rPr>
              <a:t>2048 channels 1mm</a:t>
            </a:r>
            <a:r>
              <a:rPr lang="en-US" sz="1500" b="0" baseline="30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algn="l" defTabSz="966788"/>
            <a:r>
              <a:rPr lang="en-US" sz="1500" b="0">
                <a:solidFill>
                  <a:schemeClr val="tx2"/>
                </a:solidFill>
                <a:latin typeface="Arial" charset="0"/>
              </a:rPr>
              <a:t>bialkali photocathode</a:t>
            </a:r>
          </a:p>
        </p:txBody>
      </p:sp>
      <p:pic>
        <p:nvPicPr>
          <p:cNvPr id="1177607" name="Picture 7" descr="P5130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6210" r="36496" b="7054"/>
          <a:stretch>
            <a:fillRect/>
          </a:stretch>
        </p:blipFill>
        <p:spPr bwMode="auto">
          <a:xfrm>
            <a:off x="2849563" y="1577975"/>
            <a:ext cx="4465637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08" name="Text Box 8"/>
          <p:cNvSpPr txBox="1">
            <a:spLocks noChangeArrowheads="1"/>
          </p:cNvSpPr>
          <p:nvPr/>
        </p:nvSpPr>
        <p:spPr bwMode="auto">
          <a:xfrm>
            <a:off x="7412038" y="2703513"/>
            <a:ext cx="2200275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 b="0">
                <a:latin typeface="Arial" charset="0"/>
                <a:cs typeface="Arial" charset="0"/>
              </a:rPr>
              <a:t>NIM A 504 (2003) 19 </a:t>
            </a:r>
          </a:p>
          <a:p>
            <a:r>
              <a:rPr lang="en-US" sz="1300" b="0">
                <a:latin typeface="Arial" charset="0"/>
                <a:cs typeface="Arial" charset="0"/>
              </a:rPr>
              <a:t> </a:t>
            </a:r>
          </a:p>
          <a:p>
            <a:r>
              <a:rPr lang="en-US" sz="1300" b="0">
                <a:latin typeface="Arial" charset="0"/>
                <a:cs typeface="Arial" charset="0"/>
              </a:rPr>
              <a:t>NIM A 518 (2004) 574-578 </a:t>
            </a:r>
          </a:p>
        </p:txBody>
      </p:sp>
      <p:sp>
        <p:nvSpPr>
          <p:cNvPr id="1177609" name="Rectangle 9"/>
          <p:cNvSpPr>
            <a:spLocks noChangeArrowheads="1"/>
          </p:cNvSpPr>
          <p:nvPr/>
        </p:nvSpPr>
        <p:spPr bwMode="auto">
          <a:xfrm>
            <a:off x="7413625" y="1754188"/>
            <a:ext cx="198913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/>
            <a:r>
              <a:rPr lang="en-US" sz="1500" b="0">
                <a:solidFill>
                  <a:schemeClr val="tx2"/>
                </a:solidFill>
                <a:latin typeface="Arial" charset="0"/>
              </a:rPr>
              <a:t>254 mm Ø, D ~ 4,</a:t>
            </a:r>
          </a:p>
          <a:p>
            <a:pPr algn="l" defTabSz="966788"/>
            <a:r>
              <a:rPr lang="en-US" sz="1500" b="0">
                <a:solidFill>
                  <a:schemeClr val="tx2"/>
                </a:solidFill>
                <a:latin typeface="Arial" charset="0"/>
              </a:rPr>
              <a:t>2048 channels 1mm</a:t>
            </a:r>
            <a:r>
              <a:rPr lang="en-US" sz="1500" b="0" baseline="30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algn="l" defTabSz="966788"/>
            <a:r>
              <a:rPr lang="en-US" sz="1500" b="0">
                <a:solidFill>
                  <a:schemeClr val="tx2"/>
                </a:solidFill>
                <a:latin typeface="Arial" charset="0"/>
              </a:rPr>
              <a:t>bialkali photocathode</a:t>
            </a:r>
          </a:p>
        </p:txBody>
      </p:sp>
      <p:sp>
        <p:nvSpPr>
          <p:cNvPr id="1177610" name="Text Box 10"/>
          <p:cNvSpPr txBox="1">
            <a:spLocks noChangeArrowheads="1"/>
          </p:cNvSpPr>
          <p:nvPr/>
        </p:nvSpPr>
        <p:spPr bwMode="auto">
          <a:xfrm>
            <a:off x="3352800" y="7042150"/>
            <a:ext cx="2971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C. Joram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5A39C-184C-904C-A707-B5779B1D1AF0}" type="slidenum">
              <a:rPr lang="en-US"/>
              <a:pPr/>
              <a:t>63</a:t>
            </a:fld>
            <a:endParaRPr lang="en-US"/>
          </a:p>
        </p:txBody>
      </p:sp>
      <p:pic>
        <p:nvPicPr>
          <p:cNvPr id="11796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990600"/>
            <a:ext cx="54149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51" name="Freeform 3"/>
          <p:cNvSpPr>
            <a:spLocks/>
          </p:cNvSpPr>
          <p:nvPr/>
        </p:nvSpPr>
        <p:spPr bwMode="auto">
          <a:xfrm>
            <a:off x="1176338" y="4552950"/>
            <a:ext cx="1427162" cy="193675"/>
          </a:xfrm>
          <a:custGeom>
            <a:avLst/>
            <a:gdLst>
              <a:gd name="T0" fmla="*/ 0 w 936"/>
              <a:gd name="T1" fmla="*/ 0 h 125"/>
              <a:gd name="T2" fmla="*/ 936 w 936"/>
              <a:gd name="T3" fmla="*/ 0 h 125"/>
              <a:gd name="T4" fmla="*/ 936 w 936"/>
              <a:gd name="T5" fmla="*/ 123 h 125"/>
              <a:gd name="T6" fmla="*/ 75 w 936"/>
              <a:gd name="T7" fmla="*/ 125 h 125"/>
              <a:gd name="T8" fmla="*/ 0 w 936"/>
              <a:gd name="T9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6" h="125">
                <a:moveTo>
                  <a:pt x="0" y="0"/>
                </a:moveTo>
                <a:lnTo>
                  <a:pt x="936" y="0"/>
                </a:lnTo>
                <a:lnTo>
                  <a:pt x="936" y="123"/>
                </a:lnTo>
                <a:lnTo>
                  <a:pt x="75" y="125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9652" name="Freeform 4"/>
          <p:cNvSpPr>
            <a:spLocks/>
          </p:cNvSpPr>
          <p:nvPr/>
        </p:nvSpPr>
        <p:spPr bwMode="auto">
          <a:xfrm>
            <a:off x="1406525" y="4846638"/>
            <a:ext cx="1196975" cy="185737"/>
          </a:xfrm>
          <a:custGeom>
            <a:avLst/>
            <a:gdLst>
              <a:gd name="T0" fmla="*/ 0 w 785"/>
              <a:gd name="T1" fmla="*/ 1 h 121"/>
              <a:gd name="T2" fmla="*/ 785 w 785"/>
              <a:gd name="T3" fmla="*/ 0 h 121"/>
              <a:gd name="T4" fmla="*/ 785 w 785"/>
              <a:gd name="T5" fmla="*/ 117 h 121"/>
              <a:gd name="T6" fmla="*/ 248 w 785"/>
              <a:gd name="T7" fmla="*/ 121 h 121"/>
              <a:gd name="T8" fmla="*/ 152 w 785"/>
              <a:gd name="T9" fmla="*/ 61 h 121"/>
              <a:gd name="T10" fmla="*/ 0 w 785"/>
              <a:gd name="T11" fmla="*/ 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5" h="121">
                <a:moveTo>
                  <a:pt x="0" y="1"/>
                </a:moveTo>
                <a:lnTo>
                  <a:pt x="785" y="0"/>
                </a:lnTo>
                <a:lnTo>
                  <a:pt x="785" y="117"/>
                </a:lnTo>
                <a:lnTo>
                  <a:pt x="248" y="121"/>
                </a:lnTo>
                <a:lnTo>
                  <a:pt x="152" y="61"/>
                </a:lnTo>
                <a:lnTo>
                  <a:pt x="0" y="1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9653" name="Arc 5"/>
          <p:cNvSpPr>
            <a:spLocks/>
          </p:cNvSpPr>
          <p:nvPr/>
        </p:nvSpPr>
        <p:spPr bwMode="auto">
          <a:xfrm>
            <a:off x="906463" y="1468438"/>
            <a:ext cx="4024312" cy="314166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408 w 43200"/>
              <a:gd name="T1" fmla="*/ 33246 h 33274"/>
              <a:gd name="T2" fmla="*/ 39773 w 43200"/>
              <a:gd name="T3" fmla="*/ 33274 h 33274"/>
              <a:gd name="T4" fmla="*/ 21600 w 43200"/>
              <a:gd name="T5" fmla="*/ 21600 h 33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3274" fill="none" extrusionOk="0">
                <a:moveTo>
                  <a:pt x="3408" y="33245"/>
                </a:moveTo>
                <a:cubicBezTo>
                  <a:pt x="1182" y="29769"/>
                  <a:pt x="0" y="2572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5739"/>
                  <a:pt x="42010" y="29791"/>
                  <a:pt x="39773" y="33274"/>
                </a:cubicBezTo>
              </a:path>
              <a:path w="43200" h="33274" stroke="0" extrusionOk="0">
                <a:moveTo>
                  <a:pt x="3408" y="33245"/>
                </a:moveTo>
                <a:cubicBezTo>
                  <a:pt x="1182" y="29769"/>
                  <a:pt x="0" y="2572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5739"/>
                  <a:pt x="42010" y="29791"/>
                  <a:pt x="39773" y="33274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79654" name="Text Box 6"/>
          <p:cNvSpPr txBox="1">
            <a:spLocks noChangeArrowheads="1"/>
          </p:cNvSpPr>
          <p:nvPr/>
        </p:nvSpPr>
        <p:spPr bwMode="auto">
          <a:xfrm>
            <a:off x="4422775" y="5245100"/>
            <a:ext cx="11445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en-US" sz="1700" b="0">
                <a:latin typeface="Arial" charset="0"/>
              </a:rPr>
              <a:t>Al coating</a:t>
            </a:r>
          </a:p>
          <a:p>
            <a:pPr algn="just"/>
            <a:r>
              <a:rPr lang="en-US" sz="1700" b="0">
                <a:latin typeface="Arial" charset="0"/>
              </a:rPr>
              <a:t>2 rings</a:t>
            </a:r>
          </a:p>
        </p:txBody>
      </p:sp>
      <p:sp>
        <p:nvSpPr>
          <p:cNvPr id="1179655" name="Freeform 7"/>
          <p:cNvSpPr>
            <a:spLocks/>
          </p:cNvSpPr>
          <p:nvPr/>
        </p:nvSpPr>
        <p:spPr bwMode="auto">
          <a:xfrm flipH="1">
            <a:off x="3230563" y="4551363"/>
            <a:ext cx="1428750" cy="193675"/>
          </a:xfrm>
          <a:custGeom>
            <a:avLst/>
            <a:gdLst>
              <a:gd name="T0" fmla="*/ 0 w 936"/>
              <a:gd name="T1" fmla="*/ 0 h 125"/>
              <a:gd name="T2" fmla="*/ 936 w 936"/>
              <a:gd name="T3" fmla="*/ 0 h 125"/>
              <a:gd name="T4" fmla="*/ 936 w 936"/>
              <a:gd name="T5" fmla="*/ 123 h 125"/>
              <a:gd name="T6" fmla="*/ 75 w 936"/>
              <a:gd name="T7" fmla="*/ 125 h 125"/>
              <a:gd name="T8" fmla="*/ 0 w 936"/>
              <a:gd name="T9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6" h="125">
                <a:moveTo>
                  <a:pt x="0" y="0"/>
                </a:moveTo>
                <a:lnTo>
                  <a:pt x="936" y="0"/>
                </a:lnTo>
                <a:lnTo>
                  <a:pt x="936" y="123"/>
                </a:lnTo>
                <a:lnTo>
                  <a:pt x="75" y="125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9656" name="Freeform 8"/>
          <p:cNvSpPr>
            <a:spLocks/>
          </p:cNvSpPr>
          <p:nvPr/>
        </p:nvSpPr>
        <p:spPr bwMode="auto">
          <a:xfrm flipH="1">
            <a:off x="3233738" y="4845050"/>
            <a:ext cx="1196975" cy="185738"/>
          </a:xfrm>
          <a:custGeom>
            <a:avLst/>
            <a:gdLst>
              <a:gd name="T0" fmla="*/ 0 w 785"/>
              <a:gd name="T1" fmla="*/ 1 h 121"/>
              <a:gd name="T2" fmla="*/ 785 w 785"/>
              <a:gd name="T3" fmla="*/ 0 h 121"/>
              <a:gd name="T4" fmla="*/ 785 w 785"/>
              <a:gd name="T5" fmla="*/ 117 h 121"/>
              <a:gd name="T6" fmla="*/ 248 w 785"/>
              <a:gd name="T7" fmla="*/ 121 h 121"/>
              <a:gd name="T8" fmla="*/ 152 w 785"/>
              <a:gd name="T9" fmla="*/ 61 h 121"/>
              <a:gd name="T10" fmla="*/ 0 w 785"/>
              <a:gd name="T11" fmla="*/ 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5" h="121">
                <a:moveTo>
                  <a:pt x="0" y="1"/>
                </a:moveTo>
                <a:lnTo>
                  <a:pt x="785" y="0"/>
                </a:lnTo>
                <a:lnTo>
                  <a:pt x="785" y="117"/>
                </a:lnTo>
                <a:lnTo>
                  <a:pt x="248" y="121"/>
                </a:lnTo>
                <a:lnTo>
                  <a:pt x="152" y="61"/>
                </a:lnTo>
                <a:lnTo>
                  <a:pt x="0" y="1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9657" name="Line 9"/>
          <p:cNvSpPr>
            <a:spLocks noChangeShapeType="1"/>
          </p:cNvSpPr>
          <p:nvPr/>
        </p:nvSpPr>
        <p:spPr bwMode="auto">
          <a:xfrm flipH="1" flipV="1">
            <a:off x="4530725" y="4679950"/>
            <a:ext cx="269875" cy="5651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9658" name="Line 10"/>
          <p:cNvSpPr>
            <a:spLocks noChangeShapeType="1"/>
          </p:cNvSpPr>
          <p:nvPr/>
        </p:nvSpPr>
        <p:spPr bwMode="auto">
          <a:xfrm flipH="1" flipV="1">
            <a:off x="4113213" y="4959350"/>
            <a:ext cx="612775" cy="285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79659" name="Picture 11" descr="HPDspher_proto200_3d_24-11-0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r="27454"/>
          <a:stretch>
            <a:fillRect/>
          </a:stretch>
        </p:blipFill>
        <p:spPr bwMode="auto">
          <a:xfrm>
            <a:off x="5129213" y="898525"/>
            <a:ext cx="4471987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60" name="Rectangle 12"/>
          <p:cNvSpPr>
            <a:spLocks noChangeArrowheads="1"/>
          </p:cNvSpPr>
          <p:nvPr/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93" tIns="48248" rIns="96493" bIns="48248" anchor="ctr"/>
          <a:lstStyle/>
          <a:p>
            <a:pPr defTabSz="966788">
              <a:lnSpc>
                <a:spcPct val="75000"/>
              </a:lnSpc>
            </a:pPr>
            <a:r>
              <a:rPr lang="en-US" sz="4000"/>
              <a:t>C2GT Optical Module (38cm</a:t>
            </a:r>
            <a:r>
              <a:rPr lang="en-US" sz="4000">
                <a:sym typeface="Symbol" charset="0"/>
              </a:rPr>
              <a:t>)</a:t>
            </a:r>
          </a:p>
        </p:txBody>
      </p:sp>
      <p:sp>
        <p:nvSpPr>
          <p:cNvPr id="1179661" name="Text Box 13"/>
          <p:cNvSpPr txBox="1">
            <a:spLocks noChangeArrowheads="1"/>
          </p:cNvSpPr>
          <p:nvPr/>
        </p:nvSpPr>
        <p:spPr bwMode="auto">
          <a:xfrm>
            <a:off x="3352800" y="7042150"/>
            <a:ext cx="2971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C. Joram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6092-9B78-7145-8056-586BC840128D}" type="slidenum">
              <a:rPr lang="en-US"/>
              <a:pPr/>
              <a:t>64</a:t>
            </a:fld>
            <a:endParaRPr lang="en-US"/>
          </a:p>
        </p:txBody>
      </p:sp>
      <p:sp>
        <p:nvSpPr>
          <p:cNvPr id="118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sz="4000"/>
              <a:t>Development of</a:t>
            </a:r>
            <a:br>
              <a:rPr lang="en-US" sz="4000"/>
            </a:br>
            <a:r>
              <a:rPr lang="en-US" sz="4000"/>
              <a:t>Other Vacuum Devices</a:t>
            </a:r>
          </a:p>
        </p:txBody>
      </p:sp>
      <p:pic>
        <p:nvPicPr>
          <p:cNvPr id="1181699" name="Picture 3" descr="Old TV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519363"/>
            <a:ext cx="2481263" cy="18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1700" name="Picture 4" descr="Plasma TV with Pal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/>
          <a:stretch>
            <a:fillRect/>
          </a:stretch>
        </p:blipFill>
        <p:spPr bwMode="auto">
          <a:xfrm>
            <a:off x="3276600" y="1492250"/>
            <a:ext cx="5940425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1701" name="Text Box 5"/>
          <p:cNvSpPr txBox="1">
            <a:spLocks noChangeArrowheads="1"/>
          </p:cNvSpPr>
          <p:nvPr/>
        </p:nvSpPr>
        <p:spPr bwMode="auto">
          <a:xfrm>
            <a:off x="1039813" y="4957763"/>
            <a:ext cx="120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500">
                <a:latin typeface="Arial Narrow" charset="0"/>
              </a:rPr>
              <a:t>~1960</a:t>
            </a:r>
          </a:p>
        </p:txBody>
      </p:sp>
      <p:sp>
        <p:nvSpPr>
          <p:cNvPr id="1181702" name="Text Box 6"/>
          <p:cNvSpPr txBox="1">
            <a:spLocks noChangeArrowheads="1"/>
          </p:cNvSpPr>
          <p:nvPr/>
        </p:nvSpPr>
        <p:spPr bwMode="auto">
          <a:xfrm>
            <a:off x="5410200" y="5181600"/>
            <a:ext cx="120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500">
                <a:latin typeface="Arial Narrow" charset="0"/>
              </a:rPr>
              <a:t>~2000</a:t>
            </a:r>
          </a:p>
        </p:txBody>
      </p:sp>
      <p:sp>
        <p:nvSpPr>
          <p:cNvPr id="1181703" name="Text Box 7"/>
          <p:cNvSpPr txBox="1">
            <a:spLocks noChangeArrowheads="1"/>
          </p:cNvSpPr>
          <p:nvPr/>
        </p:nvSpPr>
        <p:spPr bwMode="auto">
          <a:xfrm>
            <a:off x="1828800" y="6172200"/>
            <a:ext cx="600075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000066"/>
                </a:solidFill>
                <a:latin typeface="Arial Narrow" charset="0"/>
              </a:rPr>
              <a:t>Production Cost:  &lt; $1,000 per m</a:t>
            </a:r>
            <a:r>
              <a:rPr lang="en-US" sz="3000" baseline="30000">
                <a:solidFill>
                  <a:srgbClr val="000066"/>
                </a:solidFill>
                <a:latin typeface="Arial Narrow" charset="0"/>
              </a:rPr>
              <a:t>2</a:t>
            </a:r>
            <a:endParaRPr lang="en-US" sz="3000">
              <a:solidFill>
                <a:srgbClr val="000066"/>
              </a:solidFill>
              <a:latin typeface="Arial Narrow" charset="0"/>
            </a:endParaRPr>
          </a:p>
        </p:txBody>
      </p:sp>
      <p:sp>
        <p:nvSpPr>
          <p:cNvPr id="1181704" name="Freeform 8"/>
          <p:cNvSpPr>
            <a:spLocks/>
          </p:cNvSpPr>
          <p:nvPr/>
        </p:nvSpPr>
        <p:spPr bwMode="auto">
          <a:xfrm>
            <a:off x="7315200" y="4724400"/>
            <a:ext cx="2286000" cy="1192213"/>
          </a:xfrm>
          <a:custGeom>
            <a:avLst/>
            <a:gdLst>
              <a:gd name="T0" fmla="*/ 618 w 1430"/>
              <a:gd name="T1" fmla="*/ 73 h 704"/>
              <a:gd name="T2" fmla="*/ 367 w 1430"/>
              <a:gd name="T3" fmla="*/ 73 h 704"/>
              <a:gd name="T4" fmla="*/ 318 w 1430"/>
              <a:gd name="T5" fmla="*/ 89 h 704"/>
              <a:gd name="T6" fmla="*/ 294 w 1430"/>
              <a:gd name="T7" fmla="*/ 97 h 704"/>
              <a:gd name="T8" fmla="*/ 277 w 1430"/>
              <a:gd name="T9" fmla="*/ 114 h 704"/>
              <a:gd name="T10" fmla="*/ 229 w 1430"/>
              <a:gd name="T11" fmla="*/ 130 h 704"/>
              <a:gd name="T12" fmla="*/ 139 w 1430"/>
              <a:gd name="T13" fmla="*/ 227 h 704"/>
              <a:gd name="T14" fmla="*/ 66 w 1430"/>
              <a:gd name="T15" fmla="*/ 333 h 704"/>
              <a:gd name="T16" fmla="*/ 34 w 1430"/>
              <a:gd name="T17" fmla="*/ 389 h 704"/>
              <a:gd name="T18" fmla="*/ 18 w 1430"/>
              <a:gd name="T19" fmla="*/ 438 h 704"/>
              <a:gd name="T20" fmla="*/ 156 w 1430"/>
              <a:gd name="T21" fmla="*/ 665 h 704"/>
              <a:gd name="T22" fmla="*/ 910 w 1430"/>
              <a:gd name="T23" fmla="*/ 681 h 704"/>
              <a:gd name="T24" fmla="*/ 1267 w 1430"/>
              <a:gd name="T25" fmla="*/ 673 h 704"/>
              <a:gd name="T26" fmla="*/ 1373 w 1430"/>
              <a:gd name="T27" fmla="*/ 641 h 704"/>
              <a:gd name="T28" fmla="*/ 1421 w 1430"/>
              <a:gd name="T29" fmla="*/ 527 h 704"/>
              <a:gd name="T30" fmla="*/ 1389 w 1430"/>
              <a:gd name="T31" fmla="*/ 341 h 704"/>
              <a:gd name="T32" fmla="*/ 1364 w 1430"/>
              <a:gd name="T33" fmla="*/ 211 h 704"/>
              <a:gd name="T34" fmla="*/ 1348 w 1430"/>
              <a:gd name="T35" fmla="*/ 130 h 704"/>
              <a:gd name="T36" fmla="*/ 1275 w 1430"/>
              <a:gd name="T37" fmla="*/ 105 h 704"/>
              <a:gd name="T38" fmla="*/ 1137 w 1430"/>
              <a:gd name="T39" fmla="*/ 41 h 704"/>
              <a:gd name="T40" fmla="*/ 1064 w 1430"/>
              <a:gd name="T41" fmla="*/ 8 h 704"/>
              <a:gd name="T42" fmla="*/ 1040 w 1430"/>
              <a:gd name="T43" fmla="*/ 0 h 704"/>
              <a:gd name="T44" fmla="*/ 780 w 1430"/>
              <a:gd name="T45" fmla="*/ 32 h 704"/>
              <a:gd name="T46" fmla="*/ 651 w 1430"/>
              <a:gd name="T47" fmla="*/ 65 h 704"/>
              <a:gd name="T48" fmla="*/ 618 w 1430"/>
              <a:gd name="T49" fmla="*/ 73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30" h="704">
                <a:moveTo>
                  <a:pt x="618" y="73"/>
                </a:moveTo>
                <a:cubicBezTo>
                  <a:pt x="514" y="56"/>
                  <a:pt x="538" y="57"/>
                  <a:pt x="367" y="73"/>
                </a:cubicBezTo>
                <a:cubicBezTo>
                  <a:pt x="350" y="75"/>
                  <a:pt x="334" y="84"/>
                  <a:pt x="318" y="89"/>
                </a:cubicBezTo>
                <a:cubicBezTo>
                  <a:pt x="310" y="92"/>
                  <a:pt x="294" y="97"/>
                  <a:pt x="294" y="97"/>
                </a:cubicBezTo>
                <a:cubicBezTo>
                  <a:pt x="288" y="103"/>
                  <a:pt x="284" y="110"/>
                  <a:pt x="277" y="114"/>
                </a:cubicBezTo>
                <a:cubicBezTo>
                  <a:pt x="262" y="122"/>
                  <a:pt x="229" y="130"/>
                  <a:pt x="229" y="130"/>
                </a:cubicBezTo>
                <a:cubicBezTo>
                  <a:pt x="215" y="172"/>
                  <a:pt x="176" y="203"/>
                  <a:pt x="139" y="227"/>
                </a:cubicBezTo>
                <a:cubicBezTo>
                  <a:pt x="115" y="263"/>
                  <a:pt x="90" y="297"/>
                  <a:pt x="66" y="333"/>
                </a:cubicBezTo>
                <a:cubicBezTo>
                  <a:pt x="41" y="409"/>
                  <a:pt x="84" y="288"/>
                  <a:pt x="34" y="389"/>
                </a:cubicBezTo>
                <a:cubicBezTo>
                  <a:pt x="26" y="404"/>
                  <a:pt x="18" y="438"/>
                  <a:pt x="18" y="438"/>
                </a:cubicBezTo>
                <a:cubicBezTo>
                  <a:pt x="0" y="551"/>
                  <a:pt x="31" y="661"/>
                  <a:pt x="156" y="665"/>
                </a:cubicBezTo>
                <a:cubicBezTo>
                  <a:pt x="407" y="673"/>
                  <a:pt x="659" y="676"/>
                  <a:pt x="910" y="681"/>
                </a:cubicBezTo>
                <a:cubicBezTo>
                  <a:pt x="995" y="704"/>
                  <a:pt x="1218" y="675"/>
                  <a:pt x="1267" y="673"/>
                </a:cubicBezTo>
                <a:cubicBezTo>
                  <a:pt x="1303" y="661"/>
                  <a:pt x="1337" y="650"/>
                  <a:pt x="1373" y="641"/>
                </a:cubicBezTo>
                <a:cubicBezTo>
                  <a:pt x="1412" y="615"/>
                  <a:pt x="1412" y="572"/>
                  <a:pt x="1421" y="527"/>
                </a:cubicBezTo>
                <a:cubicBezTo>
                  <a:pt x="1416" y="436"/>
                  <a:pt x="1430" y="403"/>
                  <a:pt x="1389" y="341"/>
                </a:cubicBezTo>
                <a:cubicBezTo>
                  <a:pt x="1379" y="298"/>
                  <a:pt x="1372" y="254"/>
                  <a:pt x="1364" y="211"/>
                </a:cubicBezTo>
                <a:cubicBezTo>
                  <a:pt x="1363" y="206"/>
                  <a:pt x="1356" y="136"/>
                  <a:pt x="1348" y="130"/>
                </a:cubicBezTo>
                <a:cubicBezTo>
                  <a:pt x="1242" y="54"/>
                  <a:pt x="1342" y="150"/>
                  <a:pt x="1275" y="105"/>
                </a:cubicBezTo>
                <a:cubicBezTo>
                  <a:pt x="1235" y="78"/>
                  <a:pt x="1182" y="56"/>
                  <a:pt x="1137" y="41"/>
                </a:cubicBezTo>
                <a:cubicBezTo>
                  <a:pt x="1099" y="14"/>
                  <a:pt x="1123" y="27"/>
                  <a:pt x="1064" y="8"/>
                </a:cubicBezTo>
                <a:cubicBezTo>
                  <a:pt x="1056" y="5"/>
                  <a:pt x="1040" y="0"/>
                  <a:pt x="1040" y="0"/>
                </a:cubicBezTo>
                <a:cubicBezTo>
                  <a:pt x="949" y="6"/>
                  <a:pt x="869" y="20"/>
                  <a:pt x="780" y="32"/>
                </a:cubicBezTo>
                <a:cubicBezTo>
                  <a:pt x="735" y="49"/>
                  <a:pt x="700" y="53"/>
                  <a:pt x="651" y="65"/>
                </a:cubicBezTo>
                <a:cubicBezTo>
                  <a:pt x="640" y="68"/>
                  <a:pt x="618" y="73"/>
                  <a:pt x="618" y="7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1705" name="Text Box 9"/>
          <p:cNvSpPr txBox="1">
            <a:spLocks noChangeArrowheads="1"/>
          </p:cNvSpPr>
          <p:nvPr/>
        </p:nvSpPr>
        <p:spPr bwMode="auto">
          <a:xfrm>
            <a:off x="3352800" y="7042150"/>
            <a:ext cx="2971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D. Ferenc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251-638B-904A-9952-968E361D0956}" type="slidenum">
              <a:rPr lang="en-US"/>
              <a:pPr/>
              <a:t>65</a:t>
            </a:fld>
            <a:endParaRPr lang="en-US"/>
          </a:p>
        </p:txBody>
      </p:sp>
      <p:sp>
        <p:nvSpPr>
          <p:cNvPr id="1183746" name="Text Box 2"/>
          <p:cNvSpPr txBox="1">
            <a:spLocks noChangeArrowheads="1"/>
          </p:cNvSpPr>
          <p:nvPr/>
        </p:nvSpPr>
        <p:spPr bwMode="auto">
          <a:xfrm>
            <a:off x="2720975" y="6421438"/>
            <a:ext cx="297656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500" b="0"/>
          </a:p>
        </p:txBody>
      </p:sp>
      <p:sp>
        <p:nvSpPr>
          <p:cNvPr id="1183747" name="Line 3"/>
          <p:cNvSpPr>
            <a:spLocks noChangeShapeType="1"/>
          </p:cNvSpPr>
          <p:nvPr/>
        </p:nvSpPr>
        <p:spPr bwMode="auto">
          <a:xfrm flipH="1">
            <a:off x="1520825" y="2032000"/>
            <a:ext cx="558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3748" name="Line 4"/>
          <p:cNvSpPr>
            <a:spLocks noChangeShapeType="1"/>
          </p:cNvSpPr>
          <p:nvPr/>
        </p:nvSpPr>
        <p:spPr bwMode="auto">
          <a:xfrm>
            <a:off x="2160588" y="2032000"/>
            <a:ext cx="879475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3749" name="Text Box 5"/>
          <p:cNvSpPr txBox="1">
            <a:spLocks noChangeArrowheads="1"/>
          </p:cNvSpPr>
          <p:nvPr/>
        </p:nvSpPr>
        <p:spPr bwMode="auto">
          <a:xfrm>
            <a:off x="400050" y="1625600"/>
            <a:ext cx="4079875" cy="498475"/>
          </a:xfrm>
          <a:prstGeom prst="rect">
            <a:avLst/>
          </a:prstGeom>
          <a:solidFill>
            <a:srgbClr val="FF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500"/>
              <a:t>Scintillators + fiber optics</a:t>
            </a:r>
          </a:p>
        </p:txBody>
      </p:sp>
      <p:sp>
        <p:nvSpPr>
          <p:cNvPr id="1183750" name="Line 6"/>
          <p:cNvSpPr>
            <a:spLocks noChangeShapeType="1"/>
          </p:cNvSpPr>
          <p:nvPr/>
        </p:nvSpPr>
        <p:spPr bwMode="auto">
          <a:xfrm>
            <a:off x="3840163" y="5445125"/>
            <a:ext cx="0" cy="11382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3751" name="Line 7"/>
          <p:cNvSpPr>
            <a:spLocks noChangeShapeType="1"/>
          </p:cNvSpPr>
          <p:nvPr/>
        </p:nvSpPr>
        <p:spPr bwMode="auto">
          <a:xfrm>
            <a:off x="4000500" y="5445125"/>
            <a:ext cx="0" cy="11382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3752" name="Line 8"/>
          <p:cNvSpPr>
            <a:spLocks noChangeShapeType="1"/>
          </p:cNvSpPr>
          <p:nvPr/>
        </p:nvSpPr>
        <p:spPr bwMode="auto">
          <a:xfrm>
            <a:off x="4160838" y="5445125"/>
            <a:ext cx="0" cy="11382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3753" name="Line 9"/>
          <p:cNvSpPr>
            <a:spLocks noChangeShapeType="1"/>
          </p:cNvSpPr>
          <p:nvPr/>
        </p:nvSpPr>
        <p:spPr bwMode="auto">
          <a:xfrm>
            <a:off x="4321175" y="5445125"/>
            <a:ext cx="0" cy="11382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3754" name="Line 10"/>
          <p:cNvSpPr>
            <a:spLocks noChangeShapeType="1"/>
          </p:cNvSpPr>
          <p:nvPr/>
        </p:nvSpPr>
        <p:spPr bwMode="auto">
          <a:xfrm>
            <a:off x="4479925" y="5445125"/>
            <a:ext cx="0" cy="11382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3755" name="Rectangle 11"/>
          <p:cNvSpPr>
            <a:spLocks noChangeArrowheads="1"/>
          </p:cNvSpPr>
          <p:nvPr/>
        </p:nvSpPr>
        <p:spPr bwMode="auto">
          <a:xfrm>
            <a:off x="3360738" y="6340475"/>
            <a:ext cx="1679575" cy="5683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pPr defTabSz="966788"/>
            <a:r>
              <a:rPr lang="en-US" sz="2500">
                <a:solidFill>
                  <a:srgbClr val="000066"/>
                </a:solidFill>
                <a:latin typeface="Times New Roman" charset="0"/>
              </a:rPr>
              <a:t>APD array</a:t>
            </a:r>
          </a:p>
        </p:txBody>
      </p:sp>
      <p:sp>
        <p:nvSpPr>
          <p:cNvPr id="1183756" name="Text Box 12"/>
          <p:cNvSpPr txBox="1">
            <a:spLocks noChangeArrowheads="1"/>
          </p:cNvSpPr>
          <p:nvPr/>
        </p:nvSpPr>
        <p:spPr bwMode="auto">
          <a:xfrm>
            <a:off x="400050" y="6340475"/>
            <a:ext cx="27209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500"/>
              <a:t>READOUT </a:t>
            </a:r>
            <a:r>
              <a:rPr lang="en-US" sz="2500">
                <a:sym typeface="Wingdings" charset="0"/>
              </a:rPr>
              <a:t></a:t>
            </a:r>
            <a:endParaRPr lang="en-US" sz="2500"/>
          </a:p>
        </p:txBody>
      </p:sp>
      <p:sp>
        <p:nvSpPr>
          <p:cNvPr id="1183757" name="Text Box 13"/>
          <p:cNvSpPr txBox="1">
            <a:spLocks noChangeArrowheads="1"/>
          </p:cNvSpPr>
          <p:nvPr/>
        </p:nvSpPr>
        <p:spPr bwMode="auto">
          <a:xfrm>
            <a:off x="5440363" y="5851525"/>
            <a:ext cx="3840162" cy="1009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000066"/>
                </a:solidFill>
              </a:rPr>
              <a:t>Resolution determined outside !!</a:t>
            </a:r>
          </a:p>
        </p:txBody>
      </p:sp>
      <p:grpSp>
        <p:nvGrpSpPr>
          <p:cNvPr id="1183758" name="Group 14"/>
          <p:cNvGrpSpPr>
            <a:grpSpLocks/>
          </p:cNvGrpSpPr>
          <p:nvPr/>
        </p:nvGrpSpPr>
        <p:grpSpPr bwMode="auto">
          <a:xfrm>
            <a:off x="-2000250" y="2925763"/>
            <a:ext cx="12401550" cy="2519362"/>
            <a:chOff x="-1260" y="1843"/>
            <a:chExt cx="7812" cy="1587"/>
          </a:xfrm>
        </p:grpSpPr>
        <p:sp>
          <p:nvSpPr>
            <p:cNvPr id="1183759" name="Rectangle 15"/>
            <p:cNvSpPr>
              <a:spLocks noChangeArrowheads="1"/>
            </p:cNvSpPr>
            <p:nvPr/>
          </p:nvSpPr>
          <p:spPr bwMode="auto">
            <a:xfrm>
              <a:off x="-857" y="1997"/>
              <a:ext cx="7207" cy="665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60" name="Rectangle 16"/>
            <p:cNvSpPr>
              <a:spLocks noChangeArrowheads="1"/>
            </p:cNvSpPr>
            <p:nvPr/>
          </p:nvSpPr>
          <p:spPr bwMode="auto">
            <a:xfrm>
              <a:off x="-1260" y="2765"/>
              <a:ext cx="6955" cy="40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61" name="Rectangle 17"/>
            <p:cNvSpPr>
              <a:spLocks noChangeArrowheads="1"/>
            </p:cNvSpPr>
            <p:nvPr/>
          </p:nvSpPr>
          <p:spPr bwMode="auto">
            <a:xfrm>
              <a:off x="-151" y="2662"/>
              <a:ext cx="5846" cy="1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62" name="Rectangle 18"/>
            <p:cNvSpPr>
              <a:spLocks noChangeArrowheads="1"/>
            </p:cNvSpPr>
            <p:nvPr/>
          </p:nvSpPr>
          <p:spPr bwMode="auto">
            <a:xfrm>
              <a:off x="-101" y="3174"/>
              <a:ext cx="6451" cy="5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63" name="Rectangle 19" descr="Small grid"/>
            <p:cNvSpPr>
              <a:spLocks noChangeArrowheads="1"/>
            </p:cNvSpPr>
            <p:nvPr/>
          </p:nvSpPr>
          <p:spPr bwMode="auto">
            <a:xfrm>
              <a:off x="-353" y="3226"/>
              <a:ext cx="6905" cy="204"/>
            </a:xfrm>
            <a:prstGeom prst="rect">
              <a:avLst/>
            </a:prstGeom>
            <a:pattFill prst="smGrid">
              <a:fgClr>
                <a:srgbClr val="4D4D4D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64" name="Freeform 20"/>
            <p:cNvSpPr>
              <a:spLocks/>
            </p:cNvSpPr>
            <p:nvPr/>
          </p:nvSpPr>
          <p:spPr bwMode="auto">
            <a:xfrm>
              <a:off x="403" y="1997"/>
              <a:ext cx="1053" cy="1229"/>
            </a:xfrm>
            <a:custGeom>
              <a:avLst/>
              <a:gdLst>
                <a:gd name="T0" fmla="*/ 103 w 1003"/>
                <a:gd name="T1" fmla="*/ 12 h 1152"/>
                <a:gd name="T2" fmla="*/ 103 w 1003"/>
                <a:gd name="T3" fmla="*/ 186 h 1152"/>
                <a:gd name="T4" fmla="*/ 112 w 1003"/>
                <a:gd name="T5" fmla="*/ 460 h 1152"/>
                <a:gd name="T6" fmla="*/ 139 w 1003"/>
                <a:gd name="T7" fmla="*/ 753 h 1152"/>
                <a:gd name="T8" fmla="*/ 212 w 1003"/>
                <a:gd name="T9" fmla="*/ 972 h 1152"/>
                <a:gd name="T10" fmla="*/ 322 w 1003"/>
                <a:gd name="T11" fmla="*/ 1119 h 1152"/>
                <a:gd name="T12" fmla="*/ 423 w 1003"/>
                <a:gd name="T13" fmla="*/ 1128 h 1152"/>
                <a:gd name="T14" fmla="*/ 551 w 1003"/>
                <a:gd name="T15" fmla="*/ 1128 h 1152"/>
                <a:gd name="T16" fmla="*/ 633 w 1003"/>
                <a:gd name="T17" fmla="*/ 1128 h 1152"/>
                <a:gd name="T18" fmla="*/ 761 w 1003"/>
                <a:gd name="T19" fmla="*/ 1119 h 1152"/>
                <a:gd name="T20" fmla="*/ 852 w 1003"/>
                <a:gd name="T21" fmla="*/ 927 h 1152"/>
                <a:gd name="T22" fmla="*/ 925 w 1003"/>
                <a:gd name="T23" fmla="*/ 689 h 1152"/>
                <a:gd name="T24" fmla="*/ 971 w 1003"/>
                <a:gd name="T25" fmla="*/ 433 h 1152"/>
                <a:gd name="T26" fmla="*/ 980 w 1003"/>
                <a:gd name="T27" fmla="*/ 204 h 1152"/>
                <a:gd name="T28" fmla="*/ 962 w 1003"/>
                <a:gd name="T29" fmla="*/ 31 h 1152"/>
                <a:gd name="T30" fmla="*/ 733 w 1003"/>
                <a:gd name="T31" fmla="*/ 21 h 1152"/>
                <a:gd name="T32" fmla="*/ 103 w 1003"/>
                <a:gd name="T33" fmla="*/ 21 h 1152"/>
                <a:gd name="T34" fmla="*/ 112 w 1003"/>
                <a:gd name="T35" fmla="*/ 31 h 1152"/>
                <a:gd name="T36" fmla="*/ 103 w 1003"/>
                <a:gd name="T37" fmla="*/ 1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3" h="1152">
                  <a:moveTo>
                    <a:pt x="103" y="12"/>
                  </a:moveTo>
                  <a:cubicBezTo>
                    <a:pt x="103" y="41"/>
                    <a:pt x="102" y="111"/>
                    <a:pt x="103" y="186"/>
                  </a:cubicBezTo>
                  <a:cubicBezTo>
                    <a:pt x="104" y="261"/>
                    <a:pt x="106" y="366"/>
                    <a:pt x="112" y="460"/>
                  </a:cubicBezTo>
                  <a:cubicBezTo>
                    <a:pt x="118" y="554"/>
                    <a:pt x="122" y="668"/>
                    <a:pt x="139" y="753"/>
                  </a:cubicBezTo>
                  <a:cubicBezTo>
                    <a:pt x="156" y="838"/>
                    <a:pt x="182" y="911"/>
                    <a:pt x="212" y="972"/>
                  </a:cubicBezTo>
                  <a:cubicBezTo>
                    <a:pt x="242" y="1033"/>
                    <a:pt x="287" y="1093"/>
                    <a:pt x="322" y="1119"/>
                  </a:cubicBezTo>
                  <a:cubicBezTo>
                    <a:pt x="357" y="1145"/>
                    <a:pt x="385" y="1127"/>
                    <a:pt x="423" y="1128"/>
                  </a:cubicBezTo>
                  <a:cubicBezTo>
                    <a:pt x="461" y="1129"/>
                    <a:pt x="516" y="1128"/>
                    <a:pt x="551" y="1128"/>
                  </a:cubicBezTo>
                  <a:cubicBezTo>
                    <a:pt x="586" y="1128"/>
                    <a:pt x="598" y="1130"/>
                    <a:pt x="633" y="1128"/>
                  </a:cubicBezTo>
                  <a:cubicBezTo>
                    <a:pt x="668" y="1126"/>
                    <a:pt x="725" y="1152"/>
                    <a:pt x="761" y="1119"/>
                  </a:cubicBezTo>
                  <a:cubicBezTo>
                    <a:pt x="797" y="1086"/>
                    <a:pt x="825" y="999"/>
                    <a:pt x="852" y="927"/>
                  </a:cubicBezTo>
                  <a:cubicBezTo>
                    <a:pt x="879" y="855"/>
                    <a:pt x="905" y="771"/>
                    <a:pt x="925" y="689"/>
                  </a:cubicBezTo>
                  <a:cubicBezTo>
                    <a:pt x="945" y="607"/>
                    <a:pt x="962" y="514"/>
                    <a:pt x="971" y="433"/>
                  </a:cubicBezTo>
                  <a:cubicBezTo>
                    <a:pt x="980" y="352"/>
                    <a:pt x="982" y="271"/>
                    <a:pt x="980" y="204"/>
                  </a:cubicBezTo>
                  <a:cubicBezTo>
                    <a:pt x="978" y="137"/>
                    <a:pt x="1003" y="62"/>
                    <a:pt x="962" y="31"/>
                  </a:cubicBezTo>
                  <a:cubicBezTo>
                    <a:pt x="921" y="0"/>
                    <a:pt x="876" y="23"/>
                    <a:pt x="733" y="21"/>
                  </a:cubicBezTo>
                  <a:cubicBezTo>
                    <a:pt x="590" y="19"/>
                    <a:pt x="206" y="19"/>
                    <a:pt x="103" y="21"/>
                  </a:cubicBezTo>
                  <a:cubicBezTo>
                    <a:pt x="0" y="23"/>
                    <a:pt x="110" y="29"/>
                    <a:pt x="112" y="31"/>
                  </a:cubicBezTo>
                  <a:cubicBezTo>
                    <a:pt x="112" y="31"/>
                    <a:pt x="103" y="12"/>
                    <a:pt x="10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765" name="Freeform 21"/>
            <p:cNvSpPr>
              <a:spLocks/>
            </p:cNvSpPr>
            <p:nvPr/>
          </p:nvSpPr>
          <p:spPr bwMode="auto">
            <a:xfrm>
              <a:off x="1361" y="1997"/>
              <a:ext cx="1053" cy="1229"/>
            </a:xfrm>
            <a:custGeom>
              <a:avLst/>
              <a:gdLst>
                <a:gd name="T0" fmla="*/ 103 w 1003"/>
                <a:gd name="T1" fmla="*/ 12 h 1152"/>
                <a:gd name="T2" fmla="*/ 103 w 1003"/>
                <a:gd name="T3" fmla="*/ 186 h 1152"/>
                <a:gd name="T4" fmla="*/ 112 w 1003"/>
                <a:gd name="T5" fmla="*/ 460 h 1152"/>
                <a:gd name="T6" fmla="*/ 139 w 1003"/>
                <a:gd name="T7" fmla="*/ 753 h 1152"/>
                <a:gd name="T8" fmla="*/ 212 w 1003"/>
                <a:gd name="T9" fmla="*/ 972 h 1152"/>
                <a:gd name="T10" fmla="*/ 322 w 1003"/>
                <a:gd name="T11" fmla="*/ 1119 h 1152"/>
                <a:gd name="T12" fmla="*/ 423 w 1003"/>
                <a:gd name="T13" fmla="*/ 1128 h 1152"/>
                <a:gd name="T14" fmla="*/ 551 w 1003"/>
                <a:gd name="T15" fmla="*/ 1128 h 1152"/>
                <a:gd name="T16" fmla="*/ 633 w 1003"/>
                <a:gd name="T17" fmla="*/ 1128 h 1152"/>
                <a:gd name="T18" fmla="*/ 761 w 1003"/>
                <a:gd name="T19" fmla="*/ 1119 h 1152"/>
                <a:gd name="T20" fmla="*/ 852 w 1003"/>
                <a:gd name="T21" fmla="*/ 927 h 1152"/>
                <a:gd name="T22" fmla="*/ 925 w 1003"/>
                <a:gd name="T23" fmla="*/ 689 h 1152"/>
                <a:gd name="T24" fmla="*/ 971 w 1003"/>
                <a:gd name="T25" fmla="*/ 433 h 1152"/>
                <a:gd name="T26" fmla="*/ 980 w 1003"/>
                <a:gd name="T27" fmla="*/ 204 h 1152"/>
                <a:gd name="T28" fmla="*/ 962 w 1003"/>
                <a:gd name="T29" fmla="*/ 31 h 1152"/>
                <a:gd name="T30" fmla="*/ 733 w 1003"/>
                <a:gd name="T31" fmla="*/ 21 h 1152"/>
                <a:gd name="T32" fmla="*/ 103 w 1003"/>
                <a:gd name="T33" fmla="*/ 21 h 1152"/>
                <a:gd name="T34" fmla="*/ 112 w 1003"/>
                <a:gd name="T35" fmla="*/ 31 h 1152"/>
                <a:gd name="T36" fmla="*/ 103 w 1003"/>
                <a:gd name="T37" fmla="*/ 1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3" h="1152">
                  <a:moveTo>
                    <a:pt x="103" y="12"/>
                  </a:moveTo>
                  <a:cubicBezTo>
                    <a:pt x="103" y="41"/>
                    <a:pt x="102" y="111"/>
                    <a:pt x="103" y="186"/>
                  </a:cubicBezTo>
                  <a:cubicBezTo>
                    <a:pt x="104" y="261"/>
                    <a:pt x="106" y="366"/>
                    <a:pt x="112" y="460"/>
                  </a:cubicBezTo>
                  <a:cubicBezTo>
                    <a:pt x="118" y="554"/>
                    <a:pt x="122" y="668"/>
                    <a:pt x="139" y="753"/>
                  </a:cubicBezTo>
                  <a:cubicBezTo>
                    <a:pt x="156" y="838"/>
                    <a:pt x="182" y="911"/>
                    <a:pt x="212" y="972"/>
                  </a:cubicBezTo>
                  <a:cubicBezTo>
                    <a:pt x="242" y="1033"/>
                    <a:pt x="287" y="1093"/>
                    <a:pt x="322" y="1119"/>
                  </a:cubicBezTo>
                  <a:cubicBezTo>
                    <a:pt x="357" y="1145"/>
                    <a:pt x="385" y="1127"/>
                    <a:pt x="423" y="1128"/>
                  </a:cubicBezTo>
                  <a:cubicBezTo>
                    <a:pt x="461" y="1129"/>
                    <a:pt x="516" y="1128"/>
                    <a:pt x="551" y="1128"/>
                  </a:cubicBezTo>
                  <a:cubicBezTo>
                    <a:pt x="586" y="1128"/>
                    <a:pt x="598" y="1130"/>
                    <a:pt x="633" y="1128"/>
                  </a:cubicBezTo>
                  <a:cubicBezTo>
                    <a:pt x="668" y="1126"/>
                    <a:pt x="725" y="1152"/>
                    <a:pt x="761" y="1119"/>
                  </a:cubicBezTo>
                  <a:cubicBezTo>
                    <a:pt x="797" y="1086"/>
                    <a:pt x="825" y="999"/>
                    <a:pt x="852" y="927"/>
                  </a:cubicBezTo>
                  <a:cubicBezTo>
                    <a:pt x="879" y="855"/>
                    <a:pt x="905" y="771"/>
                    <a:pt x="925" y="689"/>
                  </a:cubicBezTo>
                  <a:cubicBezTo>
                    <a:pt x="945" y="607"/>
                    <a:pt x="962" y="514"/>
                    <a:pt x="971" y="433"/>
                  </a:cubicBezTo>
                  <a:cubicBezTo>
                    <a:pt x="980" y="352"/>
                    <a:pt x="982" y="271"/>
                    <a:pt x="980" y="204"/>
                  </a:cubicBezTo>
                  <a:cubicBezTo>
                    <a:pt x="978" y="137"/>
                    <a:pt x="1003" y="62"/>
                    <a:pt x="962" y="31"/>
                  </a:cubicBezTo>
                  <a:cubicBezTo>
                    <a:pt x="921" y="0"/>
                    <a:pt x="876" y="23"/>
                    <a:pt x="733" y="21"/>
                  </a:cubicBezTo>
                  <a:cubicBezTo>
                    <a:pt x="590" y="19"/>
                    <a:pt x="206" y="19"/>
                    <a:pt x="103" y="21"/>
                  </a:cubicBezTo>
                  <a:cubicBezTo>
                    <a:pt x="0" y="23"/>
                    <a:pt x="110" y="29"/>
                    <a:pt x="112" y="31"/>
                  </a:cubicBezTo>
                  <a:cubicBezTo>
                    <a:pt x="112" y="31"/>
                    <a:pt x="103" y="12"/>
                    <a:pt x="10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766" name="Freeform 22"/>
            <p:cNvSpPr>
              <a:spLocks/>
            </p:cNvSpPr>
            <p:nvPr/>
          </p:nvSpPr>
          <p:spPr bwMode="auto">
            <a:xfrm>
              <a:off x="3276" y="1997"/>
              <a:ext cx="1053" cy="1229"/>
            </a:xfrm>
            <a:custGeom>
              <a:avLst/>
              <a:gdLst>
                <a:gd name="T0" fmla="*/ 103 w 1003"/>
                <a:gd name="T1" fmla="*/ 12 h 1152"/>
                <a:gd name="T2" fmla="*/ 103 w 1003"/>
                <a:gd name="T3" fmla="*/ 186 h 1152"/>
                <a:gd name="T4" fmla="*/ 112 w 1003"/>
                <a:gd name="T5" fmla="*/ 460 h 1152"/>
                <a:gd name="T6" fmla="*/ 139 w 1003"/>
                <a:gd name="T7" fmla="*/ 753 h 1152"/>
                <a:gd name="T8" fmla="*/ 212 w 1003"/>
                <a:gd name="T9" fmla="*/ 972 h 1152"/>
                <a:gd name="T10" fmla="*/ 322 w 1003"/>
                <a:gd name="T11" fmla="*/ 1119 h 1152"/>
                <a:gd name="T12" fmla="*/ 423 w 1003"/>
                <a:gd name="T13" fmla="*/ 1128 h 1152"/>
                <a:gd name="T14" fmla="*/ 551 w 1003"/>
                <a:gd name="T15" fmla="*/ 1128 h 1152"/>
                <a:gd name="T16" fmla="*/ 633 w 1003"/>
                <a:gd name="T17" fmla="*/ 1128 h 1152"/>
                <a:gd name="T18" fmla="*/ 761 w 1003"/>
                <a:gd name="T19" fmla="*/ 1119 h 1152"/>
                <a:gd name="T20" fmla="*/ 852 w 1003"/>
                <a:gd name="T21" fmla="*/ 927 h 1152"/>
                <a:gd name="T22" fmla="*/ 925 w 1003"/>
                <a:gd name="T23" fmla="*/ 689 h 1152"/>
                <a:gd name="T24" fmla="*/ 971 w 1003"/>
                <a:gd name="T25" fmla="*/ 433 h 1152"/>
                <a:gd name="T26" fmla="*/ 980 w 1003"/>
                <a:gd name="T27" fmla="*/ 204 h 1152"/>
                <a:gd name="T28" fmla="*/ 962 w 1003"/>
                <a:gd name="T29" fmla="*/ 31 h 1152"/>
                <a:gd name="T30" fmla="*/ 733 w 1003"/>
                <a:gd name="T31" fmla="*/ 21 h 1152"/>
                <a:gd name="T32" fmla="*/ 103 w 1003"/>
                <a:gd name="T33" fmla="*/ 21 h 1152"/>
                <a:gd name="T34" fmla="*/ 112 w 1003"/>
                <a:gd name="T35" fmla="*/ 31 h 1152"/>
                <a:gd name="T36" fmla="*/ 103 w 1003"/>
                <a:gd name="T37" fmla="*/ 1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3" h="1152">
                  <a:moveTo>
                    <a:pt x="103" y="12"/>
                  </a:moveTo>
                  <a:cubicBezTo>
                    <a:pt x="103" y="41"/>
                    <a:pt x="102" y="111"/>
                    <a:pt x="103" y="186"/>
                  </a:cubicBezTo>
                  <a:cubicBezTo>
                    <a:pt x="104" y="261"/>
                    <a:pt x="106" y="366"/>
                    <a:pt x="112" y="460"/>
                  </a:cubicBezTo>
                  <a:cubicBezTo>
                    <a:pt x="118" y="554"/>
                    <a:pt x="122" y="668"/>
                    <a:pt x="139" y="753"/>
                  </a:cubicBezTo>
                  <a:cubicBezTo>
                    <a:pt x="156" y="838"/>
                    <a:pt x="182" y="911"/>
                    <a:pt x="212" y="972"/>
                  </a:cubicBezTo>
                  <a:cubicBezTo>
                    <a:pt x="242" y="1033"/>
                    <a:pt x="287" y="1093"/>
                    <a:pt x="322" y="1119"/>
                  </a:cubicBezTo>
                  <a:cubicBezTo>
                    <a:pt x="357" y="1145"/>
                    <a:pt x="385" y="1127"/>
                    <a:pt x="423" y="1128"/>
                  </a:cubicBezTo>
                  <a:cubicBezTo>
                    <a:pt x="461" y="1129"/>
                    <a:pt x="516" y="1128"/>
                    <a:pt x="551" y="1128"/>
                  </a:cubicBezTo>
                  <a:cubicBezTo>
                    <a:pt x="586" y="1128"/>
                    <a:pt x="598" y="1130"/>
                    <a:pt x="633" y="1128"/>
                  </a:cubicBezTo>
                  <a:cubicBezTo>
                    <a:pt x="668" y="1126"/>
                    <a:pt x="725" y="1152"/>
                    <a:pt x="761" y="1119"/>
                  </a:cubicBezTo>
                  <a:cubicBezTo>
                    <a:pt x="797" y="1086"/>
                    <a:pt x="825" y="999"/>
                    <a:pt x="852" y="927"/>
                  </a:cubicBezTo>
                  <a:cubicBezTo>
                    <a:pt x="879" y="855"/>
                    <a:pt x="905" y="771"/>
                    <a:pt x="925" y="689"/>
                  </a:cubicBezTo>
                  <a:cubicBezTo>
                    <a:pt x="945" y="607"/>
                    <a:pt x="962" y="514"/>
                    <a:pt x="971" y="433"/>
                  </a:cubicBezTo>
                  <a:cubicBezTo>
                    <a:pt x="980" y="352"/>
                    <a:pt x="982" y="271"/>
                    <a:pt x="980" y="204"/>
                  </a:cubicBezTo>
                  <a:cubicBezTo>
                    <a:pt x="978" y="137"/>
                    <a:pt x="1003" y="62"/>
                    <a:pt x="962" y="31"/>
                  </a:cubicBezTo>
                  <a:cubicBezTo>
                    <a:pt x="921" y="0"/>
                    <a:pt x="876" y="23"/>
                    <a:pt x="733" y="21"/>
                  </a:cubicBezTo>
                  <a:cubicBezTo>
                    <a:pt x="590" y="19"/>
                    <a:pt x="206" y="19"/>
                    <a:pt x="103" y="21"/>
                  </a:cubicBezTo>
                  <a:cubicBezTo>
                    <a:pt x="0" y="23"/>
                    <a:pt x="110" y="29"/>
                    <a:pt x="112" y="31"/>
                  </a:cubicBezTo>
                  <a:cubicBezTo>
                    <a:pt x="112" y="31"/>
                    <a:pt x="103" y="12"/>
                    <a:pt x="10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767" name="Freeform 23"/>
            <p:cNvSpPr>
              <a:spLocks/>
            </p:cNvSpPr>
            <p:nvPr/>
          </p:nvSpPr>
          <p:spPr bwMode="auto">
            <a:xfrm>
              <a:off x="5191" y="1997"/>
              <a:ext cx="1053" cy="1229"/>
            </a:xfrm>
            <a:custGeom>
              <a:avLst/>
              <a:gdLst>
                <a:gd name="T0" fmla="*/ 103 w 1003"/>
                <a:gd name="T1" fmla="*/ 12 h 1152"/>
                <a:gd name="T2" fmla="*/ 103 w 1003"/>
                <a:gd name="T3" fmla="*/ 186 h 1152"/>
                <a:gd name="T4" fmla="*/ 112 w 1003"/>
                <a:gd name="T5" fmla="*/ 460 h 1152"/>
                <a:gd name="T6" fmla="*/ 139 w 1003"/>
                <a:gd name="T7" fmla="*/ 753 h 1152"/>
                <a:gd name="T8" fmla="*/ 212 w 1003"/>
                <a:gd name="T9" fmla="*/ 972 h 1152"/>
                <a:gd name="T10" fmla="*/ 322 w 1003"/>
                <a:gd name="T11" fmla="*/ 1119 h 1152"/>
                <a:gd name="T12" fmla="*/ 423 w 1003"/>
                <a:gd name="T13" fmla="*/ 1128 h 1152"/>
                <a:gd name="T14" fmla="*/ 551 w 1003"/>
                <a:gd name="T15" fmla="*/ 1128 h 1152"/>
                <a:gd name="T16" fmla="*/ 633 w 1003"/>
                <a:gd name="T17" fmla="*/ 1128 h 1152"/>
                <a:gd name="T18" fmla="*/ 761 w 1003"/>
                <a:gd name="T19" fmla="*/ 1119 h 1152"/>
                <a:gd name="T20" fmla="*/ 852 w 1003"/>
                <a:gd name="T21" fmla="*/ 927 h 1152"/>
                <a:gd name="T22" fmla="*/ 925 w 1003"/>
                <a:gd name="T23" fmla="*/ 689 h 1152"/>
                <a:gd name="T24" fmla="*/ 971 w 1003"/>
                <a:gd name="T25" fmla="*/ 433 h 1152"/>
                <a:gd name="T26" fmla="*/ 980 w 1003"/>
                <a:gd name="T27" fmla="*/ 204 h 1152"/>
                <a:gd name="T28" fmla="*/ 962 w 1003"/>
                <a:gd name="T29" fmla="*/ 31 h 1152"/>
                <a:gd name="T30" fmla="*/ 733 w 1003"/>
                <a:gd name="T31" fmla="*/ 21 h 1152"/>
                <a:gd name="T32" fmla="*/ 103 w 1003"/>
                <a:gd name="T33" fmla="*/ 21 h 1152"/>
                <a:gd name="T34" fmla="*/ 112 w 1003"/>
                <a:gd name="T35" fmla="*/ 31 h 1152"/>
                <a:gd name="T36" fmla="*/ 103 w 1003"/>
                <a:gd name="T37" fmla="*/ 1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3" h="1152">
                  <a:moveTo>
                    <a:pt x="103" y="12"/>
                  </a:moveTo>
                  <a:cubicBezTo>
                    <a:pt x="103" y="41"/>
                    <a:pt x="102" y="111"/>
                    <a:pt x="103" y="186"/>
                  </a:cubicBezTo>
                  <a:cubicBezTo>
                    <a:pt x="104" y="261"/>
                    <a:pt x="106" y="366"/>
                    <a:pt x="112" y="460"/>
                  </a:cubicBezTo>
                  <a:cubicBezTo>
                    <a:pt x="118" y="554"/>
                    <a:pt x="122" y="668"/>
                    <a:pt x="139" y="753"/>
                  </a:cubicBezTo>
                  <a:cubicBezTo>
                    <a:pt x="156" y="838"/>
                    <a:pt x="182" y="911"/>
                    <a:pt x="212" y="972"/>
                  </a:cubicBezTo>
                  <a:cubicBezTo>
                    <a:pt x="242" y="1033"/>
                    <a:pt x="287" y="1093"/>
                    <a:pt x="322" y="1119"/>
                  </a:cubicBezTo>
                  <a:cubicBezTo>
                    <a:pt x="357" y="1145"/>
                    <a:pt x="385" y="1127"/>
                    <a:pt x="423" y="1128"/>
                  </a:cubicBezTo>
                  <a:cubicBezTo>
                    <a:pt x="461" y="1129"/>
                    <a:pt x="516" y="1128"/>
                    <a:pt x="551" y="1128"/>
                  </a:cubicBezTo>
                  <a:cubicBezTo>
                    <a:pt x="586" y="1128"/>
                    <a:pt x="598" y="1130"/>
                    <a:pt x="633" y="1128"/>
                  </a:cubicBezTo>
                  <a:cubicBezTo>
                    <a:pt x="668" y="1126"/>
                    <a:pt x="725" y="1152"/>
                    <a:pt x="761" y="1119"/>
                  </a:cubicBezTo>
                  <a:cubicBezTo>
                    <a:pt x="797" y="1086"/>
                    <a:pt x="825" y="999"/>
                    <a:pt x="852" y="927"/>
                  </a:cubicBezTo>
                  <a:cubicBezTo>
                    <a:pt x="879" y="855"/>
                    <a:pt x="905" y="771"/>
                    <a:pt x="925" y="689"/>
                  </a:cubicBezTo>
                  <a:cubicBezTo>
                    <a:pt x="945" y="607"/>
                    <a:pt x="962" y="514"/>
                    <a:pt x="971" y="433"/>
                  </a:cubicBezTo>
                  <a:cubicBezTo>
                    <a:pt x="980" y="352"/>
                    <a:pt x="982" y="271"/>
                    <a:pt x="980" y="204"/>
                  </a:cubicBezTo>
                  <a:cubicBezTo>
                    <a:pt x="978" y="137"/>
                    <a:pt x="1003" y="62"/>
                    <a:pt x="962" y="31"/>
                  </a:cubicBezTo>
                  <a:cubicBezTo>
                    <a:pt x="921" y="0"/>
                    <a:pt x="876" y="23"/>
                    <a:pt x="733" y="21"/>
                  </a:cubicBezTo>
                  <a:cubicBezTo>
                    <a:pt x="590" y="19"/>
                    <a:pt x="206" y="19"/>
                    <a:pt x="103" y="21"/>
                  </a:cubicBezTo>
                  <a:cubicBezTo>
                    <a:pt x="0" y="23"/>
                    <a:pt x="110" y="29"/>
                    <a:pt x="112" y="31"/>
                  </a:cubicBezTo>
                  <a:cubicBezTo>
                    <a:pt x="112" y="31"/>
                    <a:pt x="103" y="12"/>
                    <a:pt x="10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768" name="Freeform 24"/>
            <p:cNvSpPr>
              <a:spLocks/>
            </p:cNvSpPr>
            <p:nvPr/>
          </p:nvSpPr>
          <p:spPr bwMode="auto">
            <a:xfrm>
              <a:off x="4234" y="1997"/>
              <a:ext cx="1053" cy="1229"/>
            </a:xfrm>
            <a:custGeom>
              <a:avLst/>
              <a:gdLst>
                <a:gd name="T0" fmla="*/ 103 w 1003"/>
                <a:gd name="T1" fmla="*/ 12 h 1152"/>
                <a:gd name="T2" fmla="*/ 103 w 1003"/>
                <a:gd name="T3" fmla="*/ 186 h 1152"/>
                <a:gd name="T4" fmla="*/ 112 w 1003"/>
                <a:gd name="T5" fmla="*/ 460 h 1152"/>
                <a:gd name="T6" fmla="*/ 139 w 1003"/>
                <a:gd name="T7" fmla="*/ 753 h 1152"/>
                <a:gd name="T8" fmla="*/ 212 w 1003"/>
                <a:gd name="T9" fmla="*/ 972 h 1152"/>
                <a:gd name="T10" fmla="*/ 322 w 1003"/>
                <a:gd name="T11" fmla="*/ 1119 h 1152"/>
                <a:gd name="T12" fmla="*/ 423 w 1003"/>
                <a:gd name="T13" fmla="*/ 1128 h 1152"/>
                <a:gd name="T14" fmla="*/ 551 w 1003"/>
                <a:gd name="T15" fmla="*/ 1128 h 1152"/>
                <a:gd name="T16" fmla="*/ 633 w 1003"/>
                <a:gd name="T17" fmla="*/ 1128 h 1152"/>
                <a:gd name="T18" fmla="*/ 761 w 1003"/>
                <a:gd name="T19" fmla="*/ 1119 h 1152"/>
                <a:gd name="T20" fmla="*/ 852 w 1003"/>
                <a:gd name="T21" fmla="*/ 927 h 1152"/>
                <a:gd name="T22" fmla="*/ 925 w 1003"/>
                <a:gd name="T23" fmla="*/ 689 h 1152"/>
                <a:gd name="T24" fmla="*/ 971 w 1003"/>
                <a:gd name="T25" fmla="*/ 433 h 1152"/>
                <a:gd name="T26" fmla="*/ 980 w 1003"/>
                <a:gd name="T27" fmla="*/ 204 h 1152"/>
                <a:gd name="T28" fmla="*/ 962 w 1003"/>
                <a:gd name="T29" fmla="*/ 31 h 1152"/>
                <a:gd name="T30" fmla="*/ 733 w 1003"/>
                <a:gd name="T31" fmla="*/ 21 h 1152"/>
                <a:gd name="T32" fmla="*/ 103 w 1003"/>
                <a:gd name="T33" fmla="*/ 21 h 1152"/>
                <a:gd name="T34" fmla="*/ 112 w 1003"/>
                <a:gd name="T35" fmla="*/ 31 h 1152"/>
                <a:gd name="T36" fmla="*/ 103 w 1003"/>
                <a:gd name="T37" fmla="*/ 1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3" h="1152">
                  <a:moveTo>
                    <a:pt x="103" y="12"/>
                  </a:moveTo>
                  <a:cubicBezTo>
                    <a:pt x="103" y="41"/>
                    <a:pt x="102" y="111"/>
                    <a:pt x="103" y="186"/>
                  </a:cubicBezTo>
                  <a:cubicBezTo>
                    <a:pt x="104" y="261"/>
                    <a:pt x="106" y="366"/>
                    <a:pt x="112" y="460"/>
                  </a:cubicBezTo>
                  <a:cubicBezTo>
                    <a:pt x="118" y="554"/>
                    <a:pt x="122" y="668"/>
                    <a:pt x="139" y="753"/>
                  </a:cubicBezTo>
                  <a:cubicBezTo>
                    <a:pt x="156" y="838"/>
                    <a:pt x="182" y="911"/>
                    <a:pt x="212" y="972"/>
                  </a:cubicBezTo>
                  <a:cubicBezTo>
                    <a:pt x="242" y="1033"/>
                    <a:pt x="287" y="1093"/>
                    <a:pt x="322" y="1119"/>
                  </a:cubicBezTo>
                  <a:cubicBezTo>
                    <a:pt x="357" y="1145"/>
                    <a:pt x="385" y="1127"/>
                    <a:pt x="423" y="1128"/>
                  </a:cubicBezTo>
                  <a:cubicBezTo>
                    <a:pt x="461" y="1129"/>
                    <a:pt x="516" y="1128"/>
                    <a:pt x="551" y="1128"/>
                  </a:cubicBezTo>
                  <a:cubicBezTo>
                    <a:pt x="586" y="1128"/>
                    <a:pt x="598" y="1130"/>
                    <a:pt x="633" y="1128"/>
                  </a:cubicBezTo>
                  <a:cubicBezTo>
                    <a:pt x="668" y="1126"/>
                    <a:pt x="725" y="1152"/>
                    <a:pt x="761" y="1119"/>
                  </a:cubicBezTo>
                  <a:cubicBezTo>
                    <a:pt x="797" y="1086"/>
                    <a:pt x="825" y="999"/>
                    <a:pt x="852" y="927"/>
                  </a:cubicBezTo>
                  <a:cubicBezTo>
                    <a:pt x="879" y="855"/>
                    <a:pt x="905" y="771"/>
                    <a:pt x="925" y="689"/>
                  </a:cubicBezTo>
                  <a:cubicBezTo>
                    <a:pt x="945" y="607"/>
                    <a:pt x="962" y="514"/>
                    <a:pt x="971" y="433"/>
                  </a:cubicBezTo>
                  <a:cubicBezTo>
                    <a:pt x="980" y="352"/>
                    <a:pt x="982" y="271"/>
                    <a:pt x="980" y="204"/>
                  </a:cubicBezTo>
                  <a:cubicBezTo>
                    <a:pt x="978" y="137"/>
                    <a:pt x="1003" y="62"/>
                    <a:pt x="962" y="31"/>
                  </a:cubicBezTo>
                  <a:cubicBezTo>
                    <a:pt x="921" y="0"/>
                    <a:pt x="876" y="23"/>
                    <a:pt x="733" y="21"/>
                  </a:cubicBezTo>
                  <a:cubicBezTo>
                    <a:pt x="590" y="19"/>
                    <a:pt x="206" y="19"/>
                    <a:pt x="103" y="21"/>
                  </a:cubicBezTo>
                  <a:cubicBezTo>
                    <a:pt x="0" y="23"/>
                    <a:pt x="110" y="29"/>
                    <a:pt x="112" y="31"/>
                  </a:cubicBezTo>
                  <a:cubicBezTo>
                    <a:pt x="112" y="31"/>
                    <a:pt x="103" y="12"/>
                    <a:pt x="10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769" name="Freeform 25"/>
            <p:cNvSpPr>
              <a:spLocks/>
            </p:cNvSpPr>
            <p:nvPr/>
          </p:nvSpPr>
          <p:spPr bwMode="auto">
            <a:xfrm>
              <a:off x="2318" y="1997"/>
              <a:ext cx="1054" cy="1229"/>
            </a:xfrm>
            <a:custGeom>
              <a:avLst/>
              <a:gdLst>
                <a:gd name="T0" fmla="*/ 103 w 1003"/>
                <a:gd name="T1" fmla="*/ 12 h 1152"/>
                <a:gd name="T2" fmla="*/ 103 w 1003"/>
                <a:gd name="T3" fmla="*/ 186 h 1152"/>
                <a:gd name="T4" fmla="*/ 112 w 1003"/>
                <a:gd name="T5" fmla="*/ 460 h 1152"/>
                <a:gd name="T6" fmla="*/ 139 w 1003"/>
                <a:gd name="T7" fmla="*/ 753 h 1152"/>
                <a:gd name="T8" fmla="*/ 212 w 1003"/>
                <a:gd name="T9" fmla="*/ 972 h 1152"/>
                <a:gd name="T10" fmla="*/ 322 w 1003"/>
                <a:gd name="T11" fmla="*/ 1119 h 1152"/>
                <a:gd name="T12" fmla="*/ 423 w 1003"/>
                <a:gd name="T13" fmla="*/ 1128 h 1152"/>
                <a:gd name="T14" fmla="*/ 551 w 1003"/>
                <a:gd name="T15" fmla="*/ 1128 h 1152"/>
                <a:gd name="T16" fmla="*/ 633 w 1003"/>
                <a:gd name="T17" fmla="*/ 1128 h 1152"/>
                <a:gd name="T18" fmla="*/ 761 w 1003"/>
                <a:gd name="T19" fmla="*/ 1119 h 1152"/>
                <a:gd name="T20" fmla="*/ 852 w 1003"/>
                <a:gd name="T21" fmla="*/ 927 h 1152"/>
                <a:gd name="T22" fmla="*/ 925 w 1003"/>
                <a:gd name="T23" fmla="*/ 689 h 1152"/>
                <a:gd name="T24" fmla="*/ 971 w 1003"/>
                <a:gd name="T25" fmla="*/ 433 h 1152"/>
                <a:gd name="T26" fmla="*/ 980 w 1003"/>
                <a:gd name="T27" fmla="*/ 204 h 1152"/>
                <a:gd name="T28" fmla="*/ 962 w 1003"/>
                <a:gd name="T29" fmla="*/ 31 h 1152"/>
                <a:gd name="T30" fmla="*/ 733 w 1003"/>
                <a:gd name="T31" fmla="*/ 21 h 1152"/>
                <a:gd name="T32" fmla="*/ 103 w 1003"/>
                <a:gd name="T33" fmla="*/ 21 h 1152"/>
                <a:gd name="T34" fmla="*/ 112 w 1003"/>
                <a:gd name="T35" fmla="*/ 31 h 1152"/>
                <a:gd name="T36" fmla="*/ 103 w 1003"/>
                <a:gd name="T37" fmla="*/ 1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3" h="1152">
                  <a:moveTo>
                    <a:pt x="103" y="12"/>
                  </a:moveTo>
                  <a:cubicBezTo>
                    <a:pt x="103" y="41"/>
                    <a:pt x="102" y="111"/>
                    <a:pt x="103" y="186"/>
                  </a:cubicBezTo>
                  <a:cubicBezTo>
                    <a:pt x="104" y="261"/>
                    <a:pt x="106" y="366"/>
                    <a:pt x="112" y="460"/>
                  </a:cubicBezTo>
                  <a:cubicBezTo>
                    <a:pt x="118" y="554"/>
                    <a:pt x="122" y="668"/>
                    <a:pt x="139" y="753"/>
                  </a:cubicBezTo>
                  <a:cubicBezTo>
                    <a:pt x="156" y="838"/>
                    <a:pt x="182" y="911"/>
                    <a:pt x="212" y="972"/>
                  </a:cubicBezTo>
                  <a:cubicBezTo>
                    <a:pt x="242" y="1033"/>
                    <a:pt x="287" y="1093"/>
                    <a:pt x="322" y="1119"/>
                  </a:cubicBezTo>
                  <a:cubicBezTo>
                    <a:pt x="357" y="1145"/>
                    <a:pt x="385" y="1127"/>
                    <a:pt x="423" y="1128"/>
                  </a:cubicBezTo>
                  <a:cubicBezTo>
                    <a:pt x="461" y="1129"/>
                    <a:pt x="516" y="1128"/>
                    <a:pt x="551" y="1128"/>
                  </a:cubicBezTo>
                  <a:cubicBezTo>
                    <a:pt x="586" y="1128"/>
                    <a:pt x="598" y="1130"/>
                    <a:pt x="633" y="1128"/>
                  </a:cubicBezTo>
                  <a:cubicBezTo>
                    <a:pt x="668" y="1126"/>
                    <a:pt x="725" y="1152"/>
                    <a:pt x="761" y="1119"/>
                  </a:cubicBezTo>
                  <a:cubicBezTo>
                    <a:pt x="797" y="1086"/>
                    <a:pt x="825" y="999"/>
                    <a:pt x="852" y="927"/>
                  </a:cubicBezTo>
                  <a:cubicBezTo>
                    <a:pt x="879" y="855"/>
                    <a:pt x="905" y="771"/>
                    <a:pt x="925" y="689"/>
                  </a:cubicBezTo>
                  <a:cubicBezTo>
                    <a:pt x="945" y="607"/>
                    <a:pt x="962" y="514"/>
                    <a:pt x="971" y="433"/>
                  </a:cubicBezTo>
                  <a:cubicBezTo>
                    <a:pt x="980" y="352"/>
                    <a:pt x="982" y="271"/>
                    <a:pt x="980" y="204"/>
                  </a:cubicBezTo>
                  <a:cubicBezTo>
                    <a:pt x="978" y="137"/>
                    <a:pt x="1003" y="62"/>
                    <a:pt x="962" y="31"/>
                  </a:cubicBezTo>
                  <a:cubicBezTo>
                    <a:pt x="921" y="0"/>
                    <a:pt x="876" y="23"/>
                    <a:pt x="733" y="21"/>
                  </a:cubicBezTo>
                  <a:cubicBezTo>
                    <a:pt x="590" y="19"/>
                    <a:pt x="206" y="19"/>
                    <a:pt x="103" y="21"/>
                  </a:cubicBezTo>
                  <a:cubicBezTo>
                    <a:pt x="0" y="23"/>
                    <a:pt x="110" y="29"/>
                    <a:pt x="112" y="31"/>
                  </a:cubicBezTo>
                  <a:cubicBezTo>
                    <a:pt x="112" y="31"/>
                    <a:pt x="103" y="12"/>
                    <a:pt x="10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770" name="Freeform 26"/>
            <p:cNvSpPr>
              <a:spLocks/>
            </p:cNvSpPr>
            <p:nvPr/>
          </p:nvSpPr>
          <p:spPr bwMode="auto">
            <a:xfrm>
              <a:off x="-554" y="1997"/>
              <a:ext cx="1053" cy="1229"/>
            </a:xfrm>
            <a:custGeom>
              <a:avLst/>
              <a:gdLst>
                <a:gd name="T0" fmla="*/ 103 w 1003"/>
                <a:gd name="T1" fmla="*/ 12 h 1152"/>
                <a:gd name="T2" fmla="*/ 103 w 1003"/>
                <a:gd name="T3" fmla="*/ 186 h 1152"/>
                <a:gd name="T4" fmla="*/ 112 w 1003"/>
                <a:gd name="T5" fmla="*/ 460 h 1152"/>
                <a:gd name="T6" fmla="*/ 139 w 1003"/>
                <a:gd name="T7" fmla="*/ 753 h 1152"/>
                <a:gd name="T8" fmla="*/ 212 w 1003"/>
                <a:gd name="T9" fmla="*/ 972 h 1152"/>
                <a:gd name="T10" fmla="*/ 322 w 1003"/>
                <a:gd name="T11" fmla="*/ 1119 h 1152"/>
                <a:gd name="T12" fmla="*/ 423 w 1003"/>
                <a:gd name="T13" fmla="*/ 1128 h 1152"/>
                <a:gd name="T14" fmla="*/ 551 w 1003"/>
                <a:gd name="T15" fmla="*/ 1128 h 1152"/>
                <a:gd name="T16" fmla="*/ 633 w 1003"/>
                <a:gd name="T17" fmla="*/ 1128 h 1152"/>
                <a:gd name="T18" fmla="*/ 761 w 1003"/>
                <a:gd name="T19" fmla="*/ 1119 h 1152"/>
                <a:gd name="T20" fmla="*/ 852 w 1003"/>
                <a:gd name="T21" fmla="*/ 927 h 1152"/>
                <a:gd name="T22" fmla="*/ 925 w 1003"/>
                <a:gd name="T23" fmla="*/ 689 h 1152"/>
                <a:gd name="T24" fmla="*/ 971 w 1003"/>
                <a:gd name="T25" fmla="*/ 433 h 1152"/>
                <a:gd name="T26" fmla="*/ 980 w 1003"/>
                <a:gd name="T27" fmla="*/ 204 h 1152"/>
                <a:gd name="T28" fmla="*/ 962 w 1003"/>
                <a:gd name="T29" fmla="*/ 31 h 1152"/>
                <a:gd name="T30" fmla="*/ 733 w 1003"/>
                <a:gd name="T31" fmla="*/ 21 h 1152"/>
                <a:gd name="T32" fmla="*/ 103 w 1003"/>
                <a:gd name="T33" fmla="*/ 21 h 1152"/>
                <a:gd name="T34" fmla="*/ 112 w 1003"/>
                <a:gd name="T35" fmla="*/ 31 h 1152"/>
                <a:gd name="T36" fmla="*/ 103 w 1003"/>
                <a:gd name="T37" fmla="*/ 1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3" h="1152">
                  <a:moveTo>
                    <a:pt x="103" y="12"/>
                  </a:moveTo>
                  <a:cubicBezTo>
                    <a:pt x="103" y="41"/>
                    <a:pt x="102" y="111"/>
                    <a:pt x="103" y="186"/>
                  </a:cubicBezTo>
                  <a:cubicBezTo>
                    <a:pt x="104" y="261"/>
                    <a:pt x="106" y="366"/>
                    <a:pt x="112" y="460"/>
                  </a:cubicBezTo>
                  <a:cubicBezTo>
                    <a:pt x="118" y="554"/>
                    <a:pt x="122" y="668"/>
                    <a:pt x="139" y="753"/>
                  </a:cubicBezTo>
                  <a:cubicBezTo>
                    <a:pt x="156" y="838"/>
                    <a:pt x="182" y="911"/>
                    <a:pt x="212" y="972"/>
                  </a:cubicBezTo>
                  <a:cubicBezTo>
                    <a:pt x="242" y="1033"/>
                    <a:pt x="287" y="1093"/>
                    <a:pt x="322" y="1119"/>
                  </a:cubicBezTo>
                  <a:cubicBezTo>
                    <a:pt x="357" y="1145"/>
                    <a:pt x="385" y="1127"/>
                    <a:pt x="423" y="1128"/>
                  </a:cubicBezTo>
                  <a:cubicBezTo>
                    <a:pt x="461" y="1129"/>
                    <a:pt x="516" y="1128"/>
                    <a:pt x="551" y="1128"/>
                  </a:cubicBezTo>
                  <a:cubicBezTo>
                    <a:pt x="586" y="1128"/>
                    <a:pt x="598" y="1130"/>
                    <a:pt x="633" y="1128"/>
                  </a:cubicBezTo>
                  <a:cubicBezTo>
                    <a:pt x="668" y="1126"/>
                    <a:pt x="725" y="1152"/>
                    <a:pt x="761" y="1119"/>
                  </a:cubicBezTo>
                  <a:cubicBezTo>
                    <a:pt x="797" y="1086"/>
                    <a:pt x="825" y="999"/>
                    <a:pt x="852" y="927"/>
                  </a:cubicBezTo>
                  <a:cubicBezTo>
                    <a:pt x="879" y="855"/>
                    <a:pt x="905" y="771"/>
                    <a:pt x="925" y="689"/>
                  </a:cubicBezTo>
                  <a:cubicBezTo>
                    <a:pt x="945" y="607"/>
                    <a:pt x="962" y="514"/>
                    <a:pt x="971" y="433"/>
                  </a:cubicBezTo>
                  <a:cubicBezTo>
                    <a:pt x="980" y="352"/>
                    <a:pt x="982" y="271"/>
                    <a:pt x="980" y="204"/>
                  </a:cubicBezTo>
                  <a:cubicBezTo>
                    <a:pt x="978" y="137"/>
                    <a:pt x="1003" y="62"/>
                    <a:pt x="962" y="31"/>
                  </a:cubicBezTo>
                  <a:cubicBezTo>
                    <a:pt x="921" y="0"/>
                    <a:pt x="876" y="23"/>
                    <a:pt x="733" y="21"/>
                  </a:cubicBezTo>
                  <a:cubicBezTo>
                    <a:pt x="590" y="19"/>
                    <a:pt x="206" y="19"/>
                    <a:pt x="103" y="21"/>
                  </a:cubicBezTo>
                  <a:cubicBezTo>
                    <a:pt x="0" y="23"/>
                    <a:pt x="110" y="29"/>
                    <a:pt x="112" y="31"/>
                  </a:cubicBezTo>
                  <a:cubicBezTo>
                    <a:pt x="112" y="31"/>
                    <a:pt x="103" y="12"/>
                    <a:pt x="10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771" name="Rectangle 27"/>
            <p:cNvSpPr>
              <a:spLocks noChangeArrowheads="1"/>
            </p:cNvSpPr>
            <p:nvPr/>
          </p:nvSpPr>
          <p:spPr bwMode="auto">
            <a:xfrm>
              <a:off x="-554" y="1843"/>
              <a:ext cx="6904" cy="205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72" name="Rectangle 28"/>
            <p:cNvSpPr>
              <a:spLocks noChangeArrowheads="1"/>
            </p:cNvSpPr>
            <p:nvPr/>
          </p:nvSpPr>
          <p:spPr bwMode="auto">
            <a:xfrm>
              <a:off x="907" y="2048"/>
              <a:ext cx="101" cy="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73" name="Rectangle 29"/>
            <p:cNvSpPr>
              <a:spLocks noChangeArrowheads="1"/>
            </p:cNvSpPr>
            <p:nvPr/>
          </p:nvSpPr>
          <p:spPr bwMode="auto">
            <a:xfrm>
              <a:off x="1865" y="2048"/>
              <a:ext cx="101" cy="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74" name="Rectangle 30"/>
            <p:cNvSpPr>
              <a:spLocks noChangeArrowheads="1"/>
            </p:cNvSpPr>
            <p:nvPr/>
          </p:nvSpPr>
          <p:spPr bwMode="auto">
            <a:xfrm>
              <a:off x="2822" y="2048"/>
              <a:ext cx="101" cy="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75" name="Rectangle 31"/>
            <p:cNvSpPr>
              <a:spLocks noChangeArrowheads="1"/>
            </p:cNvSpPr>
            <p:nvPr/>
          </p:nvSpPr>
          <p:spPr bwMode="auto">
            <a:xfrm>
              <a:off x="3780" y="2048"/>
              <a:ext cx="101" cy="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76" name="Rectangle 32"/>
            <p:cNvSpPr>
              <a:spLocks noChangeArrowheads="1"/>
            </p:cNvSpPr>
            <p:nvPr/>
          </p:nvSpPr>
          <p:spPr bwMode="auto">
            <a:xfrm>
              <a:off x="4788" y="2048"/>
              <a:ext cx="101" cy="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77" name="Rectangle 33"/>
            <p:cNvSpPr>
              <a:spLocks noChangeArrowheads="1"/>
            </p:cNvSpPr>
            <p:nvPr/>
          </p:nvSpPr>
          <p:spPr bwMode="auto">
            <a:xfrm>
              <a:off x="5746" y="2048"/>
              <a:ext cx="100" cy="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78" name="Rectangle 34"/>
            <p:cNvSpPr>
              <a:spLocks noChangeArrowheads="1"/>
            </p:cNvSpPr>
            <p:nvPr/>
          </p:nvSpPr>
          <p:spPr bwMode="auto">
            <a:xfrm>
              <a:off x="-50" y="2048"/>
              <a:ext cx="100" cy="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3779" name="Rectangle 35"/>
            <p:cNvSpPr>
              <a:spLocks noChangeArrowheads="1"/>
            </p:cNvSpPr>
            <p:nvPr/>
          </p:nvSpPr>
          <p:spPr bwMode="auto">
            <a:xfrm>
              <a:off x="-403" y="3226"/>
              <a:ext cx="6905" cy="20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83780" name="Text Box 36"/>
          <p:cNvSpPr txBox="1">
            <a:spLocks noChangeArrowheads="1"/>
          </p:cNvSpPr>
          <p:nvPr/>
        </p:nvSpPr>
        <p:spPr bwMode="auto">
          <a:xfrm>
            <a:off x="5280025" y="1625600"/>
            <a:ext cx="3841750" cy="1009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000066"/>
                </a:solidFill>
              </a:rPr>
              <a:t>NO electronics in the vacuum</a:t>
            </a:r>
          </a:p>
        </p:txBody>
      </p:sp>
      <p:sp>
        <p:nvSpPr>
          <p:cNvPr id="1183781" name="Rectangle 3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/>
              <a:t>Light Amplifier Concept</a:t>
            </a:r>
          </a:p>
        </p:txBody>
      </p:sp>
      <p:sp>
        <p:nvSpPr>
          <p:cNvPr id="1183782" name="Text Box 38"/>
          <p:cNvSpPr txBox="1">
            <a:spLocks noChangeArrowheads="1"/>
          </p:cNvSpPr>
          <p:nvPr/>
        </p:nvSpPr>
        <p:spPr bwMode="auto">
          <a:xfrm>
            <a:off x="3352800" y="7042150"/>
            <a:ext cx="2971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D. Ferenc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DB8F-E82F-9848-8E07-50039B165CD5}" type="slidenum">
              <a:rPr lang="en-US"/>
              <a:pPr/>
              <a:t>66</a:t>
            </a:fld>
            <a:endParaRPr lang="en-US"/>
          </a:p>
        </p:txBody>
      </p:sp>
      <p:sp>
        <p:nvSpPr>
          <p:cNvPr id="688130" name="Rectangle 2"/>
          <p:cNvSpPr>
            <a:spLocks noChangeArrowheads="1"/>
          </p:cNvSpPr>
          <p:nvPr/>
        </p:nvSpPr>
        <p:spPr bwMode="auto">
          <a:xfrm>
            <a:off x="838200" y="1600200"/>
            <a:ext cx="7315200" cy="1447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24" tIns="48213" rIns="96424" bIns="48213" anchor="ctr"/>
          <a:lstStyle/>
          <a:p>
            <a:pPr defTabSz="966788">
              <a:lnSpc>
                <a:spcPct val="80000"/>
              </a:lnSpc>
            </a:pPr>
            <a:r>
              <a:rPr lang="en-US" sz="4800"/>
              <a:t>Solid State Detector</a:t>
            </a:r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3886200"/>
            <a:ext cx="5715000" cy="2667000"/>
          </a:xfrm>
          <a:noFill/>
          <a:ln/>
        </p:spPr>
        <p:txBody>
          <a:bodyPr/>
          <a:lstStyle/>
          <a:p>
            <a:pPr marL="342900" indent="-342900" defTabSz="914400"/>
            <a:r>
              <a:rPr lang="en-US"/>
              <a:t>APD</a:t>
            </a:r>
          </a:p>
          <a:p>
            <a:pPr marL="342900" indent="-342900" defTabSz="914400"/>
            <a:r>
              <a:rPr lang="en-US"/>
              <a:t>SiPM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E0D6-FEF9-AB40-B56B-5C0169AC48D9}" type="slidenum">
              <a:rPr lang="en-US"/>
              <a:pPr/>
              <a:t>67</a:t>
            </a:fld>
            <a:endParaRPr lang="en-US"/>
          </a:p>
        </p:txBody>
      </p:sp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77288" cy="838200"/>
          </a:xfrm>
          <a:noFill/>
          <a:ln/>
        </p:spPr>
        <p:txBody>
          <a:bodyPr/>
          <a:lstStyle/>
          <a:p>
            <a:pPr defTabSz="914400"/>
            <a:r>
              <a:rPr lang="en-US" sz="3600"/>
              <a:t>Planar Process for APD Fabrication</a:t>
            </a:r>
          </a:p>
        </p:txBody>
      </p:sp>
      <p:grpSp>
        <p:nvGrpSpPr>
          <p:cNvPr id="828419" name="Group 3"/>
          <p:cNvGrpSpPr>
            <a:grpSpLocks/>
          </p:cNvGrpSpPr>
          <p:nvPr/>
        </p:nvGrpSpPr>
        <p:grpSpPr bwMode="auto">
          <a:xfrm>
            <a:off x="533400" y="1143000"/>
            <a:ext cx="8763000" cy="4679950"/>
            <a:chOff x="576" y="944"/>
            <a:chExt cx="4779" cy="2495"/>
          </a:xfrm>
        </p:grpSpPr>
        <p:sp>
          <p:nvSpPr>
            <p:cNvPr id="828420" name="Rectangle 4"/>
            <p:cNvSpPr>
              <a:spLocks noChangeArrowheads="1"/>
            </p:cNvSpPr>
            <p:nvPr/>
          </p:nvSpPr>
          <p:spPr bwMode="auto">
            <a:xfrm>
              <a:off x="2269" y="1342"/>
              <a:ext cx="1141" cy="649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21" name="Rectangle 5"/>
            <p:cNvSpPr>
              <a:spLocks noChangeArrowheads="1"/>
            </p:cNvSpPr>
            <p:nvPr/>
          </p:nvSpPr>
          <p:spPr bwMode="auto">
            <a:xfrm>
              <a:off x="2322" y="1370"/>
              <a:ext cx="98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l" defTabSz="966788" eaLnBrk="0" hangingPunct="0"/>
              <a:r>
                <a:rPr lang="en-US" sz="2200" b="0">
                  <a:solidFill>
                    <a:srgbClr val="000000"/>
                  </a:solidFill>
                  <a:latin typeface="Times New Roman" charset="0"/>
                </a:rPr>
                <a:t>Deep Diffusion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22" name="Rectangle 6"/>
            <p:cNvSpPr>
              <a:spLocks noChangeArrowheads="1"/>
            </p:cNvSpPr>
            <p:nvPr/>
          </p:nvSpPr>
          <p:spPr bwMode="auto">
            <a:xfrm>
              <a:off x="2322" y="1561"/>
              <a:ext cx="82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 b="0">
                  <a:solidFill>
                    <a:srgbClr val="000000"/>
                  </a:solidFill>
                  <a:latin typeface="Times New Roman" charset="0"/>
                </a:rPr>
                <a:t>into Si wafer,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23" name="Rectangle 7"/>
            <p:cNvSpPr>
              <a:spLocks noChangeArrowheads="1"/>
            </p:cNvSpPr>
            <p:nvPr/>
          </p:nvSpPr>
          <p:spPr bwMode="auto">
            <a:xfrm>
              <a:off x="2322" y="1752"/>
              <a:ext cx="33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 b="0">
                  <a:solidFill>
                    <a:srgbClr val="000000"/>
                  </a:solidFill>
                  <a:latin typeface="Times New Roman" charset="0"/>
                </a:rPr>
                <a:t>p-n-p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24" name="Rectangle 8"/>
            <p:cNvSpPr>
              <a:spLocks noChangeArrowheads="1"/>
            </p:cNvSpPr>
            <p:nvPr/>
          </p:nvSpPr>
          <p:spPr bwMode="auto">
            <a:xfrm>
              <a:off x="2269" y="2089"/>
              <a:ext cx="1164" cy="230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25" name="Rectangle 9"/>
            <p:cNvSpPr>
              <a:spLocks noChangeArrowheads="1"/>
            </p:cNvSpPr>
            <p:nvPr/>
          </p:nvSpPr>
          <p:spPr bwMode="auto">
            <a:xfrm>
              <a:off x="2322" y="2117"/>
              <a:ext cx="71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 b="0">
                  <a:solidFill>
                    <a:srgbClr val="000000"/>
                  </a:solidFill>
                  <a:latin typeface="Times New Roman" charset="0"/>
                </a:rPr>
                <a:t>Si Removal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26" name="Rectangle 10"/>
            <p:cNvSpPr>
              <a:spLocks noChangeArrowheads="1"/>
            </p:cNvSpPr>
            <p:nvPr/>
          </p:nvSpPr>
          <p:spPr bwMode="auto">
            <a:xfrm>
              <a:off x="626" y="2089"/>
              <a:ext cx="1130" cy="73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27" name="Rectangle 11"/>
            <p:cNvSpPr>
              <a:spLocks noChangeArrowheads="1"/>
            </p:cNvSpPr>
            <p:nvPr/>
          </p:nvSpPr>
          <p:spPr bwMode="auto">
            <a:xfrm>
              <a:off x="626" y="2162"/>
              <a:ext cx="1130" cy="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28" name="Rectangle 12"/>
            <p:cNvSpPr>
              <a:spLocks noChangeArrowheads="1"/>
            </p:cNvSpPr>
            <p:nvPr/>
          </p:nvSpPr>
          <p:spPr bwMode="auto">
            <a:xfrm>
              <a:off x="626" y="1342"/>
              <a:ext cx="1130" cy="14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29" name="Rectangle 13"/>
            <p:cNvSpPr>
              <a:spLocks noChangeArrowheads="1"/>
            </p:cNvSpPr>
            <p:nvPr/>
          </p:nvSpPr>
          <p:spPr bwMode="auto">
            <a:xfrm>
              <a:off x="626" y="1785"/>
              <a:ext cx="1130" cy="14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30" name="Rectangle 14"/>
            <p:cNvSpPr>
              <a:spLocks noChangeArrowheads="1"/>
            </p:cNvSpPr>
            <p:nvPr/>
          </p:nvSpPr>
          <p:spPr bwMode="auto">
            <a:xfrm>
              <a:off x="626" y="1490"/>
              <a:ext cx="1130" cy="29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31" name="Rectangle 15"/>
            <p:cNvSpPr>
              <a:spLocks noChangeArrowheads="1"/>
            </p:cNvSpPr>
            <p:nvPr/>
          </p:nvSpPr>
          <p:spPr bwMode="auto">
            <a:xfrm>
              <a:off x="676" y="3183"/>
              <a:ext cx="1164" cy="256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32" name="Rectangle 16"/>
            <p:cNvSpPr>
              <a:spLocks noChangeArrowheads="1"/>
            </p:cNvSpPr>
            <p:nvPr/>
          </p:nvSpPr>
          <p:spPr bwMode="auto">
            <a:xfrm>
              <a:off x="729" y="3212"/>
              <a:ext cx="86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 b="0">
                  <a:solidFill>
                    <a:srgbClr val="000000"/>
                  </a:solidFill>
                  <a:latin typeface="Times New Roman" charset="0"/>
                </a:rPr>
                <a:t>Bevel Formed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33" name="Rectangle 17"/>
            <p:cNvSpPr>
              <a:spLocks noChangeArrowheads="1"/>
            </p:cNvSpPr>
            <p:nvPr/>
          </p:nvSpPr>
          <p:spPr bwMode="auto">
            <a:xfrm>
              <a:off x="918" y="2596"/>
              <a:ext cx="539" cy="7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34" name="Freeform 18"/>
            <p:cNvSpPr>
              <a:spLocks/>
            </p:cNvSpPr>
            <p:nvPr/>
          </p:nvSpPr>
          <p:spPr bwMode="auto">
            <a:xfrm>
              <a:off x="810" y="2596"/>
              <a:ext cx="257" cy="77"/>
            </a:xfrm>
            <a:custGeom>
              <a:avLst/>
              <a:gdLst>
                <a:gd name="T0" fmla="*/ 0 w 257"/>
                <a:gd name="T1" fmla="*/ 0 h 77"/>
                <a:gd name="T2" fmla="*/ 65 w 257"/>
                <a:gd name="T3" fmla="*/ 77 h 77"/>
                <a:gd name="T4" fmla="*/ 192 w 257"/>
                <a:gd name="T5" fmla="*/ 77 h 77"/>
                <a:gd name="T6" fmla="*/ 257 w 257"/>
                <a:gd name="T7" fmla="*/ 0 h 77"/>
                <a:gd name="T8" fmla="*/ 0 w 257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77">
                  <a:moveTo>
                    <a:pt x="0" y="0"/>
                  </a:moveTo>
                  <a:lnTo>
                    <a:pt x="65" y="77"/>
                  </a:lnTo>
                  <a:lnTo>
                    <a:pt x="192" y="77"/>
                  </a:lnTo>
                  <a:lnTo>
                    <a:pt x="2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35" name="Freeform 19"/>
            <p:cNvSpPr>
              <a:spLocks/>
            </p:cNvSpPr>
            <p:nvPr/>
          </p:nvSpPr>
          <p:spPr bwMode="auto">
            <a:xfrm>
              <a:off x="1296" y="2596"/>
              <a:ext cx="269" cy="77"/>
            </a:xfrm>
            <a:custGeom>
              <a:avLst/>
              <a:gdLst>
                <a:gd name="T0" fmla="*/ 0 w 269"/>
                <a:gd name="T1" fmla="*/ 0 h 77"/>
                <a:gd name="T2" fmla="*/ 67 w 269"/>
                <a:gd name="T3" fmla="*/ 77 h 77"/>
                <a:gd name="T4" fmla="*/ 203 w 269"/>
                <a:gd name="T5" fmla="*/ 77 h 77"/>
                <a:gd name="T6" fmla="*/ 269 w 269"/>
                <a:gd name="T7" fmla="*/ 0 h 77"/>
                <a:gd name="T8" fmla="*/ 0 w 269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77">
                  <a:moveTo>
                    <a:pt x="0" y="0"/>
                  </a:moveTo>
                  <a:lnTo>
                    <a:pt x="67" y="77"/>
                  </a:lnTo>
                  <a:lnTo>
                    <a:pt x="203" y="77"/>
                  </a:lnTo>
                  <a:lnTo>
                    <a:pt x="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36" name="Freeform 20"/>
            <p:cNvSpPr>
              <a:spLocks/>
            </p:cNvSpPr>
            <p:nvPr/>
          </p:nvSpPr>
          <p:spPr bwMode="auto">
            <a:xfrm>
              <a:off x="878" y="2673"/>
              <a:ext cx="378" cy="116"/>
            </a:xfrm>
            <a:custGeom>
              <a:avLst/>
              <a:gdLst>
                <a:gd name="T0" fmla="*/ 0 w 378"/>
                <a:gd name="T1" fmla="*/ 0 h 116"/>
                <a:gd name="T2" fmla="*/ 95 w 378"/>
                <a:gd name="T3" fmla="*/ 116 h 116"/>
                <a:gd name="T4" fmla="*/ 284 w 378"/>
                <a:gd name="T5" fmla="*/ 116 h 116"/>
                <a:gd name="T6" fmla="*/ 378 w 378"/>
                <a:gd name="T7" fmla="*/ 0 h 116"/>
                <a:gd name="T8" fmla="*/ 0 w 37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116">
                  <a:moveTo>
                    <a:pt x="0" y="0"/>
                  </a:moveTo>
                  <a:lnTo>
                    <a:pt x="95" y="116"/>
                  </a:lnTo>
                  <a:lnTo>
                    <a:pt x="284" y="116"/>
                  </a:lnTo>
                  <a:lnTo>
                    <a:pt x="3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37" name="Freeform 21"/>
            <p:cNvSpPr>
              <a:spLocks/>
            </p:cNvSpPr>
            <p:nvPr/>
          </p:nvSpPr>
          <p:spPr bwMode="auto">
            <a:xfrm>
              <a:off x="1054" y="2673"/>
              <a:ext cx="445" cy="116"/>
            </a:xfrm>
            <a:custGeom>
              <a:avLst/>
              <a:gdLst>
                <a:gd name="T0" fmla="*/ 0 w 445"/>
                <a:gd name="T1" fmla="*/ 0 h 116"/>
                <a:gd name="T2" fmla="*/ 111 w 445"/>
                <a:gd name="T3" fmla="*/ 116 h 116"/>
                <a:gd name="T4" fmla="*/ 333 w 445"/>
                <a:gd name="T5" fmla="*/ 116 h 116"/>
                <a:gd name="T6" fmla="*/ 445 w 445"/>
                <a:gd name="T7" fmla="*/ 0 h 116"/>
                <a:gd name="T8" fmla="*/ 0 w 445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116">
                  <a:moveTo>
                    <a:pt x="0" y="0"/>
                  </a:moveTo>
                  <a:lnTo>
                    <a:pt x="111" y="116"/>
                  </a:lnTo>
                  <a:lnTo>
                    <a:pt x="333" y="116"/>
                  </a:lnTo>
                  <a:lnTo>
                    <a:pt x="4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38" name="Line 22"/>
            <p:cNvSpPr>
              <a:spLocks noChangeShapeType="1"/>
            </p:cNvSpPr>
            <p:nvPr/>
          </p:nvSpPr>
          <p:spPr bwMode="auto">
            <a:xfrm>
              <a:off x="810" y="2596"/>
              <a:ext cx="75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39" name="Line 23"/>
            <p:cNvSpPr>
              <a:spLocks noChangeShapeType="1"/>
            </p:cNvSpPr>
            <p:nvPr/>
          </p:nvSpPr>
          <p:spPr bwMode="auto">
            <a:xfrm>
              <a:off x="973" y="2789"/>
              <a:ext cx="41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40" name="Line 24"/>
            <p:cNvSpPr>
              <a:spLocks noChangeShapeType="1"/>
            </p:cNvSpPr>
            <p:nvPr/>
          </p:nvSpPr>
          <p:spPr bwMode="auto">
            <a:xfrm>
              <a:off x="1054" y="2789"/>
              <a:ext cx="1" cy="20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41" name="Line 25"/>
            <p:cNvSpPr>
              <a:spLocks noChangeShapeType="1"/>
            </p:cNvSpPr>
            <p:nvPr/>
          </p:nvSpPr>
          <p:spPr bwMode="auto">
            <a:xfrm flipH="1">
              <a:off x="715" y="2487"/>
              <a:ext cx="2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42" name="Line 26"/>
            <p:cNvSpPr>
              <a:spLocks noChangeShapeType="1"/>
            </p:cNvSpPr>
            <p:nvPr/>
          </p:nvSpPr>
          <p:spPr bwMode="auto">
            <a:xfrm>
              <a:off x="715" y="2487"/>
              <a:ext cx="1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8443" name="Group 27"/>
            <p:cNvGrpSpPr>
              <a:grpSpLocks/>
            </p:cNvGrpSpPr>
            <p:nvPr/>
          </p:nvGrpSpPr>
          <p:grpSpPr bwMode="auto">
            <a:xfrm>
              <a:off x="672" y="2544"/>
              <a:ext cx="81" cy="39"/>
              <a:chOff x="576" y="2303"/>
              <a:chExt cx="81" cy="39"/>
            </a:xfrm>
          </p:grpSpPr>
          <p:sp>
            <p:nvSpPr>
              <p:cNvPr id="828444" name="Line 28"/>
              <p:cNvSpPr>
                <a:spLocks noChangeShapeType="1"/>
              </p:cNvSpPr>
              <p:nvPr/>
            </p:nvSpPr>
            <p:spPr bwMode="auto">
              <a:xfrm>
                <a:off x="576" y="2303"/>
                <a:ext cx="8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45" name="Line 29"/>
              <p:cNvSpPr>
                <a:spLocks noChangeShapeType="1"/>
              </p:cNvSpPr>
              <p:nvPr/>
            </p:nvSpPr>
            <p:spPr bwMode="auto">
              <a:xfrm>
                <a:off x="603" y="2341"/>
                <a:ext cx="2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46" name="Line 30"/>
              <p:cNvSpPr>
                <a:spLocks noChangeShapeType="1"/>
              </p:cNvSpPr>
              <p:nvPr/>
            </p:nvSpPr>
            <p:spPr bwMode="auto">
              <a:xfrm>
                <a:off x="589" y="2323"/>
                <a:ext cx="5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8447" name="Line 31"/>
            <p:cNvSpPr>
              <a:spLocks noChangeShapeType="1"/>
            </p:cNvSpPr>
            <p:nvPr/>
          </p:nvSpPr>
          <p:spPr bwMode="auto">
            <a:xfrm>
              <a:off x="1431" y="2596"/>
              <a:ext cx="5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48" name="Line 32"/>
            <p:cNvSpPr>
              <a:spLocks noChangeShapeType="1"/>
            </p:cNvSpPr>
            <p:nvPr/>
          </p:nvSpPr>
          <p:spPr bwMode="auto">
            <a:xfrm>
              <a:off x="931" y="2488"/>
              <a:ext cx="1" cy="1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49" name="Line 33"/>
            <p:cNvSpPr>
              <a:spLocks noChangeShapeType="1"/>
            </p:cNvSpPr>
            <p:nvPr/>
          </p:nvSpPr>
          <p:spPr bwMode="auto">
            <a:xfrm>
              <a:off x="1059" y="2998"/>
              <a:ext cx="10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0" name="Rectangle 34"/>
            <p:cNvSpPr>
              <a:spLocks noChangeArrowheads="1"/>
            </p:cNvSpPr>
            <p:nvPr/>
          </p:nvSpPr>
          <p:spPr bwMode="auto">
            <a:xfrm>
              <a:off x="1223" y="2885"/>
              <a:ext cx="398" cy="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1" name="Rectangle 35"/>
            <p:cNvSpPr>
              <a:spLocks noChangeArrowheads="1"/>
            </p:cNvSpPr>
            <p:nvPr/>
          </p:nvSpPr>
          <p:spPr bwMode="auto">
            <a:xfrm>
              <a:off x="1273" y="2915"/>
              <a:ext cx="22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 b="0">
                  <a:solidFill>
                    <a:srgbClr val="000000"/>
                  </a:solidFill>
                  <a:latin typeface="Times New Roman" charset="0"/>
                </a:rPr>
                <a:t>HV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52" name="Rectangle 36"/>
            <p:cNvSpPr>
              <a:spLocks noChangeArrowheads="1"/>
            </p:cNvSpPr>
            <p:nvPr/>
          </p:nvSpPr>
          <p:spPr bwMode="auto">
            <a:xfrm>
              <a:off x="3925" y="1342"/>
              <a:ext cx="1161" cy="133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3" name="Rectangle 37"/>
            <p:cNvSpPr>
              <a:spLocks noChangeArrowheads="1"/>
            </p:cNvSpPr>
            <p:nvPr/>
          </p:nvSpPr>
          <p:spPr bwMode="auto">
            <a:xfrm>
              <a:off x="4169" y="1342"/>
              <a:ext cx="19" cy="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4" name="Rectangle 38"/>
            <p:cNvSpPr>
              <a:spLocks noChangeArrowheads="1"/>
            </p:cNvSpPr>
            <p:nvPr/>
          </p:nvSpPr>
          <p:spPr bwMode="auto">
            <a:xfrm>
              <a:off x="4841" y="1342"/>
              <a:ext cx="21" cy="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5" name="Rectangle 39"/>
            <p:cNvSpPr>
              <a:spLocks noChangeArrowheads="1"/>
            </p:cNvSpPr>
            <p:nvPr/>
          </p:nvSpPr>
          <p:spPr bwMode="auto">
            <a:xfrm>
              <a:off x="3925" y="1475"/>
              <a:ext cx="1161" cy="33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6" name="Freeform 40"/>
            <p:cNvSpPr>
              <a:spLocks/>
            </p:cNvSpPr>
            <p:nvPr/>
          </p:nvSpPr>
          <p:spPr bwMode="auto">
            <a:xfrm>
              <a:off x="4067" y="1460"/>
              <a:ext cx="238" cy="121"/>
            </a:xfrm>
            <a:custGeom>
              <a:avLst/>
              <a:gdLst>
                <a:gd name="T0" fmla="*/ 125 w 238"/>
                <a:gd name="T1" fmla="*/ 121 h 121"/>
                <a:gd name="T2" fmla="*/ 131 w 238"/>
                <a:gd name="T3" fmla="*/ 119 h 121"/>
                <a:gd name="T4" fmla="*/ 140 w 238"/>
                <a:gd name="T5" fmla="*/ 116 h 121"/>
                <a:gd name="T6" fmla="*/ 146 w 238"/>
                <a:gd name="T7" fmla="*/ 111 h 121"/>
                <a:gd name="T8" fmla="*/ 151 w 238"/>
                <a:gd name="T9" fmla="*/ 106 h 121"/>
                <a:gd name="T10" fmla="*/ 156 w 238"/>
                <a:gd name="T11" fmla="*/ 101 h 121"/>
                <a:gd name="T12" fmla="*/ 161 w 238"/>
                <a:gd name="T13" fmla="*/ 94 h 121"/>
                <a:gd name="T14" fmla="*/ 166 w 238"/>
                <a:gd name="T15" fmla="*/ 86 h 121"/>
                <a:gd name="T16" fmla="*/ 171 w 238"/>
                <a:gd name="T17" fmla="*/ 80 h 121"/>
                <a:gd name="T18" fmla="*/ 175 w 238"/>
                <a:gd name="T19" fmla="*/ 71 h 121"/>
                <a:gd name="T20" fmla="*/ 178 w 238"/>
                <a:gd name="T21" fmla="*/ 61 h 121"/>
                <a:gd name="T22" fmla="*/ 183 w 238"/>
                <a:gd name="T23" fmla="*/ 53 h 121"/>
                <a:gd name="T24" fmla="*/ 186 w 238"/>
                <a:gd name="T25" fmla="*/ 45 h 121"/>
                <a:gd name="T26" fmla="*/ 191 w 238"/>
                <a:gd name="T27" fmla="*/ 36 h 121"/>
                <a:gd name="T28" fmla="*/ 194 w 238"/>
                <a:gd name="T29" fmla="*/ 28 h 121"/>
                <a:gd name="T30" fmla="*/ 199 w 238"/>
                <a:gd name="T31" fmla="*/ 21 h 121"/>
                <a:gd name="T32" fmla="*/ 206 w 238"/>
                <a:gd name="T33" fmla="*/ 15 h 121"/>
                <a:gd name="T34" fmla="*/ 211 w 238"/>
                <a:gd name="T35" fmla="*/ 10 h 121"/>
                <a:gd name="T36" fmla="*/ 218 w 238"/>
                <a:gd name="T37" fmla="*/ 7 h 121"/>
                <a:gd name="T38" fmla="*/ 224 w 238"/>
                <a:gd name="T39" fmla="*/ 3 h 121"/>
                <a:gd name="T40" fmla="*/ 233 w 238"/>
                <a:gd name="T41" fmla="*/ 2 h 121"/>
                <a:gd name="T42" fmla="*/ 0 w 238"/>
                <a:gd name="T43" fmla="*/ 0 h 121"/>
                <a:gd name="T44" fmla="*/ 9 w 238"/>
                <a:gd name="T45" fmla="*/ 2 h 121"/>
                <a:gd name="T46" fmla="*/ 15 w 238"/>
                <a:gd name="T47" fmla="*/ 3 h 121"/>
                <a:gd name="T48" fmla="*/ 22 w 238"/>
                <a:gd name="T49" fmla="*/ 7 h 121"/>
                <a:gd name="T50" fmla="*/ 29 w 238"/>
                <a:gd name="T51" fmla="*/ 12 h 121"/>
                <a:gd name="T52" fmla="*/ 34 w 238"/>
                <a:gd name="T53" fmla="*/ 16 h 121"/>
                <a:gd name="T54" fmla="*/ 40 w 238"/>
                <a:gd name="T55" fmla="*/ 23 h 121"/>
                <a:gd name="T56" fmla="*/ 43 w 238"/>
                <a:gd name="T57" fmla="*/ 30 h 121"/>
                <a:gd name="T58" fmla="*/ 48 w 238"/>
                <a:gd name="T59" fmla="*/ 36 h 121"/>
                <a:gd name="T60" fmla="*/ 53 w 238"/>
                <a:gd name="T61" fmla="*/ 45 h 121"/>
                <a:gd name="T62" fmla="*/ 57 w 238"/>
                <a:gd name="T63" fmla="*/ 53 h 121"/>
                <a:gd name="T64" fmla="*/ 60 w 238"/>
                <a:gd name="T65" fmla="*/ 63 h 121"/>
                <a:gd name="T66" fmla="*/ 65 w 238"/>
                <a:gd name="T67" fmla="*/ 71 h 121"/>
                <a:gd name="T68" fmla="*/ 68 w 238"/>
                <a:gd name="T69" fmla="*/ 80 h 121"/>
                <a:gd name="T70" fmla="*/ 73 w 238"/>
                <a:gd name="T71" fmla="*/ 88 h 121"/>
                <a:gd name="T72" fmla="*/ 78 w 238"/>
                <a:gd name="T73" fmla="*/ 96 h 121"/>
                <a:gd name="T74" fmla="*/ 83 w 238"/>
                <a:gd name="T75" fmla="*/ 101 h 121"/>
                <a:gd name="T76" fmla="*/ 88 w 238"/>
                <a:gd name="T77" fmla="*/ 108 h 121"/>
                <a:gd name="T78" fmla="*/ 95 w 238"/>
                <a:gd name="T79" fmla="*/ 113 h 121"/>
                <a:gd name="T80" fmla="*/ 100 w 238"/>
                <a:gd name="T81" fmla="*/ 116 h 121"/>
                <a:gd name="T82" fmla="*/ 108 w 238"/>
                <a:gd name="T83" fmla="*/ 119 h 121"/>
                <a:gd name="T84" fmla="*/ 116 w 238"/>
                <a:gd name="T8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8" h="121">
                  <a:moveTo>
                    <a:pt x="118" y="121"/>
                  </a:moveTo>
                  <a:lnTo>
                    <a:pt x="121" y="121"/>
                  </a:lnTo>
                  <a:lnTo>
                    <a:pt x="125" y="121"/>
                  </a:lnTo>
                  <a:lnTo>
                    <a:pt x="126" y="119"/>
                  </a:lnTo>
                  <a:lnTo>
                    <a:pt x="130" y="119"/>
                  </a:lnTo>
                  <a:lnTo>
                    <a:pt x="131" y="119"/>
                  </a:lnTo>
                  <a:lnTo>
                    <a:pt x="135" y="118"/>
                  </a:lnTo>
                  <a:lnTo>
                    <a:pt x="136" y="116"/>
                  </a:lnTo>
                  <a:lnTo>
                    <a:pt x="140" y="116"/>
                  </a:lnTo>
                  <a:lnTo>
                    <a:pt x="141" y="114"/>
                  </a:lnTo>
                  <a:lnTo>
                    <a:pt x="143" y="113"/>
                  </a:lnTo>
                  <a:lnTo>
                    <a:pt x="146" y="111"/>
                  </a:lnTo>
                  <a:lnTo>
                    <a:pt x="148" y="111"/>
                  </a:lnTo>
                  <a:lnTo>
                    <a:pt x="150" y="109"/>
                  </a:lnTo>
                  <a:lnTo>
                    <a:pt x="151" y="106"/>
                  </a:lnTo>
                  <a:lnTo>
                    <a:pt x="153" y="104"/>
                  </a:lnTo>
                  <a:lnTo>
                    <a:pt x="155" y="103"/>
                  </a:lnTo>
                  <a:lnTo>
                    <a:pt x="156" y="101"/>
                  </a:lnTo>
                  <a:lnTo>
                    <a:pt x="158" y="99"/>
                  </a:lnTo>
                  <a:lnTo>
                    <a:pt x="160" y="96"/>
                  </a:lnTo>
                  <a:lnTo>
                    <a:pt x="161" y="94"/>
                  </a:lnTo>
                  <a:lnTo>
                    <a:pt x="163" y="91"/>
                  </a:lnTo>
                  <a:lnTo>
                    <a:pt x="165" y="89"/>
                  </a:lnTo>
                  <a:lnTo>
                    <a:pt x="166" y="86"/>
                  </a:lnTo>
                  <a:lnTo>
                    <a:pt x="168" y="85"/>
                  </a:lnTo>
                  <a:lnTo>
                    <a:pt x="170" y="81"/>
                  </a:lnTo>
                  <a:lnTo>
                    <a:pt x="171" y="80"/>
                  </a:lnTo>
                  <a:lnTo>
                    <a:pt x="171" y="76"/>
                  </a:lnTo>
                  <a:lnTo>
                    <a:pt x="173" y="73"/>
                  </a:lnTo>
                  <a:lnTo>
                    <a:pt x="175" y="71"/>
                  </a:lnTo>
                  <a:lnTo>
                    <a:pt x="176" y="68"/>
                  </a:lnTo>
                  <a:lnTo>
                    <a:pt x="178" y="65"/>
                  </a:lnTo>
                  <a:lnTo>
                    <a:pt x="178" y="61"/>
                  </a:lnTo>
                  <a:lnTo>
                    <a:pt x="180" y="60"/>
                  </a:lnTo>
                  <a:lnTo>
                    <a:pt x="181" y="56"/>
                  </a:lnTo>
                  <a:lnTo>
                    <a:pt x="183" y="53"/>
                  </a:lnTo>
                  <a:lnTo>
                    <a:pt x="185" y="50"/>
                  </a:lnTo>
                  <a:lnTo>
                    <a:pt x="185" y="48"/>
                  </a:lnTo>
                  <a:lnTo>
                    <a:pt x="186" y="45"/>
                  </a:lnTo>
                  <a:lnTo>
                    <a:pt x="188" y="41"/>
                  </a:lnTo>
                  <a:lnTo>
                    <a:pt x="189" y="38"/>
                  </a:lnTo>
                  <a:lnTo>
                    <a:pt x="191" y="36"/>
                  </a:lnTo>
                  <a:lnTo>
                    <a:pt x="193" y="33"/>
                  </a:lnTo>
                  <a:lnTo>
                    <a:pt x="194" y="31"/>
                  </a:lnTo>
                  <a:lnTo>
                    <a:pt x="194" y="28"/>
                  </a:lnTo>
                  <a:lnTo>
                    <a:pt x="196" y="26"/>
                  </a:lnTo>
                  <a:lnTo>
                    <a:pt x="198" y="23"/>
                  </a:lnTo>
                  <a:lnTo>
                    <a:pt x="199" y="21"/>
                  </a:lnTo>
                  <a:lnTo>
                    <a:pt x="201" y="20"/>
                  </a:lnTo>
                  <a:lnTo>
                    <a:pt x="203" y="18"/>
                  </a:lnTo>
                  <a:lnTo>
                    <a:pt x="206" y="15"/>
                  </a:lnTo>
                  <a:lnTo>
                    <a:pt x="208" y="13"/>
                  </a:lnTo>
                  <a:lnTo>
                    <a:pt x="209" y="12"/>
                  </a:lnTo>
                  <a:lnTo>
                    <a:pt x="211" y="10"/>
                  </a:lnTo>
                  <a:lnTo>
                    <a:pt x="213" y="8"/>
                  </a:lnTo>
                  <a:lnTo>
                    <a:pt x="214" y="7"/>
                  </a:lnTo>
                  <a:lnTo>
                    <a:pt x="218" y="7"/>
                  </a:lnTo>
                  <a:lnTo>
                    <a:pt x="219" y="5"/>
                  </a:lnTo>
                  <a:lnTo>
                    <a:pt x="223" y="3"/>
                  </a:lnTo>
                  <a:lnTo>
                    <a:pt x="224" y="3"/>
                  </a:lnTo>
                  <a:lnTo>
                    <a:pt x="228" y="2"/>
                  </a:lnTo>
                  <a:lnTo>
                    <a:pt x="229" y="2"/>
                  </a:lnTo>
                  <a:lnTo>
                    <a:pt x="233" y="2"/>
                  </a:lnTo>
                  <a:lnTo>
                    <a:pt x="234" y="2"/>
                  </a:lnTo>
                  <a:lnTo>
                    <a:pt x="238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2" y="7"/>
                  </a:lnTo>
                  <a:lnTo>
                    <a:pt x="25" y="8"/>
                  </a:lnTo>
                  <a:lnTo>
                    <a:pt x="27" y="10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2" y="15"/>
                  </a:lnTo>
                  <a:lnTo>
                    <a:pt x="34" y="16"/>
                  </a:lnTo>
                  <a:lnTo>
                    <a:pt x="35" y="18"/>
                  </a:lnTo>
                  <a:lnTo>
                    <a:pt x="38" y="20"/>
                  </a:lnTo>
                  <a:lnTo>
                    <a:pt x="40" y="23"/>
                  </a:lnTo>
                  <a:lnTo>
                    <a:pt x="42" y="25"/>
                  </a:lnTo>
                  <a:lnTo>
                    <a:pt x="43" y="26"/>
                  </a:lnTo>
                  <a:lnTo>
                    <a:pt x="43" y="30"/>
                  </a:lnTo>
                  <a:lnTo>
                    <a:pt x="45" y="31"/>
                  </a:lnTo>
                  <a:lnTo>
                    <a:pt x="47" y="35"/>
                  </a:lnTo>
                  <a:lnTo>
                    <a:pt x="48" y="36"/>
                  </a:lnTo>
                  <a:lnTo>
                    <a:pt x="50" y="40"/>
                  </a:lnTo>
                  <a:lnTo>
                    <a:pt x="52" y="43"/>
                  </a:lnTo>
                  <a:lnTo>
                    <a:pt x="53" y="45"/>
                  </a:lnTo>
                  <a:lnTo>
                    <a:pt x="53" y="48"/>
                  </a:lnTo>
                  <a:lnTo>
                    <a:pt x="55" y="50"/>
                  </a:lnTo>
                  <a:lnTo>
                    <a:pt x="57" y="53"/>
                  </a:lnTo>
                  <a:lnTo>
                    <a:pt x="58" y="56"/>
                  </a:lnTo>
                  <a:lnTo>
                    <a:pt x="60" y="60"/>
                  </a:lnTo>
                  <a:lnTo>
                    <a:pt x="60" y="63"/>
                  </a:lnTo>
                  <a:lnTo>
                    <a:pt x="62" y="65"/>
                  </a:lnTo>
                  <a:lnTo>
                    <a:pt x="63" y="68"/>
                  </a:lnTo>
                  <a:lnTo>
                    <a:pt x="65" y="71"/>
                  </a:lnTo>
                  <a:lnTo>
                    <a:pt x="67" y="75"/>
                  </a:lnTo>
                  <a:lnTo>
                    <a:pt x="67" y="76"/>
                  </a:lnTo>
                  <a:lnTo>
                    <a:pt x="68" y="80"/>
                  </a:lnTo>
                  <a:lnTo>
                    <a:pt x="70" y="83"/>
                  </a:lnTo>
                  <a:lnTo>
                    <a:pt x="72" y="85"/>
                  </a:lnTo>
                  <a:lnTo>
                    <a:pt x="73" y="88"/>
                  </a:lnTo>
                  <a:lnTo>
                    <a:pt x="75" y="91"/>
                  </a:lnTo>
                  <a:lnTo>
                    <a:pt x="77" y="93"/>
                  </a:lnTo>
                  <a:lnTo>
                    <a:pt x="78" y="96"/>
                  </a:lnTo>
                  <a:lnTo>
                    <a:pt x="80" y="98"/>
                  </a:lnTo>
                  <a:lnTo>
                    <a:pt x="82" y="99"/>
                  </a:lnTo>
                  <a:lnTo>
                    <a:pt x="83" y="101"/>
                  </a:lnTo>
                  <a:lnTo>
                    <a:pt x="85" y="104"/>
                  </a:lnTo>
                  <a:lnTo>
                    <a:pt x="87" y="106"/>
                  </a:lnTo>
                  <a:lnTo>
                    <a:pt x="88" y="108"/>
                  </a:lnTo>
                  <a:lnTo>
                    <a:pt x="90" y="109"/>
                  </a:lnTo>
                  <a:lnTo>
                    <a:pt x="92" y="111"/>
                  </a:lnTo>
                  <a:lnTo>
                    <a:pt x="95" y="113"/>
                  </a:lnTo>
                  <a:lnTo>
                    <a:pt x="97" y="114"/>
                  </a:lnTo>
                  <a:lnTo>
                    <a:pt x="98" y="116"/>
                  </a:lnTo>
                  <a:lnTo>
                    <a:pt x="100" y="116"/>
                  </a:lnTo>
                  <a:lnTo>
                    <a:pt x="103" y="118"/>
                  </a:lnTo>
                  <a:lnTo>
                    <a:pt x="105" y="119"/>
                  </a:lnTo>
                  <a:lnTo>
                    <a:pt x="108" y="119"/>
                  </a:lnTo>
                  <a:lnTo>
                    <a:pt x="110" y="119"/>
                  </a:lnTo>
                  <a:lnTo>
                    <a:pt x="113" y="121"/>
                  </a:lnTo>
                  <a:lnTo>
                    <a:pt x="116" y="121"/>
                  </a:lnTo>
                  <a:lnTo>
                    <a:pt x="118" y="12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7" name="Freeform 41"/>
            <p:cNvSpPr>
              <a:spLocks/>
            </p:cNvSpPr>
            <p:nvPr/>
          </p:nvSpPr>
          <p:spPr bwMode="auto">
            <a:xfrm>
              <a:off x="4734" y="1462"/>
              <a:ext cx="238" cy="119"/>
            </a:xfrm>
            <a:custGeom>
              <a:avLst/>
              <a:gdLst>
                <a:gd name="T0" fmla="*/ 125 w 238"/>
                <a:gd name="T1" fmla="*/ 119 h 119"/>
                <a:gd name="T2" fmla="*/ 133 w 238"/>
                <a:gd name="T3" fmla="*/ 117 h 119"/>
                <a:gd name="T4" fmla="*/ 140 w 238"/>
                <a:gd name="T5" fmla="*/ 114 h 119"/>
                <a:gd name="T6" fmla="*/ 146 w 238"/>
                <a:gd name="T7" fmla="*/ 111 h 119"/>
                <a:gd name="T8" fmla="*/ 151 w 238"/>
                <a:gd name="T9" fmla="*/ 106 h 119"/>
                <a:gd name="T10" fmla="*/ 158 w 238"/>
                <a:gd name="T11" fmla="*/ 99 h 119"/>
                <a:gd name="T12" fmla="*/ 163 w 238"/>
                <a:gd name="T13" fmla="*/ 92 h 119"/>
                <a:gd name="T14" fmla="*/ 166 w 238"/>
                <a:gd name="T15" fmla="*/ 86 h 119"/>
                <a:gd name="T16" fmla="*/ 171 w 238"/>
                <a:gd name="T17" fmla="*/ 78 h 119"/>
                <a:gd name="T18" fmla="*/ 175 w 238"/>
                <a:gd name="T19" fmla="*/ 69 h 119"/>
                <a:gd name="T20" fmla="*/ 180 w 238"/>
                <a:gd name="T21" fmla="*/ 61 h 119"/>
                <a:gd name="T22" fmla="*/ 183 w 238"/>
                <a:gd name="T23" fmla="*/ 51 h 119"/>
                <a:gd name="T24" fmla="*/ 186 w 238"/>
                <a:gd name="T25" fmla="*/ 43 h 119"/>
                <a:gd name="T26" fmla="*/ 191 w 238"/>
                <a:gd name="T27" fmla="*/ 34 h 119"/>
                <a:gd name="T28" fmla="*/ 196 w 238"/>
                <a:gd name="T29" fmla="*/ 28 h 119"/>
                <a:gd name="T30" fmla="*/ 201 w 238"/>
                <a:gd name="T31" fmla="*/ 19 h 119"/>
                <a:gd name="T32" fmla="*/ 206 w 238"/>
                <a:gd name="T33" fmla="*/ 14 h 119"/>
                <a:gd name="T34" fmla="*/ 211 w 238"/>
                <a:gd name="T35" fmla="*/ 8 h 119"/>
                <a:gd name="T36" fmla="*/ 218 w 238"/>
                <a:gd name="T37" fmla="*/ 5 h 119"/>
                <a:gd name="T38" fmla="*/ 224 w 238"/>
                <a:gd name="T39" fmla="*/ 1 h 119"/>
                <a:gd name="T40" fmla="*/ 233 w 238"/>
                <a:gd name="T41" fmla="*/ 0 h 119"/>
                <a:gd name="T42" fmla="*/ 0 w 238"/>
                <a:gd name="T43" fmla="*/ 0 h 119"/>
                <a:gd name="T44" fmla="*/ 9 w 238"/>
                <a:gd name="T45" fmla="*/ 0 h 119"/>
                <a:gd name="T46" fmla="*/ 15 w 238"/>
                <a:gd name="T47" fmla="*/ 1 h 119"/>
                <a:gd name="T48" fmla="*/ 24 w 238"/>
                <a:gd name="T49" fmla="*/ 5 h 119"/>
                <a:gd name="T50" fmla="*/ 29 w 238"/>
                <a:gd name="T51" fmla="*/ 10 h 119"/>
                <a:gd name="T52" fmla="*/ 35 w 238"/>
                <a:gd name="T53" fmla="*/ 14 h 119"/>
                <a:gd name="T54" fmla="*/ 40 w 238"/>
                <a:gd name="T55" fmla="*/ 21 h 119"/>
                <a:gd name="T56" fmla="*/ 45 w 238"/>
                <a:gd name="T57" fmla="*/ 28 h 119"/>
                <a:gd name="T58" fmla="*/ 49 w 238"/>
                <a:gd name="T59" fmla="*/ 34 h 119"/>
                <a:gd name="T60" fmla="*/ 53 w 238"/>
                <a:gd name="T61" fmla="*/ 43 h 119"/>
                <a:gd name="T62" fmla="*/ 57 w 238"/>
                <a:gd name="T63" fmla="*/ 51 h 119"/>
                <a:gd name="T64" fmla="*/ 62 w 238"/>
                <a:gd name="T65" fmla="*/ 61 h 119"/>
                <a:gd name="T66" fmla="*/ 65 w 238"/>
                <a:gd name="T67" fmla="*/ 69 h 119"/>
                <a:gd name="T68" fmla="*/ 68 w 238"/>
                <a:gd name="T69" fmla="*/ 78 h 119"/>
                <a:gd name="T70" fmla="*/ 73 w 238"/>
                <a:gd name="T71" fmla="*/ 86 h 119"/>
                <a:gd name="T72" fmla="*/ 78 w 238"/>
                <a:gd name="T73" fmla="*/ 94 h 119"/>
                <a:gd name="T74" fmla="*/ 83 w 238"/>
                <a:gd name="T75" fmla="*/ 101 h 119"/>
                <a:gd name="T76" fmla="*/ 88 w 238"/>
                <a:gd name="T77" fmla="*/ 106 h 119"/>
                <a:gd name="T78" fmla="*/ 95 w 238"/>
                <a:gd name="T79" fmla="*/ 111 h 119"/>
                <a:gd name="T80" fmla="*/ 102 w 238"/>
                <a:gd name="T81" fmla="*/ 114 h 119"/>
                <a:gd name="T82" fmla="*/ 108 w 238"/>
                <a:gd name="T83" fmla="*/ 117 h 119"/>
                <a:gd name="T84" fmla="*/ 117 w 238"/>
                <a:gd name="T8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8" h="119">
                  <a:moveTo>
                    <a:pt x="120" y="119"/>
                  </a:moveTo>
                  <a:lnTo>
                    <a:pt x="122" y="119"/>
                  </a:lnTo>
                  <a:lnTo>
                    <a:pt x="125" y="119"/>
                  </a:lnTo>
                  <a:lnTo>
                    <a:pt x="128" y="117"/>
                  </a:lnTo>
                  <a:lnTo>
                    <a:pt x="130" y="117"/>
                  </a:lnTo>
                  <a:lnTo>
                    <a:pt x="133" y="117"/>
                  </a:lnTo>
                  <a:lnTo>
                    <a:pt x="135" y="116"/>
                  </a:lnTo>
                  <a:lnTo>
                    <a:pt x="138" y="116"/>
                  </a:lnTo>
                  <a:lnTo>
                    <a:pt x="140" y="114"/>
                  </a:lnTo>
                  <a:lnTo>
                    <a:pt x="141" y="112"/>
                  </a:lnTo>
                  <a:lnTo>
                    <a:pt x="145" y="111"/>
                  </a:lnTo>
                  <a:lnTo>
                    <a:pt x="146" y="111"/>
                  </a:lnTo>
                  <a:lnTo>
                    <a:pt x="148" y="109"/>
                  </a:lnTo>
                  <a:lnTo>
                    <a:pt x="150" y="107"/>
                  </a:lnTo>
                  <a:lnTo>
                    <a:pt x="151" y="106"/>
                  </a:lnTo>
                  <a:lnTo>
                    <a:pt x="153" y="102"/>
                  </a:lnTo>
                  <a:lnTo>
                    <a:pt x="156" y="101"/>
                  </a:lnTo>
                  <a:lnTo>
                    <a:pt x="158" y="99"/>
                  </a:lnTo>
                  <a:lnTo>
                    <a:pt x="160" y="97"/>
                  </a:lnTo>
                  <a:lnTo>
                    <a:pt x="161" y="94"/>
                  </a:lnTo>
                  <a:lnTo>
                    <a:pt x="163" y="92"/>
                  </a:lnTo>
                  <a:lnTo>
                    <a:pt x="163" y="91"/>
                  </a:lnTo>
                  <a:lnTo>
                    <a:pt x="165" y="87"/>
                  </a:lnTo>
                  <a:lnTo>
                    <a:pt x="166" y="86"/>
                  </a:lnTo>
                  <a:lnTo>
                    <a:pt x="168" y="83"/>
                  </a:lnTo>
                  <a:lnTo>
                    <a:pt x="170" y="79"/>
                  </a:lnTo>
                  <a:lnTo>
                    <a:pt x="171" y="78"/>
                  </a:lnTo>
                  <a:lnTo>
                    <a:pt x="173" y="74"/>
                  </a:lnTo>
                  <a:lnTo>
                    <a:pt x="175" y="73"/>
                  </a:lnTo>
                  <a:lnTo>
                    <a:pt x="175" y="69"/>
                  </a:lnTo>
                  <a:lnTo>
                    <a:pt x="176" y="66"/>
                  </a:lnTo>
                  <a:lnTo>
                    <a:pt x="178" y="63"/>
                  </a:lnTo>
                  <a:lnTo>
                    <a:pt x="180" y="61"/>
                  </a:lnTo>
                  <a:lnTo>
                    <a:pt x="181" y="58"/>
                  </a:lnTo>
                  <a:lnTo>
                    <a:pt x="181" y="54"/>
                  </a:lnTo>
                  <a:lnTo>
                    <a:pt x="183" y="51"/>
                  </a:lnTo>
                  <a:lnTo>
                    <a:pt x="185" y="49"/>
                  </a:lnTo>
                  <a:lnTo>
                    <a:pt x="186" y="46"/>
                  </a:lnTo>
                  <a:lnTo>
                    <a:pt x="186" y="43"/>
                  </a:lnTo>
                  <a:lnTo>
                    <a:pt x="188" y="39"/>
                  </a:lnTo>
                  <a:lnTo>
                    <a:pt x="190" y="38"/>
                  </a:lnTo>
                  <a:lnTo>
                    <a:pt x="191" y="34"/>
                  </a:lnTo>
                  <a:lnTo>
                    <a:pt x="193" y="33"/>
                  </a:lnTo>
                  <a:lnTo>
                    <a:pt x="195" y="29"/>
                  </a:lnTo>
                  <a:lnTo>
                    <a:pt x="196" y="28"/>
                  </a:lnTo>
                  <a:lnTo>
                    <a:pt x="198" y="24"/>
                  </a:lnTo>
                  <a:lnTo>
                    <a:pt x="200" y="23"/>
                  </a:lnTo>
                  <a:lnTo>
                    <a:pt x="201" y="19"/>
                  </a:lnTo>
                  <a:lnTo>
                    <a:pt x="203" y="18"/>
                  </a:lnTo>
                  <a:lnTo>
                    <a:pt x="204" y="16"/>
                  </a:lnTo>
                  <a:lnTo>
                    <a:pt x="206" y="14"/>
                  </a:lnTo>
                  <a:lnTo>
                    <a:pt x="208" y="13"/>
                  </a:lnTo>
                  <a:lnTo>
                    <a:pt x="209" y="10"/>
                  </a:lnTo>
                  <a:lnTo>
                    <a:pt x="211" y="8"/>
                  </a:lnTo>
                  <a:lnTo>
                    <a:pt x="213" y="8"/>
                  </a:lnTo>
                  <a:lnTo>
                    <a:pt x="216" y="6"/>
                  </a:lnTo>
                  <a:lnTo>
                    <a:pt x="218" y="5"/>
                  </a:lnTo>
                  <a:lnTo>
                    <a:pt x="219" y="3"/>
                  </a:lnTo>
                  <a:lnTo>
                    <a:pt x="223" y="3"/>
                  </a:lnTo>
                  <a:lnTo>
                    <a:pt x="224" y="1"/>
                  </a:lnTo>
                  <a:lnTo>
                    <a:pt x="228" y="1"/>
                  </a:lnTo>
                  <a:lnTo>
                    <a:pt x="229" y="1"/>
                  </a:lnTo>
                  <a:lnTo>
                    <a:pt x="233" y="0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0" y="5"/>
                  </a:lnTo>
                  <a:lnTo>
                    <a:pt x="24" y="5"/>
                  </a:lnTo>
                  <a:lnTo>
                    <a:pt x="25" y="6"/>
                  </a:lnTo>
                  <a:lnTo>
                    <a:pt x="27" y="8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4" y="13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1"/>
                  </a:lnTo>
                  <a:lnTo>
                    <a:pt x="42" y="23"/>
                  </a:lnTo>
                  <a:lnTo>
                    <a:pt x="44" y="26"/>
                  </a:lnTo>
                  <a:lnTo>
                    <a:pt x="45" y="28"/>
                  </a:lnTo>
                  <a:lnTo>
                    <a:pt x="47" y="31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3" y="43"/>
                  </a:lnTo>
                  <a:lnTo>
                    <a:pt x="55" y="46"/>
                  </a:lnTo>
                  <a:lnTo>
                    <a:pt x="57" y="49"/>
                  </a:lnTo>
                  <a:lnTo>
                    <a:pt x="57" y="51"/>
                  </a:lnTo>
                  <a:lnTo>
                    <a:pt x="58" y="54"/>
                  </a:lnTo>
                  <a:lnTo>
                    <a:pt x="60" y="58"/>
                  </a:lnTo>
                  <a:lnTo>
                    <a:pt x="62" y="61"/>
                  </a:lnTo>
                  <a:lnTo>
                    <a:pt x="62" y="64"/>
                  </a:lnTo>
                  <a:lnTo>
                    <a:pt x="63" y="66"/>
                  </a:lnTo>
                  <a:lnTo>
                    <a:pt x="65" y="69"/>
                  </a:lnTo>
                  <a:lnTo>
                    <a:pt x="67" y="73"/>
                  </a:lnTo>
                  <a:lnTo>
                    <a:pt x="68" y="74"/>
                  </a:lnTo>
                  <a:lnTo>
                    <a:pt x="68" y="78"/>
                  </a:lnTo>
                  <a:lnTo>
                    <a:pt x="70" y="81"/>
                  </a:lnTo>
                  <a:lnTo>
                    <a:pt x="72" y="84"/>
                  </a:lnTo>
                  <a:lnTo>
                    <a:pt x="73" y="86"/>
                  </a:lnTo>
                  <a:lnTo>
                    <a:pt x="75" y="89"/>
                  </a:lnTo>
                  <a:lnTo>
                    <a:pt x="77" y="91"/>
                  </a:lnTo>
                  <a:lnTo>
                    <a:pt x="78" y="94"/>
                  </a:lnTo>
                  <a:lnTo>
                    <a:pt x="80" y="96"/>
                  </a:lnTo>
                  <a:lnTo>
                    <a:pt x="82" y="97"/>
                  </a:lnTo>
                  <a:lnTo>
                    <a:pt x="83" y="101"/>
                  </a:lnTo>
                  <a:lnTo>
                    <a:pt x="85" y="102"/>
                  </a:lnTo>
                  <a:lnTo>
                    <a:pt x="87" y="104"/>
                  </a:lnTo>
                  <a:lnTo>
                    <a:pt x="88" y="106"/>
                  </a:lnTo>
                  <a:lnTo>
                    <a:pt x="90" y="107"/>
                  </a:lnTo>
                  <a:lnTo>
                    <a:pt x="93" y="109"/>
                  </a:lnTo>
                  <a:lnTo>
                    <a:pt x="95" y="111"/>
                  </a:lnTo>
                  <a:lnTo>
                    <a:pt x="97" y="112"/>
                  </a:lnTo>
                  <a:lnTo>
                    <a:pt x="98" y="114"/>
                  </a:lnTo>
                  <a:lnTo>
                    <a:pt x="102" y="114"/>
                  </a:lnTo>
                  <a:lnTo>
                    <a:pt x="103" y="116"/>
                  </a:lnTo>
                  <a:lnTo>
                    <a:pt x="107" y="117"/>
                  </a:lnTo>
                  <a:lnTo>
                    <a:pt x="108" y="117"/>
                  </a:lnTo>
                  <a:lnTo>
                    <a:pt x="112" y="117"/>
                  </a:lnTo>
                  <a:lnTo>
                    <a:pt x="113" y="119"/>
                  </a:lnTo>
                  <a:lnTo>
                    <a:pt x="117" y="119"/>
                  </a:lnTo>
                  <a:lnTo>
                    <a:pt x="120" y="11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8" name="Rectangle 42"/>
            <p:cNvSpPr>
              <a:spLocks noChangeArrowheads="1"/>
            </p:cNvSpPr>
            <p:nvPr/>
          </p:nvSpPr>
          <p:spPr bwMode="auto">
            <a:xfrm>
              <a:off x="3925" y="1783"/>
              <a:ext cx="1161" cy="13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59" name="Rectangle 43"/>
            <p:cNvSpPr>
              <a:spLocks noChangeArrowheads="1"/>
            </p:cNvSpPr>
            <p:nvPr/>
          </p:nvSpPr>
          <p:spPr bwMode="auto">
            <a:xfrm>
              <a:off x="3925" y="2150"/>
              <a:ext cx="1165" cy="12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60" name="Rectangle 44"/>
            <p:cNvSpPr>
              <a:spLocks noChangeArrowheads="1"/>
            </p:cNvSpPr>
            <p:nvPr/>
          </p:nvSpPr>
          <p:spPr bwMode="auto">
            <a:xfrm>
              <a:off x="3925" y="2092"/>
              <a:ext cx="1165" cy="76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61" name="Rectangle 45"/>
            <p:cNvSpPr>
              <a:spLocks noChangeArrowheads="1"/>
            </p:cNvSpPr>
            <p:nvPr/>
          </p:nvSpPr>
          <p:spPr bwMode="auto">
            <a:xfrm>
              <a:off x="4195" y="2036"/>
              <a:ext cx="20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62" name="Rectangle 46"/>
            <p:cNvSpPr>
              <a:spLocks noChangeArrowheads="1"/>
            </p:cNvSpPr>
            <p:nvPr/>
          </p:nvSpPr>
          <p:spPr bwMode="auto">
            <a:xfrm>
              <a:off x="4819" y="2036"/>
              <a:ext cx="22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63" name="Freeform 47"/>
            <p:cNvSpPr>
              <a:spLocks/>
            </p:cNvSpPr>
            <p:nvPr/>
          </p:nvSpPr>
          <p:spPr bwMode="auto">
            <a:xfrm>
              <a:off x="4091" y="2163"/>
              <a:ext cx="242" cy="110"/>
            </a:xfrm>
            <a:custGeom>
              <a:avLst/>
              <a:gdLst>
                <a:gd name="T0" fmla="*/ 127 w 242"/>
                <a:gd name="T1" fmla="*/ 110 h 110"/>
                <a:gd name="T2" fmla="*/ 134 w 242"/>
                <a:gd name="T3" fmla="*/ 108 h 110"/>
                <a:gd name="T4" fmla="*/ 142 w 242"/>
                <a:gd name="T5" fmla="*/ 106 h 110"/>
                <a:gd name="T6" fmla="*/ 149 w 242"/>
                <a:gd name="T7" fmla="*/ 101 h 110"/>
                <a:gd name="T8" fmla="*/ 154 w 242"/>
                <a:gd name="T9" fmla="*/ 98 h 110"/>
                <a:gd name="T10" fmla="*/ 159 w 242"/>
                <a:gd name="T11" fmla="*/ 92 h 110"/>
                <a:gd name="T12" fmla="*/ 164 w 242"/>
                <a:gd name="T13" fmla="*/ 87 h 110"/>
                <a:gd name="T14" fmla="*/ 169 w 242"/>
                <a:gd name="T15" fmla="*/ 80 h 110"/>
                <a:gd name="T16" fmla="*/ 174 w 242"/>
                <a:gd name="T17" fmla="*/ 72 h 110"/>
                <a:gd name="T18" fmla="*/ 177 w 242"/>
                <a:gd name="T19" fmla="*/ 63 h 110"/>
                <a:gd name="T20" fmla="*/ 182 w 242"/>
                <a:gd name="T21" fmla="*/ 57 h 110"/>
                <a:gd name="T22" fmla="*/ 185 w 242"/>
                <a:gd name="T23" fmla="*/ 48 h 110"/>
                <a:gd name="T24" fmla="*/ 190 w 242"/>
                <a:gd name="T25" fmla="*/ 40 h 110"/>
                <a:gd name="T26" fmla="*/ 194 w 242"/>
                <a:gd name="T27" fmla="*/ 32 h 110"/>
                <a:gd name="T28" fmla="*/ 199 w 242"/>
                <a:gd name="T29" fmla="*/ 25 h 110"/>
                <a:gd name="T30" fmla="*/ 204 w 242"/>
                <a:gd name="T31" fmla="*/ 19 h 110"/>
                <a:gd name="T32" fmla="*/ 209 w 242"/>
                <a:gd name="T33" fmla="*/ 14 h 110"/>
                <a:gd name="T34" fmla="*/ 215 w 242"/>
                <a:gd name="T35" fmla="*/ 9 h 110"/>
                <a:gd name="T36" fmla="*/ 222 w 242"/>
                <a:gd name="T37" fmla="*/ 5 h 110"/>
                <a:gd name="T38" fmla="*/ 229 w 242"/>
                <a:gd name="T39" fmla="*/ 2 h 110"/>
                <a:gd name="T40" fmla="*/ 237 w 242"/>
                <a:gd name="T41" fmla="*/ 0 h 110"/>
                <a:gd name="T42" fmla="*/ 0 w 242"/>
                <a:gd name="T43" fmla="*/ 0 h 110"/>
                <a:gd name="T44" fmla="*/ 8 w 242"/>
                <a:gd name="T45" fmla="*/ 0 h 110"/>
                <a:gd name="T46" fmla="*/ 14 w 242"/>
                <a:gd name="T47" fmla="*/ 2 h 110"/>
                <a:gd name="T48" fmla="*/ 23 w 242"/>
                <a:gd name="T49" fmla="*/ 5 h 110"/>
                <a:gd name="T50" fmla="*/ 28 w 242"/>
                <a:gd name="T51" fmla="*/ 9 h 110"/>
                <a:gd name="T52" fmla="*/ 34 w 242"/>
                <a:gd name="T53" fmla="*/ 14 h 110"/>
                <a:gd name="T54" fmla="*/ 39 w 242"/>
                <a:gd name="T55" fmla="*/ 20 h 110"/>
                <a:gd name="T56" fmla="*/ 44 w 242"/>
                <a:gd name="T57" fmla="*/ 27 h 110"/>
                <a:gd name="T58" fmla="*/ 49 w 242"/>
                <a:gd name="T59" fmla="*/ 33 h 110"/>
                <a:gd name="T60" fmla="*/ 53 w 242"/>
                <a:gd name="T61" fmla="*/ 40 h 110"/>
                <a:gd name="T62" fmla="*/ 58 w 242"/>
                <a:gd name="T63" fmla="*/ 48 h 110"/>
                <a:gd name="T64" fmla="*/ 61 w 242"/>
                <a:gd name="T65" fmla="*/ 57 h 110"/>
                <a:gd name="T66" fmla="*/ 66 w 242"/>
                <a:gd name="T67" fmla="*/ 65 h 110"/>
                <a:gd name="T68" fmla="*/ 69 w 242"/>
                <a:gd name="T69" fmla="*/ 73 h 110"/>
                <a:gd name="T70" fmla="*/ 74 w 242"/>
                <a:gd name="T71" fmla="*/ 80 h 110"/>
                <a:gd name="T72" fmla="*/ 79 w 242"/>
                <a:gd name="T73" fmla="*/ 87 h 110"/>
                <a:gd name="T74" fmla="*/ 84 w 242"/>
                <a:gd name="T75" fmla="*/ 93 h 110"/>
                <a:gd name="T76" fmla="*/ 89 w 242"/>
                <a:gd name="T77" fmla="*/ 98 h 110"/>
                <a:gd name="T78" fmla="*/ 96 w 242"/>
                <a:gd name="T79" fmla="*/ 103 h 110"/>
                <a:gd name="T80" fmla="*/ 102 w 242"/>
                <a:gd name="T81" fmla="*/ 106 h 110"/>
                <a:gd name="T82" fmla="*/ 109 w 242"/>
                <a:gd name="T83" fmla="*/ 108 h 110"/>
                <a:gd name="T84" fmla="*/ 117 w 242"/>
                <a:gd name="T8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110">
                  <a:moveTo>
                    <a:pt x="121" y="110"/>
                  </a:moveTo>
                  <a:lnTo>
                    <a:pt x="124" y="110"/>
                  </a:lnTo>
                  <a:lnTo>
                    <a:pt x="127" y="110"/>
                  </a:lnTo>
                  <a:lnTo>
                    <a:pt x="129" y="110"/>
                  </a:lnTo>
                  <a:lnTo>
                    <a:pt x="132" y="110"/>
                  </a:lnTo>
                  <a:lnTo>
                    <a:pt x="134" y="108"/>
                  </a:lnTo>
                  <a:lnTo>
                    <a:pt x="137" y="108"/>
                  </a:lnTo>
                  <a:lnTo>
                    <a:pt x="139" y="106"/>
                  </a:lnTo>
                  <a:lnTo>
                    <a:pt x="142" y="106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9" y="101"/>
                  </a:lnTo>
                  <a:lnTo>
                    <a:pt x="151" y="101"/>
                  </a:lnTo>
                  <a:lnTo>
                    <a:pt x="152" y="100"/>
                  </a:lnTo>
                  <a:lnTo>
                    <a:pt x="154" y="98"/>
                  </a:lnTo>
                  <a:lnTo>
                    <a:pt x="156" y="96"/>
                  </a:lnTo>
                  <a:lnTo>
                    <a:pt x="157" y="95"/>
                  </a:lnTo>
                  <a:lnTo>
                    <a:pt x="159" y="92"/>
                  </a:lnTo>
                  <a:lnTo>
                    <a:pt x="161" y="90"/>
                  </a:lnTo>
                  <a:lnTo>
                    <a:pt x="162" y="88"/>
                  </a:lnTo>
                  <a:lnTo>
                    <a:pt x="164" y="87"/>
                  </a:lnTo>
                  <a:lnTo>
                    <a:pt x="165" y="83"/>
                  </a:lnTo>
                  <a:lnTo>
                    <a:pt x="167" y="82"/>
                  </a:lnTo>
                  <a:lnTo>
                    <a:pt x="169" y="80"/>
                  </a:lnTo>
                  <a:lnTo>
                    <a:pt x="170" y="77"/>
                  </a:lnTo>
                  <a:lnTo>
                    <a:pt x="172" y="75"/>
                  </a:lnTo>
                  <a:lnTo>
                    <a:pt x="174" y="72"/>
                  </a:lnTo>
                  <a:lnTo>
                    <a:pt x="175" y="70"/>
                  </a:lnTo>
                  <a:lnTo>
                    <a:pt x="177" y="67"/>
                  </a:lnTo>
                  <a:lnTo>
                    <a:pt x="177" y="63"/>
                  </a:lnTo>
                  <a:lnTo>
                    <a:pt x="179" y="62"/>
                  </a:lnTo>
                  <a:lnTo>
                    <a:pt x="180" y="58"/>
                  </a:lnTo>
                  <a:lnTo>
                    <a:pt x="182" y="57"/>
                  </a:lnTo>
                  <a:lnTo>
                    <a:pt x="184" y="53"/>
                  </a:lnTo>
                  <a:lnTo>
                    <a:pt x="184" y="50"/>
                  </a:lnTo>
                  <a:lnTo>
                    <a:pt x="185" y="48"/>
                  </a:lnTo>
                  <a:lnTo>
                    <a:pt x="187" y="45"/>
                  </a:lnTo>
                  <a:lnTo>
                    <a:pt x="189" y="42"/>
                  </a:lnTo>
                  <a:lnTo>
                    <a:pt x="190" y="40"/>
                  </a:lnTo>
                  <a:lnTo>
                    <a:pt x="190" y="37"/>
                  </a:lnTo>
                  <a:lnTo>
                    <a:pt x="192" y="35"/>
                  </a:lnTo>
                  <a:lnTo>
                    <a:pt x="194" y="32"/>
                  </a:lnTo>
                  <a:lnTo>
                    <a:pt x="195" y="30"/>
                  </a:lnTo>
                  <a:lnTo>
                    <a:pt x="197" y="28"/>
                  </a:lnTo>
                  <a:lnTo>
                    <a:pt x="199" y="25"/>
                  </a:lnTo>
                  <a:lnTo>
                    <a:pt x="200" y="23"/>
                  </a:lnTo>
                  <a:lnTo>
                    <a:pt x="202" y="20"/>
                  </a:lnTo>
                  <a:lnTo>
                    <a:pt x="204" y="19"/>
                  </a:lnTo>
                  <a:lnTo>
                    <a:pt x="205" y="17"/>
                  </a:lnTo>
                  <a:lnTo>
                    <a:pt x="207" y="15"/>
                  </a:lnTo>
                  <a:lnTo>
                    <a:pt x="209" y="14"/>
                  </a:lnTo>
                  <a:lnTo>
                    <a:pt x="210" y="12"/>
                  </a:lnTo>
                  <a:lnTo>
                    <a:pt x="214" y="10"/>
                  </a:lnTo>
                  <a:lnTo>
                    <a:pt x="215" y="9"/>
                  </a:lnTo>
                  <a:lnTo>
                    <a:pt x="217" y="7"/>
                  </a:lnTo>
                  <a:lnTo>
                    <a:pt x="219" y="5"/>
                  </a:lnTo>
                  <a:lnTo>
                    <a:pt x="222" y="5"/>
                  </a:lnTo>
                  <a:lnTo>
                    <a:pt x="224" y="4"/>
                  </a:lnTo>
                  <a:lnTo>
                    <a:pt x="227" y="2"/>
                  </a:lnTo>
                  <a:lnTo>
                    <a:pt x="229" y="2"/>
                  </a:lnTo>
                  <a:lnTo>
                    <a:pt x="232" y="0"/>
                  </a:lnTo>
                  <a:lnTo>
                    <a:pt x="234" y="0"/>
                  </a:lnTo>
                  <a:lnTo>
                    <a:pt x="237" y="0"/>
                  </a:lnTo>
                  <a:lnTo>
                    <a:pt x="240" y="0"/>
                  </a:lnTo>
                  <a:lnTo>
                    <a:pt x="242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8" y="9"/>
                  </a:lnTo>
                  <a:lnTo>
                    <a:pt x="31" y="10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5"/>
                  </a:lnTo>
                  <a:lnTo>
                    <a:pt x="38" y="17"/>
                  </a:lnTo>
                  <a:lnTo>
                    <a:pt x="39" y="20"/>
                  </a:lnTo>
                  <a:lnTo>
                    <a:pt x="41" y="22"/>
                  </a:lnTo>
                  <a:lnTo>
                    <a:pt x="43" y="23"/>
                  </a:lnTo>
                  <a:lnTo>
                    <a:pt x="44" y="27"/>
                  </a:lnTo>
                  <a:lnTo>
                    <a:pt x="46" y="28"/>
                  </a:lnTo>
                  <a:lnTo>
                    <a:pt x="48" y="30"/>
                  </a:lnTo>
                  <a:lnTo>
                    <a:pt x="49" y="33"/>
                  </a:lnTo>
                  <a:lnTo>
                    <a:pt x="51" y="35"/>
                  </a:lnTo>
                  <a:lnTo>
                    <a:pt x="53" y="38"/>
                  </a:lnTo>
                  <a:lnTo>
                    <a:pt x="53" y="40"/>
                  </a:lnTo>
                  <a:lnTo>
                    <a:pt x="54" y="43"/>
                  </a:lnTo>
                  <a:lnTo>
                    <a:pt x="56" y="45"/>
                  </a:lnTo>
                  <a:lnTo>
                    <a:pt x="58" y="48"/>
                  </a:lnTo>
                  <a:lnTo>
                    <a:pt x="59" y="50"/>
                  </a:lnTo>
                  <a:lnTo>
                    <a:pt x="59" y="53"/>
                  </a:lnTo>
                  <a:lnTo>
                    <a:pt x="61" y="57"/>
                  </a:lnTo>
                  <a:lnTo>
                    <a:pt x="63" y="60"/>
                  </a:lnTo>
                  <a:lnTo>
                    <a:pt x="64" y="62"/>
                  </a:lnTo>
                  <a:lnTo>
                    <a:pt x="66" y="65"/>
                  </a:lnTo>
                  <a:lnTo>
                    <a:pt x="68" y="67"/>
                  </a:lnTo>
                  <a:lnTo>
                    <a:pt x="68" y="70"/>
                  </a:lnTo>
                  <a:lnTo>
                    <a:pt x="69" y="73"/>
                  </a:lnTo>
                  <a:lnTo>
                    <a:pt x="71" y="75"/>
                  </a:lnTo>
                  <a:lnTo>
                    <a:pt x="73" y="78"/>
                  </a:lnTo>
                  <a:lnTo>
                    <a:pt x="74" y="80"/>
                  </a:lnTo>
                  <a:lnTo>
                    <a:pt x="76" y="83"/>
                  </a:lnTo>
                  <a:lnTo>
                    <a:pt x="78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83" y="92"/>
                  </a:lnTo>
                  <a:lnTo>
                    <a:pt x="84" y="93"/>
                  </a:lnTo>
                  <a:lnTo>
                    <a:pt x="86" y="95"/>
                  </a:lnTo>
                  <a:lnTo>
                    <a:pt x="88" y="96"/>
                  </a:lnTo>
                  <a:lnTo>
                    <a:pt x="89" y="98"/>
                  </a:lnTo>
                  <a:lnTo>
                    <a:pt x="91" y="100"/>
                  </a:lnTo>
                  <a:lnTo>
                    <a:pt x="94" y="101"/>
                  </a:lnTo>
                  <a:lnTo>
                    <a:pt x="96" y="103"/>
                  </a:lnTo>
                  <a:lnTo>
                    <a:pt x="97" y="105"/>
                  </a:lnTo>
                  <a:lnTo>
                    <a:pt x="99" y="106"/>
                  </a:lnTo>
                  <a:lnTo>
                    <a:pt x="102" y="106"/>
                  </a:lnTo>
                  <a:lnTo>
                    <a:pt x="104" y="108"/>
                  </a:lnTo>
                  <a:lnTo>
                    <a:pt x="107" y="108"/>
                  </a:lnTo>
                  <a:lnTo>
                    <a:pt x="109" y="108"/>
                  </a:lnTo>
                  <a:lnTo>
                    <a:pt x="112" y="110"/>
                  </a:lnTo>
                  <a:lnTo>
                    <a:pt x="116" y="110"/>
                  </a:lnTo>
                  <a:lnTo>
                    <a:pt x="117" y="110"/>
                  </a:lnTo>
                  <a:lnTo>
                    <a:pt x="121" y="11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64" name="Freeform 48"/>
            <p:cNvSpPr>
              <a:spLocks/>
            </p:cNvSpPr>
            <p:nvPr/>
          </p:nvSpPr>
          <p:spPr bwMode="auto">
            <a:xfrm>
              <a:off x="4714" y="2163"/>
              <a:ext cx="244" cy="110"/>
            </a:xfrm>
            <a:custGeom>
              <a:avLst/>
              <a:gdLst>
                <a:gd name="T0" fmla="*/ 128 w 244"/>
                <a:gd name="T1" fmla="*/ 110 h 110"/>
                <a:gd name="T2" fmla="*/ 137 w 244"/>
                <a:gd name="T3" fmla="*/ 108 h 110"/>
                <a:gd name="T4" fmla="*/ 143 w 244"/>
                <a:gd name="T5" fmla="*/ 106 h 110"/>
                <a:gd name="T6" fmla="*/ 150 w 244"/>
                <a:gd name="T7" fmla="*/ 101 h 110"/>
                <a:gd name="T8" fmla="*/ 156 w 244"/>
                <a:gd name="T9" fmla="*/ 98 h 110"/>
                <a:gd name="T10" fmla="*/ 161 w 244"/>
                <a:gd name="T11" fmla="*/ 92 h 110"/>
                <a:gd name="T12" fmla="*/ 166 w 244"/>
                <a:gd name="T13" fmla="*/ 87 h 110"/>
                <a:gd name="T14" fmla="*/ 171 w 244"/>
                <a:gd name="T15" fmla="*/ 80 h 110"/>
                <a:gd name="T16" fmla="*/ 175 w 244"/>
                <a:gd name="T17" fmla="*/ 72 h 110"/>
                <a:gd name="T18" fmla="*/ 180 w 244"/>
                <a:gd name="T19" fmla="*/ 63 h 110"/>
                <a:gd name="T20" fmla="*/ 183 w 244"/>
                <a:gd name="T21" fmla="*/ 57 h 110"/>
                <a:gd name="T22" fmla="*/ 188 w 244"/>
                <a:gd name="T23" fmla="*/ 48 h 110"/>
                <a:gd name="T24" fmla="*/ 191 w 244"/>
                <a:gd name="T25" fmla="*/ 40 h 110"/>
                <a:gd name="T26" fmla="*/ 196 w 244"/>
                <a:gd name="T27" fmla="*/ 32 h 110"/>
                <a:gd name="T28" fmla="*/ 201 w 244"/>
                <a:gd name="T29" fmla="*/ 25 h 110"/>
                <a:gd name="T30" fmla="*/ 206 w 244"/>
                <a:gd name="T31" fmla="*/ 19 h 110"/>
                <a:gd name="T32" fmla="*/ 211 w 244"/>
                <a:gd name="T33" fmla="*/ 14 h 110"/>
                <a:gd name="T34" fmla="*/ 216 w 244"/>
                <a:gd name="T35" fmla="*/ 9 h 110"/>
                <a:gd name="T36" fmla="*/ 223 w 244"/>
                <a:gd name="T37" fmla="*/ 5 h 110"/>
                <a:gd name="T38" fmla="*/ 231 w 244"/>
                <a:gd name="T39" fmla="*/ 2 h 110"/>
                <a:gd name="T40" fmla="*/ 238 w 244"/>
                <a:gd name="T41" fmla="*/ 0 h 110"/>
                <a:gd name="T42" fmla="*/ 0 w 244"/>
                <a:gd name="T43" fmla="*/ 0 h 110"/>
                <a:gd name="T44" fmla="*/ 9 w 244"/>
                <a:gd name="T45" fmla="*/ 0 h 110"/>
                <a:gd name="T46" fmla="*/ 17 w 244"/>
                <a:gd name="T47" fmla="*/ 2 h 110"/>
                <a:gd name="T48" fmla="*/ 24 w 244"/>
                <a:gd name="T49" fmla="*/ 5 h 110"/>
                <a:gd name="T50" fmla="*/ 30 w 244"/>
                <a:gd name="T51" fmla="*/ 9 h 110"/>
                <a:gd name="T52" fmla="*/ 35 w 244"/>
                <a:gd name="T53" fmla="*/ 14 h 110"/>
                <a:gd name="T54" fmla="*/ 42 w 244"/>
                <a:gd name="T55" fmla="*/ 20 h 110"/>
                <a:gd name="T56" fmla="*/ 47 w 244"/>
                <a:gd name="T57" fmla="*/ 27 h 110"/>
                <a:gd name="T58" fmla="*/ 50 w 244"/>
                <a:gd name="T59" fmla="*/ 33 h 110"/>
                <a:gd name="T60" fmla="*/ 55 w 244"/>
                <a:gd name="T61" fmla="*/ 40 h 110"/>
                <a:gd name="T62" fmla="*/ 59 w 244"/>
                <a:gd name="T63" fmla="*/ 48 h 110"/>
                <a:gd name="T64" fmla="*/ 64 w 244"/>
                <a:gd name="T65" fmla="*/ 57 h 110"/>
                <a:gd name="T66" fmla="*/ 67 w 244"/>
                <a:gd name="T67" fmla="*/ 65 h 110"/>
                <a:gd name="T68" fmla="*/ 72 w 244"/>
                <a:gd name="T69" fmla="*/ 73 h 110"/>
                <a:gd name="T70" fmla="*/ 75 w 244"/>
                <a:gd name="T71" fmla="*/ 80 h 110"/>
                <a:gd name="T72" fmla="*/ 80 w 244"/>
                <a:gd name="T73" fmla="*/ 87 h 110"/>
                <a:gd name="T74" fmla="*/ 85 w 244"/>
                <a:gd name="T75" fmla="*/ 93 h 110"/>
                <a:gd name="T76" fmla="*/ 92 w 244"/>
                <a:gd name="T77" fmla="*/ 98 h 110"/>
                <a:gd name="T78" fmla="*/ 97 w 244"/>
                <a:gd name="T79" fmla="*/ 103 h 110"/>
                <a:gd name="T80" fmla="*/ 103 w 244"/>
                <a:gd name="T81" fmla="*/ 106 h 110"/>
                <a:gd name="T82" fmla="*/ 112 w 244"/>
                <a:gd name="T83" fmla="*/ 108 h 110"/>
                <a:gd name="T84" fmla="*/ 120 w 244"/>
                <a:gd name="T8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4" h="110">
                  <a:moveTo>
                    <a:pt x="123" y="110"/>
                  </a:moveTo>
                  <a:lnTo>
                    <a:pt x="125" y="110"/>
                  </a:lnTo>
                  <a:lnTo>
                    <a:pt x="128" y="110"/>
                  </a:lnTo>
                  <a:lnTo>
                    <a:pt x="132" y="110"/>
                  </a:lnTo>
                  <a:lnTo>
                    <a:pt x="133" y="110"/>
                  </a:lnTo>
                  <a:lnTo>
                    <a:pt x="137" y="108"/>
                  </a:lnTo>
                  <a:lnTo>
                    <a:pt x="138" y="108"/>
                  </a:lnTo>
                  <a:lnTo>
                    <a:pt x="142" y="106"/>
                  </a:lnTo>
                  <a:lnTo>
                    <a:pt x="143" y="106"/>
                  </a:lnTo>
                  <a:lnTo>
                    <a:pt x="147" y="105"/>
                  </a:lnTo>
                  <a:lnTo>
                    <a:pt x="148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5" y="100"/>
                  </a:lnTo>
                  <a:lnTo>
                    <a:pt x="156" y="98"/>
                  </a:lnTo>
                  <a:lnTo>
                    <a:pt x="158" y="96"/>
                  </a:lnTo>
                  <a:lnTo>
                    <a:pt x="160" y="95"/>
                  </a:lnTo>
                  <a:lnTo>
                    <a:pt x="161" y="92"/>
                  </a:lnTo>
                  <a:lnTo>
                    <a:pt x="163" y="90"/>
                  </a:lnTo>
                  <a:lnTo>
                    <a:pt x="165" y="88"/>
                  </a:lnTo>
                  <a:lnTo>
                    <a:pt x="166" y="87"/>
                  </a:lnTo>
                  <a:lnTo>
                    <a:pt x="168" y="83"/>
                  </a:lnTo>
                  <a:lnTo>
                    <a:pt x="170" y="82"/>
                  </a:lnTo>
                  <a:lnTo>
                    <a:pt x="171" y="80"/>
                  </a:lnTo>
                  <a:lnTo>
                    <a:pt x="173" y="77"/>
                  </a:lnTo>
                  <a:lnTo>
                    <a:pt x="175" y="75"/>
                  </a:lnTo>
                  <a:lnTo>
                    <a:pt x="175" y="72"/>
                  </a:lnTo>
                  <a:lnTo>
                    <a:pt x="176" y="70"/>
                  </a:lnTo>
                  <a:lnTo>
                    <a:pt x="178" y="67"/>
                  </a:lnTo>
                  <a:lnTo>
                    <a:pt x="180" y="63"/>
                  </a:lnTo>
                  <a:lnTo>
                    <a:pt x="181" y="62"/>
                  </a:lnTo>
                  <a:lnTo>
                    <a:pt x="183" y="58"/>
                  </a:lnTo>
                  <a:lnTo>
                    <a:pt x="183" y="57"/>
                  </a:lnTo>
                  <a:lnTo>
                    <a:pt x="185" y="53"/>
                  </a:lnTo>
                  <a:lnTo>
                    <a:pt x="186" y="50"/>
                  </a:lnTo>
                  <a:lnTo>
                    <a:pt x="188" y="48"/>
                  </a:lnTo>
                  <a:lnTo>
                    <a:pt x="190" y="45"/>
                  </a:lnTo>
                  <a:lnTo>
                    <a:pt x="190" y="42"/>
                  </a:lnTo>
                  <a:lnTo>
                    <a:pt x="191" y="40"/>
                  </a:lnTo>
                  <a:lnTo>
                    <a:pt x="193" y="37"/>
                  </a:lnTo>
                  <a:lnTo>
                    <a:pt x="195" y="35"/>
                  </a:lnTo>
                  <a:lnTo>
                    <a:pt x="196" y="32"/>
                  </a:lnTo>
                  <a:lnTo>
                    <a:pt x="198" y="30"/>
                  </a:lnTo>
                  <a:lnTo>
                    <a:pt x="200" y="28"/>
                  </a:lnTo>
                  <a:lnTo>
                    <a:pt x="201" y="25"/>
                  </a:lnTo>
                  <a:lnTo>
                    <a:pt x="203" y="23"/>
                  </a:lnTo>
                  <a:lnTo>
                    <a:pt x="205" y="20"/>
                  </a:lnTo>
                  <a:lnTo>
                    <a:pt x="206" y="19"/>
                  </a:lnTo>
                  <a:lnTo>
                    <a:pt x="208" y="17"/>
                  </a:lnTo>
                  <a:lnTo>
                    <a:pt x="210" y="15"/>
                  </a:lnTo>
                  <a:lnTo>
                    <a:pt x="211" y="14"/>
                  </a:lnTo>
                  <a:lnTo>
                    <a:pt x="213" y="12"/>
                  </a:lnTo>
                  <a:lnTo>
                    <a:pt x="215" y="10"/>
                  </a:lnTo>
                  <a:lnTo>
                    <a:pt x="216" y="9"/>
                  </a:lnTo>
                  <a:lnTo>
                    <a:pt x="220" y="7"/>
                  </a:lnTo>
                  <a:lnTo>
                    <a:pt x="221" y="5"/>
                  </a:lnTo>
                  <a:lnTo>
                    <a:pt x="223" y="5"/>
                  </a:lnTo>
                  <a:lnTo>
                    <a:pt x="226" y="4"/>
                  </a:lnTo>
                  <a:lnTo>
                    <a:pt x="228" y="2"/>
                  </a:lnTo>
                  <a:lnTo>
                    <a:pt x="231" y="2"/>
                  </a:lnTo>
                  <a:lnTo>
                    <a:pt x="233" y="0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41" y="0"/>
                  </a:lnTo>
                  <a:lnTo>
                    <a:pt x="24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0" y="9"/>
                  </a:lnTo>
                  <a:lnTo>
                    <a:pt x="32" y="10"/>
                  </a:lnTo>
                  <a:lnTo>
                    <a:pt x="34" y="12"/>
                  </a:lnTo>
                  <a:lnTo>
                    <a:pt x="35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2" y="20"/>
                  </a:lnTo>
                  <a:lnTo>
                    <a:pt x="44" y="22"/>
                  </a:lnTo>
                  <a:lnTo>
                    <a:pt x="45" y="23"/>
                  </a:lnTo>
                  <a:lnTo>
                    <a:pt x="47" y="27"/>
                  </a:lnTo>
                  <a:lnTo>
                    <a:pt x="49" y="28"/>
                  </a:lnTo>
                  <a:lnTo>
                    <a:pt x="49" y="30"/>
                  </a:lnTo>
                  <a:lnTo>
                    <a:pt x="50" y="33"/>
                  </a:lnTo>
                  <a:lnTo>
                    <a:pt x="52" y="35"/>
                  </a:lnTo>
                  <a:lnTo>
                    <a:pt x="54" y="38"/>
                  </a:lnTo>
                  <a:lnTo>
                    <a:pt x="55" y="40"/>
                  </a:lnTo>
                  <a:lnTo>
                    <a:pt x="57" y="43"/>
                  </a:lnTo>
                  <a:lnTo>
                    <a:pt x="59" y="45"/>
                  </a:lnTo>
                  <a:lnTo>
                    <a:pt x="59" y="48"/>
                  </a:lnTo>
                  <a:lnTo>
                    <a:pt x="60" y="50"/>
                  </a:lnTo>
                  <a:lnTo>
                    <a:pt x="62" y="53"/>
                  </a:lnTo>
                  <a:lnTo>
                    <a:pt x="64" y="57"/>
                  </a:lnTo>
                  <a:lnTo>
                    <a:pt x="65" y="60"/>
                  </a:lnTo>
                  <a:lnTo>
                    <a:pt x="65" y="62"/>
                  </a:lnTo>
                  <a:lnTo>
                    <a:pt x="67" y="65"/>
                  </a:lnTo>
                  <a:lnTo>
                    <a:pt x="69" y="67"/>
                  </a:lnTo>
                  <a:lnTo>
                    <a:pt x="70" y="70"/>
                  </a:lnTo>
                  <a:lnTo>
                    <a:pt x="72" y="73"/>
                  </a:lnTo>
                  <a:lnTo>
                    <a:pt x="73" y="75"/>
                  </a:lnTo>
                  <a:lnTo>
                    <a:pt x="75" y="78"/>
                  </a:lnTo>
                  <a:lnTo>
                    <a:pt x="75" y="80"/>
                  </a:lnTo>
                  <a:lnTo>
                    <a:pt x="77" y="83"/>
                  </a:lnTo>
                  <a:lnTo>
                    <a:pt x="78" y="85"/>
                  </a:lnTo>
                  <a:lnTo>
                    <a:pt x="80" y="87"/>
                  </a:lnTo>
                  <a:lnTo>
                    <a:pt x="82" y="88"/>
                  </a:lnTo>
                  <a:lnTo>
                    <a:pt x="83" y="92"/>
                  </a:lnTo>
                  <a:lnTo>
                    <a:pt x="85" y="93"/>
                  </a:lnTo>
                  <a:lnTo>
                    <a:pt x="87" y="95"/>
                  </a:lnTo>
                  <a:lnTo>
                    <a:pt x="90" y="96"/>
                  </a:lnTo>
                  <a:lnTo>
                    <a:pt x="92" y="98"/>
                  </a:lnTo>
                  <a:lnTo>
                    <a:pt x="93" y="100"/>
                  </a:lnTo>
                  <a:lnTo>
                    <a:pt x="95" y="101"/>
                  </a:lnTo>
                  <a:lnTo>
                    <a:pt x="97" y="103"/>
                  </a:lnTo>
                  <a:lnTo>
                    <a:pt x="100" y="105"/>
                  </a:lnTo>
                  <a:lnTo>
                    <a:pt x="102" y="106"/>
                  </a:lnTo>
                  <a:lnTo>
                    <a:pt x="103" y="106"/>
                  </a:lnTo>
                  <a:lnTo>
                    <a:pt x="107" y="108"/>
                  </a:lnTo>
                  <a:lnTo>
                    <a:pt x="108" y="108"/>
                  </a:lnTo>
                  <a:lnTo>
                    <a:pt x="112" y="108"/>
                  </a:lnTo>
                  <a:lnTo>
                    <a:pt x="115" y="110"/>
                  </a:lnTo>
                  <a:lnTo>
                    <a:pt x="117" y="110"/>
                  </a:lnTo>
                  <a:lnTo>
                    <a:pt x="120" y="110"/>
                  </a:lnTo>
                  <a:lnTo>
                    <a:pt x="123" y="11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65" name="Rectangle 49"/>
            <p:cNvSpPr>
              <a:spLocks noChangeArrowheads="1"/>
            </p:cNvSpPr>
            <p:nvPr/>
          </p:nvSpPr>
          <p:spPr bwMode="auto">
            <a:xfrm>
              <a:off x="3945" y="2621"/>
              <a:ext cx="1166" cy="15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66" name="Rectangle 50"/>
            <p:cNvSpPr>
              <a:spLocks noChangeArrowheads="1"/>
            </p:cNvSpPr>
            <p:nvPr/>
          </p:nvSpPr>
          <p:spPr bwMode="auto">
            <a:xfrm>
              <a:off x="3945" y="2608"/>
              <a:ext cx="1166" cy="7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67" name="Rectangle 51"/>
            <p:cNvSpPr>
              <a:spLocks noChangeArrowheads="1"/>
            </p:cNvSpPr>
            <p:nvPr/>
          </p:nvSpPr>
          <p:spPr bwMode="auto">
            <a:xfrm>
              <a:off x="4924" y="2605"/>
              <a:ext cx="230" cy="205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68" name="Rectangle 52"/>
            <p:cNvSpPr>
              <a:spLocks noChangeArrowheads="1"/>
            </p:cNvSpPr>
            <p:nvPr/>
          </p:nvSpPr>
          <p:spPr bwMode="auto">
            <a:xfrm>
              <a:off x="4841" y="2605"/>
              <a:ext cx="21" cy="61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69" name="Freeform 53"/>
            <p:cNvSpPr>
              <a:spLocks/>
            </p:cNvSpPr>
            <p:nvPr/>
          </p:nvSpPr>
          <p:spPr bwMode="auto">
            <a:xfrm>
              <a:off x="4714" y="2679"/>
              <a:ext cx="244" cy="108"/>
            </a:xfrm>
            <a:custGeom>
              <a:avLst/>
              <a:gdLst>
                <a:gd name="T0" fmla="*/ 128 w 244"/>
                <a:gd name="T1" fmla="*/ 108 h 108"/>
                <a:gd name="T2" fmla="*/ 137 w 244"/>
                <a:gd name="T3" fmla="*/ 106 h 108"/>
                <a:gd name="T4" fmla="*/ 143 w 244"/>
                <a:gd name="T5" fmla="*/ 103 h 108"/>
                <a:gd name="T6" fmla="*/ 150 w 244"/>
                <a:gd name="T7" fmla="*/ 100 h 108"/>
                <a:gd name="T8" fmla="*/ 156 w 244"/>
                <a:gd name="T9" fmla="*/ 95 h 108"/>
                <a:gd name="T10" fmla="*/ 161 w 244"/>
                <a:gd name="T11" fmla="*/ 90 h 108"/>
                <a:gd name="T12" fmla="*/ 166 w 244"/>
                <a:gd name="T13" fmla="*/ 85 h 108"/>
                <a:gd name="T14" fmla="*/ 171 w 244"/>
                <a:gd name="T15" fmla="*/ 78 h 108"/>
                <a:gd name="T16" fmla="*/ 175 w 244"/>
                <a:gd name="T17" fmla="*/ 70 h 108"/>
                <a:gd name="T18" fmla="*/ 180 w 244"/>
                <a:gd name="T19" fmla="*/ 63 h 108"/>
                <a:gd name="T20" fmla="*/ 183 w 244"/>
                <a:gd name="T21" fmla="*/ 55 h 108"/>
                <a:gd name="T22" fmla="*/ 188 w 244"/>
                <a:gd name="T23" fmla="*/ 47 h 108"/>
                <a:gd name="T24" fmla="*/ 191 w 244"/>
                <a:gd name="T25" fmla="*/ 40 h 108"/>
                <a:gd name="T26" fmla="*/ 196 w 244"/>
                <a:gd name="T27" fmla="*/ 32 h 108"/>
                <a:gd name="T28" fmla="*/ 201 w 244"/>
                <a:gd name="T29" fmla="*/ 25 h 108"/>
                <a:gd name="T30" fmla="*/ 206 w 244"/>
                <a:gd name="T31" fmla="*/ 18 h 108"/>
                <a:gd name="T32" fmla="*/ 211 w 244"/>
                <a:gd name="T33" fmla="*/ 13 h 108"/>
                <a:gd name="T34" fmla="*/ 216 w 244"/>
                <a:gd name="T35" fmla="*/ 8 h 108"/>
                <a:gd name="T36" fmla="*/ 223 w 244"/>
                <a:gd name="T37" fmla="*/ 5 h 108"/>
                <a:gd name="T38" fmla="*/ 231 w 244"/>
                <a:gd name="T39" fmla="*/ 2 h 108"/>
                <a:gd name="T40" fmla="*/ 238 w 244"/>
                <a:gd name="T41" fmla="*/ 0 h 108"/>
                <a:gd name="T42" fmla="*/ 0 w 244"/>
                <a:gd name="T43" fmla="*/ 0 h 108"/>
                <a:gd name="T44" fmla="*/ 9 w 244"/>
                <a:gd name="T45" fmla="*/ 2 h 108"/>
                <a:gd name="T46" fmla="*/ 17 w 244"/>
                <a:gd name="T47" fmla="*/ 2 h 108"/>
                <a:gd name="T48" fmla="*/ 24 w 244"/>
                <a:gd name="T49" fmla="*/ 5 h 108"/>
                <a:gd name="T50" fmla="*/ 30 w 244"/>
                <a:gd name="T51" fmla="*/ 10 h 108"/>
                <a:gd name="T52" fmla="*/ 35 w 244"/>
                <a:gd name="T53" fmla="*/ 13 h 108"/>
                <a:gd name="T54" fmla="*/ 42 w 244"/>
                <a:gd name="T55" fmla="*/ 20 h 108"/>
                <a:gd name="T56" fmla="*/ 47 w 244"/>
                <a:gd name="T57" fmla="*/ 27 h 108"/>
                <a:gd name="T58" fmla="*/ 50 w 244"/>
                <a:gd name="T59" fmla="*/ 32 h 108"/>
                <a:gd name="T60" fmla="*/ 55 w 244"/>
                <a:gd name="T61" fmla="*/ 40 h 108"/>
                <a:gd name="T62" fmla="*/ 59 w 244"/>
                <a:gd name="T63" fmla="*/ 48 h 108"/>
                <a:gd name="T64" fmla="*/ 64 w 244"/>
                <a:gd name="T65" fmla="*/ 55 h 108"/>
                <a:gd name="T66" fmla="*/ 67 w 244"/>
                <a:gd name="T67" fmla="*/ 63 h 108"/>
                <a:gd name="T68" fmla="*/ 72 w 244"/>
                <a:gd name="T69" fmla="*/ 72 h 108"/>
                <a:gd name="T70" fmla="*/ 75 w 244"/>
                <a:gd name="T71" fmla="*/ 78 h 108"/>
                <a:gd name="T72" fmla="*/ 80 w 244"/>
                <a:gd name="T73" fmla="*/ 85 h 108"/>
                <a:gd name="T74" fmla="*/ 85 w 244"/>
                <a:gd name="T75" fmla="*/ 91 h 108"/>
                <a:gd name="T76" fmla="*/ 92 w 244"/>
                <a:gd name="T77" fmla="*/ 96 h 108"/>
                <a:gd name="T78" fmla="*/ 97 w 244"/>
                <a:gd name="T79" fmla="*/ 101 h 108"/>
                <a:gd name="T80" fmla="*/ 103 w 244"/>
                <a:gd name="T81" fmla="*/ 105 h 108"/>
                <a:gd name="T82" fmla="*/ 112 w 244"/>
                <a:gd name="T83" fmla="*/ 106 h 108"/>
                <a:gd name="T84" fmla="*/ 120 w 244"/>
                <a:gd name="T8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4" h="108">
                  <a:moveTo>
                    <a:pt x="123" y="108"/>
                  </a:moveTo>
                  <a:lnTo>
                    <a:pt x="125" y="108"/>
                  </a:lnTo>
                  <a:lnTo>
                    <a:pt x="128" y="108"/>
                  </a:lnTo>
                  <a:lnTo>
                    <a:pt x="132" y="106"/>
                  </a:lnTo>
                  <a:lnTo>
                    <a:pt x="133" y="106"/>
                  </a:lnTo>
                  <a:lnTo>
                    <a:pt x="137" y="106"/>
                  </a:lnTo>
                  <a:lnTo>
                    <a:pt x="138" y="105"/>
                  </a:lnTo>
                  <a:lnTo>
                    <a:pt x="142" y="105"/>
                  </a:lnTo>
                  <a:lnTo>
                    <a:pt x="143" y="103"/>
                  </a:lnTo>
                  <a:lnTo>
                    <a:pt x="147" y="103"/>
                  </a:lnTo>
                  <a:lnTo>
                    <a:pt x="148" y="101"/>
                  </a:lnTo>
                  <a:lnTo>
                    <a:pt x="150" y="100"/>
                  </a:lnTo>
                  <a:lnTo>
                    <a:pt x="151" y="98"/>
                  </a:lnTo>
                  <a:lnTo>
                    <a:pt x="155" y="96"/>
                  </a:lnTo>
                  <a:lnTo>
                    <a:pt x="156" y="95"/>
                  </a:lnTo>
                  <a:lnTo>
                    <a:pt x="158" y="93"/>
                  </a:lnTo>
                  <a:lnTo>
                    <a:pt x="160" y="91"/>
                  </a:lnTo>
                  <a:lnTo>
                    <a:pt x="161" y="90"/>
                  </a:lnTo>
                  <a:lnTo>
                    <a:pt x="163" y="88"/>
                  </a:lnTo>
                  <a:lnTo>
                    <a:pt x="165" y="86"/>
                  </a:lnTo>
                  <a:lnTo>
                    <a:pt x="166" y="85"/>
                  </a:lnTo>
                  <a:lnTo>
                    <a:pt x="168" y="81"/>
                  </a:lnTo>
                  <a:lnTo>
                    <a:pt x="170" y="80"/>
                  </a:lnTo>
                  <a:lnTo>
                    <a:pt x="171" y="78"/>
                  </a:lnTo>
                  <a:lnTo>
                    <a:pt x="173" y="75"/>
                  </a:lnTo>
                  <a:lnTo>
                    <a:pt x="175" y="73"/>
                  </a:lnTo>
                  <a:lnTo>
                    <a:pt x="175" y="70"/>
                  </a:lnTo>
                  <a:lnTo>
                    <a:pt x="176" y="68"/>
                  </a:lnTo>
                  <a:lnTo>
                    <a:pt x="178" y="65"/>
                  </a:lnTo>
                  <a:lnTo>
                    <a:pt x="180" y="63"/>
                  </a:lnTo>
                  <a:lnTo>
                    <a:pt x="181" y="60"/>
                  </a:lnTo>
                  <a:lnTo>
                    <a:pt x="183" y="58"/>
                  </a:lnTo>
                  <a:lnTo>
                    <a:pt x="183" y="55"/>
                  </a:lnTo>
                  <a:lnTo>
                    <a:pt x="185" y="53"/>
                  </a:lnTo>
                  <a:lnTo>
                    <a:pt x="186" y="50"/>
                  </a:lnTo>
                  <a:lnTo>
                    <a:pt x="188" y="47"/>
                  </a:lnTo>
                  <a:lnTo>
                    <a:pt x="190" y="45"/>
                  </a:lnTo>
                  <a:lnTo>
                    <a:pt x="190" y="42"/>
                  </a:lnTo>
                  <a:lnTo>
                    <a:pt x="191" y="40"/>
                  </a:lnTo>
                  <a:lnTo>
                    <a:pt x="193" y="37"/>
                  </a:lnTo>
                  <a:lnTo>
                    <a:pt x="195" y="35"/>
                  </a:lnTo>
                  <a:lnTo>
                    <a:pt x="196" y="32"/>
                  </a:lnTo>
                  <a:lnTo>
                    <a:pt x="198" y="30"/>
                  </a:lnTo>
                  <a:lnTo>
                    <a:pt x="200" y="27"/>
                  </a:lnTo>
                  <a:lnTo>
                    <a:pt x="201" y="25"/>
                  </a:lnTo>
                  <a:lnTo>
                    <a:pt x="203" y="23"/>
                  </a:lnTo>
                  <a:lnTo>
                    <a:pt x="205" y="20"/>
                  </a:lnTo>
                  <a:lnTo>
                    <a:pt x="206" y="18"/>
                  </a:lnTo>
                  <a:lnTo>
                    <a:pt x="208" y="17"/>
                  </a:lnTo>
                  <a:lnTo>
                    <a:pt x="210" y="15"/>
                  </a:lnTo>
                  <a:lnTo>
                    <a:pt x="211" y="13"/>
                  </a:lnTo>
                  <a:lnTo>
                    <a:pt x="213" y="12"/>
                  </a:lnTo>
                  <a:lnTo>
                    <a:pt x="215" y="10"/>
                  </a:lnTo>
                  <a:lnTo>
                    <a:pt x="216" y="8"/>
                  </a:lnTo>
                  <a:lnTo>
                    <a:pt x="220" y="7"/>
                  </a:lnTo>
                  <a:lnTo>
                    <a:pt x="221" y="7"/>
                  </a:lnTo>
                  <a:lnTo>
                    <a:pt x="223" y="5"/>
                  </a:lnTo>
                  <a:lnTo>
                    <a:pt x="226" y="3"/>
                  </a:lnTo>
                  <a:lnTo>
                    <a:pt x="228" y="3"/>
                  </a:lnTo>
                  <a:lnTo>
                    <a:pt x="231" y="2"/>
                  </a:lnTo>
                  <a:lnTo>
                    <a:pt x="233" y="2"/>
                  </a:lnTo>
                  <a:lnTo>
                    <a:pt x="236" y="2"/>
                  </a:lnTo>
                  <a:lnTo>
                    <a:pt x="238" y="0"/>
                  </a:lnTo>
                  <a:lnTo>
                    <a:pt x="241" y="0"/>
                  </a:lnTo>
                  <a:lnTo>
                    <a:pt x="24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7" y="7"/>
                  </a:lnTo>
                  <a:lnTo>
                    <a:pt x="29" y="8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9" y="17"/>
                  </a:lnTo>
                  <a:lnTo>
                    <a:pt x="40" y="18"/>
                  </a:lnTo>
                  <a:lnTo>
                    <a:pt x="42" y="20"/>
                  </a:lnTo>
                  <a:lnTo>
                    <a:pt x="44" y="22"/>
                  </a:lnTo>
                  <a:lnTo>
                    <a:pt x="45" y="23"/>
                  </a:lnTo>
                  <a:lnTo>
                    <a:pt x="47" y="27"/>
                  </a:lnTo>
                  <a:lnTo>
                    <a:pt x="49" y="28"/>
                  </a:lnTo>
                  <a:lnTo>
                    <a:pt x="49" y="30"/>
                  </a:lnTo>
                  <a:lnTo>
                    <a:pt x="50" y="32"/>
                  </a:lnTo>
                  <a:lnTo>
                    <a:pt x="52" y="35"/>
                  </a:lnTo>
                  <a:lnTo>
                    <a:pt x="54" y="37"/>
                  </a:lnTo>
                  <a:lnTo>
                    <a:pt x="55" y="40"/>
                  </a:lnTo>
                  <a:lnTo>
                    <a:pt x="57" y="43"/>
                  </a:lnTo>
                  <a:lnTo>
                    <a:pt x="59" y="45"/>
                  </a:lnTo>
                  <a:lnTo>
                    <a:pt x="59" y="48"/>
                  </a:lnTo>
                  <a:lnTo>
                    <a:pt x="60" y="50"/>
                  </a:lnTo>
                  <a:lnTo>
                    <a:pt x="62" y="53"/>
                  </a:lnTo>
                  <a:lnTo>
                    <a:pt x="64" y="55"/>
                  </a:lnTo>
                  <a:lnTo>
                    <a:pt x="65" y="58"/>
                  </a:lnTo>
                  <a:lnTo>
                    <a:pt x="65" y="62"/>
                  </a:lnTo>
                  <a:lnTo>
                    <a:pt x="67" y="63"/>
                  </a:lnTo>
                  <a:lnTo>
                    <a:pt x="69" y="67"/>
                  </a:lnTo>
                  <a:lnTo>
                    <a:pt x="70" y="68"/>
                  </a:lnTo>
                  <a:lnTo>
                    <a:pt x="72" y="72"/>
                  </a:lnTo>
                  <a:lnTo>
                    <a:pt x="73" y="73"/>
                  </a:lnTo>
                  <a:lnTo>
                    <a:pt x="75" y="76"/>
                  </a:lnTo>
                  <a:lnTo>
                    <a:pt x="75" y="78"/>
                  </a:lnTo>
                  <a:lnTo>
                    <a:pt x="77" y="81"/>
                  </a:lnTo>
                  <a:lnTo>
                    <a:pt x="78" y="83"/>
                  </a:lnTo>
                  <a:lnTo>
                    <a:pt x="80" y="85"/>
                  </a:lnTo>
                  <a:lnTo>
                    <a:pt x="82" y="86"/>
                  </a:lnTo>
                  <a:lnTo>
                    <a:pt x="83" y="90"/>
                  </a:lnTo>
                  <a:lnTo>
                    <a:pt x="85" y="91"/>
                  </a:lnTo>
                  <a:lnTo>
                    <a:pt x="87" y="93"/>
                  </a:lnTo>
                  <a:lnTo>
                    <a:pt x="90" y="95"/>
                  </a:lnTo>
                  <a:lnTo>
                    <a:pt x="92" y="96"/>
                  </a:lnTo>
                  <a:lnTo>
                    <a:pt x="93" y="98"/>
                  </a:lnTo>
                  <a:lnTo>
                    <a:pt x="95" y="100"/>
                  </a:lnTo>
                  <a:lnTo>
                    <a:pt x="97" y="101"/>
                  </a:lnTo>
                  <a:lnTo>
                    <a:pt x="100" y="101"/>
                  </a:lnTo>
                  <a:lnTo>
                    <a:pt x="102" y="103"/>
                  </a:lnTo>
                  <a:lnTo>
                    <a:pt x="103" y="105"/>
                  </a:lnTo>
                  <a:lnTo>
                    <a:pt x="107" y="105"/>
                  </a:lnTo>
                  <a:lnTo>
                    <a:pt x="108" y="106"/>
                  </a:lnTo>
                  <a:lnTo>
                    <a:pt x="112" y="106"/>
                  </a:lnTo>
                  <a:lnTo>
                    <a:pt x="115" y="106"/>
                  </a:lnTo>
                  <a:lnTo>
                    <a:pt x="117" y="108"/>
                  </a:lnTo>
                  <a:lnTo>
                    <a:pt x="120" y="108"/>
                  </a:lnTo>
                  <a:lnTo>
                    <a:pt x="123" y="10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70" name="Freeform 54"/>
            <p:cNvSpPr>
              <a:spLocks/>
            </p:cNvSpPr>
            <p:nvPr/>
          </p:nvSpPr>
          <p:spPr bwMode="auto">
            <a:xfrm>
              <a:off x="4112" y="2679"/>
              <a:ext cx="242" cy="103"/>
            </a:xfrm>
            <a:custGeom>
              <a:avLst/>
              <a:gdLst>
                <a:gd name="T0" fmla="*/ 126 w 242"/>
                <a:gd name="T1" fmla="*/ 103 h 103"/>
                <a:gd name="T2" fmla="*/ 135 w 242"/>
                <a:gd name="T3" fmla="*/ 101 h 103"/>
                <a:gd name="T4" fmla="*/ 141 w 242"/>
                <a:gd name="T5" fmla="*/ 100 h 103"/>
                <a:gd name="T6" fmla="*/ 148 w 242"/>
                <a:gd name="T7" fmla="*/ 96 h 103"/>
                <a:gd name="T8" fmla="*/ 154 w 242"/>
                <a:gd name="T9" fmla="*/ 91 h 103"/>
                <a:gd name="T10" fmla="*/ 159 w 242"/>
                <a:gd name="T11" fmla="*/ 86 h 103"/>
                <a:gd name="T12" fmla="*/ 164 w 242"/>
                <a:gd name="T13" fmla="*/ 81 h 103"/>
                <a:gd name="T14" fmla="*/ 169 w 242"/>
                <a:gd name="T15" fmla="*/ 75 h 103"/>
                <a:gd name="T16" fmla="*/ 173 w 242"/>
                <a:gd name="T17" fmla="*/ 68 h 103"/>
                <a:gd name="T18" fmla="*/ 178 w 242"/>
                <a:gd name="T19" fmla="*/ 60 h 103"/>
                <a:gd name="T20" fmla="*/ 181 w 242"/>
                <a:gd name="T21" fmla="*/ 53 h 103"/>
                <a:gd name="T22" fmla="*/ 186 w 242"/>
                <a:gd name="T23" fmla="*/ 45 h 103"/>
                <a:gd name="T24" fmla="*/ 189 w 242"/>
                <a:gd name="T25" fmla="*/ 38 h 103"/>
                <a:gd name="T26" fmla="*/ 194 w 242"/>
                <a:gd name="T27" fmla="*/ 30 h 103"/>
                <a:gd name="T28" fmla="*/ 199 w 242"/>
                <a:gd name="T29" fmla="*/ 23 h 103"/>
                <a:gd name="T30" fmla="*/ 204 w 242"/>
                <a:gd name="T31" fmla="*/ 18 h 103"/>
                <a:gd name="T32" fmla="*/ 209 w 242"/>
                <a:gd name="T33" fmla="*/ 13 h 103"/>
                <a:gd name="T34" fmla="*/ 214 w 242"/>
                <a:gd name="T35" fmla="*/ 8 h 103"/>
                <a:gd name="T36" fmla="*/ 221 w 242"/>
                <a:gd name="T37" fmla="*/ 5 h 103"/>
                <a:gd name="T38" fmla="*/ 229 w 242"/>
                <a:gd name="T39" fmla="*/ 2 h 103"/>
                <a:gd name="T40" fmla="*/ 237 w 242"/>
                <a:gd name="T41" fmla="*/ 0 h 103"/>
                <a:gd name="T42" fmla="*/ 0 w 242"/>
                <a:gd name="T43" fmla="*/ 0 h 103"/>
                <a:gd name="T44" fmla="*/ 8 w 242"/>
                <a:gd name="T45" fmla="*/ 0 h 103"/>
                <a:gd name="T46" fmla="*/ 15 w 242"/>
                <a:gd name="T47" fmla="*/ 2 h 103"/>
                <a:gd name="T48" fmla="*/ 22 w 242"/>
                <a:gd name="T49" fmla="*/ 5 h 103"/>
                <a:gd name="T50" fmla="*/ 28 w 242"/>
                <a:gd name="T51" fmla="*/ 8 h 103"/>
                <a:gd name="T52" fmla="*/ 35 w 242"/>
                <a:gd name="T53" fmla="*/ 13 h 103"/>
                <a:gd name="T54" fmla="*/ 40 w 242"/>
                <a:gd name="T55" fmla="*/ 18 h 103"/>
                <a:gd name="T56" fmla="*/ 45 w 242"/>
                <a:gd name="T57" fmla="*/ 25 h 103"/>
                <a:gd name="T58" fmla="*/ 50 w 242"/>
                <a:gd name="T59" fmla="*/ 32 h 103"/>
                <a:gd name="T60" fmla="*/ 53 w 242"/>
                <a:gd name="T61" fmla="*/ 38 h 103"/>
                <a:gd name="T62" fmla="*/ 58 w 242"/>
                <a:gd name="T63" fmla="*/ 45 h 103"/>
                <a:gd name="T64" fmla="*/ 62 w 242"/>
                <a:gd name="T65" fmla="*/ 53 h 103"/>
                <a:gd name="T66" fmla="*/ 65 w 242"/>
                <a:gd name="T67" fmla="*/ 62 h 103"/>
                <a:gd name="T68" fmla="*/ 70 w 242"/>
                <a:gd name="T69" fmla="*/ 68 h 103"/>
                <a:gd name="T70" fmla="*/ 75 w 242"/>
                <a:gd name="T71" fmla="*/ 75 h 103"/>
                <a:gd name="T72" fmla="*/ 78 w 242"/>
                <a:gd name="T73" fmla="*/ 81 h 103"/>
                <a:gd name="T74" fmla="*/ 85 w 242"/>
                <a:gd name="T75" fmla="*/ 88 h 103"/>
                <a:gd name="T76" fmla="*/ 90 w 242"/>
                <a:gd name="T77" fmla="*/ 93 h 103"/>
                <a:gd name="T78" fmla="*/ 96 w 242"/>
                <a:gd name="T79" fmla="*/ 96 h 103"/>
                <a:gd name="T80" fmla="*/ 103 w 242"/>
                <a:gd name="T81" fmla="*/ 100 h 103"/>
                <a:gd name="T82" fmla="*/ 110 w 242"/>
                <a:gd name="T83" fmla="*/ 103 h 103"/>
                <a:gd name="T84" fmla="*/ 118 w 242"/>
                <a:gd name="T8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103">
                  <a:moveTo>
                    <a:pt x="121" y="103"/>
                  </a:moveTo>
                  <a:lnTo>
                    <a:pt x="125" y="103"/>
                  </a:lnTo>
                  <a:lnTo>
                    <a:pt x="126" y="103"/>
                  </a:lnTo>
                  <a:lnTo>
                    <a:pt x="130" y="103"/>
                  </a:lnTo>
                  <a:lnTo>
                    <a:pt x="133" y="103"/>
                  </a:lnTo>
                  <a:lnTo>
                    <a:pt x="135" y="101"/>
                  </a:lnTo>
                  <a:lnTo>
                    <a:pt x="138" y="101"/>
                  </a:lnTo>
                  <a:lnTo>
                    <a:pt x="140" y="100"/>
                  </a:lnTo>
                  <a:lnTo>
                    <a:pt x="141" y="100"/>
                  </a:lnTo>
                  <a:lnTo>
                    <a:pt x="144" y="98"/>
                  </a:lnTo>
                  <a:lnTo>
                    <a:pt x="146" y="98"/>
                  </a:lnTo>
                  <a:lnTo>
                    <a:pt x="148" y="96"/>
                  </a:lnTo>
                  <a:lnTo>
                    <a:pt x="149" y="95"/>
                  </a:lnTo>
                  <a:lnTo>
                    <a:pt x="153" y="93"/>
                  </a:lnTo>
                  <a:lnTo>
                    <a:pt x="154" y="91"/>
                  </a:lnTo>
                  <a:lnTo>
                    <a:pt x="156" y="90"/>
                  </a:lnTo>
                  <a:lnTo>
                    <a:pt x="158" y="88"/>
                  </a:lnTo>
                  <a:lnTo>
                    <a:pt x="159" y="86"/>
                  </a:lnTo>
                  <a:lnTo>
                    <a:pt x="161" y="85"/>
                  </a:lnTo>
                  <a:lnTo>
                    <a:pt x="163" y="83"/>
                  </a:lnTo>
                  <a:lnTo>
                    <a:pt x="164" y="81"/>
                  </a:lnTo>
                  <a:lnTo>
                    <a:pt x="166" y="78"/>
                  </a:lnTo>
                  <a:lnTo>
                    <a:pt x="168" y="76"/>
                  </a:lnTo>
                  <a:lnTo>
                    <a:pt x="169" y="75"/>
                  </a:lnTo>
                  <a:lnTo>
                    <a:pt x="171" y="73"/>
                  </a:lnTo>
                  <a:lnTo>
                    <a:pt x="173" y="70"/>
                  </a:lnTo>
                  <a:lnTo>
                    <a:pt x="173" y="68"/>
                  </a:lnTo>
                  <a:lnTo>
                    <a:pt x="174" y="65"/>
                  </a:lnTo>
                  <a:lnTo>
                    <a:pt x="176" y="63"/>
                  </a:lnTo>
                  <a:lnTo>
                    <a:pt x="178" y="60"/>
                  </a:lnTo>
                  <a:lnTo>
                    <a:pt x="179" y="58"/>
                  </a:lnTo>
                  <a:lnTo>
                    <a:pt x="181" y="55"/>
                  </a:lnTo>
                  <a:lnTo>
                    <a:pt x="181" y="53"/>
                  </a:lnTo>
                  <a:lnTo>
                    <a:pt x="183" y="50"/>
                  </a:lnTo>
                  <a:lnTo>
                    <a:pt x="184" y="48"/>
                  </a:lnTo>
                  <a:lnTo>
                    <a:pt x="186" y="45"/>
                  </a:lnTo>
                  <a:lnTo>
                    <a:pt x="188" y="43"/>
                  </a:lnTo>
                  <a:lnTo>
                    <a:pt x="189" y="40"/>
                  </a:lnTo>
                  <a:lnTo>
                    <a:pt x="189" y="38"/>
                  </a:lnTo>
                  <a:lnTo>
                    <a:pt x="191" y="35"/>
                  </a:lnTo>
                  <a:lnTo>
                    <a:pt x="193" y="33"/>
                  </a:lnTo>
                  <a:lnTo>
                    <a:pt x="194" y="30"/>
                  </a:lnTo>
                  <a:lnTo>
                    <a:pt x="196" y="28"/>
                  </a:lnTo>
                  <a:lnTo>
                    <a:pt x="198" y="27"/>
                  </a:lnTo>
                  <a:lnTo>
                    <a:pt x="199" y="23"/>
                  </a:lnTo>
                  <a:lnTo>
                    <a:pt x="201" y="22"/>
                  </a:lnTo>
                  <a:lnTo>
                    <a:pt x="203" y="20"/>
                  </a:lnTo>
                  <a:lnTo>
                    <a:pt x="204" y="18"/>
                  </a:lnTo>
                  <a:lnTo>
                    <a:pt x="206" y="17"/>
                  </a:lnTo>
                  <a:lnTo>
                    <a:pt x="208" y="15"/>
                  </a:lnTo>
                  <a:lnTo>
                    <a:pt x="209" y="13"/>
                  </a:lnTo>
                  <a:lnTo>
                    <a:pt x="211" y="12"/>
                  </a:lnTo>
                  <a:lnTo>
                    <a:pt x="213" y="10"/>
                  </a:lnTo>
                  <a:lnTo>
                    <a:pt x="214" y="8"/>
                  </a:lnTo>
                  <a:lnTo>
                    <a:pt x="218" y="7"/>
                  </a:lnTo>
                  <a:lnTo>
                    <a:pt x="219" y="5"/>
                  </a:lnTo>
                  <a:lnTo>
                    <a:pt x="221" y="5"/>
                  </a:lnTo>
                  <a:lnTo>
                    <a:pt x="224" y="3"/>
                  </a:lnTo>
                  <a:lnTo>
                    <a:pt x="226" y="3"/>
                  </a:lnTo>
                  <a:lnTo>
                    <a:pt x="229" y="2"/>
                  </a:lnTo>
                  <a:lnTo>
                    <a:pt x="231" y="2"/>
                  </a:lnTo>
                  <a:lnTo>
                    <a:pt x="234" y="2"/>
                  </a:lnTo>
                  <a:lnTo>
                    <a:pt x="237" y="0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2" y="5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30" y="10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7" y="15"/>
                  </a:lnTo>
                  <a:lnTo>
                    <a:pt x="38" y="17"/>
                  </a:lnTo>
                  <a:lnTo>
                    <a:pt x="40" y="18"/>
                  </a:lnTo>
                  <a:lnTo>
                    <a:pt x="42" y="22"/>
                  </a:lnTo>
                  <a:lnTo>
                    <a:pt x="43" y="23"/>
                  </a:lnTo>
                  <a:lnTo>
                    <a:pt x="45" y="25"/>
                  </a:lnTo>
                  <a:lnTo>
                    <a:pt x="47" y="27"/>
                  </a:lnTo>
                  <a:lnTo>
                    <a:pt x="48" y="30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2" y="37"/>
                  </a:lnTo>
                  <a:lnTo>
                    <a:pt x="53" y="38"/>
                  </a:lnTo>
                  <a:lnTo>
                    <a:pt x="55" y="42"/>
                  </a:lnTo>
                  <a:lnTo>
                    <a:pt x="57" y="43"/>
                  </a:lnTo>
                  <a:lnTo>
                    <a:pt x="58" y="45"/>
                  </a:lnTo>
                  <a:lnTo>
                    <a:pt x="58" y="48"/>
                  </a:lnTo>
                  <a:lnTo>
                    <a:pt x="60" y="50"/>
                  </a:lnTo>
                  <a:lnTo>
                    <a:pt x="62" y="53"/>
                  </a:lnTo>
                  <a:lnTo>
                    <a:pt x="63" y="57"/>
                  </a:lnTo>
                  <a:lnTo>
                    <a:pt x="65" y="58"/>
                  </a:lnTo>
                  <a:lnTo>
                    <a:pt x="65" y="62"/>
                  </a:lnTo>
                  <a:lnTo>
                    <a:pt x="67" y="63"/>
                  </a:lnTo>
                  <a:lnTo>
                    <a:pt x="68" y="67"/>
                  </a:lnTo>
                  <a:lnTo>
                    <a:pt x="70" y="68"/>
                  </a:lnTo>
                  <a:lnTo>
                    <a:pt x="71" y="72"/>
                  </a:lnTo>
                  <a:lnTo>
                    <a:pt x="73" y="73"/>
                  </a:lnTo>
                  <a:lnTo>
                    <a:pt x="75" y="75"/>
                  </a:lnTo>
                  <a:lnTo>
                    <a:pt x="75" y="78"/>
                  </a:lnTo>
                  <a:lnTo>
                    <a:pt x="78" y="80"/>
                  </a:lnTo>
                  <a:lnTo>
                    <a:pt x="78" y="81"/>
                  </a:lnTo>
                  <a:lnTo>
                    <a:pt x="80" y="83"/>
                  </a:lnTo>
                  <a:lnTo>
                    <a:pt x="81" y="86"/>
                  </a:lnTo>
                  <a:lnTo>
                    <a:pt x="85" y="88"/>
                  </a:lnTo>
                  <a:lnTo>
                    <a:pt x="86" y="90"/>
                  </a:lnTo>
                  <a:lnTo>
                    <a:pt x="88" y="91"/>
                  </a:lnTo>
                  <a:lnTo>
                    <a:pt x="90" y="93"/>
                  </a:lnTo>
                  <a:lnTo>
                    <a:pt x="91" y="95"/>
                  </a:lnTo>
                  <a:lnTo>
                    <a:pt x="93" y="96"/>
                  </a:lnTo>
                  <a:lnTo>
                    <a:pt x="96" y="96"/>
                  </a:lnTo>
                  <a:lnTo>
                    <a:pt x="98" y="98"/>
                  </a:lnTo>
                  <a:lnTo>
                    <a:pt x="100" y="100"/>
                  </a:lnTo>
                  <a:lnTo>
                    <a:pt x="103" y="100"/>
                  </a:lnTo>
                  <a:lnTo>
                    <a:pt x="105" y="101"/>
                  </a:lnTo>
                  <a:lnTo>
                    <a:pt x="108" y="101"/>
                  </a:lnTo>
                  <a:lnTo>
                    <a:pt x="110" y="103"/>
                  </a:lnTo>
                  <a:lnTo>
                    <a:pt x="113" y="103"/>
                  </a:lnTo>
                  <a:lnTo>
                    <a:pt x="115" y="103"/>
                  </a:lnTo>
                  <a:lnTo>
                    <a:pt x="118" y="103"/>
                  </a:lnTo>
                  <a:lnTo>
                    <a:pt x="121" y="1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71" name="Rectangle 55"/>
            <p:cNvSpPr>
              <a:spLocks noChangeArrowheads="1"/>
            </p:cNvSpPr>
            <p:nvPr/>
          </p:nvSpPr>
          <p:spPr bwMode="auto">
            <a:xfrm>
              <a:off x="3945" y="2605"/>
              <a:ext cx="210" cy="205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72" name="Line 56"/>
            <p:cNvSpPr>
              <a:spLocks noChangeShapeType="1"/>
            </p:cNvSpPr>
            <p:nvPr/>
          </p:nvSpPr>
          <p:spPr bwMode="auto">
            <a:xfrm>
              <a:off x="4154" y="2605"/>
              <a:ext cx="77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73" name="Rectangle 57"/>
            <p:cNvSpPr>
              <a:spLocks noChangeArrowheads="1"/>
            </p:cNvSpPr>
            <p:nvPr/>
          </p:nvSpPr>
          <p:spPr bwMode="auto">
            <a:xfrm>
              <a:off x="4215" y="2605"/>
              <a:ext cx="23" cy="61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74" name="Line 58"/>
            <p:cNvSpPr>
              <a:spLocks noChangeShapeType="1"/>
            </p:cNvSpPr>
            <p:nvPr/>
          </p:nvSpPr>
          <p:spPr bwMode="auto">
            <a:xfrm>
              <a:off x="4215" y="2605"/>
              <a:ext cx="22" cy="1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75" name="Line 59"/>
            <p:cNvSpPr>
              <a:spLocks noChangeShapeType="1"/>
            </p:cNvSpPr>
            <p:nvPr/>
          </p:nvSpPr>
          <p:spPr bwMode="auto">
            <a:xfrm>
              <a:off x="4841" y="2605"/>
              <a:ext cx="20" cy="1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76" name="Line 60"/>
            <p:cNvSpPr>
              <a:spLocks noChangeShapeType="1"/>
            </p:cNvSpPr>
            <p:nvPr/>
          </p:nvSpPr>
          <p:spPr bwMode="auto">
            <a:xfrm>
              <a:off x="4341" y="2780"/>
              <a:ext cx="39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77" name="Line 61"/>
            <p:cNvSpPr>
              <a:spLocks noChangeShapeType="1"/>
            </p:cNvSpPr>
            <p:nvPr/>
          </p:nvSpPr>
          <p:spPr bwMode="auto">
            <a:xfrm>
              <a:off x="4403" y="2780"/>
              <a:ext cx="1" cy="2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78" name="Line 62"/>
            <p:cNvSpPr>
              <a:spLocks noChangeShapeType="1"/>
            </p:cNvSpPr>
            <p:nvPr/>
          </p:nvSpPr>
          <p:spPr bwMode="auto">
            <a:xfrm>
              <a:off x="4403" y="2984"/>
              <a:ext cx="14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79" name="Line 63"/>
            <p:cNvSpPr>
              <a:spLocks noChangeShapeType="1"/>
            </p:cNvSpPr>
            <p:nvPr/>
          </p:nvSpPr>
          <p:spPr bwMode="auto">
            <a:xfrm flipV="1">
              <a:off x="4174" y="2488"/>
              <a:ext cx="1" cy="1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80" name="Line 64"/>
            <p:cNvSpPr>
              <a:spLocks noChangeShapeType="1"/>
            </p:cNvSpPr>
            <p:nvPr/>
          </p:nvSpPr>
          <p:spPr bwMode="auto">
            <a:xfrm flipH="1">
              <a:off x="3903" y="2488"/>
              <a:ext cx="27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81" name="Line 65"/>
            <p:cNvSpPr>
              <a:spLocks noChangeShapeType="1"/>
            </p:cNvSpPr>
            <p:nvPr/>
          </p:nvSpPr>
          <p:spPr bwMode="auto">
            <a:xfrm>
              <a:off x="3903" y="2488"/>
              <a:ext cx="1" cy="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82" name="Line 66"/>
            <p:cNvSpPr>
              <a:spLocks noChangeShapeType="1"/>
            </p:cNvSpPr>
            <p:nvPr/>
          </p:nvSpPr>
          <p:spPr bwMode="auto">
            <a:xfrm>
              <a:off x="4590" y="2780"/>
              <a:ext cx="12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83" name="Rectangle 67"/>
            <p:cNvSpPr>
              <a:spLocks noChangeArrowheads="1"/>
            </p:cNvSpPr>
            <p:nvPr/>
          </p:nvSpPr>
          <p:spPr bwMode="auto">
            <a:xfrm>
              <a:off x="3911" y="3183"/>
              <a:ext cx="1150" cy="244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484" name="Rectangle 68"/>
            <p:cNvSpPr>
              <a:spLocks noChangeArrowheads="1"/>
            </p:cNvSpPr>
            <p:nvPr/>
          </p:nvSpPr>
          <p:spPr bwMode="auto">
            <a:xfrm>
              <a:off x="3964" y="3212"/>
              <a:ext cx="78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 b="0">
                  <a:solidFill>
                    <a:srgbClr val="000000"/>
                  </a:solidFill>
                  <a:latin typeface="Times New Roman" charset="0"/>
                </a:rPr>
                <a:t>Wafer Diced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85" name="Rectangle 69"/>
            <p:cNvSpPr>
              <a:spLocks noChangeArrowheads="1"/>
            </p:cNvSpPr>
            <p:nvPr/>
          </p:nvSpPr>
          <p:spPr bwMode="auto">
            <a:xfrm>
              <a:off x="4608" y="2885"/>
              <a:ext cx="399" cy="1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86" name="Rectangle 70"/>
            <p:cNvSpPr>
              <a:spLocks noChangeArrowheads="1"/>
            </p:cNvSpPr>
            <p:nvPr/>
          </p:nvSpPr>
          <p:spPr bwMode="auto">
            <a:xfrm>
              <a:off x="4658" y="2910"/>
              <a:ext cx="22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 b="0">
                  <a:solidFill>
                    <a:srgbClr val="000000"/>
                  </a:solidFill>
                  <a:latin typeface="Times New Roman" charset="0"/>
                </a:rPr>
                <a:t>HV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87" name="Rectangle 71"/>
            <p:cNvSpPr>
              <a:spLocks noChangeArrowheads="1"/>
            </p:cNvSpPr>
            <p:nvPr/>
          </p:nvSpPr>
          <p:spPr bwMode="auto">
            <a:xfrm>
              <a:off x="576" y="944"/>
              <a:ext cx="1394" cy="3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88" name="Rectangle 72"/>
            <p:cNvSpPr>
              <a:spLocks noChangeArrowheads="1"/>
            </p:cNvSpPr>
            <p:nvPr/>
          </p:nvSpPr>
          <p:spPr bwMode="auto">
            <a:xfrm>
              <a:off x="626" y="974"/>
              <a:ext cx="1063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>
                  <a:solidFill>
                    <a:srgbClr val="FF0000"/>
                  </a:solidFill>
                  <a:latin typeface="Times New Roman" charset="0"/>
                </a:rPr>
                <a:t>Standard Wafer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828489" name="Rectangle 73"/>
            <p:cNvSpPr>
              <a:spLocks noChangeArrowheads="1"/>
            </p:cNvSpPr>
            <p:nvPr/>
          </p:nvSpPr>
          <p:spPr bwMode="auto">
            <a:xfrm>
              <a:off x="3911" y="944"/>
              <a:ext cx="1444" cy="3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90" name="Rectangle 74"/>
            <p:cNvSpPr>
              <a:spLocks noChangeArrowheads="1"/>
            </p:cNvSpPr>
            <p:nvPr/>
          </p:nvSpPr>
          <p:spPr bwMode="auto">
            <a:xfrm>
              <a:off x="3961" y="974"/>
              <a:ext cx="102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966788" eaLnBrk="0" hangingPunct="0"/>
              <a:r>
                <a:rPr lang="en-US" sz="2200">
                  <a:solidFill>
                    <a:srgbClr val="FF0000"/>
                  </a:solidFill>
                  <a:latin typeface="Times New Roman" charset="0"/>
                </a:rPr>
                <a:t>Grooved Wafer</a:t>
              </a:r>
              <a:endParaRPr lang="en-US" sz="1700" b="0">
                <a:solidFill>
                  <a:schemeClr val="tx1"/>
                </a:solidFill>
                <a:latin typeface="Times New Roman" charset="0"/>
              </a:endParaRPr>
            </a:p>
          </p:txBody>
        </p:sp>
        <p:grpSp>
          <p:nvGrpSpPr>
            <p:cNvPr id="828491" name="Group 75"/>
            <p:cNvGrpSpPr>
              <a:grpSpLocks/>
            </p:cNvGrpSpPr>
            <p:nvPr/>
          </p:nvGrpSpPr>
          <p:grpSpPr bwMode="auto">
            <a:xfrm>
              <a:off x="3888" y="2592"/>
              <a:ext cx="81" cy="39"/>
              <a:chOff x="3762" y="2362"/>
              <a:chExt cx="81" cy="39"/>
            </a:xfrm>
          </p:grpSpPr>
          <p:sp>
            <p:nvSpPr>
              <p:cNvPr id="828492" name="Line 76"/>
              <p:cNvSpPr>
                <a:spLocks noChangeShapeType="1"/>
              </p:cNvSpPr>
              <p:nvPr/>
            </p:nvSpPr>
            <p:spPr bwMode="auto">
              <a:xfrm>
                <a:off x="3762" y="2362"/>
                <a:ext cx="8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93" name="Line 77"/>
              <p:cNvSpPr>
                <a:spLocks noChangeShapeType="1"/>
              </p:cNvSpPr>
              <p:nvPr/>
            </p:nvSpPr>
            <p:spPr bwMode="auto">
              <a:xfrm>
                <a:off x="3789" y="2400"/>
                <a:ext cx="2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94" name="Line 78"/>
              <p:cNvSpPr>
                <a:spLocks noChangeShapeType="1"/>
              </p:cNvSpPr>
              <p:nvPr/>
            </p:nvSpPr>
            <p:spPr bwMode="auto">
              <a:xfrm>
                <a:off x="3775" y="2381"/>
                <a:ext cx="5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8495" name="Rectangle 79"/>
            <p:cNvSpPr>
              <a:spLocks noChangeArrowheads="1"/>
            </p:cNvSpPr>
            <p:nvPr/>
          </p:nvSpPr>
          <p:spPr bwMode="auto">
            <a:xfrm>
              <a:off x="4907" y="2586"/>
              <a:ext cx="199" cy="1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96" name="Rectangle 80"/>
            <p:cNvSpPr>
              <a:spLocks noChangeArrowheads="1"/>
            </p:cNvSpPr>
            <p:nvPr/>
          </p:nvSpPr>
          <p:spPr bwMode="auto">
            <a:xfrm>
              <a:off x="4061" y="2586"/>
              <a:ext cx="99" cy="1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8497" name="Text Box 81"/>
          <p:cNvSpPr txBox="1">
            <a:spLocks noChangeArrowheads="1"/>
          </p:cNvSpPr>
          <p:nvPr/>
        </p:nvSpPr>
        <p:spPr bwMode="auto">
          <a:xfrm>
            <a:off x="533400" y="6248400"/>
            <a:ext cx="84169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/>
              <a:t>R. Farrell, K.S. Shah, K. Vanderpuye, R. Grazioso, R. Myers, G. Entine </a:t>
            </a:r>
            <a:r>
              <a:rPr lang="ja-JP" altLang="en-US" sz="1500">
                <a:latin typeface="Arial"/>
              </a:rPr>
              <a:t>“</a:t>
            </a:r>
            <a:r>
              <a:rPr lang="en-US" sz="1500"/>
              <a:t>APD arrays and large-area APDs via a new planar process,</a:t>
            </a:r>
            <a:r>
              <a:rPr lang="ja-JP" altLang="en-US" sz="1500">
                <a:latin typeface="Arial"/>
              </a:rPr>
              <a:t>”</a:t>
            </a:r>
            <a:r>
              <a:rPr lang="en-US" sz="1500"/>
              <a:t> </a:t>
            </a:r>
            <a:r>
              <a:rPr lang="en-US" sz="1500" i="1"/>
              <a:t>Nuc. Inst. Meth. Phys. Res. A</a:t>
            </a:r>
            <a:r>
              <a:rPr lang="en-US" sz="1500"/>
              <a:t>, Vol. 442, pg. 171, 2000.</a:t>
            </a:r>
            <a:r>
              <a:rPr lang="en-US" sz="1500" i="1"/>
              <a:t> </a:t>
            </a:r>
            <a:endParaRPr lang="en-US" sz="1500"/>
          </a:p>
        </p:txBody>
      </p:sp>
      <p:sp>
        <p:nvSpPr>
          <p:cNvPr id="828498" name="Text Box 82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RMD / M. McClish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D7C9-9F9D-324C-B5F5-59802EDB4EA9}" type="slidenum">
              <a:rPr lang="en-US"/>
              <a:pPr/>
              <a:t>68</a:t>
            </a:fld>
            <a:endParaRPr lang="en-US"/>
          </a:p>
        </p:txBody>
      </p:sp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86800" cy="914400"/>
          </a:xfrm>
          <a:noFill/>
          <a:ln/>
        </p:spPr>
        <p:txBody>
          <a:bodyPr/>
          <a:lstStyle/>
          <a:p>
            <a:pPr defTabSz="914400"/>
            <a:r>
              <a:rPr lang="en-US" sz="3600"/>
              <a:t>Position Sensitive and Discrete APDs</a:t>
            </a:r>
          </a:p>
        </p:txBody>
      </p:sp>
      <p:pic>
        <p:nvPicPr>
          <p:cNvPr id="83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96" b="14778"/>
          <a:stretch>
            <a:fillRect/>
          </a:stretch>
        </p:blipFill>
        <p:spPr bwMode="auto">
          <a:xfrm>
            <a:off x="4895850" y="1524000"/>
            <a:ext cx="45529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2516" name="Text Box 4"/>
          <p:cNvSpPr txBox="1">
            <a:spLocks noChangeArrowheads="1"/>
          </p:cNvSpPr>
          <p:nvPr/>
        </p:nvSpPr>
        <p:spPr bwMode="auto">
          <a:xfrm>
            <a:off x="5600700" y="6096000"/>
            <a:ext cx="25193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500">
                <a:solidFill>
                  <a:srgbClr val="00007A"/>
                </a:solidFill>
                <a:latin typeface="Arial Narrow" charset="0"/>
              </a:rPr>
              <a:t>45 cm</a:t>
            </a:r>
            <a:r>
              <a:rPr lang="en-US" sz="2500" baseline="30000">
                <a:solidFill>
                  <a:srgbClr val="00007A"/>
                </a:solidFill>
                <a:latin typeface="Arial Narrow" charset="0"/>
              </a:rPr>
              <a:t>2</a:t>
            </a:r>
            <a:r>
              <a:rPr lang="en-US" sz="2500">
                <a:solidFill>
                  <a:srgbClr val="00007A"/>
                </a:solidFill>
                <a:latin typeface="Arial Narrow" charset="0"/>
              </a:rPr>
              <a:t> Planar APD</a:t>
            </a:r>
            <a:endParaRPr lang="en-US" sz="1700" b="0">
              <a:solidFill>
                <a:srgbClr val="00007A"/>
              </a:solidFill>
              <a:latin typeface="Arial Narrow" charset="0"/>
            </a:endParaRPr>
          </a:p>
        </p:txBody>
      </p:sp>
      <p:pic>
        <p:nvPicPr>
          <p:cNvPr id="832517" name="Picture 5" descr="PSAPD on 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648200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2518" name="Text Box 6"/>
          <p:cNvSpPr txBox="1">
            <a:spLocks noChangeArrowheads="1"/>
          </p:cNvSpPr>
          <p:nvPr/>
        </p:nvSpPr>
        <p:spPr bwMode="auto">
          <a:xfrm>
            <a:off x="1600200" y="5283200"/>
            <a:ext cx="23510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500">
                <a:solidFill>
                  <a:srgbClr val="00007A"/>
                </a:solidFill>
                <a:latin typeface="Arial Narrow" charset="0"/>
              </a:rPr>
              <a:t>8 x 8 mm</a:t>
            </a:r>
            <a:r>
              <a:rPr lang="en-US" sz="2500" baseline="30000">
                <a:solidFill>
                  <a:srgbClr val="00007A"/>
                </a:solidFill>
                <a:latin typeface="Arial Narrow" charset="0"/>
              </a:rPr>
              <a:t>2 </a:t>
            </a:r>
            <a:r>
              <a:rPr lang="en-US" sz="2500">
                <a:solidFill>
                  <a:srgbClr val="00007A"/>
                </a:solidFill>
                <a:latin typeface="Arial Narrow" charset="0"/>
              </a:rPr>
              <a:t>PSAPD</a:t>
            </a:r>
          </a:p>
        </p:txBody>
      </p:sp>
      <p:sp>
        <p:nvSpPr>
          <p:cNvPr id="832519" name="Text Box 7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RMD / M. McClish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AD26B-8A0F-DB4A-938E-6272F7F0B7C1}" type="slidenum">
              <a:rPr lang="en-US"/>
              <a:pPr/>
              <a:t>69</a:t>
            </a:fld>
            <a:endParaRPr lang="en-US"/>
          </a:p>
        </p:txBody>
      </p:sp>
      <p:sp>
        <p:nvSpPr>
          <p:cNvPr id="83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159750" cy="838200"/>
          </a:xfrm>
          <a:noFill/>
          <a:ln/>
        </p:spPr>
        <p:txBody>
          <a:bodyPr/>
          <a:lstStyle/>
          <a:p>
            <a:pPr defTabSz="914400"/>
            <a:r>
              <a:rPr lang="en-US" sz="3600"/>
              <a:t>Fabrication for Position Sensitivity</a:t>
            </a:r>
          </a:p>
        </p:txBody>
      </p:sp>
      <p:sp>
        <p:nvSpPr>
          <p:cNvPr id="830467" name="Rectangle 3"/>
          <p:cNvSpPr>
            <a:spLocks noChangeArrowheads="1"/>
          </p:cNvSpPr>
          <p:nvPr/>
        </p:nvSpPr>
        <p:spPr bwMode="auto">
          <a:xfrm>
            <a:off x="3306763" y="521652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 eaLnBrk="0" hangingPunct="0"/>
            <a:r>
              <a:rPr lang="en-US" sz="1300" b="0">
                <a:solidFill>
                  <a:srgbClr val="000000"/>
                </a:solidFill>
                <a:latin typeface="Times New Roman" charset="0"/>
              </a:rPr>
              <a:t> </a:t>
            </a:r>
            <a:endParaRPr lang="en-US" sz="1700" b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830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10540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0469" name="Rectangle 5"/>
          <p:cNvSpPr>
            <a:spLocks noChangeArrowheads="1"/>
          </p:cNvSpPr>
          <p:nvPr/>
        </p:nvSpPr>
        <p:spPr bwMode="auto">
          <a:xfrm>
            <a:off x="5091113" y="4984750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966788" eaLnBrk="0" hangingPunct="0"/>
            <a:r>
              <a:rPr lang="en-US" sz="1200" b="0">
                <a:solidFill>
                  <a:srgbClr val="000000"/>
                </a:solidFill>
                <a:latin typeface="Times New Roman" charset="0"/>
              </a:rPr>
              <a:t> </a:t>
            </a:r>
            <a:endParaRPr lang="en-US" sz="1700" b="0">
              <a:solidFill>
                <a:schemeClr val="tx1"/>
              </a:solidFill>
              <a:latin typeface="Times New Roman" charset="0"/>
            </a:endParaRPr>
          </a:p>
        </p:txBody>
      </p:sp>
      <p:grpSp>
        <p:nvGrpSpPr>
          <p:cNvPr id="830470" name="Group 6"/>
          <p:cNvGrpSpPr>
            <a:grpSpLocks/>
          </p:cNvGrpSpPr>
          <p:nvPr/>
        </p:nvGrpSpPr>
        <p:grpSpPr bwMode="auto">
          <a:xfrm>
            <a:off x="5257800" y="1447800"/>
            <a:ext cx="3856038" cy="4389438"/>
            <a:chOff x="2160" y="3168"/>
            <a:chExt cx="4608" cy="5616"/>
          </a:xfrm>
        </p:grpSpPr>
        <p:sp>
          <p:nvSpPr>
            <p:cNvPr id="830471" name="Rectangle 7"/>
            <p:cNvSpPr>
              <a:spLocks noChangeArrowheads="1"/>
            </p:cNvSpPr>
            <p:nvPr/>
          </p:nvSpPr>
          <p:spPr bwMode="auto">
            <a:xfrm>
              <a:off x="2790" y="4872"/>
              <a:ext cx="2757" cy="293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effectLst/>
            <a:scene3d>
              <a:camera prst="legacyPerspectiveBottomLeft">
                <a:rot lat="20999999" lon="0" rev="0"/>
              </a:camera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30472" name="Oval 8"/>
            <p:cNvSpPr>
              <a:spLocks noChangeArrowheads="1"/>
            </p:cNvSpPr>
            <p:nvPr/>
          </p:nvSpPr>
          <p:spPr bwMode="auto">
            <a:xfrm>
              <a:off x="2790" y="5165"/>
              <a:ext cx="79" cy="9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473" name="Oval 9"/>
            <p:cNvSpPr>
              <a:spLocks noChangeArrowheads="1"/>
            </p:cNvSpPr>
            <p:nvPr/>
          </p:nvSpPr>
          <p:spPr bwMode="auto">
            <a:xfrm>
              <a:off x="5390" y="5165"/>
              <a:ext cx="78" cy="98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0474" name="Line 10"/>
            <p:cNvSpPr>
              <a:spLocks noChangeShapeType="1"/>
            </p:cNvSpPr>
            <p:nvPr/>
          </p:nvSpPr>
          <p:spPr bwMode="auto">
            <a:xfrm>
              <a:off x="5429" y="5263"/>
              <a:ext cx="0" cy="4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75" name="Line 11"/>
            <p:cNvSpPr>
              <a:spLocks noChangeShapeType="1"/>
            </p:cNvSpPr>
            <p:nvPr/>
          </p:nvSpPr>
          <p:spPr bwMode="auto">
            <a:xfrm flipV="1">
              <a:off x="3972" y="4480"/>
              <a:ext cx="0" cy="3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76" name="Line 12"/>
            <p:cNvSpPr>
              <a:spLocks noChangeShapeType="1"/>
            </p:cNvSpPr>
            <p:nvPr/>
          </p:nvSpPr>
          <p:spPr bwMode="auto">
            <a:xfrm>
              <a:off x="3972" y="4480"/>
              <a:ext cx="7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77" name="Line 13"/>
            <p:cNvSpPr>
              <a:spLocks noChangeShapeType="1"/>
            </p:cNvSpPr>
            <p:nvPr/>
          </p:nvSpPr>
          <p:spPr bwMode="auto">
            <a:xfrm flipV="1">
              <a:off x="4287" y="4285"/>
              <a:ext cx="157" cy="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78" name="Line 14"/>
            <p:cNvSpPr>
              <a:spLocks noChangeShapeType="1"/>
            </p:cNvSpPr>
            <p:nvPr/>
          </p:nvSpPr>
          <p:spPr bwMode="auto">
            <a:xfrm flipH="1" flipV="1">
              <a:off x="4129" y="4187"/>
              <a:ext cx="315" cy="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79" name="Line 15"/>
            <p:cNvSpPr>
              <a:spLocks noChangeShapeType="1"/>
            </p:cNvSpPr>
            <p:nvPr/>
          </p:nvSpPr>
          <p:spPr bwMode="auto">
            <a:xfrm flipV="1">
              <a:off x="4129" y="4089"/>
              <a:ext cx="315" cy="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80" name="Line 16"/>
            <p:cNvSpPr>
              <a:spLocks noChangeShapeType="1"/>
            </p:cNvSpPr>
            <p:nvPr/>
          </p:nvSpPr>
          <p:spPr bwMode="auto">
            <a:xfrm flipH="1" flipV="1">
              <a:off x="4129" y="3991"/>
              <a:ext cx="315" cy="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81" name="Line 17"/>
            <p:cNvSpPr>
              <a:spLocks noChangeShapeType="1"/>
            </p:cNvSpPr>
            <p:nvPr/>
          </p:nvSpPr>
          <p:spPr bwMode="auto">
            <a:xfrm flipV="1">
              <a:off x="4129" y="3893"/>
              <a:ext cx="237" cy="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82" name="Line 18"/>
            <p:cNvSpPr>
              <a:spLocks noChangeShapeType="1"/>
            </p:cNvSpPr>
            <p:nvPr/>
          </p:nvSpPr>
          <p:spPr bwMode="auto">
            <a:xfrm flipV="1">
              <a:off x="4366" y="3600"/>
              <a:ext cx="0" cy="2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83" name="Line 19"/>
            <p:cNvSpPr>
              <a:spLocks noChangeShapeType="1"/>
            </p:cNvSpPr>
            <p:nvPr/>
          </p:nvSpPr>
          <p:spPr bwMode="auto">
            <a:xfrm>
              <a:off x="4287" y="4382"/>
              <a:ext cx="0" cy="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84" name="Line 20"/>
            <p:cNvSpPr>
              <a:spLocks noChangeShapeType="1"/>
            </p:cNvSpPr>
            <p:nvPr/>
          </p:nvSpPr>
          <p:spPr bwMode="auto">
            <a:xfrm>
              <a:off x="4681" y="4285"/>
              <a:ext cx="0" cy="3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85" name="Line 21"/>
            <p:cNvSpPr>
              <a:spLocks noChangeShapeType="1"/>
            </p:cNvSpPr>
            <p:nvPr/>
          </p:nvSpPr>
          <p:spPr bwMode="auto">
            <a:xfrm>
              <a:off x="4838" y="4285"/>
              <a:ext cx="0" cy="3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86" name="Line 22"/>
            <p:cNvSpPr>
              <a:spLocks noChangeShapeType="1"/>
            </p:cNvSpPr>
            <p:nvPr/>
          </p:nvSpPr>
          <p:spPr bwMode="auto">
            <a:xfrm>
              <a:off x="4838" y="4480"/>
              <a:ext cx="15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87" name="AutoShape 23"/>
            <p:cNvSpPr>
              <a:spLocks noChangeArrowheads="1"/>
            </p:cNvSpPr>
            <p:nvPr/>
          </p:nvSpPr>
          <p:spPr bwMode="auto">
            <a:xfrm rot="5400000">
              <a:off x="4958" y="4323"/>
              <a:ext cx="391" cy="315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30488" name="Group 24"/>
            <p:cNvGrpSpPr>
              <a:grpSpLocks/>
            </p:cNvGrpSpPr>
            <p:nvPr/>
          </p:nvGrpSpPr>
          <p:grpSpPr bwMode="auto">
            <a:xfrm>
              <a:off x="4608" y="5760"/>
              <a:ext cx="1379" cy="2641"/>
              <a:chOff x="4838" y="5556"/>
              <a:chExt cx="1379" cy="2641"/>
            </a:xfrm>
          </p:grpSpPr>
          <p:sp>
            <p:nvSpPr>
              <p:cNvPr id="830489" name="Oval 25"/>
              <p:cNvSpPr>
                <a:spLocks noChangeArrowheads="1"/>
              </p:cNvSpPr>
              <p:nvPr/>
            </p:nvSpPr>
            <p:spPr bwMode="auto">
              <a:xfrm>
                <a:off x="4838" y="5556"/>
                <a:ext cx="79" cy="98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490" name="Line 26"/>
              <p:cNvSpPr>
                <a:spLocks noChangeShapeType="1"/>
              </p:cNvSpPr>
              <p:nvPr/>
            </p:nvSpPr>
            <p:spPr bwMode="auto">
              <a:xfrm>
                <a:off x="4878" y="5654"/>
                <a:ext cx="0" cy="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30491" name="Group 27"/>
              <p:cNvGrpSpPr>
                <a:grpSpLocks/>
              </p:cNvGrpSpPr>
              <p:nvPr/>
            </p:nvGrpSpPr>
            <p:grpSpPr bwMode="auto">
              <a:xfrm>
                <a:off x="4878" y="7023"/>
                <a:ext cx="1339" cy="1174"/>
                <a:chOff x="7200" y="6192"/>
                <a:chExt cx="2448" cy="1728"/>
              </a:xfrm>
            </p:grpSpPr>
            <p:sp>
              <p:nvSpPr>
                <p:cNvPr id="830492" name="Line 28"/>
                <p:cNvSpPr>
                  <a:spLocks noChangeShapeType="1"/>
                </p:cNvSpPr>
                <p:nvPr/>
              </p:nvSpPr>
              <p:spPr bwMode="auto">
                <a:xfrm>
                  <a:off x="7200" y="6480"/>
                  <a:ext cx="12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93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7776" y="7488"/>
                  <a:ext cx="288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94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7488" y="7344"/>
                  <a:ext cx="576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9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488" y="7200"/>
                  <a:ext cx="576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96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7488" y="7056"/>
                  <a:ext cx="576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97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7488" y="6912"/>
                  <a:ext cx="432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98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7920" y="6480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99" name="Line 35"/>
                <p:cNvSpPr>
                  <a:spLocks noChangeShapeType="1"/>
                </p:cNvSpPr>
                <p:nvPr/>
              </p:nvSpPr>
              <p:spPr bwMode="auto">
                <a:xfrm>
                  <a:off x="7776" y="763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00" name="Line 36"/>
                <p:cNvSpPr>
                  <a:spLocks noChangeShapeType="1"/>
                </p:cNvSpPr>
                <p:nvPr/>
              </p:nvSpPr>
              <p:spPr bwMode="auto">
                <a:xfrm>
                  <a:off x="8496" y="619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01" name="Line 37"/>
                <p:cNvSpPr>
                  <a:spLocks noChangeShapeType="1"/>
                </p:cNvSpPr>
                <p:nvPr/>
              </p:nvSpPr>
              <p:spPr bwMode="auto">
                <a:xfrm>
                  <a:off x="8784" y="619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02" name="Line 38"/>
                <p:cNvSpPr>
                  <a:spLocks noChangeShapeType="1"/>
                </p:cNvSpPr>
                <p:nvPr/>
              </p:nvSpPr>
              <p:spPr bwMode="auto">
                <a:xfrm>
                  <a:off x="8784" y="6480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03" name="AutoShape 39"/>
                <p:cNvSpPr>
                  <a:spLocks noChangeArrowheads="1"/>
                </p:cNvSpPr>
                <p:nvPr/>
              </p:nvSpPr>
              <p:spPr bwMode="auto">
                <a:xfrm rot="5400000">
                  <a:off x="9072" y="6192"/>
                  <a:ext cx="576" cy="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30504" name="Group 40"/>
                <p:cNvGrpSpPr>
                  <a:grpSpLocks/>
                </p:cNvGrpSpPr>
                <p:nvPr/>
              </p:nvGrpSpPr>
              <p:grpSpPr bwMode="auto">
                <a:xfrm>
                  <a:off x="7344" y="7776"/>
                  <a:ext cx="720" cy="144"/>
                  <a:chOff x="1440" y="6768"/>
                  <a:chExt cx="1008" cy="288"/>
                </a:xfrm>
              </p:grpSpPr>
              <p:sp>
                <p:nvSpPr>
                  <p:cNvPr id="830505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6768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0506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6912"/>
                    <a:ext cx="7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0507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7056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830508" name="Group 44"/>
            <p:cNvGrpSpPr>
              <a:grpSpLocks/>
            </p:cNvGrpSpPr>
            <p:nvPr/>
          </p:nvGrpSpPr>
          <p:grpSpPr bwMode="auto">
            <a:xfrm>
              <a:off x="5429" y="5556"/>
              <a:ext cx="1339" cy="1174"/>
              <a:chOff x="8208" y="4032"/>
              <a:chExt cx="2448" cy="1728"/>
            </a:xfrm>
          </p:grpSpPr>
          <p:sp>
            <p:nvSpPr>
              <p:cNvPr id="830509" name="Line 45"/>
              <p:cNvSpPr>
                <a:spLocks noChangeShapeType="1"/>
              </p:cNvSpPr>
              <p:nvPr/>
            </p:nvSpPr>
            <p:spPr bwMode="auto">
              <a:xfrm>
                <a:off x="8208" y="4320"/>
                <a:ext cx="12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0" name="Line 46"/>
              <p:cNvSpPr>
                <a:spLocks noChangeShapeType="1"/>
              </p:cNvSpPr>
              <p:nvPr/>
            </p:nvSpPr>
            <p:spPr bwMode="auto">
              <a:xfrm flipV="1">
                <a:off x="8784" y="5328"/>
                <a:ext cx="288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1" name="Line 47"/>
              <p:cNvSpPr>
                <a:spLocks noChangeShapeType="1"/>
              </p:cNvSpPr>
              <p:nvPr/>
            </p:nvSpPr>
            <p:spPr bwMode="auto">
              <a:xfrm flipH="1" flipV="1">
                <a:off x="8496" y="5184"/>
                <a:ext cx="57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2" name="Line 48"/>
              <p:cNvSpPr>
                <a:spLocks noChangeShapeType="1"/>
              </p:cNvSpPr>
              <p:nvPr/>
            </p:nvSpPr>
            <p:spPr bwMode="auto">
              <a:xfrm flipV="1">
                <a:off x="8496" y="5040"/>
                <a:ext cx="57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3" name="Line 49"/>
              <p:cNvSpPr>
                <a:spLocks noChangeShapeType="1"/>
              </p:cNvSpPr>
              <p:nvPr/>
            </p:nvSpPr>
            <p:spPr bwMode="auto">
              <a:xfrm flipH="1" flipV="1">
                <a:off x="8496" y="4896"/>
                <a:ext cx="57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4" name="Line 50"/>
              <p:cNvSpPr>
                <a:spLocks noChangeShapeType="1"/>
              </p:cNvSpPr>
              <p:nvPr/>
            </p:nvSpPr>
            <p:spPr bwMode="auto">
              <a:xfrm flipV="1">
                <a:off x="8496" y="4752"/>
                <a:ext cx="432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5" name="Line 51"/>
              <p:cNvSpPr>
                <a:spLocks noChangeShapeType="1"/>
              </p:cNvSpPr>
              <p:nvPr/>
            </p:nvSpPr>
            <p:spPr bwMode="auto">
              <a:xfrm flipV="1">
                <a:off x="8928" y="4320"/>
                <a:ext cx="0" cy="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6" name="Line 52"/>
              <p:cNvSpPr>
                <a:spLocks noChangeShapeType="1"/>
              </p:cNvSpPr>
              <p:nvPr/>
            </p:nvSpPr>
            <p:spPr bwMode="auto">
              <a:xfrm>
                <a:off x="8784" y="5472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7" name="Line 53"/>
              <p:cNvSpPr>
                <a:spLocks noChangeShapeType="1"/>
              </p:cNvSpPr>
              <p:nvPr/>
            </p:nvSpPr>
            <p:spPr bwMode="auto">
              <a:xfrm>
                <a:off x="9504" y="4032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8" name="Line 54"/>
              <p:cNvSpPr>
                <a:spLocks noChangeShapeType="1"/>
              </p:cNvSpPr>
              <p:nvPr/>
            </p:nvSpPr>
            <p:spPr bwMode="auto">
              <a:xfrm>
                <a:off x="9792" y="4032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9" name="Line 55"/>
              <p:cNvSpPr>
                <a:spLocks noChangeShapeType="1"/>
              </p:cNvSpPr>
              <p:nvPr/>
            </p:nvSpPr>
            <p:spPr bwMode="auto">
              <a:xfrm>
                <a:off x="9792" y="4320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0" name="AutoShape 56"/>
              <p:cNvSpPr>
                <a:spLocks noChangeArrowheads="1"/>
              </p:cNvSpPr>
              <p:nvPr/>
            </p:nvSpPr>
            <p:spPr bwMode="auto">
              <a:xfrm rot="5400000">
                <a:off x="10080" y="4032"/>
                <a:ext cx="576" cy="576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30521" name="Group 57"/>
              <p:cNvGrpSpPr>
                <a:grpSpLocks/>
              </p:cNvGrpSpPr>
              <p:nvPr/>
            </p:nvGrpSpPr>
            <p:grpSpPr bwMode="auto">
              <a:xfrm>
                <a:off x="8352" y="5616"/>
                <a:ext cx="720" cy="144"/>
                <a:chOff x="1440" y="6768"/>
                <a:chExt cx="1008" cy="288"/>
              </a:xfrm>
            </p:grpSpPr>
            <p:sp>
              <p:nvSpPr>
                <p:cNvPr id="830522" name="Line 58"/>
                <p:cNvSpPr>
                  <a:spLocks noChangeShapeType="1"/>
                </p:cNvSpPr>
                <p:nvPr/>
              </p:nvSpPr>
              <p:spPr bwMode="auto">
                <a:xfrm>
                  <a:off x="1440" y="6768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23" name="Line 59"/>
                <p:cNvSpPr>
                  <a:spLocks noChangeShapeType="1"/>
                </p:cNvSpPr>
                <p:nvPr/>
              </p:nvSpPr>
              <p:spPr bwMode="auto">
                <a:xfrm>
                  <a:off x="1584" y="6912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24" name="Line 60"/>
                <p:cNvSpPr>
                  <a:spLocks noChangeShapeType="1"/>
                </p:cNvSpPr>
                <p:nvPr/>
              </p:nvSpPr>
              <p:spPr bwMode="auto">
                <a:xfrm>
                  <a:off x="1728" y="7056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30525" name="Group 61"/>
            <p:cNvGrpSpPr>
              <a:grpSpLocks/>
            </p:cNvGrpSpPr>
            <p:nvPr/>
          </p:nvGrpSpPr>
          <p:grpSpPr bwMode="auto">
            <a:xfrm>
              <a:off x="2592" y="5760"/>
              <a:ext cx="1378" cy="1663"/>
              <a:chOff x="2633" y="5556"/>
              <a:chExt cx="1378" cy="1663"/>
            </a:xfrm>
          </p:grpSpPr>
          <p:sp>
            <p:nvSpPr>
              <p:cNvPr id="830526" name="Oval 62"/>
              <p:cNvSpPr>
                <a:spLocks noChangeArrowheads="1"/>
              </p:cNvSpPr>
              <p:nvPr/>
            </p:nvSpPr>
            <p:spPr bwMode="auto">
              <a:xfrm>
                <a:off x="2633" y="5556"/>
                <a:ext cx="78" cy="98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7" name="Line 63"/>
              <p:cNvSpPr>
                <a:spLocks noChangeShapeType="1"/>
              </p:cNvSpPr>
              <p:nvPr/>
            </p:nvSpPr>
            <p:spPr bwMode="auto">
              <a:xfrm>
                <a:off x="2672" y="5556"/>
                <a:ext cx="0" cy="6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30528" name="Group 64"/>
              <p:cNvGrpSpPr>
                <a:grpSpLocks/>
              </p:cNvGrpSpPr>
              <p:nvPr/>
            </p:nvGrpSpPr>
            <p:grpSpPr bwMode="auto">
              <a:xfrm>
                <a:off x="2672" y="6045"/>
                <a:ext cx="1339" cy="1174"/>
                <a:chOff x="3168" y="4752"/>
                <a:chExt cx="2448" cy="1728"/>
              </a:xfrm>
            </p:grpSpPr>
            <p:sp>
              <p:nvSpPr>
                <p:cNvPr id="830529" name="Line 65"/>
                <p:cNvSpPr>
                  <a:spLocks noChangeShapeType="1"/>
                </p:cNvSpPr>
                <p:nvPr/>
              </p:nvSpPr>
              <p:spPr bwMode="auto">
                <a:xfrm>
                  <a:off x="3168" y="5040"/>
                  <a:ext cx="12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0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744" y="6048"/>
                  <a:ext cx="288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1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5904"/>
                  <a:ext cx="576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2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456" y="5760"/>
                  <a:ext cx="576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3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5616"/>
                  <a:ext cx="576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4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3456" y="5472"/>
                  <a:ext cx="432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5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888" y="5040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6" name="Line 72"/>
                <p:cNvSpPr>
                  <a:spLocks noChangeShapeType="1"/>
                </p:cNvSpPr>
                <p:nvPr/>
              </p:nvSpPr>
              <p:spPr bwMode="auto">
                <a:xfrm>
                  <a:off x="3744" y="619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7" name="Line 73"/>
                <p:cNvSpPr>
                  <a:spLocks noChangeShapeType="1"/>
                </p:cNvSpPr>
                <p:nvPr/>
              </p:nvSpPr>
              <p:spPr bwMode="auto">
                <a:xfrm>
                  <a:off x="4464" y="475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8" name="Line 74"/>
                <p:cNvSpPr>
                  <a:spLocks noChangeShapeType="1"/>
                </p:cNvSpPr>
                <p:nvPr/>
              </p:nvSpPr>
              <p:spPr bwMode="auto">
                <a:xfrm>
                  <a:off x="4752" y="475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39" name="Line 75"/>
                <p:cNvSpPr>
                  <a:spLocks noChangeShapeType="1"/>
                </p:cNvSpPr>
                <p:nvPr/>
              </p:nvSpPr>
              <p:spPr bwMode="auto">
                <a:xfrm>
                  <a:off x="4752" y="5040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40" name="AutoShape 76"/>
                <p:cNvSpPr>
                  <a:spLocks noChangeArrowheads="1"/>
                </p:cNvSpPr>
                <p:nvPr/>
              </p:nvSpPr>
              <p:spPr bwMode="auto">
                <a:xfrm rot="5400000">
                  <a:off x="5040" y="4752"/>
                  <a:ext cx="576" cy="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30541" name="Group 77"/>
                <p:cNvGrpSpPr>
                  <a:grpSpLocks/>
                </p:cNvGrpSpPr>
                <p:nvPr/>
              </p:nvGrpSpPr>
              <p:grpSpPr bwMode="auto">
                <a:xfrm>
                  <a:off x="3312" y="6336"/>
                  <a:ext cx="720" cy="144"/>
                  <a:chOff x="1440" y="6768"/>
                  <a:chExt cx="1008" cy="288"/>
                </a:xfrm>
              </p:grpSpPr>
              <p:sp>
                <p:nvSpPr>
                  <p:cNvPr id="83054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6768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054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6912"/>
                    <a:ext cx="7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0544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7056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830545" name="Group 81"/>
            <p:cNvGrpSpPr>
              <a:grpSpLocks/>
            </p:cNvGrpSpPr>
            <p:nvPr/>
          </p:nvGrpSpPr>
          <p:grpSpPr bwMode="auto">
            <a:xfrm>
              <a:off x="2160" y="7610"/>
              <a:ext cx="1339" cy="1174"/>
              <a:chOff x="576" y="6192"/>
              <a:chExt cx="2448" cy="1728"/>
            </a:xfrm>
          </p:grpSpPr>
          <p:grpSp>
            <p:nvGrpSpPr>
              <p:cNvPr id="830546" name="Group 82"/>
              <p:cNvGrpSpPr>
                <a:grpSpLocks/>
              </p:cNvGrpSpPr>
              <p:nvPr/>
            </p:nvGrpSpPr>
            <p:grpSpPr bwMode="auto">
              <a:xfrm>
                <a:off x="720" y="7776"/>
                <a:ext cx="720" cy="144"/>
                <a:chOff x="1440" y="6768"/>
                <a:chExt cx="1008" cy="288"/>
              </a:xfrm>
            </p:grpSpPr>
            <p:sp>
              <p:nvSpPr>
                <p:cNvPr id="830547" name="Line 83"/>
                <p:cNvSpPr>
                  <a:spLocks noChangeShapeType="1"/>
                </p:cNvSpPr>
                <p:nvPr/>
              </p:nvSpPr>
              <p:spPr bwMode="auto">
                <a:xfrm>
                  <a:off x="1440" y="6768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48" name="Line 84"/>
                <p:cNvSpPr>
                  <a:spLocks noChangeShapeType="1"/>
                </p:cNvSpPr>
                <p:nvPr/>
              </p:nvSpPr>
              <p:spPr bwMode="auto">
                <a:xfrm>
                  <a:off x="1584" y="6912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49" name="Line 85"/>
                <p:cNvSpPr>
                  <a:spLocks noChangeShapeType="1"/>
                </p:cNvSpPr>
                <p:nvPr/>
              </p:nvSpPr>
              <p:spPr bwMode="auto">
                <a:xfrm>
                  <a:off x="1728" y="7056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30550" name="Line 86"/>
              <p:cNvSpPr>
                <a:spLocks noChangeShapeType="1"/>
              </p:cNvSpPr>
              <p:nvPr/>
            </p:nvSpPr>
            <p:spPr bwMode="auto">
              <a:xfrm>
                <a:off x="576" y="6480"/>
                <a:ext cx="12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1" name="Line 87"/>
              <p:cNvSpPr>
                <a:spLocks noChangeShapeType="1"/>
              </p:cNvSpPr>
              <p:nvPr/>
            </p:nvSpPr>
            <p:spPr bwMode="auto">
              <a:xfrm flipV="1">
                <a:off x="1152" y="7488"/>
                <a:ext cx="288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2" name="Line 88"/>
              <p:cNvSpPr>
                <a:spLocks noChangeShapeType="1"/>
              </p:cNvSpPr>
              <p:nvPr/>
            </p:nvSpPr>
            <p:spPr bwMode="auto">
              <a:xfrm flipH="1" flipV="1">
                <a:off x="864" y="7344"/>
                <a:ext cx="57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3" name="Line 89"/>
              <p:cNvSpPr>
                <a:spLocks noChangeShapeType="1"/>
              </p:cNvSpPr>
              <p:nvPr/>
            </p:nvSpPr>
            <p:spPr bwMode="auto">
              <a:xfrm flipV="1">
                <a:off x="864" y="7200"/>
                <a:ext cx="57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4" name="Line 90"/>
              <p:cNvSpPr>
                <a:spLocks noChangeShapeType="1"/>
              </p:cNvSpPr>
              <p:nvPr/>
            </p:nvSpPr>
            <p:spPr bwMode="auto">
              <a:xfrm flipH="1" flipV="1">
                <a:off x="864" y="7056"/>
                <a:ext cx="57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5" name="Line 91"/>
              <p:cNvSpPr>
                <a:spLocks noChangeShapeType="1"/>
              </p:cNvSpPr>
              <p:nvPr/>
            </p:nvSpPr>
            <p:spPr bwMode="auto">
              <a:xfrm flipV="1">
                <a:off x="864" y="6912"/>
                <a:ext cx="432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6" name="Line 92"/>
              <p:cNvSpPr>
                <a:spLocks noChangeShapeType="1"/>
              </p:cNvSpPr>
              <p:nvPr/>
            </p:nvSpPr>
            <p:spPr bwMode="auto">
              <a:xfrm flipV="1">
                <a:off x="1296" y="6480"/>
                <a:ext cx="0" cy="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7" name="Line 93"/>
              <p:cNvSpPr>
                <a:spLocks noChangeShapeType="1"/>
              </p:cNvSpPr>
              <p:nvPr/>
            </p:nvSpPr>
            <p:spPr bwMode="auto">
              <a:xfrm>
                <a:off x="1872" y="6192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8" name="Line 94"/>
              <p:cNvSpPr>
                <a:spLocks noChangeShapeType="1"/>
              </p:cNvSpPr>
              <p:nvPr/>
            </p:nvSpPr>
            <p:spPr bwMode="auto">
              <a:xfrm>
                <a:off x="2160" y="6192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9" name="Line 95"/>
              <p:cNvSpPr>
                <a:spLocks noChangeShapeType="1"/>
              </p:cNvSpPr>
              <p:nvPr/>
            </p:nvSpPr>
            <p:spPr bwMode="auto">
              <a:xfrm>
                <a:off x="2160" y="6480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60" name="AutoShape 96"/>
              <p:cNvSpPr>
                <a:spLocks noChangeArrowheads="1"/>
              </p:cNvSpPr>
              <p:nvPr/>
            </p:nvSpPr>
            <p:spPr bwMode="auto">
              <a:xfrm rot="5400000">
                <a:off x="2448" y="6192"/>
                <a:ext cx="576" cy="576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61" name="Line 97"/>
              <p:cNvSpPr>
                <a:spLocks noChangeShapeType="1"/>
              </p:cNvSpPr>
              <p:nvPr/>
            </p:nvSpPr>
            <p:spPr bwMode="auto">
              <a:xfrm>
                <a:off x="1152" y="7632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0562" name="Line 98"/>
            <p:cNvSpPr>
              <a:spLocks noChangeShapeType="1"/>
            </p:cNvSpPr>
            <p:nvPr/>
          </p:nvSpPr>
          <p:spPr bwMode="auto">
            <a:xfrm flipH="1">
              <a:off x="2160" y="5214"/>
              <a:ext cx="6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563" name="Line 99"/>
            <p:cNvSpPr>
              <a:spLocks noChangeShapeType="1"/>
            </p:cNvSpPr>
            <p:nvPr/>
          </p:nvSpPr>
          <p:spPr bwMode="auto">
            <a:xfrm>
              <a:off x="2160" y="5214"/>
              <a:ext cx="0" cy="25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564" name="Text Box 100"/>
            <p:cNvSpPr txBox="1">
              <a:spLocks noChangeArrowheads="1"/>
            </p:cNvSpPr>
            <p:nvPr/>
          </p:nvSpPr>
          <p:spPr bwMode="auto">
            <a:xfrm>
              <a:off x="4032" y="3168"/>
              <a:ext cx="720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556" tIns="48278" rIns="96556" bIns="48278"/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300" b="0"/>
                <a:t>-HV</a:t>
              </a:r>
            </a:p>
          </p:txBody>
        </p:sp>
      </p:grpSp>
      <p:sp>
        <p:nvSpPr>
          <p:cNvPr id="830565" name="Text Box 101"/>
          <p:cNvSpPr txBox="1">
            <a:spLocks noChangeArrowheads="1"/>
          </p:cNvSpPr>
          <p:nvPr/>
        </p:nvSpPr>
        <p:spPr bwMode="auto">
          <a:xfrm>
            <a:off x="479425" y="6176963"/>
            <a:ext cx="86423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/>
              <a:t>K.S. Shah, R. Farrell, R. Grazioso, E. Harmon, E. Karplus, </a:t>
            </a:r>
            <a:r>
              <a:rPr lang="ja-JP" altLang="en-US" sz="1500">
                <a:latin typeface="Arial"/>
              </a:rPr>
              <a:t>“</a:t>
            </a:r>
            <a:r>
              <a:rPr lang="en-US" sz="1500"/>
              <a:t>Position-sensitive avalanche photodiodes for gamma-ray imaging,</a:t>
            </a:r>
            <a:r>
              <a:rPr lang="ja-JP" altLang="en-US" sz="1500">
                <a:latin typeface="Arial"/>
              </a:rPr>
              <a:t>”</a:t>
            </a:r>
            <a:r>
              <a:rPr lang="en-US" sz="1500"/>
              <a:t> </a:t>
            </a:r>
            <a:r>
              <a:rPr lang="en-US" sz="1500" i="1"/>
              <a:t>IEEE Trans. Nuc. Sci.,</a:t>
            </a:r>
            <a:r>
              <a:rPr lang="en-US" sz="1500"/>
              <a:t> Vol. 49, No. 4, August 2002</a:t>
            </a:r>
          </a:p>
        </p:txBody>
      </p:sp>
      <p:sp>
        <p:nvSpPr>
          <p:cNvPr id="830566" name="Text Box 102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RMD / M. McClish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2759-22EE-1844-B9CD-0B32306612C1}" type="slidenum">
              <a:rPr lang="en-US"/>
              <a:pPr/>
              <a:t>7</a:t>
            </a:fld>
            <a:endParaRPr lang="en-US"/>
          </a:p>
        </p:txBody>
      </p:sp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71600"/>
            <a:ext cx="6248400" cy="1676400"/>
          </a:xfrm>
          <a:solidFill>
            <a:srgbClr val="FFFF99"/>
          </a:solidFill>
        </p:spPr>
        <p:txBody>
          <a:bodyPr/>
          <a:lstStyle/>
          <a:p>
            <a:r>
              <a:rPr lang="en-US" sz="4800"/>
              <a:t>Scientifics Applications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3505200"/>
            <a:ext cx="7315200" cy="3124200"/>
          </a:xfrm>
          <a:noFill/>
          <a:ln/>
        </p:spPr>
        <p:txBody>
          <a:bodyPr/>
          <a:lstStyle/>
          <a:p>
            <a:pPr marL="342900" indent="-342900" defTabSz="914400"/>
            <a:r>
              <a:rPr lang="en-US"/>
              <a:t>High Energy</a:t>
            </a:r>
          </a:p>
          <a:p>
            <a:pPr marL="342900" indent="-342900" defTabSz="914400"/>
            <a:r>
              <a:rPr lang="en-US"/>
              <a:t>Particle Astrophysics</a:t>
            </a:r>
          </a:p>
          <a:p>
            <a:pPr marL="342900" indent="-342900" defTabSz="914400"/>
            <a:r>
              <a:rPr lang="en-US"/>
              <a:t>Bio and Medical Imaging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3EB8-F3B9-1441-8000-D8A6483C422A}" type="slidenum">
              <a:rPr lang="en-US"/>
              <a:pPr/>
              <a:t>70</a:t>
            </a:fld>
            <a:endParaRPr lang="en-US"/>
          </a:p>
        </p:txBody>
      </p:sp>
      <p:sp>
        <p:nvSpPr>
          <p:cNvPr id="956418" name="Rectangle 2"/>
          <p:cNvSpPr>
            <a:spLocks noChangeArrowheads="1"/>
          </p:cNvSpPr>
          <p:nvPr/>
        </p:nvSpPr>
        <p:spPr bwMode="auto">
          <a:xfrm>
            <a:off x="312738" y="406400"/>
            <a:ext cx="9128125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endParaRPr lang="en-US"/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159750" cy="609600"/>
          </a:xfrm>
          <a:noFill/>
          <a:ln/>
        </p:spPr>
        <p:txBody>
          <a:bodyPr/>
          <a:lstStyle/>
          <a:p>
            <a:pPr defTabSz="914400"/>
            <a:r>
              <a:rPr lang="en-US" sz="4000"/>
              <a:t>RMD APD for PET Applications</a:t>
            </a:r>
          </a:p>
        </p:txBody>
      </p:sp>
      <p:sp>
        <p:nvSpPr>
          <p:cNvPr id="956420" name="Text Box 4"/>
          <p:cNvSpPr txBox="1">
            <a:spLocks noChangeArrowheads="1"/>
          </p:cNvSpPr>
          <p:nvPr/>
        </p:nvSpPr>
        <p:spPr bwMode="auto">
          <a:xfrm>
            <a:off x="5921375" y="1787525"/>
            <a:ext cx="34401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hangingPunct="0"/>
            <a:r>
              <a:rPr lang="en-US" sz="2300">
                <a:solidFill>
                  <a:srgbClr val="00007A"/>
                </a:solidFill>
                <a:latin typeface="Arial Narrow" charset="0"/>
              </a:rPr>
              <a:t>28 x 28 mm</a:t>
            </a:r>
            <a:r>
              <a:rPr lang="en-US" sz="2300" baseline="30000">
                <a:solidFill>
                  <a:srgbClr val="00007A"/>
                </a:solidFill>
                <a:latin typeface="Arial Narrow" charset="0"/>
              </a:rPr>
              <a:t>2</a:t>
            </a:r>
            <a:r>
              <a:rPr lang="en-US" sz="2300">
                <a:solidFill>
                  <a:srgbClr val="00007A"/>
                </a:solidFill>
                <a:latin typeface="Arial Narrow" charset="0"/>
              </a:rPr>
              <a:t> PSAPD coupled to 7 x 7 LSO array with 3 mm pixels at –20 °C. Average energy resolution = 15.5% at 511 keV.</a:t>
            </a:r>
          </a:p>
          <a:p>
            <a:pPr eaLnBrk="0" hangingPunct="0"/>
            <a:endParaRPr lang="en-US" sz="2300">
              <a:solidFill>
                <a:srgbClr val="00007A"/>
              </a:solidFill>
              <a:latin typeface="Arial Narrow" charset="0"/>
            </a:endParaRPr>
          </a:p>
        </p:txBody>
      </p:sp>
      <p:pic>
        <p:nvPicPr>
          <p:cNvPr id="956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0417" r="21094" b="10417"/>
          <a:stretch>
            <a:fillRect/>
          </a:stretch>
        </p:blipFill>
        <p:spPr bwMode="auto">
          <a:xfrm>
            <a:off x="2959100" y="1387475"/>
            <a:ext cx="2860675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56422" name="Text Box 6"/>
          <p:cNvSpPr txBox="1">
            <a:spLocks noChangeArrowheads="1"/>
          </p:cNvSpPr>
          <p:nvPr/>
        </p:nvSpPr>
        <p:spPr bwMode="auto">
          <a:xfrm>
            <a:off x="3509963" y="6580188"/>
            <a:ext cx="139382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700"/>
              <a:t>CHANNELS</a:t>
            </a:r>
          </a:p>
        </p:txBody>
      </p:sp>
      <p:sp>
        <p:nvSpPr>
          <p:cNvPr id="956423" name="Text Box 7"/>
          <p:cNvSpPr txBox="1">
            <a:spLocks noChangeArrowheads="1"/>
          </p:cNvSpPr>
          <p:nvPr/>
        </p:nvSpPr>
        <p:spPr bwMode="auto">
          <a:xfrm rot="16168114">
            <a:off x="2554288" y="3038475"/>
            <a:ext cx="1093787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700"/>
              <a:t>COUNTS</a:t>
            </a:r>
          </a:p>
        </p:txBody>
      </p:sp>
      <p:pic>
        <p:nvPicPr>
          <p:cNvPr id="9564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1875" r="31250" b="22917"/>
          <a:stretch>
            <a:fillRect/>
          </a:stretch>
        </p:blipFill>
        <p:spPr bwMode="auto">
          <a:xfrm>
            <a:off x="2954338" y="3662363"/>
            <a:ext cx="2886075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56425" name="Text Box 9"/>
          <p:cNvSpPr txBox="1">
            <a:spLocks noChangeArrowheads="1"/>
          </p:cNvSpPr>
          <p:nvPr/>
        </p:nvSpPr>
        <p:spPr bwMode="auto">
          <a:xfrm>
            <a:off x="5921375" y="4064000"/>
            <a:ext cx="3455988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hangingPunct="0"/>
            <a:r>
              <a:rPr lang="en-US" sz="2300">
                <a:solidFill>
                  <a:srgbClr val="00007A"/>
                </a:solidFill>
                <a:latin typeface="Arial Narrow" charset="0"/>
              </a:rPr>
              <a:t>8 x 8 mm</a:t>
            </a:r>
            <a:r>
              <a:rPr lang="en-US" sz="2300" baseline="30000">
                <a:solidFill>
                  <a:srgbClr val="00007A"/>
                </a:solidFill>
                <a:latin typeface="Arial Narrow" charset="0"/>
              </a:rPr>
              <a:t>2</a:t>
            </a:r>
            <a:r>
              <a:rPr lang="en-US" sz="2300">
                <a:solidFill>
                  <a:srgbClr val="00007A"/>
                </a:solidFill>
                <a:latin typeface="Arial Narrow" charset="0"/>
              </a:rPr>
              <a:t> PSAPD coupled to 6 x 6 LSO array with 1 mm pixels at 23 °C. Average energy resolution = 16% at 511 keV.</a:t>
            </a:r>
          </a:p>
        </p:txBody>
      </p:sp>
      <p:sp>
        <p:nvSpPr>
          <p:cNvPr id="956426" name="Text Box 10"/>
          <p:cNvSpPr txBox="1">
            <a:spLocks noChangeArrowheads="1"/>
          </p:cNvSpPr>
          <p:nvPr/>
        </p:nvSpPr>
        <p:spPr bwMode="auto">
          <a:xfrm rot="16168114">
            <a:off x="2554288" y="5392737"/>
            <a:ext cx="10937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700"/>
              <a:t>COUNTS</a:t>
            </a:r>
          </a:p>
        </p:txBody>
      </p:sp>
      <p:pic>
        <p:nvPicPr>
          <p:cNvPr id="956427" name="Picture 11" descr="28mm PSAPD with 3mm L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042" r="67188" b="56250"/>
          <a:stretch>
            <a:fillRect/>
          </a:stretch>
        </p:blipFill>
        <p:spPr bwMode="auto">
          <a:xfrm>
            <a:off x="76200" y="914400"/>
            <a:ext cx="3397250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6428" name="Picture 12" descr="8mm PSAPD with 1mm L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333" r="69531" b="60417"/>
          <a:stretch>
            <a:fillRect/>
          </a:stretch>
        </p:blipFill>
        <p:spPr bwMode="auto">
          <a:xfrm>
            <a:off x="290513" y="3667125"/>
            <a:ext cx="3046412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6429" name="Text Box 13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RMD / M. McClish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D5BC-EB7B-8F4B-93D3-57C94617A9CB}" type="slidenum">
              <a:rPr lang="en-US"/>
              <a:pPr/>
              <a:t>71</a:t>
            </a:fld>
            <a:endParaRPr lang="en-US"/>
          </a:p>
        </p:txBody>
      </p:sp>
      <p:sp>
        <p:nvSpPr>
          <p:cNvPr id="6369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14288"/>
            <a:ext cx="9296400" cy="820737"/>
          </a:xfrm>
        </p:spPr>
        <p:txBody>
          <a:bodyPr/>
          <a:lstStyle/>
          <a:p>
            <a:r>
              <a:rPr lang="en-US" sz="3600"/>
              <a:t>Silicon Photomultiplier</a:t>
            </a:r>
            <a:br>
              <a:rPr lang="en-US" sz="3600"/>
            </a:br>
            <a:r>
              <a:rPr lang="en-US" sz="3200">
                <a:solidFill>
                  <a:srgbClr val="FF00FF"/>
                </a:solidFill>
              </a:rPr>
              <a:t>(from Beaune 2002)</a:t>
            </a:r>
          </a:p>
        </p:txBody>
      </p:sp>
      <p:pic>
        <p:nvPicPr>
          <p:cNvPr id="636931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8" y="1306513"/>
            <a:ext cx="2095500" cy="2390775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6932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347788"/>
            <a:ext cx="3810000" cy="2492375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6933" name="Picture 5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8525" y="933450"/>
            <a:ext cx="3644900" cy="2847975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6934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3827463"/>
            <a:ext cx="2986088" cy="2881312"/>
          </a:xfrm>
          <a:noFill/>
          <a:ln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689350"/>
            <a:ext cx="2489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69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4024313"/>
            <a:ext cx="391795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6937" name="Text Box 9"/>
          <p:cNvSpPr txBox="1">
            <a:spLocks noChangeArrowheads="1"/>
          </p:cNvSpPr>
          <p:nvPr/>
        </p:nvSpPr>
        <p:spPr bwMode="auto">
          <a:xfrm>
            <a:off x="682625" y="6589713"/>
            <a:ext cx="149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400">
                <a:solidFill>
                  <a:srgbClr val="FF00FF"/>
                </a:solidFill>
                <a:latin typeface="Arial" charset="0"/>
              </a:rPr>
              <a:t>Gain~10</a:t>
            </a:r>
            <a:r>
              <a:rPr lang="en-US" sz="2400" baseline="30000">
                <a:solidFill>
                  <a:srgbClr val="FF00FF"/>
                </a:solidFill>
                <a:latin typeface="Arial" charset="0"/>
              </a:rPr>
              <a:t>6</a:t>
            </a:r>
          </a:p>
        </p:txBody>
      </p:sp>
      <p:sp>
        <p:nvSpPr>
          <p:cNvPr id="636938" name="Text Box 10"/>
          <p:cNvSpPr txBox="1">
            <a:spLocks noChangeArrowheads="1"/>
          </p:cNvSpPr>
          <p:nvPr/>
        </p:nvSpPr>
        <p:spPr bwMode="auto">
          <a:xfrm>
            <a:off x="6556375" y="6583363"/>
            <a:ext cx="163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400">
                <a:solidFill>
                  <a:srgbClr val="FF00FF"/>
                </a:solidFill>
                <a:latin typeface="Arial" charset="0"/>
              </a:rPr>
              <a:t>DQE~10%</a:t>
            </a:r>
            <a:endParaRPr lang="en-US" sz="2400" baseline="3000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636939" name="Text Box 11"/>
          <p:cNvSpPr txBox="1">
            <a:spLocks noChangeArrowheads="1"/>
          </p:cNvSpPr>
          <p:nvPr/>
        </p:nvSpPr>
        <p:spPr bwMode="auto">
          <a:xfrm>
            <a:off x="3082925" y="6599238"/>
            <a:ext cx="139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400">
                <a:solidFill>
                  <a:srgbClr val="FF00FF"/>
                </a:solidFill>
                <a:latin typeface="Arial" charset="0"/>
              </a:rPr>
              <a:t>ENF=1.0</a:t>
            </a:r>
            <a:endParaRPr lang="en-US" sz="2400" baseline="3000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636940" name="Text Box 12"/>
          <p:cNvSpPr txBox="1">
            <a:spLocks noChangeArrowheads="1"/>
          </p:cNvSpPr>
          <p:nvPr/>
        </p:nvSpPr>
        <p:spPr bwMode="auto">
          <a:xfrm>
            <a:off x="2813050" y="6997700"/>
            <a:ext cx="3224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1600" i="1">
                <a:solidFill>
                  <a:srgbClr val="FF00FF"/>
                </a:solidFill>
                <a:latin typeface="Arial" charset="0"/>
              </a:rPr>
              <a:t>P. Buzhan, B. Dolgoshein et. al.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03C-EA84-224F-BDC3-BFFEE69CFA65}" type="slidenum">
              <a:rPr lang="en-US"/>
              <a:pPr/>
              <a:t>72</a:t>
            </a:fld>
            <a:endParaRPr lang="en-US"/>
          </a:p>
        </p:txBody>
      </p:sp>
      <p:sp>
        <p:nvSpPr>
          <p:cNvPr id="1209346" name="Text Box 2"/>
          <p:cNvSpPr txBox="1">
            <a:spLocks noChangeArrowheads="1"/>
          </p:cNvSpPr>
          <p:nvPr/>
        </p:nvSpPr>
        <p:spPr bwMode="auto">
          <a:xfrm>
            <a:off x="457200" y="1066800"/>
            <a:ext cx="8763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>
                <a:solidFill>
                  <a:schemeClr val="accent2"/>
                </a:solidFill>
                <a:latin typeface="Arial" charset="0"/>
              </a:rPr>
              <a:t>At present many people consider that the new APDs with </a:t>
            </a:r>
          </a:p>
          <a:p>
            <a:r>
              <a:rPr lang="en-US" sz="1900">
                <a:solidFill>
                  <a:schemeClr val="accent2"/>
                </a:solidFill>
                <a:latin typeface="Arial" charset="0"/>
              </a:rPr>
              <a:t>inner microstructures are very easy devices. To my mind, the way to micro-pixel APDs was not easy. This development took about 20 years.</a:t>
            </a:r>
            <a:endParaRPr lang="ru-RU" sz="19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209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2209800"/>
            <a:ext cx="355758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9349" name="Text Box 5"/>
          <p:cNvSpPr txBox="1">
            <a:spLocks noChangeArrowheads="1"/>
          </p:cNvSpPr>
          <p:nvPr/>
        </p:nvSpPr>
        <p:spPr bwMode="auto">
          <a:xfrm>
            <a:off x="4572000" y="2590800"/>
            <a:ext cx="4572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>
                <a:latin typeface="Arial" charset="0"/>
              </a:rPr>
              <a:t>Different generations of silicon avalanche structures produced in 1983-2005.</a:t>
            </a:r>
            <a:endParaRPr lang="ru-RU" sz="1900">
              <a:latin typeface="Arial" charset="0"/>
            </a:endParaRPr>
          </a:p>
        </p:txBody>
      </p:sp>
      <p:sp>
        <p:nvSpPr>
          <p:cNvPr id="1209350" name="Text Box 6"/>
          <p:cNvSpPr txBox="1">
            <a:spLocks noChangeArrowheads="1"/>
          </p:cNvSpPr>
          <p:nvPr/>
        </p:nvSpPr>
        <p:spPr bwMode="auto">
          <a:xfrm>
            <a:off x="4800600" y="3810000"/>
            <a:ext cx="3810000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>
                <a:solidFill>
                  <a:srgbClr val="FF00FF"/>
                </a:solidFill>
                <a:latin typeface="Arial" charset="0"/>
              </a:rPr>
              <a:t>MOS and MRS type APDs.</a:t>
            </a:r>
          </a:p>
          <a:p>
            <a:r>
              <a:rPr lang="en-US" sz="2100">
                <a:solidFill>
                  <a:srgbClr val="FF00FF"/>
                </a:solidFill>
                <a:latin typeface="Arial" charset="0"/>
              </a:rPr>
              <a:t>1983-1993.</a:t>
            </a:r>
          </a:p>
          <a:p>
            <a:endParaRPr lang="en-US" sz="1300">
              <a:solidFill>
                <a:srgbClr val="FF00FF"/>
              </a:solidFill>
              <a:latin typeface="Arial" charset="0"/>
            </a:endParaRPr>
          </a:p>
          <a:p>
            <a:r>
              <a:rPr lang="en-US" sz="2100">
                <a:solidFill>
                  <a:srgbClr val="FF00FF"/>
                </a:solidFill>
                <a:latin typeface="Arial" charset="0"/>
              </a:rPr>
              <a:t>MRS and CCD type APDs.</a:t>
            </a:r>
          </a:p>
          <a:p>
            <a:r>
              <a:rPr lang="en-US" sz="2100">
                <a:solidFill>
                  <a:srgbClr val="FF00FF"/>
                </a:solidFill>
                <a:latin typeface="Arial" charset="0"/>
              </a:rPr>
              <a:t>1994-2001.</a:t>
            </a:r>
          </a:p>
          <a:p>
            <a:endParaRPr lang="en-US" sz="1300">
              <a:solidFill>
                <a:srgbClr val="FF00FF"/>
              </a:solidFill>
              <a:latin typeface="Arial" charset="0"/>
            </a:endParaRPr>
          </a:p>
          <a:p>
            <a:r>
              <a:rPr lang="en-US" sz="2100">
                <a:solidFill>
                  <a:srgbClr val="FF00FF"/>
                </a:solidFill>
                <a:latin typeface="Arial" charset="0"/>
              </a:rPr>
              <a:t>CCD and MW type APDs.</a:t>
            </a:r>
          </a:p>
          <a:p>
            <a:r>
              <a:rPr lang="en-US" sz="2100">
                <a:solidFill>
                  <a:srgbClr val="FF00FF"/>
                </a:solidFill>
                <a:latin typeface="Arial" charset="0"/>
              </a:rPr>
              <a:t>2002- present</a:t>
            </a:r>
            <a:endParaRPr lang="ru-RU" sz="2100" b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1209351" name="Rectangle 7"/>
          <p:cNvSpPr>
            <a:spLocks noChangeArrowheads="1"/>
          </p:cNvSpPr>
          <p:nvPr/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93" tIns="48248" rIns="96493" bIns="48248" anchor="ctr"/>
          <a:lstStyle/>
          <a:p>
            <a:pPr>
              <a:lnSpc>
                <a:spcPct val="80000"/>
              </a:lnSpc>
            </a:pPr>
            <a:r>
              <a:rPr lang="en-US"/>
              <a:t>Long History of SiPM</a:t>
            </a:r>
          </a:p>
        </p:txBody>
      </p:sp>
      <p:sp>
        <p:nvSpPr>
          <p:cNvPr id="1209352" name="Text Box 8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Z. Sadygov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2493-ABF1-8F47-B4C6-17FA261514B2}" type="slidenum">
              <a:rPr lang="en-US"/>
              <a:pPr/>
              <a:t>73</a:t>
            </a:fld>
            <a:endParaRPr lang="en-US"/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Various SiPM</a:t>
            </a:r>
          </a:p>
        </p:txBody>
      </p:sp>
      <p:pic>
        <p:nvPicPr>
          <p:cNvPr id="844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914400"/>
            <a:ext cx="951071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448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23939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448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2895600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448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233838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44809" name="Text Box 9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Y. Musienko, V. Saveliev</a:t>
            </a:r>
          </a:p>
        </p:txBody>
      </p:sp>
      <p:pic>
        <p:nvPicPr>
          <p:cNvPr id="844810" name="Picture 10" descr="SiPM_CPTA_n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2525"/>
            <a:ext cx="3124200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4811" name="Picture 11" descr="SiPM_Pulsar_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1600"/>
            <a:ext cx="289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4812" name="Picture 12" descr="sadydov_sip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35052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F0D-B7ED-9E40-B874-490A9E9FCBE9}" type="slidenum">
              <a:rPr lang="en-US"/>
              <a:pPr/>
              <a:t>74</a:t>
            </a:fld>
            <a:endParaRPr lang="en-US"/>
          </a:p>
        </p:txBody>
      </p:sp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defTabSz="914400"/>
            <a:r>
              <a:rPr lang="en-US"/>
              <a:t>SiPM Layout</a:t>
            </a:r>
          </a:p>
        </p:txBody>
      </p:sp>
      <p:sp>
        <p:nvSpPr>
          <p:cNvPr id="851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338" y="5364163"/>
            <a:ext cx="5360987" cy="1382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/>
          <a:lstStyle/>
          <a:p>
            <a:pPr marL="342900" indent="-342900" defTabSz="914400">
              <a:lnSpc>
                <a:spcPct val="70000"/>
              </a:lnSpc>
            </a:pPr>
            <a:r>
              <a:rPr lang="en-US" sz="2400"/>
              <a:t>General view 1x1 mm,</a:t>
            </a:r>
          </a:p>
          <a:p>
            <a:pPr marL="342900" indent="-342900" defTabSz="914400">
              <a:lnSpc>
                <a:spcPct val="70000"/>
              </a:lnSpc>
            </a:pPr>
            <a:r>
              <a:rPr lang="en-US" sz="2400"/>
              <a:t>Common Electrode Layout,</a:t>
            </a:r>
          </a:p>
          <a:p>
            <a:pPr marL="342900" indent="-342900" defTabSz="914400">
              <a:lnSpc>
                <a:spcPct val="70000"/>
              </a:lnSpc>
            </a:pPr>
            <a:r>
              <a:rPr lang="en-US" sz="2400"/>
              <a:t>Microcells with Quenching Mechanism,</a:t>
            </a:r>
          </a:p>
        </p:txBody>
      </p:sp>
      <p:pic>
        <p:nvPicPr>
          <p:cNvPr id="851972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1138238"/>
            <a:ext cx="2840038" cy="2325687"/>
          </a:xfrm>
          <a:noFill/>
          <a:ln/>
        </p:spPr>
      </p:pic>
      <p:pic>
        <p:nvPicPr>
          <p:cNvPr id="8519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438400"/>
            <a:ext cx="2430463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1974" name="Picture 6" descr="pulsar_sipm_1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0413" y="1057275"/>
            <a:ext cx="2374900" cy="2262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51975" name="Picture 7" descr="SiPM_Puls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2438400"/>
            <a:ext cx="2620962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6" name="Rectangle 8"/>
          <p:cNvSpPr>
            <a:spLocks noChangeArrowheads="1"/>
          </p:cNvSpPr>
          <p:nvPr/>
        </p:nvSpPr>
        <p:spPr bwMode="auto">
          <a:xfrm>
            <a:off x="5562600" y="5562600"/>
            <a:ext cx="40386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/>
          <a:lstStyle/>
          <a:p>
            <a:pPr marL="342900" indent="-342900" algn="l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sz="2400">
                <a:solidFill>
                  <a:srgbClr val="0000CC"/>
                </a:solidFill>
                <a:latin typeface="Arial Narrow" charset="0"/>
              </a:rPr>
              <a:t>Pulsar SiPM</a:t>
            </a:r>
          </a:p>
          <a:p>
            <a:pPr marL="342900" indent="-342900" algn="l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sz="2400">
                <a:solidFill>
                  <a:srgbClr val="0000CC"/>
                </a:solidFill>
                <a:latin typeface="Arial Narrow" charset="0"/>
              </a:rPr>
              <a:t>(</a:t>
            </a:r>
            <a:r>
              <a:rPr lang="en-US" sz="2000">
                <a:solidFill>
                  <a:srgbClr val="0000CC"/>
                </a:solidFill>
                <a:latin typeface="Arial Narrow" charset="0"/>
              </a:rPr>
              <a:t>LCWS2004, M.Danilov ITEP,Moscow )</a:t>
            </a:r>
            <a:r>
              <a:rPr lang="en-US" sz="2400">
                <a:solidFill>
                  <a:srgbClr val="0000CC"/>
                </a:solidFill>
                <a:latin typeface="Arial Narrow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Arial Narrow" charset="0"/>
              </a:rPr>
              <a:t> </a:t>
            </a:r>
            <a:endParaRPr lang="en-US" sz="2400">
              <a:solidFill>
                <a:srgbClr val="0000CC"/>
              </a:solidFill>
              <a:latin typeface="Arial Narrow" charset="0"/>
            </a:endParaRPr>
          </a:p>
        </p:txBody>
      </p:sp>
      <p:sp>
        <p:nvSpPr>
          <p:cNvPr id="851977" name="Rectangle 9"/>
          <p:cNvSpPr>
            <a:spLocks noChangeArrowheads="1"/>
          </p:cNvSpPr>
          <p:nvPr/>
        </p:nvSpPr>
        <p:spPr bwMode="auto">
          <a:xfrm>
            <a:off x="160338" y="3657600"/>
            <a:ext cx="227806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/>
          <a:lstStyle/>
          <a:p>
            <a:pPr marL="342900" indent="-342900" algn="l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sz="3200">
                <a:solidFill>
                  <a:srgbClr val="0000CC"/>
                </a:solidFill>
                <a:latin typeface="Arial Narrow" charset="0"/>
              </a:rPr>
              <a:t>CPTA SiPM</a:t>
            </a:r>
          </a:p>
        </p:txBody>
      </p:sp>
      <p:sp>
        <p:nvSpPr>
          <p:cNvPr id="851978" name="Text Box 10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V. Saveliev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1844-AED1-C346-8DC0-9815D87FDC54}" type="slidenum">
              <a:rPr lang="en-US"/>
              <a:pPr/>
              <a:t>75</a:t>
            </a:fld>
            <a:endParaRPr lang="en-US"/>
          </a:p>
        </p:txBody>
      </p:sp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 Distribution of Various SiPM</a:t>
            </a:r>
          </a:p>
        </p:txBody>
      </p:sp>
      <p:pic>
        <p:nvPicPr>
          <p:cNvPr id="84582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362200"/>
            <a:ext cx="9525000" cy="3276600"/>
          </a:xfrm>
        </p:spPr>
      </p:pic>
      <p:sp>
        <p:nvSpPr>
          <p:cNvPr id="845828" name="Text Box 4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Y. Musienko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0DC-AE1F-ED4A-94E1-1E5189651F33}" type="slidenum">
              <a:rPr lang="en-US"/>
              <a:pPr/>
              <a:t>76</a:t>
            </a:fld>
            <a:endParaRPr lang="en-US"/>
          </a:p>
        </p:txBody>
      </p:sp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846138" y="152400"/>
            <a:ext cx="7840662" cy="609600"/>
          </a:xfrm>
          <a:noFill/>
        </p:spPr>
        <p:txBody>
          <a:bodyPr/>
          <a:lstStyle/>
          <a:p>
            <a:pPr defTabSz="914400"/>
            <a:r>
              <a:rPr lang="en-US" sz="4000"/>
              <a:t>SiPM Performance</a:t>
            </a:r>
          </a:p>
        </p:txBody>
      </p:sp>
      <p:sp>
        <p:nvSpPr>
          <p:cNvPr id="854019" name="Text Box 3"/>
          <p:cNvSpPr txBox="1">
            <a:spLocks noChangeArrowheads="1"/>
          </p:cNvSpPr>
          <p:nvPr/>
        </p:nvSpPr>
        <p:spPr bwMode="auto">
          <a:xfrm>
            <a:off x="79375" y="974725"/>
            <a:ext cx="704215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100" b="0">
                <a:latin typeface="Helvetica" charset="0"/>
              </a:rPr>
              <a:t>Detection Efficiency – Wavelength Dependent:</a:t>
            </a:r>
          </a:p>
        </p:txBody>
      </p:sp>
      <p:sp>
        <p:nvSpPr>
          <p:cNvPr id="854020" name="Text Box 4"/>
          <p:cNvSpPr txBox="1">
            <a:spLocks noChangeArrowheads="1"/>
          </p:cNvSpPr>
          <p:nvPr/>
        </p:nvSpPr>
        <p:spPr bwMode="auto">
          <a:xfrm>
            <a:off x="5715000" y="2438400"/>
            <a:ext cx="3679825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b="0">
                <a:latin typeface="Arial" charset="0"/>
              </a:rPr>
              <a:t>is limited by </a:t>
            </a:r>
            <a:r>
              <a:rPr lang="en-US" sz="2100">
                <a:solidFill>
                  <a:srgbClr val="FF00FF"/>
                </a:solidFill>
                <a:latin typeface="Arial" charset="0"/>
              </a:rPr>
              <a:t>dead layers</a:t>
            </a:r>
            <a:r>
              <a:rPr lang="en-US" sz="2100" b="0">
                <a:latin typeface="Arial" charset="0"/>
              </a:rPr>
              <a:t> on the top of structure  </a:t>
            </a:r>
          </a:p>
        </p:txBody>
      </p:sp>
      <p:sp>
        <p:nvSpPr>
          <p:cNvPr id="854021" name="Text Box 5"/>
          <p:cNvSpPr txBox="1">
            <a:spLocks noChangeArrowheads="1"/>
          </p:cNvSpPr>
          <p:nvPr/>
        </p:nvSpPr>
        <p:spPr bwMode="auto">
          <a:xfrm>
            <a:off x="5715000" y="3902075"/>
            <a:ext cx="335915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b="0">
                <a:latin typeface="Arial" charset="0"/>
              </a:rPr>
              <a:t>is limited by</a:t>
            </a:r>
            <a:r>
              <a:rPr lang="en-US" sz="2100">
                <a:latin typeface="Arial" charset="0"/>
              </a:rPr>
              <a:t> </a:t>
            </a:r>
            <a:r>
              <a:rPr lang="en-US" sz="2100" b="0">
                <a:latin typeface="Arial" charset="0"/>
              </a:rPr>
              <a:t> the thickness of </a:t>
            </a:r>
            <a:r>
              <a:rPr lang="en-US" sz="2100">
                <a:solidFill>
                  <a:srgbClr val="00FFCC"/>
                </a:solidFill>
                <a:latin typeface="Arial" charset="0"/>
              </a:rPr>
              <a:t>sensitive layer</a:t>
            </a:r>
            <a:r>
              <a:rPr lang="en-US" sz="2100" b="0">
                <a:latin typeface="Arial" charset="0"/>
              </a:rPr>
              <a:t> of SiPM</a:t>
            </a:r>
          </a:p>
        </p:txBody>
      </p:sp>
      <p:pic>
        <p:nvPicPr>
          <p:cNvPr id="8540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951038"/>
            <a:ext cx="5200650" cy="381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54024" name="Rectangle 8"/>
          <p:cNvSpPr>
            <a:spLocks noChangeArrowheads="1"/>
          </p:cNvSpPr>
          <p:nvPr/>
        </p:nvSpPr>
        <p:spPr bwMode="auto">
          <a:xfrm>
            <a:off x="1760538" y="4632325"/>
            <a:ext cx="84137" cy="87313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4025" name="Rectangle 9"/>
          <p:cNvSpPr>
            <a:spLocks noChangeArrowheads="1"/>
          </p:cNvSpPr>
          <p:nvPr/>
        </p:nvSpPr>
        <p:spPr bwMode="auto">
          <a:xfrm>
            <a:off x="2400300" y="4470400"/>
            <a:ext cx="85725" cy="857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4026" name="Rectangle 10"/>
          <p:cNvSpPr>
            <a:spLocks noChangeArrowheads="1"/>
          </p:cNvSpPr>
          <p:nvPr/>
        </p:nvSpPr>
        <p:spPr bwMode="auto">
          <a:xfrm>
            <a:off x="2000250" y="4308475"/>
            <a:ext cx="85725" cy="857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4027" name="Text Box 11"/>
          <p:cNvSpPr txBox="1">
            <a:spLocks noChangeArrowheads="1"/>
          </p:cNvSpPr>
          <p:nvPr/>
        </p:nvSpPr>
        <p:spPr bwMode="auto">
          <a:xfrm>
            <a:off x="990600" y="1524000"/>
            <a:ext cx="44196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>
                <a:latin typeface="Helvetica" charset="0"/>
              </a:rPr>
              <a:t>    </a:t>
            </a:r>
            <a:r>
              <a:rPr lang="en-US" sz="1700">
                <a:latin typeface="Helvetica" charset="0"/>
              </a:rPr>
              <a:t>QE of Hamamatsu Photonic APD </a:t>
            </a:r>
          </a:p>
          <a:p>
            <a:r>
              <a:rPr lang="en-US" sz="1700">
                <a:latin typeface="Helvetica" charset="0"/>
              </a:rPr>
              <a:t>     Efficiency of Si-PM </a:t>
            </a:r>
          </a:p>
        </p:txBody>
      </p:sp>
      <p:sp>
        <p:nvSpPr>
          <p:cNvPr id="854028" name="Rectangle 12"/>
          <p:cNvSpPr>
            <a:spLocks noChangeArrowheads="1"/>
          </p:cNvSpPr>
          <p:nvPr/>
        </p:nvSpPr>
        <p:spPr bwMode="auto">
          <a:xfrm>
            <a:off x="1149350" y="1685925"/>
            <a:ext cx="103188" cy="87313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4029" name="Rectangle 13"/>
          <p:cNvSpPr>
            <a:spLocks noChangeArrowheads="1"/>
          </p:cNvSpPr>
          <p:nvPr/>
        </p:nvSpPr>
        <p:spPr bwMode="auto">
          <a:xfrm>
            <a:off x="1149350" y="1930400"/>
            <a:ext cx="103188" cy="857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54030" name="Text Box 14"/>
          <p:cNvSpPr txBox="1">
            <a:spLocks noChangeArrowheads="1"/>
          </p:cNvSpPr>
          <p:nvPr/>
        </p:nvSpPr>
        <p:spPr bwMode="auto">
          <a:xfrm>
            <a:off x="5715000" y="1870075"/>
            <a:ext cx="2879725" cy="41592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b="0">
                <a:latin typeface="Helvetica" charset="0"/>
              </a:rPr>
              <a:t>UV region of SiPM</a:t>
            </a:r>
          </a:p>
        </p:txBody>
      </p:sp>
      <p:sp>
        <p:nvSpPr>
          <p:cNvPr id="854031" name="Text Box 15"/>
          <p:cNvSpPr txBox="1">
            <a:spLocks noChangeArrowheads="1"/>
          </p:cNvSpPr>
          <p:nvPr/>
        </p:nvSpPr>
        <p:spPr bwMode="auto">
          <a:xfrm>
            <a:off x="5715000" y="3413125"/>
            <a:ext cx="2959100" cy="41592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b="0">
                <a:latin typeface="Helvetica" charset="0"/>
              </a:rPr>
              <a:t>IR region of SiPM</a:t>
            </a:r>
          </a:p>
        </p:txBody>
      </p:sp>
      <p:sp>
        <p:nvSpPr>
          <p:cNvPr id="854032" name="Text Box 16"/>
          <p:cNvSpPr txBox="1">
            <a:spLocks noChangeArrowheads="1"/>
          </p:cNvSpPr>
          <p:nvPr/>
        </p:nvSpPr>
        <p:spPr bwMode="auto">
          <a:xfrm>
            <a:off x="762000" y="6019800"/>
            <a:ext cx="7761288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b="0">
                <a:latin typeface="Helvetica" charset="0"/>
              </a:rPr>
              <a:t>The Si-PM has green light sensitivity </a:t>
            </a:r>
          </a:p>
          <a:p>
            <a:r>
              <a:rPr lang="en-US" sz="2100" b="0">
                <a:latin typeface="Helvetica" charset="0"/>
              </a:rPr>
              <a:t>and total Detection Efficiency for green range of light  is ~25%</a:t>
            </a:r>
          </a:p>
        </p:txBody>
      </p:sp>
      <p:sp>
        <p:nvSpPr>
          <p:cNvPr id="854033" name="Text Box 17"/>
          <p:cNvSpPr txBox="1">
            <a:spLocks noChangeArrowheads="1"/>
          </p:cNvSpPr>
          <p:nvPr/>
        </p:nvSpPr>
        <p:spPr bwMode="auto">
          <a:xfrm>
            <a:off x="2960688" y="4225925"/>
            <a:ext cx="1760537" cy="552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500">
                <a:solidFill>
                  <a:srgbClr val="00FFCC"/>
                </a:solidFill>
                <a:latin typeface="Helvetica" charset="0"/>
              </a:rPr>
              <a:t>Thickness of Sensitive Layer</a:t>
            </a:r>
          </a:p>
        </p:txBody>
      </p:sp>
      <p:sp>
        <p:nvSpPr>
          <p:cNvPr id="854034" name="Text Box 18"/>
          <p:cNvSpPr txBox="1">
            <a:spLocks noChangeArrowheads="1"/>
          </p:cNvSpPr>
          <p:nvPr/>
        </p:nvSpPr>
        <p:spPr bwMode="auto">
          <a:xfrm>
            <a:off x="152400" y="3962400"/>
            <a:ext cx="120015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500">
                <a:solidFill>
                  <a:srgbClr val="FF00FF"/>
                </a:solidFill>
                <a:latin typeface="Helvetica" charset="0"/>
              </a:rPr>
              <a:t>Thickness of Dead Layer</a:t>
            </a:r>
          </a:p>
        </p:txBody>
      </p:sp>
      <p:sp>
        <p:nvSpPr>
          <p:cNvPr id="854035" name="Text Box 19"/>
          <p:cNvSpPr txBox="1">
            <a:spLocks noChangeArrowheads="1"/>
          </p:cNvSpPr>
          <p:nvPr/>
        </p:nvSpPr>
        <p:spPr bwMode="auto">
          <a:xfrm rot="16200000">
            <a:off x="1832769" y="3251994"/>
            <a:ext cx="113823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500">
                <a:latin typeface="Helvetica" charset="0"/>
              </a:rPr>
              <a:t>Geometry</a:t>
            </a:r>
          </a:p>
        </p:txBody>
      </p:sp>
      <p:sp>
        <p:nvSpPr>
          <p:cNvPr id="854036" name="AutoShape 20"/>
          <p:cNvSpPr>
            <a:spLocks noChangeArrowheads="1"/>
          </p:cNvSpPr>
          <p:nvPr/>
        </p:nvSpPr>
        <p:spPr bwMode="auto">
          <a:xfrm>
            <a:off x="2000250" y="2925763"/>
            <a:ext cx="79375" cy="1300162"/>
          </a:xfrm>
          <a:prstGeom prst="downArrow">
            <a:avLst>
              <a:gd name="adj1" fmla="val 50000"/>
              <a:gd name="adj2" fmla="val 409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96556" tIns="48278" rIns="96556" bIns="48278" anchor="ctr"/>
          <a:lstStyle/>
          <a:p>
            <a:pPr defTabSz="966788"/>
            <a:endParaRPr lang="en-US" sz="19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54037" name="Text Box 21"/>
          <p:cNvSpPr txBox="1">
            <a:spLocks noChangeArrowheads="1"/>
          </p:cNvSpPr>
          <p:nvPr/>
        </p:nvSpPr>
        <p:spPr bwMode="auto">
          <a:xfrm>
            <a:off x="5715000" y="4795838"/>
            <a:ext cx="2959100" cy="41592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b="0">
                <a:latin typeface="Helvetica" charset="0"/>
              </a:rPr>
              <a:t>Absolute value scaling</a:t>
            </a:r>
          </a:p>
        </p:txBody>
      </p:sp>
      <p:sp>
        <p:nvSpPr>
          <p:cNvPr id="854038" name="Text Box 22"/>
          <p:cNvSpPr txBox="1">
            <a:spLocks noChangeArrowheads="1"/>
          </p:cNvSpPr>
          <p:nvPr/>
        </p:nvSpPr>
        <p:spPr bwMode="auto">
          <a:xfrm>
            <a:off x="5715000" y="5364163"/>
            <a:ext cx="37338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100" b="0">
                <a:latin typeface="Arial" charset="0"/>
              </a:rPr>
              <a:t>is limited by </a:t>
            </a:r>
            <a:r>
              <a:rPr lang="en-US" sz="2100">
                <a:solidFill>
                  <a:srgbClr val="FF0000"/>
                </a:solidFill>
                <a:latin typeface="Arial" charset="0"/>
              </a:rPr>
              <a:t>geometry factor</a:t>
            </a:r>
          </a:p>
        </p:txBody>
      </p:sp>
      <p:sp>
        <p:nvSpPr>
          <p:cNvPr id="854039" name="Freeform 23"/>
          <p:cNvSpPr>
            <a:spLocks/>
          </p:cNvSpPr>
          <p:nvPr/>
        </p:nvSpPr>
        <p:spPr bwMode="auto">
          <a:xfrm>
            <a:off x="1439863" y="2600325"/>
            <a:ext cx="3040062" cy="2452688"/>
          </a:xfrm>
          <a:custGeom>
            <a:avLst/>
            <a:gdLst>
              <a:gd name="T0" fmla="*/ 0 w 1824"/>
              <a:gd name="T1" fmla="*/ 1448 h 1448"/>
              <a:gd name="T2" fmla="*/ 96 w 1824"/>
              <a:gd name="T3" fmla="*/ 776 h 1448"/>
              <a:gd name="T4" fmla="*/ 192 w 1824"/>
              <a:gd name="T5" fmla="*/ 200 h 1448"/>
              <a:gd name="T6" fmla="*/ 336 w 1824"/>
              <a:gd name="T7" fmla="*/ 56 h 1448"/>
              <a:gd name="T8" fmla="*/ 624 w 1824"/>
              <a:gd name="T9" fmla="*/ 8 h 1448"/>
              <a:gd name="T10" fmla="*/ 1200 w 1824"/>
              <a:gd name="T11" fmla="*/ 8 h 1448"/>
              <a:gd name="T12" fmla="*/ 1728 w 1824"/>
              <a:gd name="T13" fmla="*/ 8 h 1448"/>
              <a:gd name="T14" fmla="*/ 1776 w 1824"/>
              <a:gd name="T15" fmla="*/ 8 h 1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4" h="1448">
                <a:moveTo>
                  <a:pt x="0" y="1448"/>
                </a:moveTo>
                <a:cubicBezTo>
                  <a:pt x="32" y="1216"/>
                  <a:pt x="64" y="984"/>
                  <a:pt x="96" y="776"/>
                </a:cubicBezTo>
                <a:cubicBezTo>
                  <a:pt x="128" y="568"/>
                  <a:pt x="152" y="320"/>
                  <a:pt x="192" y="200"/>
                </a:cubicBezTo>
                <a:cubicBezTo>
                  <a:pt x="232" y="80"/>
                  <a:pt x="264" y="88"/>
                  <a:pt x="336" y="56"/>
                </a:cubicBezTo>
                <a:cubicBezTo>
                  <a:pt x="408" y="24"/>
                  <a:pt x="480" y="16"/>
                  <a:pt x="624" y="8"/>
                </a:cubicBezTo>
                <a:cubicBezTo>
                  <a:pt x="768" y="0"/>
                  <a:pt x="1016" y="8"/>
                  <a:pt x="1200" y="8"/>
                </a:cubicBezTo>
                <a:cubicBezTo>
                  <a:pt x="1384" y="8"/>
                  <a:pt x="1632" y="8"/>
                  <a:pt x="1728" y="8"/>
                </a:cubicBezTo>
                <a:cubicBezTo>
                  <a:pt x="1824" y="8"/>
                  <a:pt x="1768" y="8"/>
                  <a:pt x="1776" y="8"/>
                </a:cubicBezTo>
              </a:path>
            </a:pathLst>
          </a:custGeom>
          <a:noFill/>
          <a:ln w="28575" cmpd="sng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4040" name="Freeform 24"/>
          <p:cNvSpPr>
            <a:spLocks/>
          </p:cNvSpPr>
          <p:nvPr/>
        </p:nvSpPr>
        <p:spPr bwMode="auto">
          <a:xfrm>
            <a:off x="879475" y="2600325"/>
            <a:ext cx="2160588" cy="2547938"/>
          </a:xfrm>
          <a:custGeom>
            <a:avLst/>
            <a:gdLst>
              <a:gd name="T0" fmla="*/ 0 w 1296"/>
              <a:gd name="T1" fmla="*/ 16 h 1504"/>
              <a:gd name="T2" fmla="*/ 768 w 1296"/>
              <a:gd name="T3" fmla="*/ 16 h 1504"/>
              <a:gd name="T4" fmla="*/ 960 w 1296"/>
              <a:gd name="T5" fmla="*/ 112 h 1504"/>
              <a:gd name="T6" fmla="*/ 1056 w 1296"/>
              <a:gd name="T7" fmla="*/ 448 h 1504"/>
              <a:gd name="T8" fmla="*/ 1152 w 1296"/>
              <a:gd name="T9" fmla="*/ 880 h 1504"/>
              <a:gd name="T10" fmla="*/ 1296 w 1296"/>
              <a:gd name="T11" fmla="*/ 1504 h 1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6" h="1504">
                <a:moveTo>
                  <a:pt x="0" y="16"/>
                </a:moveTo>
                <a:cubicBezTo>
                  <a:pt x="304" y="8"/>
                  <a:pt x="608" y="0"/>
                  <a:pt x="768" y="16"/>
                </a:cubicBezTo>
                <a:cubicBezTo>
                  <a:pt x="928" y="32"/>
                  <a:pt x="912" y="40"/>
                  <a:pt x="960" y="112"/>
                </a:cubicBezTo>
                <a:cubicBezTo>
                  <a:pt x="1008" y="184"/>
                  <a:pt x="1024" y="320"/>
                  <a:pt x="1056" y="448"/>
                </a:cubicBezTo>
                <a:cubicBezTo>
                  <a:pt x="1088" y="576"/>
                  <a:pt x="1112" y="704"/>
                  <a:pt x="1152" y="880"/>
                </a:cubicBezTo>
                <a:cubicBezTo>
                  <a:pt x="1192" y="1056"/>
                  <a:pt x="1272" y="1400"/>
                  <a:pt x="1296" y="1504"/>
                </a:cubicBezTo>
              </a:path>
            </a:pathLst>
          </a:custGeom>
          <a:noFill/>
          <a:ln w="28575" cmpd="sng">
            <a:solidFill>
              <a:srgbClr val="00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4041" name="Text Box 25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V. Saveliev</a:t>
            </a:r>
          </a:p>
        </p:txBody>
      </p:sp>
      <p:pic>
        <p:nvPicPr>
          <p:cNvPr id="85404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957763"/>
            <a:ext cx="1839913" cy="1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A1EC-13BF-AC45-9A54-017453300A16}" type="slidenum">
              <a:rPr lang="en-US"/>
              <a:pPr/>
              <a:t>77</a:t>
            </a:fld>
            <a:endParaRPr lang="en-US"/>
          </a:p>
        </p:txBody>
      </p:sp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QE of Various SiPM</a:t>
            </a:r>
          </a:p>
        </p:txBody>
      </p:sp>
      <p:pic>
        <p:nvPicPr>
          <p:cNvPr id="84377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914400"/>
            <a:ext cx="9340850" cy="6019800"/>
          </a:xfrm>
        </p:spPr>
      </p:pic>
      <p:sp>
        <p:nvSpPr>
          <p:cNvPr id="843780" name="Text Box 4"/>
          <p:cNvSpPr txBox="1">
            <a:spLocks noChangeArrowheads="1"/>
          </p:cNvSpPr>
          <p:nvPr/>
        </p:nvSpPr>
        <p:spPr bwMode="auto">
          <a:xfrm>
            <a:off x="3352800" y="701040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Y. Musienko</a:t>
            </a:r>
          </a:p>
        </p:txBody>
      </p:sp>
      <p:sp>
        <p:nvSpPr>
          <p:cNvPr id="843783" name="Text Box 7"/>
          <p:cNvSpPr txBox="1">
            <a:spLocks noChangeArrowheads="1"/>
          </p:cNvSpPr>
          <p:nvPr/>
        </p:nvSpPr>
        <p:spPr bwMode="auto">
          <a:xfrm>
            <a:off x="5168900" y="4038600"/>
            <a:ext cx="1689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01" tIns="45650" rIns="91301" bIns="45650">
            <a:spAutoFit/>
          </a:bodyPr>
          <a:lstStyle/>
          <a:p>
            <a:r>
              <a:rPr lang="en-US" sz="2000" u="sng">
                <a:solidFill>
                  <a:schemeClr val="tx1"/>
                </a:solidFill>
                <a:latin typeface="Arial Narrow" charset="0"/>
              </a:rPr>
              <a:t>Reference PMT</a:t>
            </a:r>
            <a:endParaRPr lang="en-US" sz="2000" u="sng" baseline="30000">
              <a:solidFill>
                <a:schemeClr val="tx1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834B-D75E-8B42-B081-AA7EB08E6CAA}" type="slidenum">
              <a:rPr lang="en-US"/>
              <a:pPr/>
              <a:t>78</a:t>
            </a:fld>
            <a:endParaRPr lang="en-US"/>
          </a:p>
        </p:txBody>
      </p:sp>
      <p:graphicFrame>
        <p:nvGraphicFramePr>
          <p:cNvPr id="1207298" name="Object 2"/>
          <p:cNvGraphicFramePr>
            <a:graphicFrameLocks noChangeAspect="1"/>
          </p:cNvGraphicFramePr>
          <p:nvPr>
            <p:ph/>
          </p:nvPr>
        </p:nvGraphicFramePr>
        <p:xfrm>
          <a:off x="0" y="904875"/>
          <a:ext cx="9407525" cy="607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306" name="Graph" r:id="rId4" imgW="3859200" imgH="3000960" progId="Origin50.Graph">
                  <p:embed/>
                </p:oleObj>
              </mc:Choice>
              <mc:Fallback>
                <p:oleObj name="Graph" r:id="rId4" imgW="3859200" imgH="300096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189" b="6094"/>
                      <a:stretch>
                        <a:fillRect/>
                      </a:stretch>
                    </p:blipFill>
                    <p:spPr bwMode="auto">
                      <a:xfrm>
                        <a:off x="0" y="904875"/>
                        <a:ext cx="9407525" cy="607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7300" name="Text Box 4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B.Dolgoshein</a:t>
            </a:r>
          </a:p>
        </p:txBody>
      </p:sp>
      <p:sp>
        <p:nvSpPr>
          <p:cNvPr id="1207301" name="Text Box 5"/>
          <p:cNvSpPr txBox="1">
            <a:spLocks noChangeArrowheads="1"/>
          </p:cNvSpPr>
          <p:nvPr/>
        </p:nvSpPr>
        <p:spPr bwMode="auto">
          <a:xfrm>
            <a:off x="7315200" y="1219200"/>
            <a:ext cx="9906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chemeClr val="tx1"/>
                </a:solidFill>
                <a:latin typeface="Arial Narrow" charset="0"/>
                <a:sym typeface="Symbol" charset="0"/>
              </a:rPr>
              <a:t>32 m</a:t>
            </a:r>
          </a:p>
        </p:txBody>
      </p:sp>
      <p:sp>
        <p:nvSpPr>
          <p:cNvPr id="1207302" name="Text Box 6"/>
          <p:cNvSpPr txBox="1">
            <a:spLocks noChangeArrowheads="1"/>
          </p:cNvSpPr>
          <p:nvPr/>
        </p:nvSpPr>
        <p:spPr bwMode="auto">
          <a:xfrm>
            <a:off x="7315200" y="2209800"/>
            <a:ext cx="9906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chemeClr val="tx1"/>
                </a:solidFill>
                <a:latin typeface="Arial Narrow" charset="0"/>
                <a:sym typeface="Symbol" charset="0"/>
              </a:rPr>
              <a:t>64 m</a:t>
            </a:r>
          </a:p>
        </p:txBody>
      </p:sp>
      <p:sp>
        <p:nvSpPr>
          <p:cNvPr id="1207303" name="Text Box 7"/>
          <p:cNvSpPr txBox="1">
            <a:spLocks noChangeArrowheads="1"/>
          </p:cNvSpPr>
          <p:nvPr/>
        </p:nvSpPr>
        <p:spPr bwMode="auto">
          <a:xfrm>
            <a:off x="7391400" y="3124200"/>
            <a:ext cx="9906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chemeClr val="tx1"/>
                </a:solidFill>
                <a:latin typeface="Arial Narrow" charset="0"/>
                <a:sym typeface="Symbol" charset="0"/>
              </a:rPr>
              <a:t>96 m</a:t>
            </a:r>
          </a:p>
        </p:txBody>
      </p:sp>
      <p:sp>
        <p:nvSpPr>
          <p:cNvPr id="1207304" name="Text Box 8"/>
          <p:cNvSpPr txBox="1">
            <a:spLocks noChangeArrowheads="1"/>
          </p:cNvSpPr>
          <p:nvPr/>
        </p:nvSpPr>
        <p:spPr bwMode="auto">
          <a:xfrm>
            <a:off x="7391400" y="3733800"/>
            <a:ext cx="9906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chemeClr val="tx1"/>
                </a:solidFill>
                <a:latin typeface="Arial Narrow" charset="0"/>
                <a:sym typeface="Symbol" charset="0"/>
              </a:rPr>
              <a:t>128 m</a:t>
            </a:r>
          </a:p>
        </p:txBody>
      </p:sp>
      <p:sp>
        <p:nvSpPr>
          <p:cNvPr id="1207305" name="Rectangle 9"/>
          <p:cNvSpPr>
            <a:spLocks noChangeArrowheads="1"/>
          </p:cNvSpPr>
          <p:nvPr/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93" tIns="48248" rIns="96493" bIns="48248" anchor="ctr"/>
          <a:lstStyle/>
          <a:p>
            <a:pPr>
              <a:lnSpc>
                <a:spcPct val="80000"/>
              </a:lnSpc>
            </a:pPr>
            <a:r>
              <a:rPr lang="en-US" sz="4000"/>
              <a:t>Optical Cross Talk of 1mm</a:t>
            </a:r>
            <a:r>
              <a:rPr lang="en-US" sz="4000" baseline="30000"/>
              <a:t>2</a:t>
            </a:r>
            <a:r>
              <a:rPr lang="en-US" sz="4000"/>
              <a:t> SiPM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B707-E6F6-3148-9350-05569E1AC322}" type="slidenum">
              <a:rPr lang="en-US"/>
              <a:pPr/>
              <a:t>79</a:t>
            </a:fld>
            <a:endParaRPr lang="en-US"/>
          </a:p>
        </p:txBody>
      </p:sp>
      <p:graphicFrame>
        <p:nvGraphicFramePr>
          <p:cNvPr id="1196035" name="Object 3"/>
          <p:cNvGraphicFramePr>
            <a:graphicFrameLocks noChangeAspect="1"/>
          </p:cNvGraphicFramePr>
          <p:nvPr>
            <p:ph/>
          </p:nvPr>
        </p:nvGraphicFramePr>
        <p:xfrm>
          <a:off x="685800" y="146050"/>
          <a:ext cx="8251825" cy="716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116" name="Graph" r:id="rId4" imgW="3767040" imgH="3221280" progId="Origin50.Graph">
                  <p:embed/>
                </p:oleObj>
              </mc:Choice>
              <mc:Fallback>
                <p:oleObj name="Graph" r:id="rId4" imgW="3767040" imgH="322128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46050"/>
                        <a:ext cx="8251825" cy="716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7113" name="Rectangle 10057"/>
          <p:cNvSpPr>
            <a:spLocks noChangeArrowheads="1"/>
          </p:cNvSpPr>
          <p:nvPr/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93" tIns="48248" rIns="96493" bIns="48248" anchor="ctr"/>
          <a:lstStyle/>
          <a:p>
            <a:pPr>
              <a:lnSpc>
                <a:spcPct val="80000"/>
              </a:lnSpc>
            </a:pPr>
            <a:r>
              <a:rPr lang="en-US"/>
              <a:t>Dark Rate of 1mm</a:t>
            </a:r>
            <a:r>
              <a:rPr lang="en-US" baseline="30000"/>
              <a:t>2</a:t>
            </a:r>
            <a:r>
              <a:rPr lang="en-US"/>
              <a:t> SiPM</a:t>
            </a:r>
          </a:p>
        </p:txBody>
      </p:sp>
      <p:sp>
        <p:nvSpPr>
          <p:cNvPr id="1207114" name="Text Box 10058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B.Dolgoshein</a:t>
            </a:r>
          </a:p>
        </p:txBody>
      </p:sp>
      <p:sp>
        <p:nvSpPr>
          <p:cNvPr id="1207115" name="Text Box 10059"/>
          <p:cNvSpPr txBox="1">
            <a:spLocks noChangeArrowheads="1"/>
          </p:cNvSpPr>
          <p:nvPr/>
        </p:nvSpPr>
        <p:spPr bwMode="auto">
          <a:xfrm>
            <a:off x="76200" y="12954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400">
                <a:solidFill>
                  <a:srgbClr val="FF0000"/>
                </a:solidFill>
                <a:latin typeface="Arial Narrow" charset="0"/>
              </a:rPr>
              <a:t>1 MHz / mm</a:t>
            </a:r>
            <a:r>
              <a:rPr lang="en-US" sz="2400" baseline="30000">
                <a:solidFill>
                  <a:srgbClr val="FF0000"/>
                </a:solidFill>
                <a:latin typeface="Arial Narrow" charset="0"/>
              </a:rPr>
              <a:t>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1DDA-1965-BA44-97D0-DE7849B7138E}" type="slidenum">
              <a:rPr lang="en-US"/>
              <a:pPr/>
              <a:t>8</a:t>
            </a:fld>
            <a:endParaRPr lang="en-US"/>
          </a:p>
        </p:txBody>
      </p:sp>
      <p:sp>
        <p:nvSpPr>
          <p:cNvPr id="714754" name="Rectangle 2"/>
          <p:cNvSpPr>
            <a:spLocks noChangeArrowheads="1"/>
          </p:cNvSpPr>
          <p:nvPr/>
        </p:nvSpPr>
        <p:spPr bwMode="auto">
          <a:xfrm>
            <a:off x="533400" y="1524000"/>
            <a:ext cx="6400800" cy="1219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24" tIns="48213" rIns="96424" bIns="48213" anchor="ctr"/>
          <a:lstStyle/>
          <a:p>
            <a:pPr defTabSz="966788">
              <a:lnSpc>
                <a:spcPct val="80000"/>
              </a:lnSpc>
            </a:pPr>
            <a:r>
              <a:rPr lang="en-US" sz="4800"/>
              <a:t>High Energy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3505200"/>
            <a:ext cx="5988050" cy="2971800"/>
          </a:xfrm>
          <a:noFill/>
          <a:ln/>
        </p:spPr>
        <p:txBody>
          <a:bodyPr/>
          <a:lstStyle/>
          <a:p>
            <a:pPr marL="342900" indent="-342900" defTabSz="914400"/>
            <a:r>
              <a:rPr lang="en-US"/>
              <a:t>LHC </a:t>
            </a:r>
          </a:p>
          <a:p>
            <a:pPr marL="342900" indent="-342900" defTabSz="914400"/>
            <a:r>
              <a:rPr lang="en-US"/>
              <a:t>B-Factory etc.</a:t>
            </a:r>
          </a:p>
          <a:p>
            <a:pPr marL="342900" indent="-342900" defTabSz="914400"/>
            <a:r>
              <a:rPr lang="en-US"/>
              <a:t>ILC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5737-C52D-A949-BCA8-5C000CEF2BAF}" type="slidenum">
              <a:rPr lang="en-US"/>
              <a:pPr/>
              <a:t>80</a:t>
            </a:fld>
            <a:endParaRPr lang="en-US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defTabSz="914400"/>
            <a:r>
              <a:rPr lang="en-US"/>
              <a:t>Future of SiPM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3733800" cy="5299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</a:extLst>
        </p:spPr>
        <p:txBody>
          <a:bodyPr/>
          <a:lstStyle/>
          <a:p>
            <a:pPr marL="342900" indent="-342900" defTabSz="914400"/>
            <a:r>
              <a:rPr lang="en-US" sz="3200">
                <a:solidFill>
                  <a:schemeClr val="tx1"/>
                </a:solidFill>
              </a:rPr>
              <a:t>Combination of the Sensors and FE Electronics in the same technology Process.</a:t>
            </a:r>
          </a:p>
          <a:p>
            <a:pPr marL="342900" indent="-342900" defTabSz="914400">
              <a:buFont typeface="Wingdings" charset="0"/>
              <a:buNone/>
            </a:pPr>
            <a:r>
              <a:rPr lang="en-US" sz="2700">
                <a:solidFill>
                  <a:schemeClr val="tx1"/>
                </a:solidFill>
              </a:rPr>
              <a:t>	</a:t>
            </a:r>
            <a:r>
              <a:rPr lang="en-US" sz="2700">
                <a:solidFill>
                  <a:srgbClr val="0000FF"/>
                </a:solidFill>
              </a:rPr>
              <a:t>(IEEE STQE, v10, Jul-Aug, 2004,C.Niclass)</a:t>
            </a:r>
          </a:p>
        </p:txBody>
      </p:sp>
      <p:pic>
        <p:nvPicPr>
          <p:cNvPr id="857092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4"/>
          <a:stretch>
            <a:fillRect/>
          </a:stretch>
        </p:blipFill>
        <p:spPr>
          <a:xfrm>
            <a:off x="4648200" y="914400"/>
            <a:ext cx="4419600" cy="2530475"/>
          </a:xfrm>
          <a:noFill/>
          <a:ln/>
        </p:spPr>
      </p:pic>
      <p:pic>
        <p:nvPicPr>
          <p:cNvPr id="857093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05200"/>
            <a:ext cx="4953000" cy="3395663"/>
          </a:xfrm>
          <a:noFill/>
          <a:ln/>
        </p:spPr>
      </p:pic>
      <p:sp>
        <p:nvSpPr>
          <p:cNvPr id="857094" name="Text Box 6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V. Saveliev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F160-8C4D-F140-8A5F-D5E898F2982A}" type="slidenum">
              <a:rPr lang="en-US"/>
              <a:pPr/>
              <a:t>81</a:t>
            </a:fld>
            <a:endParaRPr lang="en-US"/>
          </a:p>
        </p:txBody>
      </p:sp>
      <p:pic>
        <p:nvPicPr>
          <p:cNvPr id="1193986" name="Picture 2" descr="IMGP3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582738"/>
            <a:ext cx="4392613" cy="50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3987" name="Group 3"/>
          <p:cNvGrpSpPr>
            <a:grpSpLocks/>
          </p:cNvGrpSpPr>
          <p:nvPr/>
        </p:nvGrpSpPr>
        <p:grpSpPr bwMode="auto">
          <a:xfrm>
            <a:off x="403225" y="1276350"/>
            <a:ext cx="4578350" cy="3779838"/>
            <a:chOff x="217" y="935"/>
            <a:chExt cx="2976" cy="2232"/>
          </a:xfrm>
        </p:grpSpPr>
        <p:pic>
          <p:nvPicPr>
            <p:cNvPr id="1193988" name="Picture 4" descr="DSCN20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" y="935"/>
              <a:ext cx="2976" cy="2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3989" name="Oval 5"/>
            <p:cNvSpPr>
              <a:spLocks noChangeArrowheads="1"/>
            </p:cNvSpPr>
            <p:nvPr/>
          </p:nvSpPr>
          <p:spPr bwMode="auto">
            <a:xfrm>
              <a:off x="1442" y="1661"/>
              <a:ext cx="182" cy="18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93990" name="Line 6"/>
          <p:cNvSpPr>
            <a:spLocks noChangeShapeType="1"/>
          </p:cNvSpPr>
          <p:nvPr/>
        </p:nvSpPr>
        <p:spPr bwMode="auto">
          <a:xfrm>
            <a:off x="2497138" y="2736850"/>
            <a:ext cx="2722562" cy="1227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93991" name="Text Box 7"/>
          <p:cNvSpPr txBox="1">
            <a:spLocks noChangeArrowheads="1"/>
          </p:cNvSpPr>
          <p:nvPr/>
        </p:nvSpPr>
        <p:spPr bwMode="auto">
          <a:xfrm>
            <a:off x="76200" y="4038600"/>
            <a:ext cx="5130800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100" b="0">
                <a:solidFill>
                  <a:srgbClr val="3333CC"/>
                </a:solidFill>
                <a:latin typeface="Comic Sans MS" charset="0"/>
              </a:rPr>
              <a:t>Larger area (up to 10x10 mm</a:t>
            </a:r>
            <a:r>
              <a:rPr lang="en-US" sz="2100" b="0" baseline="30000">
                <a:solidFill>
                  <a:srgbClr val="3333CC"/>
                </a:solidFill>
                <a:latin typeface="Comic Sans MS" charset="0"/>
              </a:rPr>
              <a:t>2</a:t>
            </a:r>
            <a:r>
              <a:rPr lang="en-US" sz="2100" b="0">
                <a:solidFill>
                  <a:srgbClr val="3333CC"/>
                </a:solidFill>
                <a:latin typeface="Comic Sans MS" charset="0"/>
              </a:rPr>
              <a:t>) is required for a number of applications:</a:t>
            </a:r>
          </a:p>
          <a:p>
            <a:pPr eaLnBrk="0" hangingPunct="0">
              <a:spcBef>
                <a:spcPct val="50000"/>
              </a:spcBef>
              <a:buFontTx/>
              <a:buChar char="o"/>
            </a:pPr>
            <a:r>
              <a:rPr lang="en-US" sz="2100" b="0">
                <a:solidFill>
                  <a:srgbClr val="3333CC"/>
                </a:solidFill>
                <a:latin typeface="Comic Sans MS" charset="0"/>
              </a:rPr>
              <a:t> astroparticle physics</a:t>
            </a:r>
          </a:p>
          <a:p>
            <a:pPr eaLnBrk="0" hangingPunct="0">
              <a:spcBef>
                <a:spcPct val="50000"/>
              </a:spcBef>
              <a:buFontTx/>
              <a:buChar char="o"/>
            </a:pPr>
            <a:r>
              <a:rPr lang="en-US" sz="2100" b="0">
                <a:solidFill>
                  <a:srgbClr val="3333CC"/>
                </a:solidFill>
                <a:latin typeface="Comic Sans MS" charset="0"/>
              </a:rPr>
              <a:t> PET</a:t>
            </a:r>
          </a:p>
          <a:p>
            <a:pPr eaLnBrk="0" hangingPunct="0">
              <a:spcBef>
                <a:spcPct val="50000"/>
              </a:spcBef>
              <a:buFontTx/>
              <a:buChar char="o"/>
            </a:pPr>
            <a:r>
              <a:rPr lang="en-US" sz="2100" b="0">
                <a:solidFill>
                  <a:srgbClr val="3333CC"/>
                </a:solidFill>
                <a:latin typeface="Comic Sans MS" charset="0"/>
              </a:rPr>
              <a:t> Particle physics</a:t>
            </a:r>
          </a:p>
          <a:p>
            <a:pPr eaLnBrk="0" hangingPunct="0">
              <a:spcBef>
                <a:spcPct val="50000"/>
              </a:spcBef>
              <a:buFontTx/>
              <a:buChar char="o"/>
            </a:pPr>
            <a:r>
              <a:rPr lang="en-US" sz="2100" b="0">
                <a:solidFill>
                  <a:srgbClr val="3333CC"/>
                </a:solidFill>
                <a:latin typeface="Comic Sans MS" charset="0"/>
              </a:rPr>
              <a:t> . . .</a:t>
            </a:r>
            <a:endParaRPr lang="ru-RU" sz="2100" b="0">
              <a:solidFill>
                <a:srgbClr val="3333CC"/>
              </a:solidFill>
              <a:latin typeface="Comic Sans MS" charset="0"/>
            </a:endParaRPr>
          </a:p>
        </p:txBody>
      </p:sp>
      <p:sp>
        <p:nvSpPr>
          <p:cNvPr id="1193992" name="Text Box 8"/>
          <p:cNvSpPr txBox="1">
            <a:spLocks noChangeArrowheads="1"/>
          </p:cNvSpPr>
          <p:nvPr/>
        </p:nvSpPr>
        <p:spPr bwMode="auto">
          <a:xfrm>
            <a:off x="2133600" y="990600"/>
            <a:ext cx="52435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500" b="0">
                <a:solidFill>
                  <a:srgbClr val="3333CC"/>
                </a:solidFill>
                <a:latin typeface="Comic Sans MS" charset="0"/>
              </a:rPr>
              <a:t>SiPM  3x3 mm</a:t>
            </a:r>
            <a:r>
              <a:rPr lang="en-US" sz="2500" b="0" baseline="30000">
                <a:solidFill>
                  <a:srgbClr val="3333CC"/>
                </a:solidFill>
                <a:latin typeface="Comic Sans MS" charset="0"/>
              </a:rPr>
              <a:t>2</a:t>
            </a:r>
            <a:r>
              <a:rPr lang="en-US" sz="2500" b="0">
                <a:solidFill>
                  <a:srgbClr val="3333CC"/>
                </a:solidFill>
                <a:latin typeface="Comic Sans MS" charset="0"/>
              </a:rPr>
              <a:t>, 5625 pixels</a:t>
            </a:r>
            <a:endParaRPr lang="ru-RU" sz="2500" b="0">
              <a:solidFill>
                <a:srgbClr val="3333CC"/>
              </a:solidFill>
              <a:latin typeface="Comic Sans MS" charset="0"/>
            </a:endParaRPr>
          </a:p>
        </p:txBody>
      </p:sp>
      <p:sp>
        <p:nvSpPr>
          <p:cNvPr id="1193994" name="Text Box 10"/>
          <p:cNvSpPr txBox="1">
            <a:spLocks noChangeArrowheads="1"/>
          </p:cNvSpPr>
          <p:nvPr/>
        </p:nvSpPr>
        <p:spPr bwMode="auto">
          <a:xfrm>
            <a:off x="9183688" y="6764338"/>
            <a:ext cx="274637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ru-RU" sz="2100" b="0">
                <a:solidFill>
                  <a:schemeClr val="accent1"/>
                </a:solidFill>
                <a:latin typeface="Comic Sans MS" charset="0"/>
              </a:rPr>
              <a:t> </a:t>
            </a:r>
          </a:p>
        </p:txBody>
      </p:sp>
      <p:sp>
        <p:nvSpPr>
          <p:cNvPr id="1193995" name="Text Box 11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B.Dolgoshein</a:t>
            </a:r>
          </a:p>
        </p:txBody>
      </p:sp>
      <p:sp>
        <p:nvSpPr>
          <p:cNvPr id="1193996" name="Rectangle 12"/>
          <p:cNvSpPr>
            <a:spLocks noChangeArrowheads="1"/>
          </p:cNvSpPr>
          <p:nvPr/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93" tIns="48248" rIns="96493" bIns="48248" anchor="ctr"/>
          <a:lstStyle/>
          <a:p>
            <a:pPr>
              <a:lnSpc>
                <a:spcPct val="80000"/>
              </a:lnSpc>
            </a:pPr>
            <a:r>
              <a:rPr lang="en-US"/>
              <a:t>Large Area SiPM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E52E-B753-2F47-80C0-C34CEB294BC8}" type="slidenum">
              <a:rPr lang="en-US"/>
              <a:pPr/>
              <a:t>82</a:t>
            </a:fld>
            <a:endParaRPr lang="en-US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9850"/>
            <a:ext cx="9220200" cy="692150"/>
          </a:xfrm>
        </p:spPr>
        <p:txBody>
          <a:bodyPr/>
          <a:lstStyle/>
          <a:p>
            <a:pPr defTabSz="914400"/>
            <a:r>
              <a:rPr lang="en-US" sz="4000"/>
              <a:t>SiPMs in ILC Tile HCAL Prototype</a:t>
            </a:r>
            <a:endParaRPr lang="ru-RU" sz="4000"/>
          </a:p>
        </p:txBody>
      </p:sp>
      <p:pic>
        <p:nvPicPr>
          <p:cNvPr id="846852" name="Picture 4" descr="first_cassett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3124200"/>
            <a:ext cx="42005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212725" y="2182813"/>
            <a:ext cx="246856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0"/>
              <a:t>SiPMs</a:t>
            </a:r>
          </a:p>
          <a:p>
            <a:pPr>
              <a:spcBef>
                <a:spcPct val="50000"/>
              </a:spcBef>
            </a:pPr>
            <a:r>
              <a:rPr lang="en-US" sz="2100" b="0"/>
              <a:t>1156 pixels</a:t>
            </a:r>
          </a:p>
          <a:p>
            <a:pPr>
              <a:spcBef>
                <a:spcPct val="50000"/>
              </a:spcBef>
            </a:pPr>
            <a:r>
              <a:rPr lang="en-US" sz="2100" b="0"/>
              <a:t>1x1 mm</a:t>
            </a:r>
            <a:r>
              <a:rPr lang="en-US" sz="2100" b="0" baseline="30000"/>
              <a:t>2</a:t>
            </a:r>
            <a:endParaRPr lang="ru-RU" sz="2100" b="0"/>
          </a:p>
        </p:txBody>
      </p:sp>
      <p:grpSp>
        <p:nvGrpSpPr>
          <p:cNvPr id="846854" name="Group 6"/>
          <p:cNvGrpSpPr>
            <a:grpSpLocks/>
          </p:cNvGrpSpPr>
          <p:nvPr/>
        </p:nvGrpSpPr>
        <p:grpSpPr bwMode="auto">
          <a:xfrm>
            <a:off x="230188" y="3676650"/>
            <a:ext cx="3546475" cy="3949700"/>
            <a:chOff x="138" y="1952"/>
            <a:chExt cx="2128" cy="2333"/>
          </a:xfrm>
        </p:grpSpPr>
        <p:pic>
          <p:nvPicPr>
            <p:cNvPr id="846855" name="Picture 7" descr="IMGP53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1952"/>
              <a:ext cx="2064" cy="1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6856" name="Text Box 8"/>
            <p:cNvSpPr txBox="1">
              <a:spLocks noChangeArrowheads="1"/>
            </p:cNvSpPr>
            <p:nvPr/>
          </p:nvSpPr>
          <p:spPr bwMode="auto">
            <a:xfrm>
              <a:off x="311" y="3666"/>
              <a:ext cx="1902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56" tIns="48278" rIns="96556" bIns="48278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 b="0"/>
                <a:t>Precise ceramic plate</a:t>
              </a:r>
            </a:p>
            <a:p>
              <a:pPr>
                <a:spcBef>
                  <a:spcPct val="50000"/>
                </a:spcBef>
              </a:pPr>
              <a:r>
                <a:rPr lang="en-US" sz="2500" b="0"/>
                <a:t> </a:t>
              </a:r>
              <a:endParaRPr lang="ru-RU" sz="2500" b="0"/>
            </a:p>
          </p:txBody>
        </p:sp>
        <p:sp>
          <p:nvSpPr>
            <p:cNvPr id="846857" name="Line 9"/>
            <p:cNvSpPr>
              <a:spLocks noChangeShapeType="1"/>
            </p:cNvSpPr>
            <p:nvPr/>
          </p:nvSpPr>
          <p:spPr bwMode="auto">
            <a:xfrm>
              <a:off x="622" y="3282"/>
              <a:ext cx="0" cy="4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858" name="Line 10"/>
            <p:cNvSpPr>
              <a:spLocks noChangeShapeType="1"/>
            </p:cNvSpPr>
            <p:nvPr/>
          </p:nvSpPr>
          <p:spPr bwMode="auto">
            <a:xfrm>
              <a:off x="1843" y="3277"/>
              <a:ext cx="0" cy="4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859" name="Line 11"/>
            <p:cNvSpPr>
              <a:spLocks noChangeShapeType="1"/>
            </p:cNvSpPr>
            <p:nvPr/>
          </p:nvSpPr>
          <p:spPr bwMode="auto">
            <a:xfrm>
              <a:off x="622" y="3666"/>
              <a:ext cx="11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860" name="Text Box 12"/>
            <p:cNvSpPr txBox="1">
              <a:spLocks noChangeArrowheads="1"/>
            </p:cNvSpPr>
            <p:nvPr/>
          </p:nvSpPr>
          <p:spPr bwMode="auto">
            <a:xfrm>
              <a:off x="942" y="3419"/>
              <a:ext cx="841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556" tIns="48278" rIns="96556" bIns="48278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 b="0"/>
                <a:t>5</a:t>
              </a:r>
              <a:r>
                <a:rPr lang="en-US" sz="2500" b="0">
                  <a:cs typeface="Times New Roman" charset="0"/>
                </a:rPr>
                <a:t>±0.03</a:t>
              </a:r>
              <a:endParaRPr lang="ru-RU" sz="2500" b="0"/>
            </a:p>
          </p:txBody>
        </p:sp>
        <p:sp>
          <p:nvSpPr>
            <p:cNvPr id="846861" name="Line 13"/>
            <p:cNvSpPr>
              <a:spLocks noChangeShapeType="1"/>
            </p:cNvSpPr>
            <p:nvPr/>
          </p:nvSpPr>
          <p:spPr bwMode="auto">
            <a:xfrm>
              <a:off x="246" y="3304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862" name="Line 14"/>
            <p:cNvSpPr>
              <a:spLocks noChangeShapeType="1"/>
            </p:cNvSpPr>
            <p:nvPr/>
          </p:nvSpPr>
          <p:spPr bwMode="auto">
            <a:xfrm>
              <a:off x="411" y="2578"/>
              <a:ext cx="0" cy="7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863" name="Text Box 15"/>
            <p:cNvSpPr txBox="1">
              <a:spLocks noChangeArrowheads="1"/>
            </p:cNvSpPr>
            <p:nvPr/>
          </p:nvSpPr>
          <p:spPr bwMode="auto">
            <a:xfrm rot="-10787630">
              <a:off x="138" y="2688"/>
              <a:ext cx="3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lIns="96556" tIns="48278" rIns="96556" bIns="48278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 b="0"/>
                <a:t>3</a:t>
              </a:r>
              <a:endParaRPr lang="ru-RU" sz="2500" b="0"/>
            </a:p>
          </p:txBody>
        </p:sp>
        <p:sp>
          <p:nvSpPr>
            <p:cNvPr id="846864" name="Line 16"/>
            <p:cNvSpPr>
              <a:spLocks noChangeShapeType="1"/>
            </p:cNvSpPr>
            <p:nvPr/>
          </p:nvSpPr>
          <p:spPr bwMode="auto">
            <a:xfrm>
              <a:off x="297" y="2577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6865" name="AutoShape 17"/>
          <p:cNvSpPr>
            <a:spLocks noChangeArrowheads="1"/>
          </p:cNvSpPr>
          <p:nvPr/>
        </p:nvSpPr>
        <p:spPr bwMode="auto">
          <a:xfrm rot="2976448">
            <a:off x="2260600" y="2998788"/>
            <a:ext cx="465137" cy="1036638"/>
          </a:xfrm>
          <a:prstGeom prst="upArrow">
            <a:avLst>
              <a:gd name="adj1" fmla="val 50000"/>
              <a:gd name="adj2" fmla="val 55717"/>
            </a:avLst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6" name="Text Box 18"/>
          <p:cNvSpPr txBox="1">
            <a:spLocks noChangeArrowheads="1"/>
          </p:cNvSpPr>
          <p:nvPr/>
        </p:nvSpPr>
        <p:spPr bwMode="auto">
          <a:xfrm>
            <a:off x="4297363" y="771525"/>
            <a:ext cx="43434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0"/>
              <a:t>Tile with milled groove for WLS and precise hole for SiPM installation</a:t>
            </a:r>
            <a:endParaRPr lang="ru-RU" sz="2500" b="0"/>
          </a:p>
        </p:txBody>
      </p:sp>
      <p:sp>
        <p:nvSpPr>
          <p:cNvPr id="846867" name="AutoShape 19"/>
          <p:cNvSpPr>
            <a:spLocks noChangeArrowheads="1"/>
          </p:cNvSpPr>
          <p:nvPr/>
        </p:nvSpPr>
        <p:spPr bwMode="auto">
          <a:xfrm rot="8331730">
            <a:off x="4286250" y="2252663"/>
            <a:ext cx="455613" cy="1052512"/>
          </a:xfrm>
          <a:prstGeom prst="upArrow">
            <a:avLst>
              <a:gd name="adj1" fmla="val 50000"/>
              <a:gd name="adj2" fmla="val 57753"/>
            </a:avLst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8" name="Text Box 20"/>
          <p:cNvSpPr txBox="1">
            <a:spLocks noChangeArrowheads="1"/>
          </p:cNvSpPr>
          <p:nvPr/>
        </p:nvSpPr>
        <p:spPr bwMode="auto">
          <a:xfrm>
            <a:off x="4908550" y="2570163"/>
            <a:ext cx="49371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0"/>
              <a:t>The first HCAL prototype cassette </a:t>
            </a:r>
            <a:endParaRPr lang="ru-RU" sz="2500" b="0"/>
          </a:p>
        </p:txBody>
      </p:sp>
      <p:sp>
        <p:nvSpPr>
          <p:cNvPr id="846869" name="Text Box 21"/>
          <p:cNvSpPr txBox="1">
            <a:spLocks noChangeArrowheads="1"/>
          </p:cNvSpPr>
          <p:nvPr/>
        </p:nvSpPr>
        <p:spPr bwMode="auto">
          <a:xfrm>
            <a:off x="5711825" y="6364288"/>
            <a:ext cx="43132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56" tIns="48278" rIns="96556" bIns="48278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0"/>
              <a:t>40 Cassettes will be required</a:t>
            </a:r>
            <a:endParaRPr lang="ru-RU" sz="2500" b="0"/>
          </a:p>
        </p:txBody>
      </p:sp>
      <p:sp>
        <p:nvSpPr>
          <p:cNvPr id="846870" name="Text Box 22"/>
          <p:cNvSpPr txBox="1">
            <a:spLocks noChangeArrowheads="1"/>
          </p:cNvSpPr>
          <p:nvPr/>
        </p:nvSpPr>
        <p:spPr bwMode="auto">
          <a:xfrm>
            <a:off x="3352800" y="701040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E. Popova</a:t>
            </a:r>
          </a:p>
        </p:txBody>
      </p:sp>
      <p:pic>
        <p:nvPicPr>
          <p:cNvPr id="84687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854075"/>
            <a:ext cx="2830513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B22-E9BF-4544-A1A9-3D6AF897C1CD}" type="slidenum">
              <a:rPr lang="en-US"/>
              <a:pPr/>
              <a:t>83</a:t>
            </a:fld>
            <a:endParaRPr lang="en-US"/>
          </a:p>
        </p:txBody>
      </p:sp>
      <p:pic>
        <p:nvPicPr>
          <p:cNvPr id="1189891" name="Picture 3" descr="DSC00415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572000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9892" name="Picture 4" descr="DSC004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953000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9894" name="Rectangle 6"/>
          <p:cNvSpPr>
            <a:spLocks noChangeArrowheads="1"/>
          </p:cNvSpPr>
          <p:nvPr/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493" tIns="48248" rIns="96493" bIns="48248" anchor="ctr"/>
          <a:lstStyle/>
          <a:p>
            <a:pPr>
              <a:lnSpc>
                <a:spcPct val="80000"/>
              </a:lnSpc>
            </a:pPr>
            <a:r>
              <a:rPr lang="en-US"/>
              <a:t>Production for ALICE CRF</a:t>
            </a:r>
          </a:p>
        </p:txBody>
      </p:sp>
      <p:sp>
        <p:nvSpPr>
          <p:cNvPr id="1189896" name="Rectangle 8"/>
          <p:cNvSpPr>
            <a:spLocks noChangeArrowheads="1"/>
          </p:cNvSpPr>
          <p:nvPr/>
        </p:nvSpPr>
        <p:spPr bwMode="auto">
          <a:xfrm>
            <a:off x="914400" y="6324600"/>
            <a:ext cx="7488238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66788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sz="2000">
                <a:solidFill>
                  <a:srgbClr val="0000CC"/>
                </a:solidFill>
                <a:latin typeface="Arial Narrow" charset="0"/>
              </a:rPr>
              <a:t>Akindinov et al., High-efficiency and low noise scintillation detector for ionizing particles START (Scintillation Tile with MRS APD Light ReadouT) </a:t>
            </a:r>
          </a:p>
        </p:txBody>
      </p:sp>
      <p:sp>
        <p:nvSpPr>
          <p:cNvPr id="1189897" name="Text Box 9"/>
          <p:cNvSpPr txBox="1">
            <a:spLocks noChangeArrowheads="1"/>
          </p:cNvSpPr>
          <p:nvPr/>
        </p:nvSpPr>
        <p:spPr bwMode="auto">
          <a:xfrm>
            <a:off x="3352800" y="701040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A. Akindinov</a:t>
            </a:r>
          </a:p>
        </p:txBody>
      </p:sp>
      <p:pic>
        <p:nvPicPr>
          <p:cNvPr id="1189898" name="Picture 10" descr="DSCN01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EE6D-0F97-A64F-81A3-4310A8FC0AFA}" type="slidenum">
              <a:rPr lang="en-US"/>
              <a:pPr/>
              <a:t>84</a:t>
            </a:fld>
            <a:endParaRPr lang="en-US"/>
          </a:p>
        </p:txBody>
      </p:sp>
      <p:sp>
        <p:nvSpPr>
          <p:cNvPr id="1211394" name="Rectangle 2"/>
          <p:cNvSpPr>
            <a:spLocks noChangeArrowheads="1"/>
          </p:cNvSpPr>
          <p:nvPr/>
        </p:nvSpPr>
        <p:spPr bwMode="auto">
          <a:xfrm>
            <a:off x="533400" y="990600"/>
            <a:ext cx="87201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algn="l" defTabSz="966788"/>
            <a:r>
              <a:rPr lang="en-US" sz="2500">
                <a:solidFill>
                  <a:srgbClr val="FF00FF"/>
                </a:solidFill>
                <a:latin typeface="Arial Narrow" charset="0"/>
              </a:rPr>
              <a:t>Space experiment </a:t>
            </a:r>
            <a:r>
              <a:rPr lang="ja-JP" altLang="en-US" sz="2500">
                <a:solidFill>
                  <a:srgbClr val="FF00FF"/>
                </a:solidFill>
                <a:latin typeface="Arial"/>
              </a:rPr>
              <a:t>“</a:t>
            </a:r>
            <a:r>
              <a:rPr lang="en-US" sz="2500">
                <a:solidFill>
                  <a:srgbClr val="FF00FF"/>
                </a:solidFill>
                <a:latin typeface="Arial Narrow" charset="0"/>
              </a:rPr>
              <a:t>LAZIO</a:t>
            </a:r>
            <a:r>
              <a:rPr lang="ja-JP" altLang="en-US" sz="2500">
                <a:solidFill>
                  <a:srgbClr val="FF00FF"/>
                </a:solidFill>
                <a:latin typeface="Arial"/>
              </a:rPr>
              <a:t>”</a:t>
            </a:r>
            <a:r>
              <a:rPr lang="en-US" sz="2500">
                <a:solidFill>
                  <a:srgbClr val="FF00FF"/>
                </a:solidFill>
                <a:latin typeface="Arial Narrow" charset="0"/>
              </a:rPr>
              <a:t>(MEPHI-INFN Collaboration)</a:t>
            </a:r>
            <a:endParaRPr lang="ru-RU" sz="2500">
              <a:solidFill>
                <a:srgbClr val="FF00FF"/>
              </a:solidFill>
              <a:latin typeface="Arial Narrow" charset="0"/>
            </a:endParaRPr>
          </a:p>
        </p:txBody>
      </p:sp>
      <p:pic>
        <p:nvPicPr>
          <p:cNvPr id="1211395" name="Picture 3" descr="LAZ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495800" cy="42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1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4479925" cy="3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1398" name="Text Box 6"/>
          <p:cNvSpPr txBox="1">
            <a:spLocks noChangeArrowheads="1"/>
          </p:cNvSpPr>
          <p:nvPr/>
        </p:nvSpPr>
        <p:spPr bwMode="auto">
          <a:xfrm>
            <a:off x="160338" y="0"/>
            <a:ext cx="9440862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200">
                <a:solidFill>
                  <a:srgbClr val="A50021"/>
                </a:solidFill>
                <a:latin typeface="Tahoma" charset="0"/>
              </a:rPr>
              <a:t>SiPM’s in space !  International Space Station:</a:t>
            </a:r>
            <a:r>
              <a:rPr lang="en-US" sz="3200">
                <a:solidFill>
                  <a:srgbClr val="A50021"/>
                </a:solidFill>
                <a:latin typeface="Tahoma" charset="0"/>
              </a:rPr>
              <a:t> </a:t>
            </a:r>
            <a:r>
              <a:rPr lang="ru-RU" sz="3200">
                <a:solidFill>
                  <a:srgbClr val="A50021"/>
                </a:solidFill>
                <a:latin typeface="Tahoma" charset="0"/>
              </a:rPr>
              <a:t>launched by 15th of April,2005</a:t>
            </a:r>
          </a:p>
        </p:txBody>
      </p:sp>
      <p:sp>
        <p:nvSpPr>
          <p:cNvPr id="1211399" name="Text Box 7"/>
          <p:cNvSpPr txBox="1">
            <a:spLocks noChangeArrowheads="1"/>
          </p:cNvSpPr>
          <p:nvPr/>
        </p:nvSpPr>
        <p:spPr bwMode="auto">
          <a:xfrm>
            <a:off x="5029200" y="5486400"/>
            <a:ext cx="4368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ru-RU" sz="1900" b="0">
                <a:solidFill>
                  <a:schemeClr val="accent2"/>
                </a:solidFill>
                <a:latin typeface="Comic Sans MS" charset="0"/>
              </a:rPr>
              <a:t>Latitude particle flux dependence</a:t>
            </a:r>
          </a:p>
        </p:txBody>
      </p:sp>
      <p:sp>
        <p:nvSpPr>
          <p:cNvPr id="1211400" name="Rectangle 8"/>
          <p:cNvSpPr>
            <a:spLocks noChangeArrowheads="1"/>
          </p:cNvSpPr>
          <p:nvPr/>
        </p:nvSpPr>
        <p:spPr bwMode="auto">
          <a:xfrm>
            <a:off x="685800" y="6172200"/>
            <a:ext cx="840105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algn="l" defTabSz="966788"/>
            <a:r>
              <a:rPr lang="en-US" sz="1900" u="sng">
                <a:solidFill>
                  <a:schemeClr val="tx1"/>
                </a:solidFill>
                <a:latin typeface="Arial Narrow" charset="0"/>
              </a:rPr>
              <a:t>Scientific goal</a:t>
            </a:r>
            <a:r>
              <a:rPr lang="en-US" sz="1900">
                <a:solidFill>
                  <a:schemeClr val="tx1"/>
                </a:solidFill>
                <a:latin typeface="Arial Narrow" charset="0"/>
              </a:rPr>
              <a:t>:The measurement of low energy particle fluxes and radiation monitoring by apparatus,including sci tile+WLS fiber+SiPM hodoscope system</a:t>
            </a:r>
            <a:endParaRPr lang="ru-RU" sz="190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1211401" name="Text Box 9"/>
          <p:cNvSpPr txBox="1">
            <a:spLocks noChangeArrowheads="1"/>
          </p:cNvSpPr>
          <p:nvPr/>
        </p:nvSpPr>
        <p:spPr bwMode="auto">
          <a:xfrm>
            <a:off x="3352800" y="7042150"/>
            <a:ext cx="27432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B.Dolgoshein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FAF7C-C288-4442-83D1-A370695553F7}" type="slidenum">
              <a:rPr lang="en-US"/>
              <a:pPr/>
              <a:t>85</a:t>
            </a:fld>
            <a:endParaRPr lang="en-US"/>
          </a:p>
        </p:txBody>
      </p:sp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47800"/>
            <a:ext cx="6629400" cy="1524000"/>
          </a:xfrm>
          <a:solidFill>
            <a:srgbClr val="FFFF99"/>
          </a:solidFill>
        </p:spPr>
        <p:txBody>
          <a:bodyPr/>
          <a:lstStyle/>
          <a:p>
            <a:r>
              <a:rPr lang="en-US" sz="4800"/>
              <a:t>Final Comparisons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352800"/>
            <a:ext cx="6477000" cy="3352800"/>
          </a:xfrm>
          <a:noFill/>
          <a:ln/>
        </p:spPr>
        <p:txBody>
          <a:bodyPr/>
          <a:lstStyle/>
          <a:p>
            <a:pPr marL="342900" indent="-342900" defTabSz="914400">
              <a:lnSpc>
                <a:spcPct val="80000"/>
              </a:lnSpc>
            </a:pPr>
            <a:r>
              <a:rPr lang="en-US"/>
              <a:t>QE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/>
              <a:t>TTS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/>
              <a:t>Energy Resolution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/>
              <a:t>Cost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A35D-C32D-D14C-8DD1-08EB6A54211E}" type="slidenum">
              <a:rPr lang="en-US"/>
              <a:pPr/>
              <a:t>86</a:t>
            </a:fld>
            <a:endParaRPr lang="en-US"/>
          </a:p>
        </p:txBody>
      </p:sp>
      <p:sp>
        <p:nvSpPr>
          <p:cNvPr id="105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Quantum Efficiency</a:t>
            </a:r>
            <a:br>
              <a:rPr lang="en-US" sz="4000"/>
            </a:br>
            <a:r>
              <a:rPr lang="en-US" sz="3200">
                <a:solidFill>
                  <a:srgbClr val="FF00FF"/>
                </a:solidFill>
              </a:rPr>
              <a:t>(Beaune 1999                             </a:t>
            </a:r>
            <a:r>
              <a:rPr lang="en-US" sz="3200">
                <a:solidFill>
                  <a:srgbClr val="FF00FF"/>
                </a:solidFill>
                <a:sym typeface="Symbol" charset="0"/>
              </a:rPr>
              <a:t>)</a:t>
            </a:r>
          </a:p>
        </p:txBody>
      </p:sp>
      <p:pic>
        <p:nvPicPr>
          <p:cNvPr id="1050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15350" cy="59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50628" name="Text Box 4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  <p:grpSp>
        <p:nvGrpSpPr>
          <p:cNvPr id="1050629" name="Group 5"/>
          <p:cNvGrpSpPr>
            <a:grpSpLocks/>
          </p:cNvGrpSpPr>
          <p:nvPr/>
        </p:nvGrpSpPr>
        <p:grpSpPr bwMode="auto">
          <a:xfrm>
            <a:off x="3200400" y="319088"/>
            <a:ext cx="4978400" cy="6005512"/>
            <a:chOff x="2016" y="200"/>
            <a:chExt cx="3136" cy="3784"/>
          </a:xfrm>
        </p:grpSpPr>
        <p:sp>
          <p:nvSpPr>
            <p:cNvPr id="1050630" name="Freeform 6"/>
            <p:cNvSpPr>
              <a:spLocks/>
            </p:cNvSpPr>
            <p:nvPr/>
          </p:nvSpPr>
          <p:spPr bwMode="auto">
            <a:xfrm>
              <a:off x="2016" y="1968"/>
              <a:ext cx="3120" cy="2016"/>
            </a:xfrm>
            <a:custGeom>
              <a:avLst/>
              <a:gdLst>
                <a:gd name="T0" fmla="*/ 0 w 4184"/>
                <a:gd name="T1" fmla="*/ 1467 h 2719"/>
                <a:gd name="T2" fmla="*/ 320 w 4184"/>
                <a:gd name="T3" fmla="*/ 659 h 2719"/>
                <a:gd name="T4" fmla="*/ 792 w 4184"/>
                <a:gd name="T5" fmla="*/ 243 h 2719"/>
                <a:gd name="T6" fmla="*/ 1504 w 4184"/>
                <a:gd name="T7" fmla="*/ 27 h 2719"/>
                <a:gd name="T8" fmla="*/ 2128 w 4184"/>
                <a:gd name="T9" fmla="*/ 83 h 2719"/>
                <a:gd name="T10" fmla="*/ 2640 w 4184"/>
                <a:gd name="T11" fmla="*/ 299 h 2719"/>
                <a:gd name="T12" fmla="*/ 3016 w 4184"/>
                <a:gd name="T13" fmla="*/ 467 h 2719"/>
                <a:gd name="T14" fmla="*/ 3376 w 4184"/>
                <a:gd name="T15" fmla="*/ 715 h 2719"/>
                <a:gd name="T16" fmla="*/ 3600 w 4184"/>
                <a:gd name="T17" fmla="*/ 1099 h 2719"/>
                <a:gd name="T18" fmla="*/ 3712 w 4184"/>
                <a:gd name="T19" fmla="*/ 1579 h 2719"/>
                <a:gd name="T20" fmla="*/ 3792 w 4184"/>
                <a:gd name="T21" fmla="*/ 2107 h 2719"/>
                <a:gd name="T22" fmla="*/ 3872 w 4184"/>
                <a:gd name="T23" fmla="*/ 2483 h 2719"/>
                <a:gd name="T24" fmla="*/ 3920 w 4184"/>
                <a:gd name="T25" fmla="*/ 2635 h 2719"/>
                <a:gd name="T26" fmla="*/ 4024 w 4184"/>
                <a:gd name="T27" fmla="*/ 2707 h 2719"/>
                <a:gd name="T28" fmla="*/ 4184 w 4184"/>
                <a:gd name="T29" fmla="*/ 2707 h 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84" h="2719">
                  <a:moveTo>
                    <a:pt x="0" y="1467"/>
                  </a:moveTo>
                  <a:cubicBezTo>
                    <a:pt x="94" y="1165"/>
                    <a:pt x="188" y="863"/>
                    <a:pt x="320" y="659"/>
                  </a:cubicBezTo>
                  <a:cubicBezTo>
                    <a:pt x="452" y="455"/>
                    <a:pt x="595" y="348"/>
                    <a:pt x="792" y="243"/>
                  </a:cubicBezTo>
                  <a:cubicBezTo>
                    <a:pt x="989" y="138"/>
                    <a:pt x="1281" y="54"/>
                    <a:pt x="1504" y="27"/>
                  </a:cubicBezTo>
                  <a:cubicBezTo>
                    <a:pt x="1727" y="0"/>
                    <a:pt x="1939" y="38"/>
                    <a:pt x="2128" y="83"/>
                  </a:cubicBezTo>
                  <a:cubicBezTo>
                    <a:pt x="2317" y="128"/>
                    <a:pt x="2492" y="235"/>
                    <a:pt x="2640" y="299"/>
                  </a:cubicBezTo>
                  <a:cubicBezTo>
                    <a:pt x="2788" y="363"/>
                    <a:pt x="2893" y="398"/>
                    <a:pt x="3016" y="467"/>
                  </a:cubicBezTo>
                  <a:cubicBezTo>
                    <a:pt x="3139" y="536"/>
                    <a:pt x="3279" y="610"/>
                    <a:pt x="3376" y="715"/>
                  </a:cubicBezTo>
                  <a:cubicBezTo>
                    <a:pt x="3473" y="820"/>
                    <a:pt x="3544" y="955"/>
                    <a:pt x="3600" y="1099"/>
                  </a:cubicBezTo>
                  <a:cubicBezTo>
                    <a:pt x="3656" y="1243"/>
                    <a:pt x="3680" y="1411"/>
                    <a:pt x="3712" y="1579"/>
                  </a:cubicBezTo>
                  <a:cubicBezTo>
                    <a:pt x="3744" y="1747"/>
                    <a:pt x="3765" y="1956"/>
                    <a:pt x="3792" y="2107"/>
                  </a:cubicBezTo>
                  <a:cubicBezTo>
                    <a:pt x="3819" y="2258"/>
                    <a:pt x="3851" y="2395"/>
                    <a:pt x="3872" y="2483"/>
                  </a:cubicBezTo>
                  <a:cubicBezTo>
                    <a:pt x="3893" y="2571"/>
                    <a:pt x="3895" y="2598"/>
                    <a:pt x="3920" y="2635"/>
                  </a:cubicBezTo>
                  <a:cubicBezTo>
                    <a:pt x="3945" y="2672"/>
                    <a:pt x="3980" y="2695"/>
                    <a:pt x="4024" y="2707"/>
                  </a:cubicBezTo>
                  <a:cubicBezTo>
                    <a:pt x="4068" y="2719"/>
                    <a:pt x="4126" y="2713"/>
                    <a:pt x="4184" y="2707"/>
                  </a:cubicBezTo>
                </a:path>
              </a:pathLst>
            </a:custGeom>
            <a:noFill/>
            <a:ln w="57150" cap="flat" cmpd="sng">
              <a:solidFill>
                <a:srgbClr val="00FFCC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50631" name="Freeform 7"/>
            <p:cNvSpPr>
              <a:spLocks/>
            </p:cNvSpPr>
            <p:nvPr/>
          </p:nvSpPr>
          <p:spPr bwMode="auto">
            <a:xfrm>
              <a:off x="2496" y="1968"/>
              <a:ext cx="2656" cy="2016"/>
            </a:xfrm>
            <a:custGeom>
              <a:avLst/>
              <a:gdLst>
                <a:gd name="T0" fmla="*/ 0 w 3480"/>
                <a:gd name="T1" fmla="*/ 2616 h 2648"/>
                <a:gd name="T2" fmla="*/ 216 w 3480"/>
                <a:gd name="T3" fmla="*/ 2424 h 2648"/>
                <a:gd name="T4" fmla="*/ 328 w 3480"/>
                <a:gd name="T5" fmla="*/ 2120 h 2648"/>
                <a:gd name="T6" fmla="*/ 560 w 3480"/>
                <a:gd name="T7" fmla="*/ 1168 h 2648"/>
                <a:gd name="T8" fmla="*/ 656 w 3480"/>
                <a:gd name="T9" fmla="*/ 672 h 2648"/>
                <a:gd name="T10" fmla="*/ 904 w 3480"/>
                <a:gd name="T11" fmla="*/ 248 h 2648"/>
                <a:gd name="T12" fmla="*/ 1160 w 3480"/>
                <a:gd name="T13" fmla="*/ 136 h 2648"/>
                <a:gd name="T14" fmla="*/ 1536 w 3480"/>
                <a:gd name="T15" fmla="*/ 48 h 2648"/>
                <a:gd name="T16" fmla="*/ 1976 w 3480"/>
                <a:gd name="T17" fmla="*/ 0 h 2648"/>
                <a:gd name="T18" fmla="*/ 2456 w 3480"/>
                <a:gd name="T19" fmla="*/ 48 h 2648"/>
                <a:gd name="T20" fmla="*/ 2712 w 3480"/>
                <a:gd name="T21" fmla="*/ 128 h 2648"/>
                <a:gd name="T22" fmla="*/ 2912 w 3480"/>
                <a:gd name="T23" fmla="*/ 456 h 2648"/>
                <a:gd name="T24" fmla="*/ 3016 w 3480"/>
                <a:gd name="T25" fmla="*/ 1040 h 2648"/>
                <a:gd name="T26" fmla="*/ 3096 w 3480"/>
                <a:gd name="T27" fmla="*/ 1792 h 2648"/>
                <a:gd name="T28" fmla="*/ 3176 w 3480"/>
                <a:gd name="T29" fmla="*/ 2344 h 2648"/>
                <a:gd name="T30" fmla="*/ 3240 w 3480"/>
                <a:gd name="T31" fmla="*/ 2536 h 2648"/>
                <a:gd name="T32" fmla="*/ 3344 w 3480"/>
                <a:gd name="T33" fmla="*/ 2624 h 2648"/>
                <a:gd name="T34" fmla="*/ 3480 w 3480"/>
                <a:gd name="T35" fmla="*/ 2648 h 2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80" h="2648">
                  <a:moveTo>
                    <a:pt x="0" y="2616"/>
                  </a:moveTo>
                  <a:cubicBezTo>
                    <a:pt x="80" y="2561"/>
                    <a:pt x="161" y="2507"/>
                    <a:pt x="216" y="2424"/>
                  </a:cubicBezTo>
                  <a:cubicBezTo>
                    <a:pt x="271" y="2341"/>
                    <a:pt x="271" y="2329"/>
                    <a:pt x="328" y="2120"/>
                  </a:cubicBezTo>
                  <a:cubicBezTo>
                    <a:pt x="385" y="1911"/>
                    <a:pt x="505" y="1409"/>
                    <a:pt x="560" y="1168"/>
                  </a:cubicBezTo>
                  <a:cubicBezTo>
                    <a:pt x="615" y="927"/>
                    <a:pt x="599" y="825"/>
                    <a:pt x="656" y="672"/>
                  </a:cubicBezTo>
                  <a:cubicBezTo>
                    <a:pt x="713" y="519"/>
                    <a:pt x="820" y="337"/>
                    <a:pt x="904" y="248"/>
                  </a:cubicBezTo>
                  <a:cubicBezTo>
                    <a:pt x="988" y="159"/>
                    <a:pt x="1055" y="169"/>
                    <a:pt x="1160" y="136"/>
                  </a:cubicBezTo>
                  <a:cubicBezTo>
                    <a:pt x="1265" y="103"/>
                    <a:pt x="1400" y="71"/>
                    <a:pt x="1536" y="48"/>
                  </a:cubicBezTo>
                  <a:cubicBezTo>
                    <a:pt x="1672" y="25"/>
                    <a:pt x="1823" y="0"/>
                    <a:pt x="1976" y="0"/>
                  </a:cubicBezTo>
                  <a:cubicBezTo>
                    <a:pt x="2129" y="0"/>
                    <a:pt x="2333" y="27"/>
                    <a:pt x="2456" y="48"/>
                  </a:cubicBezTo>
                  <a:cubicBezTo>
                    <a:pt x="2579" y="69"/>
                    <a:pt x="2636" y="60"/>
                    <a:pt x="2712" y="128"/>
                  </a:cubicBezTo>
                  <a:cubicBezTo>
                    <a:pt x="2788" y="196"/>
                    <a:pt x="2861" y="304"/>
                    <a:pt x="2912" y="456"/>
                  </a:cubicBezTo>
                  <a:cubicBezTo>
                    <a:pt x="2963" y="608"/>
                    <a:pt x="2985" y="817"/>
                    <a:pt x="3016" y="1040"/>
                  </a:cubicBezTo>
                  <a:cubicBezTo>
                    <a:pt x="3047" y="1263"/>
                    <a:pt x="3069" y="1575"/>
                    <a:pt x="3096" y="1792"/>
                  </a:cubicBezTo>
                  <a:cubicBezTo>
                    <a:pt x="3123" y="2009"/>
                    <a:pt x="3152" y="2220"/>
                    <a:pt x="3176" y="2344"/>
                  </a:cubicBezTo>
                  <a:cubicBezTo>
                    <a:pt x="3200" y="2468"/>
                    <a:pt x="3212" y="2489"/>
                    <a:pt x="3240" y="2536"/>
                  </a:cubicBezTo>
                  <a:cubicBezTo>
                    <a:pt x="3268" y="2583"/>
                    <a:pt x="3304" y="2605"/>
                    <a:pt x="3344" y="2624"/>
                  </a:cubicBezTo>
                  <a:cubicBezTo>
                    <a:pt x="3384" y="2643"/>
                    <a:pt x="3432" y="2645"/>
                    <a:pt x="3480" y="2648"/>
                  </a:cubicBezTo>
                </a:path>
              </a:pathLst>
            </a:custGeom>
            <a:noFill/>
            <a:ln w="57150" cap="rnd" cmpd="sng">
              <a:solidFill>
                <a:srgbClr val="0066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50632" name="Rectangle 8"/>
            <p:cNvSpPr>
              <a:spLocks noChangeArrowheads="1"/>
            </p:cNvSpPr>
            <p:nvPr/>
          </p:nvSpPr>
          <p:spPr bwMode="auto">
            <a:xfrm>
              <a:off x="2784" y="200"/>
              <a:ext cx="10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3200">
                  <a:solidFill>
                    <a:srgbClr val="0066FF"/>
                  </a:solidFill>
                  <a:sym typeface="Symbol" charset="0"/>
                </a:rPr>
                <a:t> 2002</a:t>
              </a:r>
            </a:p>
          </p:txBody>
        </p:sp>
        <p:sp>
          <p:nvSpPr>
            <p:cNvPr id="1050633" name="Text Box 9"/>
            <p:cNvSpPr txBox="1">
              <a:spLocks noChangeArrowheads="1"/>
            </p:cNvSpPr>
            <p:nvPr/>
          </p:nvSpPr>
          <p:spPr bwMode="auto">
            <a:xfrm>
              <a:off x="2208" y="1728"/>
              <a:ext cx="124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00FFCC"/>
                  </a:solidFill>
                  <a:latin typeface="Arial Narrow" charset="0"/>
                </a:rPr>
                <a:t>GaAs-Blue</a:t>
              </a:r>
            </a:p>
          </p:txBody>
        </p:sp>
        <p:sp>
          <p:nvSpPr>
            <p:cNvPr id="1050634" name="Text Box 10"/>
            <p:cNvSpPr txBox="1">
              <a:spLocks noChangeArrowheads="1"/>
            </p:cNvSpPr>
            <p:nvPr/>
          </p:nvSpPr>
          <p:spPr bwMode="auto">
            <a:xfrm>
              <a:off x="3552" y="1728"/>
              <a:ext cx="124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0066FF"/>
                  </a:solidFill>
                  <a:latin typeface="Arial Narrow" charset="0"/>
                </a:rPr>
                <a:t>GaAs</a:t>
              </a:r>
            </a:p>
          </p:txBody>
        </p:sp>
      </p:grpSp>
      <p:grpSp>
        <p:nvGrpSpPr>
          <p:cNvPr id="1050635" name="Group 11"/>
          <p:cNvGrpSpPr>
            <a:grpSpLocks/>
          </p:cNvGrpSpPr>
          <p:nvPr/>
        </p:nvGrpSpPr>
        <p:grpSpPr bwMode="auto">
          <a:xfrm>
            <a:off x="1447800" y="319088"/>
            <a:ext cx="6400800" cy="5969000"/>
            <a:chOff x="912" y="200"/>
            <a:chExt cx="4032" cy="3760"/>
          </a:xfrm>
        </p:grpSpPr>
        <p:sp>
          <p:nvSpPr>
            <p:cNvPr id="1050636" name="Freeform 12"/>
            <p:cNvSpPr>
              <a:spLocks/>
            </p:cNvSpPr>
            <p:nvPr/>
          </p:nvSpPr>
          <p:spPr bwMode="auto">
            <a:xfrm>
              <a:off x="1680" y="2592"/>
              <a:ext cx="2160" cy="1368"/>
            </a:xfrm>
            <a:custGeom>
              <a:avLst/>
              <a:gdLst>
                <a:gd name="T0" fmla="*/ 0 w 2832"/>
                <a:gd name="T1" fmla="*/ 456 h 2952"/>
                <a:gd name="T2" fmla="*/ 336 w 2832"/>
                <a:gd name="T3" fmla="*/ 120 h 2952"/>
                <a:gd name="T4" fmla="*/ 768 w 2832"/>
                <a:gd name="T5" fmla="*/ 120 h 2952"/>
                <a:gd name="T6" fmla="*/ 1344 w 2832"/>
                <a:gd name="T7" fmla="*/ 840 h 2952"/>
                <a:gd name="T8" fmla="*/ 1488 w 2832"/>
                <a:gd name="T9" fmla="*/ 1224 h 2952"/>
                <a:gd name="T10" fmla="*/ 1728 w 2832"/>
                <a:gd name="T11" fmla="*/ 1896 h 2952"/>
                <a:gd name="T12" fmla="*/ 2160 w 2832"/>
                <a:gd name="T13" fmla="*/ 2472 h 2952"/>
                <a:gd name="T14" fmla="*/ 2496 w 2832"/>
                <a:gd name="T15" fmla="*/ 2856 h 2952"/>
                <a:gd name="T16" fmla="*/ 2832 w 2832"/>
                <a:gd name="T17" fmla="*/ 2952 h 2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2" h="2952">
                  <a:moveTo>
                    <a:pt x="0" y="456"/>
                  </a:moveTo>
                  <a:cubicBezTo>
                    <a:pt x="104" y="316"/>
                    <a:pt x="208" y="176"/>
                    <a:pt x="336" y="120"/>
                  </a:cubicBezTo>
                  <a:cubicBezTo>
                    <a:pt x="464" y="64"/>
                    <a:pt x="600" y="0"/>
                    <a:pt x="768" y="120"/>
                  </a:cubicBezTo>
                  <a:cubicBezTo>
                    <a:pt x="936" y="240"/>
                    <a:pt x="1224" y="656"/>
                    <a:pt x="1344" y="840"/>
                  </a:cubicBezTo>
                  <a:cubicBezTo>
                    <a:pt x="1464" y="1024"/>
                    <a:pt x="1424" y="1048"/>
                    <a:pt x="1488" y="1224"/>
                  </a:cubicBezTo>
                  <a:cubicBezTo>
                    <a:pt x="1552" y="1400"/>
                    <a:pt x="1616" y="1688"/>
                    <a:pt x="1728" y="1896"/>
                  </a:cubicBezTo>
                  <a:cubicBezTo>
                    <a:pt x="1840" y="2104"/>
                    <a:pt x="2032" y="2312"/>
                    <a:pt x="2160" y="2472"/>
                  </a:cubicBezTo>
                  <a:cubicBezTo>
                    <a:pt x="2288" y="2632"/>
                    <a:pt x="2384" y="2776"/>
                    <a:pt x="2496" y="2856"/>
                  </a:cubicBezTo>
                  <a:cubicBezTo>
                    <a:pt x="2608" y="2936"/>
                    <a:pt x="2720" y="2944"/>
                    <a:pt x="2832" y="2952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637" name="Line 13"/>
            <p:cNvSpPr>
              <a:spLocks noChangeShapeType="1"/>
            </p:cNvSpPr>
            <p:nvPr/>
          </p:nvSpPr>
          <p:spPr bwMode="auto">
            <a:xfrm flipV="1">
              <a:off x="1968" y="2640"/>
              <a:ext cx="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638" name="Rectangle 14"/>
            <p:cNvSpPr>
              <a:spLocks noChangeArrowheads="1"/>
            </p:cNvSpPr>
            <p:nvPr/>
          </p:nvSpPr>
          <p:spPr bwMode="auto">
            <a:xfrm>
              <a:off x="3848" y="200"/>
              <a:ext cx="10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sym typeface="Symbol" charset="0"/>
                </a:rPr>
                <a:t> 2005</a:t>
              </a:r>
            </a:p>
          </p:txBody>
        </p:sp>
        <p:sp>
          <p:nvSpPr>
            <p:cNvPr id="1050639" name="Text Box 15"/>
            <p:cNvSpPr txBox="1">
              <a:spLocks noChangeArrowheads="1"/>
            </p:cNvSpPr>
            <p:nvPr/>
          </p:nvSpPr>
          <p:spPr bwMode="auto">
            <a:xfrm>
              <a:off x="912" y="2534"/>
              <a:ext cx="124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FF0000"/>
                  </a:solidFill>
                  <a:latin typeface="Arial Narrow" charset="0"/>
                </a:rPr>
                <a:t>Bi-Alkali</a:t>
              </a:r>
            </a:p>
          </p:txBody>
        </p:sp>
      </p:grpSp>
      <p:grpSp>
        <p:nvGrpSpPr>
          <p:cNvPr id="1050645" name="Group 21"/>
          <p:cNvGrpSpPr>
            <a:grpSpLocks/>
          </p:cNvGrpSpPr>
          <p:nvPr/>
        </p:nvGrpSpPr>
        <p:grpSpPr bwMode="auto">
          <a:xfrm>
            <a:off x="3581400" y="4495800"/>
            <a:ext cx="3276600" cy="1689100"/>
            <a:chOff x="2256" y="2832"/>
            <a:chExt cx="2064" cy="1064"/>
          </a:xfrm>
        </p:grpSpPr>
        <p:sp>
          <p:nvSpPr>
            <p:cNvPr id="1050643" name="Freeform 19"/>
            <p:cNvSpPr>
              <a:spLocks/>
            </p:cNvSpPr>
            <p:nvPr/>
          </p:nvSpPr>
          <p:spPr bwMode="auto">
            <a:xfrm>
              <a:off x="2256" y="2832"/>
              <a:ext cx="2064" cy="1064"/>
            </a:xfrm>
            <a:custGeom>
              <a:avLst/>
              <a:gdLst>
                <a:gd name="T0" fmla="*/ 0 w 1968"/>
                <a:gd name="T1" fmla="*/ 920 h 920"/>
                <a:gd name="T2" fmla="*/ 240 w 1968"/>
                <a:gd name="T3" fmla="*/ 776 h 920"/>
                <a:gd name="T4" fmla="*/ 528 w 1968"/>
                <a:gd name="T5" fmla="*/ 392 h 920"/>
                <a:gd name="T6" fmla="*/ 768 w 1968"/>
                <a:gd name="T7" fmla="*/ 104 h 920"/>
                <a:gd name="T8" fmla="*/ 1008 w 1968"/>
                <a:gd name="T9" fmla="*/ 8 h 920"/>
                <a:gd name="T10" fmla="*/ 1248 w 1968"/>
                <a:gd name="T11" fmla="*/ 56 h 920"/>
                <a:gd name="T12" fmla="*/ 1584 w 1968"/>
                <a:gd name="T13" fmla="*/ 152 h 920"/>
                <a:gd name="T14" fmla="*/ 1968 w 1968"/>
                <a:gd name="T15" fmla="*/ 44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8" h="920">
                  <a:moveTo>
                    <a:pt x="0" y="920"/>
                  </a:moveTo>
                  <a:cubicBezTo>
                    <a:pt x="76" y="892"/>
                    <a:pt x="152" y="864"/>
                    <a:pt x="240" y="776"/>
                  </a:cubicBezTo>
                  <a:cubicBezTo>
                    <a:pt x="328" y="688"/>
                    <a:pt x="440" y="504"/>
                    <a:pt x="528" y="392"/>
                  </a:cubicBezTo>
                  <a:cubicBezTo>
                    <a:pt x="616" y="280"/>
                    <a:pt x="688" y="168"/>
                    <a:pt x="768" y="104"/>
                  </a:cubicBezTo>
                  <a:cubicBezTo>
                    <a:pt x="848" y="40"/>
                    <a:pt x="928" y="16"/>
                    <a:pt x="1008" y="8"/>
                  </a:cubicBezTo>
                  <a:cubicBezTo>
                    <a:pt x="1088" y="0"/>
                    <a:pt x="1152" y="32"/>
                    <a:pt x="1248" y="56"/>
                  </a:cubicBezTo>
                  <a:cubicBezTo>
                    <a:pt x="1344" y="80"/>
                    <a:pt x="1464" y="88"/>
                    <a:pt x="1584" y="152"/>
                  </a:cubicBezTo>
                  <a:cubicBezTo>
                    <a:pt x="1704" y="216"/>
                    <a:pt x="1836" y="328"/>
                    <a:pt x="1968" y="440"/>
                  </a:cubicBezTo>
                </a:path>
              </a:pathLst>
            </a:custGeom>
            <a:noFill/>
            <a:ln w="50800" cap="flat" cmpd="sng">
              <a:solidFill>
                <a:srgbClr val="FF99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644" name="Text Box 20"/>
            <p:cNvSpPr txBox="1">
              <a:spLocks noChangeArrowheads="1"/>
            </p:cNvSpPr>
            <p:nvPr/>
          </p:nvSpPr>
          <p:spPr bwMode="auto">
            <a:xfrm>
              <a:off x="3091" y="2870"/>
              <a:ext cx="509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FF9900"/>
                  </a:solidFill>
                  <a:latin typeface="Arial Narrow" charset="0"/>
                </a:rPr>
                <a:t>SiPM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5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5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EAE1-F580-184E-82DB-C151D5F3B732}" type="slidenum">
              <a:rPr lang="en-US"/>
              <a:pPr/>
              <a:t>87</a:t>
            </a:fld>
            <a:endParaRPr lang="en-US"/>
          </a:p>
        </p:txBody>
      </p:sp>
      <p:sp>
        <p:nvSpPr>
          <p:cNvPr id="105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Time Resolution vs. Sensitive Area</a:t>
            </a:r>
            <a:br>
              <a:rPr lang="en-US" sz="3600"/>
            </a:br>
            <a:r>
              <a:rPr lang="en-US" sz="2800">
                <a:solidFill>
                  <a:srgbClr val="FF00FF"/>
                </a:solidFill>
              </a:rPr>
              <a:t>(Beaune 1999                 </a:t>
            </a:r>
            <a:r>
              <a:rPr lang="en-US" sz="2800">
                <a:solidFill>
                  <a:srgbClr val="FF00FF"/>
                </a:solidFill>
                <a:sym typeface="Symbol" charset="0"/>
              </a:rPr>
              <a:t>)</a:t>
            </a:r>
          </a:p>
        </p:txBody>
      </p:sp>
      <p:pic>
        <p:nvPicPr>
          <p:cNvPr id="1052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/>
          <a:stretch>
            <a:fillRect/>
          </a:stretch>
        </p:blipFill>
        <p:spPr bwMode="auto">
          <a:xfrm>
            <a:off x="1004888" y="852488"/>
            <a:ext cx="731520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52676" name="Text Box 4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  <p:grpSp>
        <p:nvGrpSpPr>
          <p:cNvPr id="1052677" name="Group 5"/>
          <p:cNvGrpSpPr>
            <a:grpSpLocks/>
          </p:cNvGrpSpPr>
          <p:nvPr/>
        </p:nvGrpSpPr>
        <p:grpSpPr bwMode="auto">
          <a:xfrm>
            <a:off x="3365500" y="2057400"/>
            <a:ext cx="3568700" cy="2540000"/>
            <a:chOff x="2120" y="1296"/>
            <a:chExt cx="2248" cy="1600"/>
          </a:xfrm>
        </p:grpSpPr>
        <p:sp>
          <p:nvSpPr>
            <p:cNvPr id="1052678" name="Freeform 6"/>
            <p:cNvSpPr>
              <a:spLocks/>
            </p:cNvSpPr>
            <p:nvPr/>
          </p:nvSpPr>
          <p:spPr bwMode="auto">
            <a:xfrm>
              <a:off x="3600" y="1296"/>
              <a:ext cx="768" cy="624"/>
            </a:xfrm>
            <a:custGeom>
              <a:avLst/>
              <a:gdLst>
                <a:gd name="T0" fmla="*/ 0 w 768"/>
                <a:gd name="T1" fmla="*/ 624 h 624"/>
                <a:gd name="T2" fmla="*/ 480 w 768"/>
                <a:gd name="T3" fmla="*/ 288 h 624"/>
                <a:gd name="T4" fmla="*/ 768 w 768"/>
                <a:gd name="T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8" h="624">
                  <a:moveTo>
                    <a:pt x="0" y="624"/>
                  </a:moveTo>
                  <a:cubicBezTo>
                    <a:pt x="176" y="508"/>
                    <a:pt x="352" y="392"/>
                    <a:pt x="480" y="288"/>
                  </a:cubicBezTo>
                  <a:cubicBezTo>
                    <a:pt x="608" y="184"/>
                    <a:pt x="688" y="92"/>
                    <a:pt x="768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679" name="Freeform 7"/>
            <p:cNvSpPr>
              <a:spLocks/>
            </p:cNvSpPr>
            <p:nvPr/>
          </p:nvSpPr>
          <p:spPr bwMode="auto">
            <a:xfrm>
              <a:off x="2120" y="2512"/>
              <a:ext cx="904" cy="384"/>
            </a:xfrm>
            <a:custGeom>
              <a:avLst/>
              <a:gdLst>
                <a:gd name="T0" fmla="*/ 40 w 904"/>
                <a:gd name="T1" fmla="*/ 240 h 256"/>
                <a:gd name="T2" fmla="*/ 88 w 904"/>
                <a:gd name="T3" fmla="*/ 240 h 256"/>
                <a:gd name="T4" fmla="*/ 568 w 904"/>
                <a:gd name="T5" fmla="*/ 144 h 256"/>
                <a:gd name="T6" fmla="*/ 904 w 904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4" h="256">
                  <a:moveTo>
                    <a:pt x="40" y="240"/>
                  </a:moveTo>
                  <a:cubicBezTo>
                    <a:pt x="20" y="248"/>
                    <a:pt x="0" y="256"/>
                    <a:pt x="88" y="240"/>
                  </a:cubicBezTo>
                  <a:cubicBezTo>
                    <a:pt x="176" y="224"/>
                    <a:pt x="432" y="184"/>
                    <a:pt x="568" y="144"/>
                  </a:cubicBezTo>
                  <a:cubicBezTo>
                    <a:pt x="704" y="104"/>
                    <a:pt x="804" y="52"/>
                    <a:pt x="904" y="0"/>
                  </a:cubicBezTo>
                </a:path>
              </a:pathLst>
            </a:custGeom>
            <a:noFill/>
            <a:ln w="38100" cap="flat" cmpd="sng">
              <a:solidFill>
                <a:srgbClr val="3366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680" name="Line 8"/>
            <p:cNvSpPr>
              <a:spLocks noChangeShapeType="1"/>
            </p:cNvSpPr>
            <p:nvPr/>
          </p:nvSpPr>
          <p:spPr bwMode="auto">
            <a:xfrm>
              <a:off x="2448" y="2688"/>
              <a:ext cx="0" cy="144"/>
            </a:xfrm>
            <a:prstGeom prst="line">
              <a:avLst/>
            </a:prstGeom>
            <a:noFill/>
            <a:ln w="4445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681" name="Line 9"/>
            <p:cNvSpPr>
              <a:spLocks noChangeShapeType="1"/>
            </p:cNvSpPr>
            <p:nvPr/>
          </p:nvSpPr>
          <p:spPr bwMode="auto">
            <a:xfrm>
              <a:off x="3640" y="1768"/>
              <a:ext cx="0" cy="144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2682" name="Rectangle 10"/>
          <p:cNvSpPr>
            <a:spLocks noChangeArrowheads="1"/>
          </p:cNvSpPr>
          <p:nvPr/>
        </p:nvSpPr>
        <p:spPr bwMode="auto">
          <a:xfrm>
            <a:off x="5257800" y="342900"/>
            <a:ext cx="1547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800">
                <a:solidFill>
                  <a:srgbClr val="FF0000"/>
                </a:solidFill>
                <a:sym typeface="Symbol" charset="0"/>
              </a:rPr>
              <a:t> 2005</a:t>
            </a:r>
          </a:p>
        </p:txBody>
      </p:sp>
      <p:grpSp>
        <p:nvGrpSpPr>
          <p:cNvPr id="1052691" name="Group 19"/>
          <p:cNvGrpSpPr>
            <a:grpSpLocks/>
          </p:cNvGrpSpPr>
          <p:nvPr/>
        </p:nvGrpSpPr>
        <p:grpSpPr bwMode="auto">
          <a:xfrm>
            <a:off x="4648200" y="2292350"/>
            <a:ext cx="2376488" cy="1517650"/>
            <a:chOff x="2928" y="1444"/>
            <a:chExt cx="1497" cy="956"/>
          </a:xfrm>
        </p:grpSpPr>
        <p:sp>
          <p:nvSpPr>
            <p:cNvPr id="1052687" name="Text Box 15"/>
            <p:cNvSpPr txBox="1">
              <a:spLocks noChangeArrowheads="1"/>
            </p:cNvSpPr>
            <p:nvPr/>
          </p:nvSpPr>
          <p:spPr bwMode="auto">
            <a:xfrm>
              <a:off x="3792" y="1872"/>
              <a:ext cx="63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FF00FF"/>
                  </a:solidFill>
                  <a:latin typeface="Arial Narrow" charset="0"/>
                </a:rPr>
                <a:t>HPD</a:t>
              </a:r>
            </a:p>
          </p:txBody>
        </p:sp>
        <p:sp>
          <p:nvSpPr>
            <p:cNvPr id="1052688" name="Freeform 16"/>
            <p:cNvSpPr>
              <a:spLocks/>
            </p:cNvSpPr>
            <p:nvPr/>
          </p:nvSpPr>
          <p:spPr bwMode="auto">
            <a:xfrm>
              <a:off x="2928" y="1444"/>
              <a:ext cx="1392" cy="956"/>
            </a:xfrm>
            <a:custGeom>
              <a:avLst/>
              <a:gdLst>
                <a:gd name="T0" fmla="*/ 0 w 1296"/>
                <a:gd name="T1" fmla="*/ 672 h 672"/>
                <a:gd name="T2" fmla="*/ 672 w 1296"/>
                <a:gd name="T3" fmla="*/ 432 h 672"/>
                <a:gd name="T4" fmla="*/ 1296 w 1296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6" h="672">
                  <a:moveTo>
                    <a:pt x="0" y="672"/>
                  </a:moveTo>
                  <a:cubicBezTo>
                    <a:pt x="228" y="608"/>
                    <a:pt x="456" y="544"/>
                    <a:pt x="672" y="432"/>
                  </a:cubicBezTo>
                  <a:cubicBezTo>
                    <a:pt x="888" y="320"/>
                    <a:pt x="1092" y="160"/>
                    <a:pt x="1296" y="0"/>
                  </a:cubicBezTo>
                </a:path>
              </a:pathLst>
            </a:custGeom>
            <a:noFill/>
            <a:ln w="57150" cap="flat" cmpd="sng">
              <a:solidFill>
                <a:srgbClr val="FF00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2692" name="Group 20"/>
          <p:cNvGrpSpPr>
            <a:grpSpLocks/>
          </p:cNvGrpSpPr>
          <p:nvPr/>
        </p:nvGrpSpPr>
        <p:grpSpPr bwMode="auto">
          <a:xfrm>
            <a:off x="2133600" y="3352800"/>
            <a:ext cx="1157288" cy="625475"/>
            <a:chOff x="1344" y="2112"/>
            <a:chExt cx="729" cy="394"/>
          </a:xfrm>
        </p:grpSpPr>
        <p:sp>
          <p:nvSpPr>
            <p:cNvPr id="1052689" name="Line 17"/>
            <p:cNvSpPr>
              <a:spLocks noChangeShapeType="1"/>
            </p:cNvSpPr>
            <p:nvPr/>
          </p:nvSpPr>
          <p:spPr bwMode="auto">
            <a:xfrm flipV="1">
              <a:off x="1344" y="2112"/>
              <a:ext cx="528" cy="384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690" name="Text Box 18"/>
            <p:cNvSpPr txBox="1">
              <a:spLocks noChangeArrowheads="1"/>
            </p:cNvSpPr>
            <p:nvPr/>
          </p:nvSpPr>
          <p:spPr bwMode="auto">
            <a:xfrm>
              <a:off x="1440" y="2304"/>
              <a:ext cx="63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00FFCC"/>
                  </a:solidFill>
                  <a:latin typeface="Arial Narrow" charset="0"/>
                </a:rPr>
                <a:t>SiPM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5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5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68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9C610-9AB4-2548-B1A9-6952EF07DC18}" type="slidenum">
              <a:rPr lang="en-US"/>
              <a:pPr/>
              <a:t>88</a:t>
            </a:fld>
            <a:endParaRPr lang="en-US"/>
          </a:p>
        </p:txBody>
      </p:sp>
      <p:pic>
        <p:nvPicPr>
          <p:cNvPr id="1056770" name="Picture 2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8534400" cy="5883275"/>
          </a:xfrm>
        </p:spPr>
      </p:pic>
      <p:sp>
        <p:nvSpPr>
          <p:cNvPr id="1056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Effect of Magnetic Fields</a:t>
            </a:r>
            <a:br>
              <a:rPr lang="en-US" sz="4000"/>
            </a:br>
            <a:r>
              <a:rPr lang="en-US" sz="3200">
                <a:solidFill>
                  <a:srgbClr val="FF00FF"/>
                </a:solidFill>
              </a:rPr>
              <a:t>(Beaune 1999               </a:t>
            </a:r>
            <a:r>
              <a:rPr lang="en-US" sz="3200">
                <a:solidFill>
                  <a:srgbClr val="FF00FF"/>
                </a:solidFill>
                <a:sym typeface="Symbol" charset="0"/>
              </a:rPr>
              <a:t>)</a:t>
            </a: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343400" y="4038600"/>
            <a:ext cx="10826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rgbClr val="FF00FF"/>
                </a:solidFill>
                <a:latin typeface="Arial Narrow" charset="0"/>
              </a:rPr>
              <a:t>Metal</a:t>
            </a:r>
          </a:p>
          <a:p>
            <a:pPr>
              <a:lnSpc>
                <a:spcPct val="75000"/>
              </a:lnSpc>
            </a:pPr>
            <a:r>
              <a:rPr lang="en-US" sz="2000">
                <a:solidFill>
                  <a:srgbClr val="FF00FF"/>
                </a:solidFill>
                <a:latin typeface="Arial Narrow" charset="0"/>
              </a:rPr>
              <a:t>Channel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6248400" y="3962400"/>
            <a:ext cx="7159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rgbClr val="0066FF"/>
                </a:solidFill>
                <a:latin typeface="Arial Narrow" charset="0"/>
              </a:rPr>
              <a:t>Fine</a:t>
            </a:r>
          </a:p>
          <a:p>
            <a:pPr>
              <a:lnSpc>
                <a:spcPct val="75000"/>
              </a:lnSpc>
            </a:pPr>
            <a:r>
              <a:rPr lang="en-US" sz="2000">
                <a:solidFill>
                  <a:srgbClr val="0066FF"/>
                </a:solidFill>
                <a:latin typeface="Arial Narrow" charset="0"/>
              </a:rPr>
              <a:t>Mesh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7086600" y="3581400"/>
            <a:ext cx="6477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chemeClr val="accent2"/>
                </a:solidFill>
                <a:latin typeface="Arial Narrow" charset="0"/>
              </a:rPr>
              <a:t>MCP</a:t>
            </a:r>
          </a:p>
          <a:p>
            <a:pPr>
              <a:lnSpc>
                <a:spcPct val="75000"/>
              </a:lnSpc>
            </a:pPr>
            <a:r>
              <a:rPr lang="en-US" sz="2000">
                <a:solidFill>
                  <a:schemeClr val="accent2"/>
                </a:solidFill>
                <a:latin typeface="Arial Narrow" charset="0"/>
              </a:rPr>
              <a:t>PMT</a:t>
            </a: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7848600" y="2895600"/>
            <a:ext cx="692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rgbClr val="33CCCC"/>
                </a:solidFill>
                <a:latin typeface="Arial Narrow" charset="0"/>
              </a:rPr>
              <a:t>Solid</a:t>
            </a:r>
          </a:p>
          <a:p>
            <a:pPr>
              <a:lnSpc>
                <a:spcPct val="75000"/>
              </a:lnSpc>
            </a:pPr>
            <a:r>
              <a:rPr lang="en-US" sz="2000">
                <a:solidFill>
                  <a:srgbClr val="33CCCC"/>
                </a:solidFill>
                <a:latin typeface="Arial Narrow" charset="0"/>
              </a:rPr>
              <a:t>State</a:t>
            </a:r>
          </a:p>
        </p:txBody>
      </p:sp>
      <p:sp>
        <p:nvSpPr>
          <p:cNvPr id="1056776" name="Rectangle 8"/>
          <p:cNvSpPr>
            <a:spLocks noChangeArrowheads="1"/>
          </p:cNvSpPr>
          <p:nvPr/>
        </p:nvSpPr>
        <p:spPr bwMode="auto">
          <a:xfrm>
            <a:off x="1143000" y="3810000"/>
            <a:ext cx="23622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2971800" y="3962400"/>
            <a:ext cx="8080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chemeClr val="tx1"/>
                </a:solidFill>
                <a:latin typeface="Arial Narrow" charset="0"/>
              </a:rPr>
              <a:t>Linear</a:t>
            </a:r>
          </a:p>
          <a:p>
            <a:pPr>
              <a:lnSpc>
                <a:spcPct val="75000"/>
              </a:lnSpc>
            </a:pPr>
            <a:r>
              <a:rPr lang="en-US" sz="2000">
                <a:solidFill>
                  <a:schemeClr val="tx1"/>
                </a:solidFill>
                <a:latin typeface="Arial Narrow" charset="0"/>
              </a:rPr>
              <a:t>Focus</a:t>
            </a:r>
          </a:p>
        </p:txBody>
      </p:sp>
      <p:sp>
        <p:nvSpPr>
          <p:cNvPr id="1056778" name="Text Box 10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  <p:sp>
        <p:nvSpPr>
          <p:cNvPr id="1056779" name="Rectangle 11"/>
          <p:cNvSpPr>
            <a:spLocks noChangeArrowheads="1"/>
          </p:cNvSpPr>
          <p:nvPr/>
        </p:nvSpPr>
        <p:spPr bwMode="auto">
          <a:xfrm>
            <a:off x="5243513" y="319088"/>
            <a:ext cx="1741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Symbol" charset="0"/>
              </a:rPr>
              <a:t> 2005</a:t>
            </a:r>
          </a:p>
        </p:txBody>
      </p:sp>
      <p:grpSp>
        <p:nvGrpSpPr>
          <p:cNvPr id="1056780" name="Group 12"/>
          <p:cNvGrpSpPr>
            <a:grpSpLocks/>
          </p:cNvGrpSpPr>
          <p:nvPr/>
        </p:nvGrpSpPr>
        <p:grpSpPr bwMode="auto">
          <a:xfrm>
            <a:off x="7213600" y="1981200"/>
            <a:ext cx="1066800" cy="4191000"/>
            <a:chOff x="4560" y="1248"/>
            <a:chExt cx="672" cy="2640"/>
          </a:xfrm>
        </p:grpSpPr>
        <p:sp>
          <p:nvSpPr>
            <p:cNvPr id="1056781" name="Freeform 13"/>
            <p:cNvSpPr>
              <a:spLocks/>
            </p:cNvSpPr>
            <p:nvPr/>
          </p:nvSpPr>
          <p:spPr bwMode="auto">
            <a:xfrm>
              <a:off x="4560" y="1248"/>
              <a:ext cx="672" cy="2640"/>
            </a:xfrm>
            <a:custGeom>
              <a:avLst/>
              <a:gdLst>
                <a:gd name="T0" fmla="*/ 0 w 528"/>
                <a:gd name="T1" fmla="*/ 0 h 2640"/>
                <a:gd name="T2" fmla="*/ 144 w 528"/>
                <a:gd name="T3" fmla="*/ 240 h 2640"/>
                <a:gd name="T4" fmla="*/ 288 w 528"/>
                <a:gd name="T5" fmla="*/ 768 h 2640"/>
                <a:gd name="T6" fmla="*/ 432 w 528"/>
                <a:gd name="T7" fmla="*/ 1632 h 2640"/>
                <a:gd name="T8" fmla="*/ 528 w 528"/>
                <a:gd name="T9" fmla="*/ 2640 h 2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2640">
                  <a:moveTo>
                    <a:pt x="0" y="0"/>
                  </a:moveTo>
                  <a:cubicBezTo>
                    <a:pt x="48" y="56"/>
                    <a:pt x="96" y="112"/>
                    <a:pt x="144" y="240"/>
                  </a:cubicBezTo>
                  <a:cubicBezTo>
                    <a:pt x="192" y="368"/>
                    <a:pt x="240" y="536"/>
                    <a:pt x="288" y="768"/>
                  </a:cubicBezTo>
                  <a:cubicBezTo>
                    <a:pt x="336" y="1000"/>
                    <a:pt x="392" y="1320"/>
                    <a:pt x="432" y="1632"/>
                  </a:cubicBezTo>
                  <a:cubicBezTo>
                    <a:pt x="472" y="1944"/>
                    <a:pt x="512" y="2472"/>
                    <a:pt x="528" y="2640"/>
                  </a:cubicBezTo>
                </a:path>
              </a:pathLst>
            </a:custGeom>
            <a:noFill/>
            <a:ln w="38100" cap="flat" cmpd="sng">
              <a:solidFill>
                <a:srgbClr val="00FFCC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6782" name="Line 14"/>
            <p:cNvSpPr>
              <a:spLocks noChangeShapeType="1"/>
            </p:cNvSpPr>
            <p:nvPr/>
          </p:nvSpPr>
          <p:spPr bwMode="auto">
            <a:xfrm>
              <a:off x="4944" y="2592"/>
              <a:ext cx="144" cy="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6783" name="Text Box 15"/>
          <p:cNvSpPr txBox="1">
            <a:spLocks noChangeArrowheads="1"/>
          </p:cNvSpPr>
          <p:nvPr/>
        </p:nvSpPr>
        <p:spPr bwMode="auto">
          <a:xfrm>
            <a:off x="8610600" y="2346325"/>
            <a:ext cx="693738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charset="0"/>
              </a:rPr>
              <a:t>HPD</a:t>
            </a:r>
          </a:p>
          <a:p>
            <a:r>
              <a:rPr lang="en-US" sz="2000">
                <a:solidFill>
                  <a:srgbClr val="FF0000"/>
                </a:solidFill>
                <a:latin typeface="Arial Narrow" charset="0"/>
              </a:rPr>
              <a:t>APD</a:t>
            </a:r>
          </a:p>
          <a:p>
            <a:r>
              <a:rPr lang="en-US" sz="2000">
                <a:solidFill>
                  <a:srgbClr val="FF0000"/>
                </a:solidFill>
                <a:latin typeface="Arial Narrow" charset="0"/>
              </a:rPr>
              <a:t>SiPM</a:t>
            </a:r>
          </a:p>
        </p:txBody>
      </p:sp>
      <p:sp>
        <p:nvSpPr>
          <p:cNvPr id="1056784" name="Text Box 16"/>
          <p:cNvSpPr txBox="1">
            <a:spLocks noChangeArrowheads="1"/>
          </p:cNvSpPr>
          <p:nvPr/>
        </p:nvSpPr>
        <p:spPr bwMode="auto">
          <a:xfrm>
            <a:off x="7680325" y="5486400"/>
            <a:ext cx="777875" cy="358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>
                <a:solidFill>
                  <a:srgbClr val="FF9900"/>
                </a:solidFill>
                <a:latin typeface="Arial Narrow" charset="0"/>
              </a:rPr>
              <a:t>CMS</a:t>
            </a:r>
          </a:p>
        </p:txBody>
      </p:sp>
      <p:sp>
        <p:nvSpPr>
          <p:cNvPr id="1056785" name="Line 17"/>
          <p:cNvSpPr>
            <a:spLocks noChangeShapeType="1"/>
          </p:cNvSpPr>
          <p:nvPr/>
        </p:nvSpPr>
        <p:spPr bwMode="auto">
          <a:xfrm>
            <a:off x="8001000" y="5880100"/>
            <a:ext cx="0" cy="3048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6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 June 2005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5E14-55EB-604F-A12A-F140E2F2B648}" type="slidenum">
              <a:rPr lang="en-US"/>
              <a:pPr/>
              <a:t>89</a:t>
            </a:fld>
            <a:endParaRPr lang="en-US"/>
          </a:p>
        </p:txBody>
      </p:sp>
      <p:sp>
        <p:nvSpPr>
          <p:cNvPr id="108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kumimoji="0" lang="fr-FR"/>
              <a:t>Equivalent Noise Charge (ENC) after CRRC</a:t>
            </a:r>
            <a:r>
              <a:rPr kumimoji="0" lang="fr-FR" baseline="30000"/>
              <a:t>n</a:t>
            </a:r>
            <a:r>
              <a:rPr kumimoji="0" lang="fr-FR"/>
              <a:t>	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3" y="854075"/>
            <a:ext cx="9361487" cy="5607050"/>
          </a:xfrm>
        </p:spPr>
        <p:txBody>
          <a:bodyPr/>
          <a:lstStyle/>
          <a:p>
            <a:pPr marL="342900" indent="-342900" defTabSz="914400"/>
            <a:r>
              <a:rPr kumimoji="0" lang="en-US">
                <a:cs typeface="Times New Roman" charset="0"/>
              </a:rPr>
              <a:t>A useful formula : </a:t>
            </a:r>
            <a:r>
              <a:rPr kumimoji="0" lang="en-US" b="0">
                <a:cs typeface="Times New Roman" charset="0"/>
              </a:rPr>
              <a:t>ENC (e- rms) after a CRRC</a:t>
            </a:r>
            <a:r>
              <a:rPr kumimoji="0" lang="en-US" b="0" baseline="30000">
                <a:cs typeface="Times New Roman" charset="0"/>
              </a:rPr>
              <a:t>2</a:t>
            </a:r>
            <a:r>
              <a:rPr kumimoji="0" lang="en-US">
                <a:cs typeface="Times New Roman" charset="0"/>
              </a:rPr>
              <a:t> </a:t>
            </a:r>
            <a:r>
              <a:rPr kumimoji="0" lang="en-US" b="0">
                <a:cs typeface="Times New Roman" charset="0"/>
              </a:rPr>
              <a:t>shaper :</a:t>
            </a:r>
            <a:endParaRPr kumimoji="0" lang="en-US">
              <a:cs typeface="Times New Roman" charset="0"/>
            </a:endParaRPr>
          </a:p>
          <a:p>
            <a:pPr marL="742950" lvl="1" indent="-285750" defTabSz="914400"/>
            <a:endParaRPr kumimoji="0" lang="en-US">
              <a:cs typeface="Times New Roman" charset="0"/>
            </a:endParaRPr>
          </a:p>
          <a:p>
            <a:pPr marL="742950" lvl="1" indent="-285750" defTabSz="914400"/>
            <a:endParaRPr kumimoji="0" lang="en-US">
              <a:cs typeface="Times New Roman" charset="0"/>
            </a:endParaRPr>
          </a:p>
          <a:p>
            <a:pPr marL="742950" lvl="1" indent="-285750" defTabSz="914400"/>
            <a:r>
              <a:rPr kumimoji="0" lang="fr-FR" sz="1700"/>
              <a:t>e</a:t>
            </a:r>
            <a:r>
              <a:rPr kumimoji="0" lang="fr-FR" sz="1700" baseline="-25000"/>
              <a:t>n</a:t>
            </a:r>
            <a:r>
              <a:rPr kumimoji="0" lang="fr-FR" sz="1700"/>
              <a:t> in nV/ √Hz, i</a:t>
            </a:r>
            <a:r>
              <a:rPr kumimoji="0" lang="fr-FR" sz="1700" baseline="-25000"/>
              <a:t>n</a:t>
            </a:r>
            <a:r>
              <a:rPr kumimoji="0" lang="fr-FR" sz="1700"/>
              <a:t> in pA/ √Hz are the </a:t>
            </a:r>
            <a:r>
              <a:rPr kumimoji="0" lang="fr-FR" sz="1700">
                <a:solidFill>
                  <a:srgbClr val="FF3300"/>
                </a:solidFill>
              </a:rPr>
              <a:t>preamp </a:t>
            </a:r>
            <a:r>
              <a:rPr kumimoji="0" lang="fr-FR" sz="1700"/>
              <a:t>noise spectral densities</a:t>
            </a:r>
            <a:endParaRPr kumimoji="0" lang="fr-FR" sz="1700">
              <a:solidFill>
                <a:srgbClr val="FF3300"/>
              </a:solidFill>
            </a:endParaRPr>
          </a:p>
          <a:p>
            <a:pPr marL="742950" lvl="1" indent="-285750" defTabSz="914400"/>
            <a:r>
              <a:rPr kumimoji="0" lang="fr-FR" sz="1700"/>
              <a:t>C</a:t>
            </a:r>
            <a:r>
              <a:rPr kumimoji="0" lang="fr-FR" sz="1700" baseline="-25000"/>
              <a:t>tot</a:t>
            </a:r>
            <a:r>
              <a:rPr kumimoji="0" lang="fr-FR" sz="1700"/>
              <a:t> (in pF) is dominated by the detector (C</a:t>
            </a:r>
            <a:r>
              <a:rPr kumimoji="0" lang="fr-FR" sz="1700" baseline="-25000"/>
              <a:t>d</a:t>
            </a:r>
            <a:r>
              <a:rPr kumimoji="0" lang="fr-FR" sz="1700"/>
              <a:t>) + input preamp capacitance (C</a:t>
            </a:r>
            <a:r>
              <a:rPr kumimoji="0" lang="fr-FR" sz="1700" baseline="-25000"/>
              <a:t>PA</a:t>
            </a:r>
            <a:r>
              <a:rPr kumimoji="0" lang="fr-FR" sz="1700"/>
              <a:t>)</a:t>
            </a:r>
          </a:p>
          <a:p>
            <a:pPr marL="742950" lvl="1" indent="-285750" defTabSz="914400"/>
            <a:r>
              <a:rPr kumimoji="0" lang="fr-FR" sz="1700"/>
              <a:t>t</a:t>
            </a:r>
            <a:r>
              <a:rPr kumimoji="0" lang="fr-FR" sz="1700" baseline="-25000"/>
              <a:t>p</a:t>
            </a:r>
            <a:r>
              <a:rPr kumimoji="0" lang="fr-FR" sz="1700"/>
              <a:t> (in ns) is the shaper peaking time (5-100%) </a:t>
            </a:r>
          </a:p>
        </p:txBody>
      </p:sp>
      <p:sp>
        <p:nvSpPr>
          <p:cNvPr id="1082372" name="Text Box 4"/>
          <p:cNvSpPr txBox="1">
            <a:spLocks noChangeArrowheads="1"/>
          </p:cNvSpPr>
          <p:nvPr/>
        </p:nvSpPr>
        <p:spPr bwMode="auto">
          <a:xfrm>
            <a:off x="1066800" y="1295400"/>
            <a:ext cx="6400800" cy="514350"/>
          </a:xfrm>
          <a:prstGeom prst="rect">
            <a:avLst/>
          </a:prstGeom>
          <a:noFill/>
          <a:ln w="38100" cap="sq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64" tIns="48282" rIns="96564" bIns="48282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kumimoji="1" lang="en-US" sz="2500">
                <a:solidFill>
                  <a:srgbClr val="FF3300"/>
                </a:solidFill>
                <a:latin typeface="Comic Sans MS" charset="0"/>
                <a:cs typeface="Times New Roman" charset="0"/>
              </a:rPr>
              <a:t>ENC = 174 e</a:t>
            </a:r>
            <a:r>
              <a:rPr kumimoji="1" lang="en-US" sz="2500" baseline="-25000">
                <a:solidFill>
                  <a:srgbClr val="FF3300"/>
                </a:solidFill>
                <a:latin typeface="Comic Sans MS" charset="0"/>
                <a:cs typeface="Times New Roman" charset="0"/>
              </a:rPr>
              <a:t>n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  <a:cs typeface="Times New Roman" charset="0"/>
              </a:rPr>
              <a:t>C</a:t>
            </a:r>
            <a:r>
              <a:rPr kumimoji="1" lang="en-US" sz="2500" baseline="-25000">
                <a:solidFill>
                  <a:srgbClr val="FF3300"/>
                </a:solidFill>
                <a:latin typeface="Comic Sans MS" charset="0"/>
                <a:cs typeface="Times New Roman" charset="0"/>
              </a:rPr>
              <a:t>tot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  <a:cs typeface="Times New Roman" charset="0"/>
              </a:rPr>
              <a:t>/√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</a:rPr>
              <a:t>t</a:t>
            </a:r>
            <a:r>
              <a:rPr kumimoji="1" lang="en-US" sz="2500" baseline="-25000">
                <a:solidFill>
                  <a:srgbClr val="FF3300"/>
                </a:solidFill>
                <a:latin typeface="Comic Sans MS" charset="0"/>
              </a:rPr>
              <a:t>p 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</a:rPr>
              <a:t>(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  <a:cs typeface="Times New Roman" charset="0"/>
              </a:rPr>
              <a:t>δ)</a:t>
            </a:r>
            <a:r>
              <a:rPr kumimoji="1" lang="en-US" sz="2500" baseline="-2500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kumimoji="1" lang="fr-FR" sz="2500">
                <a:solidFill>
                  <a:srgbClr val="FF3300"/>
                </a:solidFill>
                <a:latin typeface="Comic Sans MS" charset="0"/>
                <a:cs typeface="Times New Roman" charset="0"/>
                <a:sym typeface="Symbol" charset="0"/>
              </a:rPr>
              <a:t> 166 i</a:t>
            </a:r>
            <a:r>
              <a:rPr kumimoji="1" lang="fr-FR" sz="2500" baseline="-25000">
                <a:solidFill>
                  <a:srgbClr val="FF3300"/>
                </a:solidFill>
                <a:latin typeface="Comic Sans MS" charset="0"/>
                <a:cs typeface="Times New Roman" charset="0"/>
                <a:sym typeface="Symbol" charset="0"/>
              </a:rPr>
              <a:t>n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  <a:cs typeface="Times New Roman" charset="0"/>
              </a:rPr>
              <a:t>√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</a:rPr>
              <a:t>t</a:t>
            </a:r>
            <a:r>
              <a:rPr kumimoji="1" lang="en-US" sz="2500" baseline="-25000">
                <a:solidFill>
                  <a:srgbClr val="FF3300"/>
                </a:solidFill>
                <a:latin typeface="Comic Sans MS" charset="0"/>
              </a:rPr>
              <a:t>p 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</a:rPr>
              <a:t>(</a:t>
            </a:r>
            <a:r>
              <a:rPr kumimoji="1" lang="en-US" sz="2500">
                <a:solidFill>
                  <a:srgbClr val="FF3300"/>
                </a:solidFill>
                <a:latin typeface="Comic Sans MS" charset="0"/>
                <a:cs typeface="Times New Roman" charset="0"/>
              </a:rPr>
              <a:t>δ)</a:t>
            </a:r>
            <a:endParaRPr kumimoji="1" lang="fr-FR" sz="2500">
              <a:solidFill>
                <a:srgbClr val="FF3300"/>
              </a:solidFill>
              <a:latin typeface="Comic Sans MS" charset="0"/>
              <a:cs typeface="Times New Roman" charset="0"/>
            </a:endParaRPr>
          </a:p>
        </p:txBody>
      </p:sp>
      <p:pic>
        <p:nvPicPr>
          <p:cNvPr id="1082373" name="Picture 5" descr="ENC_P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2"/>
          <a:stretch>
            <a:fillRect/>
          </a:stretch>
        </p:blipFill>
        <p:spPr bwMode="auto">
          <a:xfrm>
            <a:off x="3429000" y="2822575"/>
            <a:ext cx="617220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2374" name="Rectangle 6"/>
          <p:cNvSpPr>
            <a:spLocks noChangeArrowheads="1"/>
          </p:cNvSpPr>
          <p:nvPr/>
        </p:nvSpPr>
        <p:spPr bwMode="auto">
          <a:xfrm>
            <a:off x="79375" y="3332163"/>
            <a:ext cx="3441700" cy="34956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238" tIns="48619" rIns="97238" bIns="48619"/>
          <a:lstStyle/>
          <a:p>
            <a:pPr marL="361950" indent="-361950" algn="l" defTabSz="966788" eaLnBrk="0" hangingPunct="0">
              <a:spcBef>
                <a:spcPct val="20000"/>
              </a:spcBef>
              <a:buClr>
                <a:schemeClr val="accent1"/>
              </a:buClr>
              <a:buFont typeface="Wingdings" charset="0"/>
              <a:buChar char="n"/>
            </a:pPr>
            <a:r>
              <a:rPr kumimoji="1" lang="fr-FR" sz="1900">
                <a:solidFill>
                  <a:srgbClr val="FF3300"/>
                </a:solidFill>
                <a:latin typeface="Comic Sans MS" charset="0"/>
              </a:rPr>
              <a:t>Noise minimization</a:t>
            </a:r>
          </a:p>
          <a:p>
            <a:pPr marL="785813" lvl="1" indent="-303213" algn="l" defTabSz="9667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r>
              <a:rPr kumimoji="1" lang="fr-FR" sz="1700" b="0">
                <a:solidFill>
                  <a:schemeClr val="accent1"/>
                </a:solidFill>
                <a:latin typeface="Comic Sans MS" charset="0"/>
              </a:rPr>
              <a:t>Minimize source capacitance</a:t>
            </a:r>
          </a:p>
          <a:p>
            <a:pPr marL="785813" lvl="1" indent="-303213" algn="l" defTabSz="9667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r>
              <a:rPr kumimoji="1" lang="fr-FR" sz="1700" b="0">
                <a:solidFill>
                  <a:schemeClr val="tx1"/>
                </a:solidFill>
                <a:latin typeface="Comic Sans MS" charset="0"/>
              </a:rPr>
              <a:t>Operate at optimum shaping time</a:t>
            </a:r>
          </a:p>
          <a:p>
            <a:pPr marL="785813" lvl="1" indent="-303213" algn="l" defTabSz="9667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r>
              <a:rPr kumimoji="1" lang="fr-FR" sz="1700" b="0">
                <a:solidFill>
                  <a:schemeClr val="tx1"/>
                </a:solidFill>
                <a:latin typeface="Comic Sans MS" charset="0"/>
              </a:rPr>
              <a:t>Preamp series noise (en) best with high trans-conductance (g</a:t>
            </a:r>
            <a:r>
              <a:rPr kumimoji="1" lang="fr-FR" sz="1700" b="0" baseline="-25000">
                <a:solidFill>
                  <a:schemeClr val="tx1"/>
                </a:solidFill>
                <a:latin typeface="Comic Sans MS" charset="0"/>
              </a:rPr>
              <a:t>m</a:t>
            </a:r>
            <a:r>
              <a:rPr kumimoji="1" lang="fr-FR" sz="1700" b="0">
                <a:solidFill>
                  <a:schemeClr val="tx1"/>
                </a:solidFill>
                <a:latin typeface="Comic Sans MS" charset="0"/>
              </a:rPr>
              <a:t>) in input transistor </a:t>
            </a:r>
          </a:p>
          <a:p>
            <a:pPr marL="785813" lvl="1" indent="-303213" algn="l" defTabSz="9667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0"/>
              <a:buNone/>
            </a:pPr>
            <a:r>
              <a:rPr kumimoji="1" lang="fr-FR" sz="1700" b="0">
                <a:solidFill>
                  <a:schemeClr val="tx1"/>
                </a:solidFill>
                <a:latin typeface="Comic Sans MS" charset="0"/>
              </a:rPr>
              <a:t>	=&gt; large current, optimal size</a:t>
            </a:r>
          </a:p>
          <a:p>
            <a:pPr marL="785813" lvl="1" indent="-303213" algn="l" defTabSz="9667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endParaRPr kumimoji="1" lang="fr-FR" sz="1700" b="0">
              <a:solidFill>
                <a:schemeClr val="tx1"/>
              </a:solidFill>
              <a:latin typeface="Comic Sans MS" charset="0"/>
            </a:endParaRPr>
          </a:p>
          <a:p>
            <a:pPr marL="785813" lvl="1" indent="-303213" algn="l" defTabSz="9667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endParaRPr kumimoji="1" lang="fr-FR" sz="1500" b="0">
              <a:solidFill>
                <a:schemeClr val="tx1"/>
              </a:solidFill>
              <a:latin typeface="Comic Sans MS" charset="0"/>
            </a:endParaRPr>
          </a:p>
          <a:p>
            <a:pPr marL="785813" lvl="1" indent="-303213" algn="l" defTabSz="9667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charset="0"/>
              <a:buChar char="n"/>
            </a:pPr>
            <a:endParaRPr kumimoji="1" lang="fr-FR" sz="1100" b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082375" name="Text Box 7"/>
          <p:cNvSpPr txBox="1">
            <a:spLocks noChangeArrowheads="1"/>
          </p:cNvSpPr>
          <p:nvPr/>
        </p:nvSpPr>
        <p:spPr bwMode="auto">
          <a:xfrm>
            <a:off x="3810000" y="7042150"/>
            <a:ext cx="1752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42" tIns="45671" rIns="91342" bIns="45671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rgbClr val="FF00FF"/>
                </a:solidFill>
                <a:latin typeface="Arial Narrow" charset="0"/>
              </a:rPr>
              <a:t>C. De La Taille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D6532-FAFC-FE45-A720-30F425CF0679}" type="slidenum">
              <a:rPr lang="en-US"/>
              <a:pPr/>
              <a:t>9</a:t>
            </a:fld>
            <a:endParaRPr lang="en-US"/>
          </a:p>
        </p:txBody>
      </p:sp>
      <p:pic>
        <p:nvPicPr>
          <p:cNvPr id="873474" name="Picture 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98525"/>
            <a:ext cx="9601200" cy="6348413"/>
          </a:xfrm>
          <a:noFill/>
          <a:ln/>
        </p:spPr>
      </p:pic>
      <p:sp>
        <p:nvSpPr>
          <p:cNvPr id="873475" name="Rectangle 3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8499475" cy="79692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522" tIns="48261" rIns="96522" bIns="48261"/>
          <a:lstStyle/>
          <a:p>
            <a:pPr defTabSz="914400"/>
            <a:r>
              <a:rPr lang="en-US"/>
              <a:t>Large Hadron Collider (LHC)</a:t>
            </a:r>
          </a:p>
        </p:txBody>
      </p:sp>
      <p:sp>
        <p:nvSpPr>
          <p:cNvPr id="873477" name="Rectangle 5"/>
          <p:cNvSpPr>
            <a:spLocks noChangeArrowheads="1"/>
          </p:cNvSpPr>
          <p:nvPr/>
        </p:nvSpPr>
        <p:spPr bwMode="auto">
          <a:xfrm>
            <a:off x="4902200" y="990600"/>
            <a:ext cx="4489450" cy="647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400" i="1">
                <a:solidFill>
                  <a:srgbClr val="FF0000"/>
                </a:solidFill>
                <a:latin typeface="Arial Narrow" charset="0"/>
              </a:rPr>
              <a:t>Expected to start in 2008.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AB44-F1E2-AF48-8FC4-35C302D82C78}" type="slidenum">
              <a:rPr lang="en-US"/>
              <a:pPr/>
              <a:t>90</a:t>
            </a:fld>
            <a:endParaRPr lang="en-US"/>
          </a:p>
        </p:txBody>
      </p:sp>
      <p:sp>
        <p:nvSpPr>
          <p:cNvPr id="1054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4150" y="914400"/>
            <a:ext cx="9340850" cy="58832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600"/>
              <a:t>In ideal case:</a:t>
            </a:r>
          </a:p>
          <a:p>
            <a:pPr lvl="2">
              <a:lnSpc>
                <a:spcPct val="70000"/>
              </a:lnSpc>
            </a:pPr>
            <a:endParaRPr lang="en-US" sz="2400"/>
          </a:p>
          <a:p>
            <a:pPr lvl="3">
              <a:lnSpc>
                <a:spcPct val="70000"/>
              </a:lnSpc>
            </a:pPr>
            <a:endParaRPr lang="en-US" sz="2100"/>
          </a:p>
          <a:p>
            <a:pPr lvl="3">
              <a:lnSpc>
                <a:spcPct val="70000"/>
              </a:lnSpc>
            </a:pPr>
            <a:endParaRPr lang="en-US" sz="2100"/>
          </a:p>
          <a:p>
            <a:pPr lvl="2">
              <a:lnSpc>
                <a:spcPct val="70000"/>
              </a:lnSpc>
            </a:pPr>
            <a:endParaRPr lang="en-US" sz="2400"/>
          </a:p>
          <a:p>
            <a:pPr lvl="2"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r>
              <a:rPr lang="en-US" sz="3600"/>
              <a:t>In reality:</a:t>
            </a: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rgbClr val="FF00FF"/>
              </a:solidFill>
            </a:endParaRPr>
          </a:p>
          <a:p>
            <a:pPr lvl="3">
              <a:lnSpc>
                <a:spcPct val="70000"/>
              </a:lnSpc>
            </a:pPr>
            <a:endParaRPr lang="en-US" sz="2400">
              <a:solidFill>
                <a:srgbClr val="FF00FF"/>
              </a:solidFill>
            </a:endParaRP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N</a:t>
            </a:r>
            <a:r>
              <a:rPr lang="en-US" sz="2400">
                <a:solidFill>
                  <a:srgbClr val="FF00FF"/>
                </a:solidFill>
                <a:sym typeface="Symbol" charset="0"/>
              </a:rPr>
              <a:t>	</a:t>
            </a:r>
            <a:r>
              <a:rPr lang="en-US" sz="2400">
                <a:solidFill>
                  <a:schemeClr val="tx1"/>
                </a:solidFill>
                <a:sym typeface="Symbol" charset="0"/>
              </a:rPr>
              <a:t>Number of incident photons</a:t>
            </a: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QE</a:t>
            </a:r>
            <a:r>
              <a:rPr lang="en-US" sz="2400">
                <a:solidFill>
                  <a:schemeClr val="tx1"/>
                </a:solidFill>
              </a:rPr>
              <a:t> 	Quantum Efficiency	</a:t>
            </a: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CE</a:t>
            </a:r>
            <a:r>
              <a:rPr lang="en-US" sz="2400" baseline="-25000">
                <a:solidFill>
                  <a:srgbClr val="FF00FF"/>
                </a:solidFill>
              </a:rPr>
              <a:t>	</a:t>
            </a:r>
            <a:r>
              <a:rPr lang="en-US" sz="2400">
                <a:solidFill>
                  <a:schemeClr val="tx1"/>
                </a:solidFill>
              </a:rPr>
              <a:t>Collection Efficiency:		</a:t>
            </a: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ENF</a:t>
            </a:r>
            <a:r>
              <a:rPr lang="en-US" sz="2400">
                <a:solidFill>
                  <a:schemeClr val="tx1"/>
                </a:solidFill>
              </a:rPr>
              <a:t> 	Excess Noise Factor (from Dynodes)</a:t>
            </a:r>
            <a:endParaRPr lang="en-US" sz="2400">
              <a:solidFill>
                <a:srgbClr val="FF00FF"/>
              </a:solidFill>
            </a:endParaRP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ENC</a:t>
            </a:r>
            <a:r>
              <a:rPr lang="en-US" sz="2400">
                <a:solidFill>
                  <a:schemeClr val="tx1"/>
                </a:solidFill>
              </a:rPr>
              <a:t> 	Equivalent Noise Charge (Readout Noise)</a:t>
            </a: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G	</a:t>
            </a:r>
            <a:r>
              <a:rPr lang="en-US" sz="2400"/>
              <a:t>	</a:t>
            </a:r>
            <a:r>
              <a:rPr lang="en-US" sz="2400">
                <a:solidFill>
                  <a:schemeClr val="tx1"/>
                </a:solidFill>
              </a:rPr>
              <a:t>Gain</a:t>
            </a:r>
          </a:p>
        </p:txBody>
      </p:sp>
      <p:sp>
        <p:nvSpPr>
          <p:cNvPr id="1054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Resolution (</a:t>
            </a:r>
            <a:r>
              <a:rPr lang="en-US">
                <a:sym typeface="Symbol" charset="0"/>
              </a:rPr>
              <a:t>/E)</a:t>
            </a:r>
          </a:p>
        </p:txBody>
      </p:sp>
      <p:graphicFrame>
        <p:nvGraphicFramePr>
          <p:cNvPr id="1054724" name="Object 4"/>
          <p:cNvGraphicFramePr>
            <a:graphicFrameLocks noChangeAspect="1"/>
          </p:cNvGraphicFramePr>
          <p:nvPr/>
        </p:nvGraphicFramePr>
        <p:xfrm>
          <a:off x="2609850" y="1508125"/>
          <a:ext cx="3063875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28" name="Equation" r:id="rId4" imgW="1143000" imgH="520560" progId="Equation.3">
                  <p:embed/>
                </p:oleObj>
              </mc:Choice>
              <mc:Fallback>
                <p:oleObj name="Equation" r:id="rId4" imgW="1143000" imgH="5205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850" y="1508125"/>
                        <a:ext cx="3063875" cy="1395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25" name="Object 5"/>
          <p:cNvGraphicFramePr>
            <a:graphicFrameLocks noChangeAspect="1"/>
          </p:cNvGraphicFramePr>
          <p:nvPr/>
        </p:nvGraphicFramePr>
        <p:xfrm>
          <a:off x="2590800" y="3505200"/>
          <a:ext cx="656590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29" name="Equation" r:id="rId6" imgW="2514600" imgH="583920" progId="Equation.DSMT4">
                  <p:embed/>
                </p:oleObj>
              </mc:Choice>
              <mc:Fallback>
                <p:oleObj name="Equation" r:id="rId6" imgW="2514600" imgH="5839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05200"/>
                        <a:ext cx="6565900" cy="15255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26" name="Text Box 6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337E-E66E-B947-A860-5710EC902588}" type="slidenum">
              <a:rPr lang="en-US"/>
              <a:pPr/>
              <a:t>91</a:t>
            </a:fld>
            <a:endParaRPr lang="en-US"/>
          </a:p>
        </p:txBody>
      </p:sp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Summary Table</a:t>
            </a:r>
            <a:br>
              <a:rPr lang="en-US" sz="3600"/>
            </a:br>
            <a:r>
              <a:rPr lang="en-US" sz="3200">
                <a:solidFill>
                  <a:srgbClr val="FF00FF"/>
                </a:solidFill>
              </a:rPr>
              <a:t>(Beaune 1999)</a:t>
            </a:r>
            <a:r>
              <a:rPr lang="en-US" sz="3600"/>
              <a:t> </a:t>
            </a:r>
          </a:p>
        </p:txBody>
      </p:sp>
      <p:graphicFrame>
        <p:nvGraphicFramePr>
          <p:cNvPr id="1058912" name="Group 96"/>
          <p:cNvGraphicFramePr>
            <a:graphicFrameLocks noGrp="1"/>
          </p:cNvGraphicFramePr>
          <p:nvPr>
            <p:ph idx="1"/>
          </p:nvPr>
        </p:nvGraphicFramePr>
        <p:xfrm>
          <a:off x="165100" y="1504950"/>
          <a:ext cx="9144000" cy="5048250"/>
        </p:xfrm>
        <a:graphic>
          <a:graphicData uri="http://schemas.openxmlformats.org/drawingml/2006/table">
            <a:tbl>
              <a:tblPr/>
              <a:tblGrid>
                <a:gridCol w="1162050"/>
                <a:gridCol w="804863"/>
                <a:gridCol w="958850"/>
                <a:gridCol w="914400"/>
                <a:gridCol w="914400"/>
                <a:gridCol w="777875"/>
                <a:gridCol w="914400"/>
                <a:gridCol w="2697162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QE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CE</a:t>
                      </a:r>
                      <a:endParaRPr kumimoji="0" lang="en-US" sz="2600" b="1" i="0" u="none" strike="noStrike" cap="none" normalizeH="0" baseline="-2500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</a:t>
                      </a:r>
                      <a:r>
                        <a:rPr kumimoji="0" lang="en-US" sz="2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i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ENF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ENC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/E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Ideal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1/N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PMT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0.25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5.8/N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-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1.4/N+(1400/N)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2.9/N+(14/N)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HPD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0.25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4.4/N+(4.4/N)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HAPD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0.25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4.4/N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VLPC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1.4/N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8902" name="Line 86"/>
          <p:cNvSpPr>
            <a:spLocks noChangeShapeType="1"/>
          </p:cNvSpPr>
          <p:nvPr/>
        </p:nvSpPr>
        <p:spPr bwMode="auto">
          <a:xfrm>
            <a:off x="7239000" y="4826000"/>
            <a:ext cx="13716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903" name="Line 87"/>
          <p:cNvSpPr>
            <a:spLocks noChangeShapeType="1"/>
          </p:cNvSpPr>
          <p:nvPr/>
        </p:nvSpPr>
        <p:spPr bwMode="auto">
          <a:xfrm>
            <a:off x="7239000" y="4232275"/>
            <a:ext cx="1554163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904" name="Line 88"/>
          <p:cNvSpPr>
            <a:spLocks noChangeShapeType="1"/>
          </p:cNvSpPr>
          <p:nvPr/>
        </p:nvSpPr>
        <p:spPr bwMode="auto">
          <a:xfrm>
            <a:off x="7132638" y="3611563"/>
            <a:ext cx="19177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905" name="Line 89"/>
          <p:cNvSpPr>
            <a:spLocks noChangeShapeType="1"/>
          </p:cNvSpPr>
          <p:nvPr/>
        </p:nvSpPr>
        <p:spPr bwMode="auto">
          <a:xfrm>
            <a:off x="7788275" y="2997200"/>
            <a:ext cx="50165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906" name="Line 90"/>
          <p:cNvSpPr>
            <a:spLocks noChangeShapeType="1"/>
          </p:cNvSpPr>
          <p:nvPr/>
        </p:nvSpPr>
        <p:spPr bwMode="auto">
          <a:xfrm>
            <a:off x="7864475" y="2403475"/>
            <a:ext cx="457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907" name="Line 91"/>
          <p:cNvSpPr>
            <a:spLocks noChangeShapeType="1"/>
          </p:cNvSpPr>
          <p:nvPr/>
        </p:nvSpPr>
        <p:spPr bwMode="auto">
          <a:xfrm>
            <a:off x="7785100" y="5449888"/>
            <a:ext cx="503238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908" name="Line 92"/>
          <p:cNvSpPr>
            <a:spLocks noChangeShapeType="1"/>
          </p:cNvSpPr>
          <p:nvPr/>
        </p:nvSpPr>
        <p:spPr bwMode="auto">
          <a:xfrm>
            <a:off x="7759700" y="6045200"/>
            <a:ext cx="503238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8909" name="Text Box 93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1167-D27B-2E4C-9D44-2D290465F24F}" type="slidenum">
              <a:rPr lang="en-US"/>
              <a:pPr/>
              <a:t>92</a:t>
            </a:fld>
            <a:endParaRPr lang="en-US"/>
          </a:p>
        </p:txBody>
      </p:sp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Summary Table</a:t>
            </a:r>
            <a:br>
              <a:rPr lang="en-US" sz="3600"/>
            </a:br>
            <a:r>
              <a:rPr lang="en-US" sz="3200">
                <a:solidFill>
                  <a:srgbClr val="FF0000"/>
                </a:solidFill>
              </a:rPr>
              <a:t>(Beaune 2005)</a:t>
            </a:r>
            <a:r>
              <a:rPr lang="en-US" sz="3600"/>
              <a:t> </a:t>
            </a:r>
          </a:p>
        </p:txBody>
      </p:sp>
      <p:graphicFrame>
        <p:nvGraphicFramePr>
          <p:cNvPr id="1060981" name="Group 117"/>
          <p:cNvGraphicFramePr>
            <a:graphicFrameLocks noGrp="1"/>
          </p:cNvGraphicFramePr>
          <p:nvPr>
            <p:ph idx="1"/>
          </p:nvPr>
        </p:nvGraphicFramePr>
        <p:xfrm>
          <a:off x="228600" y="1143000"/>
          <a:ext cx="9144000" cy="5715000"/>
        </p:xfrm>
        <a:graphic>
          <a:graphicData uri="http://schemas.openxmlformats.org/drawingml/2006/table">
            <a:tbl>
              <a:tblPr/>
              <a:tblGrid>
                <a:gridCol w="1162050"/>
                <a:gridCol w="804863"/>
                <a:gridCol w="958850"/>
                <a:gridCol w="914400"/>
                <a:gridCol w="914400"/>
                <a:gridCol w="777875"/>
                <a:gridCol w="914400"/>
                <a:gridCol w="2697162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QE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CE</a:t>
                      </a:r>
                      <a:endParaRPr kumimoji="0" lang="en-US" sz="2600" b="1" i="0" u="none" strike="noStrike" cap="none" normalizeH="0" baseline="-2500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</a:t>
                      </a:r>
                      <a:r>
                        <a:rPr kumimoji="0" lang="en-US" sz="2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i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ENF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ENC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/E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Ideal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1/N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PMT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0.35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3.8/N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-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1.4/N+(280/N)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2.9/N+(2.9/N)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HPD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2.2/N+(0.4/N)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HAPD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2.2/N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SiPM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0.4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4.3/N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VLPC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1.4/N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60959" name="Line 95"/>
          <p:cNvSpPr>
            <a:spLocks noChangeShapeType="1"/>
          </p:cNvSpPr>
          <p:nvPr/>
        </p:nvSpPr>
        <p:spPr bwMode="auto">
          <a:xfrm>
            <a:off x="7315200" y="4464050"/>
            <a:ext cx="14605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0" name="Line 96"/>
          <p:cNvSpPr>
            <a:spLocks noChangeShapeType="1"/>
          </p:cNvSpPr>
          <p:nvPr/>
        </p:nvSpPr>
        <p:spPr bwMode="auto">
          <a:xfrm>
            <a:off x="7302500" y="3857625"/>
            <a:ext cx="1554163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1" name="Line 97"/>
          <p:cNvSpPr>
            <a:spLocks noChangeShapeType="1"/>
          </p:cNvSpPr>
          <p:nvPr/>
        </p:nvSpPr>
        <p:spPr bwMode="auto">
          <a:xfrm>
            <a:off x="7226300" y="3249613"/>
            <a:ext cx="19177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2" name="Line 98"/>
          <p:cNvSpPr>
            <a:spLocks noChangeShapeType="1"/>
          </p:cNvSpPr>
          <p:nvPr/>
        </p:nvSpPr>
        <p:spPr bwMode="auto">
          <a:xfrm>
            <a:off x="7851775" y="2635250"/>
            <a:ext cx="50165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3" name="Line 99"/>
          <p:cNvSpPr>
            <a:spLocks noChangeShapeType="1"/>
          </p:cNvSpPr>
          <p:nvPr/>
        </p:nvSpPr>
        <p:spPr bwMode="auto">
          <a:xfrm>
            <a:off x="7927975" y="2041525"/>
            <a:ext cx="457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4" name="Line 100"/>
          <p:cNvSpPr>
            <a:spLocks noChangeShapeType="1"/>
          </p:cNvSpPr>
          <p:nvPr/>
        </p:nvSpPr>
        <p:spPr bwMode="auto">
          <a:xfrm>
            <a:off x="7848600" y="5086350"/>
            <a:ext cx="503238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5" name="Line 101"/>
          <p:cNvSpPr>
            <a:spLocks noChangeShapeType="1"/>
          </p:cNvSpPr>
          <p:nvPr/>
        </p:nvSpPr>
        <p:spPr bwMode="auto">
          <a:xfrm>
            <a:off x="7823200" y="5683250"/>
            <a:ext cx="503238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6" name="Line 102"/>
          <p:cNvSpPr>
            <a:spLocks noChangeShapeType="1"/>
          </p:cNvSpPr>
          <p:nvPr/>
        </p:nvSpPr>
        <p:spPr bwMode="auto">
          <a:xfrm>
            <a:off x="7848600" y="6324600"/>
            <a:ext cx="503238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7" name="Text Box 103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2510-CD22-7C4D-A291-53610A156FD5}" type="slidenum">
              <a:rPr lang="en-US"/>
              <a:pPr/>
              <a:t>93</a:t>
            </a:fld>
            <a:endParaRPr lang="en-US"/>
          </a:p>
        </p:txBody>
      </p:sp>
      <p:graphicFrame>
        <p:nvGraphicFramePr>
          <p:cNvPr id="1109007" name="Object 15"/>
          <p:cNvGraphicFramePr>
            <a:graphicFrameLocks/>
          </p:cNvGraphicFramePr>
          <p:nvPr>
            <p:ph type="body" idx="1"/>
          </p:nvPr>
        </p:nvGraphicFramePr>
        <p:xfrm>
          <a:off x="152400" y="639763"/>
          <a:ext cx="9340850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015" name="Chart" r:id="rId4" imgW="9715669" imgH="5648199" progId="Excel.Chart.8">
                  <p:embed/>
                </p:oleObj>
              </mc:Choice>
              <mc:Fallback>
                <p:oleObj name="Chart" r:id="rId4" imgW="9715669" imgH="5648199" progId="Excel.Chart.8">
                  <p:embed/>
                  <p:pic>
                    <p:nvPicPr>
                      <p:cNvPr id="0" name="Objec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39763"/>
                        <a:ext cx="9340850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899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5875"/>
            <a:ext cx="9296400" cy="8223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4000"/>
              <a:t>Resolution (over Poisson Limit)</a:t>
            </a:r>
            <a:br>
              <a:rPr lang="en-US" sz="4000"/>
            </a:br>
            <a:r>
              <a:rPr lang="en-US" sz="4000"/>
              <a:t> </a:t>
            </a:r>
            <a:r>
              <a:rPr lang="en-US" sz="3200">
                <a:solidFill>
                  <a:srgbClr val="FF00FF"/>
                </a:solidFill>
              </a:rPr>
              <a:t>(Beaune 1999)</a:t>
            </a:r>
            <a:r>
              <a:rPr lang="en-US" sz="3600"/>
              <a:t> </a:t>
            </a:r>
          </a:p>
        </p:txBody>
      </p:sp>
      <p:sp>
        <p:nvSpPr>
          <p:cNvPr id="1108997" name="Text Box 5"/>
          <p:cNvSpPr txBox="1">
            <a:spLocks noChangeArrowheads="1"/>
          </p:cNvSpPr>
          <p:nvPr/>
        </p:nvSpPr>
        <p:spPr bwMode="auto">
          <a:xfrm>
            <a:off x="2173288" y="1600200"/>
            <a:ext cx="722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HPD</a:t>
            </a:r>
          </a:p>
        </p:txBody>
      </p:sp>
      <p:sp>
        <p:nvSpPr>
          <p:cNvPr id="1108998" name="Text Box 6"/>
          <p:cNvSpPr txBox="1">
            <a:spLocks noChangeArrowheads="1"/>
          </p:cNvSpPr>
          <p:nvPr/>
        </p:nvSpPr>
        <p:spPr bwMode="auto">
          <a:xfrm>
            <a:off x="3048000" y="1676400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66FF"/>
                </a:solidFill>
                <a:latin typeface="Arial" charset="0"/>
              </a:rPr>
              <a:t>APD</a:t>
            </a:r>
          </a:p>
        </p:txBody>
      </p:sp>
      <p:sp>
        <p:nvSpPr>
          <p:cNvPr id="1109002" name="Text Box 10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  <p:sp>
        <p:nvSpPr>
          <p:cNvPr id="1109008" name="Text Box 16"/>
          <p:cNvSpPr txBox="1">
            <a:spLocks noChangeArrowheads="1"/>
          </p:cNvSpPr>
          <p:nvPr/>
        </p:nvSpPr>
        <p:spPr bwMode="auto">
          <a:xfrm>
            <a:off x="1524000" y="2590800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charset="0"/>
              </a:rPr>
              <a:t>PMT</a:t>
            </a:r>
          </a:p>
        </p:txBody>
      </p:sp>
      <p:grpSp>
        <p:nvGrpSpPr>
          <p:cNvPr id="1109014" name="Group 22"/>
          <p:cNvGrpSpPr>
            <a:grpSpLocks/>
          </p:cNvGrpSpPr>
          <p:nvPr/>
        </p:nvGrpSpPr>
        <p:grpSpPr bwMode="auto">
          <a:xfrm>
            <a:off x="1574800" y="4114800"/>
            <a:ext cx="4064000" cy="2187575"/>
            <a:chOff x="912" y="2592"/>
            <a:chExt cx="2560" cy="1378"/>
          </a:xfrm>
        </p:grpSpPr>
        <p:sp>
          <p:nvSpPr>
            <p:cNvPr id="1109011" name="Text Box 19"/>
            <p:cNvSpPr txBox="1">
              <a:spLocks noChangeArrowheads="1"/>
            </p:cNvSpPr>
            <p:nvPr/>
          </p:nvSpPr>
          <p:spPr bwMode="auto">
            <a:xfrm>
              <a:off x="1208" y="3128"/>
              <a:ext cx="1028" cy="466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2000">
                  <a:solidFill>
                    <a:srgbClr val="FF00FF"/>
                  </a:solidFill>
                  <a:latin typeface="Arial" charset="0"/>
                </a:rPr>
                <a:t>Hardon</a:t>
              </a:r>
            </a:p>
            <a:p>
              <a:r>
                <a:rPr lang="en-US" sz="2000">
                  <a:solidFill>
                    <a:srgbClr val="FF00FF"/>
                  </a:solidFill>
                  <a:latin typeface="Arial" charset="0"/>
                </a:rPr>
                <a:t>Calorimeter</a:t>
              </a:r>
            </a:p>
          </p:txBody>
        </p:sp>
        <p:sp>
          <p:nvSpPr>
            <p:cNvPr id="1109012" name="Text Box 20"/>
            <p:cNvSpPr txBox="1">
              <a:spLocks noChangeArrowheads="1"/>
            </p:cNvSpPr>
            <p:nvPr/>
          </p:nvSpPr>
          <p:spPr bwMode="auto">
            <a:xfrm>
              <a:off x="912" y="2592"/>
              <a:ext cx="532" cy="4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Arial" charset="0"/>
                </a:rPr>
                <a:t>TOF</a:t>
              </a:r>
            </a:p>
            <a:p>
              <a:r>
                <a:rPr lang="en-US" sz="2000">
                  <a:solidFill>
                    <a:srgbClr val="FF0000"/>
                  </a:solidFill>
                  <a:latin typeface="Arial" charset="0"/>
                </a:rPr>
                <a:t>RICH</a:t>
              </a:r>
            </a:p>
          </p:txBody>
        </p:sp>
        <p:sp>
          <p:nvSpPr>
            <p:cNvPr id="1109013" name="Text Box 21"/>
            <p:cNvSpPr txBox="1">
              <a:spLocks noChangeArrowheads="1"/>
            </p:cNvSpPr>
            <p:nvPr/>
          </p:nvSpPr>
          <p:spPr bwMode="auto">
            <a:xfrm>
              <a:off x="2160" y="3696"/>
              <a:ext cx="1312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Arial" charset="0"/>
                </a:rPr>
                <a:t>EM Calorimeter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9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0F3E-B818-DA43-988D-BBF573425E4C}" type="slidenum">
              <a:rPr lang="en-US"/>
              <a:pPr/>
              <a:t>94</a:t>
            </a:fld>
            <a:endParaRPr lang="en-US"/>
          </a:p>
        </p:txBody>
      </p:sp>
      <p:graphicFrame>
        <p:nvGraphicFramePr>
          <p:cNvPr id="1113090" name="Object 2"/>
          <p:cNvGraphicFramePr>
            <a:graphicFrameLocks/>
          </p:cNvGraphicFramePr>
          <p:nvPr>
            <p:ph type="body" idx="1"/>
          </p:nvPr>
        </p:nvGraphicFramePr>
        <p:xfrm>
          <a:off x="152400" y="639763"/>
          <a:ext cx="9340850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104" name="Chart" r:id="rId4" imgW="9715669" imgH="5648199" progId="Excel.Chart.8">
                  <p:embed/>
                </p:oleObj>
              </mc:Choice>
              <mc:Fallback>
                <p:oleObj name="Chart" r:id="rId4" imgW="9715669" imgH="5648199" progId="Excel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39763"/>
                        <a:ext cx="9340850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309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5875"/>
            <a:ext cx="9296400" cy="8223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4000"/>
              <a:t>Resolution (over Poisson Limit)</a:t>
            </a:r>
            <a:br>
              <a:rPr lang="en-US" sz="4000"/>
            </a:br>
            <a:r>
              <a:rPr lang="en-US" sz="4000"/>
              <a:t> </a:t>
            </a:r>
            <a:r>
              <a:rPr lang="en-US" sz="3200">
                <a:solidFill>
                  <a:srgbClr val="FF00FF"/>
                </a:solidFill>
              </a:rPr>
              <a:t>(Beaune 1999)</a:t>
            </a:r>
            <a:r>
              <a:rPr lang="en-US" sz="3600"/>
              <a:t> </a:t>
            </a:r>
          </a:p>
        </p:txBody>
      </p:sp>
      <p:sp>
        <p:nvSpPr>
          <p:cNvPr id="1113092" name="Text Box 4"/>
          <p:cNvSpPr txBox="1">
            <a:spLocks noChangeArrowheads="1"/>
          </p:cNvSpPr>
          <p:nvPr/>
        </p:nvSpPr>
        <p:spPr bwMode="auto">
          <a:xfrm>
            <a:off x="1524000" y="2590800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charset="0"/>
              </a:rPr>
              <a:t>PMT</a:t>
            </a:r>
          </a:p>
        </p:txBody>
      </p:sp>
      <p:sp>
        <p:nvSpPr>
          <p:cNvPr id="1113093" name="Text Box 5"/>
          <p:cNvSpPr txBox="1">
            <a:spLocks noChangeArrowheads="1"/>
          </p:cNvSpPr>
          <p:nvPr/>
        </p:nvSpPr>
        <p:spPr bwMode="auto">
          <a:xfrm>
            <a:off x="2173288" y="1600200"/>
            <a:ext cx="722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HPD</a:t>
            </a:r>
          </a:p>
        </p:txBody>
      </p:sp>
      <p:sp>
        <p:nvSpPr>
          <p:cNvPr id="1113094" name="Text Box 6"/>
          <p:cNvSpPr txBox="1">
            <a:spLocks noChangeArrowheads="1"/>
          </p:cNvSpPr>
          <p:nvPr/>
        </p:nvSpPr>
        <p:spPr bwMode="auto">
          <a:xfrm>
            <a:off x="3048000" y="1676400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66FF"/>
                </a:solidFill>
                <a:latin typeface="Arial" charset="0"/>
              </a:rPr>
              <a:t>APD</a:t>
            </a:r>
          </a:p>
        </p:txBody>
      </p:sp>
      <p:sp>
        <p:nvSpPr>
          <p:cNvPr id="1113095" name="Text Box 7"/>
          <p:cNvSpPr txBox="1">
            <a:spLocks noChangeArrowheads="1"/>
          </p:cNvSpPr>
          <p:nvPr/>
        </p:nvSpPr>
        <p:spPr bwMode="auto">
          <a:xfrm>
            <a:off x="7086600" y="1676400"/>
            <a:ext cx="538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Arial" charset="0"/>
              </a:rPr>
              <a:t>PD</a:t>
            </a:r>
          </a:p>
        </p:txBody>
      </p:sp>
      <p:sp>
        <p:nvSpPr>
          <p:cNvPr id="1113096" name="Text Box 8"/>
          <p:cNvSpPr txBox="1">
            <a:spLocks noChangeArrowheads="1"/>
          </p:cNvSpPr>
          <p:nvPr/>
        </p:nvSpPr>
        <p:spPr bwMode="auto">
          <a:xfrm>
            <a:off x="1447800" y="3378200"/>
            <a:ext cx="90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HAPD</a:t>
            </a:r>
          </a:p>
        </p:txBody>
      </p:sp>
      <p:sp>
        <p:nvSpPr>
          <p:cNvPr id="1113097" name="Text Box 9"/>
          <p:cNvSpPr txBox="1">
            <a:spLocks noChangeArrowheads="1"/>
          </p:cNvSpPr>
          <p:nvPr/>
        </p:nvSpPr>
        <p:spPr bwMode="auto">
          <a:xfrm>
            <a:off x="1524000" y="58007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FFCC"/>
                </a:solidFill>
                <a:latin typeface="Arial" charset="0"/>
              </a:rPr>
              <a:t>VLPC</a:t>
            </a:r>
          </a:p>
        </p:txBody>
      </p:sp>
      <p:sp>
        <p:nvSpPr>
          <p:cNvPr id="1113098" name="Text Box 10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FD23-311F-264A-A754-96E0ECCDAE10}" type="slidenum">
              <a:rPr lang="en-US"/>
              <a:pPr/>
              <a:t>95</a:t>
            </a:fld>
            <a:endParaRPr lang="en-US"/>
          </a:p>
        </p:txBody>
      </p:sp>
      <p:graphicFrame>
        <p:nvGraphicFramePr>
          <p:cNvPr id="1111051" name="Object 11"/>
          <p:cNvGraphicFramePr>
            <a:graphicFrameLocks/>
          </p:cNvGraphicFramePr>
          <p:nvPr>
            <p:ph type="body" idx="1"/>
          </p:nvPr>
        </p:nvGraphicFramePr>
        <p:xfrm>
          <a:off x="152400" y="639763"/>
          <a:ext cx="9340850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055" name="Chart" r:id="rId4" imgW="9715669" imgH="5648199" progId="Excel.Chart.8">
                  <p:embed/>
                </p:oleObj>
              </mc:Choice>
              <mc:Fallback>
                <p:oleObj name="Chart" r:id="rId4" imgW="9715669" imgH="5648199" progId="Excel.Chart.8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39763"/>
                        <a:ext cx="9340850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875"/>
            <a:ext cx="9296400" cy="8223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4000"/>
              <a:t>Resolution (over Poisson Limit)</a:t>
            </a:r>
            <a:r>
              <a:rPr lang="en-US" sz="4000">
                <a:solidFill>
                  <a:srgbClr val="FF0000"/>
                </a:solidFill>
              </a:rPr>
              <a:t/>
            </a:r>
            <a:br>
              <a:rPr lang="en-US" sz="4000">
                <a:solidFill>
                  <a:srgbClr val="FF0000"/>
                </a:solidFill>
              </a:rPr>
            </a:b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</a:rPr>
              <a:t>(Beaune 2005)</a:t>
            </a:r>
            <a:r>
              <a:rPr lang="en-US" sz="3600"/>
              <a:t> </a:t>
            </a:r>
          </a:p>
        </p:txBody>
      </p:sp>
      <p:sp>
        <p:nvSpPr>
          <p:cNvPr id="1111043" name="Text Box 3"/>
          <p:cNvSpPr txBox="1">
            <a:spLocks noChangeArrowheads="1"/>
          </p:cNvSpPr>
          <p:nvPr/>
        </p:nvSpPr>
        <p:spPr bwMode="auto">
          <a:xfrm>
            <a:off x="1371600" y="3276600"/>
            <a:ext cx="1903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charset="0"/>
              </a:rPr>
              <a:t>PMT (35% QE)</a:t>
            </a:r>
          </a:p>
        </p:txBody>
      </p:sp>
      <p:sp>
        <p:nvSpPr>
          <p:cNvPr id="1111044" name="Text Box 4"/>
          <p:cNvSpPr txBox="1">
            <a:spLocks noChangeArrowheads="1"/>
          </p:cNvSpPr>
          <p:nvPr/>
        </p:nvSpPr>
        <p:spPr bwMode="auto">
          <a:xfrm>
            <a:off x="1905000" y="46482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HPD (50% QE)</a:t>
            </a:r>
          </a:p>
        </p:txBody>
      </p:sp>
      <p:sp>
        <p:nvSpPr>
          <p:cNvPr id="1111045" name="Text Box 5"/>
          <p:cNvSpPr txBox="1">
            <a:spLocks noChangeArrowheads="1"/>
          </p:cNvSpPr>
          <p:nvPr/>
        </p:nvSpPr>
        <p:spPr bwMode="auto">
          <a:xfrm>
            <a:off x="1752600" y="1676400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66FF"/>
                </a:solidFill>
                <a:latin typeface="Arial" charset="0"/>
              </a:rPr>
              <a:t>APD</a:t>
            </a:r>
          </a:p>
        </p:txBody>
      </p:sp>
      <p:sp>
        <p:nvSpPr>
          <p:cNvPr id="1111046" name="Text Box 6"/>
          <p:cNvSpPr txBox="1">
            <a:spLocks noChangeArrowheads="1"/>
          </p:cNvSpPr>
          <p:nvPr/>
        </p:nvSpPr>
        <p:spPr bwMode="auto">
          <a:xfrm>
            <a:off x="5638800" y="1600200"/>
            <a:ext cx="538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Arial" charset="0"/>
              </a:rPr>
              <a:t>PD</a:t>
            </a:r>
          </a:p>
        </p:txBody>
      </p:sp>
      <p:sp>
        <p:nvSpPr>
          <p:cNvPr id="1111047" name="Text Box 7"/>
          <p:cNvSpPr txBox="1">
            <a:spLocks noChangeArrowheads="1"/>
          </p:cNvSpPr>
          <p:nvPr/>
        </p:nvSpPr>
        <p:spPr bwMode="auto">
          <a:xfrm>
            <a:off x="1295400" y="5013325"/>
            <a:ext cx="90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HAPD</a:t>
            </a:r>
          </a:p>
        </p:txBody>
      </p:sp>
      <p:sp>
        <p:nvSpPr>
          <p:cNvPr id="1111048" name="Text Box 8"/>
          <p:cNvSpPr txBox="1">
            <a:spLocks noChangeArrowheads="1"/>
          </p:cNvSpPr>
          <p:nvPr/>
        </p:nvSpPr>
        <p:spPr bwMode="auto">
          <a:xfrm>
            <a:off x="1524000" y="57880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FFCC"/>
                </a:solidFill>
                <a:latin typeface="Arial" charset="0"/>
              </a:rPr>
              <a:t>VLPC</a:t>
            </a:r>
          </a:p>
        </p:txBody>
      </p:sp>
      <p:sp>
        <p:nvSpPr>
          <p:cNvPr id="1111049" name="Text Box 9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  <p:sp>
        <p:nvSpPr>
          <p:cNvPr id="1111052" name="Text Box 12"/>
          <p:cNvSpPr txBox="1">
            <a:spLocks noChangeArrowheads="1"/>
          </p:cNvSpPr>
          <p:nvPr/>
        </p:nvSpPr>
        <p:spPr bwMode="auto">
          <a:xfrm>
            <a:off x="2697163" y="2895600"/>
            <a:ext cx="80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33CCCC"/>
                </a:solidFill>
                <a:latin typeface="Arial" charset="0"/>
              </a:rPr>
              <a:t>SiPM</a:t>
            </a:r>
          </a:p>
        </p:txBody>
      </p:sp>
      <p:sp>
        <p:nvSpPr>
          <p:cNvPr id="1111053" name="Line 13"/>
          <p:cNvSpPr>
            <a:spLocks noChangeAspect="1" noChangeShapeType="1"/>
          </p:cNvSpPr>
          <p:nvPr/>
        </p:nvSpPr>
        <p:spPr bwMode="auto">
          <a:xfrm flipH="1">
            <a:off x="1371600" y="4495800"/>
            <a:ext cx="1981200" cy="0"/>
          </a:xfrm>
          <a:prstGeom prst="line">
            <a:avLst/>
          </a:prstGeom>
          <a:noFill/>
          <a:ln w="38100">
            <a:solidFill>
              <a:srgbClr val="6666FF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4" name="Text Box 14"/>
          <p:cNvSpPr txBox="1">
            <a:spLocks noChangeArrowheads="1"/>
          </p:cNvSpPr>
          <p:nvPr/>
        </p:nvSpPr>
        <p:spPr bwMode="auto">
          <a:xfrm>
            <a:off x="1422400" y="4140200"/>
            <a:ext cx="1003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6666FF"/>
                </a:solidFill>
                <a:latin typeface="Arial" charset="0"/>
              </a:rPr>
              <a:t>G-APD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82D8-5D2B-DE4B-8B61-07A9FA59382B}" type="slidenum">
              <a:rPr lang="en-US"/>
              <a:pPr/>
              <a:t>96</a:t>
            </a:fld>
            <a:endParaRPr lang="en-US"/>
          </a:p>
        </p:txBody>
      </p:sp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sz="4000"/>
              <a:t>Market Price</a:t>
            </a:r>
            <a:br>
              <a:rPr lang="en-US" sz="4000"/>
            </a:br>
            <a:r>
              <a:rPr lang="en-US" sz="3200">
                <a:solidFill>
                  <a:srgbClr val="FF00FF"/>
                </a:solidFill>
              </a:rPr>
              <a:t>(Beaune 1999               </a:t>
            </a:r>
            <a:r>
              <a:rPr lang="en-US" sz="3200">
                <a:solidFill>
                  <a:srgbClr val="FF00FF"/>
                </a:solidFill>
                <a:sym typeface="Symbol" charset="0"/>
              </a:rPr>
              <a:t>)</a:t>
            </a:r>
          </a:p>
        </p:txBody>
      </p:sp>
      <p:pic>
        <p:nvPicPr>
          <p:cNvPr id="1067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914400"/>
            <a:ext cx="7267575" cy="606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7015" name="Text Box 7"/>
          <p:cNvSpPr txBox="1">
            <a:spLocks noChangeArrowheads="1"/>
          </p:cNvSpPr>
          <p:nvPr/>
        </p:nvSpPr>
        <p:spPr bwMode="auto">
          <a:xfrm>
            <a:off x="3810000" y="7042150"/>
            <a:ext cx="18288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01" tIns="45650" rIns="91301" bIns="4565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800" i="1">
                <a:solidFill>
                  <a:schemeClr val="accent2"/>
                </a:solidFill>
                <a:latin typeface="Arial Narrow" charset="0"/>
              </a:rPr>
              <a:t>K. Arisaka</a:t>
            </a:r>
          </a:p>
        </p:txBody>
      </p:sp>
      <p:grpSp>
        <p:nvGrpSpPr>
          <p:cNvPr id="1067037" name="Group 29"/>
          <p:cNvGrpSpPr>
            <a:grpSpLocks/>
          </p:cNvGrpSpPr>
          <p:nvPr/>
        </p:nvGrpSpPr>
        <p:grpSpPr bwMode="auto">
          <a:xfrm>
            <a:off x="3276600" y="309563"/>
            <a:ext cx="3765550" cy="5253037"/>
            <a:chOff x="2176" y="195"/>
            <a:chExt cx="2261" cy="3309"/>
          </a:xfrm>
        </p:grpSpPr>
        <p:sp>
          <p:nvSpPr>
            <p:cNvPr id="1067016" name="Rectangle 8"/>
            <p:cNvSpPr>
              <a:spLocks noChangeArrowheads="1"/>
            </p:cNvSpPr>
            <p:nvPr/>
          </p:nvSpPr>
          <p:spPr bwMode="auto">
            <a:xfrm>
              <a:off x="3392" y="195"/>
              <a:ext cx="104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99" tIns="45699" rIns="91399" bIns="45699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sym typeface="Symbol" charset="0"/>
                </a:rPr>
                <a:t> 2005</a:t>
              </a:r>
            </a:p>
          </p:txBody>
        </p:sp>
        <p:sp>
          <p:nvSpPr>
            <p:cNvPr id="1067013" name="Line 5"/>
            <p:cNvSpPr>
              <a:spLocks noChangeShapeType="1"/>
            </p:cNvSpPr>
            <p:nvPr/>
          </p:nvSpPr>
          <p:spPr bwMode="auto">
            <a:xfrm flipV="1">
              <a:off x="2176" y="2016"/>
              <a:ext cx="1296" cy="148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14" name="Text Box 6"/>
            <p:cNvSpPr txBox="1">
              <a:spLocks noChangeArrowheads="1"/>
            </p:cNvSpPr>
            <p:nvPr/>
          </p:nvSpPr>
          <p:spPr bwMode="auto">
            <a:xfrm>
              <a:off x="3088" y="2400"/>
              <a:ext cx="63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FF0000"/>
                  </a:solidFill>
                  <a:latin typeface="Arial Narrow" charset="0"/>
                </a:rPr>
                <a:t>SiPM?</a:t>
              </a:r>
            </a:p>
          </p:txBody>
        </p:sp>
      </p:grpSp>
      <p:grpSp>
        <p:nvGrpSpPr>
          <p:cNvPr id="1067024" name="Group 16"/>
          <p:cNvGrpSpPr>
            <a:grpSpLocks/>
          </p:cNvGrpSpPr>
          <p:nvPr/>
        </p:nvGrpSpPr>
        <p:grpSpPr bwMode="auto">
          <a:xfrm>
            <a:off x="2667000" y="2286000"/>
            <a:ext cx="3048000" cy="3200400"/>
            <a:chOff x="1824" y="1488"/>
            <a:chExt cx="1728" cy="2016"/>
          </a:xfrm>
        </p:grpSpPr>
        <p:sp>
          <p:nvSpPr>
            <p:cNvPr id="1067017" name="Line 9"/>
            <p:cNvSpPr>
              <a:spLocks noChangeShapeType="1"/>
            </p:cNvSpPr>
            <p:nvPr/>
          </p:nvSpPr>
          <p:spPr bwMode="auto">
            <a:xfrm flipH="1">
              <a:off x="1824" y="1488"/>
              <a:ext cx="1728" cy="2016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18" name="Text Box 10"/>
            <p:cNvSpPr txBox="1">
              <a:spLocks noChangeArrowheads="1"/>
            </p:cNvSpPr>
            <p:nvPr/>
          </p:nvSpPr>
          <p:spPr bwMode="auto">
            <a:xfrm>
              <a:off x="1968" y="2400"/>
              <a:ext cx="63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FF00FF"/>
                  </a:solidFill>
                  <a:latin typeface="Arial Narrow" charset="0"/>
                </a:rPr>
                <a:t>Silicon</a:t>
              </a:r>
            </a:p>
          </p:txBody>
        </p:sp>
      </p:grpSp>
      <p:grpSp>
        <p:nvGrpSpPr>
          <p:cNvPr id="1067036" name="Group 28"/>
          <p:cNvGrpSpPr>
            <a:grpSpLocks/>
          </p:cNvGrpSpPr>
          <p:nvPr/>
        </p:nvGrpSpPr>
        <p:grpSpPr bwMode="auto">
          <a:xfrm>
            <a:off x="5181600" y="2259013"/>
            <a:ext cx="2057400" cy="1017587"/>
            <a:chOff x="3264" y="1392"/>
            <a:chExt cx="1296" cy="701"/>
          </a:xfrm>
        </p:grpSpPr>
        <p:sp>
          <p:nvSpPr>
            <p:cNvPr id="1067034" name="Text Box 26"/>
            <p:cNvSpPr txBox="1">
              <a:spLocks noChangeArrowheads="1"/>
            </p:cNvSpPr>
            <p:nvPr/>
          </p:nvSpPr>
          <p:spPr bwMode="auto">
            <a:xfrm>
              <a:off x="3744" y="1872"/>
              <a:ext cx="633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FF9900"/>
                  </a:solidFill>
                  <a:latin typeface="Arial Narrow" charset="0"/>
                </a:rPr>
                <a:t>HPD?</a:t>
              </a:r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auto">
            <a:xfrm>
              <a:off x="3264" y="1392"/>
              <a:ext cx="1296" cy="672"/>
            </a:xfrm>
            <a:custGeom>
              <a:avLst/>
              <a:gdLst>
                <a:gd name="T0" fmla="*/ 0 w 1296"/>
                <a:gd name="T1" fmla="*/ 672 h 672"/>
                <a:gd name="T2" fmla="*/ 672 w 1296"/>
                <a:gd name="T3" fmla="*/ 432 h 672"/>
                <a:gd name="T4" fmla="*/ 1296 w 1296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6" h="672">
                  <a:moveTo>
                    <a:pt x="0" y="672"/>
                  </a:moveTo>
                  <a:cubicBezTo>
                    <a:pt x="228" y="608"/>
                    <a:pt x="456" y="544"/>
                    <a:pt x="672" y="432"/>
                  </a:cubicBezTo>
                  <a:cubicBezTo>
                    <a:pt x="888" y="320"/>
                    <a:pt x="1092" y="160"/>
                    <a:pt x="1296" y="0"/>
                  </a:cubicBezTo>
                </a:path>
              </a:pathLst>
            </a:custGeom>
            <a:noFill/>
            <a:ln w="57150" cap="flat" cmpd="sng">
              <a:solidFill>
                <a:srgbClr val="FF99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7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6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5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EE3F-8295-A44E-BB89-83B0F2B5D102}" type="slidenum">
              <a:rPr lang="en-US"/>
              <a:pPr/>
              <a:t>97</a:t>
            </a:fld>
            <a:endParaRPr lang="en-US"/>
          </a:p>
        </p:txBody>
      </p:sp>
      <p:sp>
        <p:nvSpPr>
          <p:cNvPr id="1150978" name="Rectangle 2"/>
          <p:cNvSpPr>
            <a:spLocks noChangeArrowheads="1"/>
          </p:cNvSpPr>
          <p:nvPr/>
        </p:nvSpPr>
        <p:spPr bwMode="auto">
          <a:xfrm>
            <a:off x="0" y="0"/>
            <a:ext cx="96012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 anchor="ctr"/>
          <a:lstStyle/>
          <a:p>
            <a:pPr defTabSz="966788">
              <a:lnSpc>
                <a:spcPct val="75000"/>
              </a:lnSpc>
            </a:pPr>
            <a:r>
              <a:rPr lang="en-US" sz="4000"/>
              <a:t>Katsushi</a:t>
            </a:r>
            <a:r>
              <a:rPr lang="ja-JP" altLang="en-US" sz="4000">
                <a:latin typeface="Arial"/>
              </a:rPr>
              <a:t>’</a:t>
            </a:r>
            <a:r>
              <a:rPr lang="en-US" sz="4000"/>
              <a:t>s Dream Detector</a:t>
            </a:r>
          </a:p>
          <a:p>
            <a:pPr defTabSz="966788">
              <a:lnSpc>
                <a:spcPct val="75000"/>
              </a:lnSpc>
            </a:pPr>
            <a:r>
              <a:rPr lang="en-US" sz="3200">
                <a:solidFill>
                  <a:srgbClr val="FF00FF"/>
                </a:solidFill>
              </a:rPr>
              <a:t>(at Beaune 1999, 2002)</a:t>
            </a:r>
          </a:p>
        </p:txBody>
      </p:sp>
      <p:sp>
        <p:nvSpPr>
          <p:cNvPr id="1150979" name="Text Box 3"/>
          <p:cNvSpPr txBox="1">
            <a:spLocks noChangeArrowheads="1"/>
          </p:cNvSpPr>
          <p:nvPr/>
        </p:nvSpPr>
        <p:spPr bwMode="auto">
          <a:xfrm>
            <a:off x="2598738" y="1219200"/>
            <a:ext cx="2895600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993300"/>
                </a:solidFill>
                <a:latin typeface="Arial" charset="0"/>
              </a:rPr>
              <a:t>Glass Window</a:t>
            </a:r>
            <a:r>
              <a:rPr lang="en-US" sz="1900" b="0">
                <a:solidFill>
                  <a:srgbClr val="993300"/>
                </a:solidFill>
              </a:rPr>
              <a:t> </a:t>
            </a:r>
            <a:r>
              <a:rPr lang="en-US" sz="1900" b="0">
                <a:solidFill>
                  <a:srgbClr val="993300"/>
                </a:solidFill>
                <a:latin typeface="Arial" charset="0"/>
              </a:rPr>
              <a:t>(1mm</a:t>
            </a:r>
            <a:r>
              <a:rPr lang="en-US" sz="1900" b="0" baseline="30000">
                <a:solidFill>
                  <a:srgbClr val="993300"/>
                </a:solidFill>
                <a:latin typeface="Arial" charset="0"/>
              </a:rPr>
              <a:t>t</a:t>
            </a:r>
            <a:r>
              <a:rPr lang="en-US" sz="1900" b="0">
                <a:solidFill>
                  <a:srgbClr val="993300"/>
                </a:solidFill>
                <a:latin typeface="Arial" charset="0"/>
              </a:rPr>
              <a:t>)</a:t>
            </a:r>
          </a:p>
        </p:txBody>
      </p:sp>
      <p:sp>
        <p:nvSpPr>
          <p:cNvPr id="1150980" name="Line 4"/>
          <p:cNvSpPr>
            <a:spLocks noChangeShapeType="1"/>
          </p:cNvSpPr>
          <p:nvPr/>
        </p:nvSpPr>
        <p:spPr bwMode="auto">
          <a:xfrm flipV="1">
            <a:off x="546100" y="4859338"/>
            <a:ext cx="7588250" cy="0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81" name="Text Box 5"/>
          <p:cNvSpPr txBox="1">
            <a:spLocks noChangeArrowheads="1"/>
          </p:cNvSpPr>
          <p:nvPr/>
        </p:nvSpPr>
        <p:spPr bwMode="auto">
          <a:xfrm>
            <a:off x="3897313" y="4638675"/>
            <a:ext cx="1031875" cy="32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 b="0">
                <a:solidFill>
                  <a:srgbClr val="993300"/>
                </a:solidFill>
                <a:latin typeface="Arial" charset="0"/>
              </a:rPr>
              <a:t>50.5mm</a:t>
            </a:r>
            <a:r>
              <a:rPr lang="en-US" sz="1500" b="0" baseline="30000">
                <a:solidFill>
                  <a:srgbClr val="993300"/>
                </a:solidFill>
                <a:latin typeface="Arial" charset="0"/>
                <a:cs typeface="Times New Roman" charset="0"/>
              </a:rPr>
              <a:t></a:t>
            </a:r>
            <a:endParaRPr lang="en-US" sz="1500" b="0" baseline="30000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1150982" name="Line 6"/>
          <p:cNvSpPr>
            <a:spLocks noChangeShapeType="1"/>
          </p:cNvSpPr>
          <p:nvPr/>
        </p:nvSpPr>
        <p:spPr bwMode="auto">
          <a:xfrm flipV="1">
            <a:off x="8121650" y="3973513"/>
            <a:ext cx="0" cy="1082675"/>
          </a:xfrm>
          <a:prstGeom prst="line">
            <a:avLst/>
          </a:prstGeom>
          <a:noFill/>
          <a:ln w="12700">
            <a:solidFill>
              <a:srgbClr val="990000"/>
            </a:solidFill>
            <a:prstDash val="lg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83" name="Line 7"/>
          <p:cNvSpPr>
            <a:spLocks noChangeShapeType="1"/>
          </p:cNvSpPr>
          <p:nvPr/>
        </p:nvSpPr>
        <p:spPr bwMode="auto">
          <a:xfrm flipV="1">
            <a:off x="536575" y="3960813"/>
            <a:ext cx="0" cy="990600"/>
          </a:xfrm>
          <a:prstGeom prst="line">
            <a:avLst/>
          </a:prstGeom>
          <a:noFill/>
          <a:ln w="12700">
            <a:solidFill>
              <a:srgbClr val="990000"/>
            </a:solidFill>
            <a:prstDash val="lg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84" name="Line 8"/>
          <p:cNvSpPr>
            <a:spLocks noChangeShapeType="1"/>
          </p:cNvSpPr>
          <p:nvPr/>
        </p:nvSpPr>
        <p:spPr bwMode="auto">
          <a:xfrm flipH="1" flipV="1">
            <a:off x="684213" y="4000500"/>
            <a:ext cx="0" cy="611188"/>
          </a:xfrm>
          <a:prstGeom prst="line">
            <a:avLst/>
          </a:prstGeom>
          <a:noFill/>
          <a:ln w="12700">
            <a:solidFill>
              <a:srgbClr val="990000"/>
            </a:solidFill>
            <a:prstDash val="lg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85" name="Rectangle 9"/>
          <p:cNvSpPr>
            <a:spLocks noChangeAspect="1" noChangeArrowheads="1"/>
          </p:cNvSpPr>
          <p:nvPr/>
        </p:nvSpPr>
        <p:spPr bwMode="auto">
          <a:xfrm>
            <a:off x="539750" y="1960563"/>
            <a:ext cx="7545388" cy="168275"/>
          </a:xfrm>
          <a:prstGeom prst="rect">
            <a:avLst/>
          </a:prstGeom>
          <a:solidFill>
            <a:srgbClr val="E9FFFF"/>
          </a:solidFill>
          <a:ln w="12700">
            <a:solidFill>
              <a:schemeClr val="tx2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86" name="Line 10"/>
          <p:cNvSpPr>
            <a:spLocks noChangeAspect="1" noChangeShapeType="1"/>
          </p:cNvSpPr>
          <p:nvPr/>
        </p:nvSpPr>
        <p:spPr bwMode="auto">
          <a:xfrm>
            <a:off x="677863" y="2182813"/>
            <a:ext cx="7281862" cy="3175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87" name="Rectangle 11" descr="Small confetti"/>
          <p:cNvSpPr>
            <a:spLocks noChangeAspect="1" noChangeArrowheads="1"/>
          </p:cNvSpPr>
          <p:nvPr/>
        </p:nvSpPr>
        <p:spPr bwMode="auto">
          <a:xfrm>
            <a:off x="741363" y="2519363"/>
            <a:ext cx="7173912" cy="257175"/>
          </a:xfrm>
          <a:prstGeom prst="rect">
            <a:avLst/>
          </a:prstGeom>
          <a:pattFill prst="smConfetti">
            <a:fgClr>
              <a:srgbClr val="00FF00"/>
            </a:fgClr>
            <a:bgClr>
              <a:srgbClr val="FFFFFF"/>
            </a:bgClr>
          </a:pattFill>
          <a:ln w="19050">
            <a:solidFill>
              <a:srgbClr val="00FF00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88" name="Rectangle 12" descr="Dotted diamond"/>
          <p:cNvSpPr>
            <a:spLocks noChangeAspect="1" noChangeArrowheads="1"/>
          </p:cNvSpPr>
          <p:nvPr/>
        </p:nvSpPr>
        <p:spPr bwMode="auto">
          <a:xfrm>
            <a:off x="731838" y="2882900"/>
            <a:ext cx="7162800" cy="336550"/>
          </a:xfrm>
          <a:prstGeom prst="rect">
            <a:avLst/>
          </a:prstGeom>
          <a:pattFill prst="dotDmnd">
            <a:fgClr>
              <a:schemeClr val="accent2"/>
            </a:fgClr>
            <a:bgClr>
              <a:srgbClr val="FFFFFF"/>
            </a:bgClr>
          </a:pattFill>
          <a:ln w="19050">
            <a:solidFill>
              <a:schemeClr val="accent2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89" name="Rectangle 13" descr="Zig zag"/>
          <p:cNvSpPr>
            <a:spLocks noChangeAspect="1" noChangeArrowheads="1"/>
          </p:cNvSpPr>
          <p:nvPr/>
        </p:nvSpPr>
        <p:spPr bwMode="auto">
          <a:xfrm>
            <a:off x="539750" y="2125663"/>
            <a:ext cx="134938" cy="1687512"/>
          </a:xfrm>
          <a:prstGeom prst="rect">
            <a:avLst/>
          </a:prstGeom>
          <a:pattFill prst="zigZag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90" name="Rectangle 14" descr="Zig zag"/>
          <p:cNvSpPr>
            <a:spLocks noChangeAspect="1" noChangeArrowheads="1"/>
          </p:cNvSpPr>
          <p:nvPr/>
        </p:nvSpPr>
        <p:spPr bwMode="auto">
          <a:xfrm>
            <a:off x="7956550" y="2139950"/>
            <a:ext cx="133350" cy="1671638"/>
          </a:xfrm>
          <a:prstGeom prst="rect">
            <a:avLst/>
          </a:prstGeom>
          <a:pattFill prst="zigZag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0991" name="Rectangle 15" descr="Horizontal brick"/>
          <p:cNvSpPr>
            <a:spLocks noChangeAspect="1" noChangeArrowheads="1"/>
          </p:cNvSpPr>
          <p:nvPr/>
        </p:nvSpPr>
        <p:spPr bwMode="auto">
          <a:xfrm>
            <a:off x="679450" y="3473450"/>
            <a:ext cx="7256463" cy="338138"/>
          </a:xfrm>
          <a:prstGeom prst="rect">
            <a:avLst/>
          </a:prstGeom>
          <a:pattFill prst="horzBrick">
            <a:fgClr>
              <a:schemeClr val="folHlink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50992" name="Group 16"/>
          <p:cNvGrpSpPr>
            <a:grpSpLocks noChangeAspect="1"/>
          </p:cNvGrpSpPr>
          <p:nvPr/>
        </p:nvGrpSpPr>
        <p:grpSpPr bwMode="auto">
          <a:xfrm>
            <a:off x="914400" y="2782888"/>
            <a:ext cx="6769100" cy="87312"/>
            <a:chOff x="502" y="1681"/>
            <a:chExt cx="2609" cy="31"/>
          </a:xfrm>
        </p:grpSpPr>
        <p:sp>
          <p:nvSpPr>
            <p:cNvPr id="1150993" name="AutoShape 17"/>
            <p:cNvSpPr>
              <a:spLocks noChangeAspect="1" noChangeArrowheads="1"/>
            </p:cNvSpPr>
            <p:nvPr/>
          </p:nvSpPr>
          <p:spPr bwMode="auto">
            <a:xfrm>
              <a:off x="502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994" name="AutoShape 18"/>
            <p:cNvSpPr>
              <a:spLocks noChangeAspect="1" noChangeArrowheads="1"/>
            </p:cNvSpPr>
            <p:nvPr/>
          </p:nvSpPr>
          <p:spPr bwMode="auto">
            <a:xfrm>
              <a:off x="673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995" name="AutoShape 19"/>
            <p:cNvSpPr>
              <a:spLocks noChangeAspect="1" noChangeArrowheads="1"/>
            </p:cNvSpPr>
            <p:nvPr/>
          </p:nvSpPr>
          <p:spPr bwMode="auto">
            <a:xfrm>
              <a:off x="844" y="1689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996" name="AutoShape 20"/>
            <p:cNvSpPr>
              <a:spLocks noChangeAspect="1" noChangeArrowheads="1"/>
            </p:cNvSpPr>
            <p:nvPr/>
          </p:nvSpPr>
          <p:spPr bwMode="auto">
            <a:xfrm>
              <a:off x="1019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997" name="AutoShape 21"/>
            <p:cNvSpPr>
              <a:spLocks noChangeAspect="1" noChangeArrowheads="1"/>
            </p:cNvSpPr>
            <p:nvPr/>
          </p:nvSpPr>
          <p:spPr bwMode="auto">
            <a:xfrm>
              <a:off x="1188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998" name="AutoShape 22"/>
            <p:cNvSpPr>
              <a:spLocks noChangeAspect="1" noChangeArrowheads="1"/>
            </p:cNvSpPr>
            <p:nvPr/>
          </p:nvSpPr>
          <p:spPr bwMode="auto">
            <a:xfrm>
              <a:off x="1357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0999" name="AutoShape 23"/>
            <p:cNvSpPr>
              <a:spLocks noChangeAspect="1" noChangeArrowheads="1"/>
            </p:cNvSpPr>
            <p:nvPr/>
          </p:nvSpPr>
          <p:spPr bwMode="auto">
            <a:xfrm>
              <a:off x="1528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0" name="AutoShape 24"/>
            <p:cNvSpPr>
              <a:spLocks noChangeAspect="1" noChangeArrowheads="1"/>
            </p:cNvSpPr>
            <p:nvPr/>
          </p:nvSpPr>
          <p:spPr bwMode="auto">
            <a:xfrm>
              <a:off x="1703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1" name="AutoShape 25"/>
            <p:cNvSpPr>
              <a:spLocks noChangeAspect="1" noChangeArrowheads="1"/>
            </p:cNvSpPr>
            <p:nvPr/>
          </p:nvSpPr>
          <p:spPr bwMode="auto">
            <a:xfrm>
              <a:off x="1870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2" name="AutoShape 26"/>
            <p:cNvSpPr>
              <a:spLocks noChangeAspect="1" noChangeArrowheads="1"/>
            </p:cNvSpPr>
            <p:nvPr/>
          </p:nvSpPr>
          <p:spPr bwMode="auto">
            <a:xfrm>
              <a:off x="2041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3" name="AutoShape 27"/>
            <p:cNvSpPr>
              <a:spLocks noChangeAspect="1" noChangeArrowheads="1"/>
            </p:cNvSpPr>
            <p:nvPr/>
          </p:nvSpPr>
          <p:spPr bwMode="auto">
            <a:xfrm>
              <a:off x="2208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4" name="AutoShape 28"/>
            <p:cNvSpPr>
              <a:spLocks noChangeAspect="1" noChangeArrowheads="1"/>
            </p:cNvSpPr>
            <p:nvPr/>
          </p:nvSpPr>
          <p:spPr bwMode="auto">
            <a:xfrm>
              <a:off x="2383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5" name="AutoShape 29"/>
            <p:cNvSpPr>
              <a:spLocks noChangeAspect="1" noChangeArrowheads="1"/>
            </p:cNvSpPr>
            <p:nvPr/>
          </p:nvSpPr>
          <p:spPr bwMode="auto">
            <a:xfrm>
              <a:off x="2558" y="1683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6" name="AutoShape 30"/>
            <p:cNvSpPr>
              <a:spLocks noChangeAspect="1" noChangeArrowheads="1"/>
            </p:cNvSpPr>
            <p:nvPr/>
          </p:nvSpPr>
          <p:spPr bwMode="auto">
            <a:xfrm>
              <a:off x="2723" y="1681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7" name="AutoShape 31"/>
            <p:cNvSpPr>
              <a:spLocks noChangeAspect="1" noChangeArrowheads="1"/>
            </p:cNvSpPr>
            <p:nvPr/>
          </p:nvSpPr>
          <p:spPr bwMode="auto">
            <a:xfrm>
              <a:off x="2898" y="1683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1008" name="AutoShape 32"/>
            <p:cNvSpPr>
              <a:spLocks noChangeAspect="1" noChangeArrowheads="1"/>
            </p:cNvSpPr>
            <p:nvPr/>
          </p:nvSpPr>
          <p:spPr bwMode="auto">
            <a:xfrm>
              <a:off x="3065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1009" name="Line 33"/>
          <p:cNvSpPr>
            <a:spLocks noChangeShapeType="1"/>
          </p:cNvSpPr>
          <p:nvPr/>
        </p:nvSpPr>
        <p:spPr bwMode="auto">
          <a:xfrm rot="10757999" flipV="1">
            <a:off x="5627688" y="1668463"/>
            <a:ext cx="461962" cy="50482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10" name="Text Box 34"/>
          <p:cNvSpPr txBox="1">
            <a:spLocks noChangeArrowheads="1"/>
          </p:cNvSpPr>
          <p:nvPr/>
        </p:nvSpPr>
        <p:spPr bwMode="auto">
          <a:xfrm>
            <a:off x="5578475" y="1276350"/>
            <a:ext cx="3489325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FF00FF"/>
                </a:solidFill>
                <a:latin typeface="Arial" charset="0"/>
              </a:rPr>
              <a:t>Solid State Photo Cathode</a:t>
            </a:r>
          </a:p>
        </p:txBody>
      </p:sp>
      <p:sp>
        <p:nvSpPr>
          <p:cNvPr id="1151011" name="Text Box 35"/>
          <p:cNvSpPr txBox="1">
            <a:spLocks noChangeArrowheads="1"/>
          </p:cNvSpPr>
          <p:nvPr/>
        </p:nvSpPr>
        <p:spPr bwMode="auto">
          <a:xfrm>
            <a:off x="3017838" y="2428875"/>
            <a:ext cx="18161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00FF00"/>
                </a:solidFill>
                <a:latin typeface="Arial" charset="0"/>
              </a:rPr>
              <a:t>APD Array</a:t>
            </a:r>
            <a:endParaRPr lang="en-US" sz="1500" b="0">
              <a:solidFill>
                <a:srgbClr val="00FF00"/>
              </a:solidFill>
            </a:endParaRPr>
          </a:p>
        </p:txBody>
      </p:sp>
      <p:sp>
        <p:nvSpPr>
          <p:cNvPr id="1151012" name="Rectangle 36"/>
          <p:cNvSpPr>
            <a:spLocks noChangeArrowheads="1"/>
          </p:cNvSpPr>
          <p:nvPr/>
        </p:nvSpPr>
        <p:spPr bwMode="auto">
          <a:xfrm>
            <a:off x="4192588" y="2836863"/>
            <a:ext cx="253206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/>
          <a:p>
            <a:pPr algn="l" defTabSz="966788" eaLnBrk="0" hangingPunct="0"/>
            <a:r>
              <a:rPr lang="en-US" sz="1900">
                <a:solidFill>
                  <a:schemeClr val="accent2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1151013" name="Line 37"/>
          <p:cNvSpPr>
            <a:spLocks noChangeShapeType="1"/>
          </p:cNvSpPr>
          <p:nvPr/>
        </p:nvSpPr>
        <p:spPr bwMode="auto">
          <a:xfrm>
            <a:off x="722313" y="4386263"/>
            <a:ext cx="7183437" cy="0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14" name="Text Box 38"/>
          <p:cNvSpPr txBox="1">
            <a:spLocks noChangeArrowheads="1"/>
          </p:cNvSpPr>
          <p:nvPr/>
        </p:nvSpPr>
        <p:spPr bwMode="auto">
          <a:xfrm>
            <a:off x="3886200" y="4187825"/>
            <a:ext cx="1033463" cy="32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 b="0">
                <a:solidFill>
                  <a:srgbClr val="993300"/>
                </a:solidFill>
                <a:latin typeface="Arial" charset="0"/>
              </a:rPr>
              <a:t>47.6mm</a:t>
            </a:r>
            <a:r>
              <a:rPr lang="en-US" sz="1500" b="0" baseline="30000">
                <a:solidFill>
                  <a:srgbClr val="993300"/>
                </a:solidFill>
                <a:latin typeface="Arial" charset="0"/>
                <a:cs typeface="Times New Roman" charset="0"/>
              </a:rPr>
              <a:t></a:t>
            </a:r>
            <a:endParaRPr lang="en-US" sz="1500" b="0" baseline="30000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1151015" name="Line 39"/>
          <p:cNvSpPr>
            <a:spLocks noChangeShapeType="1"/>
          </p:cNvSpPr>
          <p:nvPr/>
        </p:nvSpPr>
        <p:spPr bwMode="auto">
          <a:xfrm flipH="1" flipV="1">
            <a:off x="7937500" y="4011613"/>
            <a:ext cx="0" cy="611187"/>
          </a:xfrm>
          <a:prstGeom prst="line">
            <a:avLst/>
          </a:prstGeom>
          <a:noFill/>
          <a:ln w="12700">
            <a:solidFill>
              <a:srgbClr val="990000"/>
            </a:solidFill>
            <a:prstDash val="lg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16" name="Text Box 40"/>
          <p:cNvSpPr txBox="1">
            <a:spLocks noChangeArrowheads="1"/>
          </p:cNvSpPr>
          <p:nvPr/>
        </p:nvSpPr>
        <p:spPr bwMode="auto">
          <a:xfrm>
            <a:off x="8308975" y="2328863"/>
            <a:ext cx="1292225" cy="673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993300"/>
                </a:solidFill>
                <a:latin typeface="Arial" charset="0"/>
              </a:rPr>
              <a:t>Ceramic Case</a:t>
            </a:r>
            <a:endParaRPr lang="en-US" sz="1700" b="0">
              <a:solidFill>
                <a:srgbClr val="993300"/>
              </a:solidFill>
            </a:endParaRPr>
          </a:p>
        </p:txBody>
      </p:sp>
      <p:sp>
        <p:nvSpPr>
          <p:cNvPr id="1151017" name="Line 41"/>
          <p:cNvSpPr>
            <a:spLocks noChangeShapeType="1"/>
          </p:cNvSpPr>
          <p:nvPr/>
        </p:nvSpPr>
        <p:spPr bwMode="auto">
          <a:xfrm rot="10757999" flipV="1">
            <a:off x="8037513" y="2797175"/>
            <a:ext cx="336550" cy="46037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18" name="Text Box 42"/>
          <p:cNvSpPr txBox="1">
            <a:spLocks noChangeArrowheads="1"/>
          </p:cNvSpPr>
          <p:nvPr/>
        </p:nvSpPr>
        <p:spPr bwMode="auto">
          <a:xfrm>
            <a:off x="4797425" y="2468563"/>
            <a:ext cx="223678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>
                <a:solidFill>
                  <a:srgbClr val="00FF00"/>
                </a:solidFill>
                <a:latin typeface="Arial" charset="0"/>
              </a:rPr>
              <a:t>(32 x 32 = 1024 Pixel)</a:t>
            </a:r>
          </a:p>
          <a:p>
            <a:pPr eaLnBrk="0" hangingPunct="0"/>
            <a:endParaRPr lang="en-US" sz="15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1151019" name="Rectangle 43"/>
          <p:cNvSpPr>
            <a:spLocks noChangeArrowheads="1"/>
          </p:cNvSpPr>
          <p:nvPr/>
        </p:nvSpPr>
        <p:spPr bwMode="auto">
          <a:xfrm>
            <a:off x="947738" y="3228975"/>
            <a:ext cx="47625" cy="9810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20" name="Rectangle 44"/>
          <p:cNvSpPr>
            <a:spLocks noChangeArrowheads="1"/>
          </p:cNvSpPr>
          <p:nvPr/>
        </p:nvSpPr>
        <p:spPr bwMode="auto">
          <a:xfrm>
            <a:off x="1196975" y="3236913"/>
            <a:ext cx="46038" cy="9810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21" name="Rectangle 45"/>
          <p:cNvSpPr>
            <a:spLocks noChangeArrowheads="1"/>
          </p:cNvSpPr>
          <p:nvPr/>
        </p:nvSpPr>
        <p:spPr bwMode="auto">
          <a:xfrm>
            <a:off x="7456488" y="3213100"/>
            <a:ext cx="46037" cy="9810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22" name="Text Box 46"/>
          <p:cNvSpPr txBox="1">
            <a:spLocks noChangeArrowheads="1"/>
          </p:cNvSpPr>
          <p:nvPr/>
        </p:nvSpPr>
        <p:spPr bwMode="auto">
          <a:xfrm>
            <a:off x="0" y="4013200"/>
            <a:ext cx="728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>
                <a:solidFill>
                  <a:srgbClr val="FF0000"/>
                </a:solidFill>
                <a:latin typeface="Arial" charset="0"/>
              </a:rPr>
              <a:t>HV</a:t>
            </a:r>
            <a:endParaRPr lang="en-US" sz="1500" b="0">
              <a:solidFill>
                <a:srgbClr val="FF0000"/>
              </a:solidFill>
            </a:endParaRPr>
          </a:p>
        </p:txBody>
      </p:sp>
      <p:sp>
        <p:nvSpPr>
          <p:cNvPr id="1151023" name="Text Box 47"/>
          <p:cNvSpPr txBox="1">
            <a:spLocks noChangeArrowheads="1"/>
          </p:cNvSpPr>
          <p:nvPr/>
        </p:nvSpPr>
        <p:spPr bwMode="auto">
          <a:xfrm>
            <a:off x="1241425" y="3910013"/>
            <a:ext cx="730250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>
                <a:solidFill>
                  <a:srgbClr val="FF0000"/>
                </a:solidFill>
                <a:latin typeface="Arial" charset="0"/>
              </a:rPr>
              <a:t>LV</a:t>
            </a:r>
            <a:endParaRPr lang="en-US" sz="1500" b="0">
              <a:solidFill>
                <a:srgbClr val="FF0000"/>
              </a:solidFill>
            </a:endParaRPr>
          </a:p>
        </p:txBody>
      </p:sp>
      <p:sp>
        <p:nvSpPr>
          <p:cNvPr id="1151024" name="Line 48"/>
          <p:cNvSpPr>
            <a:spLocks noChangeShapeType="1"/>
          </p:cNvSpPr>
          <p:nvPr/>
        </p:nvSpPr>
        <p:spPr bwMode="auto">
          <a:xfrm rot="10757999" flipV="1">
            <a:off x="2193925" y="1552575"/>
            <a:ext cx="461963" cy="50482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25" name="Line 49"/>
          <p:cNvSpPr>
            <a:spLocks noChangeShapeType="1"/>
          </p:cNvSpPr>
          <p:nvPr/>
        </p:nvSpPr>
        <p:spPr bwMode="auto">
          <a:xfrm rot="10757999" flipH="1">
            <a:off x="434975" y="4003675"/>
            <a:ext cx="547688" cy="16192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1026" name="Text Box 50"/>
          <p:cNvSpPr txBox="1">
            <a:spLocks noChangeArrowheads="1"/>
          </p:cNvSpPr>
          <p:nvPr/>
        </p:nvSpPr>
        <p:spPr bwMode="auto">
          <a:xfrm>
            <a:off x="6037263" y="3829050"/>
            <a:ext cx="15668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300">
                <a:solidFill>
                  <a:srgbClr val="FF0000"/>
                </a:solidFill>
                <a:latin typeface="Arial" charset="0"/>
              </a:rPr>
              <a:t>Optical Fiber for</a:t>
            </a:r>
          </a:p>
          <a:p>
            <a:pPr eaLnBrk="0" hangingPunct="0"/>
            <a:r>
              <a:rPr lang="en-US" sz="1300">
                <a:solidFill>
                  <a:srgbClr val="FF0000"/>
                </a:solidFill>
                <a:latin typeface="Arial" charset="0"/>
              </a:rPr>
              <a:t>Signal Readout</a:t>
            </a:r>
            <a:endParaRPr lang="en-US" sz="1300" b="0">
              <a:solidFill>
                <a:srgbClr val="FF0000"/>
              </a:solidFill>
            </a:endParaRPr>
          </a:p>
        </p:txBody>
      </p:sp>
      <p:sp>
        <p:nvSpPr>
          <p:cNvPr id="1151027" name="Text Box 51"/>
          <p:cNvSpPr txBox="1">
            <a:spLocks noChangeArrowheads="1"/>
          </p:cNvSpPr>
          <p:nvPr/>
        </p:nvSpPr>
        <p:spPr bwMode="auto">
          <a:xfrm>
            <a:off x="3200400" y="5181600"/>
            <a:ext cx="61610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sz="2600">
                <a:solidFill>
                  <a:srgbClr val="FF00FF"/>
                </a:solidFill>
                <a:latin typeface="Arial" charset="0"/>
              </a:rPr>
              <a:t>1.4mm</a:t>
            </a:r>
            <a:r>
              <a:rPr lang="en-US" sz="2600" baseline="30000">
                <a:solidFill>
                  <a:srgbClr val="FF00FF"/>
                </a:solidFill>
                <a:latin typeface="Arial" charset="0"/>
                <a:cs typeface="Arial" charset="0"/>
              </a:rPr>
              <a:t></a:t>
            </a:r>
            <a:r>
              <a:rPr lang="en-US" sz="2600">
                <a:latin typeface="Arial" charset="0"/>
              </a:rPr>
              <a:t> Pixel Size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32 x 32 = </a:t>
            </a:r>
            <a:r>
              <a:rPr lang="en-US" sz="2600">
                <a:solidFill>
                  <a:srgbClr val="FF00FF"/>
                </a:solidFill>
                <a:latin typeface="Arial" charset="0"/>
              </a:rPr>
              <a:t>1,024</a:t>
            </a:r>
            <a:r>
              <a:rPr lang="en-US" sz="2600">
                <a:latin typeface="Arial" charset="0"/>
              </a:rPr>
              <a:t> Pixels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QE </a:t>
            </a:r>
            <a:r>
              <a:rPr lang="en-US" sz="2600">
                <a:solidFill>
                  <a:srgbClr val="FF00FF"/>
                </a:solidFill>
                <a:latin typeface="Arial" charset="0"/>
              </a:rPr>
              <a:t>~ 50%</a:t>
            </a:r>
            <a:r>
              <a:rPr lang="en-US" sz="2600">
                <a:latin typeface="Arial" charset="0"/>
              </a:rPr>
              <a:t> at </a:t>
            </a:r>
            <a:r>
              <a:rPr lang="en-US" sz="2600">
                <a:solidFill>
                  <a:srgbClr val="FF00FF"/>
                </a:solidFill>
                <a:latin typeface="Arial" charset="0"/>
              </a:rPr>
              <a:t>350 ~ 500nm</a:t>
            </a:r>
            <a:r>
              <a:rPr lang="en-US" sz="2600">
                <a:latin typeface="Arial" charset="0"/>
              </a:rPr>
              <a:t>  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Gain ~10</a:t>
            </a:r>
            <a:r>
              <a:rPr lang="en-US" sz="2600" baseline="30000">
                <a:latin typeface="Arial" charset="0"/>
              </a:rPr>
              <a:t>5</a:t>
            </a:r>
            <a:endParaRPr lang="en-US" sz="260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5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39CC-AC94-8140-8ECC-FE8F5B698DAF}" type="slidenum">
              <a:rPr lang="en-US"/>
              <a:pPr/>
              <a:t>98</a:t>
            </a:fld>
            <a:endParaRPr lang="en-US"/>
          </a:p>
        </p:txBody>
      </p:sp>
      <p:sp>
        <p:nvSpPr>
          <p:cNvPr id="1222658" name="Rectangle 2"/>
          <p:cNvSpPr>
            <a:spLocks noChangeArrowheads="1"/>
          </p:cNvSpPr>
          <p:nvPr/>
        </p:nvSpPr>
        <p:spPr bwMode="auto">
          <a:xfrm>
            <a:off x="0" y="0"/>
            <a:ext cx="96012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 anchor="ctr"/>
          <a:lstStyle/>
          <a:p>
            <a:pPr defTabSz="966788">
              <a:lnSpc>
                <a:spcPct val="75000"/>
              </a:lnSpc>
            </a:pPr>
            <a:r>
              <a:rPr lang="en-US" sz="4000"/>
              <a:t>Katsushi</a:t>
            </a:r>
            <a:r>
              <a:rPr lang="ja-JP" altLang="en-US" sz="4000">
                <a:latin typeface="Arial"/>
              </a:rPr>
              <a:t>’</a:t>
            </a:r>
            <a:r>
              <a:rPr lang="en-US" sz="4000"/>
              <a:t>s Dream Detector</a:t>
            </a:r>
          </a:p>
          <a:p>
            <a:pPr defTabSz="966788">
              <a:lnSpc>
                <a:spcPct val="75000"/>
              </a:lnSpc>
            </a:pPr>
            <a:r>
              <a:rPr lang="en-US" sz="3200">
                <a:solidFill>
                  <a:srgbClr val="FF0000"/>
                </a:solidFill>
              </a:rPr>
              <a:t>(at Beaune 2005)</a:t>
            </a:r>
          </a:p>
        </p:txBody>
      </p:sp>
      <p:sp>
        <p:nvSpPr>
          <p:cNvPr id="1222659" name="Text Box 3"/>
          <p:cNvSpPr txBox="1">
            <a:spLocks noChangeArrowheads="1"/>
          </p:cNvSpPr>
          <p:nvPr/>
        </p:nvSpPr>
        <p:spPr bwMode="auto">
          <a:xfrm>
            <a:off x="2598738" y="1219200"/>
            <a:ext cx="2895600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993300"/>
                </a:solidFill>
                <a:latin typeface="Arial" charset="0"/>
              </a:rPr>
              <a:t>Glass Window</a:t>
            </a:r>
            <a:r>
              <a:rPr lang="en-US" sz="1900" b="0">
                <a:solidFill>
                  <a:srgbClr val="993300"/>
                </a:solidFill>
              </a:rPr>
              <a:t> </a:t>
            </a:r>
            <a:r>
              <a:rPr lang="en-US" sz="1900" b="0">
                <a:solidFill>
                  <a:srgbClr val="993300"/>
                </a:solidFill>
                <a:latin typeface="Arial" charset="0"/>
              </a:rPr>
              <a:t>(1mm</a:t>
            </a:r>
            <a:r>
              <a:rPr lang="en-US" sz="1900" b="0" baseline="30000">
                <a:solidFill>
                  <a:srgbClr val="993300"/>
                </a:solidFill>
                <a:latin typeface="Arial" charset="0"/>
              </a:rPr>
              <a:t>t</a:t>
            </a:r>
            <a:r>
              <a:rPr lang="en-US" sz="1900" b="0">
                <a:solidFill>
                  <a:srgbClr val="993300"/>
                </a:solidFill>
                <a:latin typeface="Arial" charset="0"/>
              </a:rPr>
              <a:t>)</a:t>
            </a:r>
          </a:p>
        </p:txBody>
      </p:sp>
      <p:sp>
        <p:nvSpPr>
          <p:cNvPr id="1222660" name="Line 4"/>
          <p:cNvSpPr>
            <a:spLocks noChangeShapeType="1"/>
          </p:cNvSpPr>
          <p:nvPr/>
        </p:nvSpPr>
        <p:spPr bwMode="auto">
          <a:xfrm flipV="1">
            <a:off x="546100" y="4859338"/>
            <a:ext cx="7588250" cy="0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61" name="Text Box 5"/>
          <p:cNvSpPr txBox="1">
            <a:spLocks noChangeArrowheads="1"/>
          </p:cNvSpPr>
          <p:nvPr/>
        </p:nvSpPr>
        <p:spPr bwMode="auto">
          <a:xfrm>
            <a:off x="3897313" y="4638675"/>
            <a:ext cx="1031875" cy="32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 b="0">
                <a:solidFill>
                  <a:srgbClr val="993300"/>
                </a:solidFill>
                <a:latin typeface="Arial" charset="0"/>
              </a:rPr>
              <a:t>52.5mm</a:t>
            </a:r>
            <a:r>
              <a:rPr lang="en-US" sz="1500" b="0" baseline="30000">
                <a:solidFill>
                  <a:srgbClr val="993300"/>
                </a:solidFill>
                <a:latin typeface="Arial" charset="0"/>
                <a:cs typeface="Times New Roman" charset="0"/>
              </a:rPr>
              <a:t></a:t>
            </a:r>
            <a:endParaRPr lang="en-US" sz="1500" b="0" baseline="30000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1222662" name="Line 6"/>
          <p:cNvSpPr>
            <a:spLocks noChangeShapeType="1"/>
          </p:cNvSpPr>
          <p:nvPr/>
        </p:nvSpPr>
        <p:spPr bwMode="auto">
          <a:xfrm flipV="1">
            <a:off x="8121650" y="3973513"/>
            <a:ext cx="0" cy="1082675"/>
          </a:xfrm>
          <a:prstGeom prst="line">
            <a:avLst/>
          </a:prstGeom>
          <a:noFill/>
          <a:ln w="12700">
            <a:solidFill>
              <a:srgbClr val="990000"/>
            </a:solidFill>
            <a:prstDash val="lg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63" name="Line 7"/>
          <p:cNvSpPr>
            <a:spLocks noChangeShapeType="1"/>
          </p:cNvSpPr>
          <p:nvPr/>
        </p:nvSpPr>
        <p:spPr bwMode="auto">
          <a:xfrm flipV="1">
            <a:off x="536575" y="3960813"/>
            <a:ext cx="0" cy="990600"/>
          </a:xfrm>
          <a:prstGeom prst="line">
            <a:avLst/>
          </a:prstGeom>
          <a:noFill/>
          <a:ln w="12700">
            <a:solidFill>
              <a:srgbClr val="990000"/>
            </a:solidFill>
            <a:prstDash val="lg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64" name="Line 8"/>
          <p:cNvSpPr>
            <a:spLocks noChangeShapeType="1"/>
          </p:cNvSpPr>
          <p:nvPr/>
        </p:nvSpPr>
        <p:spPr bwMode="auto">
          <a:xfrm flipH="1" flipV="1">
            <a:off x="684213" y="4000500"/>
            <a:ext cx="0" cy="611188"/>
          </a:xfrm>
          <a:prstGeom prst="line">
            <a:avLst/>
          </a:prstGeom>
          <a:noFill/>
          <a:ln w="12700">
            <a:solidFill>
              <a:srgbClr val="990000"/>
            </a:solidFill>
            <a:prstDash val="lg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65" name="Rectangle 9"/>
          <p:cNvSpPr>
            <a:spLocks noChangeAspect="1" noChangeArrowheads="1"/>
          </p:cNvSpPr>
          <p:nvPr/>
        </p:nvSpPr>
        <p:spPr bwMode="auto">
          <a:xfrm>
            <a:off x="539750" y="1960563"/>
            <a:ext cx="7545388" cy="168275"/>
          </a:xfrm>
          <a:prstGeom prst="rect">
            <a:avLst/>
          </a:prstGeom>
          <a:solidFill>
            <a:srgbClr val="E9FFFF"/>
          </a:solidFill>
          <a:ln w="12700">
            <a:solidFill>
              <a:schemeClr val="tx2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66" name="Line 10"/>
          <p:cNvSpPr>
            <a:spLocks noChangeAspect="1" noChangeShapeType="1"/>
          </p:cNvSpPr>
          <p:nvPr/>
        </p:nvSpPr>
        <p:spPr bwMode="auto">
          <a:xfrm>
            <a:off x="677863" y="2182813"/>
            <a:ext cx="7281862" cy="3175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67" name="Rectangle 11" descr="Small confetti"/>
          <p:cNvSpPr>
            <a:spLocks noChangeAspect="1" noChangeArrowheads="1"/>
          </p:cNvSpPr>
          <p:nvPr/>
        </p:nvSpPr>
        <p:spPr bwMode="auto">
          <a:xfrm>
            <a:off x="741363" y="2519363"/>
            <a:ext cx="7173912" cy="257175"/>
          </a:xfrm>
          <a:prstGeom prst="rect">
            <a:avLst/>
          </a:prstGeom>
          <a:pattFill prst="smConfetti">
            <a:fgClr>
              <a:srgbClr val="00FF00"/>
            </a:fgClr>
            <a:bgClr>
              <a:srgbClr val="FFFFFF"/>
            </a:bgClr>
          </a:pattFill>
          <a:ln w="19050">
            <a:solidFill>
              <a:srgbClr val="00FF00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68" name="Rectangle 12" descr="Dotted diamond"/>
          <p:cNvSpPr>
            <a:spLocks noChangeAspect="1" noChangeArrowheads="1"/>
          </p:cNvSpPr>
          <p:nvPr/>
        </p:nvSpPr>
        <p:spPr bwMode="auto">
          <a:xfrm>
            <a:off x="731838" y="2882900"/>
            <a:ext cx="7162800" cy="336550"/>
          </a:xfrm>
          <a:prstGeom prst="rect">
            <a:avLst/>
          </a:prstGeom>
          <a:pattFill prst="dotDmnd">
            <a:fgClr>
              <a:schemeClr val="accent2"/>
            </a:fgClr>
            <a:bgClr>
              <a:srgbClr val="FFFFFF"/>
            </a:bgClr>
          </a:pattFill>
          <a:ln w="19050">
            <a:solidFill>
              <a:schemeClr val="accent2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69" name="Rectangle 13" descr="Zig zag"/>
          <p:cNvSpPr>
            <a:spLocks noChangeAspect="1" noChangeArrowheads="1"/>
          </p:cNvSpPr>
          <p:nvPr/>
        </p:nvSpPr>
        <p:spPr bwMode="auto">
          <a:xfrm>
            <a:off x="539750" y="2125663"/>
            <a:ext cx="134938" cy="1687512"/>
          </a:xfrm>
          <a:prstGeom prst="rect">
            <a:avLst/>
          </a:prstGeom>
          <a:pattFill prst="zigZag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70" name="Rectangle 14" descr="Zig zag"/>
          <p:cNvSpPr>
            <a:spLocks noChangeAspect="1" noChangeArrowheads="1"/>
          </p:cNvSpPr>
          <p:nvPr/>
        </p:nvSpPr>
        <p:spPr bwMode="auto">
          <a:xfrm>
            <a:off x="7956550" y="2139950"/>
            <a:ext cx="133350" cy="1671638"/>
          </a:xfrm>
          <a:prstGeom prst="rect">
            <a:avLst/>
          </a:prstGeom>
          <a:pattFill prst="zigZag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71" name="Rectangle 15" descr="Horizontal brick"/>
          <p:cNvSpPr>
            <a:spLocks noChangeAspect="1" noChangeArrowheads="1"/>
          </p:cNvSpPr>
          <p:nvPr/>
        </p:nvSpPr>
        <p:spPr bwMode="auto">
          <a:xfrm>
            <a:off x="679450" y="3473450"/>
            <a:ext cx="7256463" cy="338138"/>
          </a:xfrm>
          <a:prstGeom prst="rect">
            <a:avLst/>
          </a:prstGeom>
          <a:pattFill prst="horzBrick">
            <a:fgClr>
              <a:schemeClr val="folHlink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22672" name="Group 16"/>
          <p:cNvGrpSpPr>
            <a:grpSpLocks noChangeAspect="1"/>
          </p:cNvGrpSpPr>
          <p:nvPr/>
        </p:nvGrpSpPr>
        <p:grpSpPr bwMode="auto">
          <a:xfrm>
            <a:off x="914400" y="2782888"/>
            <a:ext cx="6769100" cy="87312"/>
            <a:chOff x="502" y="1681"/>
            <a:chExt cx="2609" cy="31"/>
          </a:xfrm>
        </p:grpSpPr>
        <p:sp>
          <p:nvSpPr>
            <p:cNvPr id="1222673" name="AutoShape 17"/>
            <p:cNvSpPr>
              <a:spLocks noChangeAspect="1" noChangeArrowheads="1"/>
            </p:cNvSpPr>
            <p:nvPr/>
          </p:nvSpPr>
          <p:spPr bwMode="auto">
            <a:xfrm>
              <a:off x="502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74" name="AutoShape 18"/>
            <p:cNvSpPr>
              <a:spLocks noChangeAspect="1" noChangeArrowheads="1"/>
            </p:cNvSpPr>
            <p:nvPr/>
          </p:nvSpPr>
          <p:spPr bwMode="auto">
            <a:xfrm>
              <a:off x="673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75" name="AutoShape 19"/>
            <p:cNvSpPr>
              <a:spLocks noChangeAspect="1" noChangeArrowheads="1"/>
            </p:cNvSpPr>
            <p:nvPr/>
          </p:nvSpPr>
          <p:spPr bwMode="auto">
            <a:xfrm>
              <a:off x="844" y="1689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76" name="AutoShape 20"/>
            <p:cNvSpPr>
              <a:spLocks noChangeAspect="1" noChangeArrowheads="1"/>
            </p:cNvSpPr>
            <p:nvPr/>
          </p:nvSpPr>
          <p:spPr bwMode="auto">
            <a:xfrm>
              <a:off x="1019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77" name="AutoShape 21"/>
            <p:cNvSpPr>
              <a:spLocks noChangeAspect="1" noChangeArrowheads="1"/>
            </p:cNvSpPr>
            <p:nvPr/>
          </p:nvSpPr>
          <p:spPr bwMode="auto">
            <a:xfrm>
              <a:off x="1188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78" name="AutoShape 22"/>
            <p:cNvSpPr>
              <a:spLocks noChangeAspect="1" noChangeArrowheads="1"/>
            </p:cNvSpPr>
            <p:nvPr/>
          </p:nvSpPr>
          <p:spPr bwMode="auto">
            <a:xfrm>
              <a:off x="1357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79" name="AutoShape 23"/>
            <p:cNvSpPr>
              <a:spLocks noChangeAspect="1" noChangeArrowheads="1"/>
            </p:cNvSpPr>
            <p:nvPr/>
          </p:nvSpPr>
          <p:spPr bwMode="auto">
            <a:xfrm>
              <a:off x="1528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0" name="AutoShape 24"/>
            <p:cNvSpPr>
              <a:spLocks noChangeAspect="1" noChangeArrowheads="1"/>
            </p:cNvSpPr>
            <p:nvPr/>
          </p:nvSpPr>
          <p:spPr bwMode="auto">
            <a:xfrm>
              <a:off x="1703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1" name="AutoShape 25"/>
            <p:cNvSpPr>
              <a:spLocks noChangeAspect="1" noChangeArrowheads="1"/>
            </p:cNvSpPr>
            <p:nvPr/>
          </p:nvSpPr>
          <p:spPr bwMode="auto">
            <a:xfrm>
              <a:off x="1870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2" name="AutoShape 26"/>
            <p:cNvSpPr>
              <a:spLocks noChangeAspect="1" noChangeArrowheads="1"/>
            </p:cNvSpPr>
            <p:nvPr/>
          </p:nvSpPr>
          <p:spPr bwMode="auto">
            <a:xfrm>
              <a:off x="2041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3" name="AutoShape 27"/>
            <p:cNvSpPr>
              <a:spLocks noChangeAspect="1" noChangeArrowheads="1"/>
            </p:cNvSpPr>
            <p:nvPr/>
          </p:nvSpPr>
          <p:spPr bwMode="auto">
            <a:xfrm>
              <a:off x="2208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4" name="AutoShape 28"/>
            <p:cNvSpPr>
              <a:spLocks noChangeAspect="1" noChangeArrowheads="1"/>
            </p:cNvSpPr>
            <p:nvPr/>
          </p:nvSpPr>
          <p:spPr bwMode="auto">
            <a:xfrm>
              <a:off x="2383" y="1685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5" name="AutoShape 29"/>
            <p:cNvSpPr>
              <a:spLocks noChangeAspect="1" noChangeArrowheads="1"/>
            </p:cNvSpPr>
            <p:nvPr/>
          </p:nvSpPr>
          <p:spPr bwMode="auto">
            <a:xfrm>
              <a:off x="2558" y="1683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6" name="AutoShape 30"/>
            <p:cNvSpPr>
              <a:spLocks noChangeAspect="1" noChangeArrowheads="1"/>
            </p:cNvSpPr>
            <p:nvPr/>
          </p:nvSpPr>
          <p:spPr bwMode="auto">
            <a:xfrm>
              <a:off x="2723" y="1681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7" name="AutoShape 31"/>
            <p:cNvSpPr>
              <a:spLocks noChangeAspect="1" noChangeArrowheads="1"/>
            </p:cNvSpPr>
            <p:nvPr/>
          </p:nvSpPr>
          <p:spPr bwMode="auto">
            <a:xfrm>
              <a:off x="2898" y="1683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2688" name="AutoShape 32"/>
            <p:cNvSpPr>
              <a:spLocks noChangeAspect="1" noChangeArrowheads="1"/>
            </p:cNvSpPr>
            <p:nvPr/>
          </p:nvSpPr>
          <p:spPr bwMode="auto">
            <a:xfrm>
              <a:off x="3065" y="1687"/>
              <a:ext cx="46" cy="23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000099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2689" name="Line 33"/>
          <p:cNvSpPr>
            <a:spLocks noChangeShapeType="1"/>
          </p:cNvSpPr>
          <p:nvPr/>
        </p:nvSpPr>
        <p:spPr bwMode="auto">
          <a:xfrm rot="10757999" flipV="1">
            <a:off x="5627688" y="1668463"/>
            <a:ext cx="461962" cy="50482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90" name="Text Box 34"/>
          <p:cNvSpPr txBox="1">
            <a:spLocks noChangeArrowheads="1"/>
          </p:cNvSpPr>
          <p:nvPr/>
        </p:nvSpPr>
        <p:spPr bwMode="auto">
          <a:xfrm>
            <a:off x="5578475" y="1276350"/>
            <a:ext cx="3489325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FF00FF"/>
                </a:solidFill>
                <a:latin typeface="Arial" charset="0"/>
              </a:rPr>
              <a:t>Solid State Photo Cathode</a:t>
            </a:r>
          </a:p>
        </p:txBody>
      </p:sp>
      <p:sp>
        <p:nvSpPr>
          <p:cNvPr id="1222691" name="Text Box 35"/>
          <p:cNvSpPr txBox="1">
            <a:spLocks noChangeArrowheads="1"/>
          </p:cNvSpPr>
          <p:nvPr/>
        </p:nvSpPr>
        <p:spPr bwMode="auto">
          <a:xfrm>
            <a:off x="3017838" y="2428875"/>
            <a:ext cx="18161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00FF00"/>
                </a:solidFill>
                <a:latin typeface="Arial" charset="0"/>
              </a:rPr>
              <a:t>APD Array</a:t>
            </a:r>
            <a:endParaRPr lang="en-US" sz="1500" b="0">
              <a:solidFill>
                <a:srgbClr val="00FF00"/>
              </a:solidFill>
            </a:endParaRPr>
          </a:p>
        </p:txBody>
      </p:sp>
      <p:sp>
        <p:nvSpPr>
          <p:cNvPr id="1222692" name="Rectangle 36"/>
          <p:cNvSpPr>
            <a:spLocks noChangeArrowheads="1"/>
          </p:cNvSpPr>
          <p:nvPr/>
        </p:nvSpPr>
        <p:spPr bwMode="auto">
          <a:xfrm>
            <a:off x="4192588" y="2836863"/>
            <a:ext cx="253206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/>
          <a:p>
            <a:pPr algn="l" defTabSz="966788" eaLnBrk="0" hangingPunct="0"/>
            <a:r>
              <a:rPr lang="en-US" sz="1900">
                <a:solidFill>
                  <a:schemeClr val="accent2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1222693" name="Line 37"/>
          <p:cNvSpPr>
            <a:spLocks noChangeShapeType="1"/>
          </p:cNvSpPr>
          <p:nvPr/>
        </p:nvSpPr>
        <p:spPr bwMode="auto">
          <a:xfrm>
            <a:off x="722313" y="4386263"/>
            <a:ext cx="7183437" cy="0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94" name="Text Box 38"/>
          <p:cNvSpPr txBox="1">
            <a:spLocks noChangeArrowheads="1"/>
          </p:cNvSpPr>
          <p:nvPr/>
        </p:nvSpPr>
        <p:spPr bwMode="auto">
          <a:xfrm>
            <a:off x="3886200" y="4187825"/>
            <a:ext cx="1033463" cy="32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 b="0">
                <a:solidFill>
                  <a:srgbClr val="993300"/>
                </a:solidFill>
                <a:latin typeface="Arial" charset="0"/>
              </a:rPr>
              <a:t>50.2mm</a:t>
            </a:r>
            <a:r>
              <a:rPr lang="en-US" sz="1500" b="0" baseline="30000">
                <a:solidFill>
                  <a:srgbClr val="993300"/>
                </a:solidFill>
                <a:latin typeface="Arial" charset="0"/>
                <a:cs typeface="Times New Roman" charset="0"/>
              </a:rPr>
              <a:t></a:t>
            </a:r>
            <a:endParaRPr lang="en-US" sz="1500" b="0" baseline="30000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1222695" name="Line 39"/>
          <p:cNvSpPr>
            <a:spLocks noChangeShapeType="1"/>
          </p:cNvSpPr>
          <p:nvPr/>
        </p:nvSpPr>
        <p:spPr bwMode="auto">
          <a:xfrm flipH="1" flipV="1">
            <a:off x="7937500" y="4011613"/>
            <a:ext cx="0" cy="611187"/>
          </a:xfrm>
          <a:prstGeom prst="line">
            <a:avLst/>
          </a:prstGeom>
          <a:noFill/>
          <a:ln w="12700">
            <a:solidFill>
              <a:srgbClr val="990000"/>
            </a:solidFill>
            <a:prstDash val="lg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96" name="Text Box 40"/>
          <p:cNvSpPr txBox="1">
            <a:spLocks noChangeArrowheads="1"/>
          </p:cNvSpPr>
          <p:nvPr/>
        </p:nvSpPr>
        <p:spPr bwMode="auto">
          <a:xfrm>
            <a:off x="8308975" y="2328863"/>
            <a:ext cx="1292225" cy="673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993300"/>
                </a:solidFill>
                <a:latin typeface="Arial" charset="0"/>
              </a:rPr>
              <a:t>Ceramic Case</a:t>
            </a:r>
            <a:endParaRPr lang="en-US" sz="1700" b="0">
              <a:solidFill>
                <a:srgbClr val="993300"/>
              </a:solidFill>
            </a:endParaRPr>
          </a:p>
        </p:txBody>
      </p:sp>
      <p:sp>
        <p:nvSpPr>
          <p:cNvPr id="1222697" name="Line 41"/>
          <p:cNvSpPr>
            <a:spLocks noChangeShapeType="1"/>
          </p:cNvSpPr>
          <p:nvPr/>
        </p:nvSpPr>
        <p:spPr bwMode="auto">
          <a:xfrm rot="10757999" flipV="1">
            <a:off x="8037513" y="2797175"/>
            <a:ext cx="336550" cy="46037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698" name="Text Box 42"/>
          <p:cNvSpPr txBox="1">
            <a:spLocks noChangeArrowheads="1"/>
          </p:cNvSpPr>
          <p:nvPr/>
        </p:nvSpPr>
        <p:spPr bwMode="auto">
          <a:xfrm>
            <a:off x="4797425" y="2468563"/>
            <a:ext cx="24415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>
                <a:solidFill>
                  <a:srgbClr val="00FF00"/>
                </a:solidFill>
                <a:latin typeface="Arial" charset="0"/>
              </a:rPr>
              <a:t>(1024 x 1024 = 1M Pixel)</a:t>
            </a:r>
          </a:p>
          <a:p>
            <a:pPr eaLnBrk="0" hangingPunct="0"/>
            <a:endParaRPr lang="en-US" sz="15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1222699" name="Rectangle 43"/>
          <p:cNvSpPr>
            <a:spLocks noChangeArrowheads="1"/>
          </p:cNvSpPr>
          <p:nvPr/>
        </p:nvSpPr>
        <p:spPr bwMode="auto">
          <a:xfrm>
            <a:off x="947738" y="3228975"/>
            <a:ext cx="47625" cy="9810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700" name="Rectangle 44"/>
          <p:cNvSpPr>
            <a:spLocks noChangeArrowheads="1"/>
          </p:cNvSpPr>
          <p:nvPr/>
        </p:nvSpPr>
        <p:spPr bwMode="auto">
          <a:xfrm>
            <a:off x="1196975" y="3236913"/>
            <a:ext cx="46038" cy="9810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701" name="Rectangle 45"/>
          <p:cNvSpPr>
            <a:spLocks noChangeArrowheads="1"/>
          </p:cNvSpPr>
          <p:nvPr/>
        </p:nvSpPr>
        <p:spPr bwMode="auto">
          <a:xfrm>
            <a:off x="7456488" y="3213100"/>
            <a:ext cx="46037" cy="9810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702" name="Text Box 46"/>
          <p:cNvSpPr txBox="1">
            <a:spLocks noChangeArrowheads="1"/>
          </p:cNvSpPr>
          <p:nvPr/>
        </p:nvSpPr>
        <p:spPr bwMode="auto">
          <a:xfrm>
            <a:off x="0" y="4013200"/>
            <a:ext cx="728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>
                <a:solidFill>
                  <a:srgbClr val="FF0000"/>
                </a:solidFill>
                <a:latin typeface="Arial" charset="0"/>
              </a:rPr>
              <a:t>HV</a:t>
            </a:r>
            <a:endParaRPr lang="en-US" sz="1500" b="0">
              <a:solidFill>
                <a:srgbClr val="FF0000"/>
              </a:solidFill>
            </a:endParaRPr>
          </a:p>
        </p:txBody>
      </p:sp>
      <p:sp>
        <p:nvSpPr>
          <p:cNvPr id="1222703" name="Text Box 47"/>
          <p:cNvSpPr txBox="1">
            <a:spLocks noChangeArrowheads="1"/>
          </p:cNvSpPr>
          <p:nvPr/>
        </p:nvSpPr>
        <p:spPr bwMode="auto">
          <a:xfrm>
            <a:off x="1241425" y="3910013"/>
            <a:ext cx="730250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>
                <a:solidFill>
                  <a:srgbClr val="FF0000"/>
                </a:solidFill>
                <a:latin typeface="Arial" charset="0"/>
              </a:rPr>
              <a:t>LV</a:t>
            </a:r>
            <a:endParaRPr lang="en-US" sz="1500" b="0">
              <a:solidFill>
                <a:srgbClr val="FF0000"/>
              </a:solidFill>
            </a:endParaRPr>
          </a:p>
        </p:txBody>
      </p:sp>
      <p:sp>
        <p:nvSpPr>
          <p:cNvPr id="1222704" name="Line 48"/>
          <p:cNvSpPr>
            <a:spLocks noChangeShapeType="1"/>
          </p:cNvSpPr>
          <p:nvPr/>
        </p:nvSpPr>
        <p:spPr bwMode="auto">
          <a:xfrm rot="10757999" flipV="1">
            <a:off x="2193925" y="1552575"/>
            <a:ext cx="461963" cy="50482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705" name="Line 49"/>
          <p:cNvSpPr>
            <a:spLocks noChangeShapeType="1"/>
          </p:cNvSpPr>
          <p:nvPr/>
        </p:nvSpPr>
        <p:spPr bwMode="auto">
          <a:xfrm rot="10757999" flipH="1">
            <a:off x="434975" y="4003675"/>
            <a:ext cx="547688" cy="161925"/>
          </a:xfrm>
          <a:prstGeom prst="line">
            <a:avLst/>
          </a:prstGeom>
          <a:noFill/>
          <a:ln w="12700">
            <a:solidFill>
              <a:srgbClr val="993300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2706" name="Text Box 50"/>
          <p:cNvSpPr txBox="1">
            <a:spLocks noChangeArrowheads="1"/>
          </p:cNvSpPr>
          <p:nvPr/>
        </p:nvSpPr>
        <p:spPr bwMode="auto">
          <a:xfrm>
            <a:off x="6037263" y="3829050"/>
            <a:ext cx="15668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33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300">
                <a:solidFill>
                  <a:srgbClr val="FF0000"/>
                </a:solidFill>
                <a:latin typeface="Arial" charset="0"/>
              </a:rPr>
              <a:t>Optical Fiber for</a:t>
            </a:r>
          </a:p>
          <a:p>
            <a:pPr eaLnBrk="0" hangingPunct="0"/>
            <a:r>
              <a:rPr lang="en-US" sz="1300">
                <a:solidFill>
                  <a:srgbClr val="FF0000"/>
                </a:solidFill>
                <a:latin typeface="Arial" charset="0"/>
              </a:rPr>
              <a:t>Signal Readout</a:t>
            </a:r>
            <a:endParaRPr lang="en-US" sz="1300" b="0">
              <a:solidFill>
                <a:srgbClr val="FF0000"/>
              </a:solidFill>
            </a:endParaRPr>
          </a:p>
        </p:txBody>
      </p:sp>
      <p:sp>
        <p:nvSpPr>
          <p:cNvPr id="1222707" name="Text Box 51"/>
          <p:cNvSpPr txBox="1">
            <a:spLocks noChangeArrowheads="1"/>
          </p:cNvSpPr>
          <p:nvPr/>
        </p:nvSpPr>
        <p:spPr bwMode="auto">
          <a:xfrm>
            <a:off x="3200400" y="5181600"/>
            <a:ext cx="61610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sz="2600">
                <a:solidFill>
                  <a:srgbClr val="FF0000"/>
                </a:solidFill>
                <a:latin typeface="Arial" charset="0"/>
              </a:rPr>
              <a:t>50 </a:t>
            </a:r>
            <a:r>
              <a:rPr lang="en-US" sz="2600">
                <a:solidFill>
                  <a:srgbClr val="FF0000"/>
                </a:solidFill>
                <a:latin typeface="Arial" charset="0"/>
                <a:sym typeface="Symbol" charset="0"/>
              </a:rPr>
              <a:t></a:t>
            </a:r>
            <a:r>
              <a:rPr lang="en-US" sz="2600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sz="2600" baseline="30000">
                <a:solidFill>
                  <a:srgbClr val="FF0000"/>
                </a:solidFill>
                <a:latin typeface="Arial" charset="0"/>
                <a:cs typeface="Arial" charset="0"/>
              </a:rPr>
              <a:t></a:t>
            </a:r>
            <a:r>
              <a:rPr lang="en-US" sz="2600">
                <a:latin typeface="Arial" charset="0"/>
              </a:rPr>
              <a:t> Pixel Size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1024 x 1024 = </a:t>
            </a:r>
            <a:r>
              <a:rPr lang="en-US" sz="2600">
                <a:solidFill>
                  <a:srgbClr val="FF0000"/>
                </a:solidFill>
                <a:latin typeface="Arial" charset="0"/>
              </a:rPr>
              <a:t>1M</a:t>
            </a:r>
            <a:r>
              <a:rPr lang="en-US" sz="2600">
                <a:latin typeface="Arial" charset="0"/>
              </a:rPr>
              <a:t> Pixels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QE ~ </a:t>
            </a:r>
            <a:r>
              <a:rPr lang="en-US" sz="2600">
                <a:solidFill>
                  <a:srgbClr val="FF0000"/>
                </a:solidFill>
                <a:latin typeface="Arial" charset="0"/>
              </a:rPr>
              <a:t>80%</a:t>
            </a:r>
            <a:r>
              <a:rPr lang="en-US" sz="2600">
                <a:latin typeface="Arial" charset="0"/>
              </a:rPr>
              <a:t> at </a:t>
            </a:r>
            <a:r>
              <a:rPr lang="en-US" sz="2600">
                <a:solidFill>
                  <a:srgbClr val="FF0000"/>
                </a:solidFill>
                <a:latin typeface="Arial" charset="0"/>
              </a:rPr>
              <a:t>300 ~ 800 nm</a:t>
            </a:r>
            <a:r>
              <a:rPr lang="en-US" sz="2600">
                <a:latin typeface="Arial" charset="0"/>
              </a:rPr>
              <a:t>  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Gain ~10</a:t>
            </a:r>
            <a:r>
              <a:rPr lang="en-US" sz="2600" baseline="30000">
                <a:latin typeface="Arial" charset="0"/>
              </a:rPr>
              <a:t>5</a:t>
            </a:r>
            <a:endParaRPr lang="en-US" sz="260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BD43-5838-964D-8C86-BD70F68A533F}" type="slidenum">
              <a:rPr lang="en-US"/>
              <a:pPr/>
              <a:t>99</a:t>
            </a:fld>
            <a:endParaRPr lang="en-US"/>
          </a:p>
        </p:txBody>
      </p:sp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</a:p>
        </p:txBody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9036050" cy="5562600"/>
          </a:xfrm>
        </p:spPr>
        <p:txBody>
          <a:bodyPr/>
          <a:lstStyle/>
          <a:p>
            <a:r>
              <a:rPr lang="en-US"/>
              <a:t>Areas of interests at Beaune 2005:</a:t>
            </a:r>
          </a:p>
          <a:p>
            <a:pPr lvl="1"/>
            <a:r>
              <a:rPr lang="en-US"/>
              <a:t>SiPM</a:t>
            </a:r>
          </a:p>
          <a:p>
            <a:pPr lvl="1"/>
            <a:r>
              <a:rPr lang="en-US"/>
              <a:t>Large area HPD</a:t>
            </a:r>
          </a:p>
          <a:p>
            <a:pPr lvl="1"/>
            <a:r>
              <a:rPr lang="en-US"/>
              <a:t>Integrated front-end electronics</a:t>
            </a:r>
          </a:p>
          <a:p>
            <a:r>
              <a:rPr lang="en-US"/>
              <a:t>Future direction will be driven by</a:t>
            </a:r>
          </a:p>
          <a:p>
            <a:pPr lvl="1"/>
            <a:r>
              <a:rPr lang="en-US"/>
              <a:t>Broader markets (outside of Physics)</a:t>
            </a:r>
          </a:p>
          <a:p>
            <a:pPr lvl="1"/>
            <a:r>
              <a:rPr lang="en-US"/>
              <a:t>Low Costs</a:t>
            </a:r>
          </a:p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5"/>
</p:tagLst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A5002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A5002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A5002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A5002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rgese04">
  <a:themeElements>
    <a:clrScheme name="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FFFF"/>
      </a:hlink>
      <a:folHlink>
        <a:srgbClr val="CCCCCC"/>
      </a:folHlink>
    </a:clrScheme>
    <a:fontScheme name="cargese04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A5002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rgbClr val="A5002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cargese04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gese04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gese04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1750</TotalTime>
  <Words>4218</Words>
  <Application>Microsoft Macintosh PowerPoint</Application>
  <PresentationFormat>Custom</PresentationFormat>
  <Paragraphs>1347</Paragraphs>
  <Slides>99</Slides>
  <Notes>99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99</vt:i4>
      </vt:variant>
    </vt:vector>
  </HeadingPairs>
  <TitlesOfParts>
    <vt:vector size="127" baseType="lpstr">
      <vt:lpstr>Times New Roman</vt:lpstr>
      <vt:lpstr>Tahoma</vt:lpstr>
      <vt:lpstr>Arial Narrow</vt:lpstr>
      <vt:lpstr>Wingdings</vt:lpstr>
      <vt:lpstr>Comic Sans MS</vt:lpstr>
      <vt:lpstr>Arial</vt:lpstr>
      <vt:lpstr>MS Mincho</vt:lpstr>
      <vt:lpstr>MS PGothic</vt:lpstr>
      <vt:lpstr>MS Gothic</vt:lpstr>
      <vt:lpstr>Symbol</vt:lpstr>
      <vt:lpstr>Century Gothic</vt:lpstr>
      <vt:lpstr>Lucida Sans Unicode</vt:lpstr>
      <vt:lpstr>StarSymbol</vt:lpstr>
      <vt:lpstr>SimSun</vt:lpstr>
      <vt:lpstr>Times</vt:lpstr>
      <vt:lpstr>AvantGarde</vt:lpstr>
      <vt:lpstr>Albertus Medium</vt:lpstr>
      <vt:lpstr>ＭＳ ＰＲゴシック</vt:lpstr>
      <vt:lpstr>Helvetica</vt:lpstr>
      <vt:lpstr>blank</vt:lpstr>
      <vt:lpstr>Blank Presentation</vt:lpstr>
      <vt:lpstr>cargese04</vt:lpstr>
      <vt:lpstr>Microsoft Office Excel Worksheet</vt:lpstr>
      <vt:lpstr>Adobe Photoshop Image</vt:lpstr>
      <vt:lpstr>Microsoft Equation 3.0</vt:lpstr>
      <vt:lpstr>Origin Graph</vt:lpstr>
      <vt:lpstr>MathType 5.0 Equation</vt:lpstr>
      <vt:lpstr>Microsoft Excel Chart</vt:lpstr>
      <vt:lpstr>Summary of  Beaune 2005</vt:lpstr>
      <vt:lpstr>Outline</vt:lpstr>
      <vt:lpstr>Why are we here?</vt:lpstr>
      <vt:lpstr>Are we alone?</vt:lpstr>
      <vt:lpstr>PowerPoint Presentation</vt:lpstr>
      <vt:lpstr>Science of 21st Century</vt:lpstr>
      <vt:lpstr>Scientifics Applications</vt:lpstr>
      <vt:lpstr>PowerPoint Presentation</vt:lpstr>
      <vt:lpstr>Large Hadron Collider (LHC)</vt:lpstr>
      <vt:lpstr>CMS Detector under 4 Tesla</vt:lpstr>
      <vt:lpstr>APD’s for CMS ECAL (HPK) (Beaune 2002)</vt:lpstr>
      <vt:lpstr>PowerPoint Presentation</vt:lpstr>
      <vt:lpstr>LHCb experiment</vt:lpstr>
      <vt:lpstr>PowerPoint Presentation</vt:lpstr>
      <vt:lpstr>Belle Spectrometer - PID</vt:lpstr>
      <vt:lpstr>COMPASS at CERN</vt:lpstr>
      <vt:lpstr>International Linear Collider</vt:lpstr>
      <vt:lpstr>ILC Detector Concepts</vt:lpstr>
      <vt:lpstr>PowerPoint Presentation</vt:lpstr>
      <vt:lpstr>Multi-Messenger Exploration  of Energy Frontiers</vt:lpstr>
      <vt:lpstr>Super-Kamiokande</vt:lpstr>
      <vt:lpstr>Hyper Kamiokande, UNO </vt:lpstr>
      <vt:lpstr>ICECUBE</vt:lpstr>
      <vt:lpstr>PowerPoint Presentation</vt:lpstr>
      <vt:lpstr>EUSO on International Space Station</vt:lpstr>
      <vt:lpstr>EUSO Detector</vt:lpstr>
      <vt:lpstr>Detection of Cosmic Radiation</vt:lpstr>
      <vt:lpstr>Photon Detector</vt:lpstr>
      <vt:lpstr>PowerPoint Presentation</vt:lpstr>
      <vt:lpstr>g-Camera Today</vt:lpstr>
      <vt:lpstr>PowerPoint Presentation</vt:lpstr>
      <vt:lpstr>Crystals</vt:lpstr>
      <vt:lpstr>PowerPoint Presentation</vt:lpstr>
      <vt:lpstr>PowerPoint Presentation</vt:lpstr>
      <vt:lpstr>PowerPoint Presentation</vt:lpstr>
      <vt:lpstr>Nutts’ Law</vt:lpstr>
      <vt:lpstr>PowerPoint Presentation</vt:lpstr>
      <vt:lpstr>Emission of Quantum Dot</vt:lpstr>
      <vt:lpstr>PowerPoint Presentation</vt:lpstr>
      <vt:lpstr>General Requirements</vt:lpstr>
      <vt:lpstr>New Developments on Detectors</vt:lpstr>
      <vt:lpstr>PowerPoint Presentation</vt:lpstr>
      <vt:lpstr>PowerPoint Presentation</vt:lpstr>
      <vt:lpstr>COMPASS RICH</vt:lpstr>
      <vt:lpstr>PowerPoint Presentation</vt:lpstr>
      <vt:lpstr>PowerPoint Presentation</vt:lpstr>
      <vt:lpstr>A Very Flat Gaseous Imaging PM</vt:lpstr>
      <vt:lpstr>PowerPoint Presentation</vt:lpstr>
      <vt:lpstr>Hamamatsu High QE Photocathode</vt:lpstr>
      <vt:lpstr>PowerPoint Presentation</vt:lpstr>
      <vt:lpstr>Hamamatsu Flat Panel PMT</vt:lpstr>
      <vt:lpstr>Burle Flat MCP PMT</vt:lpstr>
      <vt:lpstr>PowerPoint Presentation</vt:lpstr>
      <vt:lpstr>HPD with 18-mm GaAsP Photocathode by Hamamatsu</vt:lpstr>
      <vt:lpstr>QE of GaAsP + WLS</vt:lpstr>
      <vt:lpstr>PowerPoint Presentation</vt:lpstr>
      <vt:lpstr>DEP Hybrid Photodiode (HPD) (Beaune 2002)</vt:lpstr>
      <vt:lpstr>HPD pre-series (9 tubes): performance results</vt:lpstr>
      <vt:lpstr>Multi-pixel HAPD (8x8 matrix)</vt:lpstr>
      <vt:lpstr>RMD Position Sensitive HAPD</vt:lpstr>
      <vt:lpstr>13inch HAPD by Hamamatsu</vt:lpstr>
      <vt:lpstr>PowerPoint Presentation</vt:lpstr>
      <vt:lpstr>PowerPoint Presentation</vt:lpstr>
      <vt:lpstr>Development of Other Vacuum Devices</vt:lpstr>
      <vt:lpstr>Light Amplifier Concept</vt:lpstr>
      <vt:lpstr>PowerPoint Presentation</vt:lpstr>
      <vt:lpstr>Planar Process for APD Fabrication</vt:lpstr>
      <vt:lpstr>Position Sensitive and Discrete APDs</vt:lpstr>
      <vt:lpstr>Fabrication for Position Sensitivity</vt:lpstr>
      <vt:lpstr>RMD APD for PET Applications</vt:lpstr>
      <vt:lpstr>Silicon Photomultiplier (from Beaune 2002)</vt:lpstr>
      <vt:lpstr>PowerPoint Presentation</vt:lpstr>
      <vt:lpstr>Various SiPM</vt:lpstr>
      <vt:lpstr>SiPM Layout</vt:lpstr>
      <vt:lpstr>PE Distribution of Various SiPM</vt:lpstr>
      <vt:lpstr>SiPM Performance</vt:lpstr>
      <vt:lpstr>QE of Various SiPM</vt:lpstr>
      <vt:lpstr>PowerPoint Presentation</vt:lpstr>
      <vt:lpstr>PowerPoint Presentation</vt:lpstr>
      <vt:lpstr>Future of SiPM</vt:lpstr>
      <vt:lpstr>PowerPoint Presentation</vt:lpstr>
      <vt:lpstr>SiPMs in ILC Tile HCAL Prototype</vt:lpstr>
      <vt:lpstr>PowerPoint Presentation</vt:lpstr>
      <vt:lpstr>PowerPoint Presentation</vt:lpstr>
      <vt:lpstr>Final Comparisons</vt:lpstr>
      <vt:lpstr>Quantum Efficiency (Beaune 1999                             )</vt:lpstr>
      <vt:lpstr>Time Resolution vs. Sensitive Area (Beaune 1999                 )</vt:lpstr>
      <vt:lpstr>Effect of Magnetic Fields (Beaune 1999               )</vt:lpstr>
      <vt:lpstr>Equivalent Noise Charge (ENC) after CRRCn </vt:lpstr>
      <vt:lpstr>Energy Resolution (/E)</vt:lpstr>
      <vt:lpstr>Summary Table (Beaune 1999) </vt:lpstr>
      <vt:lpstr>Summary Table (Beaune 2005) </vt:lpstr>
      <vt:lpstr>Resolution (over Poisson Limit)  (Beaune 1999) </vt:lpstr>
      <vt:lpstr>Resolution (over Poisson Limit)  (Beaune 1999) </vt:lpstr>
      <vt:lpstr>Resolution (over Poisson Limit)  (Beaune 2005) </vt:lpstr>
      <vt:lpstr>Market Price (Beaune 1999               )</vt:lpstr>
      <vt:lpstr>PowerPoint Presentation</vt:lpstr>
      <vt:lpstr>PowerPoint Presentation</vt:lpstr>
      <vt:lpstr>Concluding Remarks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Beaune 2005</dc:title>
  <dc:creator>Katsushi Arisaka</dc:creator>
  <cp:lastModifiedBy>Katsushi Arisaka</cp:lastModifiedBy>
  <cp:revision>159</cp:revision>
  <dcterms:created xsi:type="dcterms:W3CDTF">2005-06-19T09:19:36Z</dcterms:created>
  <dcterms:modified xsi:type="dcterms:W3CDTF">2012-11-23T02:51:05Z</dcterms:modified>
</cp:coreProperties>
</file>