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oleObject2.bin" ContentType="application/vnd.openxmlformats-officedocument.oleObject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embeddings/oleObject3.bin" ContentType="application/vnd.openxmlformats-officedocument.oleObject"/>
  <Override PartName="/ppt/notesSlides/notesSlide51.xml" ContentType="application/vnd.openxmlformats-officedocument.presentationml.notesSlide+xml"/>
  <Override PartName="/ppt/embeddings/oleObject4.bin" ContentType="application/vnd.openxmlformats-officedocument.oleObject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embeddings/oleObject5.bin" ContentType="application/vnd.openxmlformats-officedocument.oleObject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embeddings/oleObject6.bin" ContentType="application/vnd.openxmlformats-officedocument.oleObject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embeddings/oleObject7.bin" ContentType="application/vnd.openxmlformats-officedocument.oleObject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embeddings/oleObject8.bin" ContentType="application/vnd.openxmlformats-officedocument.oleObject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embeddings/oleObject9.bin" ContentType="application/vnd.openxmlformats-officedocument.oleObject"/>
  <Override PartName="/ppt/notesSlides/notesSlide102.xml" ContentType="application/vnd.openxmlformats-officedocument.presentationml.notesSlide+xml"/>
  <Override PartName="/ppt/embeddings/oleObject10.bin" ContentType="application/vnd.openxmlformats-officedocument.oleObject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08"/>
  </p:notesMasterIdLst>
  <p:handoutMasterIdLst>
    <p:handoutMasterId r:id="rId109"/>
  </p:handoutMasterIdLst>
  <p:sldIdLst>
    <p:sldId id="464" r:id="rId3"/>
    <p:sldId id="1344" r:id="rId4"/>
    <p:sldId id="1345" r:id="rId5"/>
    <p:sldId id="803" r:id="rId6"/>
    <p:sldId id="907" r:id="rId7"/>
    <p:sldId id="1150" r:id="rId8"/>
    <p:sldId id="1057" r:id="rId9"/>
    <p:sldId id="1058" r:id="rId10"/>
    <p:sldId id="1059" r:id="rId11"/>
    <p:sldId id="1060" r:id="rId12"/>
    <p:sldId id="1288" r:id="rId13"/>
    <p:sldId id="1293" r:id="rId14"/>
    <p:sldId id="1289" r:id="rId15"/>
    <p:sldId id="951" r:id="rId16"/>
    <p:sldId id="952" r:id="rId17"/>
    <p:sldId id="1094" r:id="rId18"/>
    <p:sldId id="1358" r:id="rId19"/>
    <p:sldId id="1191" r:id="rId20"/>
    <p:sldId id="1076" r:id="rId21"/>
    <p:sldId id="1125" r:id="rId22"/>
    <p:sldId id="1187" r:id="rId23"/>
    <p:sldId id="1280" r:id="rId24"/>
    <p:sldId id="1301" r:id="rId25"/>
    <p:sldId id="1302" r:id="rId26"/>
    <p:sldId id="1281" r:id="rId27"/>
    <p:sldId id="1417" r:id="rId28"/>
    <p:sldId id="1282" r:id="rId29"/>
    <p:sldId id="1413" r:id="rId30"/>
    <p:sldId id="1206" r:id="rId31"/>
    <p:sldId id="911" r:id="rId32"/>
    <p:sldId id="1080" r:id="rId33"/>
    <p:sldId id="915" r:id="rId34"/>
    <p:sldId id="1214" r:id="rId35"/>
    <p:sldId id="1215" r:id="rId36"/>
    <p:sldId id="919" r:id="rId37"/>
    <p:sldId id="1216" r:id="rId38"/>
    <p:sldId id="921" r:id="rId39"/>
    <p:sldId id="922" r:id="rId40"/>
    <p:sldId id="1404" r:id="rId41"/>
    <p:sldId id="1369" r:id="rId42"/>
    <p:sldId id="1405" r:id="rId43"/>
    <p:sldId id="1385" r:id="rId44"/>
    <p:sldId id="1397" r:id="rId45"/>
    <p:sldId id="1367" r:id="rId46"/>
    <p:sldId id="1368" r:id="rId47"/>
    <p:sldId id="1311" r:id="rId48"/>
    <p:sldId id="1313" r:id="rId49"/>
    <p:sldId id="1314" r:id="rId50"/>
    <p:sldId id="1312" r:id="rId51"/>
    <p:sldId id="1398" r:id="rId52"/>
    <p:sldId id="1219" r:id="rId53"/>
    <p:sldId id="1430" r:id="rId54"/>
    <p:sldId id="1389" r:id="rId55"/>
    <p:sldId id="1391" r:id="rId56"/>
    <p:sldId id="1390" r:id="rId57"/>
    <p:sldId id="1432" r:id="rId58"/>
    <p:sldId id="1433" r:id="rId59"/>
    <p:sldId id="1434" r:id="rId60"/>
    <p:sldId id="1428" r:id="rId61"/>
    <p:sldId id="1429" r:id="rId62"/>
    <p:sldId id="1230" r:id="rId63"/>
    <p:sldId id="1235" r:id="rId64"/>
    <p:sldId id="1234" r:id="rId65"/>
    <p:sldId id="1410" r:id="rId66"/>
    <p:sldId id="1240" r:id="rId67"/>
    <p:sldId id="1241" r:id="rId68"/>
    <p:sldId id="1279" r:id="rId69"/>
    <p:sldId id="1243" r:id="rId70"/>
    <p:sldId id="1415" r:id="rId71"/>
    <p:sldId id="1257" r:id="rId72"/>
    <p:sldId id="1359" r:id="rId73"/>
    <p:sldId id="1267" r:id="rId74"/>
    <p:sldId id="1268" r:id="rId75"/>
    <p:sldId id="1331" r:id="rId76"/>
    <p:sldId id="1332" r:id="rId77"/>
    <p:sldId id="1333" r:id="rId78"/>
    <p:sldId id="1272" r:id="rId79"/>
    <p:sldId id="1273" r:id="rId80"/>
    <p:sldId id="1274" r:id="rId81"/>
    <p:sldId id="1343" r:id="rId82"/>
    <p:sldId id="1275" r:id="rId83"/>
    <p:sldId id="1399" r:id="rId84"/>
    <p:sldId id="1338" r:id="rId85"/>
    <p:sldId id="1401" r:id="rId86"/>
    <p:sldId id="1402" r:id="rId87"/>
    <p:sldId id="1300" r:id="rId88"/>
    <p:sldId id="1406" r:id="rId89"/>
    <p:sldId id="1412" r:id="rId90"/>
    <p:sldId id="1298" r:id="rId91"/>
    <p:sldId id="1361" r:id="rId92"/>
    <p:sldId id="1408" r:id="rId93"/>
    <p:sldId id="1318" r:id="rId94"/>
    <p:sldId id="1416" r:id="rId95"/>
    <p:sldId id="1348" r:id="rId96"/>
    <p:sldId id="1347" r:id="rId97"/>
    <p:sldId id="1439" r:id="rId98"/>
    <p:sldId id="1440" r:id="rId99"/>
    <p:sldId id="1427" r:id="rId100"/>
    <p:sldId id="1418" r:id="rId101"/>
    <p:sldId id="1419" r:id="rId102"/>
    <p:sldId id="1420" r:id="rId103"/>
    <p:sldId id="1423" r:id="rId104"/>
    <p:sldId id="1424" r:id="rId105"/>
    <p:sldId id="1357" r:id="rId106"/>
    <p:sldId id="1411" r:id="rId107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FF"/>
    <a:srgbClr val="0000FF"/>
    <a:srgbClr val="CCFF33"/>
    <a:srgbClr val="99FF33"/>
    <a:srgbClr val="00FF00"/>
    <a:srgbClr val="CC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6780" autoAdjust="0"/>
    <p:restoredTop sz="99887" autoAdjust="0"/>
  </p:normalViewPr>
  <p:slideViewPr>
    <p:cSldViewPr>
      <p:cViewPr varScale="1">
        <p:scale>
          <a:sx n="148" d="100"/>
          <a:sy n="148" d="100"/>
        </p:scale>
        <p:origin x="-880" y="-112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notesMaster" Target="notesMasters/notesMaster1.xml"/><Relationship Id="rId10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1B03F895-66B2-BB4D-8D9D-0E8F65F06A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1059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203033FD-36B4-FD4D-A07D-852D68658E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76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FCAFF8-8DEA-244A-980C-F15E19CDFC63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B40F3-EDC7-9E4B-A8B3-C302485B5CB2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1208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5E4B74-BFC0-E744-8F6C-18F30F982A5D}" type="slidenum">
              <a:rPr lang="en-US" sz="1300">
                <a:latin typeface="Times New Roman" charset="0"/>
              </a:rPr>
              <a:pPr eaLnBrk="1" hangingPunct="1"/>
              <a:t>101</a:t>
            </a:fld>
            <a:endParaRPr lang="en-US" sz="1300">
              <a:latin typeface="Times New Roman" charset="0"/>
            </a:endParaRPr>
          </a:p>
        </p:txBody>
      </p:sp>
      <p:sp>
        <p:nvSpPr>
          <p:cNvPr id="2129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0725"/>
            <a:ext cx="4724400" cy="360045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FA8632-744E-9F43-B1E9-C54F479CADDB}" type="slidenum">
              <a:rPr lang="en-US" sz="1300">
                <a:latin typeface="Times New Roman" charset="0"/>
              </a:rPr>
              <a:pPr eaLnBrk="1" hangingPunct="1"/>
              <a:t>102</a:t>
            </a:fld>
            <a:endParaRPr lang="en-US" sz="1300">
              <a:latin typeface="Times New Roman" charset="0"/>
            </a:endParaRPr>
          </a:p>
        </p:txBody>
      </p:sp>
      <p:sp>
        <p:nvSpPr>
          <p:cNvPr id="214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2DF1C2-8B0F-6041-B8AC-DF95AD914A70}" type="slidenum">
              <a:rPr lang="en-US" sz="1300">
                <a:latin typeface="Times New Roman" charset="0"/>
              </a:rPr>
              <a:pPr eaLnBrk="1" hangingPunct="1"/>
              <a:t>103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A9AD7F-C6E4-724D-992F-D2A8C6DAF9EC}" type="slidenum">
              <a:rPr lang="en-US" sz="1300">
                <a:latin typeface="Times New Roman" charset="0"/>
              </a:rPr>
              <a:pPr eaLnBrk="1" hangingPunct="1"/>
              <a:t>104</a:t>
            </a:fld>
            <a:endParaRPr lang="en-US" sz="1300">
              <a:latin typeface="Times New Roman" charset="0"/>
            </a:endParaRPr>
          </a:p>
        </p:txBody>
      </p:sp>
      <p:sp>
        <p:nvSpPr>
          <p:cNvPr id="216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7C8FFC-853D-4240-B6CA-40ACA8CE8AD3}" type="slidenum">
              <a:rPr lang="en-US" sz="1300">
                <a:latin typeface="Times New Roman" charset="0"/>
              </a:rPr>
              <a:pPr eaLnBrk="1" hangingPunct="1"/>
              <a:t>105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ED428C-B1AF-9F44-94E2-E0170E6E600E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56DF31-48D1-9B40-8C3E-18734ECF73E4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1228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7F3F79-E83D-7C44-83A3-5EA3C888017F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21500A-3670-7541-B9A3-54636AE63434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1249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AAD397-CC92-E349-ABE3-C54AFEFADA82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1259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7BDA14-D3BB-A04E-9DCD-CCADC1106B5C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1269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692D8-DB49-9F4F-BC20-8D165A3395DE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1280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7550"/>
            <a:ext cx="4729162" cy="3603625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1D818E-8A14-934B-B98A-E4E021CAE7C0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1290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BC462A-3739-614C-BA44-67B1D5E3A8EC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1300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25987" cy="360045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488" y="4560888"/>
            <a:ext cx="5357812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B20732-087B-2C43-8274-2D3274CADE74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DC6EB9-EA34-FD41-8B8B-11EF6A01F976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1310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2813" cy="3598862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76E4BE-2801-2C46-B549-ED0DD43509CB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1320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59082F-2568-654B-A0B7-A9B7270ED4B5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1331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41363"/>
            <a:ext cx="4678363" cy="3565525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9138"/>
            <a:ext cx="5381625" cy="437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FD05E8-6D87-774E-A483-86261D88A98E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41363"/>
            <a:ext cx="4678363" cy="3565525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9138"/>
            <a:ext cx="5381625" cy="437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70B2A7-528A-0043-B626-C7DD8E41BCCC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1351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41363"/>
            <a:ext cx="4678363" cy="3565525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9138"/>
            <a:ext cx="5381625" cy="437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528008-105A-C54F-9568-E01A7A64B388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1361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24400" cy="360045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248851-0DEC-BF43-BD03-106CF044B42A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1372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24400" cy="360045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D07D0D-E4C5-3240-B2AF-5AC64CBC2A4A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382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E7C764-171B-824C-8C2C-766188C71EA1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3926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625BDA-99E9-B24C-9FE4-0421C28B5539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FEA75D-15E1-5B41-B0EC-B2119638D050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3741F9-0338-BE46-BB07-34F79272D983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1413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DC4ADC-8523-5141-AEA6-9FA72F7EA28C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AFA522-6B06-6F45-B93F-00D88B6B302E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1433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A93B63-3BDD-DB40-8DE6-8262C3AEAF6B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DD63B0-91C7-C744-BE9E-94F828C7E501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B2AC8-BE51-5147-B6F8-3BA6FDE284D6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9EC7FD-8346-4C40-8055-D07939820B2A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C1C6ED-8A7C-5A42-9EFB-D612734769EE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C3825-06D9-F448-BDF5-E7943CC92E94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  <p:sp>
        <p:nvSpPr>
          <p:cNvPr id="1495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D5CD88-4F14-3D49-86C9-D2307D285050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150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8A17F3-7506-9044-BE42-8117B669C3F1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1146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503325-E1D0-894F-976D-517D8EEFD4F9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027CF0-D5F8-D147-A611-D0DE744623F3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  <p:sp>
        <p:nvSpPr>
          <p:cNvPr id="1525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033129-94E2-AF4E-B210-D87878FE85CB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D20168-C3AC-3D45-9765-89EF1F50AB4E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5BF9B8-3465-9542-8066-E1573F8F5ECC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C47C6D-1F42-094C-B855-4EF5A2ABE1FD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EE4741-E2BF-FE46-8189-281F537C20C0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  <p:sp>
        <p:nvSpPr>
          <p:cNvPr id="157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61CAFF-29AD-8046-9A67-6F042E9F3AD9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158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C1C100-7B28-CA41-AAEB-A9C4A30B4246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  <p:sp>
        <p:nvSpPr>
          <p:cNvPr id="1597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93D2BB-818B-BF4D-A717-5E604295ADD2}" type="slidenum">
              <a:rPr lang="en-US" sz="1300">
                <a:latin typeface="Times New Roman" charset="0"/>
              </a:rPr>
              <a:pPr eaLnBrk="1" hangingPunct="1"/>
              <a:t>49</a:t>
            </a:fld>
            <a:endParaRPr lang="en-US" sz="1300">
              <a:latin typeface="Times New Roman" charset="0"/>
            </a:endParaRPr>
          </a:p>
        </p:txBody>
      </p:sp>
      <p:sp>
        <p:nvSpPr>
          <p:cNvPr id="1607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533EC4-70F4-BE47-959B-9157F7542040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2813" cy="3598862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84F43B-87B7-7248-B34A-06E1D540E470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  <p:sp>
        <p:nvSpPr>
          <p:cNvPr id="1617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331C6B-589C-2D4B-B2B7-702776C45F44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  <p:sp>
        <p:nvSpPr>
          <p:cNvPr id="1628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770E2-727C-8149-AF4B-CA8D10190C0D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638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B18003-DAE7-8742-B711-6B0361AC5218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F92B3-2ABD-CA40-A04D-F2C552C06073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8FF96F-CEB7-A843-8DA1-852AEA2D77F1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FD69DF-1890-DD4D-8DD3-9F941F5F99EB}" type="slidenum">
              <a:rPr lang="en-US" sz="1300">
                <a:latin typeface="Times New Roman" charset="0"/>
              </a:rPr>
              <a:pPr eaLnBrk="1" hangingPunct="1"/>
              <a:t>56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167940" name="Rectangle 3"/>
          <p:cNvSpPr>
            <a:spLocks noChangeArrowheads="1"/>
          </p:cNvSpPr>
          <p:nvPr>
            <p:ph type="body" idx="1"/>
          </p:nvPr>
        </p:nvSpPr>
        <p:spPr>
          <a:xfrm>
            <a:off x="536575" y="4532313"/>
            <a:ext cx="6246813" cy="426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629D96-124F-E044-8157-38C6A563E7D0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  <p:sp>
        <p:nvSpPr>
          <p:cNvPr id="1689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168964" name="Rectangle 3"/>
          <p:cNvSpPr>
            <a:spLocks noChangeArrowheads="1"/>
          </p:cNvSpPr>
          <p:nvPr>
            <p:ph type="body" idx="1"/>
          </p:nvPr>
        </p:nvSpPr>
        <p:spPr>
          <a:xfrm>
            <a:off x="536575" y="4532313"/>
            <a:ext cx="6246813" cy="426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FE9496-3F66-9B40-BEA6-2E9EDE742700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  <p:sp>
        <p:nvSpPr>
          <p:cNvPr id="1699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/>
        </p:spPr>
      </p:sp>
      <p:sp>
        <p:nvSpPr>
          <p:cNvPr id="169988" name="Rectangle 3"/>
          <p:cNvSpPr>
            <a:spLocks noChangeArrowheads="1"/>
          </p:cNvSpPr>
          <p:nvPr>
            <p:ph type="body" idx="1"/>
          </p:nvPr>
        </p:nvSpPr>
        <p:spPr>
          <a:xfrm>
            <a:off x="536575" y="4532313"/>
            <a:ext cx="6246813" cy="426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689F3C-5C2C-AB4C-B28D-060E2649629B}" type="slidenum">
              <a:rPr lang="en-US" sz="1300">
                <a:latin typeface="Times New Roman" charset="0"/>
              </a:rPr>
              <a:pPr eaLnBrk="1" hangingPunct="1"/>
              <a:t>59</a:t>
            </a:fld>
            <a:endParaRPr lang="en-US" sz="1300">
              <a:latin typeface="Times New Roman" charset="0"/>
            </a:endParaRPr>
          </a:p>
        </p:txBody>
      </p:sp>
      <p:sp>
        <p:nvSpPr>
          <p:cNvPr id="1710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0725"/>
            <a:ext cx="4722813" cy="3598863"/>
          </a:xfrm>
          <a:solidFill>
            <a:srgbClr val="FFFFFF"/>
          </a:solidFill>
          <a:ln/>
        </p:spPr>
      </p:sp>
      <p:sp>
        <p:nvSpPr>
          <p:cNvPr id="171012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59300"/>
            <a:ext cx="5364163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5613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1C93AC-8C7F-5F4B-8B40-496B5719C971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36" tIns="47617" rIns="95236" bIns="47617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6EB8C6-9DA2-254C-AF83-4DBCD6361960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  <p:sp>
        <p:nvSpPr>
          <p:cNvPr id="1720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1225" cy="3597275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3EA8E3-0248-5645-BF16-6DA341954F12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  <p:sp>
        <p:nvSpPr>
          <p:cNvPr id="1730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66B705-1FFE-4D4F-9D43-A21FF93542EE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740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174084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5613"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16A1BB-51C8-8D46-A9DC-93C311A18F71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1751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175108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5613"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A4BEA2-B1BB-9F4F-BD48-D83CF2791843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10A2BA-1D5C-F04B-8ECA-99A3A35FE4BA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  <p:sp>
        <p:nvSpPr>
          <p:cNvPr id="177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E32E4F-6C4E-7643-B31D-50805D445530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  <p:sp>
        <p:nvSpPr>
          <p:cNvPr id="1781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D4B7CC-FA2C-3D4C-BA4C-5FF0EA6BEEC0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  <p:sp>
        <p:nvSpPr>
          <p:cNvPr id="1792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E51403-DEC4-A849-97C8-D0698A0644AA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  <p:sp>
        <p:nvSpPr>
          <p:cNvPr id="1802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solidFill>
            <a:srgbClr val="FFFFFF"/>
          </a:solidFill>
          <a:ln/>
        </p:spPr>
      </p:sp>
      <p:sp>
        <p:nvSpPr>
          <p:cNvPr id="180228" name="Rectangle 3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45A84B-A44E-5945-BA3C-12EC1A9304FA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  <p:sp>
        <p:nvSpPr>
          <p:cNvPr id="1812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2313"/>
            <a:ext cx="4725987" cy="3600450"/>
          </a:xfrm>
          <a:solidFill>
            <a:srgbClr val="FFFFFF"/>
          </a:solidFill>
          <a:ln/>
        </p:spPr>
      </p:sp>
      <p:sp>
        <p:nvSpPr>
          <p:cNvPr id="181252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97" tIns="47648" rIns="95297" bIns="4764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19C362-BEF2-E046-9A99-EEA5C6B35559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BA9A32-2403-504C-A8AE-D4869ADED0B2}" type="slidenum">
              <a:rPr lang="en-US" sz="1300">
                <a:latin typeface="Times New Roman" charset="0"/>
              </a:rPr>
              <a:pPr eaLnBrk="1" hangingPunct="1"/>
              <a:t>70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9BC055-8BA9-9745-A5A1-BE1C50B8DC6A}" type="slidenum">
              <a:rPr lang="en-US" sz="1300">
                <a:latin typeface="Times New Roman" charset="0"/>
              </a:rPr>
              <a:pPr eaLnBrk="1" hangingPunct="1"/>
              <a:t>71</a:t>
            </a:fld>
            <a:endParaRPr lang="en-US" sz="1300">
              <a:latin typeface="Times New Roman" charset="0"/>
            </a:endParaRPr>
          </a:p>
        </p:txBody>
      </p:sp>
      <p:sp>
        <p:nvSpPr>
          <p:cNvPr id="1832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05BF6E-E37C-664E-8BE9-E863BB7E426B}" type="slidenum">
              <a:rPr lang="en-US" sz="1300">
                <a:latin typeface="Times New Roman" charset="0"/>
              </a:rPr>
              <a:pPr eaLnBrk="1" hangingPunct="1"/>
              <a:t>72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9DD656-2BEC-E94D-8E78-7003F25F9001}" type="slidenum">
              <a:rPr lang="en-US" sz="1300">
                <a:latin typeface="Times New Roman" charset="0"/>
              </a:rPr>
              <a:pPr eaLnBrk="1" hangingPunct="1"/>
              <a:t>73</a:t>
            </a:fld>
            <a:endParaRPr lang="en-US" sz="1300">
              <a:latin typeface="Times New Roman" charset="0"/>
            </a:endParaRPr>
          </a:p>
        </p:txBody>
      </p:sp>
      <p:sp>
        <p:nvSpPr>
          <p:cNvPr id="1853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ED1D12-F31B-7E41-B02B-8F724F825AAC}" type="slidenum">
              <a:rPr lang="en-US" sz="1300">
                <a:latin typeface="Times New Roman" charset="0"/>
              </a:rPr>
              <a:pPr eaLnBrk="1" hangingPunct="1"/>
              <a:t>74</a:t>
            </a:fld>
            <a:endParaRPr lang="en-US" sz="1300">
              <a:latin typeface="Times New Roman" charset="0"/>
            </a:endParaRPr>
          </a:p>
        </p:txBody>
      </p:sp>
      <p:sp>
        <p:nvSpPr>
          <p:cNvPr id="186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8C34A3-8F8A-9749-9D9F-19163E1836EA}" type="slidenum">
              <a:rPr lang="en-US" sz="1300">
                <a:latin typeface="Times New Roman" charset="0"/>
              </a:rPr>
              <a:pPr eaLnBrk="1" hangingPunct="1"/>
              <a:t>75</a:t>
            </a:fld>
            <a:endParaRPr lang="en-US" sz="1300">
              <a:latin typeface="Times New Roman" charset="0"/>
            </a:endParaRPr>
          </a:p>
        </p:txBody>
      </p:sp>
      <p:sp>
        <p:nvSpPr>
          <p:cNvPr id="1873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6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659347-5054-A449-B21D-786F283A8F57}" type="slidenum">
              <a:rPr lang="en-US" sz="1300">
                <a:latin typeface="Times New Roman" charset="0"/>
              </a:rPr>
              <a:pPr eaLnBrk="1" hangingPunct="1"/>
              <a:t>76</a:t>
            </a:fld>
            <a:endParaRPr lang="en-US" sz="1300">
              <a:latin typeface="Times New Roman" charset="0"/>
            </a:endParaRPr>
          </a:p>
        </p:txBody>
      </p:sp>
      <p:sp>
        <p:nvSpPr>
          <p:cNvPr id="1884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EC4AEC-79B1-BA4B-A89B-0C58C358F334}" type="slidenum">
              <a:rPr lang="en-US" sz="1300">
                <a:latin typeface="Times New Roman" charset="0"/>
              </a:rPr>
              <a:pPr eaLnBrk="1" hangingPunct="1"/>
              <a:t>77</a:t>
            </a:fld>
            <a:endParaRPr lang="en-US" sz="1300">
              <a:latin typeface="Times New Roman" charset="0"/>
            </a:endParaRPr>
          </a:p>
        </p:txBody>
      </p:sp>
      <p:sp>
        <p:nvSpPr>
          <p:cNvPr id="1894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189444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2EECAB-D58D-6648-9DFF-FC5C69AC5A06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  <p:sp>
        <p:nvSpPr>
          <p:cNvPr id="19046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190468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9E7D83-9935-F543-B2BE-57A2678C344F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  <p:sp>
        <p:nvSpPr>
          <p:cNvPr id="191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F122D-2506-4B4E-94F8-14D0138AA575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1187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761F84-E98F-554E-9263-D2E4803FE4A2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  <p:sp>
        <p:nvSpPr>
          <p:cNvPr id="1925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ED41BB-FC62-F241-AE41-3C0378849F54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  <p:sp>
        <p:nvSpPr>
          <p:cNvPr id="1935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0163" y="722313"/>
            <a:ext cx="4725987" cy="3600450"/>
          </a:xfrm>
          <a:solidFill>
            <a:srgbClr val="FFFFFF"/>
          </a:solidFill>
          <a:ln/>
        </p:spPr>
      </p:sp>
      <p:sp>
        <p:nvSpPr>
          <p:cNvPr id="193540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D69C69-C0DA-7945-8CF9-C9D196622C74}" type="slidenum">
              <a:rPr lang="en-US" sz="1300">
                <a:latin typeface="Times New Roman" charset="0"/>
              </a:rPr>
              <a:pPr eaLnBrk="1" hangingPunct="1"/>
              <a:t>82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CE65FA-BC53-6049-B8C7-2F932D559A70}" type="slidenum">
              <a:rPr lang="en-US" sz="1300">
                <a:latin typeface="Times New Roman" charset="0"/>
              </a:rPr>
              <a:pPr eaLnBrk="1" hangingPunct="1"/>
              <a:t>83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ED7445-37F5-A140-8E41-B7D4B167359D}" type="slidenum">
              <a:rPr lang="en-US" sz="1300">
                <a:latin typeface="Times New Roman" charset="0"/>
              </a:rPr>
              <a:pPr eaLnBrk="1" hangingPunct="1"/>
              <a:t>84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694960-9346-904F-9FBE-16422F0C9E96}" type="slidenum">
              <a:rPr lang="en-US" sz="1300">
                <a:latin typeface="Times New Roman" charset="0"/>
              </a:rPr>
              <a:pPr eaLnBrk="1" hangingPunct="1"/>
              <a:t>85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0033DE-18CF-2941-9BB6-4711C658DD2F}" type="slidenum">
              <a:rPr lang="en-US" sz="1300">
                <a:latin typeface="Times New Roman" charset="0"/>
              </a:rPr>
              <a:pPr eaLnBrk="1" hangingPunct="1"/>
              <a:t>86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9764A9-3455-FE48-AE15-C7FF818C21B8}" type="slidenum">
              <a:rPr lang="en-US" sz="1300">
                <a:latin typeface="Times New Roman" charset="0"/>
              </a:rPr>
              <a:pPr eaLnBrk="1" hangingPunct="1"/>
              <a:t>87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25CFA8-E864-A044-BE10-F99EF6E2780B}" type="slidenum">
              <a:rPr lang="en-US" sz="1300">
                <a:latin typeface="Times New Roman" charset="0"/>
              </a:rPr>
              <a:pPr eaLnBrk="1" hangingPunct="1"/>
              <a:t>88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6BF8CA-8C7B-964C-9313-AB20C0E9C0CF}" type="slidenum">
              <a:rPr lang="en-US" sz="1300">
                <a:latin typeface="Times New Roman" charset="0"/>
              </a:rPr>
              <a:pPr eaLnBrk="1" hangingPunct="1"/>
              <a:t>89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6F2A9D-ED9A-474B-9E7C-94E78A0A64FA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1300E-4230-4047-BEBC-67EBD1B8E228}" type="slidenum">
              <a:rPr lang="en-US" sz="1300">
                <a:latin typeface="Times New Roman" charset="0"/>
              </a:rPr>
              <a:pPr eaLnBrk="1" hangingPunct="1"/>
              <a:t>90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34649F-9E2A-F34A-AFDD-99E05029D013}" type="slidenum">
              <a:rPr lang="en-US" sz="1300">
                <a:latin typeface="Times New Roman" charset="0"/>
              </a:rPr>
              <a:pPr eaLnBrk="1" hangingPunct="1"/>
              <a:t>91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7EF441-375C-A747-A979-0665C8CA1BFA}" type="slidenum">
              <a:rPr lang="en-US" sz="1300">
                <a:latin typeface="Times New Roman" charset="0"/>
              </a:rPr>
              <a:pPr eaLnBrk="1" hangingPunct="1"/>
              <a:t>92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76E984-E0AF-AC44-957F-8D64ECB135E4}" type="slidenum">
              <a:rPr lang="en-US" sz="1300">
                <a:latin typeface="Times New Roman" charset="0"/>
              </a:rPr>
              <a:pPr eaLnBrk="1" hangingPunct="1"/>
              <a:t>93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2313"/>
            <a:ext cx="4725987" cy="3600450"/>
          </a:xfrm>
          <a:solidFill>
            <a:srgbClr val="FFFFFF"/>
          </a:solidFill>
          <a:ln/>
        </p:spPr>
      </p:sp>
      <p:sp>
        <p:nvSpPr>
          <p:cNvPr id="205828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97" tIns="47648" rIns="95297" bIns="4764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454927-246A-7848-A2AB-AF956CF3A65A}" type="slidenum">
              <a:rPr lang="en-US" sz="1300">
                <a:latin typeface="Times New Roman" charset="0"/>
              </a:rPr>
              <a:pPr eaLnBrk="1" hangingPunct="1"/>
              <a:t>94</a:t>
            </a:fld>
            <a:endParaRPr lang="en-US" sz="1300">
              <a:latin typeface="Times New Roman" charset="0"/>
            </a:endParaRPr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3900"/>
            <a:ext cx="4725987" cy="3600450"/>
          </a:xfrm>
          <a:solidFill>
            <a:srgbClr val="FFFFFF"/>
          </a:solidFill>
          <a:ln/>
        </p:spPr>
      </p:sp>
      <p:sp>
        <p:nvSpPr>
          <p:cNvPr id="206852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641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97" tIns="47648" rIns="95297" bIns="4764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B1A752-BF75-DE46-83FE-010B8DCEB523}" type="slidenum">
              <a:rPr lang="en-US" sz="1300">
                <a:latin typeface="Times New Roman" charset="0"/>
              </a:rPr>
              <a:pPr eaLnBrk="1" hangingPunct="1"/>
              <a:t>95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5183C1-C896-9A48-9144-7B7294DE080E}" type="slidenum">
              <a:rPr lang="en-US" sz="1300">
                <a:latin typeface="Times New Roman" charset="0"/>
              </a:rPr>
              <a:pPr eaLnBrk="1" hangingPunct="1"/>
              <a:t>96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AFBF71-8DAC-7C41-8E03-CC82BDA0A6F0}" type="slidenum">
              <a:rPr lang="en-US" sz="1300">
                <a:latin typeface="Times New Roman" charset="0"/>
              </a:rPr>
              <a:pPr eaLnBrk="1" hangingPunct="1"/>
              <a:t>98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65D81E-6120-464C-A67D-CF4480F37E7B}" type="slidenum">
              <a:rPr lang="en-US" sz="1300">
                <a:latin typeface="Times New Roman" charset="0"/>
              </a:rPr>
              <a:pPr eaLnBrk="1" hangingPunct="1"/>
              <a:t>99</a:t>
            </a:fld>
            <a:endParaRPr lang="en-US" sz="1300">
              <a:latin typeface="Times New Roman" charset="0"/>
            </a:endParaRPr>
          </a:p>
        </p:txBody>
      </p:sp>
      <p:sp>
        <p:nvSpPr>
          <p:cNvPr id="2109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8C0543-2980-194D-AE59-3322D5F8ADE3}" type="slidenum">
              <a:rPr lang="en-US" sz="1300">
                <a:latin typeface="Times New Roman" charset="0"/>
              </a:rPr>
              <a:pPr eaLnBrk="1" hangingPunct="1"/>
              <a:t>100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0725"/>
            <a:ext cx="4724400" cy="360045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5FB9F-F6E8-F544-8A22-06CD1F5FA6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964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DBFDC-BA25-4C4D-AFCF-6DFDC53A8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822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B7A57-3347-274C-910A-8DAF527A73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2920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99025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8E2C5-3D77-424F-A4AD-42EF28038F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2229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9025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C027F-2CCE-A244-A2BB-31DDF0D2C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1728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411F7-89B7-A240-8717-349DCEFB01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6895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99025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A4202E-7C30-AC45-AC6F-A8A49959DE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106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0CF69-8D7E-694B-B1EE-721345D419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1451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306" indent="0" algn="ctr">
              <a:buNone/>
              <a:defRPr/>
            </a:lvl2pPr>
            <a:lvl3pPr marL="966612" indent="0" algn="ctr">
              <a:buNone/>
              <a:defRPr/>
            </a:lvl3pPr>
            <a:lvl4pPr marL="1449918" indent="0" algn="ctr">
              <a:buNone/>
              <a:defRPr/>
            </a:lvl4pPr>
            <a:lvl5pPr marL="1933224" indent="0" algn="ctr">
              <a:buNone/>
              <a:defRPr/>
            </a:lvl5pPr>
            <a:lvl6pPr marL="2416531" indent="0" algn="ctr">
              <a:buNone/>
              <a:defRPr/>
            </a:lvl6pPr>
            <a:lvl7pPr marL="2899837" indent="0" algn="ctr">
              <a:buNone/>
              <a:defRPr/>
            </a:lvl7pPr>
            <a:lvl8pPr marL="3383143" indent="0" algn="ctr">
              <a:buNone/>
              <a:defRPr/>
            </a:lvl8pPr>
            <a:lvl9pPr marL="38664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74C1A-B66B-A147-9301-75C22C2DC6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98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442C2-8153-DE44-B646-6B59D782B3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18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9DD25-4080-6A48-AB16-3731E8A485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845858-AC21-614D-BA47-A59445187E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341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615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4ABE6-0DB2-774F-9FBB-B130061E56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01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5864D-6775-3942-AA48-3A5260C9A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EBE0E-5751-0E4E-B4C8-525810F84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0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D601B-1C31-A643-A622-5895D50E45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4D2D4-7B1C-3D40-BF76-B01E3BFCCD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2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66C6F-0DA6-534E-A989-34E1D62F7B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16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6ADF5-09F8-8046-B2E3-6954511485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65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0887" y="325120"/>
            <a:ext cx="2260283" cy="6339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0040" y="325120"/>
            <a:ext cx="6620828" cy="6339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29303-E12D-0D41-BA2B-458BC9451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0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E925B-2AD2-8D42-8FE8-89439FF3D0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777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31D1D-6F20-0844-A252-C53798F1D5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848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9B17C-A418-0947-A455-1FE1CAEAF8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879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887CD-A38B-5B43-A082-7F3F3ABD32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611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DB587-EAAF-2448-BEAE-37EA336ABF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801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C6D30-A9A8-B845-8DC5-A19C0C4F0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654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7720B-F597-3141-B8F9-D677F95530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4617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l">
              <a:defRPr sz="1500" i="1" smtClean="0">
                <a:solidFill>
                  <a:srgbClr val="0000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12/05/2007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4E259849-4C8A-394D-A332-A94DA6CD3C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0"/>
          <a:cs typeface="+mn-cs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0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0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0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0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25438"/>
            <a:ext cx="8161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138238"/>
            <a:ext cx="9040813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950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044B07A-F0C7-A94D-A9CC-2B8BBF0820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0"/>
        </a:defRPr>
      </a:lvl3pPr>
      <a:lvl4pPr marL="1690688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4pPr>
      <a:lvl5pPr marL="2174875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0"/>
        </a:defRPr>
      </a:lvl5pPr>
      <a:lvl6pPr marL="2658184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490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796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8102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9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wmf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54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5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5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5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4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71.wmf"/><Relationship Id="rId6" Type="http://schemas.openxmlformats.org/officeDocument/2006/relationships/image" Target="../media/image7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7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Documents and Settings\aaronchou\My Documents\My Pictures\DSC01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4016375"/>
            <a:ext cx="6705600" cy="108902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6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eaLnBrk="0" hangingPunct="0">
              <a:lnSpc>
                <a:spcPct val="90000"/>
              </a:lnSpc>
            </a:pPr>
            <a:r>
              <a:rPr lang="en-US" sz="36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UCLA</a:t>
            </a:r>
          </a:p>
        </p:txBody>
      </p:sp>
      <p:sp>
        <p:nvSpPr>
          <p:cNvPr id="1331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Origin of the Ultra High Energy Cosmic Rays: </a:t>
            </a:r>
            <a:r>
              <a:rPr lang="en-US" sz="3600">
                <a:latin typeface="Tahoma" charset="0"/>
              </a:rPr>
              <a:t/>
            </a:r>
            <a:br>
              <a:rPr lang="en-US" sz="3600">
                <a:latin typeface="Tahoma" charset="0"/>
              </a:rPr>
            </a:br>
            <a:r>
              <a:rPr lang="en-US" sz="4400">
                <a:solidFill>
                  <a:srgbClr val="FFFF00"/>
                </a:solidFill>
                <a:latin typeface="Tahoma" charset="0"/>
              </a:rPr>
              <a:t> New Results from Pierre-Auger</a:t>
            </a:r>
            <a:endParaRPr lang="en-US" sz="360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3320" name="Line 13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Top-down or Bottom-up?</a:t>
            </a:r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22598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1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22615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6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7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8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9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0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1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2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3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4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5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6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22627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22628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9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22533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22558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59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80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81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82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22583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22584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22585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22586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22587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22588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22589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0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1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2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3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4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5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6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97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22550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22553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22555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22556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22535" name="Text Box 86"/>
          <p:cNvSpPr txBox="1">
            <a:spLocks noChangeArrowheads="1"/>
          </p:cNvSpPr>
          <p:nvPr/>
        </p:nvSpPr>
        <p:spPr bwMode="auto">
          <a:xfrm>
            <a:off x="4648200" y="10668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FF"/>
                </a:solidFill>
              </a:rPr>
              <a:t>Big Bang!</a:t>
            </a:r>
          </a:p>
        </p:txBody>
      </p:sp>
      <p:sp>
        <p:nvSpPr>
          <p:cNvPr id="22547" name="Line 87"/>
          <p:cNvSpPr>
            <a:spLocks noChangeShapeType="1"/>
          </p:cNvSpPr>
          <p:nvPr/>
        </p:nvSpPr>
        <p:spPr bwMode="auto">
          <a:xfrm>
            <a:off x="5029200" y="16002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5334000" y="2895600"/>
            <a:ext cx="4267200" cy="3886200"/>
            <a:chOff x="3360" y="1824"/>
            <a:chExt cx="2688" cy="2448"/>
          </a:xfrm>
        </p:grpSpPr>
        <p:sp>
          <p:nvSpPr>
            <p:cNvPr id="22543" name="Text Box 89"/>
            <p:cNvSpPr txBox="1">
              <a:spLocks noChangeArrowheads="1"/>
            </p:cNvSpPr>
            <p:nvPr/>
          </p:nvSpPr>
          <p:spPr bwMode="auto">
            <a:xfrm>
              <a:off x="3926" y="2160"/>
              <a:ext cx="21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</a:rPr>
                <a:t>Active Galactic Nuclei</a:t>
              </a:r>
            </a:p>
          </p:txBody>
        </p:sp>
        <p:sp>
          <p:nvSpPr>
            <p:cNvPr id="22544" name="Text Box 90"/>
            <p:cNvSpPr txBox="1">
              <a:spLocks noChangeArrowheads="1"/>
            </p:cNvSpPr>
            <p:nvPr/>
          </p:nvSpPr>
          <p:spPr bwMode="auto">
            <a:xfrm>
              <a:off x="3594" y="1824"/>
              <a:ext cx="178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</a:rPr>
                <a:t>Gamma Ray Burst</a:t>
              </a:r>
            </a:p>
          </p:txBody>
        </p:sp>
        <p:sp>
          <p:nvSpPr>
            <p:cNvPr id="22545" name="Text Box 91"/>
            <p:cNvSpPr txBox="1">
              <a:spLocks noChangeArrowheads="1"/>
            </p:cNvSpPr>
            <p:nvPr/>
          </p:nvSpPr>
          <p:spPr bwMode="auto">
            <a:xfrm>
              <a:off x="4716" y="2496"/>
              <a:ext cx="133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</a:rPr>
                <a:t>Supernova </a:t>
              </a:r>
            </a:p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</a:rPr>
                <a:t>Neutron Star </a:t>
              </a:r>
            </a:p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</a:rPr>
                <a:t>Black Holes</a:t>
              </a:r>
            </a:p>
          </p:txBody>
        </p:sp>
        <p:sp>
          <p:nvSpPr>
            <p:cNvPr id="22546" name="Line 92"/>
            <p:cNvSpPr>
              <a:spLocks noChangeShapeType="1"/>
            </p:cNvSpPr>
            <p:nvPr/>
          </p:nvSpPr>
          <p:spPr bwMode="auto">
            <a:xfrm>
              <a:off x="4368" y="2496"/>
              <a:ext cx="0" cy="1680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Line 93"/>
            <p:cNvSpPr>
              <a:spLocks noChangeShapeType="1"/>
            </p:cNvSpPr>
            <p:nvPr/>
          </p:nvSpPr>
          <p:spPr bwMode="auto">
            <a:xfrm>
              <a:off x="3792" y="2112"/>
              <a:ext cx="0" cy="2064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94"/>
            <p:cNvSpPr>
              <a:spLocks noChangeShapeType="1"/>
            </p:cNvSpPr>
            <p:nvPr/>
          </p:nvSpPr>
          <p:spPr bwMode="auto">
            <a:xfrm>
              <a:off x="4992" y="3264"/>
              <a:ext cx="0" cy="912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Line 95"/>
            <p:cNvSpPr>
              <a:spLocks noChangeShapeType="1"/>
            </p:cNvSpPr>
            <p:nvPr/>
          </p:nvSpPr>
          <p:spPr bwMode="auto">
            <a:xfrm rot="5400000">
              <a:off x="4152" y="3480"/>
              <a:ext cx="0" cy="1584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4"/>
          <p:cNvGrpSpPr>
            <a:grpSpLocks/>
          </p:cNvGrpSpPr>
          <p:nvPr/>
        </p:nvGrpSpPr>
        <p:grpSpPr bwMode="auto">
          <a:xfrm>
            <a:off x="6580188" y="2849563"/>
            <a:ext cx="2944812" cy="958850"/>
            <a:chOff x="2513" y="1795"/>
            <a:chExt cx="1855" cy="604"/>
          </a:xfrm>
        </p:grpSpPr>
        <p:sp>
          <p:nvSpPr>
            <p:cNvPr id="22541" name="Line 95"/>
            <p:cNvSpPr>
              <a:spLocks noChangeAspect="1" noChangeShapeType="1"/>
            </p:cNvSpPr>
            <p:nvPr/>
          </p:nvSpPr>
          <p:spPr bwMode="auto">
            <a:xfrm rot="5400000">
              <a:off x="2866" y="2096"/>
              <a:ext cx="60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Text Box 96"/>
            <p:cNvSpPr txBox="1">
              <a:spLocks noChangeAspect="1" noChangeArrowheads="1"/>
            </p:cNvSpPr>
            <p:nvPr/>
          </p:nvSpPr>
          <p:spPr bwMode="auto">
            <a:xfrm>
              <a:off x="2513" y="2068"/>
              <a:ext cx="1855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UHE Cosmic Rays</a:t>
              </a:r>
            </a:p>
          </p:txBody>
        </p:sp>
      </p:grpSp>
      <p:sp>
        <p:nvSpPr>
          <p:cNvPr id="22539" name="Slide Number Placeholder 10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117FF-CCDB-8B45-B9E7-0200725355D9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40" name="Footer Placeholder 10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OFH-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0"/>
            <a:ext cx="7040563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>
          <a:xfrm>
            <a:off x="720725" y="0"/>
            <a:ext cx="8159750" cy="609600"/>
          </a:xfrm>
          <a:solidFill>
            <a:schemeClr val="bg1"/>
          </a:solidFill>
        </p:spPr>
        <p:txBody>
          <a:bodyPr/>
          <a:lstStyle/>
          <a:p>
            <a:r>
              <a:rPr lang="en-US" sz="3600">
                <a:latin typeface="Tahoma" charset="0"/>
                <a:cs typeface="ＭＳ Ｐゴシック" charset="0"/>
              </a:rPr>
              <a:t>Auger-North in Colorado State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828800" y="990600"/>
            <a:ext cx="2255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Colorado State</a:t>
            </a:r>
          </a:p>
        </p:txBody>
      </p:sp>
      <p:sp>
        <p:nvSpPr>
          <p:cNvPr id="106501" name="AutoShape 6"/>
          <p:cNvSpPr>
            <a:spLocks noChangeArrowheads="1"/>
          </p:cNvSpPr>
          <p:nvPr/>
        </p:nvSpPr>
        <p:spPr bwMode="auto">
          <a:xfrm rot="21557010" flipV="1">
            <a:off x="6838950" y="3656013"/>
            <a:ext cx="762000" cy="1676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879 w 21600"/>
              <a:gd name="T13" fmla="*/ 1879 h 21600"/>
              <a:gd name="T14" fmla="*/ 19721 w 21600"/>
              <a:gd name="T15" fmla="*/ 197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57" y="21600"/>
                </a:lnTo>
                <a:lnTo>
                  <a:pt x="21443" y="21600"/>
                </a:lnTo>
                <a:lnTo>
                  <a:pt x="21600" y="0"/>
                </a:lnTo>
                <a:close/>
              </a:path>
            </a:pathLst>
          </a:cu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06502" name="Text Box 7"/>
          <p:cNvSpPr txBox="1">
            <a:spLocks noChangeArrowheads="1"/>
          </p:cNvSpPr>
          <p:nvPr/>
        </p:nvSpPr>
        <p:spPr bwMode="auto">
          <a:xfrm>
            <a:off x="8229600" y="4133850"/>
            <a:ext cx="10572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b="1">
                <a:solidFill>
                  <a:srgbClr val="FF00FF"/>
                </a:solidFill>
                <a:latin typeface="Arial Narrow" charset="0"/>
              </a:rPr>
              <a:t>Auger</a:t>
            </a:r>
          </a:p>
          <a:p>
            <a:pPr eaLnBrk="1" hangingPunct="1">
              <a:lnSpc>
                <a:spcPct val="85000"/>
              </a:lnSpc>
            </a:pPr>
            <a:r>
              <a:rPr lang="en-US" b="1">
                <a:solidFill>
                  <a:srgbClr val="FF00FF"/>
                </a:solidFill>
                <a:latin typeface="Arial Narrow" charset="0"/>
              </a:rPr>
              <a:t>-North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181600" cy="685800"/>
          </a:xfrm>
        </p:spPr>
        <p:txBody>
          <a:bodyPr/>
          <a:lstStyle/>
          <a:p>
            <a:r>
              <a:rPr lang="en-US" sz="3600">
                <a:latin typeface="Tahoma" charset="0"/>
                <a:cs typeface="ＭＳ Ｐゴシック" charset="0"/>
              </a:rPr>
              <a:t>Auger-North</a:t>
            </a:r>
          </a:p>
        </p:txBody>
      </p:sp>
      <p:pic>
        <p:nvPicPr>
          <p:cNvPr id="107523" name="Picture 3" descr="Array_84x48_Farm_and_County_Roads_crop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0"/>
            <a:ext cx="4481512" cy="7315200"/>
          </a:xfrm>
          <a:noFill/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52400" y="1447800"/>
            <a:ext cx="51054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/>
          <a:p>
            <a:pPr marL="360363" indent="-360363" algn="l" defTabSz="966788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800" b="1">
                <a:solidFill>
                  <a:srgbClr val="0000CC"/>
                </a:solidFill>
                <a:latin typeface="Arial Narrow" charset="0"/>
              </a:rPr>
              <a:t>Total area: 10,000 km</a:t>
            </a:r>
            <a:r>
              <a:rPr lang="en-US" sz="3800" b="1" baseline="30000">
                <a:solidFill>
                  <a:srgbClr val="0000CC"/>
                </a:solidFill>
                <a:latin typeface="Arial Narrow" charset="0"/>
              </a:rPr>
              <a:t>2</a:t>
            </a:r>
          </a:p>
          <a:p>
            <a:pPr marL="785813" lvl="1" indent="-304800" algn="l" defTabSz="966788">
              <a:lnSpc>
                <a:spcPct val="90000"/>
              </a:lnSpc>
              <a:spcBef>
                <a:spcPct val="10000"/>
              </a:spcBef>
              <a:buFont typeface="Wingdings" charset="0"/>
              <a:buChar char="§"/>
            </a:pPr>
            <a:r>
              <a:rPr lang="en-US" sz="3400" b="1">
                <a:latin typeface="Arial Narrow" charset="0"/>
              </a:rPr>
              <a:t>~3 x Auger-South</a:t>
            </a:r>
          </a:p>
          <a:p>
            <a:pPr marL="785813" lvl="1" indent="-304800" algn="l" defTabSz="966788">
              <a:lnSpc>
                <a:spcPct val="90000"/>
              </a:lnSpc>
              <a:spcBef>
                <a:spcPct val="10000"/>
              </a:spcBef>
              <a:buFont typeface="Wingdings" charset="0"/>
              <a:buChar char="§"/>
            </a:pPr>
            <a:endParaRPr lang="en-US" sz="3400" b="1">
              <a:latin typeface="Arial Narrow" charset="0"/>
            </a:endParaRPr>
          </a:p>
          <a:p>
            <a:pPr marL="360363" indent="-360363" algn="l" defTabSz="966788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800" b="1">
                <a:solidFill>
                  <a:srgbClr val="0000CC"/>
                </a:solidFill>
                <a:latin typeface="Arial Narrow" charset="0"/>
              </a:rPr>
              <a:t>4000 surface detector</a:t>
            </a:r>
          </a:p>
          <a:p>
            <a:pPr marL="785813" lvl="1" indent="-304800" algn="l" defTabSz="966788">
              <a:lnSpc>
                <a:spcPct val="90000"/>
              </a:lnSpc>
              <a:spcBef>
                <a:spcPct val="10000"/>
              </a:spcBef>
              <a:buFont typeface="Wingdings" charset="0"/>
              <a:buChar char="§"/>
            </a:pPr>
            <a:r>
              <a:rPr lang="en-US" sz="3400" b="1">
                <a:latin typeface="Arial Narrow" charset="0"/>
              </a:rPr>
              <a:t>1 mile (1.6 km) spacing </a:t>
            </a:r>
          </a:p>
          <a:p>
            <a:pPr marL="360363" indent="-360363" algn="l" defTabSz="966788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sz="3400" b="1">
              <a:solidFill>
                <a:srgbClr val="0000CC"/>
              </a:solidFill>
              <a:latin typeface="Arial Narrow" charset="0"/>
            </a:endParaRP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143750" y="2847975"/>
            <a:ext cx="1600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2900" b="1">
                <a:solidFill>
                  <a:srgbClr val="FF0000"/>
                </a:solidFill>
                <a:latin typeface="Arial Narrow" charset="0"/>
              </a:rPr>
              <a:t>Lamar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Comparison of Integrated Aperture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1588" y="765175"/>
          <a:ext cx="9617075" cy="628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Chart" r:id="rId4" imgW="9243101" imgH="6035123" progId="Excel.Chart.8">
                  <p:embed/>
                </p:oleObj>
              </mc:Choice>
              <mc:Fallback>
                <p:oleObj name="Chart" r:id="rId4" imgW="9243101" imgH="6035123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765175"/>
                        <a:ext cx="9617075" cy="628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C6151C-5C3E-3E42-84E3-25A675254A37}" type="slidenum">
              <a:rPr lang="en-US" sz="1500">
                <a:solidFill>
                  <a:srgbClr val="0000FF"/>
                </a:solidFill>
              </a:rPr>
              <a:pPr eaLnBrk="1" hangingPunct="1"/>
              <a:t>102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22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Comparison of Integrated Aperture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1588" y="765175"/>
          <a:ext cx="9617075" cy="628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Chart" r:id="rId4" imgW="9243101" imgH="6035123" progId="Excel.Chart.8">
                  <p:embed/>
                </p:oleObj>
              </mc:Choice>
              <mc:Fallback>
                <p:oleObj name="Chart" r:id="rId4" imgW="9243101" imgH="6035123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765175"/>
                        <a:ext cx="9617075" cy="628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9FAAB9-410C-AA4A-98BA-B46C7E4094E1}" type="slidenum">
              <a:rPr lang="en-US" sz="1500">
                <a:solidFill>
                  <a:srgbClr val="0000FF"/>
                </a:solidFill>
              </a:rPr>
              <a:pPr eaLnBrk="1" hangingPunct="1"/>
              <a:t>103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6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Conclusions</a:t>
            </a:r>
          </a:p>
        </p:txBody>
      </p:sp>
      <p:sp>
        <p:nvSpPr>
          <p:cNvPr id="1239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59245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The extra galactic origin of UHE cosmic rays has been established at 99% CL.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Strong correlation with nearby AGN ( &lt; 80 Mpc)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Or something else which follows the super-galactic structure.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Birth of </a:t>
            </a:r>
            <a:r>
              <a:rPr lang="ja-JP" altLang="en-US" sz="3200">
                <a:latin typeface="Arial Narrow" charset="0"/>
              </a:rPr>
              <a:t>“</a:t>
            </a:r>
            <a:r>
              <a:rPr lang="en-US" sz="3200">
                <a:solidFill>
                  <a:srgbClr val="FF00FF"/>
                </a:solidFill>
                <a:latin typeface="Arial Narrow" charset="0"/>
              </a:rPr>
              <a:t>UHE Charged Particle Astronomy</a:t>
            </a:r>
            <a:r>
              <a:rPr lang="ja-JP" altLang="en-US" sz="3200">
                <a:latin typeface="Arial Narrow" charset="0"/>
              </a:rPr>
              <a:t>”</a:t>
            </a:r>
            <a:endParaRPr lang="en-US" sz="3200"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Need more investigation.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Are they protons or heavy elements?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Who accelerates? What is the mechanism of acceleration? 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Magnetic field effect:  Our Galaxy or at the origin??</a:t>
            </a:r>
            <a:endParaRPr lang="en-US" sz="2400"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More statistics and experiments will follow.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5 x more data by 2012.	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Auger-North (~ 3 x Auger-South), EUSO (~ 10 x Auger).</a:t>
            </a:r>
          </a:p>
        </p:txBody>
      </p:sp>
      <p:sp>
        <p:nvSpPr>
          <p:cNvPr id="1085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07E4C0-6E93-F34E-8781-CD6C4985C83E}" type="slidenum">
              <a:rPr lang="en-US" sz="1500">
                <a:solidFill>
                  <a:srgbClr val="0000FF"/>
                </a:solidFill>
              </a:rPr>
              <a:pPr eaLnBrk="1" hangingPunct="1"/>
              <a:t>104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5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 in galactic coordinates</a:t>
            </a:r>
          </a:p>
        </p:txBody>
      </p:sp>
      <p:sp>
        <p:nvSpPr>
          <p:cNvPr id="1095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109572" name="Picture 2" descr="click for larg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397" r="713" b="992"/>
          <a:stretch>
            <a:fillRect/>
          </a:stretch>
        </p:blipFill>
        <p:spPr bwMode="auto">
          <a:xfrm>
            <a:off x="65088" y="990600"/>
            <a:ext cx="9471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3" name="Group 28"/>
          <p:cNvGrpSpPr>
            <a:grpSpLocks/>
          </p:cNvGrpSpPr>
          <p:nvPr/>
        </p:nvGrpSpPr>
        <p:grpSpPr bwMode="auto">
          <a:xfrm>
            <a:off x="0" y="5638800"/>
            <a:ext cx="2667000" cy="1238250"/>
            <a:chOff x="0" y="5638800"/>
            <a:chExt cx="2667000" cy="1238310"/>
          </a:xfrm>
        </p:grpSpPr>
        <p:sp>
          <p:nvSpPr>
            <p:cNvPr id="7" name="Rectangle 6"/>
            <p:cNvSpPr/>
            <p:nvPr/>
          </p:nvSpPr>
          <p:spPr>
            <a:xfrm>
              <a:off x="0" y="6477041"/>
              <a:ext cx="2667000" cy="400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22228B"/>
                  </a:solidFill>
                  <a:latin typeface="Arial Narrow" charset="0"/>
                </a:rPr>
                <a:t>Super Galactic Plane</a:t>
              </a:r>
              <a:endParaRPr lang="en-US" sz="1600">
                <a:solidFill>
                  <a:srgbClr val="22228B"/>
                </a:solidFill>
              </a:endParaRPr>
            </a:p>
          </p:txBody>
        </p:sp>
        <p:cxnSp>
          <p:nvCxnSpPr>
            <p:cNvPr id="109593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990600" y="5638800"/>
              <a:ext cx="1219200" cy="8382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Rectangle 10"/>
          <p:cNvSpPr/>
          <p:nvPr/>
        </p:nvSpPr>
        <p:spPr>
          <a:xfrm>
            <a:off x="1447800" y="3810000"/>
            <a:ext cx="1676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Arial Narrow" charset="0"/>
              </a:rPr>
              <a:t>Galactic Plane</a:t>
            </a:r>
            <a:endParaRPr lang="en-US" sz="1600">
              <a:solidFill>
                <a:srgbClr val="00B050"/>
              </a:solidFill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514975" y="2341563"/>
            <a:ext cx="2201863" cy="1768475"/>
            <a:chOff x="5515419" y="2341187"/>
            <a:chExt cx="2202483" cy="1768135"/>
          </a:xfrm>
        </p:grpSpPr>
        <p:sp>
          <p:nvSpPr>
            <p:cNvPr id="14" name="Rectangle 13"/>
            <p:cNvSpPr/>
            <p:nvPr/>
          </p:nvSpPr>
          <p:spPr>
            <a:xfrm>
              <a:off x="6553936" y="3123674"/>
              <a:ext cx="1163966" cy="6459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6600"/>
                  </a:solidFill>
                  <a:latin typeface="+mn-lt"/>
                  <a:ea typeface="+mn-ea"/>
                </a:rPr>
                <a:t>Centaurus</a:t>
              </a:r>
              <a:endParaRPr lang="en-US" sz="1800" b="1" dirty="0">
                <a:solidFill>
                  <a:srgbClr val="FF6600"/>
                </a:solidFill>
                <a:latin typeface="+mn-lt"/>
                <a:ea typeface="+mn-ea"/>
              </a:endParaRP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  <p:sp>
          <p:nvSpPr>
            <p:cNvPr id="109591" name="Oval 14"/>
            <p:cNvSpPr>
              <a:spLocks noChangeArrowheads="1"/>
            </p:cNvSpPr>
            <p:nvPr/>
          </p:nvSpPr>
          <p:spPr bwMode="auto">
            <a:xfrm rot="-291433">
              <a:off x="5515419" y="2341187"/>
              <a:ext cx="1009449" cy="176813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327650" y="1090613"/>
            <a:ext cx="1681163" cy="1235075"/>
            <a:chOff x="5327986" y="1089915"/>
            <a:chExt cx="1681853" cy="1235397"/>
          </a:xfrm>
        </p:grpSpPr>
        <p:sp>
          <p:nvSpPr>
            <p:cNvPr id="109588" name="Oval 15"/>
            <p:cNvSpPr>
              <a:spLocks noChangeArrowheads="1"/>
            </p:cNvSpPr>
            <p:nvPr/>
          </p:nvSpPr>
          <p:spPr bwMode="auto">
            <a:xfrm rot="-1470557">
              <a:off x="5327986" y="1089915"/>
              <a:ext cx="747144" cy="123539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2883" y="1294755"/>
              <a:ext cx="836956" cy="6462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9900"/>
              </a:solidFill>
              <a:prstDash val="solid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Virgo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716463" y="3048000"/>
            <a:ext cx="130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Centaurus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3800" y="3505200"/>
            <a:ext cx="2209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Galactic</a:t>
            </a:r>
          </a:p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Center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09579" name="Group 27"/>
          <p:cNvGrpSpPr>
            <a:grpSpLocks/>
          </p:cNvGrpSpPr>
          <p:nvPr/>
        </p:nvGrpSpPr>
        <p:grpSpPr bwMode="auto">
          <a:xfrm>
            <a:off x="152400" y="1143000"/>
            <a:ext cx="2286000" cy="708025"/>
            <a:chOff x="304800" y="1200090"/>
            <a:chExt cx="1905000" cy="707946"/>
          </a:xfrm>
        </p:grpSpPr>
        <p:sp>
          <p:nvSpPr>
            <p:cNvPr id="20" name="Rectangle 19"/>
            <p:cNvSpPr/>
            <p:nvPr/>
          </p:nvSpPr>
          <p:spPr>
            <a:xfrm>
              <a:off x="304800" y="1200090"/>
              <a:ext cx="1905000" cy="707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 Narrow" charset="0"/>
                </a:rPr>
                <a:t>472 AGN (z &lt; 0.018)</a:t>
              </a:r>
              <a:endParaRPr lang="en-US" sz="1600">
                <a:solidFill>
                  <a:srgbClr val="C00000"/>
                </a:solidFill>
              </a:endParaRPr>
            </a:p>
          </p:txBody>
        </p:sp>
        <p:cxnSp>
          <p:nvCxnSpPr>
            <p:cNvPr id="109587" name="Straight Arrow Connector 21"/>
            <p:cNvCxnSpPr>
              <a:cxnSpLocks noChangeShapeType="1"/>
            </p:cNvCxnSpPr>
            <p:nvPr/>
          </p:nvCxnSpPr>
          <p:spPr bwMode="auto">
            <a:xfrm rot="16200000" flipH="1">
              <a:off x="1295400" y="1600200"/>
              <a:ext cx="381000" cy="2286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25"/>
          <p:cNvSpPr/>
          <p:nvPr/>
        </p:nvSpPr>
        <p:spPr>
          <a:xfrm>
            <a:off x="6934200" y="804863"/>
            <a:ext cx="2286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3399FF"/>
                </a:solidFill>
                <a:latin typeface="Arial Narrow" charset="0"/>
              </a:rPr>
              <a:t>Blue color: Exposure</a:t>
            </a:r>
            <a:endParaRPr lang="en-US" sz="1600">
              <a:solidFill>
                <a:srgbClr val="3399FF"/>
              </a:solidFill>
            </a:endParaRPr>
          </a:p>
        </p:txBody>
      </p:sp>
      <p:grpSp>
        <p:nvGrpSpPr>
          <p:cNvPr id="109581" name="Group 27"/>
          <p:cNvGrpSpPr>
            <a:grpSpLocks/>
          </p:cNvGrpSpPr>
          <p:nvPr/>
        </p:nvGrpSpPr>
        <p:grpSpPr bwMode="auto">
          <a:xfrm>
            <a:off x="7086600" y="4419600"/>
            <a:ext cx="2514600" cy="2613025"/>
            <a:chOff x="7086600" y="4419600"/>
            <a:chExt cx="2514600" cy="2613025"/>
          </a:xfrm>
        </p:grpSpPr>
        <p:sp>
          <p:nvSpPr>
            <p:cNvPr id="23" name="Rectangle 22"/>
            <p:cNvSpPr/>
            <p:nvPr/>
          </p:nvSpPr>
          <p:spPr>
            <a:xfrm>
              <a:off x="7086600" y="6324600"/>
              <a:ext cx="25146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28 Cosmic Rays</a:t>
              </a:r>
            </a:p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(E &gt; 56 EeV, 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 &lt; 3.1</a:t>
              </a:r>
              <a:r>
                <a:rPr lang="en-US" sz="2000" b="1" baseline="30000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o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)</a:t>
              </a:r>
              <a:endParaRPr lang="en-US" sz="1600">
                <a:solidFill>
                  <a:srgbClr val="0D0D0D"/>
                </a:solidFill>
              </a:endParaRPr>
            </a:p>
          </p:txBody>
        </p:sp>
        <p:cxnSp>
          <p:nvCxnSpPr>
            <p:cNvPr id="109585" name="Straight Arrow Connector 24"/>
            <p:cNvCxnSpPr>
              <a:cxnSpLocks noChangeShapeType="1"/>
            </p:cNvCxnSpPr>
            <p:nvPr/>
          </p:nvCxnSpPr>
          <p:spPr bwMode="auto">
            <a:xfrm rot="16200000" flipV="1">
              <a:off x="7086549" y="4876851"/>
              <a:ext cx="1905101" cy="9906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9582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BD6202-08EA-E842-9C37-303FC5AA32FE}" type="slidenum">
              <a:rPr lang="en-US" sz="1500">
                <a:solidFill>
                  <a:srgbClr val="0000FF"/>
                </a:solidFill>
              </a:rPr>
              <a:pPr eaLnBrk="1" hangingPunct="1"/>
              <a:t>105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9583" name="Footer Placeholder 2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rgbClr val="07033D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en-US" sz="3600">
                <a:solidFill>
                  <a:srgbClr val="FF0000"/>
                </a:solidFill>
                <a:latin typeface="Tahoma" charset="0"/>
              </a:rPr>
              <a:t>The Extreme Universe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1600200"/>
            <a:ext cx="15859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872413" y="1182688"/>
            <a:ext cx="1125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Pulsar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077200" y="5105400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GRB</a:t>
            </a:r>
          </a:p>
        </p:txBody>
      </p:sp>
      <p:pic>
        <p:nvPicPr>
          <p:cNvPr id="23559" name="Picture 7" descr="agn_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295400"/>
            <a:ext cx="15605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52400" y="914400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AGN</a:t>
            </a:r>
          </a:p>
        </p:txBody>
      </p:sp>
      <p:pic>
        <p:nvPicPr>
          <p:cNvPr id="23561" name="Picture 9" descr="cas_a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600"/>
            <a:ext cx="1589088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52400" y="2895600"/>
            <a:ext cx="83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SNR</a:t>
            </a:r>
          </a:p>
        </p:txBody>
      </p:sp>
      <p:pic>
        <p:nvPicPr>
          <p:cNvPr id="23563" name="Picture 11" descr="sky_egr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943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2897188" y="2020888"/>
            <a:ext cx="155575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3535363" y="2652713"/>
            <a:ext cx="157162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3732213" y="2863850"/>
            <a:ext cx="155575" cy="150813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3414713" y="3317875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3168650" y="3335338"/>
            <a:ext cx="155575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3106738" y="3498850"/>
            <a:ext cx="155575" cy="15398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6262688" y="3376613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5314950" y="3292475"/>
            <a:ext cx="155575" cy="15398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5068888" y="3376613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4776788" y="4187825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373938" y="3503613"/>
            <a:ext cx="157162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flipV="1">
            <a:off x="6421438" y="2590800"/>
            <a:ext cx="1503362" cy="747713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flipV="1">
            <a:off x="7540625" y="2819400"/>
            <a:ext cx="536575" cy="6556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>
            <a:off x="1371600" y="1600200"/>
            <a:ext cx="1489075" cy="479425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1447800" y="1905000"/>
            <a:ext cx="2265363" cy="1042988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flipV="1">
            <a:off x="1524000" y="3429000"/>
            <a:ext cx="1676400" cy="3810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0" name="Picture 28" descr="V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2600"/>
            <a:ext cx="2667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173038" y="5035550"/>
            <a:ext cx="295116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Radio Galaxy</a:t>
            </a:r>
          </a:p>
        </p:txBody>
      </p:sp>
      <p:pic>
        <p:nvPicPr>
          <p:cNvPr id="23582" name="Picture 30" descr="grb970228_two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5526088"/>
            <a:ext cx="3048000" cy="145415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gc4261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GN-K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9601200" cy="742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solidFill>
                  <a:srgbClr val="FFFF00"/>
                </a:solidFill>
                <a:latin typeface="Tahoma" charset="0"/>
              </a:rPr>
              <a:t>AGN Central Engine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6634163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26629" name="Rectangle 4"/>
          <p:cNvSpPr>
            <a:spLocks noChangeArrowheads="1"/>
          </p:cNvSpPr>
          <p:nvPr>
            <p:ph type="ctrTitle"/>
          </p:nvPr>
        </p:nvSpPr>
        <p:spPr>
          <a:xfrm>
            <a:off x="457200" y="0"/>
            <a:ext cx="8639175" cy="652463"/>
          </a:xfrm>
          <a:noFill/>
        </p:spPr>
        <p:txBody>
          <a:bodyPr lIns="96510" tIns="48257" rIns="96510" bIns="48257"/>
          <a:lstStyle/>
          <a:p>
            <a:pPr eaLnBrk="1" hangingPunct="1"/>
            <a:r>
              <a:rPr lang="en-GB">
                <a:latin typeface="Tahoma" charset="0"/>
              </a:rPr>
              <a:t>Possible Acceleration Sites</a:t>
            </a:r>
            <a:endParaRPr lang="en-US">
              <a:latin typeface="Tahoma" charset="0"/>
            </a:endParaRP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0" y="1762125"/>
            <a:ext cx="2895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7" tIns="46914" rIns="95507" bIns="46914"/>
          <a:lstStyle/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Several possible accelerators in nature up to </a:t>
            </a:r>
            <a:r>
              <a:rPr lang="en-US" sz="2700" b="1">
                <a:solidFill>
                  <a:srgbClr val="FF3399"/>
                </a:solidFill>
              </a:rPr>
              <a:t>10</a:t>
            </a:r>
            <a:r>
              <a:rPr lang="en-US" sz="2700" b="1" baseline="30000">
                <a:solidFill>
                  <a:srgbClr val="FF3399"/>
                </a:solidFill>
              </a:rPr>
              <a:t>20 </a:t>
            </a:r>
            <a:r>
              <a:rPr lang="en-US" sz="2700" b="1">
                <a:solidFill>
                  <a:srgbClr val="FF3399"/>
                </a:solidFill>
              </a:rPr>
              <a:t>eV</a:t>
            </a:r>
            <a:r>
              <a:rPr lang="en-US" sz="2700" b="1"/>
              <a:t>.</a:t>
            </a: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endParaRPr lang="en-US" sz="2700" b="1"/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Extremely difficult to accelerate above </a:t>
            </a:r>
            <a:r>
              <a:rPr lang="en-US" sz="2700" b="1">
                <a:solidFill>
                  <a:srgbClr val="FF3399"/>
                </a:solidFill>
              </a:rPr>
              <a:t>10</a:t>
            </a:r>
            <a:r>
              <a:rPr lang="en-US" sz="2700" b="1" baseline="30000">
                <a:solidFill>
                  <a:srgbClr val="FF3399"/>
                </a:solidFill>
              </a:rPr>
              <a:t>20 </a:t>
            </a:r>
            <a:r>
              <a:rPr lang="en-US" sz="2700" b="1">
                <a:solidFill>
                  <a:srgbClr val="FF3399"/>
                </a:solidFill>
              </a:rPr>
              <a:t>eV</a:t>
            </a:r>
            <a:r>
              <a:rPr lang="en-US" sz="2700" b="1"/>
              <a:t>.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6934200" y="6553200"/>
            <a:ext cx="2243138" cy="33813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1 pc = 3.26 light year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sp>
        <p:nvSpPr>
          <p:cNvPr id="2663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AE6F0D-AAC1-5544-BF5A-55D5943F658B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33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Interaction Length of UHE Protons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133475"/>
            <a:ext cx="6869113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52400" y="6629400"/>
            <a:ext cx="272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B050"/>
                </a:solidFill>
              </a:rPr>
              <a:t>Blasi, astro-ph/0307067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4127500" y="4281488"/>
            <a:ext cx="1314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solidFill>
                  <a:srgbClr val="9933FF"/>
                </a:solidFill>
                <a:latin typeface="Arial Narrow" charset="0"/>
              </a:rPr>
              <a:t>Photopion</a:t>
            </a:r>
            <a:endParaRPr lang="en-US" sz="2200" b="1" baseline="30000">
              <a:solidFill>
                <a:srgbClr val="9933FF"/>
              </a:solidFill>
              <a:latin typeface="Arial Narrow" charset="0"/>
            </a:endParaRP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7772400" y="4724400"/>
            <a:ext cx="16875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200" b="1">
                <a:solidFill>
                  <a:srgbClr val="5F5F5F"/>
                </a:solidFill>
                <a:latin typeface="Arial Narrow" charset="0"/>
              </a:rPr>
              <a:t>Loss Length</a:t>
            </a:r>
            <a:endParaRPr lang="en-US" sz="2200" b="1" baseline="30000">
              <a:solidFill>
                <a:srgbClr val="5F5F5F"/>
              </a:solidFill>
              <a:latin typeface="Arial Narrow" charset="0"/>
            </a:endParaRP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7680325" y="5281613"/>
            <a:ext cx="1352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200" b="1">
                <a:solidFill>
                  <a:srgbClr val="FF00FF"/>
                </a:solidFill>
                <a:latin typeface="Arial Narrow" charset="0"/>
              </a:rPr>
              <a:t>Interaction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200" b="1">
                <a:solidFill>
                  <a:srgbClr val="FF00FF"/>
                </a:solidFill>
                <a:latin typeface="Arial Narrow" charset="0"/>
              </a:rPr>
              <a:t>Length</a:t>
            </a:r>
            <a:endParaRPr lang="en-US" sz="2200" b="1" baseline="30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338388" y="2174875"/>
            <a:ext cx="1390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200" b="1">
                <a:solidFill>
                  <a:srgbClr val="9933FF"/>
                </a:solidFill>
                <a:latin typeface="Arial Narrow" charset="0"/>
              </a:rPr>
              <a:t>Pair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b="1">
                <a:solidFill>
                  <a:srgbClr val="9933FF"/>
                </a:solidFill>
                <a:latin typeface="Arial Narrow" charset="0"/>
              </a:rPr>
              <a:t>Production</a:t>
            </a:r>
            <a:endParaRPr lang="en-US" sz="2200" b="1" baseline="30000">
              <a:solidFill>
                <a:srgbClr val="9933FF"/>
              </a:solidFill>
              <a:latin typeface="Arial Narrow" charset="0"/>
            </a:endParaRPr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5080000" y="3057525"/>
            <a:ext cx="1360488" cy="2520950"/>
          </a:xfrm>
          <a:custGeom>
            <a:avLst/>
            <a:gdLst>
              <a:gd name="T0" fmla="*/ 0 w 768"/>
              <a:gd name="T1" fmla="*/ 0 h 1488"/>
              <a:gd name="T2" fmla="*/ 2147483647 w 768"/>
              <a:gd name="T3" fmla="*/ 2147483647 h 1488"/>
              <a:gd name="T4" fmla="*/ 2147483647 w 768"/>
              <a:gd name="T5" fmla="*/ 2147483647 h 1488"/>
              <a:gd name="T6" fmla="*/ 2147483647 w 768"/>
              <a:gd name="T7" fmla="*/ 2147483647 h 1488"/>
              <a:gd name="T8" fmla="*/ 2147483647 w 768"/>
              <a:gd name="T9" fmla="*/ 2147483647 h 1488"/>
              <a:gd name="T10" fmla="*/ 2147483647 w 768"/>
              <a:gd name="T11" fmla="*/ 2147483647 h 14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8"/>
              <a:gd name="T19" fmla="*/ 0 h 1488"/>
              <a:gd name="T20" fmla="*/ 768 w 768"/>
              <a:gd name="T21" fmla="*/ 1488 h 14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8" h="1488">
                <a:moveTo>
                  <a:pt x="0" y="0"/>
                </a:moveTo>
                <a:cubicBezTo>
                  <a:pt x="52" y="208"/>
                  <a:pt x="104" y="416"/>
                  <a:pt x="144" y="576"/>
                </a:cubicBezTo>
                <a:cubicBezTo>
                  <a:pt x="184" y="736"/>
                  <a:pt x="208" y="848"/>
                  <a:pt x="240" y="960"/>
                </a:cubicBezTo>
                <a:cubicBezTo>
                  <a:pt x="272" y="1072"/>
                  <a:pt x="288" y="1168"/>
                  <a:pt x="336" y="1248"/>
                </a:cubicBezTo>
                <a:cubicBezTo>
                  <a:pt x="384" y="1328"/>
                  <a:pt x="456" y="1400"/>
                  <a:pt x="528" y="1440"/>
                </a:cubicBezTo>
                <a:cubicBezTo>
                  <a:pt x="600" y="1480"/>
                  <a:pt x="684" y="1484"/>
                  <a:pt x="768" y="1488"/>
                </a:cubicBezTo>
              </a:path>
            </a:pathLst>
          </a:custGeom>
          <a:noFill/>
          <a:ln w="57150">
            <a:solidFill>
              <a:srgbClr val="FF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239963" y="3036888"/>
            <a:ext cx="5511800" cy="3040062"/>
            <a:chOff x="2239963" y="3036888"/>
            <a:chExt cx="5511800" cy="3040742"/>
          </a:xfrm>
        </p:grpSpPr>
        <p:sp>
          <p:nvSpPr>
            <p:cNvPr id="27669" name="Line 8"/>
            <p:cNvSpPr>
              <a:spLocks noChangeShapeType="1"/>
            </p:cNvSpPr>
            <p:nvPr/>
          </p:nvSpPr>
          <p:spPr bwMode="auto">
            <a:xfrm>
              <a:off x="5513616" y="3301092"/>
              <a:ext cx="0" cy="2776538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Line 11"/>
            <p:cNvSpPr>
              <a:spLocks noChangeShapeType="1"/>
            </p:cNvSpPr>
            <p:nvPr/>
          </p:nvSpPr>
          <p:spPr bwMode="auto">
            <a:xfrm rot="-5400000">
              <a:off x="4955381" y="535782"/>
              <a:ext cx="9525" cy="5440362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Line 12"/>
            <p:cNvSpPr>
              <a:spLocks noChangeShapeType="1"/>
            </p:cNvSpPr>
            <p:nvPr/>
          </p:nvSpPr>
          <p:spPr bwMode="auto">
            <a:xfrm rot="-5400000">
              <a:off x="5026025" y="2455863"/>
              <a:ext cx="9525" cy="5441950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Text Box 13"/>
            <p:cNvSpPr txBox="1">
              <a:spLocks noChangeArrowheads="1"/>
            </p:cNvSpPr>
            <p:nvPr/>
          </p:nvSpPr>
          <p:spPr bwMode="auto">
            <a:xfrm>
              <a:off x="2339975" y="4911725"/>
              <a:ext cx="9636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0" tIns="45675" rIns="91350" bIns="4567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  <a:latin typeface="Arial Narrow" charset="0"/>
                </a:rPr>
                <a:t>10Mpc</a:t>
              </a:r>
              <a:endParaRPr lang="en-US" sz="24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27673" name="Text Box 14"/>
            <p:cNvSpPr txBox="1">
              <a:spLocks noChangeArrowheads="1"/>
            </p:cNvSpPr>
            <p:nvPr/>
          </p:nvSpPr>
          <p:spPr bwMode="auto">
            <a:xfrm>
              <a:off x="2393950" y="3036888"/>
              <a:ext cx="8112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0" tIns="45675" rIns="91350" bIns="4567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  <a:latin typeface="Arial Narrow" charset="0"/>
                </a:rPr>
                <a:t>1Gpc</a:t>
              </a:r>
              <a:endParaRPr lang="en-US" sz="24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</p:grpSp>
      <p:sp>
        <p:nvSpPr>
          <p:cNvPr id="27660" name="Rectangle 16"/>
          <p:cNvSpPr>
            <a:spLocks noChangeArrowheads="1"/>
          </p:cNvSpPr>
          <p:nvPr/>
        </p:nvSpPr>
        <p:spPr bwMode="auto">
          <a:xfrm>
            <a:off x="5600700" y="2438400"/>
            <a:ext cx="1120775" cy="731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638800" y="3352800"/>
            <a:ext cx="4054475" cy="1314450"/>
            <a:chOff x="5638800" y="3352800"/>
            <a:chExt cx="4054475" cy="1314450"/>
          </a:xfrm>
        </p:grpSpPr>
        <p:sp>
          <p:nvSpPr>
            <p:cNvPr id="27667" name="Text Box 15"/>
            <p:cNvSpPr txBox="1">
              <a:spLocks noChangeArrowheads="1"/>
            </p:cNvSpPr>
            <p:nvPr/>
          </p:nvSpPr>
          <p:spPr bwMode="auto">
            <a:xfrm>
              <a:off x="7772400" y="3352800"/>
              <a:ext cx="1920875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96522" tIns="48261" rIns="96522" bIns="48261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>
                  <a:solidFill>
                    <a:srgbClr val="FF0000"/>
                  </a:solidFill>
                </a:rPr>
                <a:t>p + </a:t>
              </a: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 </a:t>
              </a:r>
              <a:r>
                <a:rPr lang="en-US" sz="1700" b="1">
                  <a:solidFill>
                    <a:srgbClr val="FF0000"/>
                  </a:solidFill>
                  <a:sym typeface="Symbol" charset="0"/>
                </a:rPr>
                <a:t>(2.7</a:t>
              </a:r>
              <a:r>
                <a:rPr lang="en-US" sz="1700" b="1" baseline="30000">
                  <a:solidFill>
                    <a:srgbClr val="FF0000"/>
                  </a:solidFill>
                  <a:sym typeface="Symbol" charset="0"/>
                </a:rPr>
                <a:t>o</a:t>
              </a:r>
              <a:r>
                <a:rPr lang="en-US" sz="1700" b="1">
                  <a:solidFill>
                    <a:srgbClr val="FF0000"/>
                  </a:solidFill>
                  <a:sym typeface="Symbol" charset="0"/>
                </a:rPr>
                <a:t>K)</a:t>
              </a:r>
              <a:endParaRPr lang="en-US" sz="2000" b="1">
                <a:solidFill>
                  <a:srgbClr val="FF0000"/>
                </a:solidFill>
                <a:sym typeface="Symbol" charset="0"/>
              </a:endParaRPr>
            </a:p>
            <a:p>
              <a:pPr algn="l" eaLnBrk="1" hangingPunct="1">
                <a:buFont typeface="Symbol" charset="0"/>
                <a:buChar char="®"/>
              </a:pP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   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 p + </a:t>
              </a:r>
              <a:r>
                <a:rPr lang="ja-JP" altLang="en-US" sz="2000" b="1">
                  <a:solidFill>
                    <a:srgbClr val="FF0000"/>
                  </a:solidFill>
                  <a:sym typeface="Symbol" charset="0"/>
                </a:rPr>
                <a:t>’</a:t>
              </a: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s	</a:t>
              </a:r>
            </a:p>
          </p:txBody>
        </p:sp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5638800" y="3657600"/>
              <a:ext cx="1697038" cy="508000"/>
            </a:xfrm>
            <a:prstGeom prst="rect">
              <a:avLst/>
            </a:prstGeom>
            <a:noFill/>
            <a:ln w="50800" cap="rnd">
              <a:noFill/>
              <a:prstDash val="sysDot"/>
              <a:miter lim="800000"/>
              <a:headEnd/>
              <a:tailEnd/>
            </a:ln>
          </p:spPr>
          <p:txBody>
            <a:bodyPr wrap="none" lIns="91359" tIns="45679" rIns="91359" bIns="45679">
              <a:spAutoFit/>
            </a:bodyPr>
            <a:lstStyle/>
            <a:p>
              <a:pPr>
                <a:defRPr/>
              </a:pPr>
              <a:r>
                <a:rPr lang="en-US" sz="2700" b="1" dirty="0">
                  <a:solidFill>
                    <a:srgbClr val="FF0000"/>
                  </a:solidFill>
                  <a:latin typeface="+mn-lt"/>
                  <a:ea typeface="+mn-ea"/>
                </a:rPr>
                <a:t>GZK Cutoff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286000" y="2590800"/>
            <a:ext cx="6673850" cy="390525"/>
            <a:chOff x="2286001" y="2590800"/>
            <a:chExt cx="6673849" cy="390525"/>
          </a:xfrm>
        </p:grpSpPr>
        <p:sp>
          <p:nvSpPr>
            <p:cNvPr id="27665" name="Text Box 9"/>
            <p:cNvSpPr txBox="1">
              <a:spLocks noChangeArrowheads="1"/>
            </p:cNvSpPr>
            <p:nvPr/>
          </p:nvSpPr>
          <p:spPr bwMode="auto">
            <a:xfrm>
              <a:off x="5562600" y="2590800"/>
              <a:ext cx="339725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0" tIns="45675" rIns="91350" bIns="4567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200" b="1">
                  <a:solidFill>
                    <a:srgbClr val="FF00FF"/>
                  </a:solidFill>
                  <a:latin typeface="Arial Narrow" charset="0"/>
                </a:rPr>
                <a:t>Horizon of Universe ~ 5 Gpc</a:t>
              </a:r>
              <a:endParaRPr lang="en-US" sz="22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27666" name="Line 11"/>
            <p:cNvSpPr>
              <a:spLocks noChangeShapeType="1"/>
            </p:cNvSpPr>
            <p:nvPr/>
          </p:nvSpPr>
          <p:spPr bwMode="auto">
            <a:xfrm rot="-5400000">
              <a:off x="5001419" y="256382"/>
              <a:ext cx="9525" cy="5440362"/>
            </a:xfrm>
            <a:prstGeom prst="line">
              <a:avLst/>
            </a:prstGeom>
            <a:noFill/>
            <a:ln w="38100" cap="rnd">
              <a:solidFill>
                <a:srgbClr val="FFCC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3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A3D43D-AC05-A840-B7AB-C3F79D891867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64" name="Footer Placeholder 2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33550"/>
            <a:ext cx="9390063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3935413" y="5408613"/>
            <a:ext cx="1666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CC0066"/>
                </a:solidFill>
              </a:rPr>
              <a:t>E=10</a:t>
            </a:r>
            <a:r>
              <a:rPr lang="en-US" sz="2700" b="1" baseline="30000">
                <a:solidFill>
                  <a:srgbClr val="CC0066"/>
                </a:solidFill>
              </a:rPr>
              <a:t>19</a:t>
            </a:r>
            <a:r>
              <a:rPr lang="en-US" sz="2700" b="1">
                <a:solidFill>
                  <a:srgbClr val="CC0066"/>
                </a:solidFill>
              </a:rPr>
              <a:t>eV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989013" y="5462588"/>
            <a:ext cx="1666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CC0066"/>
                </a:solidFill>
              </a:rPr>
              <a:t>E=10</a:t>
            </a:r>
            <a:r>
              <a:rPr lang="en-US" sz="2700" b="1" baseline="30000">
                <a:solidFill>
                  <a:srgbClr val="CC0066"/>
                </a:solidFill>
              </a:rPr>
              <a:t>20</a:t>
            </a:r>
            <a:r>
              <a:rPr lang="en-US" sz="2700" b="1">
                <a:solidFill>
                  <a:srgbClr val="CC0066"/>
                </a:solidFill>
              </a:rPr>
              <a:t>eV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7196138" y="5383213"/>
            <a:ext cx="1666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CC0066"/>
                </a:solidFill>
              </a:rPr>
              <a:t>E=10</a:t>
            </a:r>
            <a:r>
              <a:rPr lang="en-US" sz="2700" b="1" baseline="30000">
                <a:solidFill>
                  <a:srgbClr val="CC0066"/>
                </a:solidFill>
              </a:rPr>
              <a:t>18</a:t>
            </a:r>
            <a:r>
              <a:rPr lang="en-US" sz="2700" b="1">
                <a:solidFill>
                  <a:srgbClr val="CC0066"/>
                </a:solidFill>
              </a:rPr>
              <a:t>eV</a:t>
            </a:r>
          </a:p>
        </p:txBody>
      </p:sp>
      <p:sp>
        <p:nvSpPr>
          <p:cNvPr id="28680" name="Rectangle 7"/>
          <p:cNvSpPr>
            <a:spLocks noChangeArrowheads="1"/>
          </p:cNvSpPr>
          <p:nvPr>
            <p:ph type="ctrTitle"/>
          </p:nvPr>
        </p:nvSpPr>
        <p:spPr>
          <a:xfrm>
            <a:off x="152400" y="53975"/>
            <a:ext cx="9372600" cy="652463"/>
          </a:xfrm>
          <a:noFill/>
        </p:spPr>
        <p:txBody>
          <a:bodyPr lIns="96581" tIns="48290" rIns="96581" bIns="48290"/>
          <a:lstStyle/>
          <a:p>
            <a:pPr eaLnBrk="1" hangingPunct="1"/>
            <a:r>
              <a:rPr lang="en-GB" sz="3200">
                <a:latin typeface="Tahoma" charset="0"/>
              </a:rPr>
              <a:t>Trajectory of Cosmic Ray Protons</a:t>
            </a:r>
            <a:br>
              <a:rPr lang="en-GB" sz="3200">
                <a:latin typeface="Tahoma" charset="0"/>
              </a:rPr>
            </a:br>
            <a:r>
              <a:rPr lang="en-GB" sz="3200">
                <a:latin typeface="Tahoma" charset="0"/>
              </a:rPr>
              <a:t>in the Galaxy</a:t>
            </a:r>
            <a:endParaRPr lang="en-US" sz="3200">
              <a:latin typeface="Tahoma" charset="0"/>
            </a:endParaRPr>
          </a:p>
        </p:txBody>
      </p:sp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381000" y="914400"/>
            <a:ext cx="4991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009900"/>
                </a:solidFill>
                <a:latin typeface="Arial Narrow" charset="0"/>
              </a:rPr>
              <a:t>Magnetic Field in our Galaxy ~ 2 </a:t>
            </a:r>
            <a:r>
              <a:rPr lang="en-US" sz="2700" b="1">
                <a:solidFill>
                  <a:srgbClr val="009900"/>
                </a:solidFill>
                <a:latin typeface="Arial Narrow" charset="0"/>
                <a:cs typeface="Arial" charset="0"/>
              </a:rPr>
              <a:t>µG</a:t>
            </a:r>
          </a:p>
        </p:txBody>
      </p:sp>
      <p:sp>
        <p:nvSpPr>
          <p:cNvPr id="28682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5E0099-E87A-BE48-AC8C-43D34908AE09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83" name="Footer Placehold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Deflection of Protons &gt;4</a:t>
            </a:r>
            <a:r>
              <a:rPr lang="en-US" sz="3200">
                <a:latin typeface="Tahoma" charset="0"/>
                <a:sym typeface="Symbol" charset="0"/>
              </a:rPr>
              <a:t></a:t>
            </a:r>
            <a:r>
              <a:rPr lang="en-US" sz="3200">
                <a:latin typeface="Tahoma" charset="0"/>
              </a:rPr>
              <a:t>10</a:t>
            </a:r>
            <a:r>
              <a:rPr lang="en-US" sz="3200" baseline="30000">
                <a:latin typeface="Tahoma" charset="0"/>
              </a:rPr>
              <a:t>19</a:t>
            </a:r>
            <a:r>
              <a:rPr lang="en-US" sz="3200">
                <a:latin typeface="Tahoma" charset="0"/>
              </a:rPr>
              <a:t>eV</a:t>
            </a:r>
            <a:endParaRPr lang="en-US" sz="2400">
              <a:latin typeface="Tahoma" charset="0"/>
            </a:endParaRPr>
          </a:p>
        </p:txBody>
      </p:sp>
      <p:pic>
        <p:nvPicPr>
          <p:cNvPr id="29700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216025"/>
            <a:ext cx="8642350" cy="5641975"/>
          </a:xfrm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34938" y="6581775"/>
            <a:ext cx="281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</a:rPr>
              <a:t>Dolag, astro-ph/0310902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252413" y="3651250"/>
            <a:ext cx="427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0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8891588" y="3733800"/>
            <a:ext cx="70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360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7391400" y="838200"/>
            <a:ext cx="1995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</a:rPr>
              <a:t>&lt; 100 Mpc</a:t>
            </a:r>
            <a:r>
              <a:rPr lang="en-US" b="1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152400" y="762000"/>
            <a:ext cx="50403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009900"/>
                </a:solidFill>
                <a:latin typeface="Arial Narrow" charset="0"/>
              </a:rPr>
              <a:t>Extra Galactic Magnetic Field ~ 1 </a:t>
            </a:r>
            <a:r>
              <a:rPr lang="en-US" sz="2700" b="1">
                <a:solidFill>
                  <a:srgbClr val="009900"/>
                </a:solidFill>
                <a:latin typeface="Arial Narrow" charset="0"/>
                <a:cs typeface="Arial" charset="0"/>
              </a:rPr>
              <a:t>nG</a:t>
            </a:r>
          </a:p>
        </p:txBody>
      </p:sp>
      <p:sp>
        <p:nvSpPr>
          <p:cNvPr id="29706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BA1412-8DFE-DD4F-8040-3AA86954295A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7" name="Footer Placehold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533400" y="914400"/>
            <a:ext cx="84582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2" rIns="91363" bIns="45682"/>
          <a:lstStyle/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200" b="1">
                <a:latin typeface="Arial Narrow" charset="0"/>
              </a:rPr>
              <a:t>Nearly impossible to accelerate beyond 10</a:t>
            </a:r>
            <a:r>
              <a:rPr lang="en-US" sz="3200" b="1" baseline="30000">
                <a:latin typeface="Arial Narrow" charset="0"/>
              </a:rPr>
              <a:t>20 </a:t>
            </a:r>
            <a:r>
              <a:rPr lang="en-US" sz="3200" b="1">
                <a:latin typeface="Arial Narrow" charset="0"/>
              </a:rPr>
              <a:t>eV by nature. 								</a:t>
            </a:r>
            <a:r>
              <a:rPr lang="en-US" sz="3200" b="1">
                <a:solidFill>
                  <a:srgbClr val="0000FF"/>
                </a:solidFill>
                <a:latin typeface="Arial Narrow" charset="0"/>
                <a:sym typeface="Symbol" charset="0"/>
              </a:rPr>
              <a:t>  Top-down Mechanism?</a:t>
            </a:r>
          </a:p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200" b="1">
                <a:latin typeface="Arial Narrow" charset="0"/>
              </a:rPr>
              <a:t>Protons </a:t>
            </a:r>
            <a:r>
              <a:rPr lang="en-US" sz="3200" b="1" u="sng">
                <a:latin typeface="Arial Narrow" charset="0"/>
              </a:rPr>
              <a:t>cannot</a:t>
            </a:r>
            <a:r>
              <a:rPr lang="en-US" sz="3200" b="1">
                <a:latin typeface="Arial Narrow" charset="0"/>
              </a:rPr>
              <a:t> travel beyond ~50 Mpc at  E &gt; 10</a:t>
            </a:r>
            <a:r>
              <a:rPr lang="en-US" sz="3200" b="1" baseline="30000">
                <a:latin typeface="Arial Narrow" charset="0"/>
              </a:rPr>
              <a:t>20 </a:t>
            </a:r>
            <a:r>
              <a:rPr lang="en-US" sz="3200" b="1">
                <a:latin typeface="Arial Narrow" charset="0"/>
              </a:rPr>
              <a:t>eV due to interaction with CMB.				</a:t>
            </a:r>
            <a:r>
              <a:rPr lang="en-US" sz="3200" b="1">
                <a:solidFill>
                  <a:srgbClr val="FF0000"/>
                </a:solidFill>
                <a:latin typeface="Arial Narrow" charset="0"/>
                <a:sym typeface="Symbol" charset="0"/>
              </a:rPr>
              <a:t>  GZK Cut-off	</a:t>
            </a:r>
            <a:r>
              <a:rPr lang="en-US" sz="3200" b="1">
                <a:solidFill>
                  <a:srgbClr val="FF00FF"/>
                </a:solidFill>
                <a:latin typeface="Arial Narrow" charset="0"/>
                <a:sym typeface="Symbol" charset="0"/>
              </a:rPr>
              <a:t>						</a:t>
            </a:r>
            <a:r>
              <a:rPr lang="en-US" sz="3200" b="1">
                <a:solidFill>
                  <a:srgbClr val="0000FF"/>
                </a:solidFill>
                <a:latin typeface="Arial Narrow" charset="0"/>
                <a:sym typeface="Symbol" charset="0"/>
              </a:rPr>
              <a:t>  Violation of Special Relativity?</a:t>
            </a:r>
            <a:endParaRPr lang="en-US" sz="3200" b="1">
              <a:solidFill>
                <a:srgbClr val="0000FF"/>
              </a:solidFill>
              <a:latin typeface="Arial Narrow" charset="0"/>
            </a:endParaRPr>
          </a:p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200" b="1">
                <a:latin typeface="Arial Narrow" charset="0"/>
              </a:rPr>
              <a:t>Protons </a:t>
            </a:r>
            <a:r>
              <a:rPr lang="en-US" sz="3200" b="1" u="sng">
                <a:latin typeface="Arial Narrow" charset="0"/>
              </a:rPr>
              <a:t>can</a:t>
            </a:r>
            <a:r>
              <a:rPr lang="en-US" sz="3200" b="1">
                <a:latin typeface="Arial Narrow" charset="0"/>
              </a:rPr>
              <a:t> travel straight at  E </a:t>
            </a:r>
            <a:r>
              <a:rPr lang="en-US" sz="3200" b="1">
                <a:latin typeface="Arial Narrow" charset="0"/>
                <a:sym typeface="Symbol" charset="0"/>
              </a:rPr>
              <a:t>&gt; ~</a:t>
            </a:r>
            <a:r>
              <a:rPr lang="en-US" sz="3200" b="1">
                <a:latin typeface="Arial Narrow" charset="0"/>
              </a:rPr>
              <a:t>4</a:t>
            </a:r>
            <a:r>
              <a:rPr lang="en-US" sz="3200" b="1">
                <a:latin typeface="Arial Narrow" charset="0"/>
                <a:sym typeface="Symbol" charset="0"/>
              </a:rPr>
              <a:t></a:t>
            </a:r>
            <a:r>
              <a:rPr lang="en-US" sz="3200" b="1">
                <a:latin typeface="Arial Narrow" charset="0"/>
              </a:rPr>
              <a:t>10</a:t>
            </a:r>
            <a:r>
              <a:rPr lang="en-US" sz="3200" b="1" baseline="30000">
                <a:latin typeface="Arial Narrow" charset="0"/>
              </a:rPr>
              <a:t>19 </a:t>
            </a:r>
            <a:r>
              <a:rPr lang="en-US" sz="3200" b="1">
                <a:latin typeface="Arial Narrow" charset="0"/>
              </a:rPr>
              <a:t>eV.		</a:t>
            </a:r>
            <a:r>
              <a:rPr lang="en-US" sz="3200" b="1">
                <a:solidFill>
                  <a:srgbClr val="FF00FF"/>
                </a:solidFill>
                <a:latin typeface="Arial Narrow" charset="0"/>
                <a:sym typeface="Symbol" charset="0"/>
              </a:rPr>
              <a:t>  Charged-Particle Astronomy</a:t>
            </a:r>
            <a:r>
              <a:rPr lang="en-US" sz="3200" b="1">
                <a:solidFill>
                  <a:srgbClr val="FF0000"/>
                </a:solidFill>
                <a:latin typeface="Arial Narrow" charset="0"/>
                <a:sym typeface="Symbol" charset="0"/>
              </a:rPr>
              <a:t>	</a:t>
            </a:r>
            <a:r>
              <a:rPr lang="en-US" sz="3200" b="1">
                <a:solidFill>
                  <a:srgbClr val="0066FF"/>
                </a:solidFill>
                <a:latin typeface="Arial Narrow" charset="0"/>
                <a:sym typeface="Symbol" charset="0"/>
              </a:rPr>
              <a:t>			  New Window of Extreme Universe</a:t>
            </a:r>
          </a:p>
        </p:txBody>
      </p:sp>
      <p:sp>
        <p:nvSpPr>
          <p:cNvPr id="1030" name="Rectangle 4"/>
          <p:cNvSpPr>
            <a:spLocks noChangeArrowheads="1"/>
          </p:cNvSpPr>
          <p:nvPr>
            <p:ph type="ctrTitle"/>
          </p:nvPr>
        </p:nvSpPr>
        <p:spPr>
          <a:xfrm>
            <a:off x="239713" y="117475"/>
            <a:ext cx="9056687" cy="492125"/>
          </a:xfrm>
          <a:noFill/>
        </p:spPr>
        <p:txBody>
          <a:bodyPr lIns="96581" tIns="48290" rIns="96581" bIns="48290"/>
          <a:lstStyle/>
          <a:p>
            <a:pPr eaLnBrk="1" hangingPunct="1"/>
            <a:r>
              <a:rPr lang="en-US" sz="3600">
                <a:latin typeface="Tahoma" charset="0"/>
              </a:rPr>
              <a:t>Why is 10</a:t>
            </a:r>
            <a:r>
              <a:rPr lang="en-US" sz="3600" baseline="30000">
                <a:latin typeface="Tahoma" charset="0"/>
              </a:rPr>
              <a:t>20</a:t>
            </a:r>
            <a:r>
              <a:rPr lang="en-US" sz="3600">
                <a:latin typeface="Tahoma" charset="0"/>
              </a:rPr>
              <a:t>eV so special?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743450" y="3549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549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35C95F-02F2-3C49-8D0E-F1121A83045A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2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0723" name="Line 2"/>
          <p:cNvSpPr>
            <a:spLocks noChangeShapeType="1"/>
          </p:cNvSpPr>
          <p:nvPr/>
        </p:nvSpPr>
        <p:spPr bwMode="auto">
          <a:xfrm>
            <a:off x="1222375" y="15986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Line 3"/>
          <p:cNvSpPr>
            <a:spLocks noChangeShapeType="1"/>
          </p:cNvSpPr>
          <p:nvPr/>
        </p:nvSpPr>
        <p:spPr bwMode="auto">
          <a:xfrm>
            <a:off x="1222375" y="28940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Line 4"/>
          <p:cNvSpPr>
            <a:spLocks noChangeShapeType="1"/>
          </p:cNvSpPr>
          <p:nvPr/>
        </p:nvSpPr>
        <p:spPr bwMode="auto">
          <a:xfrm>
            <a:off x="1222375" y="41894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222375" y="54848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01600" y="4014788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19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101600" y="1495425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21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76200" y="2714625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20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101600" y="5314950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18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51300" y="1363663"/>
            <a:ext cx="1749425" cy="1233487"/>
            <a:chOff x="2792" y="1012"/>
            <a:chExt cx="1102" cy="720"/>
          </a:xfrm>
        </p:grpSpPr>
        <p:sp>
          <p:nvSpPr>
            <p:cNvPr id="30765" name="Line 11"/>
            <p:cNvSpPr>
              <a:spLocks noChangeAspect="1" noChangeShapeType="1"/>
            </p:cNvSpPr>
            <p:nvPr/>
          </p:nvSpPr>
          <p:spPr bwMode="auto">
            <a:xfrm>
              <a:off x="2792" y="1012"/>
              <a:ext cx="0" cy="7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Text Box 12"/>
            <p:cNvSpPr txBox="1">
              <a:spLocks noChangeArrowheads="1"/>
            </p:cNvSpPr>
            <p:nvPr/>
          </p:nvSpPr>
          <p:spPr bwMode="auto">
            <a:xfrm>
              <a:off x="2889" y="1213"/>
              <a:ext cx="1005" cy="28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i="1">
                  <a:solidFill>
                    <a:srgbClr val="0000FF"/>
                  </a:solidFill>
                  <a:latin typeface="Arial Narrow" charset="0"/>
                </a:rPr>
                <a:t>Top-Down?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175000" y="2525713"/>
            <a:ext cx="865188" cy="566737"/>
            <a:chOff x="2408" y="1687"/>
            <a:chExt cx="545" cy="357"/>
          </a:xfrm>
        </p:grpSpPr>
        <p:sp>
          <p:nvSpPr>
            <p:cNvPr id="30763" name="Text Box 14"/>
            <p:cNvSpPr txBox="1">
              <a:spLocks noChangeArrowheads="1"/>
            </p:cNvSpPr>
            <p:nvPr/>
          </p:nvSpPr>
          <p:spPr bwMode="auto">
            <a:xfrm>
              <a:off x="2408" y="1711"/>
              <a:ext cx="5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rgbClr val="FF0000"/>
                  </a:solidFill>
                  <a:latin typeface="Arial Narrow" charset="0"/>
                </a:rPr>
                <a:t>GZK?</a:t>
              </a:r>
            </a:p>
          </p:txBody>
        </p:sp>
        <p:sp>
          <p:nvSpPr>
            <p:cNvPr id="30764" name="Line 15"/>
            <p:cNvSpPr>
              <a:spLocks noChangeAspect="1" noChangeShapeType="1"/>
            </p:cNvSpPr>
            <p:nvPr/>
          </p:nvSpPr>
          <p:spPr bwMode="auto">
            <a:xfrm>
              <a:off x="2426" y="1687"/>
              <a:ext cx="0" cy="3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170113" y="3157538"/>
            <a:ext cx="3278187" cy="2070100"/>
            <a:chOff x="1543" y="1955"/>
            <a:chExt cx="1967" cy="1222"/>
          </a:xfrm>
        </p:grpSpPr>
        <p:sp>
          <p:nvSpPr>
            <p:cNvPr id="30761" name="Line 17"/>
            <p:cNvSpPr>
              <a:spLocks noChangeAspect="1" noChangeShapeType="1"/>
            </p:cNvSpPr>
            <p:nvPr/>
          </p:nvSpPr>
          <p:spPr bwMode="auto">
            <a:xfrm>
              <a:off x="1543" y="1955"/>
              <a:ext cx="0" cy="122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Text Box 18"/>
            <p:cNvSpPr txBox="1">
              <a:spLocks noChangeArrowheads="1"/>
            </p:cNvSpPr>
            <p:nvPr/>
          </p:nvSpPr>
          <p:spPr bwMode="auto">
            <a:xfrm>
              <a:off x="1576" y="2590"/>
              <a:ext cx="193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Bent by Extra-Galactic B (~nG)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46438" y="4695825"/>
            <a:ext cx="758825" cy="533400"/>
            <a:chOff x="2189" y="2863"/>
            <a:chExt cx="455" cy="315"/>
          </a:xfrm>
        </p:grpSpPr>
        <p:sp>
          <p:nvSpPr>
            <p:cNvPr id="30759" name="Text Box 20"/>
            <p:cNvSpPr txBox="1">
              <a:spLocks noChangeArrowheads="1"/>
            </p:cNvSpPr>
            <p:nvPr/>
          </p:nvSpPr>
          <p:spPr bwMode="auto">
            <a:xfrm>
              <a:off x="2194" y="2914"/>
              <a:ext cx="45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>
                  <a:solidFill>
                    <a:srgbClr val="FF0000"/>
                  </a:solidFill>
                  <a:latin typeface="Arial Narrow" charset="0"/>
                </a:rPr>
                <a:t>Ankle</a:t>
              </a:r>
            </a:p>
          </p:txBody>
        </p:sp>
        <p:sp>
          <p:nvSpPr>
            <p:cNvPr id="30760" name="Line 21"/>
            <p:cNvSpPr>
              <a:spLocks noChangeShapeType="1"/>
            </p:cNvSpPr>
            <p:nvPr/>
          </p:nvSpPr>
          <p:spPr bwMode="auto">
            <a:xfrm>
              <a:off x="2189" y="2863"/>
              <a:ext cx="0" cy="3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638425" y="3016250"/>
            <a:ext cx="3448050" cy="1174750"/>
            <a:chOff x="1902" y="1996"/>
            <a:chExt cx="2173" cy="740"/>
          </a:xfrm>
        </p:grpSpPr>
        <p:sp>
          <p:nvSpPr>
            <p:cNvPr id="30757" name="Line 23"/>
            <p:cNvSpPr>
              <a:spLocks noChangeAspect="1" noChangeShapeType="1"/>
            </p:cNvSpPr>
            <p:nvPr/>
          </p:nvSpPr>
          <p:spPr bwMode="auto">
            <a:xfrm>
              <a:off x="3419" y="1996"/>
              <a:ext cx="0" cy="74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Text Box 24"/>
            <p:cNvSpPr txBox="1">
              <a:spLocks noChangeArrowheads="1"/>
            </p:cNvSpPr>
            <p:nvPr/>
          </p:nvSpPr>
          <p:spPr bwMode="auto">
            <a:xfrm>
              <a:off x="1902" y="2223"/>
              <a:ext cx="2173" cy="3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  <a:latin typeface="Arial Narrow" charset="0"/>
                </a:rPr>
                <a:t>Charge Particle Astronomy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751013" y="4700588"/>
            <a:ext cx="3786187" cy="1993900"/>
            <a:chOff x="1291" y="2866"/>
            <a:chExt cx="2272" cy="1177"/>
          </a:xfrm>
        </p:grpSpPr>
        <p:sp>
          <p:nvSpPr>
            <p:cNvPr id="30754" name="Line 26"/>
            <p:cNvSpPr>
              <a:spLocks noChangeShapeType="1"/>
            </p:cNvSpPr>
            <p:nvPr/>
          </p:nvSpPr>
          <p:spPr bwMode="auto">
            <a:xfrm>
              <a:off x="1409" y="2866"/>
              <a:ext cx="2" cy="85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Text Box 27"/>
            <p:cNvSpPr txBox="1">
              <a:spLocks noChangeArrowheads="1"/>
            </p:cNvSpPr>
            <p:nvPr/>
          </p:nvSpPr>
          <p:spPr bwMode="auto">
            <a:xfrm>
              <a:off x="1412" y="3351"/>
              <a:ext cx="215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Trapped by Inner-Galactic B (~</a:t>
              </a:r>
              <a:r>
                <a:rPr lang="en-US" sz="2000" b="1">
                  <a:solidFill>
                    <a:schemeClr val="bg2"/>
                  </a:solidFill>
                  <a:latin typeface="Arial Narrow" charset="0"/>
                  <a:sym typeface="Symbol" charset="0"/>
                </a:rPr>
                <a:t></a:t>
              </a:r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G)</a:t>
              </a:r>
            </a:p>
          </p:txBody>
        </p:sp>
        <p:sp>
          <p:nvSpPr>
            <p:cNvPr id="30756" name="Text Box 28"/>
            <p:cNvSpPr txBox="1">
              <a:spLocks noChangeArrowheads="1"/>
            </p:cNvSpPr>
            <p:nvPr/>
          </p:nvSpPr>
          <p:spPr bwMode="auto">
            <a:xfrm>
              <a:off x="1291" y="3751"/>
              <a:ext cx="907" cy="2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i="1">
                  <a:latin typeface="Arial Narrow" charset="0"/>
                </a:rPr>
                <a:t>Bottom-Up</a:t>
              </a: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588125" y="1343025"/>
            <a:ext cx="2422525" cy="4067175"/>
            <a:chOff x="4473" y="956"/>
            <a:chExt cx="1526" cy="2515"/>
          </a:xfrm>
        </p:grpSpPr>
        <p:sp>
          <p:nvSpPr>
            <p:cNvPr id="30752" name="Line 30"/>
            <p:cNvSpPr>
              <a:spLocks noChangeShapeType="1"/>
            </p:cNvSpPr>
            <p:nvPr/>
          </p:nvSpPr>
          <p:spPr bwMode="auto">
            <a:xfrm>
              <a:off x="5219" y="956"/>
              <a:ext cx="21" cy="2515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Text Box 31"/>
            <p:cNvSpPr txBox="1">
              <a:spLocks noChangeArrowheads="1"/>
            </p:cNvSpPr>
            <p:nvPr/>
          </p:nvSpPr>
          <p:spPr bwMode="auto">
            <a:xfrm>
              <a:off x="4473" y="2258"/>
              <a:ext cx="1526" cy="31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rgbClr val="00CCFF"/>
                  </a:solidFill>
                  <a:latin typeface="Arial Narrow" charset="0"/>
                </a:rPr>
                <a:t>UHE Gamma Rays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5514975" y="1346200"/>
            <a:ext cx="2000250" cy="4064000"/>
            <a:chOff x="3714" y="944"/>
            <a:chExt cx="1259" cy="2929"/>
          </a:xfrm>
        </p:grpSpPr>
        <p:sp>
          <p:nvSpPr>
            <p:cNvPr id="30750" name="Line 33"/>
            <p:cNvSpPr>
              <a:spLocks noChangeShapeType="1"/>
            </p:cNvSpPr>
            <p:nvPr/>
          </p:nvSpPr>
          <p:spPr bwMode="auto">
            <a:xfrm>
              <a:off x="4285" y="944"/>
              <a:ext cx="15" cy="2929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Text Box 34"/>
            <p:cNvSpPr txBox="1">
              <a:spLocks noChangeArrowheads="1"/>
            </p:cNvSpPr>
            <p:nvPr/>
          </p:nvSpPr>
          <p:spPr bwMode="auto">
            <a:xfrm>
              <a:off x="3714" y="1740"/>
              <a:ext cx="1259" cy="366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rgbClr val="00CC00"/>
                  </a:solidFill>
                  <a:latin typeface="Arial Narrow" charset="0"/>
                </a:rPr>
                <a:t>UHE Neutrinos</a:t>
              </a: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4321175" y="2336800"/>
            <a:ext cx="976313" cy="598488"/>
            <a:chOff x="2962" y="1568"/>
            <a:chExt cx="615" cy="377"/>
          </a:xfrm>
        </p:grpSpPr>
        <p:sp>
          <p:nvSpPr>
            <p:cNvPr id="30748" name="AutoShape 36"/>
            <p:cNvSpPr>
              <a:spLocks noChangeArrowheads="1"/>
            </p:cNvSpPr>
            <p:nvPr/>
          </p:nvSpPr>
          <p:spPr bwMode="auto">
            <a:xfrm rot="2855754">
              <a:off x="3379" y="1641"/>
              <a:ext cx="271" cy="125"/>
            </a:xfrm>
            <a:prstGeom prst="rightArrow">
              <a:avLst>
                <a:gd name="adj1" fmla="val 50000"/>
                <a:gd name="adj2" fmla="val 54200"/>
              </a:avLst>
            </a:prstGeom>
            <a:noFill/>
            <a:ln w="508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AutoShape 37"/>
            <p:cNvSpPr>
              <a:spLocks noChangeArrowheads="1"/>
            </p:cNvSpPr>
            <p:nvPr/>
          </p:nvSpPr>
          <p:spPr bwMode="auto">
            <a:xfrm>
              <a:off x="2962" y="1816"/>
              <a:ext cx="468" cy="129"/>
            </a:xfrm>
            <a:prstGeom prst="rightArrow">
              <a:avLst>
                <a:gd name="adj1" fmla="val 50000"/>
                <a:gd name="adj2" fmla="val 90698"/>
              </a:avLst>
            </a:prstGeom>
            <a:noFill/>
            <a:ln w="508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2352675" y="1665288"/>
            <a:ext cx="2271713" cy="2025650"/>
            <a:chOff x="1652" y="1145"/>
            <a:chExt cx="1431" cy="1276"/>
          </a:xfrm>
        </p:grpSpPr>
        <p:sp>
          <p:nvSpPr>
            <p:cNvPr id="30745" name="Line 39"/>
            <p:cNvSpPr>
              <a:spLocks noChangeAspect="1" noChangeShapeType="1"/>
            </p:cNvSpPr>
            <p:nvPr/>
          </p:nvSpPr>
          <p:spPr bwMode="auto">
            <a:xfrm>
              <a:off x="1680" y="1390"/>
              <a:ext cx="0" cy="103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Text Box 40"/>
            <p:cNvSpPr txBox="1">
              <a:spLocks noChangeArrowheads="1"/>
            </p:cNvSpPr>
            <p:nvPr/>
          </p:nvSpPr>
          <p:spPr bwMode="auto">
            <a:xfrm>
              <a:off x="1692" y="1987"/>
              <a:ext cx="13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Straight Trajectories</a:t>
              </a:r>
            </a:p>
          </p:txBody>
        </p:sp>
        <p:sp>
          <p:nvSpPr>
            <p:cNvPr id="30747" name="Text Box 41"/>
            <p:cNvSpPr txBox="1">
              <a:spLocks noChangeArrowheads="1"/>
            </p:cNvSpPr>
            <p:nvPr/>
          </p:nvSpPr>
          <p:spPr bwMode="auto">
            <a:xfrm>
              <a:off x="1652" y="1145"/>
              <a:ext cx="234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b="1">
                  <a:solidFill>
                    <a:schemeClr val="bg2"/>
                  </a:solidFill>
                  <a:latin typeface="Tahoma" charset="0"/>
                </a:rPr>
                <a:t>?</a:t>
              </a:r>
            </a:p>
          </p:txBody>
        </p:sp>
      </p:grpSp>
      <p:sp>
        <p:nvSpPr>
          <p:cNvPr id="30741" name="Rectangle 4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6623" tIns="48312" rIns="96623" bIns="48312"/>
          <a:lstStyle/>
          <a:p>
            <a:pPr defTabSz="914400" eaLnBrk="1" hangingPunct="1"/>
            <a:r>
              <a:rPr lang="en-US">
                <a:latin typeface="Tahoma" charset="0"/>
              </a:rPr>
              <a:t>Rich Physics and Astronomy</a:t>
            </a:r>
          </a:p>
        </p:txBody>
      </p:sp>
      <p:sp>
        <p:nvSpPr>
          <p:cNvPr id="30742" name="Line 43"/>
          <p:cNvSpPr>
            <a:spLocks noChangeShapeType="1"/>
          </p:cNvSpPr>
          <p:nvPr/>
        </p:nvSpPr>
        <p:spPr bwMode="auto">
          <a:xfrm flipH="1">
            <a:off x="1447800" y="914400"/>
            <a:ext cx="1588" cy="59436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Slide Number Placeholder 4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F519AC-4BB1-2842-B161-F314B3FDC2D9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44" name="Footer Placeholder 4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0"/>
            <a:ext cx="5456238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752600"/>
            <a:ext cx="6858000" cy="13716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Past and Ongoing Experiments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3962400"/>
            <a:ext cx="6629400" cy="2209800"/>
          </a:xfrm>
          <a:noFill/>
        </p:spPr>
        <p:txBody>
          <a:bodyPr/>
          <a:lstStyle/>
          <a:p>
            <a:pPr marL="342900" indent="-342900" defTabSz="914400" eaLnBrk="1" hangingPunct="1">
              <a:lnSpc>
                <a:spcPct val="80000"/>
              </a:lnSpc>
            </a:pPr>
            <a:r>
              <a:rPr lang="en-US" sz="3800">
                <a:latin typeface="Arial Narrow" charset="0"/>
              </a:rPr>
              <a:t>AGASA</a:t>
            </a:r>
            <a:endParaRPr lang="en-US" sz="3800" i="1">
              <a:latin typeface="Arial Narrow" charset="0"/>
            </a:endParaRPr>
          </a:p>
          <a:p>
            <a:pPr marL="342900" indent="-342900" defTabSz="914400" eaLnBrk="1" hangingPunct="1">
              <a:lnSpc>
                <a:spcPct val="80000"/>
              </a:lnSpc>
            </a:pPr>
            <a:r>
              <a:rPr lang="en-US" sz="3800">
                <a:solidFill>
                  <a:schemeClr val="accent1"/>
                </a:solidFill>
                <a:latin typeface="Arial Narrow" charset="0"/>
              </a:rPr>
              <a:t>HiRes</a:t>
            </a:r>
          </a:p>
          <a:p>
            <a:pPr marL="342900" indent="-342900" defTabSz="914400" eaLnBrk="1" hangingPunct="1">
              <a:lnSpc>
                <a:spcPct val="80000"/>
              </a:lnSpc>
            </a:pPr>
            <a:r>
              <a:rPr lang="en-US" sz="3800">
                <a:solidFill>
                  <a:srgbClr val="FF3300"/>
                </a:solidFill>
                <a:latin typeface="Arial Narrow" charset="0"/>
              </a:rPr>
              <a:t>Pierre-Auger</a:t>
            </a:r>
          </a:p>
          <a:p>
            <a:pPr marL="742950" lvl="1" indent="-285750" defTabSz="914400" eaLnBrk="1" hangingPunct="1">
              <a:lnSpc>
                <a:spcPct val="80000"/>
              </a:lnSpc>
              <a:buFont typeface="Wingdings" charset="0"/>
              <a:buNone/>
            </a:pPr>
            <a:endParaRPr lang="en-US" sz="3000">
              <a:latin typeface="Arial Narrow" charset="0"/>
            </a:endParaRPr>
          </a:p>
        </p:txBody>
      </p:sp>
      <p:sp>
        <p:nvSpPr>
          <p:cNvPr id="317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B58AA9-0397-D845-A328-7CB7CF22B067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5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32771" name="Picture 2" descr="shower_sim_18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963613" y="1782763"/>
            <a:ext cx="228282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3"/>
          <p:cNvSpPr>
            <a:spLocks noChangeArrowheads="1"/>
          </p:cNvSpPr>
          <p:nvPr>
            <p:ph type="ctrTitle"/>
          </p:nvPr>
        </p:nvSpPr>
        <p:spPr>
          <a:xfrm>
            <a:off x="320675" y="47625"/>
            <a:ext cx="8977313" cy="652463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Detection Technique</a:t>
            </a:r>
          </a:p>
        </p:txBody>
      </p:sp>
      <p:sp>
        <p:nvSpPr>
          <p:cNvPr id="32773" name="Line 4"/>
          <p:cNvSpPr>
            <a:spLocks noChangeShapeType="1"/>
          </p:cNvSpPr>
          <p:nvPr/>
        </p:nvSpPr>
        <p:spPr bwMode="auto">
          <a:xfrm>
            <a:off x="271463" y="6446838"/>
            <a:ext cx="8961437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12"/>
          <p:cNvSpPr txBox="1">
            <a:spLocks noChangeArrowheads="1"/>
          </p:cNvSpPr>
          <p:nvPr/>
        </p:nvSpPr>
        <p:spPr bwMode="auto">
          <a:xfrm>
            <a:off x="2971800" y="3978275"/>
            <a:ext cx="46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e</a:t>
            </a:r>
            <a:r>
              <a:rPr lang="en-US" sz="2400" b="1" baseline="30000">
                <a:solidFill>
                  <a:srgbClr val="FF0000"/>
                </a:solidFill>
                <a:sym typeface="Symbol" charset="0"/>
              </a:rPr>
              <a:t></a:t>
            </a:r>
          </a:p>
        </p:txBody>
      </p:sp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3246438" y="475456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FF"/>
                </a:solidFill>
                <a:sym typeface="Symbol" charset="0"/>
              </a:rPr>
              <a:t></a:t>
            </a:r>
            <a:r>
              <a:rPr lang="en-US" sz="2400" b="1" baseline="30000">
                <a:solidFill>
                  <a:srgbClr val="6600FF"/>
                </a:solidFill>
                <a:sym typeface="Symbol" charset="0"/>
              </a:rPr>
              <a:t>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19638" y="3657600"/>
            <a:ext cx="4789487" cy="2789238"/>
            <a:chOff x="2973" y="2304"/>
            <a:chExt cx="3017" cy="1757"/>
          </a:xfrm>
        </p:grpSpPr>
        <p:grpSp>
          <p:nvGrpSpPr>
            <p:cNvPr id="32797" name="Group 5"/>
            <p:cNvGrpSpPr>
              <a:grpSpLocks/>
            </p:cNvGrpSpPr>
            <p:nvPr/>
          </p:nvGrpSpPr>
          <p:grpSpPr bwMode="auto">
            <a:xfrm>
              <a:off x="4606" y="2563"/>
              <a:ext cx="1384" cy="1498"/>
              <a:chOff x="4606" y="2563"/>
              <a:chExt cx="1384" cy="1498"/>
            </a:xfrm>
          </p:grpSpPr>
          <p:sp>
            <p:nvSpPr>
              <p:cNvPr id="32803" name="Rectangle 6"/>
              <p:cNvSpPr>
                <a:spLocks noChangeArrowheads="1"/>
              </p:cNvSpPr>
              <p:nvPr/>
            </p:nvSpPr>
            <p:spPr bwMode="auto">
              <a:xfrm rot="1374055">
                <a:off x="4759" y="3101"/>
                <a:ext cx="140" cy="26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111" name="AutoShape 7"/>
              <p:cNvSpPr>
                <a:spLocks noChangeArrowheads="1"/>
              </p:cNvSpPr>
              <p:nvPr/>
            </p:nvSpPr>
            <p:spPr bwMode="auto">
              <a:xfrm>
                <a:off x="5270" y="3416"/>
                <a:ext cx="375" cy="645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sy="-50000" kx="2453608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5" name="AutoShape 8"/>
              <p:cNvSpPr>
                <a:spLocks noChangeArrowheads="1"/>
              </p:cNvSpPr>
              <p:nvPr/>
            </p:nvSpPr>
            <p:spPr bwMode="auto">
              <a:xfrm rot="-9502855">
                <a:off x="5265" y="3039"/>
                <a:ext cx="193" cy="794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6" name="Line 9"/>
              <p:cNvSpPr>
                <a:spLocks noChangeShapeType="1"/>
              </p:cNvSpPr>
              <p:nvPr/>
            </p:nvSpPr>
            <p:spPr bwMode="auto">
              <a:xfrm>
                <a:off x="4844" y="3381"/>
                <a:ext cx="267" cy="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807" name="Line 10"/>
              <p:cNvSpPr>
                <a:spLocks noChangeShapeType="1"/>
              </p:cNvSpPr>
              <p:nvPr/>
            </p:nvSpPr>
            <p:spPr bwMode="auto">
              <a:xfrm flipV="1">
                <a:off x="4951" y="3039"/>
                <a:ext cx="487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95115" name="Text Box 11"/>
              <p:cNvSpPr txBox="1">
                <a:spLocks noChangeArrowheads="1"/>
              </p:cNvSpPr>
              <p:nvPr/>
            </p:nvSpPr>
            <p:spPr bwMode="auto">
              <a:xfrm>
                <a:off x="4606" y="2563"/>
                <a:ext cx="1384" cy="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573" tIns="48286" rIns="96573" bIns="48286">
                <a:spAutoFit/>
              </a:bodyPr>
              <a:lstStyle>
                <a:lvl1pPr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kumimoji="1" lang="en-US" altLang="ja-JP" sz="19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ＭＳ Ｐゴシック" charset="0"/>
                  </a:rPr>
                  <a:t>Fluorescence Detector (FD)</a:t>
                </a:r>
              </a:p>
            </p:txBody>
          </p:sp>
        </p:grpSp>
        <p:grpSp>
          <p:nvGrpSpPr>
            <p:cNvPr id="32798" name="Group 14"/>
            <p:cNvGrpSpPr>
              <a:grpSpLocks/>
            </p:cNvGrpSpPr>
            <p:nvPr/>
          </p:nvGrpSpPr>
          <p:grpSpPr bwMode="auto">
            <a:xfrm>
              <a:off x="2973" y="2304"/>
              <a:ext cx="1433" cy="1163"/>
              <a:chOff x="2973" y="2304"/>
              <a:chExt cx="1433" cy="1163"/>
            </a:xfrm>
          </p:grpSpPr>
          <p:sp>
            <p:nvSpPr>
              <p:cNvPr id="32799" name="Line 15"/>
              <p:cNvSpPr>
                <a:spLocks noChangeShapeType="1"/>
              </p:cNvSpPr>
              <p:nvPr/>
            </p:nvSpPr>
            <p:spPr bwMode="auto">
              <a:xfrm rot="-679737">
                <a:off x="3129" y="230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800" name="Line 16"/>
              <p:cNvSpPr>
                <a:spLocks noChangeShapeType="1"/>
              </p:cNvSpPr>
              <p:nvPr/>
            </p:nvSpPr>
            <p:spPr bwMode="auto">
              <a:xfrm rot="-679737">
                <a:off x="3077" y="244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801" name="Line 17"/>
              <p:cNvSpPr>
                <a:spLocks noChangeShapeType="1"/>
              </p:cNvSpPr>
              <p:nvPr/>
            </p:nvSpPr>
            <p:spPr bwMode="auto">
              <a:xfrm rot="-679737">
                <a:off x="3025" y="259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802" name="Line 18"/>
              <p:cNvSpPr>
                <a:spLocks noChangeShapeType="1"/>
              </p:cNvSpPr>
              <p:nvPr/>
            </p:nvSpPr>
            <p:spPr bwMode="auto">
              <a:xfrm rot="-679737">
                <a:off x="2973" y="273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32777" name="Line 19"/>
          <p:cNvSpPr>
            <a:spLocks noChangeAspect="1" noChangeShapeType="1"/>
          </p:cNvSpPr>
          <p:nvPr/>
        </p:nvSpPr>
        <p:spPr bwMode="auto">
          <a:xfrm rot="5400000" flipV="1">
            <a:off x="-1770856" y="4034631"/>
            <a:ext cx="4160838" cy="222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Text Box 20"/>
          <p:cNvSpPr txBox="1">
            <a:spLocks noChangeArrowheads="1"/>
          </p:cNvSpPr>
          <p:nvPr/>
        </p:nvSpPr>
        <p:spPr bwMode="auto">
          <a:xfrm>
            <a:off x="0" y="3749675"/>
            <a:ext cx="914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9900"/>
                </a:solidFill>
              </a:rPr>
              <a:t>10km</a:t>
            </a:r>
          </a:p>
        </p:txBody>
      </p:sp>
      <p:sp>
        <p:nvSpPr>
          <p:cNvPr id="32779" name="Text Box 21"/>
          <p:cNvSpPr txBox="1">
            <a:spLocks noChangeArrowheads="1"/>
          </p:cNvSpPr>
          <p:nvPr/>
        </p:nvSpPr>
        <p:spPr bwMode="auto">
          <a:xfrm>
            <a:off x="274638" y="4206875"/>
            <a:ext cx="92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27X</a:t>
            </a:r>
            <a:r>
              <a:rPr lang="en-US" sz="1900" b="1" baseline="-25000">
                <a:solidFill>
                  <a:srgbClr val="FF00FF"/>
                </a:solidFill>
              </a:rPr>
              <a:t>o</a:t>
            </a:r>
          </a:p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11</a:t>
            </a:r>
            <a:r>
              <a:rPr lang="en-US" sz="2000" b="1">
                <a:solidFill>
                  <a:srgbClr val="FF00FF"/>
                </a:solidFill>
                <a:sym typeface="Symbol" charset="0"/>
              </a:rPr>
              <a:t></a:t>
            </a:r>
            <a:r>
              <a:rPr lang="en-US" sz="1900" b="1" baseline="-25000">
                <a:solidFill>
                  <a:srgbClr val="FF00FF"/>
                </a:solidFill>
                <a:sym typeface="Symbol" charset="0"/>
              </a:rPr>
              <a:t>I</a:t>
            </a:r>
          </a:p>
        </p:txBody>
      </p:sp>
      <p:sp>
        <p:nvSpPr>
          <p:cNvPr id="32780" name="Text Box 22"/>
          <p:cNvSpPr txBox="1">
            <a:spLocks noChangeArrowheads="1"/>
          </p:cNvSpPr>
          <p:nvPr/>
        </p:nvSpPr>
        <p:spPr bwMode="auto">
          <a:xfrm>
            <a:off x="1143000" y="1066800"/>
            <a:ext cx="3840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00CC00"/>
                </a:solidFill>
              </a:rPr>
              <a:t>MC Simulation of 10 EeV (10</a:t>
            </a:r>
            <a:r>
              <a:rPr lang="en-US" sz="2000" b="1" baseline="30000">
                <a:solidFill>
                  <a:srgbClr val="00CC00"/>
                </a:solidFill>
              </a:rPr>
              <a:t>19</a:t>
            </a:r>
            <a:r>
              <a:rPr lang="en-US" sz="2000" b="1">
                <a:solidFill>
                  <a:srgbClr val="00CC00"/>
                </a:solidFill>
              </a:rPr>
              <a:t>eV) Proton Shower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77863" y="5518150"/>
            <a:ext cx="3938587" cy="1373188"/>
            <a:chOff x="427" y="3476"/>
            <a:chExt cx="2482" cy="865"/>
          </a:xfrm>
        </p:grpSpPr>
        <p:sp>
          <p:nvSpPr>
            <p:cNvPr id="32786" name="Rectangle 24"/>
            <p:cNvSpPr>
              <a:spLocks noChangeArrowheads="1"/>
            </p:cNvSpPr>
            <p:nvPr/>
          </p:nvSpPr>
          <p:spPr bwMode="auto">
            <a:xfrm>
              <a:off x="800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Rectangle 25"/>
            <p:cNvSpPr>
              <a:spLocks noChangeArrowheads="1"/>
            </p:cNvSpPr>
            <p:nvPr/>
          </p:nvSpPr>
          <p:spPr bwMode="auto">
            <a:xfrm>
              <a:off x="1232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Rectangle 26"/>
            <p:cNvSpPr>
              <a:spLocks noChangeArrowheads="1"/>
            </p:cNvSpPr>
            <p:nvPr/>
          </p:nvSpPr>
          <p:spPr bwMode="auto">
            <a:xfrm>
              <a:off x="1664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Rectangle 27"/>
            <p:cNvSpPr>
              <a:spLocks noChangeArrowheads="1"/>
            </p:cNvSpPr>
            <p:nvPr/>
          </p:nvSpPr>
          <p:spPr bwMode="auto">
            <a:xfrm>
              <a:off x="2096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Rectangle 28"/>
            <p:cNvSpPr>
              <a:spLocks noChangeArrowheads="1"/>
            </p:cNvSpPr>
            <p:nvPr/>
          </p:nvSpPr>
          <p:spPr bwMode="auto">
            <a:xfrm>
              <a:off x="1923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Rectangle 29"/>
            <p:cNvSpPr>
              <a:spLocks noChangeArrowheads="1"/>
            </p:cNvSpPr>
            <p:nvPr/>
          </p:nvSpPr>
          <p:spPr bwMode="auto">
            <a:xfrm>
              <a:off x="235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2" name="Rectangle 30"/>
            <p:cNvSpPr>
              <a:spLocks noChangeArrowheads="1"/>
            </p:cNvSpPr>
            <p:nvPr/>
          </p:nvSpPr>
          <p:spPr bwMode="auto">
            <a:xfrm>
              <a:off x="2182" y="3484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Rectangle 31"/>
            <p:cNvSpPr>
              <a:spLocks noChangeArrowheads="1"/>
            </p:cNvSpPr>
            <p:nvPr/>
          </p:nvSpPr>
          <p:spPr bwMode="auto">
            <a:xfrm>
              <a:off x="2678" y="347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Text Box 32"/>
            <p:cNvSpPr txBox="1">
              <a:spLocks noChangeArrowheads="1"/>
            </p:cNvSpPr>
            <p:nvPr/>
          </p:nvSpPr>
          <p:spPr bwMode="auto">
            <a:xfrm>
              <a:off x="923" y="4091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3333FF"/>
                  </a:solidFill>
                </a:rPr>
                <a:t>Shower Detector (SD)</a:t>
              </a:r>
            </a:p>
          </p:txBody>
        </p:sp>
        <p:sp>
          <p:nvSpPr>
            <p:cNvPr id="32795" name="Rectangle 33"/>
            <p:cNvSpPr>
              <a:spLocks noChangeArrowheads="1"/>
            </p:cNvSpPr>
            <p:nvPr/>
          </p:nvSpPr>
          <p:spPr bwMode="auto">
            <a:xfrm>
              <a:off x="427" y="3943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Rectangle 34"/>
            <p:cNvSpPr>
              <a:spLocks noChangeArrowheads="1"/>
            </p:cNvSpPr>
            <p:nvPr/>
          </p:nvSpPr>
          <p:spPr bwMode="auto">
            <a:xfrm>
              <a:off x="67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95140" name="Text Box 36"/>
          <p:cNvSpPr txBox="1">
            <a:spLocks noChangeArrowheads="1"/>
          </p:cNvSpPr>
          <p:nvPr/>
        </p:nvSpPr>
        <p:spPr bwMode="auto">
          <a:xfrm>
            <a:off x="4267200" y="5867400"/>
            <a:ext cx="1127125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latin typeface="Arial Narrow" charset="0"/>
              </a:rPr>
              <a:t>AGASA</a:t>
            </a:r>
          </a:p>
        </p:txBody>
      </p:sp>
      <p:sp>
        <p:nvSpPr>
          <p:cNvPr id="2095142" name="Text Box 38"/>
          <p:cNvSpPr txBox="1">
            <a:spLocks noChangeArrowheads="1"/>
          </p:cNvSpPr>
          <p:nvPr/>
        </p:nvSpPr>
        <p:spPr bwMode="auto">
          <a:xfrm>
            <a:off x="7488238" y="3429000"/>
            <a:ext cx="933450" cy="495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1"/>
                </a:solidFill>
                <a:latin typeface="Arial Narrow" charset="0"/>
              </a:rPr>
              <a:t>HiRes</a:t>
            </a:r>
          </a:p>
        </p:txBody>
      </p:sp>
      <p:sp>
        <p:nvSpPr>
          <p:cNvPr id="32784" name="Slide Number Placeholder 4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FB05BB-8049-5C4D-A45E-2D4AB8006F63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85" name="Footer Placeholder 4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9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9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9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140" grpId="0" animBg="1"/>
      <p:bldP spid="2095140" grpId="1" animBg="1"/>
      <p:bldP spid="20951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ja-JP" sz="4400">
                <a:latin typeface="Tahoma" charset="0"/>
                <a:cs typeface="ＭＳ Ｐゴシック" charset="0"/>
              </a:rPr>
              <a:t>A</a:t>
            </a:r>
            <a:r>
              <a:rPr lang="en-US" altLang="ja-JP" sz="2800">
                <a:latin typeface="Tahoma" charset="0"/>
                <a:cs typeface="ＭＳ Ｐゴシック" charset="0"/>
              </a:rPr>
              <a:t>keno </a:t>
            </a:r>
            <a:r>
              <a:rPr lang="en-US" altLang="ja-JP" sz="4400">
                <a:latin typeface="Tahoma" charset="0"/>
                <a:cs typeface="ＭＳ Ｐゴシック" charset="0"/>
              </a:rPr>
              <a:t>G</a:t>
            </a:r>
            <a:r>
              <a:rPr lang="en-US" altLang="ja-JP" sz="2800">
                <a:latin typeface="Tahoma" charset="0"/>
                <a:cs typeface="ＭＳ Ｐゴシック" charset="0"/>
              </a:rPr>
              <a:t>iant </a:t>
            </a:r>
            <a:r>
              <a:rPr lang="en-US" altLang="ja-JP" sz="4400">
                <a:latin typeface="Tahoma" charset="0"/>
                <a:cs typeface="ＭＳ Ｐゴシック" charset="0"/>
              </a:rPr>
              <a:t>A</a:t>
            </a:r>
            <a:r>
              <a:rPr lang="en-US" altLang="ja-JP" sz="2800">
                <a:latin typeface="Tahoma" charset="0"/>
                <a:cs typeface="ＭＳ Ｐゴシック" charset="0"/>
              </a:rPr>
              <a:t>ir </a:t>
            </a:r>
            <a:r>
              <a:rPr lang="en-US" altLang="ja-JP" sz="4400">
                <a:latin typeface="Tahoma" charset="0"/>
                <a:cs typeface="ＭＳ Ｐゴシック" charset="0"/>
              </a:rPr>
              <a:t>S</a:t>
            </a:r>
            <a:r>
              <a:rPr lang="en-US" altLang="ja-JP" sz="2800">
                <a:latin typeface="Tahoma" charset="0"/>
                <a:cs typeface="ＭＳ Ｐゴシック" charset="0"/>
              </a:rPr>
              <a:t>hower </a:t>
            </a:r>
            <a:r>
              <a:rPr lang="en-US" altLang="ja-JP" sz="4400">
                <a:latin typeface="Tahoma" charset="0"/>
                <a:cs typeface="ＭＳ Ｐゴシック" charset="0"/>
              </a:rPr>
              <a:t>A</a:t>
            </a:r>
            <a:r>
              <a:rPr lang="en-US" altLang="ja-JP" sz="2800">
                <a:latin typeface="Tahoma" charset="0"/>
                <a:cs typeface="ＭＳ Ｐゴシック" charset="0"/>
              </a:rPr>
              <a:t>rray</a:t>
            </a:r>
          </a:p>
        </p:txBody>
      </p:sp>
      <p:pic>
        <p:nvPicPr>
          <p:cNvPr id="33796" name="Picture 3" descr="AB21_scinti_02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3465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agasa_map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t="9048" r="27437" b="14806"/>
          <a:stretch>
            <a:fillRect/>
          </a:stretch>
        </p:blipFill>
        <p:spPr>
          <a:xfrm>
            <a:off x="5029200" y="838200"/>
            <a:ext cx="4452938" cy="5957888"/>
          </a:xfrm>
          <a:noFill/>
        </p:spPr>
      </p:pic>
      <p:grpSp>
        <p:nvGrpSpPr>
          <p:cNvPr id="33798" name="Group 7"/>
          <p:cNvGrpSpPr>
            <a:grpSpLocks/>
          </p:cNvGrpSpPr>
          <p:nvPr/>
        </p:nvGrpSpPr>
        <p:grpSpPr bwMode="auto">
          <a:xfrm>
            <a:off x="5249863" y="6216650"/>
            <a:ext cx="1555750" cy="336550"/>
            <a:chOff x="521" y="4008"/>
            <a:chExt cx="1104" cy="312"/>
          </a:xfrm>
        </p:grpSpPr>
        <p:sp>
          <p:nvSpPr>
            <p:cNvPr id="33804" name="Rectangle 8"/>
            <p:cNvSpPr>
              <a:spLocks noChangeArrowheads="1"/>
            </p:cNvSpPr>
            <p:nvPr/>
          </p:nvSpPr>
          <p:spPr bwMode="auto">
            <a:xfrm>
              <a:off x="521" y="4008"/>
              <a:ext cx="110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 anchor="ctr"/>
            <a:lstStyle/>
            <a:p>
              <a:pPr defTabSz="966788"/>
              <a:endParaRPr kumimoji="1" lang="en-US" sz="2500"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33805" name="Line 9"/>
            <p:cNvSpPr>
              <a:spLocks noChangeShapeType="1"/>
            </p:cNvSpPr>
            <p:nvPr/>
          </p:nvSpPr>
          <p:spPr bwMode="auto">
            <a:xfrm>
              <a:off x="612" y="4156"/>
              <a:ext cx="90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06" name="Line 10"/>
            <p:cNvSpPr>
              <a:spLocks noChangeShapeType="1"/>
            </p:cNvSpPr>
            <p:nvPr/>
          </p:nvSpPr>
          <p:spPr bwMode="auto">
            <a:xfrm>
              <a:off x="612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07" name="Line 11"/>
            <p:cNvSpPr>
              <a:spLocks noChangeShapeType="1"/>
            </p:cNvSpPr>
            <p:nvPr/>
          </p:nvSpPr>
          <p:spPr bwMode="auto">
            <a:xfrm>
              <a:off x="839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08" name="Line 12"/>
            <p:cNvSpPr>
              <a:spLocks noChangeShapeType="1"/>
            </p:cNvSpPr>
            <p:nvPr/>
          </p:nvSpPr>
          <p:spPr bwMode="auto">
            <a:xfrm>
              <a:off x="1066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09" name="Line 13"/>
            <p:cNvSpPr>
              <a:spLocks noChangeShapeType="1"/>
            </p:cNvSpPr>
            <p:nvPr/>
          </p:nvSpPr>
          <p:spPr bwMode="auto">
            <a:xfrm>
              <a:off x="1292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10" name="Line 14"/>
            <p:cNvSpPr>
              <a:spLocks noChangeShapeType="1"/>
            </p:cNvSpPr>
            <p:nvPr/>
          </p:nvSpPr>
          <p:spPr bwMode="auto">
            <a:xfrm>
              <a:off x="1519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3799" name="Text Box 15"/>
          <p:cNvSpPr txBox="1">
            <a:spLocks noChangeArrowheads="1"/>
          </p:cNvSpPr>
          <p:nvPr/>
        </p:nvSpPr>
        <p:spPr bwMode="auto">
          <a:xfrm>
            <a:off x="5180013" y="6411913"/>
            <a:ext cx="19065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sz="2100" b="1">
                <a:latin typeface="Arial Narrow" charset="0"/>
                <a:cs typeface="ＭＳ Ｐゴシック" charset="0"/>
              </a:rPr>
              <a:t>0                  4km</a:t>
            </a:r>
          </a:p>
        </p:txBody>
      </p:sp>
      <p:sp>
        <p:nvSpPr>
          <p:cNvPr id="33800" name="Rectangle 19"/>
          <p:cNvSpPr>
            <a:spLocks noChangeArrowheads="1"/>
          </p:cNvSpPr>
          <p:nvPr/>
        </p:nvSpPr>
        <p:spPr bwMode="auto">
          <a:xfrm>
            <a:off x="228600" y="8382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42" tIns="46982" rIns="95642" bIns="46982"/>
          <a:lstStyle/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111 Electron Detectors</a:t>
            </a:r>
          </a:p>
          <a:p>
            <a:pPr marL="727075" lvl="1" indent="-246063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100 km</a:t>
            </a:r>
            <a:r>
              <a:rPr lang="en-US" altLang="ja-JP" sz="3200" b="1" baseline="30000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2</a:t>
            </a:r>
          </a:p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27 Muon Detectors</a:t>
            </a:r>
          </a:p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Operation 1991 - 2004</a:t>
            </a:r>
          </a:p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endParaRPr lang="en-US" sz="3200" b="1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3801" name="Text Box 20"/>
          <p:cNvSpPr txBox="1">
            <a:spLocks noChangeArrowheads="1"/>
          </p:cNvSpPr>
          <p:nvPr/>
        </p:nvSpPr>
        <p:spPr bwMode="auto">
          <a:xfrm>
            <a:off x="79375" y="6705600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M. Teshima</a:t>
            </a:r>
          </a:p>
        </p:txBody>
      </p:sp>
      <p:sp>
        <p:nvSpPr>
          <p:cNvPr id="33802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2F3587-60EA-6947-9208-D0A93FC76C9B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803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ja-JP" sz="3600">
                <a:latin typeface="Tahoma" charset="0"/>
                <a:cs typeface="ＭＳ Ｐゴシック" charset="0"/>
              </a:rPr>
              <a:t>The Highest Energy Event by AGASA 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13"/>
            <a:ext cx="51816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905000"/>
            <a:ext cx="440848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0485" name="Text Box 5"/>
          <p:cNvSpPr txBox="1">
            <a:spLocks noChangeArrowheads="1"/>
          </p:cNvSpPr>
          <p:nvPr/>
        </p:nvSpPr>
        <p:spPr bwMode="auto">
          <a:xfrm>
            <a:off x="4267200" y="939800"/>
            <a:ext cx="41783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sz="29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ＭＳ Ｐゴシック" charset="0"/>
              </a:rPr>
              <a:t>2.5 x10</a:t>
            </a:r>
            <a:r>
              <a:rPr kumimoji="1" lang="en-US" altLang="ja-JP" sz="2900" b="1" baseline="30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ＭＳ Ｐゴシック" charset="0"/>
              </a:rPr>
              <a:t>20</a:t>
            </a:r>
            <a:r>
              <a:rPr kumimoji="1" lang="en-US" altLang="ja-JP" sz="29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ＭＳ Ｐゴシック" charset="0"/>
              </a:rPr>
              <a:t>eV  on 10 May 2001</a:t>
            </a:r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V="1">
            <a:off x="1590675" y="2668588"/>
            <a:ext cx="1588" cy="3122612"/>
          </a:xfrm>
          <a:prstGeom prst="line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4" name="Oval 7"/>
          <p:cNvSpPr>
            <a:spLocks noChangeArrowheads="1"/>
          </p:cNvSpPr>
          <p:nvPr/>
        </p:nvSpPr>
        <p:spPr bwMode="auto">
          <a:xfrm>
            <a:off x="1449388" y="2514600"/>
            <a:ext cx="303212" cy="307975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920750" y="2668588"/>
            <a:ext cx="681038" cy="0"/>
          </a:xfrm>
          <a:prstGeom prst="line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79375" y="6686550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M. Teshima</a:t>
            </a:r>
          </a:p>
        </p:txBody>
      </p:sp>
      <p:sp>
        <p:nvSpPr>
          <p:cNvPr id="3482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43BC8D-D812-C246-A197-2B27DA7E1699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8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5843" name="AutoShape 2"/>
          <p:cNvSpPr>
            <a:spLocks noChangeArrowheads="1"/>
          </p:cNvSpPr>
          <p:nvPr/>
        </p:nvSpPr>
        <p:spPr bwMode="auto">
          <a:xfrm>
            <a:off x="636588" y="0"/>
            <a:ext cx="8202612" cy="68580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/>
          <a:p>
            <a:pPr defTabSz="966788"/>
            <a:r>
              <a:rPr lang="en-US" altLang="ja-JP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Energy Spectrum by AGASA</a:t>
            </a:r>
          </a:p>
        </p:txBody>
      </p:sp>
      <p:pic>
        <p:nvPicPr>
          <p:cNvPr id="35844" name="Picture 3" descr="[Spectrum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/>
          <a:stretch>
            <a:fillRect/>
          </a:stretch>
        </p:blipFill>
        <p:spPr bwMode="auto">
          <a:xfrm>
            <a:off x="914400" y="714375"/>
            <a:ext cx="73914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79375" y="6696075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M. Teshima</a:t>
            </a:r>
          </a:p>
        </p:txBody>
      </p:sp>
      <p:sp>
        <p:nvSpPr>
          <p:cNvPr id="2084871" name="Text Box 7"/>
          <p:cNvSpPr txBox="1">
            <a:spLocks noChangeArrowheads="1"/>
          </p:cNvSpPr>
          <p:nvPr/>
        </p:nvSpPr>
        <p:spPr bwMode="auto">
          <a:xfrm>
            <a:off x="2941638" y="2514600"/>
            <a:ext cx="1935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Bottom-up</a:t>
            </a:r>
          </a:p>
          <a:p>
            <a:pPr eaLnBrk="1" hangingPunct="1"/>
            <a:r>
              <a:rPr lang="en-US" sz="2000" b="1">
                <a:latin typeface="Arial Narrow" charset="0"/>
              </a:rPr>
              <a:t>with GZK Cutoff</a:t>
            </a:r>
          </a:p>
        </p:txBody>
      </p:sp>
      <p:sp>
        <p:nvSpPr>
          <p:cNvPr id="2084872" name="Text Box 8"/>
          <p:cNvSpPr txBox="1">
            <a:spLocks noChangeArrowheads="1"/>
          </p:cNvSpPr>
          <p:nvPr/>
        </p:nvSpPr>
        <p:spPr bwMode="auto">
          <a:xfrm>
            <a:off x="5867400" y="16002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Arial Narrow" charset="0"/>
              </a:rPr>
              <a:t>Top-down?</a:t>
            </a:r>
          </a:p>
        </p:txBody>
      </p:sp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1014413" y="4198938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6C31AE-577F-BA40-9472-274C293421D3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50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8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4871" grpId="0"/>
      <p:bldP spid="20848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Two HiRes Detectors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762000"/>
            <a:ext cx="4800600" cy="213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solidFill>
                  <a:srgbClr val="CC6600"/>
                </a:solidFill>
                <a:latin typeface="Arial Narrow" charset="0"/>
              </a:rPr>
              <a:t>HiRes1:  Atop Five Mile Hill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solidFill>
                  <a:srgbClr val="CC6600"/>
                </a:solidFill>
                <a:latin typeface="Arial Narrow" charset="0"/>
              </a:rPr>
              <a:t>21 mirrors, 1 ring  (3</a:t>
            </a:r>
            <a:r>
              <a:rPr lang="en-US" sz="2400" baseline="30000">
                <a:solidFill>
                  <a:srgbClr val="CC6600"/>
                </a:solidFill>
                <a:latin typeface="Arial Narrow" charset="0"/>
              </a:rPr>
              <a:t>o</a:t>
            </a:r>
            <a:r>
              <a:rPr lang="en-US" sz="2400">
                <a:solidFill>
                  <a:srgbClr val="CC6600"/>
                </a:solidFill>
                <a:latin typeface="Arial Narrow" charset="0"/>
              </a:rPr>
              <a:t>&lt;altitude&lt;17</a:t>
            </a:r>
            <a:r>
              <a:rPr lang="en-US" sz="2400" baseline="30000">
                <a:solidFill>
                  <a:srgbClr val="CC6600"/>
                </a:solidFill>
                <a:latin typeface="Arial Narrow" charset="0"/>
              </a:rPr>
              <a:t>o</a:t>
            </a:r>
            <a:r>
              <a:rPr lang="en-US" sz="2400">
                <a:solidFill>
                  <a:srgbClr val="CC6600"/>
                </a:solidFill>
                <a:latin typeface="Arial Narrow" charset="0"/>
              </a:rPr>
              <a:t>). </a:t>
            </a:r>
          </a:p>
        </p:txBody>
      </p:sp>
      <p:pic>
        <p:nvPicPr>
          <p:cNvPr id="36869" name="Picture 4" descr="HIRES_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762000"/>
            <a:ext cx="4191000" cy="3355975"/>
          </a:xfrm>
          <a:noFill/>
        </p:spPr>
      </p:pic>
      <p:pic>
        <p:nvPicPr>
          <p:cNvPr id="36870" name="Picture 5" descr="CBACK_VIEW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 b="977"/>
          <a:stretch>
            <a:fillRect/>
          </a:stretch>
        </p:blipFill>
        <p:spPr>
          <a:xfrm>
            <a:off x="152400" y="2667000"/>
            <a:ext cx="4953000" cy="3987800"/>
          </a:xfrm>
          <a:noFill/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5105400" y="5340350"/>
            <a:ext cx="4343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HiRes2:  Atop Camel</a:t>
            </a:r>
            <a:r>
              <a:rPr lang="ja-JP" altLang="en-US" sz="2200" b="1">
                <a:solidFill>
                  <a:srgbClr val="0000CC"/>
                </a:solidFill>
                <a:latin typeface="Arial Narrow" charset="0"/>
              </a:rPr>
              <a:t>’</a:t>
            </a: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s Back Ridge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12.6 km SW of HiRes1.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42 mirrors, 2 rings (3</a:t>
            </a:r>
            <a:r>
              <a:rPr lang="en-US" sz="2200" b="1" baseline="30000">
                <a:solidFill>
                  <a:srgbClr val="0000CC"/>
                </a:solidFill>
                <a:latin typeface="Arial Narrow" charset="0"/>
              </a:rPr>
              <a:t>o</a:t>
            </a: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&lt;altitude&lt;31</a:t>
            </a:r>
            <a:r>
              <a:rPr lang="en-US" sz="2200" b="1" baseline="30000">
                <a:solidFill>
                  <a:srgbClr val="0000CC"/>
                </a:solidFill>
                <a:latin typeface="Arial Narrow" charset="0"/>
              </a:rPr>
              <a:t>o</a:t>
            </a: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).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sz="2200" b="1">
              <a:solidFill>
                <a:srgbClr val="0000CC"/>
              </a:solidFill>
              <a:latin typeface="Arial Narrow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6038" y="6686550"/>
            <a:ext cx="1277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G. Thomson</a:t>
            </a:r>
          </a:p>
        </p:txBody>
      </p:sp>
      <p:sp>
        <p:nvSpPr>
          <p:cNvPr id="36873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E9DA7E-CF54-E048-BD2E-07E04F25DDD4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74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37891" name="Picture 7" descr="hr12_best3_12co_2006041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2031"/>
          <a:stretch>
            <a:fillRect/>
          </a:stretch>
        </p:blipFill>
        <p:spPr>
          <a:xfrm>
            <a:off x="1066800" y="890588"/>
            <a:ext cx="7583488" cy="6043612"/>
          </a:xfrm>
          <a:noFill/>
        </p:spPr>
      </p:pic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Energy Spectrum by HiRes</a:t>
            </a:r>
            <a:endParaRPr lang="en-US" sz="2400">
              <a:latin typeface="Tahoma" charset="0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204788" y="6686550"/>
            <a:ext cx="966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C. Finley</a:t>
            </a:r>
          </a:p>
        </p:txBody>
      </p:sp>
      <p:sp>
        <p:nvSpPr>
          <p:cNvPr id="2134024" name="Text Box 8"/>
          <p:cNvSpPr txBox="1">
            <a:spLocks noChangeArrowheads="1"/>
          </p:cNvSpPr>
          <p:nvPr/>
        </p:nvSpPr>
        <p:spPr bwMode="auto">
          <a:xfrm>
            <a:off x="5410200" y="17526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Consistent with</a:t>
            </a:r>
          </a:p>
          <a:p>
            <a:pPr algn="l" eaLnBrk="1" hangingPunct="1"/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GZK Cutoff !!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2971800" y="5029200"/>
            <a:ext cx="830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CC00"/>
                </a:solidFill>
                <a:latin typeface="Arial Narrow" charset="0"/>
              </a:rPr>
              <a:t>Galactic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3498850" y="3886200"/>
            <a:ext cx="130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Extra-Galactic</a:t>
            </a:r>
          </a:p>
        </p:txBody>
      </p:sp>
      <p:sp>
        <p:nvSpPr>
          <p:cNvPr id="37897" name="Rectangle 12"/>
          <p:cNvSpPr>
            <a:spLocks noChangeArrowheads="1"/>
          </p:cNvSpPr>
          <p:nvPr/>
        </p:nvSpPr>
        <p:spPr bwMode="auto">
          <a:xfrm>
            <a:off x="990600" y="2776538"/>
            <a:ext cx="457200" cy="7620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Text Box 13"/>
          <p:cNvSpPr txBox="1">
            <a:spLocks noChangeArrowheads="1"/>
          </p:cNvSpPr>
          <p:nvPr/>
        </p:nvSpPr>
        <p:spPr bwMode="auto">
          <a:xfrm>
            <a:off x="4194175" y="1074738"/>
            <a:ext cx="9794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 Narrow" charset="0"/>
              </a:rPr>
              <a:t>(1999-2004)</a:t>
            </a:r>
          </a:p>
          <a:p>
            <a:pPr eaLnBrk="1" hangingPunct="1"/>
            <a:r>
              <a:rPr lang="en-US" sz="1400" b="1">
                <a:latin typeface="Arial Narrow" charset="0"/>
              </a:rPr>
              <a:t>(1996-2005)</a:t>
            </a:r>
          </a:p>
        </p:txBody>
      </p:sp>
      <p:sp>
        <p:nvSpPr>
          <p:cNvPr id="37899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F6E8AB-DB79-2847-9105-CE515F213FAA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900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40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Energy Spectrum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0413"/>
            <a:ext cx="89439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03188" y="6629400"/>
            <a:ext cx="1268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Ralph Engel</a:t>
            </a: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7848600" y="4114800"/>
            <a:ext cx="16716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AGASA (SD)</a:t>
            </a:r>
            <a:endParaRPr lang="en-US" b="1" baseline="30000">
              <a:solidFill>
                <a:srgbClr val="FF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8153400" y="5562600"/>
            <a:ext cx="1463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Arial Narrow" charset="0"/>
              </a:rPr>
              <a:t>HiRes (FD)</a:t>
            </a:r>
            <a:endParaRPr lang="en-US" b="1" baseline="30000">
              <a:solidFill>
                <a:srgbClr val="0000FF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38920" name="Rectangle 12"/>
          <p:cNvSpPr>
            <a:spLocks noChangeArrowheads="1"/>
          </p:cNvSpPr>
          <p:nvPr/>
        </p:nvSpPr>
        <p:spPr bwMode="auto">
          <a:xfrm>
            <a:off x="152400" y="38100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875713" y="4648200"/>
            <a:ext cx="649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38922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362AFD-41D7-FD48-A0AD-5BBDC0E27947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23" name="Footer Placehold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39939" name="Picture 2" descr="shower_sim_18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963613" y="1782763"/>
            <a:ext cx="228282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3"/>
          <p:cNvSpPr>
            <a:spLocks noChangeArrowheads="1"/>
          </p:cNvSpPr>
          <p:nvPr>
            <p:ph type="ctrTitle"/>
          </p:nvPr>
        </p:nvSpPr>
        <p:spPr>
          <a:xfrm>
            <a:off x="320675" y="47625"/>
            <a:ext cx="8977313" cy="652463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Detection Technique</a:t>
            </a: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>
            <a:off x="271463" y="6446838"/>
            <a:ext cx="8961437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2971800" y="3978275"/>
            <a:ext cx="46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e</a:t>
            </a:r>
            <a:r>
              <a:rPr lang="en-US" sz="2400" b="1" baseline="30000">
                <a:solidFill>
                  <a:srgbClr val="FF0000"/>
                </a:solidFill>
                <a:sym typeface="Symbol" charset="0"/>
              </a:rPr>
              <a:t></a:t>
            </a:r>
          </a:p>
        </p:txBody>
      </p:sp>
      <p:sp>
        <p:nvSpPr>
          <p:cNvPr id="39943" name="Text Box 13"/>
          <p:cNvSpPr txBox="1">
            <a:spLocks noChangeArrowheads="1"/>
          </p:cNvSpPr>
          <p:nvPr/>
        </p:nvSpPr>
        <p:spPr bwMode="auto">
          <a:xfrm>
            <a:off x="3246438" y="475456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FF"/>
                </a:solidFill>
                <a:sym typeface="Symbol" charset="0"/>
              </a:rPr>
              <a:t></a:t>
            </a:r>
            <a:r>
              <a:rPr lang="en-US" sz="2400" b="1" baseline="30000">
                <a:solidFill>
                  <a:srgbClr val="6600FF"/>
                </a:solidFill>
                <a:sym typeface="Symbol" charset="0"/>
              </a:rPr>
              <a:t></a:t>
            </a:r>
          </a:p>
        </p:txBody>
      </p:sp>
      <p:grpSp>
        <p:nvGrpSpPr>
          <p:cNvPr id="39944" name="Group 35"/>
          <p:cNvGrpSpPr>
            <a:grpSpLocks/>
          </p:cNvGrpSpPr>
          <p:nvPr/>
        </p:nvGrpSpPr>
        <p:grpSpPr bwMode="auto">
          <a:xfrm>
            <a:off x="4719638" y="3657600"/>
            <a:ext cx="4789487" cy="2789238"/>
            <a:chOff x="2973" y="2304"/>
            <a:chExt cx="3017" cy="1757"/>
          </a:xfrm>
        </p:grpSpPr>
        <p:grpSp>
          <p:nvGrpSpPr>
            <p:cNvPr id="39966" name="Group 5"/>
            <p:cNvGrpSpPr>
              <a:grpSpLocks/>
            </p:cNvGrpSpPr>
            <p:nvPr/>
          </p:nvGrpSpPr>
          <p:grpSpPr bwMode="auto">
            <a:xfrm>
              <a:off x="4606" y="2563"/>
              <a:ext cx="1384" cy="1498"/>
              <a:chOff x="4606" y="2563"/>
              <a:chExt cx="1384" cy="1498"/>
            </a:xfrm>
          </p:grpSpPr>
          <p:sp>
            <p:nvSpPr>
              <p:cNvPr id="39972" name="Rectangle 6"/>
              <p:cNvSpPr>
                <a:spLocks noChangeArrowheads="1"/>
              </p:cNvSpPr>
              <p:nvPr/>
            </p:nvSpPr>
            <p:spPr bwMode="auto">
              <a:xfrm rot="1374055">
                <a:off x="4759" y="3101"/>
                <a:ext cx="140" cy="26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111" name="AutoShape 7"/>
              <p:cNvSpPr>
                <a:spLocks noChangeArrowheads="1"/>
              </p:cNvSpPr>
              <p:nvPr/>
            </p:nvSpPr>
            <p:spPr bwMode="auto">
              <a:xfrm>
                <a:off x="5270" y="3416"/>
                <a:ext cx="375" cy="645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sy="-50000" kx="2453608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4" name="AutoShape 8"/>
              <p:cNvSpPr>
                <a:spLocks noChangeArrowheads="1"/>
              </p:cNvSpPr>
              <p:nvPr/>
            </p:nvSpPr>
            <p:spPr bwMode="auto">
              <a:xfrm rot="-9502855">
                <a:off x="5265" y="3039"/>
                <a:ext cx="193" cy="794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5" name="Line 9"/>
              <p:cNvSpPr>
                <a:spLocks noChangeShapeType="1"/>
              </p:cNvSpPr>
              <p:nvPr/>
            </p:nvSpPr>
            <p:spPr bwMode="auto">
              <a:xfrm>
                <a:off x="4844" y="3381"/>
                <a:ext cx="267" cy="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976" name="Line 10"/>
              <p:cNvSpPr>
                <a:spLocks noChangeShapeType="1"/>
              </p:cNvSpPr>
              <p:nvPr/>
            </p:nvSpPr>
            <p:spPr bwMode="auto">
              <a:xfrm flipV="1">
                <a:off x="4951" y="3039"/>
                <a:ext cx="487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95115" name="Text Box 11"/>
              <p:cNvSpPr txBox="1">
                <a:spLocks noChangeArrowheads="1"/>
              </p:cNvSpPr>
              <p:nvPr/>
            </p:nvSpPr>
            <p:spPr bwMode="auto">
              <a:xfrm>
                <a:off x="4606" y="2563"/>
                <a:ext cx="1384" cy="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573" tIns="48286" rIns="96573" bIns="48286">
                <a:spAutoFit/>
              </a:bodyPr>
              <a:lstStyle>
                <a:lvl1pPr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kumimoji="1" lang="en-US" altLang="ja-JP" sz="19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ＭＳ Ｐゴシック" charset="0"/>
                  </a:rPr>
                  <a:t>Fluorescence Detector (FD)</a:t>
                </a:r>
              </a:p>
            </p:txBody>
          </p:sp>
        </p:grpSp>
        <p:grpSp>
          <p:nvGrpSpPr>
            <p:cNvPr id="39967" name="Group 14"/>
            <p:cNvGrpSpPr>
              <a:grpSpLocks/>
            </p:cNvGrpSpPr>
            <p:nvPr/>
          </p:nvGrpSpPr>
          <p:grpSpPr bwMode="auto">
            <a:xfrm>
              <a:off x="2973" y="2304"/>
              <a:ext cx="1433" cy="1163"/>
              <a:chOff x="2973" y="2304"/>
              <a:chExt cx="1433" cy="1163"/>
            </a:xfrm>
          </p:grpSpPr>
          <p:sp>
            <p:nvSpPr>
              <p:cNvPr id="39968" name="Line 15"/>
              <p:cNvSpPr>
                <a:spLocks noChangeShapeType="1"/>
              </p:cNvSpPr>
              <p:nvPr/>
            </p:nvSpPr>
            <p:spPr bwMode="auto">
              <a:xfrm rot="-679737">
                <a:off x="3129" y="230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969" name="Line 16"/>
              <p:cNvSpPr>
                <a:spLocks noChangeShapeType="1"/>
              </p:cNvSpPr>
              <p:nvPr/>
            </p:nvSpPr>
            <p:spPr bwMode="auto">
              <a:xfrm rot="-679737">
                <a:off x="3077" y="244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970" name="Line 17"/>
              <p:cNvSpPr>
                <a:spLocks noChangeShapeType="1"/>
              </p:cNvSpPr>
              <p:nvPr/>
            </p:nvSpPr>
            <p:spPr bwMode="auto">
              <a:xfrm rot="-679737">
                <a:off x="3025" y="259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971" name="Line 18"/>
              <p:cNvSpPr>
                <a:spLocks noChangeShapeType="1"/>
              </p:cNvSpPr>
              <p:nvPr/>
            </p:nvSpPr>
            <p:spPr bwMode="auto">
              <a:xfrm rot="-679737">
                <a:off x="2973" y="273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39945" name="Line 19"/>
          <p:cNvSpPr>
            <a:spLocks noChangeAspect="1" noChangeShapeType="1"/>
          </p:cNvSpPr>
          <p:nvPr/>
        </p:nvSpPr>
        <p:spPr bwMode="auto">
          <a:xfrm rot="5400000" flipV="1">
            <a:off x="-1770856" y="4034631"/>
            <a:ext cx="4160838" cy="222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Text Box 20"/>
          <p:cNvSpPr txBox="1">
            <a:spLocks noChangeArrowheads="1"/>
          </p:cNvSpPr>
          <p:nvPr/>
        </p:nvSpPr>
        <p:spPr bwMode="auto">
          <a:xfrm>
            <a:off x="0" y="3749675"/>
            <a:ext cx="914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9900"/>
                </a:solidFill>
              </a:rPr>
              <a:t>10km</a:t>
            </a:r>
          </a:p>
        </p:txBody>
      </p:sp>
      <p:sp>
        <p:nvSpPr>
          <p:cNvPr id="39947" name="Text Box 21"/>
          <p:cNvSpPr txBox="1">
            <a:spLocks noChangeArrowheads="1"/>
          </p:cNvSpPr>
          <p:nvPr/>
        </p:nvSpPr>
        <p:spPr bwMode="auto">
          <a:xfrm>
            <a:off x="274638" y="4206875"/>
            <a:ext cx="92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27X</a:t>
            </a:r>
            <a:r>
              <a:rPr lang="en-US" sz="1900" b="1" baseline="-25000">
                <a:solidFill>
                  <a:srgbClr val="FF00FF"/>
                </a:solidFill>
              </a:rPr>
              <a:t>o</a:t>
            </a:r>
          </a:p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11</a:t>
            </a:r>
            <a:r>
              <a:rPr lang="en-US" sz="2000" b="1">
                <a:solidFill>
                  <a:srgbClr val="FF00FF"/>
                </a:solidFill>
                <a:sym typeface="Symbol" charset="0"/>
              </a:rPr>
              <a:t></a:t>
            </a:r>
            <a:r>
              <a:rPr lang="en-US" sz="1900" b="1" baseline="-25000">
                <a:solidFill>
                  <a:srgbClr val="FF00FF"/>
                </a:solidFill>
                <a:sym typeface="Symbol" charset="0"/>
              </a:rPr>
              <a:t>I</a:t>
            </a:r>
          </a:p>
        </p:txBody>
      </p:sp>
      <p:sp>
        <p:nvSpPr>
          <p:cNvPr id="39948" name="Text Box 22"/>
          <p:cNvSpPr txBox="1">
            <a:spLocks noChangeArrowheads="1"/>
          </p:cNvSpPr>
          <p:nvPr/>
        </p:nvSpPr>
        <p:spPr bwMode="auto">
          <a:xfrm>
            <a:off x="1189038" y="1096963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00CC00"/>
                </a:solidFill>
              </a:rPr>
              <a:t>MC Simulation of </a:t>
            </a:r>
          </a:p>
          <a:p>
            <a:pPr algn="l" eaLnBrk="1" hangingPunct="1"/>
            <a:r>
              <a:rPr lang="en-US" sz="2000" b="1">
                <a:solidFill>
                  <a:srgbClr val="00CC00"/>
                </a:solidFill>
              </a:rPr>
              <a:t>10</a:t>
            </a:r>
            <a:r>
              <a:rPr lang="en-US" sz="2000" b="1" baseline="30000">
                <a:solidFill>
                  <a:srgbClr val="00CC00"/>
                </a:solidFill>
              </a:rPr>
              <a:t>19</a:t>
            </a:r>
            <a:r>
              <a:rPr lang="en-US" sz="2000" b="1">
                <a:solidFill>
                  <a:srgbClr val="00CC00"/>
                </a:solidFill>
              </a:rPr>
              <a:t>eV Proton Shower</a:t>
            </a:r>
          </a:p>
        </p:txBody>
      </p:sp>
      <p:grpSp>
        <p:nvGrpSpPr>
          <p:cNvPr id="39949" name="Group 23"/>
          <p:cNvGrpSpPr>
            <a:grpSpLocks/>
          </p:cNvGrpSpPr>
          <p:nvPr/>
        </p:nvGrpSpPr>
        <p:grpSpPr bwMode="auto">
          <a:xfrm>
            <a:off x="677863" y="5518150"/>
            <a:ext cx="3938587" cy="1373188"/>
            <a:chOff x="427" y="3476"/>
            <a:chExt cx="2482" cy="865"/>
          </a:xfrm>
        </p:grpSpPr>
        <p:sp>
          <p:nvSpPr>
            <p:cNvPr id="39955" name="Rectangle 24"/>
            <p:cNvSpPr>
              <a:spLocks noChangeArrowheads="1"/>
            </p:cNvSpPr>
            <p:nvPr/>
          </p:nvSpPr>
          <p:spPr bwMode="auto">
            <a:xfrm>
              <a:off x="800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Rectangle 25"/>
            <p:cNvSpPr>
              <a:spLocks noChangeArrowheads="1"/>
            </p:cNvSpPr>
            <p:nvPr/>
          </p:nvSpPr>
          <p:spPr bwMode="auto">
            <a:xfrm>
              <a:off x="1232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Rectangle 26"/>
            <p:cNvSpPr>
              <a:spLocks noChangeArrowheads="1"/>
            </p:cNvSpPr>
            <p:nvPr/>
          </p:nvSpPr>
          <p:spPr bwMode="auto">
            <a:xfrm>
              <a:off x="1664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Rectangle 27"/>
            <p:cNvSpPr>
              <a:spLocks noChangeArrowheads="1"/>
            </p:cNvSpPr>
            <p:nvPr/>
          </p:nvSpPr>
          <p:spPr bwMode="auto">
            <a:xfrm>
              <a:off x="2096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Rectangle 28"/>
            <p:cNvSpPr>
              <a:spLocks noChangeArrowheads="1"/>
            </p:cNvSpPr>
            <p:nvPr/>
          </p:nvSpPr>
          <p:spPr bwMode="auto">
            <a:xfrm>
              <a:off x="1923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Rectangle 29"/>
            <p:cNvSpPr>
              <a:spLocks noChangeArrowheads="1"/>
            </p:cNvSpPr>
            <p:nvPr/>
          </p:nvSpPr>
          <p:spPr bwMode="auto">
            <a:xfrm>
              <a:off x="235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Rectangle 30"/>
            <p:cNvSpPr>
              <a:spLocks noChangeArrowheads="1"/>
            </p:cNvSpPr>
            <p:nvPr/>
          </p:nvSpPr>
          <p:spPr bwMode="auto">
            <a:xfrm>
              <a:off x="2182" y="3484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Rectangle 31"/>
            <p:cNvSpPr>
              <a:spLocks noChangeArrowheads="1"/>
            </p:cNvSpPr>
            <p:nvPr/>
          </p:nvSpPr>
          <p:spPr bwMode="auto">
            <a:xfrm>
              <a:off x="2678" y="347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Text Box 32"/>
            <p:cNvSpPr txBox="1">
              <a:spLocks noChangeArrowheads="1"/>
            </p:cNvSpPr>
            <p:nvPr/>
          </p:nvSpPr>
          <p:spPr bwMode="auto">
            <a:xfrm>
              <a:off x="923" y="4091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3333FF"/>
                  </a:solidFill>
                </a:rPr>
                <a:t>Shower Detector (SD)</a:t>
              </a:r>
            </a:p>
          </p:txBody>
        </p:sp>
        <p:sp>
          <p:nvSpPr>
            <p:cNvPr id="39964" name="Rectangle 33"/>
            <p:cNvSpPr>
              <a:spLocks noChangeArrowheads="1"/>
            </p:cNvSpPr>
            <p:nvPr/>
          </p:nvSpPr>
          <p:spPr bwMode="auto">
            <a:xfrm>
              <a:off x="427" y="3943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5" name="Rectangle 34"/>
            <p:cNvSpPr>
              <a:spLocks noChangeArrowheads="1"/>
            </p:cNvSpPr>
            <p:nvPr/>
          </p:nvSpPr>
          <p:spPr bwMode="auto">
            <a:xfrm>
              <a:off x="67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50" name="Text Box 36"/>
          <p:cNvSpPr txBox="1">
            <a:spLocks noChangeArrowheads="1"/>
          </p:cNvSpPr>
          <p:nvPr/>
        </p:nvSpPr>
        <p:spPr bwMode="auto">
          <a:xfrm>
            <a:off x="4267200" y="5867400"/>
            <a:ext cx="1127125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latin typeface="Arial Narrow" charset="0"/>
              </a:rPr>
              <a:t>AGASA</a:t>
            </a:r>
          </a:p>
        </p:txBody>
      </p:sp>
      <p:sp>
        <p:nvSpPr>
          <p:cNvPr id="39951" name="Text Box 38"/>
          <p:cNvSpPr txBox="1">
            <a:spLocks noChangeArrowheads="1"/>
          </p:cNvSpPr>
          <p:nvPr/>
        </p:nvSpPr>
        <p:spPr bwMode="auto">
          <a:xfrm>
            <a:off x="7488238" y="3429000"/>
            <a:ext cx="933450" cy="495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1"/>
                </a:solidFill>
                <a:latin typeface="Arial Narrow" charset="0"/>
              </a:rPr>
              <a:t>HiRes</a:t>
            </a:r>
          </a:p>
        </p:txBody>
      </p:sp>
      <p:sp>
        <p:nvSpPr>
          <p:cNvPr id="2095143" name="Text Box 39"/>
          <p:cNvSpPr txBox="1">
            <a:spLocks noChangeArrowheads="1"/>
          </p:cNvSpPr>
          <p:nvPr/>
        </p:nvSpPr>
        <p:spPr bwMode="auto">
          <a:xfrm>
            <a:off x="4019550" y="2667000"/>
            <a:ext cx="1736725" cy="4953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3300"/>
                </a:solidFill>
                <a:latin typeface="Arial Narrow" charset="0"/>
              </a:rPr>
              <a:t>Pierre-Auger</a:t>
            </a:r>
          </a:p>
        </p:txBody>
      </p:sp>
      <p:sp>
        <p:nvSpPr>
          <p:cNvPr id="39953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39FB18-DC34-2E41-9330-34D60633B2FE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54" name="Footer Placeholder 4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1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SD vs. FD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9340850" cy="57721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</a:rPr>
              <a:t>SD (Shower Detector)  		- AGASA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Pros: 	Operational all the time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Cons:  Sparse sampling at the tail of Shower</a:t>
            </a:r>
          </a:p>
          <a:p>
            <a:pPr lvl="2" eaLnBrk="1" hangingPunct="1"/>
            <a:endParaRPr lang="en-US" sz="2800">
              <a:latin typeface="Arial Narrow" charset="0"/>
            </a:endParaRPr>
          </a:p>
          <a:p>
            <a:pPr eaLnBrk="1" hangingPunct="1"/>
            <a:r>
              <a:rPr lang="en-US" sz="3800">
                <a:solidFill>
                  <a:srgbClr val="FF00FF"/>
                </a:solidFill>
                <a:latin typeface="Arial Narrow" charset="0"/>
              </a:rPr>
              <a:t>FD (Fluorescence Detector)	- HiRes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Pros:  Totally calorimetric energy measurement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Cons: ~10% duty factor (only at moonless night)</a:t>
            </a:r>
          </a:p>
          <a:p>
            <a:pPr lvl="1" eaLnBrk="1" hangingPunct="1"/>
            <a:endParaRPr lang="en-US" sz="3400">
              <a:latin typeface="Arial Narrow" charset="0"/>
            </a:endParaRPr>
          </a:p>
          <a:p>
            <a:pPr eaLnBrk="1" hangingPunct="1"/>
            <a:r>
              <a:rPr lang="en-US" sz="3800" i="1">
                <a:solidFill>
                  <a:srgbClr val="FF0000"/>
                </a:solidFill>
                <a:latin typeface="Arial Narrow" charset="0"/>
              </a:rPr>
              <a:t>Pierre-Auger utilizes both!</a:t>
            </a:r>
          </a:p>
        </p:txBody>
      </p:sp>
      <p:sp>
        <p:nvSpPr>
          <p:cNvPr id="4096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43FA82-D0E7-9A48-B7D1-A587FD2ABD3C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6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8025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9144000" cy="685800"/>
          </a:xfrm>
          <a:noFill/>
        </p:spPr>
        <p:txBody>
          <a:bodyPr lIns="95569" tIns="46946" rIns="95569" bIns="46946"/>
          <a:lstStyle/>
          <a:p>
            <a:pPr defTabSz="914400" eaLnBrk="1" hangingPunct="1"/>
            <a:r>
              <a:rPr lang="en-US">
                <a:latin typeface="Tahoma" charset="0"/>
              </a:rPr>
              <a:t>Pierre Auger Collaboration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95400"/>
            <a:ext cx="5867400" cy="5410200"/>
          </a:xfrm>
          <a:noFill/>
        </p:spPr>
        <p:txBody>
          <a:bodyPr lIns="95569" tIns="46946" rIns="95569" bIns="46946"/>
          <a:lstStyle/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17 Countries 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50 Institutions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~370 Scientists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endParaRPr lang="en-US" sz="2400">
              <a:solidFill>
                <a:srgbClr val="FF66FF"/>
              </a:solidFill>
              <a:latin typeface="Arial Narrow" charset="0"/>
            </a:endParaRP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endParaRPr lang="en-US" sz="2000">
              <a:solidFill>
                <a:srgbClr val="FF00FF"/>
              </a:solidFill>
              <a:latin typeface="Arial Narrow" charset="0"/>
            </a:endParaRP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Italy 	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Argentina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	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Czech Republic 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Australia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 	 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France 	 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Brazil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Germany	 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Bolivia</a:t>
            </a:r>
            <a:r>
              <a:rPr lang="en-US" sz="2700" baseline="30000">
                <a:solidFill>
                  <a:srgbClr val="FF33CC"/>
                </a:solidFill>
                <a:latin typeface="Arial Narrow" charset="0"/>
              </a:rPr>
              <a:t>*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 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Poland 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Mexico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Slovenia 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USA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Spain 	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Vietnam</a:t>
            </a:r>
            <a:r>
              <a:rPr lang="en-US" sz="2700" baseline="30000">
                <a:solidFill>
                  <a:srgbClr val="FF33CC"/>
                </a:solidFill>
                <a:latin typeface="Arial Narrow" charset="0"/>
              </a:rPr>
              <a:t>*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 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United Kingdom 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2400" baseline="30000">
                <a:solidFill>
                  <a:srgbClr val="FF3300"/>
                </a:solidFill>
                <a:latin typeface="Arial Narrow" charset="0"/>
              </a:rPr>
              <a:t>				</a:t>
            </a:r>
            <a:r>
              <a:rPr lang="en-US" sz="2000" baseline="30000">
                <a:solidFill>
                  <a:srgbClr val="FF33CC"/>
                </a:solidFill>
                <a:latin typeface="Arial Narrow" charset="0"/>
              </a:rPr>
              <a:t>*</a:t>
            </a:r>
            <a:r>
              <a:rPr lang="en-US" sz="2000" i="1">
                <a:solidFill>
                  <a:srgbClr val="FF33CC"/>
                </a:solidFill>
                <a:latin typeface="Arial Narrow" charset="0"/>
              </a:rPr>
              <a:t>Associate Countries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endParaRPr lang="en-US" sz="2700" i="1">
              <a:solidFill>
                <a:srgbClr val="FF33CC"/>
              </a:solidFill>
              <a:latin typeface="Arial Narrow" charset="0"/>
            </a:endParaRPr>
          </a:p>
        </p:txBody>
      </p:sp>
      <p:pic>
        <p:nvPicPr>
          <p:cNvPr id="41989" name="Picture 4" descr="Boratav_fi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71688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5137150" y="5329238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9900FF"/>
                </a:solidFill>
              </a:rPr>
              <a:t>Jim Cronin</a:t>
            </a: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7391400" y="5348288"/>
            <a:ext cx="156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9900FF"/>
                </a:solidFill>
              </a:rPr>
              <a:t>Alan Watson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64770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9900FF"/>
                </a:solidFill>
              </a:rPr>
              <a:t>Founders</a:t>
            </a:r>
          </a:p>
        </p:txBody>
      </p:sp>
      <p:sp>
        <p:nvSpPr>
          <p:cNvPr id="41993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B6E753-5840-B64B-9C00-F5D1B7A4AC8B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94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43011" name="Picture 18" descr="SITE-OPT-A-BOUNDARIES-COUNTY-ROADS-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/>
          <a:stretch>
            <a:fillRect/>
          </a:stretch>
        </p:blipFill>
        <p:spPr bwMode="auto">
          <a:xfrm>
            <a:off x="79375" y="725488"/>
            <a:ext cx="3113088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 descr="auger_site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r="5890" b="23477"/>
          <a:stretch>
            <a:fillRect/>
          </a:stretch>
        </p:blipFill>
        <p:spPr bwMode="auto">
          <a:xfrm>
            <a:off x="2713038" y="742950"/>
            <a:ext cx="68881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Freeform 3"/>
          <p:cNvSpPr>
            <a:spLocks/>
          </p:cNvSpPr>
          <p:nvPr/>
        </p:nvSpPr>
        <p:spPr bwMode="auto">
          <a:xfrm>
            <a:off x="7234238" y="5908675"/>
            <a:ext cx="198437" cy="185738"/>
          </a:xfrm>
          <a:custGeom>
            <a:avLst/>
            <a:gdLst>
              <a:gd name="T0" fmla="*/ 2147483647 w 206"/>
              <a:gd name="T1" fmla="*/ 0 h 184"/>
              <a:gd name="T2" fmla="*/ 2147483647 w 206"/>
              <a:gd name="T3" fmla="*/ 0 h 184"/>
              <a:gd name="T4" fmla="*/ 2147483647 w 206"/>
              <a:gd name="T5" fmla="*/ 2147483647 h 184"/>
              <a:gd name="T6" fmla="*/ 2147483647 w 206"/>
              <a:gd name="T7" fmla="*/ 2147483647 h 184"/>
              <a:gd name="T8" fmla="*/ 2147483647 w 206"/>
              <a:gd name="T9" fmla="*/ 2147483647 h 184"/>
              <a:gd name="T10" fmla="*/ 0 w 206"/>
              <a:gd name="T11" fmla="*/ 2147483647 h 184"/>
              <a:gd name="T12" fmla="*/ 2147483647 w 206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84"/>
              <a:gd name="T23" fmla="*/ 206 w 206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84">
                <a:moveTo>
                  <a:pt x="30" y="0"/>
                </a:moveTo>
                <a:lnTo>
                  <a:pt x="170" y="0"/>
                </a:lnTo>
                <a:lnTo>
                  <a:pt x="206" y="56"/>
                </a:lnTo>
                <a:lnTo>
                  <a:pt x="136" y="184"/>
                </a:lnTo>
                <a:lnTo>
                  <a:pt x="64" y="184"/>
                </a:lnTo>
                <a:lnTo>
                  <a:pt x="0" y="58"/>
                </a:lnTo>
                <a:lnTo>
                  <a:pt x="30" y="0"/>
                </a:lnTo>
                <a:close/>
              </a:path>
            </a:pathLst>
          </a:custGeom>
          <a:solidFill>
            <a:srgbClr val="FF0066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7202488" y="5895975"/>
            <a:ext cx="592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solidFill>
                  <a:srgbClr val="FFFF00"/>
                </a:solidFill>
                <a:latin typeface="Times New Roman" charset="0"/>
              </a:rPr>
              <a:t>S</a:t>
            </a:r>
            <a:endParaRPr lang="en-US" sz="1000">
              <a:latin typeface="Times New Roman" charset="0"/>
            </a:endParaRPr>
          </a:p>
        </p:txBody>
      </p:sp>
      <p:sp>
        <p:nvSpPr>
          <p:cNvPr id="43015" name="Rectangle 5"/>
          <p:cNvSpPr>
            <a:spLocks noChangeArrowheads="1"/>
          </p:cNvSpPr>
          <p:nvPr>
            <p:ph type="ctrTitle"/>
          </p:nvPr>
        </p:nvSpPr>
        <p:spPr>
          <a:xfrm>
            <a:off x="0" y="0"/>
            <a:ext cx="9601200" cy="685800"/>
          </a:xfrm>
          <a:noFill/>
        </p:spPr>
        <p:txBody>
          <a:bodyPr lIns="96502" tIns="48252" rIns="96502" bIns="48252"/>
          <a:lstStyle/>
          <a:p>
            <a:pPr eaLnBrk="1" hangingPunct="1"/>
            <a:r>
              <a:rPr lang="en-GB">
                <a:latin typeface="Tahoma" charset="0"/>
              </a:rPr>
              <a:t>Pierre-Auger Observatory</a:t>
            </a:r>
            <a:endParaRPr lang="en-US">
              <a:latin typeface="Tahoma" charset="0"/>
            </a:endParaRPr>
          </a:p>
        </p:txBody>
      </p:sp>
      <p:sp>
        <p:nvSpPr>
          <p:cNvPr id="43016" name="Freeform 6"/>
          <p:cNvSpPr>
            <a:spLocks/>
          </p:cNvSpPr>
          <p:nvPr/>
        </p:nvSpPr>
        <p:spPr bwMode="auto">
          <a:xfrm>
            <a:off x="5349875" y="2100263"/>
            <a:ext cx="198438" cy="185737"/>
          </a:xfrm>
          <a:custGeom>
            <a:avLst/>
            <a:gdLst>
              <a:gd name="T0" fmla="*/ 2147483647 w 206"/>
              <a:gd name="T1" fmla="*/ 0 h 184"/>
              <a:gd name="T2" fmla="*/ 2147483647 w 206"/>
              <a:gd name="T3" fmla="*/ 0 h 184"/>
              <a:gd name="T4" fmla="*/ 2147483647 w 206"/>
              <a:gd name="T5" fmla="*/ 2147483647 h 184"/>
              <a:gd name="T6" fmla="*/ 2147483647 w 206"/>
              <a:gd name="T7" fmla="*/ 2147483647 h 184"/>
              <a:gd name="T8" fmla="*/ 2147483647 w 206"/>
              <a:gd name="T9" fmla="*/ 2147483647 h 184"/>
              <a:gd name="T10" fmla="*/ 0 w 206"/>
              <a:gd name="T11" fmla="*/ 2147483647 h 184"/>
              <a:gd name="T12" fmla="*/ 2147483647 w 206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84"/>
              <a:gd name="T23" fmla="*/ 206 w 206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84">
                <a:moveTo>
                  <a:pt x="30" y="0"/>
                </a:moveTo>
                <a:lnTo>
                  <a:pt x="170" y="0"/>
                </a:lnTo>
                <a:lnTo>
                  <a:pt x="206" y="56"/>
                </a:lnTo>
                <a:lnTo>
                  <a:pt x="136" y="184"/>
                </a:lnTo>
                <a:lnTo>
                  <a:pt x="64" y="184"/>
                </a:lnTo>
                <a:lnTo>
                  <a:pt x="0" y="58"/>
                </a:lnTo>
                <a:lnTo>
                  <a:pt x="30" y="0"/>
                </a:lnTo>
                <a:close/>
              </a:path>
            </a:pathLst>
          </a:custGeom>
          <a:solidFill>
            <a:srgbClr val="FF0066"/>
          </a:solidFill>
          <a:ln w="12700">
            <a:solidFill>
              <a:srgbClr val="FF00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Text Box 7"/>
          <p:cNvSpPr txBox="1">
            <a:spLocks noChangeArrowheads="1"/>
          </p:cNvSpPr>
          <p:nvPr/>
        </p:nvSpPr>
        <p:spPr bwMode="auto">
          <a:xfrm>
            <a:off x="5280025" y="2084388"/>
            <a:ext cx="555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solidFill>
                  <a:srgbClr val="FFFF00"/>
                </a:solidFill>
                <a:latin typeface="Times New Roman" charset="0"/>
              </a:rPr>
              <a:t>N</a:t>
            </a:r>
            <a:endParaRPr lang="en-US" sz="1000">
              <a:latin typeface="Times New Roman" charset="0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52400" y="685800"/>
            <a:ext cx="1722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9" tIns="45645" rIns="91289" bIns="4564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>
                <a:latin typeface="Arial Narrow" charset="0"/>
              </a:rPr>
              <a:t>Northern Auger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b="1">
                <a:latin typeface="Arial Narrow" charset="0"/>
              </a:rPr>
              <a:t>in Colorado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V="1">
            <a:off x="2590800" y="2238375"/>
            <a:ext cx="2667000" cy="1238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20" name="Picture 13" descr="fullsite-0309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2209" r="30957" b="11046"/>
          <a:stretch>
            <a:fillRect/>
          </a:stretch>
        </p:blipFill>
        <p:spPr bwMode="auto">
          <a:xfrm>
            <a:off x="0" y="3971925"/>
            <a:ext cx="3268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-47625" y="3944938"/>
            <a:ext cx="17573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9" tIns="45645" rIns="91289" bIns="4564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latin typeface="Arial Narrow" charset="0"/>
              </a:rPr>
              <a:t>Southern Auger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latin typeface="Arial Narrow" charset="0"/>
              </a:rPr>
              <a:t>in Argentina</a:t>
            </a:r>
          </a:p>
        </p:txBody>
      </p:sp>
      <p:sp>
        <p:nvSpPr>
          <p:cNvPr id="43022" name="Line 15"/>
          <p:cNvSpPr>
            <a:spLocks noChangeShapeType="1"/>
          </p:cNvSpPr>
          <p:nvPr/>
        </p:nvSpPr>
        <p:spPr bwMode="auto">
          <a:xfrm>
            <a:off x="2362200" y="5943600"/>
            <a:ext cx="4752975" cy="857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Line 16"/>
          <p:cNvSpPr>
            <a:spLocks noChangeShapeType="1"/>
          </p:cNvSpPr>
          <p:nvPr/>
        </p:nvSpPr>
        <p:spPr bwMode="auto">
          <a:xfrm>
            <a:off x="609600" y="7162800"/>
            <a:ext cx="1981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Text Box 17"/>
          <p:cNvSpPr txBox="1">
            <a:spLocks noChangeArrowheads="1"/>
          </p:cNvSpPr>
          <p:nvPr/>
        </p:nvSpPr>
        <p:spPr bwMode="auto">
          <a:xfrm>
            <a:off x="1143000" y="7010400"/>
            <a:ext cx="7683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C3300"/>
                </a:solidFill>
              </a:rPr>
              <a:t>50km</a:t>
            </a:r>
          </a:p>
        </p:txBody>
      </p:sp>
      <p:sp>
        <p:nvSpPr>
          <p:cNvPr id="43025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26C01E-2A5F-324F-836F-63D7A3FC6A0E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26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-4763" y="838200"/>
            <a:ext cx="9582151" cy="6477000"/>
            <a:chOff x="-3" y="528"/>
            <a:chExt cx="6036" cy="4080"/>
          </a:xfrm>
        </p:grpSpPr>
        <p:pic>
          <p:nvPicPr>
            <p:cNvPr id="44042" name="Picture 3" descr="fullsite-0309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043" name="Group 4"/>
            <p:cNvGrpSpPr>
              <a:grpSpLocks/>
            </p:cNvGrpSpPr>
            <p:nvPr/>
          </p:nvGrpSpPr>
          <p:grpSpPr bwMode="auto">
            <a:xfrm>
              <a:off x="1584" y="4352"/>
              <a:ext cx="2072" cy="250"/>
              <a:chOff x="3840" y="3712"/>
              <a:chExt cx="1439" cy="245"/>
            </a:xfrm>
          </p:grpSpPr>
          <p:sp>
            <p:nvSpPr>
              <p:cNvPr id="44044" name="Line 5"/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5" name="Text Box 6"/>
              <p:cNvSpPr txBox="1">
                <a:spLocks noChangeArrowheads="1"/>
              </p:cNvSpPr>
              <p:nvPr/>
            </p:nvSpPr>
            <p:spPr bwMode="auto">
              <a:xfrm>
                <a:off x="4312" y="3712"/>
                <a:ext cx="507" cy="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297" tIns="45649" rIns="91297" bIns="45649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CC3300"/>
                    </a:solidFill>
                  </a:rPr>
                  <a:t>50km</a:t>
                </a:r>
              </a:p>
            </p:txBody>
          </p:sp>
        </p:grpSp>
      </p:grpSp>
      <p:sp>
        <p:nvSpPr>
          <p:cNvPr id="44035" name="Rectangle 7"/>
          <p:cNvSpPr>
            <a:spLocks noChangeArrowheads="1"/>
          </p:cNvSpPr>
          <p:nvPr>
            <p:ph type="ctrTitle"/>
          </p:nvPr>
        </p:nvSpPr>
        <p:spPr>
          <a:xfrm>
            <a:off x="757238" y="90488"/>
            <a:ext cx="8323262" cy="519112"/>
          </a:xfrm>
          <a:noFill/>
        </p:spPr>
        <p:txBody>
          <a:bodyPr lIns="96510" tIns="48257" rIns="96510" bIns="48257"/>
          <a:lstStyle/>
          <a:p>
            <a:pPr eaLnBrk="1" hangingPunct="1"/>
            <a:r>
              <a:rPr lang="en-GB" sz="3600">
                <a:latin typeface="Tahoma" charset="0"/>
              </a:rPr>
              <a:t>Southern-Auger in Argentina </a:t>
            </a:r>
            <a:endParaRPr lang="en-US" sz="3600">
              <a:latin typeface="Tahoma" charset="0"/>
            </a:endParaRP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6689725" y="1371600"/>
            <a:ext cx="2606675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lIns="91359" tIns="45679" rIns="91359" bIns="45679" anchor="ctr"/>
          <a:lstStyle/>
          <a:p>
            <a:pPr algn="l"/>
            <a:r>
              <a:rPr lang="en-US" altLang="zh-CN" sz="2900" b="1" u="sng">
                <a:solidFill>
                  <a:srgbClr val="FF0000"/>
                </a:solidFill>
                <a:latin typeface="Arial Narrow" charset="0"/>
                <a:ea typeface="SimSun" charset="0"/>
                <a:cs typeface="Bookman Old Style" charset="0"/>
              </a:rPr>
              <a:t>Surface Array</a:t>
            </a:r>
            <a:endParaRPr lang="en-US" altLang="zh-CN" sz="3200" b="1" u="sng">
              <a:solidFill>
                <a:srgbClr val="FF0000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500" b="1">
                <a:solidFill>
                  <a:srgbClr val="00AE00"/>
                </a:solidFill>
                <a:latin typeface="Arial Narrow" charset="0"/>
                <a:ea typeface="SimSun" charset="0"/>
                <a:cs typeface="Bookman Old Style" charset="0"/>
              </a:rPr>
              <a:t> </a:t>
            </a:r>
            <a:r>
              <a:rPr lang="en-US" altLang="zh-CN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1600 Water Tanks</a:t>
            </a:r>
            <a:endParaRPr lang="en-US" altLang="zh-CN" sz="2700" b="1">
              <a:solidFill>
                <a:srgbClr val="0000FF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1.5 km spacing</a:t>
            </a:r>
            <a:endParaRPr lang="en-US" altLang="zh-CN" sz="2700" b="1">
              <a:solidFill>
                <a:srgbClr val="0000FF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3100 km</a:t>
            </a:r>
            <a:r>
              <a:rPr lang="en-US" altLang="zh-CN" sz="2400" b="1" baseline="30000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2</a:t>
            </a:r>
            <a:endParaRPr lang="en-US" altLang="zh-CN" sz="4800" b="1">
              <a:solidFill>
                <a:srgbClr val="0000FF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5791200" y="5030788"/>
            <a:ext cx="3581400" cy="1598612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lIns="91359" tIns="45679" rIns="91359" bIns="45679" anchor="ctr"/>
          <a:lstStyle/>
          <a:p>
            <a:pPr algn="l"/>
            <a:r>
              <a:rPr lang="en-US" sz="2900" b="1" u="sng">
                <a:solidFill>
                  <a:srgbClr val="FF00FF"/>
                </a:solidFill>
                <a:latin typeface="Arial Narrow" charset="0"/>
                <a:ea typeface="SimSun" charset="0"/>
                <a:cs typeface="Bookman Old Style" charset="0"/>
              </a:rPr>
              <a:t>Fluorescence Detectors</a:t>
            </a:r>
            <a:endParaRPr lang="en-US" sz="2400" b="1" u="sng">
              <a:solidFill>
                <a:srgbClr val="FF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sz="2400" b="1">
                <a:solidFill>
                  <a:srgbClr val="00AE00"/>
                </a:solidFill>
                <a:latin typeface="Arial Narrow" charset="0"/>
                <a:ea typeface="SimSun" charset="0"/>
                <a:cs typeface="Bookman Old Style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4 Telescope Sites</a:t>
            </a:r>
            <a:endParaRPr lang="en-US" sz="20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6 Telescopes per Site</a:t>
            </a:r>
            <a:endParaRPr lang="en-US" sz="20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24 Telescopes Total</a:t>
            </a:r>
            <a:endParaRPr lang="en-US" sz="48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1274763"/>
            <a:ext cx="18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 anchor="ctr">
            <a:spAutoFit/>
          </a:bodyPr>
          <a:lstStyle/>
          <a:p>
            <a:pPr algn="l"/>
            <a:endParaRPr lang="en-US" sz="2400">
              <a:latin typeface="Times New Roman" charset="0"/>
            </a:endParaRPr>
          </a:p>
        </p:txBody>
      </p:sp>
      <p:sp>
        <p:nvSpPr>
          <p:cNvPr id="44039" name="Rectangle 11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0" name="Rectangle 12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657600" y="3429000"/>
            <a:ext cx="828675" cy="887413"/>
          </a:xfrm>
          <a:prstGeom prst="rect">
            <a:avLst/>
          </a:prstGeom>
          <a:solidFill>
            <a:srgbClr val="FFFFFF">
              <a:alpha val="72156"/>
            </a:srgbClr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</a:rPr>
              <a:t>AGASA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45060" name="Picture 4" descr="coihuec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fullsite-0309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r="28143" b="6186"/>
          <a:stretch>
            <a:fillRect/>
          </a:stretch>
        </p:blipFill>
        <p:spPr bwMode="auto">
          <a:xfrm>
            <a:off x="0" y="5503863"/>
            <a:ext cx="18288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304800" y="6019800"/>
            <a:ext cx="152400" cy="152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pic>
        <p:nvPicPr>
          <p:cNvPr id="46083" name="Picture 3" descr="telescop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pic>
        <p:nvPicPr>
          <p:cNvPr id="46084" name="Picture 5" descr="fullsite-0309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r="28143" b="6186"/>
          <a:stretch>
            <a:fillRect/>
          </a:stretch>
        </p:blipFill>
        <p:spPr bwMode="auto">
          <a:xfrm>
            <a:off x="0" y="5503863"/>
            <a:ext cx="18288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Oval 6"/>
          <p:cNvSpPr>
            <a:spLocks noChangeArrowheads="1"/>
          </p:cNvSpPr>
          <p:nvPr/>
        </p:nvSpPr>
        <p:spPr bwMode="auto">
          <a:xfrm>
            <a:off x="304800" y="6019800"/>
            <a:ext cx="152400" cy="152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601200" cy="7312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42888" y="4175125"/>
            <a:ext cx="157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/>
              <a:t>corrector lens</a:t>
            </a: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1416050" y="4057650"/>
            <a:ext cx="804863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49875" y="3932238"/>
            <a:ext cx="13081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1900" b="1">
                <a:solidFill>
                  <a:srgbClr val="FFFF66"/>
                </a:solidFill>
              </a:rPr>
              <a:t>Camera</a:t>
            </a:r>
            <a:br>
              <a:rPr lang="de-DE" sz="1900" b="1">
                <a:solidFill>
                  <a:srgbClr val="FFFF66"/>
                </a:solidFill>
              </a:rPr>
            </a:br>
            <a:r>
              <a:rPr lang="de-DE" sz="1900" b="1">
                <a:solidFill>
                  <a:srgbClr val="FFFF66"/>
                </a:solidFill>
              </a:rPr>
              <a:t>440 PMTs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8001000" y="3978275"/>
            <a:ext cx="12668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1900" b="1">
                <a:solidFill>
                  <a:srgbClr val="FFFF66"/>
                </a:solidFill>
              </a:rPr>
              <a:t>11 m</a:t>
            </a:r>
            <a:r>
              <a:rPr lang="de-DE" sz="1900" b="1" baseline="30000">
                <a:solidFill>
                  <a:srgbClr val="FFFF66"/>
                </a:solidFill>
              </a:rPr>
              <a:t>2</a:t>
            </a:r>
            <a:r>
              <a:rPr lang="de-DE" sz="1900" b="1">
                <a:solidFill>
                  <a:srgbClr val="FFFF66"/>
                </a:solidFill>
              </a:rPr>
              <a:t> Mirror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967163" y="1733550"/>
            <a:ext cx="1666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UV-Filter 300-400 nm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3016250" y="2193925"/>
            <a:ext cx="920750" cy="127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31838" y="4297363"/>
            <a:ext cx="1666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Corrector Ring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V="1">
            <a:off x="1416050" y="3749675"/>
            <a:ext cx="869950" cy="547688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36525" y="1782763"/>
            <a:ext cx="16668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Optical</a:t>
            </a:r>
          </a:p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Shutter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6629400"/>
            <a:ext cx="6553200" cy="685800"/>
          </a:xfrm>
        </p:spPr>
        <p:txBody>
          <a:bodyPr/>
          <a:lstStyle/>
          <a:p>
            <a:pPr defTabSz="914400" eaLnBrk="1" hangingPunct="1"/>
            <a:r>
              <a:rPr lang="de-DE" sz="2000">
                <a:solidFill>
                  <a:srgbClr val="FFFF00"/>
                </a:solidFill>
                <a:latin typeface="Tahoma" charset="0"/>
              </a:rPr>
              <a:t>Tanks aligned seen from Los Leones</a:t>
            </a: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0" y="5503863"/>
            <a:ext cx="1828800" cy="1811337"/>
            <a:chOff x="0" y="3467"/>
            <a:chExt cx="1152" cy="1141"/>
          </a:xfrm>
        </p:grpSpPr>
        <p:grpSp>
          <p:nvGrpSpPr>
            <p:cNvPr id="48133" name="Group 5"/>
            <p:cNvGrpSpPr>
              <a:grpSpLocks/>
            </p:cNvGrpSpPr>
            <p:nvPr/>
          </p:nvGrpSpPr>
          <p:grpSpPr bwMode="auto">
            <a:xfrm>
              <a:off x="0" y="3467"/>
              <a:ext cx="1152" cy="1141"/>
              <a:chOff x="0" y="3467"/>
              <a:chExt cx="1152" cy="1141"/>
            </a:xfrm>
          </p:grpSpPr>
          <p:pic>
            <p:nvPicPr>
              <p:cNvPr id="48135" name="Picture 6" descr="fullsite-0309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2" r="28143" b="6186"/>
              <a:stretch>
                <a:fillRect/>
              </a:stretch>
            </p:blipFill>
            <p:spPr bwMode="auto">
              <a:xfrm>
                <a:off x="0" y="3467"/>
                <a:ext cx="1152" cy="1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6" name="Oval 7"/>
              <p:cNvSpPr>
                <a:spLocks noChangeArrowheads="1"/>
              </p:cNvSpPr>
              <p:nvPr/>
            </p:nvSpPr>
            <p:spPr bwMode="auto">
              <a:xfrm>
                <a:off x="336" y="4320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134" name="Line 8"/>
            <p:cNvSpPr>
              <a:spLocks noChangeAspect="1" noChangeShapeType="1"/>
            </p:cNvSpPr>
            <p:nvPr/>
          </p:nvSpPr>
          <p:spPr bwMode="auto">
            <a:xfrm flipV="1">
              <a:off x="420" y="4113"/>
              <a:ext cx="138" cy="20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Water Tank on Site</a:t>
            </a:r>
          </a:p>
        </p:txBody>
      </p:sp>
      <p:pic>
        <p:nvPicPr>
          <p:cNvPr id="49156" name="Picture 3" descr="New Station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" y="6629400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/>
          <a:p>
            <a:pPr defTabSz="966788">
              <a:lnSpc>
                <a:spcPct val="80000"/>
              </a:lnSpc>
            </a:pPr>
            <a:r>
              <a:rPr lang="en-US" sz="2000" b="1">
                <a:solidFill>
                  <a:srgbClr val="FFFF00"/>
                </a:solidFill>
                <a:latin typeface="Tahoma" charset="0"/>
              </a:rPr>
              <a:t>Real water tank under operation at Malargue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4288"/>
            <a:ext cx="9601200" cy="731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SCN0075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</a:rPr>
              <a:t>Checking Electronics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Talk Outline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8305800" cy="5791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ja-JP" sz="3600">
                <a:latin typeface="Arial Narrow" charset="0"/>
                <a:cs typeface="ＭＳ Ｐゴシック" charset="0"/>
              </a:rPr>
              <a:t>Scientific Motivation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Top-down vs. Bottom-up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Why is 10</a:t>
            </a:r>
            <a:r>
              <a:rPr lang="en-US" altLang="ja-JP" sz="3200" i="1" baseline="30000">
                <a:latin typeface="Arial Narrow" charset="0"/>
                <a:cs typeface="ＭＳ Ｐゴシック" charset="0"/>
              </a:rPr>
              <a:t>20</a:t>
            </a:r>
            <a:r>
              <a:rPr lang="en-US" altLang="ja-JP" sz="3200" i="1">
                <a:latin typeface="Arial Narrow" charset="0"/>
                <a:cs typeface="ＭＳ Ｐゴシック" charset="0"/>
              </a:rPr>
              <a:t> eV so special</a:t>
            </a:r>
            <a:r>
              <a:rPr lang="en-US" altLang="ja-JP" sz="3200">
                <a:latin typeface="Arial Narrow" charset="0"/>
                <a:cs typeface="ＭＳ Ｐゴシック" charset="0"/>
              </a:rPr>
              <a:t>?</a:t>
            </a:r>
            <a:endParaRPr lang="en-US" altLang="ja-JP" sz="2400">
              <a:latin typeface="Arial Narrow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ja-JP" sz="3600">
                <a:latin typeface="Arial Narrow" charset="0"/>
                <a:cs typeface="ＭＳ Ｐゴシック" charset="0"/>
              </a:rPr>
              <a:t>Pierre Auger Observatory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Previous Experiment – AGASA, HiRes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Pierre Auger Detector</a:t>
            </a:r>
            <a:endParaRPr lang="en-US" altLang="ja-JP" sz="2400" i="1">
              <a:latin typeface="Arial Narrow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ja-JP" sz="3600">
                <a:latin typeface="Arial Narrow" charset="0"/>
                <a:cs typeface="ＭＳ Ｐゴシック" charset="0"/>
              </a:rPr>
              <a:t>New Results</a:t>
            </a:r>
            <a:endParaRPr lang="en-US" altLang="ja-JP" sz="3600" u="sng">
              <a:solidFill>
                <a:srgbClr val="FF00FF"/>
              </a:solidFill>
              <a:latin typeface="Arial Narrow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Energy Spectrum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Any Top-down signal?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Angular Distribution</a:t>
            </a:r>
          </a:p>
          <a:p>
            <a:pPr eaLnBrk="1" hangingPunct="1">
              <a:lnSpc>
                <a:spcPct val="70000"/>
              </a:lnSpc>
            </a:pPr>
            <a:r>
              <a:rPr lang="en-US" altLang="ja-JP" sz="3600">
                <a:latin typeface="Arial Narrow" charset="0"/>
                <a:cs typeface="ＭＳ Ｐゴシック" charset="0"/>
              </a:rPr>
              <a:t>Future Prospects</a:t>
            </a:r>
            <a:endParaRPr lang="en-US" altLang="ja-JP" sz="3600" u="sng">
              <a:solidFill>
                <a:srgbClr val="FF00FF"/>
              </a:solidFill>
              <a:latin typeface="Arial Narrow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Are they irons?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200" i="1">
                <a:latin typeface="Arial Narrow" charset="0"/>
                <a:cs typeface="ＭＳ Ｐゴシック" charset="0"/>
              </a:rPr>
              <a:t>Auger-North</a:t>
            </a:r>
            <a:endParaRPr lang="en-US" altLang="ja-JP" sz="3600" i="1">
              <a:latin typeface="Arial Narrow" charset="0"/>
              <a:cs typeface="ＭＳ Ｐゴシック" charset="0"/>
            </a:endParaRPr>
          </a:p>
        </p:txBody>
      </p:sp>
      <p:sp>
        <p:nvSpPr>
          <p:cNvPr id="1638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2EF351-AE19-9945-9E61-C4A3B4BE87E1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9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5714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>
            <p:ph type="ctrTitle"/>
          </p:nvPr>
        </p:nvSpPr>
        <p:spPr>
          <a:xfrm>
            <a:off x="0" y="39688"/>
            <a:ext cx="9601200" cy="879475"/>
          </a:xfrm>
          <a:noFill/>
        </p:spPr>
        <p:txBody>
          <a:bodyPr lIns="96598" tIns="48299" rIns="96598" bIns="48299"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</a:rPr>
              <a:t>Surface Detector inspection by</a:t>
            </a:r>
            <a:br>
              <a:rPr lang="en-US" sz="3200">
                <a:solidFill>
                  <a:srgbClr val="FFFF00"/>
                </a:solidFill>
                <a:latin typeface="Tahoma" charset="0"/>
              </a:rPr>
            </a:br>
            <a:r>
              <a:rPr lang="en-US" sz="3200">
                <a:solidFill>
                  <a:srgbClr val="FFFF00"/>
                </a:solidFill>
                <a:latin typeface="Tahoma" charset="0"/>
              </a:rPr>
              <a:t>residents of the Pampa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>
            <p:ph type="ctrTitle"/>
          </p:nvPr>
        </p:nvSpPr>
        <p:spPr>
          <a:xfrm>
            <a:off x="0" y="76200"/>
            <a:ext cx="9601200" cy="685800"/>
          </a:xfrm>
          <a:noFill/>
        </p:spPr>
        <p:txBody>
          <a:bodyPr lIns="96598" tIns="48299" rIns="96598" bIns="48299"/>
          <a:lstStyle/>
          <a:p>
            <a:r>
              <a:rPr lang="en-US" sz="3600">
                <a:solidFill>
                  <a:srgbClr val="FFFF00"/>
                </a:solidFill>
                <a:latin typeface="Tahoma" charset="0"/>
              </a:rPr>
              <a:t>Don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</a:rPr>
              <a:t>’</a:t>
            </a:r>
            <a:r>
              <a:rPr lang="en-US" sz="3600">
                <a:solidFill>
                  <a:srgbClr val="FFFF00"/>
                </a:solidFill>
                <a:latin typeface="Tahoma" charset="0"/>
              </a:rPr>
              <a:t>t get stuck!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54275" name="Picture 4" descr="Picture 027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0" y="6435725"/>
            <a:ext cx="51816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98" tIns="48299" rIns="96598" bIns="48299" anchor="ctr"/>
          <a:lstStyle/>
          <a:p>
            <a:pPr defTabSz="966788"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</a:rPr>
              <a:t>Beautiful Sunset on the Andes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457200"/>
          </a:xfrm>
        </p:spPr>
        <p:txBody>
          <a:bodyPr/>
          <a:lstStyle/>
          <a:p>
            <a:pPr eaLnBrk="1" hangingPunct="1"/>
            <a:r>
              <a:rPr lang="en-US" sz="2800">
                <a:latin typeface="Tahoma" charset="0"/>
              </a:rPr>
              <a:t>UCLA Pierre-Auger Group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381000"/>
          <a:ext cx="8074025" cy="6915150"/>
        </p:xfrm>
        <a:graphic>
          <a:graphicData uri="http://schemas.openxmlformats.org/drawingml/2006/table">
            <a:tbl>
              <a:tblPr/>
              <a:tblGrid>
                <a:gridCol w="1731963"/>
                <a:gridCol w="1865312"/>
                <a:gridCol w="3025775"/>
                <a:gridCol w="1450975"/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Name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Position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Responsibility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Active Year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Katsushi Arisaka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P.I.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William Slater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MC Simulation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Graciela Gelmini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Alex Kusenko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present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Matthew Malkan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AGN Astronomy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2007 - present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Arun Tripathi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Data analysis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Chris Jillings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PMT testing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1999 - 2002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Dmitry Semikoz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2002 - 2005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Oleg Kalashev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Tohru Ohnuki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2001 - 2006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David Barnhill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Photon limit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2001 - 2007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Joong Lee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Energy Spectrum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Matthew Healy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2003 -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Pedram Boghrat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Weichung Ooi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Artin Teymourian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Corellation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Antoine  Calvez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 (NSF REU)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Jacob  Ribnik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Compsition study, Dach job system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Eitan Anzenber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From UCSC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GRB with SWIFT data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Adrian Cheng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Search for Thread-like clustering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Justin Young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Neutrino detection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Ryan Reece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NSF REU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Fluorescence Photon Yield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Adam Lopez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CARE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Quantum Efficiency Measurement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Daniel Maronde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Collection Efficiency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Alfonso Vergara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Collection Efficiency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Sourpouhi Bedikian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NSF REU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Joshua Moody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study by Muon LDF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Umi Yamamoto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From Tokyo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Tyler Dawson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Catalog of Astronomical objects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Brian Rothaug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Catalog of Astronomical objects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Min Lu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study by Muon LDF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and more before 2004….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P4160026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9296400" cy="685800"/>
          </a:xfrm>
          <a:noFill/>
        </p:spPr>
        <p:txBody>
          <a:bodyPr lIns="96589" tIns="48295" rIns="96589" bIns="48295"/>
          <a:lstStyle/>
          <a:p>
            <a:r>
              <a:rPr lang="en-US" sz="2800">
                <a:solidFill>
                  <a:srgbClr val="FFFF00"/>
                </a:solidFill>
                <a:latin typeface="Tahoma" charset="0"/>
              </a:rPr>
              <a:t>UCLA PMT Test Facility at STRB in Westwood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p327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8375" y="6564313"/>
            <a:ext cx="7689850" cy="630237"/>
          </a:xfrm>
          <a:noFill/>
        </p:spPr>
        <p:txBody>
          <a:bodyPr lIns="96589" tIns="48295" rIns="96589" bIns="48295"/>
          <a:lstStyle/>
          <a:p>
            <a:r>
              <a:rPr lang="en-US" sz="2800">
                <a:solidFill>
                  <a:srgbClr val="FFFF00"/>
                </a:solidFill>
                <a:latin typeface="Tahoma" charset="0"/>
              </a:rPr>
              <a:t>PMT Potting Underway at STRB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2406" r="3622" b="2406"/>
          <a:stretch>
            <a:fillRect/>
          </a:stretch>
        </p:blipFill>
        <p:spPr bwMode="auto">
          <a:xfrm>
            <a:off x="0" y="0"/>
            <a:ext cx="9601200" cy="74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991600" cy="6096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FF00"/>
                </a:solidFill>
                <a:latin typeface="Tahoma" charset="0"/>
              </a:rPr>
              <a:t>Malargüe PMT Test Facility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0"/>
          <a:ext cx="96012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7621064" imgH="5714286" progId="">
                  <p:embed/>
                </p:oleObj>
              </mc:Choice>
              <mc:Fallback>
                <p:oleObj r:id="rId4" imgW="7621064" imgH="571428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01200" cy="731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>
                <a:solidFill>
                  <a:srgbClr val="FFFF00"/>
                </a:solidFill>
                <a:latin typeface="Tahoma" charset="0"/>
              </a:rPr>
              <a:t>16 PMTs inspected by Arun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DAQ_Dave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6012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7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  <a:latin typeface="Tahoma" charset="0"/>
              </a:rPr>
              <a:t>David in Control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PMT Test Facility</a:t>
            </a:r>
          </a:p>
        </p:txBody>
      </p:sp>
      <p:pic>
        <p:nvPicPr>
          <p:cNvPr id="60419" name="Picture 5" descr="p2030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" b="6660"/>
          <a:stretch>
            <a:fillRect/>
          </a:stretch>
        </p:blipFill>
        <p:spPr bwMode="auto">
          <a:xfrm>
            <a:off x="0" y="0"/>
            <a:ext cx="9604375" cy="731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228600" y="1524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80000"/>
              </a:lnSpc>
            </a:pPr>
            <a:r>
              <a:rPr lang="en-US" b="1">
                <a:solidFill>
                  <a:srgbClr val="FFFF00"/>
                </a:solidFill>
                <a:latin typeface="Tahoma" charset="0"/>
              </a:rPr>
              <a:t>PMTs Assembled by Tohru and Federico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90800"/>
            <a:ext cx="6477000" cy="13716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Scientific Motivation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B34682-D15E-964D-AEDE-B21A08D17A07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13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219200" y="838200"/>
          <a:ext cx="6738938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4" imgW="6542857" imgH="5780952" progId="">
                  <p:embed/>
                </p:oleObj>
              </mc:Choice>
              <mc:Fallback>
                <p:oleObj r:id="rId4" imgW="6542857" imgH="578095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838200"/>
                        <a:ext cx="6738938" cy="586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448800" cy="762000"/>
          </a:xfrm>
        </p:spPr>
        <p:txBody>
          <a:bodyPr/>
          <a:lstStyle/>
          <a:p>
            <a:pPr defTabSz="914400" eaLnBrk="1" hangingPunct="1"/>
            <a:r>
              <a:rPr lang="de-DE" sz="3200">
                <a:latin typeface="Tahoma" charset="0"/>
              </a:rPr>
              <a:t>Southern Auger as of Nov. 2007</a:t>
            </a:r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 flipV="1">
            <a:off x="2668588" y="6781800"/>
            <a:ext cx="3960812" cy="4763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065588" y="6553200"/>
            <a:ext cx="1447800" cy="396875"/>
          </a:xfrm>
          <a:prstGeom prst="rect">
            <a:avLst/>
          </a:prstGeom>
          <a:solidFill>
            <a:srgbClr val="F4F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CC3300"/>
                </a:solidFill>
              </a:rPr>
              <a:t>50km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445125" y="2060575"/>
            <a:ext cx="3865563" cy="830263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400" b="1">
                <a:solidFill>
                  <a:srgbClr val="0000FF"/>
                </a:solidFill>
                <a:latin typeface="Arial Narrow" charset="0"/>
              </a:rPr>
              <a:t>1501 Water Tanks (out of 1600)</a:t>
            </a:r>
          </a:p>
          <a:p>
            <a:pPr eaLnBrk="1" hangingPunct="1"/>
            <a:r>
              <a:rPr lang="de-DE" sz="2400" b="1">
                <a:solidFill>
                  <a:srgbClr val="0000FF"/>
                </a:solidFill>
                <a:latin typeface="Arial Narrow" charset="0"/>
              </a:rPr>
              <a:t>~ 30 x AGASA</a:t>
            </a:r>
            <a:endParaRPr lang="en-US" sz="2400" b="1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080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3C5769-8D5C-E34F-A47C-627E835CAD7E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81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Comparison of Integrated Aperture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1588" y="765175"/>
          <a:ext cx="9617075" cy="628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hart" r:id="rId4" imgW="9243101" imgH="6035123" progId="Excel.Chart.8">
                  <p:embed/>
                </p:oleObj>
              </mc:Choice>
              <mc:Fallback>
                <p:oleObj name="Chart" r:id="rId4" imgW="9243101" imgH="6035123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765175"/>
                        <a:ext cx="9617075" cy="628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907088" y="3608388"/>
            <a:ext cx="1519237" cy="1214437"/>
            <a:chOff x="5907730" y="3608616"/>
            <a:chExt cx="1518279" cy="1213699"/>
          </a:xfrm>
        </p:grpSpPr>
        <p:cxnSp>
          <p:nvCxnSpPr>
            <p:cNvPr id="4104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26678" y="3874522"/>
              <a:ext cx="533400" cy="1588"/>
            </a:xfrm>
            <a:prstGeom prst="straightConnector1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5" name="Text Box 5"/>
            <p:cNvSpPr txBox="1">
              <a:spLocks noChangeArrowheads="1"/>
            </p:cNvSpPr>
            <p:nvPr/>
          </p:nvSpPr>
          <p:spPr bwMode="auto">
            <a:xfrm>
              <a:off x="5907730" y="4114800"/>
              <a:ext cx="1518279" cy="707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2" tIns="45671" rIns="91342" bIns="4567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>
                  <a:solidFill>
                    <a:srgbClr val="FF00FF"/>
                  </a:solidFill>
                  <a:latin typeface="Arial Narrow" charset="0"/>
                </a:rPr>
                <a:t>~ 5 x AGASA </a:t>
              </a:r>
            </a:p>
            <a:p>
              <a:pPr algn="l" eaLnBrk="1" hangingPunct="1"/>
              <a:r>
                <a:rPr lang="en-US" sz="2000" b="1">
                  <a:solidFill>
                    <a:srgbClr val="FF00FF"/>
                  </a:solidFill>
                  <a:latin typeface="Arial Narrow" charset="0"/>
                </a:rPr>
                <a:t>~1.5 x HiRes</a:t>
              </a:r>
              <a:endParaRPr lang="en-US" sz="20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</p:grpSp>
      <p:sp>
        <p:nvSpPr>
          <p:cNvPr id="410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D5B711-6532-3D4E-9600-0D486C2A8CD0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03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667000"/>
            <a:ext cx="6858000" cy="1371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Energy Determination</a:t>
            </a:r>
          </a:p>
        </p:txBody>
      </p:sp>
      <p:sp>
        <p:nvSpPr>
          <p:cNvPr id="614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D449E-2BFE-C947-8CA8-3E00EE4AE1DA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astro.uchicago.edu/cosmus/projects/aires/shower_malargues_sm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698500"/>
          </a:xfrm>
        </p:spPr>
        <p:txBody>
          <a:bodyPr/>
          <a:lstStyle/>
          <a:p>
            <a:r>
              <a:rPr lang="en-US" sz="2800">
                <a:solidFill>
                  <a:srgbClr val="FF9900"/>
                </a:solidFill>
                <a:latin typeface="Tahoma" charset="0"/>
              </a:rPr>
              <a:t>Event Simulation (10</a:t>
            </a:r>
            <a:r>
              <a:rPr lang="en-US" sz="2800" baseline="30000">
                <a:solidFill>
                  <a:srgbClr val="FF9900"/>
                </a:solidFill>
                <a:latin typeface="Tahoma" charset="0"/>
              </a:rPr>
              <a:t>19</a:t>
            </a:r>
            <a:r>
              <a:rPr lang="en-US" sz="2800">
                <a:solidFill>
                  <a:srgbClr val="FF9900"/>
                </a:solidFill>
                <a:latin typeface="Tahoma" charset="0"/>
              </a:rPr>
              <a:t> eV)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43800" y="6324600"/>
            <a:ext cx="1981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CCFF33"/>
                </a:solidFill>
                <a:latin typeface="+mn-lt"/>
                <a:ea typeface="+mn-ea"/>
              </a:rPr>
              <a:t>Green: 	e+ e-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</a:rPr>
              <a:t>Red: 	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+mn-ea"/>
              </a:rPr>
              <a:t>Muons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63491" name="Picture 2" descr="An254757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698500"/>
          </a:xfrm>
        </p:spPr>
        <p:txBody>
          <a:bodyPr/>
          <a:lstStyle/>
          <a:p>
            <a:r>
              <a:rPr lang="en-US" sz="2800">
                <a:solidFill>
                  <a:srgbClr val="FF9900"/>
                </a:solidFill>
                <a:latin typeface="Tahoma" charset="0"/>
              </a:rPr>
              <a:t>Event Simulation (10</a:t>
            </a:r>
            <a:r>
              <a:rPr lang="en-US" sz="2800" baseline="30000">
                <a:solidFill>
                  <a:srgbClr val="FF9900"/>
                </a:solidFill>
                <a:latin typeface="Tahoma" charset="0"/>
              </a:rPr>
              <a:t>19</a:t>
            </a:r>
            <a:r>
              <a:rPr lang="en-US" sz="2800">
                <a:solidFill>
                  <a:srgbClr val="FF9900"/>
                </a:solidFill>
                <a:latin typeface="Tahoma" charset="0"/>
              </a:rPr>
              <a:t> eV)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43800" y="6324600"/>
            <a:ext cx="1981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CCFF33"/>
                </a:solidFill>
                <a:latin typeface="+mn-lt"/>
                <a:ea typeface="+mn-ea"/>
              </a:rPr>
              <a:t>Green: 	e+ e-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</a:rPr>
              <a:t>Red: 	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+mn-ea"/>
              </a:rPr>
              <a:t>Muons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0" y="0"/>
            <a:ext cx="9601200" cy="4603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0" y="7269163"/>
            <a:ext cx="9601200" cy="46037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 rot="5400000">
            <a:off x="-3649662" y="3611562"/>
            <a:ext cx="7315200" cy="92075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Rectangle 10"/>
          <p:cNvSpPr>
            <a:spLocks noChangeArrowheads="1"/>
          </p:cNvSpPr>
          <p:nvPr/>
        </p:nvSpPr>
        <p:spPr bwMode="auto">
          <a:xfrm rot="5400000">
            <a:off x="5906294" y="3612356"/>
            <a:ext cx="7315200" cy="904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FF00"/>
                </a:solidFill>
                <a:latin typeface="Tahoma" charset="0"/>
              </a:rPr>
              <a:t>10</a:t>
            </a:r>
            <a:r>
              <a:rPr lang="en-US" sz="2400" baseline="30000">
                <a:solidFill>
                  <a:srgbClr val="FFFF00"/>
                </a:solidFill>
                <a:latin typeface="Tahoma" charset="0"/>
              </a:rPr>
              <a:t>19</a:t>
            </a:r>
            <a:r>
              <a:rPr lang="en-US" sz="2400">
                <a:solidFill>
                  <a:srgbClr val="FFFF00"/>
                </a:solidFill>
                <a:latin typeface="Tahoma" charset="0"/>
              </a:rPr>
              <a:t> eV event observed by all detectors</a:t>
            </a:r>
          </a:p>
        </p:txBody>
      </p:sp>
      <p:pic>
        <p:nvPicPr>
          <p:cNvPr id="645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850" r="4272" b="14616"/>
          <a:stretch>
            <a:fillRect/>
          </a:stretch>
        </p:blipFill>
        <p:spPr bwMode="auto">
          <a:xfrm>
            <a:off x="457200" y="609600"/>
            <a:ext cx="87852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2400" y="-762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/>
          <a:p>
            <a:pPr>
              <a:lnSpc>
                <a:spcPct val="80000"/>
              </a:lnSpc>
            </a:pPr>
            <a:r>
              <a:rPr lang="en-US" sz="2700" b="1">
                <a:solidFill>
                  <a:srgbClr val="A50021"/>
                </a:solidFill>
                <a:latin typeface="Tahoma" charset="0"/>
              </a:rPr>
              <a:t>A Typical Event </a:t>
            </a:r>
            <a:br>
              <a:rPr lang="en-US" sz="2700" b="1">
                <a:solidFill>
                  <a:srgbClr val="A50021"/>
                </a:solidFill>
                <a:latin typeface="Tahoma" charset="0"/>
              </a:rPr>
            </a:br>
            <a:r>
              <a:rPr lang="en-US" sz="2700" b="1">
                <a:solidFill>
                  <a:srgbClr val="A50021"/>
                </a:solidFill>
                <a:latin typeface="Tahoma" charset="0"/>
              </a:rPr>
              <a:t>(</a:t>
            </a:r>
            <a:r>
              <a:rPr lang="ja-JP" altLang="en-US" sz="2700" b="1">
                <a:solidFill>
                  <a:srgbClr val="A50021"/>
                </a:solidFill>
                <a:latin typeface="Tahoma" charset="0"/>
              </a:rPr>
              <a:t>“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Young</a:t>
            </a:r>
            <a:r>
              <a:rPr lang="ja-JP" altLang="en-US" sz="2700" b="1">
                <a:solidFill>
                  <a:srgbClr val="A50021"/>
                </a:solidFill>
                <a:latin typeface="Tahoma" charset="0"/>
              </a:rPr>
              <a:t>”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 Shower, Zenith~35</a:t>
            </a:r>
            <a:r>
              <a:rPr lang="en-US" sz="2700" b="1" baseline="30000">
                <a:solidFill>
                  <a:srgbClr val="A50021"/>
                </a:solidFill>
                <a:latin typeface="Tahoma" charset="0"/>
              </a:rPr>
              <a:t>o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)</a:t>
            </a: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>
            <a:off x="1447800" y="1695450"/>
            <a:ext cx="647700" cy="59055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095375" y="4811713"/>
            <a:ext cx="520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9900"/>
                </a:solidFill>
              </a:rPr>
              <a:t>203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838200" y="4449763"/>
            <a:ext cx="522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CC00"/>
                </a:solidFill>
              </a:rPr>
              <a:t>204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1219200" y="5040313"/>
            <a:ext cx="522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CC00"/>
                </a:solidFill>
              </a:rPr>
              <a:t>116</a:t>
            </a: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1677988" y="5421313"/>
            <a:ext cx="522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FFCC"/>
                </a:solidFill>
              </a:rPr>
              <a:t>114</a:t>
            </a:r>
          </a:p>
        </p:txBody>
      </p:sp>
      <p:grpSp>
        <p:nvGrpSpPr>
          <p:cNvPr id="5129" name="Group 8"/>
          <p:cNvGrpSpPr>
            <a:grpSpLocks/>
          </p:cNvGrpSpPr>
          <p:nvPr/>
        </p:nvGrpSpPr>
        <p:grpSpPr bwMode="auto">
          <a:xfrm>
            <a:off x="277813" y="4964113"/>
            <a:ext cx="3427412" cy="1958975"/>
            <a:chOff x="175" y="3127"/>
            <a:chExt cx="2159" cy="1234"/>
          </a:xfrm>
        </p:grpSpPr>
        <p:sp>
          <p:nvSpPr>
            <p:cNvPr id="5156" name="Line 9"/>
            <p:cNvSpPr>
              <a:spLocks noChangeShapeType="1"/>
            </p:cNvSpPr>
            <p:nvPr/>
          </p:nvSpPr>
          <p:spPr bwMode="auto">
            <a:xfrm flipV="1">
              <a:off x="831" y="3353"/>
              <a:ext cx="0" cy="1008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Line 10"/>
            <p:cNvSpPr>
              <a:spLocks noChangeShapeType="1"/>
            </p:cNvSpPr>
            <p:nvPr/>
          </p:nvSpPr>
          <p:spPr bwMode="auto">
            <a:xfrm flipH="1" flipV="1">
              <a:off x="398" y="3312"/>
              <a:ext cx="38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Text Box 11"/>
            <p:cNvSpPr txBox="1">
              <a:spLocks noChangeArrowheads="1"/>
            </p:cNvSpPr>
            <p:nvPr/>
          </p:nvSpPr>
          <p:spPr bwMode="auto">
            <a:xfrm>
              <a:off x="175" y="3360"/>
              <a:ext cx="571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FF"/>
                  </a:solidFill>
                </a:rPr>
                <a:t>S(1000)</a:t>
              </a:r>
            </a:p>
          </p:txBody>
        </p:sp>
        <p:sp>
          <p:nvSpPr>
            <p:cNvPr id="5159" name="Rectangle 12"/>
            <p:cNvSpPr>
              <a:spLocks noChangeArrowheads="1"/>
            </p:cNvSpPr>
            <p:nvPr/>
          </p:nvSpPr>
          <p:spPr bwMode="auto">
            <a:xfrm>
              <a:off x="1448" y="3127"/>
              <a:ext cx="88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~8</a:t>
              </a:r>
              <a:r>
                <a:rPr lang="en-US" sz="24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10</a:t>
              </a:r>
              <a:r>
                <a:rPr lang="en-US" sz="2400" b="1" baseline="30000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19</a:t>
              </a:r>
              <a:r>
                <a:rPr lang="en-US" sz="24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eV</a:t>
              </a:r>
            </a:p>
          </p:txBody>
        </p:sp>
      </p:grpSp>
      <p:grpSp>
        <p:nvGrpSpPr>
          <p:cNvPr id="5130" name="Group 13"/>
          <p:cNvGrpSpPr>
            <a:grpSpLocks/>
          </p:cNvGrpSpPr>
          <p:nvPr/>
        </p:nvGrpSpPr>
        <p:grpSpPr bwMode="auto">
          <a:xfrm>
            <a:off x="0" y="885825"/>
            <a:ext cx="9523413" cy="6400800"/>
            <a:chOff x="0" y="558"/>
            <a:chExt cx="5999" cy="4032"/>
          </a:xfrm>
        </p:grpSpPr>
        <p:pic>
          <p:nvPicPr>
            <p:cNvPr id="5154" name="Picture 14" descr="6178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" t="12549" r="4849" b="7843"/>
            <a:stretch>
              <a:fillRect/>
            </a:stretch>
          </p:blipFill>
          <p:spPr bwMode="auto">
            <a:xfrm>
              <a:off x="0" y="558"/>
              <a:ext cx="5999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5" name="Rectangle 15"/>
            <p:cNvSpPr>
              <a:spLocks noChangeArrowheads="1"/>
            </p:cNvSpPr>
            <p:nvPr/>
          </p:nvSpPr>
          <p:spPr bwMode="auto">
            <a:xfrm>
              <a:off x="3696" y="3216"/>
              <a:ext cx="1296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1" name="Rectangle 16"/>
          <p:cNvSpPr>
            <a:spLocks noChangeArrowheads="1"/>
          </p:cNvSpPr>
          <p:nvPr/>
        </p:nvSpPr>
        <p:spPr bwMode="auto">
          <a:xfrm>
            <a:off x="6858000" y="5638800"/>
            <a:ext cx="9906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Rectangle 17"/>
          <p:cNvSpPr>
            <a:spLocks noChangeArrowheads="1"/>
          </p:cNvSpPr>
          <p:nvPr/>
        </p:nvSpPr>
        <p:spPr bwMode="auto">
          <a:xfrm>
            <a:off x="6799263" y="5856288"/>
            <a:ext cx="4572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73050" y="4953000"/>
            <a:ext cx="3427413" cy="1958975"/>
            <a:chOff x="172" y="3120"/>
            <a:chExt cx="2159" cy="1234"/>
          </a:xfrm>
        </p:grpSpPr>
        <p:sp>
          <p:nvSpPr>
            <p:cNvPr id="5150" name="Line 19"/>
            <p:cNvSpPr>
              <a:spLocks noChangeShapeType="1"/>
            </p:cNvSpPr>
            <p:nvPr/>
          </p:nvSpPr>
          <p:spPr bwMode="auto">
            <a:xfrm flipV="1">
              <a:off x="828" y="3346"/>
              <a:ext cx="0" cy="1008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Line 20"/>
            <p:cNvSpPr>
              <a:spLocks noChangeShapeType="1"/>
            </p:cNvSpPr>
            <p:nvPr/>
          </p:nvSpPr>
          <p:spPr bwMode="auto">
            <a:xfrm flipH="1" flipV="1">
              <a:off x="395" y="3305"/>
              <a:ext cx="38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Text Box 21"/>
            <p:cNvSpPr txBox="1">
              <a:spLocks noChangeArrowheads="1"/>
            </p:cNvSpPr>
            <p:nvPr/>
          </p:nvSpPr>
          <p:spPr bwMode="auto">
            <a:xfrm>
              <a:off x="172" y="3353"/>
              <a:ext cx="571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FF"/>
                  </a:solidFill>
                </a:rPr>
                <a:t>S(1000)</a:t>
              </a:r>
            </a:p>
          </p:txBody>
        </p:sp>
        <p:sp>
          <p:nvSpPr>
            <p:cNvPr id="5153" name="Rectangle 22"/>
            <p:cNvSpPr>
              <a:spLocks noChangeArrowheads="1"/>
            </p:cNvSpPr>
            <p:nvPr/>
          </p:nvSpPr>
          <p:spPr bwMode="auto">
            <a:xfrm>
              <a:off x="1445" y="3120"/>
              <a:ext cx="8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~7</a:t>
              </a:r>
              <a:r>
                <a:rPr lang="en-US" sz="24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10</a:t>
              </a:r>
              <a:r>
                <a:rPr lang="en-US" sz="2400" b="1" baseline="30000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19</a:t>
              </a:r>
              <a:r>
                <a:rPr lang="en-US" sz="24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eV</a:t>
              </a:r>
            </a:p>
          </p:txBody>
        </p:sp>
      </p:grpSp>
      <p:sp>
        <p:nvSpPr>
          <p:cNvPr id="5134" name="Line 23"/>
          <p:cNvSpPr>
            <a:spLocks noChangeShapeType="1"/>
          </p:cNvSpPr>
          <p:nvPr/>
        </p:nvSpPr>
        <p:spPr bwMode="auto">
          <a:xfrm>
            <a:off x="1447800" y="1676400"/>
            <a:ext cx="647700" cy="590550"/>
          </a:xfrm>
          <a:prstGeom prst="line">
            <a:avLst/>
          </a:prstGeom>
          <a:noFill/>
          <a:ln w="5715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Text Box 24"/>
          <p:cNvSpPr txBox="1">
            <a:spLocks noChangeArrowheads="1"/>
          </p:cNvSpPr>
          <p:nvPr/>
        </p:nvSpPr>
        <p:spPr bwMode="auto">
          <a:xfrm>
            <a:off x="1116013" y="4819650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9900"/>
                </a:solidFill>
              </a:rPr>
              <a:t>203</a:t>
            </a:r>
          </a:p>
        </p:txBody>
      </p:sp>
      <p:sp>
        <p:nvSpPr>
          <p:cNvPr id="5136" name="Text Box 25"/>
          <p:cNvSpPr txBox="1">
            <a:spLocks noChangeArrowheads="1"/>
          </p:cNvSpPr>
          <p:nvPr/>
        </p:nvSpPr>
        <p:spPr bwMode="auto">
          <a:xfrm>
            <a:off x="858838" y="4459288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CC00"/>
                </a:solidFill>
              </a:rPr>
              <a:t>204</a:t>
            </a:r>
          </a:p>
        </p:txBody>
      </p:sp>
      <p:sp>
        <p:nvSpPr>
          <p:cNvPr id="5137" name="Text Box 26"/>
          <p:cNvSpPr txBox="1">
            <a:spLocks noChangeArrowheads="1"/>
          </p:cNvSpPr>
          <p:nvPr/>
        </p:nvSpPr>
        <p:spPr bwMode="auto">
          <a:xfrm>
            <a:off x="1239838" y="5048250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CC00"/>
                </a:solidFill>
              </a:rPr>
              <a:t>116</a:t>
            </a:r>
          </a:p>
        </p:txBody>
      </p:sp>
      <p:sp>
        <p:nvSpPr>
          <p:cNvPr id="5138" name="Text Box 27"/>
          <p:cNvSpPr txBox="1">
            <a:spLocks noChangeArrowheads="1"/>
          </p:cNvSpPr>
          <p:nvPr/>
        </p:nvSpPr>
        <p:spPr bwMode="auto">
          <a:xfrm>
            <a:off x="1698625" y="5429250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CC"/>
                </a:solidFill>
              </a:rPr>
              <a:t>114</a:t>
            </a:r>
          </a:p>
        </p:txBody>
      </p:sp>
      <p:sp>
        <p:nvSpPr>
          <p:cNvPr id="5139" name="Freeform 28"/>
          <p:cNvSpPr>
            <a:spLocks/>
          </p:cNvSpPr>
          <p:nvPr/>
        </p:nvSpPr>
        <p:spPr bwMode="auto">
          <a:xfrm>
            <a:off x="5562600" y="1208088"/>
            <a:ext cx="3124200" cy="2336800"/>
          </a:xfrm>
          <a:custGeom>
            <a:avLst/>
            <a:gdLst>
              <a:gd name="T0" fmla="*/ 0 w 1968"/>
              <a:gd name="T1" fmla="*/ 2147483647 h 1472"/>
              <a:gd name="T2" fmla="*/ 2147483647 w 1968"/>
              <a:gd name="T3" fmla="*/ 2147483647 h 1472"/>
              <a:gd name="T4" fmla="*/ 2147483647 w 1968"/>
              <a:gd name="T5" fmla="*/ 2147483647 h 1472"/>
              <a:gd name="T6" fmla="*/ 2147483647 w 1968"/>
              <a:gd name="T7" fmla="*/ 2147483647 h 1472"/>
              <a:gd name="T8" fmla="*/ 2147483647 w 1968"/>
              <a:gd name="T9" fmla="*/ 2147483647 h 1472"/>
              <a:gd name="T10" fmla="*/ 2147483647 w 1968"/>
              <a:gd name="T11" fmla="*/ 2147483647 h 14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68"/>
              <a:gd name="T19" fmla="*/ 0 h 1472"/>
              <a:gd name="T20" fmla="*/ 1968 w 1968"/>
              <a:gd name="T21" fmla="*/ 1472 h 14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68" h="1472">
                <a:moveTo>
                  <a:pt x="0" y="1256"/>
                </a:moveTo>
                <a:cubicBezTo>
                  <a:pt x="80" y="924"/>
                  <a:pt x="160" y="592"/>
                  <a:pt x="288" y="392"/>
                </a:cubicBezTo>
                <a:cubicBezTo>
                  <a:pt x="416" y="192"/>
                  <a:pt x="608" y="0"/>
                  <a:pt x="768" y="56"/>
                </a:cubicBezTo>
                <a:cubicBezTo>
                  <a:pt x="928" y="112"/>
                  <a:pt x="1080" y="512"/>
                  <a:pt x="1248" y="728"/>
                </a:cubicBezTo>
                <a:cubicBezTo>
                  <a:pt x="1416" y="944"/>
                  <a:pt x="1656" y="1232"/>
                  <a:pt x="1776" y="1352"/>
                </a:cubicBezTo>
                <a:cubicBezTo>
                  <a:pt x="1896" y="1472"/>
                  <a:pt x="1932" y="1460"/>
                  <a:pt x="1968" y="1448"/>
                </a:cubicBezTo>
              </a:path>
            </a:pathLst>
          </a:custGeom>
          <a:noFill/>
          <a:ln w="28575">
            <a:solidFill>
              <a:srgbClr val="FF99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Rectangle 29"/>
          <p:cNvSpPr>
            <a:spLocks noChangeArrowheads="1"/>
          </p:cNvSpPr>
          <p:nvPr/>
        </p:nvSpPr>
        <p:spPr bwMode="auto">
          <a:xfrm>
            <a:off x="5114925" y="4343400"/>
            <a:ext cx="228600" cy="2895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Text Box 31"/>
          <p:cNvSpPr txBox="1">
            <a:spLocks noChangeArrowheads="1"/>
          </p:cNvSpPr>
          <p:nvPr/>
        </p:nvSpPr>
        <p:spPr bwMode="auto">
          <a:xfrm>
            <a:off x="2382838" y="5970588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CC"/>
                </a:solidFill>
              </a:rPr>
              <a:t>215</a:t>
            </a:r>
          </a:p>
        </p:txBody>
      </p:sp>
      <p:sp>
        <p:nvSpPr>
          <p:cNvPr id="5142" name="Rectangle 32"/>
          <p:cNvSpPr>
            <a:spLocks noChangeArrowheads="1"/>
          </p:cNvSpPr>
          <p:nvPr/>
        </p:nvSpPr>
        <p:spPr bwMode="auto">
          <a:xfrm>
            <a:off x="2916238" y="6351588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/>
          <a:p>
            <a:r>
              <a:rPr lang="en-US" sz="1400" b="1">
                <a:solidFill>
                  <a:srgbClr val="3333CC"/>
                </a:solidFill>
              </a:rPr>
              <a:t>217</a:t>
            </a:r>
          </a:p>
        </p:txBody>
      </p:sp>
      <p:sp>
        <p:nvSpPr>
          <p:cNvPr id="5143" name="Text Box 33"/>
          <p:cNvSpPr txBox="1">
            <a:spLocks noChangeArrowheads="1"/>
          </p:cNvSpPr>
          <p:nvPr/>
        </p:nvSpPr>
        <p:spPr bwMode="auto">
          <a:xfrm>
            <a:off x="58738" y="4160838"/>
            <a:ext cx="24558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  <a:latin typeface="Arial Narrow" charset="0"/>
              </a:rPr>
              <a:t>Lateral Distribution Function</a:t>
            </a:r>
          </a:p>
        </p:txBody>
      </p:sp>
      <p:sp>
        <p:nvSpPr>
          <p:cNvPr id="5144" name="Text Box 34"/>
          <p:cNvSpPr txBox="1">
            <a:spLocks noChangeArrowheads="1"/>
          </p:cNvSpPr>
          <p:nvPr/>
        </p:nvSpPr>
        <p:spPr bwMode="auto">
          <a:xfrm>
            <a:off x="1884363" y="5638800"/>
            <a:ext cx="477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9900"/>
                </a:solidFill>
              </a:rPr>
              <a:t>206</a:t>
            </a:r>
          </a:p>
        </p:txBody>
      </p:sp>
      <p:grpSp>
        <p:nvGrpSpPr>
          <p:cNvPr id="5145" name="Group 35"/>
          <p:cNvGrpSpPr>
            <a:grpSpLocks/>
          </p:cNvGrpSpPr>
          <p:nvPr/>
        </p:nvGrpSpPr>
        <p:grpSpPr bwMode="auto">
          <a:xfrm>
            <a:off x="5791200" y="4833938"/>
            <a:ext cx="3232150" cy="2024062"/>
            <a:chOff x="3648" y="3045"/>
            <a:chExt cx="2036" cy="1275"/>
          </a:xfrm>
        </p:grpSpPr>
        <p:sp>
          <p:nvSpPr>
            <p:cNvPr id="5148" name="Rectangle 36"/>
            <p:cNvSpPr>
              <a:spLocks noChangeArrowheads="1"/>
            </p:cNvSpPr>
            <p:nvPr/>
          </p:nvSpPr>
          <p:spPr bwMode="auto">
            <a:xfrm>
              <a:off x="4677" y="3045"/>
              <a:ext cx="1007" cy="1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37"/>
            <p:cNvSpPr>
              <a:spLocks noChangeArrowheads="1"/>
            </p:cNvSpPr>
            <p:nvPr/>
          </p:nvSpPr>
          <p:spPr bwMode="auto">
            <a:xfrm>
              <a:off x="3648" y="3840"/>
              <a:ext cx="1344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4876800" y="4343400"/>
            <a:ext cx="4724400" cy="2971800"/>
            <a:chOff x="3072" y="2736"/>
            <a:chExt cx="2976" cy="1872"/>
          </a:xfrm>
        </p:grpSpPr>
        <p:sp>
          <p:nvSpPr>
            <p:cNvPr id="5147" name="Rectangle 39"/>
            <p:cNvSpPr>
              <a:spLocks noChangeArrowheads="1"/>
            </p:cNvSpPr>
            <p:nvPr/>
          </p:nvSpPr>
          <p:spPr bwMode="auto">
            <a:xfrm>
              <a:off x="3072" y="2736"/>
              <a:ext cx="2976" cy="18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3184" y="3168"/>
            <a:ext cx="2448" cy="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Equation" r:id="rId5" imgW="2070000" imgH="736560" progId="Equation.DSMT4">
                    <p:embed/>
                  </p:oleObj>
                </mc:Choice>
                <mc:Fallback>
                  <p:oleObj name="Equation" r:id="rId5" imgW="2070000" imgH="73656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4" y="3168"/>
                          <a:ext cx="2448" cy="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99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617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2549" r="48485" b="7843"/>
          <a:stretch>
            <a:fillRect/>
          </a:stretch>
        </p:blipFill>
        <p:spPr bwMode="auto">
          <a:xfrm>
            <a:off x="0" y="885825"/>
            <a:ext cx="49831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52400" y="-762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/>
          <a:p>
            <a:pPr>
              <a:lnSpc>
                <a:spcPct val="80000"/>
              </a:lnSpc>
            </a:pPr>
            <a:r>
              <a:rPr lang="en-US" sz="2700" b="1">
                <a:solidFill>
                  <a:srgbClr val="A50021"/>
                </a:solidFill>
                <a:latin typeface="Tahoma" charset="0"/>
              </a:rPr>
              <a:t>A Typical Event </a:t>
            </a:r>
            <a:br>
              <a:rPr lang="en-US" sz="2700" b="1">
                <a:solidFill>
                  <a:srgbClr val="A50021"/>
                </a:solidFill>
                <a:latin typeface="Tahoma" charset="0"/>
              </a:rPr>
            </a:br>
            <a:r>
              <a:rPr lang="en-US" sz="2700" b="1">
                <a:solidFill>
                  <a:srgbClr val="A50021"/>
                </a:solidFill>
                <a:latin typeface="Tahoma" charset="0"/>
              </a:rPr>
              <a:t>(</a:t>
            </a:r>
            <a:r>
              <a:rPr lang="ja-JP" altLang="en-US" sz="2700" b="1">
                <a:solidFill>
                  <a:srgbClr val="A50021"/>
                </a:solidFill>
                <a:latin typeface="Tahoma" charset="0"/>
              </a:rPr>
              <a:t>“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Young</a:t>
            </a:r>
            <a:r>
              <a:rPr lang="ja-JP" altLang="en-US" sz="2700" b="1">
                <a:solidFill>
                  <a:srgbClr val="A50021"/>
                </a:solidFill>
                <a:latin typeface="Tahoma" charset="0"/>
              </a:rPr>
              <a:t>”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 Shower, Zenith~35</a:t>
            </a:r>
            <a:r>
              <a:rPr lang="en-US" sz="2700" b="1" baseline="30000">
                <a:solidFill>
                  <a:srgbClr val="A50021"/>
                </a:solidFill>
                <a:latin typeface="Tahoma" charset="0"/>
              </a:rPr>
              <a:t>o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)</a:t>
            </a:r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6248400" y="1524000"/>
            <a:ext cx="811213" cy="5213350"/>
            <a:chOff x="3936" y="960"/>
            <a:chExt cx="511" cy="3284"/>
          </a:xfrm>
        </p:grpSpPr>
        <p:sp>
          <p:nvSpPr>
            <p:cNvPr id="65574" name="Text Box 5"/>
            <p:cNvSpPr txBox="1">
              <a:spLocks noChangeArrowheads="1"/>
            </p:cNvSpPr>
            <p:nvPr/>
          </p:nvSpPr>
          <p:spPr bwMode="auto">
            <a:xfrm>
              <a:off x="4080" y="960"/>
              <a:ext cx="3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EM</a:t>
              </a:r>
            </a:p>
          </p:txBody>
        </p:sp>
        <p:sp>
          <p:nvSpPr>
            <p:cNvPr id="65575" name="Text Box 6"/>
            <p:cNvSpPr txBox="1">
              <a:spLocks noChangeArrowheads="1"/>
            </p:cNvSpPr>
            <p:nvPr/>
          </p:nvSpPr>
          <p:spPr bwMode="auto">
            <a:xfrm>
              <a:off x="4032" y="1968"/>
              <a:ext cx="3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EM</a:t>
              </a:r>
            </a:p>
          </p:txBody>
        </p:sp>
        <p:sp>
          <p:nvSpPr>
            <p:cNvPr id="65576" name="Text Box 7"/>
            <p:cNvSpPr txBox="1">
              <a:spLocks noChangeArrowheads="1"/>
            </p:cNvSpPr>
            <p:nvPr/>
          </p:nvSpPr>
          <p:spPr bwMode="auto">
            <a:xfrm>
              <a:off x="3936" y="4032"/>
              <a:ext cx="4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00FF"/>
                  </a:solidFill>
                </a:rPr>
                <a:t>Muon</a:t>
              </a:r>
            </a:p>
          </p:txBody>
        </p:sp>
        <p:sp>
          <p:nvSpPr>
            <p:cNvPr id="65577" name="Text Box 8"/>
            <p:cNvSpPr txBox="1">
              <a:spLocks noChangeArrowheads="1"/>
            </p:cNvSpPr>
            <p:nvPr/>
          </p:nvSpPr>
          <p:spPr bwMode="auto">
            <a:xfrm>
              <a:off x="3990" y="2748"/>
              <a:ext cx="4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00FF"/>
                  </a:solidFill>
                </a:rPr>
                <a:t>Muon</a:t>
              </a:r>
            </a:p>
          </p:txBody>
        </p:sp>
      </p:grpSp>
      <p:sp>
        <p:nvSpPr>
          <p:cNvPr id="65541" name="Line 9"/>
          <p:cNvSpPr>
            <a:spLocks noChangeShapeType="1"/>
          </p:cNvSpPr>
          <p:nvPr/>
        </p:nvSpPr>
        <p:spPr bwMode="auto">
          <a:xfrm>
            <a:off x="1447800" y="1685925"/>
            <a:ext cx="647700" cy="590550"/>
          </a:xfrm>
          <a:prstGeom prst="line">
            <a:avLst/>
          </a:prstGeom>
          <a:noFill/>
          <a:ln w="5715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Text Box 10"/>
          <p:cNvSpPr txBox="1">
            <a:spLocks noChangeArrowheads="1"/>
          </p:cNvSpPr>
          <p:nvPr/>
        </p:nvSpPr>
        <p:spPr bwMode="auto">
          <a:xfrm>
            <a:off x="1116013" y="4829175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9900"/>
                </a:solidFill>
              </a:rPr>
              <a:t>203</a:t>
            </a:r>
          </a:p>
        </p:txBody>
      </p:sp>
      <p:sp>
        <p:nvSpPr>
          <p:cNvPr id="65543" name="Text Box 11"/>
          <p:cNvSpPr txBox="1">
            <a:spLocks noChangeArrowheads="1"/>
          </p:cNvSpPr>
          <p:nvPr/>
        </p:nvSpPr>
        <p:spPr bwMode="auto">
          <a:xfrm>
            <a:off x="858838" y="4467225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CC00"/>
                </a:solidFill>
              </a:rPr>
              <a:t>204</a:t>
            </a:r>
          </a:p>
        </p:txBody>
      </p:sp>
      <p:sp>
        <p:nvSpPr>
          <p:cNvPr id="65544" name="Text Box 12"/>
          <p:cNvSpPr txBox="1">
            <a:spLocks noChangeArrowheads="1"/>
          </p:cNvSpPr>
          <p:nvPr/>
        </p:nvSpPr>
        <p:spPr bwMode="auto">
          <a:xfrm>
            <a:off x="1239838" y="5057775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CC00"/>
                </a:solidFill>
              </a:rPr>
              <a:t>116</a:t>
            </a:r>
          </a:p>
        </p:txBody>
      </p:sp>
      <p:sp>
        <p:nvSpPr>
          <p:cNvPr id="65545" name="Text Box 13"/>
          <p:cNvSpPr txBox="1">
            <a:spLocks noChangeArrowheads="1"/>
          </p:cNvSpPr>
          <p:nvPr/>
        </p:nvSpPr>
        <p:spPr bwMode="auto">
          <a:xfrm>
            <a:off x="1698625" y="5438775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CC"/>
                </a:solidFill>
              </a:rPr>
              <a:t>114</a:t>
            </a:r>
          </a:p>
        </p:txBody>
      </p:sp>
      <p:grpSp>
        <p:nvGrpSpPr>
          <p:cNvPr id="65546" name="Group 14"/>
          <p:cNvGrpSpPr>
            <a:grpSpLocks/>
          </p:cNvGrpSpPr>
          <p:nvPr/>
        </p:nvGrpSpPr>
        <p:grpSpPr bwMode="auto">
          <a:xfrm>
            <a:off x="5257800" y="914400"/>
            <a:ext cx="3883025" cy="6400800"/>
            <a:chOff x="3312" y="576"/>
            <a:chExt cx="2446" cy="4032"/>
          </a:xfrm>
        </p:grpSpPr>
        <p:pic>
          <p:nvPicPr>
            <p:cNvPr id="65568" name="Picture 15"/>
            <p:cNvPicPr>
              <a:picLocks noChangeAspect="1" noChangeArrowheads="1"/>
            </p:cNvPicPr>
            <p:nvPr/>
          </p:nvPicPr>
          <p:blipFill>
            <a:blip r:embed="rId4">
              <a:lum bright="8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576"/>
              <a:ext cx="2087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69" name="Text Box 16"/>
            <p:cNvSpPr txBox="1">
              <a:spLocks noChangeArrowheads="1"/>
            </p:cNvSpPr>
            <p:nvPr/>
          </p:nvSpPr>
          <p:spPr bwMode="auto">
            <a:xfrm>
              <a:off x="5437" y="768"/>
              <a:ext cx="3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9900"/>
                  </a:solidFill>
                </a:rPr>
                <a:t>203</a:t>
              </a:r>
            </a:p>
          </p:txBody>
        </p:sp>
        <p:sp>
          <p:nvSpPr>
            <p:cNvPr id="65570" name="Text Box 17"/>
            <p:cNvSpPr txBox="1">
              <a:spLocks noChangeArrowheads="1"/>
            </p:cNvSpPr>
            <p:nvPr/>
          </p:nvSpPr>
          <p:spPr bwMode="auto">
            <a:xfrm>
              <a:off x="5437" y="1728"/>
              <a:ext cx="3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CC00"/>
                  </a:solidFill>
                </a:rPr>
                <a:t>204</a:t>
              </a:r>
            </a:p>
          </p:txBody>
        </p:sp>
        <p:sp>
          <p:nvSpPr>
            <p:cNvPr id="65571" name="Text Box 18"/>
            <p:cNvSpPr txBox="1">
              <a:spLocks noChangeArrowheads="1"/>
            </p:cNvSpPr>
            <p:nvPr/>
          </p:nvSpPr>
          <p:spPr bwMode="auto">
            <a:xfrm>
              <a:off x="5437" y="2768"/>
              <a:ext cx="3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FFCC"/>
                  </a:solidFill>
                </a:rPr>
                <a:t>215</a:t>
              </a:r>
            </a:p>
          </p:txBody>
        </p:sp>
        <p:sp>
          <p:nvSpPr>
            <p:cNvPr id="65572" name="Text Box 19"/>
            <p:cNvSpPr txBox="1">
              <a:spLocks noChangeArrowheads="1"/>
            </p:cNvSpPr>
            <p:nvPr/>
          </p:nvSpPr>
          <p:spPr bwMode="auto">
            <a:xfrm>
              <a:off x="5437" y="3776"/>
              <a:ext cx="30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3333CC"/>
                  </a:solidFill>
                </a:rPr>
                <a:t>217</a:t>
              </a:r>
            </a:p>
          </p:txBody>
        </p:sp>
        <p:sp>
          <p:nvSpPr>
            <p:cNvPr id="65573" name="Text Box 20"/>
            <p:cNvSpPr txBox="1">
              <a:spLocks noChangeArrowheads="1"/>
            </p:cNvSpPr>
            <p:nvPr/>
          </p:nvSpPr>
          <p:spPr bwMode="auto">
            <a:xfrm>
              <a:off x="5314" y="1386"/>
              <a:ext cx="4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/>
                <a:t>(nsec)</a:t>
              </a:r>
            </a:p>
          </p:txBody>
        </p:sp>
      </p:grpSp>
      <p:grpSp>
        <p:nvGrpSpPr>
          <p:cNvPr id="65547" name="Group 21"/>
          <p:cNvGrpSpPr>
            <a:grpSpLocks/>
          </p:cNvGrpSpPr>
          <p:nvPr/>
        </p:nvGrpSpPr>
        <p:grpSpPr bwMode="auto">
          <a:xfrm>
            <a:off x="277813" y="4964113"/>
            <a:ext cx="3427412" cy="1958975"/>
            <a:chOff x="175" y="3127"/>
            <a:chExt cx="2159" cy="1234"/>
          </a:xfrm>
        </p:grpSpPr>
        <p:sp>
          <p:nvSpPr>
            <p:cNvPr id="65564" name="Line 22"/>
            <p:cNvSpPr>
              <a:spLocks noChangeShapeType="1"/>
            </p:cNvSpPr>
            <p:nvPr/>
          </p:nvSpPr>
          <p:spPr bwMode="auto">
            <a:xfrm flipV="1">
              <a:off x="831" y="3353"/>
              <a:ext cx="0" cy="1008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5" name="Line 23"/>
            <p:cNvSpPr>
              <a:spLocks noChangeShapeType="1"/>
            </p:cNvSpPr>
            <p:nvPr/>
          </p:nvSpPr>
          <p:spPr bwMode="auto">
            <a:xfrm flipH="1" flipV="1">
              <a:off x="398" y="3312"/>
              <a:ext cx="38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sysDot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6" name="Text Box 24"/>
            <p:cNvSpPr txBox="1">
              <a:spLocks noChangeArrowheads="1"/>
            </p:cNvSpPr>
            <p:nvPr/>
          </p:nvSpPr>
          <p:spPr bwMode="auto">
            <a:xfrm>
              <a:off x="175" y="3360"/>
              <a:ext cx="571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FF"/>
                  </a:solidFill>
                </a:rPr>
                <a:t>S(1000)</a:t>
              </a:r>
            </a:p>
          </p:txBody>
        </p:sp>
        <p:sp>
          <p:nvSpPr>
            <p:cNvPr id="65567" name="Rectangle 25"/>
            <p:cNvSpPr>
              <a:spLocks noChangeArrowheads="1"/>
            </p:cNvSpPr>
            <p:nvPr/>
          </p:nvSpPr>
          <p:spPr bwMode="auto">
            <a:xfrm>
              <a:off x="1448" y="3127"/>
              <a:ext cx="8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~7</a:t>
              </a:r>
              <a:r>
                <a:rPr lang="en-US" sz="24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10</a:t>
              </a:r>
              <a:r>
                <a:rPr lang="en-US" sz="2400" b="1" baseline="30000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19</a:t>
              </a:r>
              <a:r>
                <a:rPr lang="en-US" sz="24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eV</a:t>
              </a:r>
            </a:p>
          </p:txBody>
        </p:sp>
      </p:grpSp>
      <p:sp>
        <p:nvSpPr>
          <p:cNvPr id="65548" name="Rectangle 26"/>
          <p:cNvSpPr>
            <a:spLocks noChangeArrowheads="1"/>
          </p:cNvSpPr>
          <p:nvPr/>
        </p:nvSpPr>
        <p:spPr bwMode="auto">
          <a:xfrm>
            <a:off x="4419600" y="6629400"/>
            <a:ext cx="838200" cy="685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Rectangle 27"/>
          <p:cNvSpPr>
            <a:spLocks noChangeArrowheads="1"/>
          </p:cNvSpPr>
          <p:nvPr/>
        </p:nvSpPr>
        <p:spPr bwMode="auto">
          <a:xfrm>
            <a:off x="8534400" y="6629400"/>
            <a:ext cx="1066800" cy="685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50" name="Group 28"/>
          <p:cNvGrpSpPr>
            <a:grpSpLocks/>
          </p:cNvGrpSpPr>
          <p:nvPr/>
        </p:nvGrpSpPr>
        <p:grpSpPr bwMode="auto">
          <a:xfrm>
            <a:off x="6237288" y="1219200"/>
            <a:ext cx="849312" cy="5441950"/>
            <a:chOff x="3966" y="768"/>
            <a:chExt cx="430" cy="3428"/>
          </a:xfrm>
        </p:grpSpPr>
        <p:sp>
          <p:nvSpPr>
            <p:cNvPr id="65560" name="Text Box 29"/>
            <p:cNvSpPr txBox="1">
              <a:spLocks noChangeArrowheads="1"/>
            </p:cNvSpPr>
            <p:nvPr/>
          </p:nvSpPr>
          <p:spPr bwMode="auto">
            <a:xfrm>
              <a:off x="3980" y="3984"/>
              <a:ext cx="3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00FF"/>
                  </a:solidFill>
                </a:rPr>
                <a:t>Muon</a:t>
              </a:r>
            </a:p>
          </p:txBody>
        </p:sp>
        <p:sp>
          <p:nvSpPr>
            <p:cNvPr id="65561" name="Text Box 30"/>
            <p:cNvSpPr txBox="1">
              <a:spLocks noChangeArrowheads="1"/>
            </p:cNvSpPr>
            <p:nvPr/>
          </p:nvSpPr>
          <p:spPr bwMode="auto">
            <a:xfrm>
              <a:off x="4061" y="768"/>
              <a:ext cx="2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EM</a:t>
              </a:r>
            </a:p>
          </p:txBody>
        </p:sp>
        <p:sp>
          <p:nvSpPr>
            <p:cNvPr id="65562" name="Text Box 31"/>
            <p:cNvSpPr txBox="1">
              <a:spLocks noChangeArrowheads="1"/>
            </p:cNvSpPr>
            <p:nvPr/>
          </p:nvSpPr>
          <p:spPr bwMode="auto">
            <a:xfrm>
              <a:off x="3966" y="1824"/>
              <a:ext cx="2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EM</a:t>
              </a:r>
            </a:p>
          </p:txBody>
        </p:sp>
        <p:sp>
          <p:nvSpPr>
            <p:cNvPr id="65563" name="Text Box 32"/>
            <p:cNvSpPr txBox="1">
              <a:spLocks noChangeArrowheads="1"/>
            </p:cNvSpPr>
            <p:nvPr/>
          </p:nvSpPr>
          <p:spPr bwMode="auto">
            <a:xfrm>
              <a:off x="4028" y="2736"/>
              <a:ext cx="3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00FF"/>
                  </a:solidFill>
                </a:rPr>
                <a:t>Muon</a:t>
              </a:r>
            </a:p>
          </p:txBody>
        </p:sp>
      </p:grpSp>
      <p:sp>
        <p:nvSpPr>
          <p:cNvPr id="65551" name="Line 33"/>
          <p:cNvSpPr>
            <a:spLocks noChangeShapeType="1"/>
          </p:cNvSpPr>
          <p:nvPr/>
        </p:nvSpPr>
        <p:spPr bwMode="auto">
          <a:xfrm flipV="1">
            <a:off x="1828800" y="1447800"/>
            <a:ext cx="3429000" cy="533400"/>
          </a:xfrm>
          <a:prstGeom prst="line">
            <a:avLst/>
          </a:prstGeom>
          <a:noFill/>
          <a:ln w="38100" cap="rnd">
            <a:solidFill>
              <a:srgbClr val="FF99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Line 34"/>
          <p:cNvSpPr>
            <a:spLocks noChangeShapeType="1"/>
          </p:cNvSpPr>
          <p:nvPr/>
        </p:nvSpPr>
        <p:spPr bwMode="auto">
          <a:xfrm>
            <a:off x="2667000" y="2286000"/>
            <a:ext cx="2590800" cy="838200"/>
          </a:xfrm>
          <a:prstGeom prst="line">
            <a:avLst/>
          </a:prstGeom>
          <a:noFill/>
          <a:ln w="38100" cap="rnd">
            <a:solidFill>
              <a:srgbClr val="FF99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Line 35"/>
          <p:cNvSpPr>
            <a:spLocks noChangeShapeType="1"/>
          </p:cNvSpPr>
          <p:nvPr/>
        </p:nvSpPr>
        <p:spPr bwMode="auto">
          <a:xfrm>
            <a:off x="3984625" y="2243138"/>
            <a:ext cx="1273175" cy="4005262"/>
          </a:xfrm>
          <a:prstGeom prst="line">
            <a:avLst/>
          </a:prstGeom>
          <a:noFill/>
          <a:ln w="38100" cap="rnd">
            <a:solidFill>
              <a:srgbClr val="FF99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Line 36"/>
          <p:cNvSpPr>
            <a:spLocks noChangeShapeType="1"/>
          </p:cNvSpPr>
          <p:nvPr/>
        </p:nvSpPr>
        <p:spPr bwMode="auto">
          <a:xfrm>
            <a:off x="3276600" y="2286000"/>
            <a:ext cx="1981200" cy="2362200"/>
          </a:xfrm>
          <a:prstGeom prst="line">
            <a:avLst/>
          </a:prstGeom>
          <a:noFill/>
          <a:ln w="38100" cap="rnd">
            <a:solidFill>
              <a:srgbClr val="FF99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Rectangle 37"/>
          <p:cNvSpPr>
            <a:spLocks noChangeArrowheads="1"/>
          </p:cNvSpPr>
          <p:nvPr/>
        </p:nvSpPr>
        <p:spPr bwMode="auto">
          <a:xfrm>
            <a:off x="4800600" y="9144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6" name="Rectangle 38"/>
          <p:cNvSpPr>
            <a:spLocks noChangeArrowheads="1"/>
          </p:cNvSpPr>
          <p:nvPr/>
        </p:nvSpPr>
        <p:spPr bwMode="auto">
          <a:xfrm>
            <a:off x="2916238" y="6351588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/>
          <a:p>
            <a:r>
              <a:rPr lang="en-US" sz="1400" b="1">
                <a:solidFill>
                  <a:srgbClr val="3333CC"/>
                </a:solidFill>
              </a:rPr>
              <a:t>217</a:t>
            </a:r>
          </a:p>
        </p:txBody>
      </p:sp>
      <p:sp>
        <p:nvSpPr>
          <p:cNvPr id="65557" name="Text Box 39"/>
          <p:cNvSpPr txBox="1">
            <a:spLocks noChangeArrowheads="1"/>
          </p:cNvSpPr>
          <p:nvPr/>
        </p:nvSpPr>
        <p:spPr bwMode="auto">
          <a:xfrm>
            <a:off x="2382838" y="5970588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CC"/>
                </a:solidFill>
              </a:rPr>
              <a:t>215</a:t>
            </a:r>
          </a:p>
        </p:txBody>
      </p:sp>
      <p:sp>
        <p:nvSpPr>
          <p:cNvPr id="65558" name="Text Box 40"/>
          <p:cNvSpPr txBox="1">
            <a:spLocks noChangeArrowheads="1"/>
          </p:cNvSpPr>
          <p:nvPr/>
        </p:nvSpPr>
        <p:spPr bwMode="auto">
          <a:xfrm>
            <a:off x="58738" y="4160838"/>
            <a:ext cx="24558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  <a:latin typeface="Arial Narrow" charset="0"/>
              </a:rPr>
              <a:t>Lateral Distribution Function</a:t>
            </a:r>
          </a:p>
        </p:txBody>
      </p:sp>
      <p:sp>
        <p:nvSpPr>
          <p:cNvPr id="65559" name="Text Box 41"/>
          <p:cNvSpPr txBox="1">
            <a:spLocks noChangeArrowheads="1"/>
          </p:cNvSpPr>
          <p:nvPr/>
        </p:nvSpPr>
        <p:spPr bwMode="auto">
          <a:xfrm>
            <a:off x="1884363" y="5638800"/>
            <a:ext cx="477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9900"/>
                </a:solidFill>
              </a:rPr>
              <a:t>206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7625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2549" r="50909" b="7843"/>
          <a:stretch>
            <a:fillRect/>
          </a:stretch>
        </p:blipFill>
        <p:spPr bwMode="auto">
          <a:xfrm>
            <a:off x="36513" y="909638"/>
            <a:ext cx="4670425" cy="64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" y="-762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/>
          <a:p>
            <a:pPr>
              <a:lnSpc>
                <a:spcPct val="80000"/>
              </a:lnSpc>
            </a:pPr>
            <a:r>
              <a:rPr lang="en-US" sz="2700" b="1">
                <a:solidFill>
                  <a:srgbClr val="A50021"/>
                </a:solidFill>
                <a:latin typeface="Tahoma" charset="0"/>
              </a:rPr>
              <a:t>A Typical Inclined Event</a:t>
            </a:r>
            <a:br>
              <a:rPr lang="en-US" sz="2700" b="1">
                <a:solidFill>
                  <a:srgbClr val="A50021"/>
                </a:solidFill>
                <a:latin typeface="Tahoma" charset="0"/>
              </a:rPr>
            </a:br>
            <a:r>
              <a:rPr lang="en-US" sz="2700" b="1">
                <a:solidFill>
                  <a:srgbClr val="A50021"/>
                </a:solidFill>
                <a:latin typeface="Tahoma" charset="0"/>
              </a:rPr>
              <a:t>(</a:t>
            </a:r>
            <a:r>
              <a:rPr lang="ja-JP" altLang="en-US" sz="2700" b="1">
                <a:solidFill>
                  <a:srgbClr val="A50021"/>
                </a:solidFill>
                <a:latin typeface="Tahoma" charset="0"/>
              </a:rPr>
              <a:t>“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Old</a:t>
            </a:r>
            <a:r>
              <a:rPr lang="ja-JP" altLang="en-US" sz="2700" b="1">
                <a:solidFill>
                  <a:srgbClr val="A50021"/>
                </a:solidFill>
                <a:latin typeface="Tahoma" charset="0"/>
              </a:rPr>
              <a:t>”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 Shower, Zenith~72</a:t>
            </a:r>
            <a:r>
              <a:rPr lang="en-US" sz="2700" b="1" baseline="30000">
                <a:solidFill>
                  <a:srgbClr val="A50021"/>
                </a:solidFill>
                <a:latin typeface="Tahoma" charset="0"/>
              </a:rPr>
              <a:t>o</a:t>
            </a:r>
            <a:r>
              <a:rPr lang="en-US" sz="2700" b="1">
                <a:solidFill>
                  <a:srgbClr val="A50021"/>
                </a:solidFill>
                <a:latin typeface="Tahoma" charset="0"/>
              </a:rPr>
              <a:t>)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1543050" y="2619375"/>
            <a:ext cx="647700" cy="476250"/>
          </a:xfrm>
          <a:prstGeom prst="line">
            <a:avLst/>
          </a:prstGeom>
          <a:noFill/>
          <a:ln w="57150">
            <a:solidFill>
              <a:srgbClr val="FF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lum bright="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5825"/>
            <a:ext cx="49371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725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</a:rPr>
              <a:t>Muon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981200" y="5181600"/>
            <a:ext cx="140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 Narrow" charset="0"/>
              </a:rPr>
              <a:t>~6</a:t>
            </a:r>
            <a:r>
              <a:rPr lang="en-US" sz="2400" b="1">
                <a:solidFill>
                  <a:srgbClr val="FF0000"/>
                </a:solidFill>
                <a:latin typeface="Arial Narrow" charset="0"/>
                <a:sym typeface="Symbol" charset="0"/>
              </a:rPr>
              <a:t>10</a:t>
            </a:r>
            <a:r>
              <a:rPr lang="en-US" sz="2400" b="1" baseline="30000">
                <a:solidFill>
                  <a:srgbClr val="FF0000"/>
                </a:solidFill>
                <a:latin typeface="Arial Narrow" charset="0"/>
                <a:sym typeface="Symbol" charset="0"/>
              </a:rPr>
              <a:t>19</a:t>
            </a:r>
            <a:r>
              <a:rPr lang="en-US" sz="2400" b="1">
                <a:solidFill>
                  <a:srgbClr val="FF0000"/>
                </a:solidFill>
                <a:latin typeface="Arial Narrow" charset="0"/>
                <a:sym typeface="Symbol" charset="0"/>
              </a:rPr>
              <a:t>eV</a:t>
            </a: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V="1">
            <a:off x="1133475" y="5562600"/>
            <a:ext cx="9525" cy="1447800"/>
          </a:xfrm>
          <a:prstGeom prst="line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 flipH="1" flipV="1">
            <a:off x="533400" y="5562600"/>
            <a:ext cx="609600" cy="0"/>
          </a:xfrm>
          <a:prstGeom prst="line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5246688" y="3109913"/>
            <a:ext cx="11001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>
                <a:solidFill>
                  <a:srgbClr val="FF0000"/>
                </a:solidFill>
              </a:rPr>
              <a:t>Direct 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>
                <a:solidFill>
                  <a:srgbClr val="FF0000"/>
                </a:solidFill>
              </a:rPr>
              <a:t>Cherenkov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>
                <a:solidFill>
                  <a:srgbClr val="FF0000"/>
                </a:solidFill>
              </a:rPr>
              <a:t>on PMT 1</a:t>
            </a: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H="1" flipV="1">
            <a:off x="5105400" y="2971800"/>
            <a:ext cx="304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7772400" y="1524000"/>
            <a:ext cx="725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</a:rPr>
              <a:t>Muon</a:t>
            </a: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58738" y="4160838"/>
            <a:ext cx="24558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  <a:latin typeface="Arial Narrow" charset="0"/>
              </a:rPr>
              <a:t>Lateral Distribution Function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019175"/>
            <a:ext cx="86852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152400" y="95250"/>
            <a:ext cx="92964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94" tIns="48196" rIns="96394" bIns="48196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2838" algn="l"/>
                <a:tab pos="4114800" algn="l"/>
                <a:tab pos="4572000" algn="l"/>
                <a:tab pos="5029200" algn="l"/>
                <a:tab pos="5486400" algn="l"/>
                <a:tab pos="5942013" algn="l"/>
                <a:tab pos="6400800" algn="l"/>
                <a:tab pos="6851650" algn="l"/>
                <a:tab pos="7315200" algn="l"/>
                <a:tab pos="7761288" algn="l"/>
                <a:tab pos="8229600" algn="l"/>
                <a:tab pos="8686800" algn="l"/>
                <a:tab pos="913923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1000"/>
              </a:lnSpc>
              <a:buClr>
                <a:srgbClr val="A50021"/>
              </a:buClr>
              <a:buSzPct val="100000"/>
              <a:buFont typeface="Tahoma" charset="0"/>
              <a:buNone/>
            </a:pPr>
            <a:r>
              <a:rPr lang="en-GB" sz="3200" b="1">
                <a:solidFill>
                  <a:srgbClr val="A50021"/>
                </a:solidFill>
                <a:latin typeface="Tahoma" charset="0"/>
              </a:rPr>
              <a:t>S(1000) at 38</a:t>
            </a:r>
            <a:r>
              <a:rPr lang="en-GB" sz="3200" b="1" baseline="30000">
                <a:solidFill>
                  <a:srgbClr val="A50021"/>
                </a:solidFill>
                <a:latin typeface="Tahoma" charset="0"/>
              </a:rPr>
              <a:t>o</a:t>
            </a:r>
            <a:r>
              <a:rPr lang="en-GB" sz="3200" b="1">
                <a:solidFill>
                  <a:srgbClr val="A50021"/>
                </a:solidFill>
                <a:latin typeface="Tahoma" charset="0"/>
              </a:rPr>
              <a:t> vs. FD Energy</a:t>
            </a:r>
          </a:p>
        </p:txBody>
      </p:sp>
      <p:sp>
        <p:nvSpPr>
          <p:cNvPr id="6151" name="Text Box 5"/>
          <p:cNvSpPr txBox="1">
            <a:spLocks noChangeArrowheads="1"/>
          </p:cNvSpPr>
          <p:nvPr/>
        </p:nvSpPr>
        <p:spPr bwMode="auto">
          <a:xfrm>
            <a:off x="269875" y="936625"/>
            <a:ext cx="2085975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Arial Narrow" charset="0"/>
              </a:rPr>
              <a:t>S(1000) at 38</a:t>
            </a:r>
            <a:r>
              <a:rPr lang="en-US" b="1" baseline="30000">
                <a:solidFill>
                  <a:srgbClr val="0000FF"/>
                </a:solidFill>
                <a:latin typeface="Arial Narrow" charset="0"/>
              </a:rPr>
              <a:t>o</a:t>
            </a:r>
          </a:p>
        </p:txBody>
      </p:sp>
      <p:sp>
        <p:nvSpPr>
          <p:cNvPr id="6152" name="Text Box 6"/>
          <p:cNvSpPr txBox="1">
            <a:spLocks noChangeArrowheads="1"/>
          </p:cNvSpPr>
          <p:nvPr/>
        </p:nvSpPr>
        <p:spPr bwMode="auto">
          <a:xfrm>
            <a:off x="2438400" y="5740400"/>
            <a:ext cx="8667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  <a:latin typeface="Arial Narrow" charset="0"/>
              </a:rPr>
              <a:t>1 EeV</a:t>
            </a:r>
            <a:endParaRPr lang="en-US" b="1" baseline="30000">
              <a:solidFill>
                <a:srgbClr val="FF9900"/>
              </a:solidFill>
              <a:latin typeface="Arial Narrow" charset="0"/>
            </a:endParaRPr>
          </a:p>
        </p:txBody>
      </p:sp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5265738" y="5740400"/>
            <a:ext cx="10064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  <a:latin typeface="Arial Narrow" charset="0"/>
              </a:rPr>
              <a:t>10 EeV</a:t>
            </a:r>
            <a:endParaRPr lang="en-US" b="1" baseline="30000">
              <a:solidFill>
                <a:srgbClr val="FF9900"/>
              </a:solidFill>
              <a:latin typeface="Arial Narrow" charset="0"/>
            </a:endParaRPr>
          </a:p>
        </p:txBody>
      </p:sp>
      <p:sp>
        <p:nvSpPr>
          <p:cNvPr id="6154" name="Text Box 8"/>
          <p:cNvSpPr txBox="1">
            <a:spLocks noChangeArrowheads="1"/>
          </p:cNvSpPr>
          <p:nvPr/>
        </p:nvSpPr>
        <p:spPr bwMode="auto">
          <a:xfrm>
            <a:off x="7939088" y="5816600"/>
            <a:ext cx="11461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  <a:latin typeface="Arial Narrow" charset="0"/>
              </a:rPr>
              <a:t>100 EeV</a:t>
            </a:r>
            <a:endParaRPr lang="en-US" b="1" baseline="30000">
              <a:solidFill>
                <a:srgbClr val="FF9900"/>
              </a:solidFill>
              <a:latin typeface="Arial Narrow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743450" y="3549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549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11" name="Line 11"/>
          <p:cNvSpPr>
            <a:spLocks noChangeAspect="1" noChangeShapeType="1"/>
          </p:cNvSpPr>
          <p:nvPr/>
        </p:nvSpPr>
        <p:spPr bwMode="auto">
          <a:xfrm flipV="1">
            <a:off x="5715000" y="3657600"/>
            <a:ext cx="0" cy="19812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12" name="Line 12"/>
          <p:cNvSpPr>
            <a:spLocks noChangeAspect="1" noChangeShapeType="1"/>
          </p:cNvSpPr>
          <p:nvPr/>
        </p:nvSpPr>
        <p:spPr bwMode="auto">
          <a:xfrm rot="16200000" flipV="1">
            <a:off x="3352800" y="1981200"/>
            <a:ext cx="0" cy="22860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13" name="Text Box 13"/>
          <p:cNvSpPr txBox="1">
            <a:spLocks noChangeArrowheads="1"/>
          </p:cNvSpPr>
          <p:nvPr/>
        </p:nvSpPr>
        <p:spPr bwMode="auto">
          <a:xfrm>
            <a:off x="1577975" y="2819400"/>
            <a:ext cx="555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2" tIns="45671" rIns="91342" bIns="456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50</a:t>
            </a:r>
            <a:endParaRPr lang="en-US" sz="3200" b="1" baseline="300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6158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111C4D-1B8E-8243-B196-BEFBDE484D44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59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8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8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11" grpId="0" animBg="1"/>
      <p:bldP spid="1382412" grpId="0" animBg="1"/>
      <p:bldP spid="13824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838200"/>
            <a:ext cx="63246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18436" name="Rectangle 3"/>
          <p:cNvSpPr>
            <a:spLocks noChangeArrowheads="1"/>
          </p:cNvSpPr>
          <p:nvPr>
            <p:ph type="ctrTitle"/>
          </p:nvPr>
        </p:nvSpPr>
        <p:spPr>
          <a:xfrm>
            <a:off x="228600" y="50800"/>
            <a:ext cx="8967788" cy="635000"/>
          </a:xfrm>
          <a:noFill/>
        </p:spPr>
        <p:txBody>
          <a:bodyPr lIns="96598" tIns="48299" rIns="96598" bIns="48299"/>
          <a:lstStyle/>
          <a:p>
            <a:pPr eaLnBrk="1" hangingPunct="1"/>
            <a:r>
              <a:rPr lang="en-GB" sz="3600">
                <a:latin typeface="Tahoma" charset="0"/>
              </a:rPr>
              <a:t>Energy Spectrum of Cosmic Rays</a:t>
            </a:r>
            <a:endParaRPr lang="en-US" sz="3600">
              <a:latin typeface="Tahoma" charset="0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52400" y="1524000"/>
            <a:ext cx="31242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91" tIns="46956" rIns="95591" bIns="46956"/>
          <a:lstStyle/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>
                <a:latin typeface="Arial Narrow" charset="0"/>
              </a:rPr>
              <a:t>Energy Spectrum  </a:t>
            </a:r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~ E</a:t>
            </a:r>
            <a:r>
              <a:rPr lang="en-US" sz="2700" b="1" baseline="30000">
                <a:solidFill>
                  <a:srgbClr val="FF0000"/>
                </a:solidFill>
                <a:latin typeface="Arial Narrow" charset="0"/>
              </a:rPr>
              <a:t>-3</a:t>
            </a:r>
            <a:endParaRPr lang="en-US" sz="2700" b="1">
              <a:solidFill>
                <a:srgbClr val="FF0000"/>
              </a:solidFill>
              <a:latin typeface="Arial Narrow" charset="0"/>
            </a:endParaRP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>
                <a:latin typeface="Arial Narrow" charset="0"/>
              </a:rPr>
              <a:t>The spectrum extends beyond </a:t>
            </a:r>
            <a:r>
              <a:rPr lang="en-US" sz="2700" b="1">
                <a:solidFill>
                  <a:srgbClr val="FF3399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FF3399"/>
                </a:solidFill>
                <a:latin typeface="Arial Narrow" charset="0"/>
              </a:rPr>
              <a:t>20 </a:t>
            </a:r>
            <a:r>
              <a:rPr lang="en-US" sz="2700" b="1">
                <a:solidFill>
                  <a:srgbClr val="FF3399"/>
                </a:solidFill>
                <a:latin typeface="Arial Narrow" charset="0"/>
              </a:rPr>
              <a:t>eV (=100</a:t>
            </a:r>
            <a:r>
              <a:rPr lang="en-US" sz="2700" b="1" baseline="30000">
                <a:solidFill>
                  <a:srgbClr val="FF3399"/>
                </a:solidFill>
                <a:latin typeface="Arial Narrow" charset="0"/>
              </a:rPr>
              <a:t> </a:t>
            </a:r>
            <a:r>
              <a:rPr lang="en-US" sz="2700" b="1">
                <a:solidFill>
                  <a:srgbClr val="FF3399"/>
                </a:solidFill>
                <a:latin typeface="Arial Narrow" charset="0"/>
              </a:rPr>
              <a:t>EeV).</a:t>
            </a: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>
                <a:latin typeface="Arial Narrow" charset="0"/>
              </a:rPr>
              <a:t>Beyond 10</a:t>
            </a:r>
            <a:r>
              <a:rPr lang="en-US" sz="2700" b="1" baseline="30000">
                <a:latin typeface="Arial Narrow" charset="0"/>
              </a:rPr>
              <a:t>20 </a:t>
            </a:r>
            <a:r>
              <a:rPr lang="en-US" sz="2700" b="1">
                <a:latin typeface="Arial Narrow" charset="0"/>
              </a:rPr>
              <a:t>eV, Flux is only </a:t>
            </a:r>
            <a:r>
              <a:rPr lang="en-US" sz="2700" b="1">
                <a:solidFill>
                  <a:srgbClr val="3366FF"/>
                </a:solidFill>
                <a:latin typeface="Arial Narrow" charset="0"/>
              </a:rPr>
              <a:t>one particle per km</a:t>
            </a:r>
            <a:r>
              <a:rPr lang="en-US" sz="2700" b="1" baseline="30000">
                <a:solidFill>
                  <a:srgbClr val="3366FF"/>
                </a:solidFill>
                <a:latin typeface="Arial Narrow" charset="0"/>
              </a:rPr>
              <a:t>2</a:t>
            </a:r>
            <a:r>
              <a:rPr lang="en-US" sz="2700" b="1">
                <a:solidFill>
                  <a:srgbClr val="3366FF"/>
                </a:solidFill>
                <a:latin typeface="Arial Narrow" charset="0"/>
              </a:rPr>
              <a:t>-century.</a:t>
            </a: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5187950" y="5932488"/>
            <a:ext cx="682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TeV</a:t>
            </a:r>
            <a:endParaRPr lang="en-US" sz="2100" b="1"/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3937000" y="5907088"/>
            <a:ext cx="7270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GeV</a:t>
            </a:r>
            <a:endParaRPr lang="en-US" sz="2100" b="1"/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>
            <a:off x="4246563" y="6327775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8"/>
          <p:cNvSpPr>
            <a:spLocks noChangeShapeType="1"/>
          </p:cNvSpPr>
          <p:nvPr/>
        </p:nvSpPr>
        <p:spPr bwMode="auto">
          <a:xfrm>
            <a:off x="5510213" y="6313488"/>
            <a:ext cx="0" cy="179387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7689850" y="5943600"/>
            <a:ext cx="6969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EeV</a:t>
            </a:r>
            <a:endParaRPr lang="en-US" sz="2100" b="1"/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>
            <a:off x="8012113" y="6324600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Rectangle 5"/>
          <p:cNvSpPr>
            <a:spLocks noChangeArrowheads="1"/>
          </p:cNvSpPr>
          <p:nvPr/>
        </p:nvSpPr>
        <p:spPr bwMode="auto">
          <a:xfrm>
            <a:off x="5638800" y="4800600"/>
            <a:ext cx="7477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00FF"/>
                </a:solidFill>
              </a:rPr>
              <a:t>LHC</a:t>
            </a:r>
          </a:p>
        </p:txBody>
      </p:sp>
      <p:cxnSp>
        <p:nvCxnSpPr>
          <p:cNvPr id="18445" name="Straight Connector 15"/>
          <p:cNvCxnSpPr>
            <a:cxnSpLocks noChangeShapeType="1"/>
          </p:cNvCxnSpPr>
          <p:nvPr/>
        </p:nvCxnSpPr>
        <p:spPr bwMode="auto">
          <a:xfrm rot="5400000">
            <a:off x="5384007" y="5823744"/>
            <a:ext cx="1219200" cy="1587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6" name="Rectangle 9"/>
          <p:cNvSpPr>
            <a:spLocks noChangeArrowheads="1"/>
          </p:cNvSpPr>
          <p:nvPr/>
        </p:nvSpPr>
        <p:spPr bwMode="auto">
          <a:xfrm>
            <a:off x="6477000" y="5943600"/>
            <a:ext cx="7032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PeV</a:t>
            </a:r>
            <a:endParaRPr lang="en-US" sz="2100" b="1"/>
          </a:p>
        </p:txBody>
      </p:sp>
      <p:sp>
        <p:nvSpPr>
          <p:cNvPr id="18447" name="Line 10"/>
          <p:cNvSpPr>
            <a:spLocks noChangeShapeType="1"/>
          </p:cNvSpPr>
          <p:nvPr/>
        </p:nvSpPr>
        <p:spPr bwMode="auto">
          <a:xfrm>
            <a:off x="6757988" y="6324600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01436C-858F-E548-AFDC-1E19725E933D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9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1688"/>
            <a:ext cx="94488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448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67588" name="Line 3"/>
          <p:cNvSpPr>
            <a:spLocks noChangeAspect="1" noChangeShapeType="1"/>
          </p:cNvSpPr>
          <p:nvPr/>
        </p:nvSpPr>
        <p:spPr bwMode="auto">
          <a:xfrm>
            <a:off x="822325" y="6708775"/>
            <a:ext cx="370205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4419600" y="1504950"/>
            <a:ext cx="2971800" cy="2555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CC00CC"/>
                </a:solidFill>
                <a:latin typeface="Arial Narrow" charset="0"/>
              </a:rPr>
              <a:t>Proton, SIBYLL (AIRES)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CC00CC"/>
                </a:solidFill>
                <a:latin typeface="Arial Narrow" charset="0"/>
              </a:rPr>
              <a:t>Proton, QGSJET (AIRES)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CC00CC"/>
                </a:solidFill>
                <a:latin typeface="Arial Narrow" charset="0"/>
              </a:rPr>
              <a:t>Proton, GEISHA, QGSJET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CC00CC"/>
                </a:solidFill>
                <a:latin typeface="Arial Narrow" charset="0"/>
              </a:rPr>
              <a:t>Proton, FLUKA, QGSJET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CC00CC"/>
                </a:solidFill>
                <a:latin typeface="Arial Narrow" charset="0"/>
              </a:rPr>
              <a:t>Proton, GEISHA, QGSJET2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CC00CC"/>
                </a:solidFill>
                <a:latin typeface="Arial Narrow" charset="0"/>
              </a:rPr>
              <a:t>Proton, FLUKA, QGSJET2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FF00FF"/>
                </a:solidFill>
                <a:latin typeface="Arial Narrow" charset="0"/>
              </a:rPr>
              <a:t>Iron, SIBYLL (AIRES) 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FF00FF"/>
                </a:solidFill>
                <a:latin typeface="Arial Narrow" charset="0"/>
              </a:rPr>
              <a:t>Iron, QGSJET (AIRES)</a:t>
            </a:r>
          </a:p>
        </p:txBody>
      </p:sp>
      <p:sp>
        <p:nvSpPr>
          <p:cNvPr id="67590" name="Text Box 5"/>
          <p:cNvSpPr txBox="1">
            <a:spLocks noChangeArrowheads="1"/>
          </p:cNvSpPr>
          <p:nvPr/>
        </p:nvSpPr>
        <p:spPr bwMode="auto">
          <a:xfrm>
            <a:off x="6486525" y="1465263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50</a:t>
            </a:r>
            <a:endParaRPr lang="en-US" sz="2000" b="1" baseline="30000">
              <a:solidFill>
                <a:srgbClr val="FF0000"/>
              </a:solidFill>
            </a:endParaRPr>
          </a:p>
        </p:txBody>
      </p:sp>
      <p:sp>
        <p:nvSpPr>
          <p:cNvPr id="67591" name="Text Box 6"/>
          <p:cNvSpPr txBox="1">
            <a:spLocks noChangeArrowheads="1"/>
          </p:cNvSpPr>
          <p:nvPr/>
        </p:nvSpPr>
        <p:spPr bwMode="auto">
          <a:xfrm>
            <a:off x="2343150" y="626427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34</a:t>
            </a:r>
          </a:p>
        </p:txBody>
      </p:sp>
      <p:sp>
        <p:nvSpPr>
          <p:cNvPr id="67592" name="Oval 7"/>
          <p:cNvSpPr>
            <a:spLocks noChangeArrowheads="1"/>
          </p:cNvSpPr>
          <p:nvPr/>
        </p:nvSpPr>
        <p:spPr bwMode="auto">
          <a:xfrm>
            <a:off x="2598738" y="6648450"/>
            <a:ext cx="152400" cy="15240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67593" name="Text Box 8"/>
          <p:cNvSpPr txBox="1">
            <a:spLocks noChangeArrowheads="1"/>
          </p:cNvSpPr>
          <p:nvPr/>
        </p:nvSpPr>
        <p:spPr bwMode="auto">
          <a:xfrm>
            <a:off x="8840788" y="838200"/>
            <a:ext cx="76041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(VEM)</a:t>
            </a:r>
            <a:endParaRPr lang="en-US" sz="1600" b="1" baseline="30000"/>
          </a:p>
        </p:txBody>
      </p:sp>
      <p:sp>
        <p:nvSpPr>
          <p:cNvPr id="67594" name="Rectangle 9"/>
          <p:cNvSpPr>
            <a:spLocks noChangeArrowheads="1"/>
          </p:cNvSpPr>
          <p:nvPr/>
        </p:nvSpPr>
        <p:spPr bwMode="auto">
          <a:xfrm>
            <a:off x="4572000" y="6384925"/>
            <a:ext cx="2971800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0000FF"/>
                </a:solidFill>
                <a:latin typeface="Arial Narrow" charset="0"/>
              </a:rPr>
              <a:t>SD+MC Average (</a:t>
            </a:r>
            <a:r>
              <a:rPr lang="en-US" sz="1800" b="1">
                <a:solidFill>
                  <a:srgbClr val="0000FF"/>
                </a:solidFill>
                <a:latin typeface="Arial Narrow" charset="0"/>
                <a:sym typeface="Symbol" charset="0"/>
              </a:rPr>
              <a:t>  18%)</a:t>
            </a:r>
          </a:p>
        </p:txBody>
      </p:sp>
      <p:sp>
        <p:nvSpPr>
          <p:cNvPr id="67595" name="Text Box 10"/>
          <p:cNvSpPr txBox="1">
            <a:spLocks noChangeArrowheads="1"/>
          </p:cNvSpPr>
          <p:nvPr/>
        </p:nvSpPr>
        <p:spPr bwMode="auto">
          <a:xfrm>
            <a:off x="7000875" y="1495425"/>
            <a:ext cx="23717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FD Average (</a:t>
            </a:r>
            <a:r>
              <a:rPr lang="en-US" sz="1800" b="1">
                <a:solidFill>
                  <a:srgbClr val="FF0000"/>
                </a:solidFill>
                <a:latin typeface="Arial Narrow" charset="0"/>
                <a:sym typeface="Symbol" charset="0"/>
              </a:rPr>
              <a:t>  30%)</a:t>
            </a:r>
            <a:endParaRPr lang="en-US" sz="18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67596" name="Text Box 11"/>
          <p:cNvSpPr txBox="1">
            <a:spLocks noChangeArrowheads="1"/>
          </p:cNvSpPr>
          <p:nvPr/>
        </p:nvSpPr>
        <p:spPr bwMode="auto">
          <a:xfrm>
            <a:off x="7391400" y="2514600"/>
            <a:ext cx="1371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CC00CC"/>
                </a:solidFill>
                <a:latin typeface="Arial Narrow" charset="0"/>
              </a:rPr>
              <a:t>Fixed Beta</a:t>
            </a:r>
          </a:p>
        </p:txBody>
      </p:sp>
      <p:sp>
        <p:nvSpPr>
          <p:cNvPr id="67597" name="Text Box 12"/>
          <p:cNvSpPr txBox="1">
            <a:spLocks noChangeArrowheads="1"/>
          </p:cNvSpPr>
          <p:nvPr/>
        </p:nvSpPr>
        <p:spPr bwMode="auto">
          <a:xfrm>
            <a:off x="7467600" y="4876800"/>
            <a:ext cx="1371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CC00"/>
                </a:solidFill>
                <a:latin typeface="Arial Narrow" charset="0"/>
              </a:rPr>
              <a:t>Floating Beta</a:t>
            </a:r>
          </a:p>
        </p:txBody>
      </p:sp>
      <p:sp>
        <p:nvSpPr>
          <p:cNvPr id="67598" name="Text Box 13"/>
          <p:cNvSpPr txBox="1">
            <a:spLocks noChangeArrowheads="1"/>
          </p:cNvSpPr>
          <p:nvPr/>
        </p:nvSpPr>
        <p:spPr bwMode="auto">
          <a:xfrm>
            <a:off x="4419600" y="3981450"/>
            <a:ext cx="2971800" cy="2555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CC00"/>
                </a:solidFill>
                <a:latin typeface="Arial Narrow" charset="0"/>
              </a:rPr>
              <a:t>Proton, SIBYLL (AIRES)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CC00"/>
                </a:solidFill>
                <a:latin typeface="Arial Narrow" charset="0"/>
              </a:rPr>
              <a:t>Proton, QGSJET (AIRES)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CC00"/>
                </a:solidFill>
                <a:latin typeface="Arial Narrow" charset="0"/>
              </a:rPr>
              <a:t>Proton, GEISHA, QGSJET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CC00"/>
                </a:solidFill>
                <a:latin typeface="Arial Narrow" charset="0"/>
              </a:rPr>
              <a:t>Proton, FLUKA, QGSJET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CC00"/>
                </a:solidFill>
                <a:latin typeface="Arial Narrow" charset="0"/>
              </a:rPr>
              <a:t>Proton, GEISHA, QGSJET2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CC00"/>
                </a:solidFill>
                <a:latin typeface="Arial Narrow" charset="0"/>
              </a:rPr>
              <a:t>Proton, FLUKA, QGSJET2 (CORSIKA)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FF00"/>
                </a:solidFill>
                <a:latin typeface="Arial Narrow" charset="0"/>
              </a:rPr>
              <a:t>Iron, SIBYLL (AIRES) </a:t>
            </a:r>
          </a:p>
          <a:p>
            <a:pPr algn="l" eaLnBrk="1" hangingPunct="1">
              <a:lnSpc>
                <a:spcPct val="155000"/>
              </a:lnSpc>
            </a:pPr>
            <a:r>
              <a:rPr lang="en-US" sz="1300" b="1">
                <a:solidFill>
                  <a:srgbClr val="00FF00"/>
                </a:solidFill>
                <a:latin typeface="Arial Narrow" charset="0"/>
              </a:rPr>
              <a:t>Iron, QGSJET (AIRES)</a:t>
            </a:r>
          </a:p>
        </p:txBody>
      </p:sp>
      <p:sp>
        <p:nvSpPr>
          <p:cNvPr id="67599" name="Rectangle 14"/>
          <p:cNvSpPr>
            <a:spLocks noChangeArrowheads="1"/>
          </p:cNvSpPr>
          <p:nvPr/>
        </p:nvSpPr>
        <p:spPr bwMode="auto">
          <a:xfrm>
            <a:off x="2819400" y="1371600"/>
            <a:ext cx="1600200" cy="762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00" name="Line 15"/>
          <p:cNvSpPr>
            <a:spLocks noChangeAspect="1" noChangeShapeType="1"/>
          </p:cNvSpPr>
          <p:nvPr/>
        </p:nvSpPr>
        <p:spPr bwMode="auto">
          <a:xfrm>
            <a:off x="3048000" y="1398588"/>
            <a:ext cx="6224588" cy="158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1" name="Oval 16"/>
          <p:cNvSpPr>
            <a:spLocks noChangeArrowheads="1"/>
          </p:cNvSpPr>
          <p:nvPr/>
        </p:nvSpPr>
        <p:spPr bwMode="auto">
          <a:xfrm>
            <a:off x="6650038" y="1323975"/>
            <a:ext cx="152400" cy="15240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02" name="Rectangle 1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6572" tIns="48286" rIns="96572" bIns="48286"/>
          <a:lstStyle/>
          <a:p>
            <a:r>
              <a:rPr lang="en-US" sz="3200">
                <a:latin typeface="Tahoma" charset="0"/>
              </a:rPr>
              <a:t>Summary of S(1000) at 38</a:t>
            </a:r>
            <a:r>
              <a:rPr lang="en-US" sz="3200" baseline="30000">
                <a:latin typeface="Tahoma" charset="0"/>
              </a:rPr>
              <a:t>o</a:t>
            </a:r>
            <a:r>
              <a:rPr lang="en-US" sz="3200">
                <a:latin typeface="Tahoma" charset="0"/>
              </a:rPr>
              <a:t> and 10 EeV</a:t>
            </a:r>
            <a:endParaRPr lang="en-US" sz="2000">
              <a:latin typeface="Tahoma" charset="0"/>
            </a:endParaRPr>
          </a:p>
        </p:txBody>
      </p:sp>
      <p:sp>
        <p:nvSpPr>
          <p:cNvPr id="67603" name="Text Box 18"/>
          <p:cNvSpPr txBox="1">
            <a:spLocks noChangeArrowheads="1"/>
          </p:cNvSpPr>
          <p:nvPr/>
        </p:nvSpPr>
        <p:spPr bwMode="auto">
          <a:xfrm>
            <a:off x="1676400" y="135255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Proton</a:t>
            </a:r>
          </a:p>
        </p:txBody>
      </p:sp>
      <p:sp>
        <p:nvSpPr>
          <p:cNvPr id="67604" name="Text Box 19"/>
          <p:cNvSpPr txBox="1">
            <a:spLocks noChangeArrowheads="1"/>
          </p:cNvSpPr>
          <p:nvPr/>
        </p:nvSpPr>
        <p:spPr bwMode="auto">
          <a:xfrm>
            <a:off x="2819400" y="3190875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 Narrow" charset="0"/>
              </a:rPr>
              <a:t>Iron</a:t>
            </a:r>
          </a:p>
        </p:txBody>
      </p:sp>
      <p:sp>
        <p:nvSpPr>
          <p:cNvPr id="67605" name="Line 20"/>
          <p:cNvSpPr>
            <a:spLocks noChangeShapeType="1"/>
          </p:cNvSpPr>
          <p:nvPr/>
        </p:nvSpPr>
        <p:spPr bwMode="auto">
          <a:xfrm>
            <a:off x="2743200" y="35814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6" name="Line 21"/>
          <p:cNvSpPr>
            <a:spLocks noChangeShapeType="1"/>
          </p:cNvSpPr>
          <p:nvPr/>
        </p:nvSpPr>
        <p:spPr bwMode="auto">
          <a:xfrm>
            <a:off x="3276600" y="38862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7" name="Line 22"/>
          <p:cNvSpPr>
            <a:spLocks noChangeShapeType="1"/>
          </p:cNvSpPr>
          <p:nvPr/>
        </p:nvSpPr>
        <p:spPr bwMode="auto">
          <a:xfrm>
            <a:off x="3352800" y="60960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8" name="Line 23"/>
          <p:cNvSpPr>
            <a:spLocks noChangeShapeType="1"/>
          </p:cNvSpPr>
          <p:nvPr/>
        </p:nvSpPr>
        <p:spPr bwMode="auto">
          <a:xfrm>
            <a:off x="2819400" y="64008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894F1E-DBC5-1E46-8F21-D5BF2313F9A3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610" name="Footer Placeholder 2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438400"/>
            <a:ext cx="6858000" cy="1371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Energy Spectrums</a:t>
            </a:r>
          </a:p>
        </p:txBody>
      </p:sp>
      <p:sp>
        <p:nvSpPr>
          <p:cNvPr id="686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6CB828-608E-E641-B086-69A4B39AE3A9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8613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1"/>
          <a:stretch>
            <a:fillRect/>
          </a:stretch>
        </p:blipFill>
        <p:spPr bwMode="auto">
          <a:xfrm>
            <a:off x="777875" y="1143000"/>
            <a:ext cx="86629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grpSp>
        <p:nvGrpSpPr>
          <p:cNvPr id="69636" name="Group 4"/>
          <p:cNvGrpSpPr>
            <a:grpSpLocks/>
          </p:cNvGrpSpPr>
          <p:nvPr/>
        </p:nvGrpSpPr>
        <p:grpSpPr bwMode="auto">
          <a:xfrm>
            <a:off x="7226300" y="838200"/>
            <a:ext cx="1874838" cy="506413"/>
            <a:chOff x="4552" y="528"/>
            <a:chExt cx="1181" cy="319"/>
          </a:xfrm>
        </p:grpSpPr>
        <p:sp>
          <p:nvSpPr>
            <p:cNvPr id="69645" name="AutoShape 5"/>
            <p:cNvSpPr>
              <a:spLocks noChangeArrowheads="1"/>
            </p:cNvSpPr>
            <p:nvPr/>
          </p:nvSpPr>
          <p:spPr bwMode="auto">
            <a:xfrm>
              <a:off x="4552" y="528"/>
              <a:ext cx="1182" cy="320"/>
            </a:xfrm>
            <a:prstGeom prst="roundRect">
              <a:avLst>
                <a:gd name="adj" fmla="val 31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9646" name="Group 6"/>
            <p:cNvGrpSpPr>
              <a:grpSpLocks/>
            </p:cNvGrpSpPr>
            <p:nvPr/>
          </p:nvGrpSpPr>
          <p:grpSpPr bwMode="auto">
            <a:xfrm>
              <a:off x="4552" y="528"/>
              <a:ext cx="1175" cy="313"/>
              <a:chOff x="4552" y="528"/>
              <a:chExt cx="1175" cy="313"/>
            </a:xfrm>
          </p:grpSpPr>
          <p:sp>
            <p:nvSpPr>
              <p:cNvPr id="69647" name="AutoShape 7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48" name="AutoShape 8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963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>
                <a:latin typeface="Tahoma" charset="0"/>
              </a:rPr>
              <a:t>Energy Spectrum </a:t>
            </a:r>
            <a:r>
              <a:rPr lang="en-GB" sz="3600">
                <a:latin typeface="Symbol" charset="0"/>
              </a:rPr>
              <a:t></a:t>
            </a:r>
            <a:r>
              <a:rPr lang="en-GB" sz="3600">
                <a:latin typeface="Tahoma" charset="0"/>
              </a:rPr>
              <a:t> E</a:t>
            </a:r>
            <a:r>
              <a:rPr lang="en-GB" sz="3600" baseline="30000">
                <a:latin typeface="Tahoma" charset="0"/>
              </a:rPr>
              <a:t>3 </a:t>
            </a:r>
            <a:r>
              <a:rPr lang="en-GB" sz="3600" baseline="30000">
                <a:solidFill>
                  <a:srgbClr val="CC00FF"/>
                </a:solidFill>
                <a:latin typeface="Tahoma" charset="0"/>
              </a:rPr>
              <a:t> </a:t>
            </a:r>
            <a:r>
              <a:rPr lang="en-GB" sz="3000">
                <a:solidFill>
                  <a:srgbClr val="CC00FF"/>
                </a:solidFill>
                <a:latin typeface="Tahoma" charset="0"/>
              </a:rPr>
              <a:t>(</a:t>
            </a:r>
            <a:r>
              <a:rPr lang="en-US" sz="3000">
                <a:solidFill>
                  <a:srgbClr val="CC00FF"/>
                </a:solidFill>
                <a:latin typeface="Tahoma" charset="0"/>
              </a:rPr>
              <a:t>SD+MC Energy)</a:t>
            </a:r>
          </a:p>
        </p:txBody>
      </p:sp>
      <p:sp>
        <p:nvSpPr>
          <p:cNvPr id="69638" name="Rectangle 12"/>
          <p:cNvSpPr>
            <a:spLocks noChangeArrowheads="1"/>
          </p:cNvSpPr>
          <p:nvPr/>
        </p:nvSpPr>
        <p:spPr bwMode="auto">
          <a:xfrm>
            <a:off x="762000" y="32004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90800" y="4343400"/>
            <a:ext cx="2466975" cy="5238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933FF"/>
                </a:solidFill>
                <a:latin typeface="+mn-lt"/>
                <a:ea typeface="+mn-ea"/>
              </a:rPr>
              <a:t>SD + MC Energy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4200" y="2128838"/>
            <a:ext cx="914400" cy="4619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ea typeface="+mn-ea"/>
              </a:rPr>
              <a:t>Auger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0525" y="2767013"/>
            <a:ext cx="94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</a:rPr>
              <a:t>AGASA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3657600"/>
            <a:ext cx="78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HiRes</a:t>
            </a:r>
            <a:endParaRPr lang="en-US" sz="2000" b="1" dirty="0">
              <a:solidFill>
                <a:srgbClr val="FF00FF"/>
              </a:solidFill>
              <a:latin typeface="+mn-lt"/>
              <a:ea typeface="+mn-ea"/>
            </a:endParaRPr>
          </a:p>
        </p:txBody>
      </p:sp>
      <p:sp>
        <p:nvSpPr>
          <p:cNvPr id="69643" name="Slide Number Placeholder 1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232141-64C3-BB45-9E57-01CF0551E8BF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44" name="Footer Placeholder 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1"/>
          <a:stretch>
            <a:fillRect/>
          </a:stretch>
        </p:blipFill>
        <p:spPr bwMode="auto">
          <a:xfrm>
            <a:off x="773113" y="1143000"/>
            <a:ext cx="86756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7226300" y="838200"/>
            <a:ext cx="1874838" cy="506413"/>
            <a:chOff x="4552" y="528"/>
            <a:chExt cx="1181" cy="319"/>
          </a:xfrm>
        </p:grpSpPr>
        <p:sp>
          <p:nvSpPr>
            <p:cNvPr id="70670" name="AutoShape 5"/>
            <p:cNvSpPr>
              <a:spLocks noChangeArrowheads="1"/>
            </p:cNvSpPr>
            <p:nvPr/>
          </p:nvSpPr>
          <p:spPr bwMode="auto">
            <a:xfrm>
              <a:off x="4552" y="528"/>
              <a:ext cx="1182" cy="320"/>
            </a:xfrm>
            <a:prstGeom prst="roundRect">
              <a:avLst>
                <a:gd name="adj" fmla="val 31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0671" name="Group 6"/>
            <p:cNvGrpSpPr>
              <a:grpSpLocks/>
            </p:cNvGrpSpPr>
            <p:nvPr/>
          </p:nvGrpSpPr>
          <p:grpSpPr bwMode="auto">
            <a:xfrm>
              <a:off x="4552" y="528"/>
              <a:ext cx="1175" cy="313"/>
              <a:chOff x="4552" y="528"/>
              <a:chExt cx="1175" cy="313"/>
            </a:xfrm>
          </p:grpSpPr>
          <p:sp>
            <p:nvSpPr>
              <p:cNvPr id="70672" name="AutoShape 7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3" name="AutoShape 8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66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>
                <a:latin typeface="Tahoma" charset="0"/>
              </a:rPr>
              <a:t>Energy Spectrum </a:t>
            </a:r>
            <a:r>
              <a:rPr lang="en-GB" sz="3600">
                <a:latin typeface="Symbol" charset="0"/>
              </a:rPr>
              <a:t></a:t>
            </a:r>
            <a:r>
              <a:rPr lang="en-GB" sz="3600">
                <a:latin typeface="Tahoma" charset="0"/>
              </a:rPr>
              <a:t> E</a:t>
            </a:r>
            <a:r>
              <a:rPr lang="en-GB" sz="3600" baseline="30000">
                <a:latin typeface="Tahoma" charset="0"/>
              </a:rPr>
              <a:t>3   </a:t>
            </a:r>
            <a:r>
              <a:rPr lang="en-GB" sz="3000">
                <a:solidFill>
                  <a:srgbClr val="FF0000"/>
                </a:solidFill>
                <a:latin typeface="Tahoma" charset="0"/>
              </a:rPr>
              <a:t>(</a:t>
            </a:r>
            <a:r>
              <a:rPr lang="en-US" sz="3000">
                <a:solidFill>
                  <a:srgbClr val="FF0000"/>
                </a:solidFill>
                <a:latin typeface="Tahoma" charset="0"/>
              </a:rPr>
              <a:t>FD Energy)</a:t>
            </a:r>
          </a:p>
        </p:txBody>
      </p:sp>
      <p:sp>
        <p:nvSpPr>
          <p:cNvPr id="70662" name="Rectangle 14"/>
          <p:cNvSpPr>
            <a:spLocks noChangeArrowheads="1"/>
          </p:cNvSpPr>
          <p:nvPr/>
        </p:nvSpPr>
        <p:spPr bwMode="auto">
          <a:xfrm>
            <a:off x="762000" y="32004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29000" y="4648200"/>
            <a:ext cx="1738313" cy="5238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+mn-ea"/>
              </a:rPr>
              <a:t>FD Energy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600" y="3505200"/>
            <a:ext cx="914400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ea typeface="+mn-ea"/>
              </a:rPr>
              <a:t>Auger</a:t>
            </a:r>
          </a:p>
        </p:txBody>
      </p:sp>
      <p:sp>
        <p:nvSpPr>
          <p:cNvPr id="70665" name="Rectangle 15"/>
          <p:cNvSpPr>
            <a:spLocks noChangeArrowheads="1"/>
          </p:cNvSpPr>
          <p:nvPr/>
        </p:nvSpPr>
        <p:spPr bwMode="auto">
          <a:xfrm>
            <a:off x="2438400" y="3886200"/>
            <a:ext cx="1066800" cy="4572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60525" y="2767013"/>
            <a:ext cx="94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</a:rPr>
              <a:t>AGASA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2600" y="3657600"/>
            <a:ext cx="78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HiRes</a:t>
            </a:r>
            <a:endParaRPr lang="en-US" sz="2000" b="1" dirty="0">
              <a:solidFill>
                <a:srgbClr val="FF00FF"/>
              </a:solidFill>
              <a:latin typeface="+mn-lt"/>
              <a:ea typeface="+mn-ea"/>
            </a:endParaRPr>
          </a:p>
        </p:txBody>
      </p:sp>
      <p:sp>
        <p:nvSpPr>
          <p:cNvPr id="70668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F0C7DE-2A10-AC44-B4F3-9CC49C8CB33D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0669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Tahoma" charset="0"/>
              </a:rPr>
              <a:t>Energy Spectrum </a:t>
            </a:r>
            <a:r>
              <a:rPr lang="en-GB" sz="3200">
                <a:latin typeface="Symbol" charset="0"/>
              </a:rPr>
              <a:t></a:t>
            </a:r>
            <a:r>
              <a:rPr lang="en-GB" sz="3200">
                <a:latin typeface="Tahoma" charset="0"/>
              </a:rPr>
              <a:t> E</a:t>
            </a:r>
            <a:r>
              <a:rPr lang="en-GB" sz="3200" baseline="30000">
                <a:latin typeface="Tahoma" charset="0"/>
              </a:rPr>
              <a:t>3 </a:t>
            </a:r>
            <a:r>
              <a:rPr lang="en-GB" sz="3200" baseline="30000">
                <a:solidFill>
                  <a:srgbClr val="CC00FF"/>
                </a:solidFill>
                <a:latin typeface="Tahoma" charset="0"/>
              </a:rPr>
              <a:t> </a:t>
            </a:r>
            <a:r>
              <a:rPr lang="en-GB" sz="2800">
                <a:solidFill>
                  <a:srgbClr val="CC00FF"/>
                </a:solidFill>
                <a:latin typeface="Tahoma" charset="0"/>
              </a:rPr>
              <a:t>(</a:t>
            </a:r>
            <a:r>
              <a:rPr lang="en-US" sz="2800">
                <a:solidFill>
                  <a:srgbClr val="CC00FF"/>
                </a:solidFill>
                <a:latin typeface="Tahoma" charset="0"/>
              </a:rPr>
              <a:t>fit by proton injection)</a:t>
            </a:r>
            <a:endParaRPr lang="en-US" sz="3200">
              <a:latin typeface="Tahoma" charset="0"/>
            </a:endParaRPr>
          </a:p>
        </p:txBody>
      </p:sp>
      <p:sp>
        <p:nvSpPr>
          <p:cNvPr id="7168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50938"/>
            <a:ext cx="8640763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14"/>
          <p:cNvSpPr>
            <a:spLocks noChangeArrowheads="1"/>
          </p:cNvSpPr>
          <p:nvPr/>
        </p:nvSpPr>
        <p:spPr bwMode="auto">
          <a:xfrm>
            <a:off x="762000" y="32004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40513"/>
            <a:ext cx="3962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</a:rPr>
              <a:t>Arisaka,  </a:t>
            </a:r>
            <a:r>
              <a:rPr lang="en-US" sz="2000" b="1" i="1" dirty="0">
                <a:solidFill>
                  <a:srgbClr val="FF00FF"/>
                </a:solidFill>
                <a:latin typeface="+mn-lt"/>
                <a:ea typeface="+mn-ea"/>
              </a:rPr>
              <a:t>et al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</a:rPr>
              <a:t>,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astro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</a:rPr>
              <a:t>-ph/0709.3390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60525" y="2767013"/>
            <a:ext cx="94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</a:rPr>
              <a:t>AGASA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3657600"/>
            <a:ext cx="78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HiRes</a:t>
            </a:r>
            <a:endParaRPr lang="en-US" sz="2000" b="1" dirty="0">
              <a:solidFill>
                <a:srgbClr val="FF00FF"/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0" y="3505200"/>
            <a:ext cx="914400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ea typeface="+mn-ea"/>
              </a:rPr>
              <a:t>Auger</a:t>
            </a:r>
          </a:p>
        </p:txBody>
      </p:sp>
      <p:sp>
        <p:nvSpPr>
          <p:cNvPr id="71690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74BD3F-BC2E-7A4E-BF5F-F6AA9E98AEF5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91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Summary of Energy Spectrum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9916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Energy spectrum based on </a:t>
            </a:r>
            <a:r>
              <a:rPr lang="en-US" sz="3600">
                <a:solidFill>
                  <a:srgbClr val="CC00FF"/>
                </a:solidFill>
                <a:latin typeface="Arial Narrow" charset="0"/>
              </a:rPr>
              <a:t>SD+MC Energy</a:t>
            </a:r>
            <a:r>
              <a:rPr lang="en-US" sz="3600">
                <a:latin typeface="Arial Narrow" charset="0"/>
              </a:rPr>
              <a:t> is similar to AGASA.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a hint of Super-GZK events?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but not as many as AGASA observed.</a:t>
            </a:r>
          </a:p>
          <a:p>
            <a:pPr lvl="4" eaLnBrk="1" hangingPunct="1">
              <a:lnSpc>
                <a:spcPct val="80000"/>
              </a:lnSpc>
            </a:pPr>
            <a:endParaRPr lang="en-US" sz="2300">
              <a:latin typeface="Arial Narrow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Energy spectrum based on </a:t>
            </a:r>
            <a:r>
              <a:rPr lang="en-US" sz="3600">
                <a:solidFill>
                  <a:srgbClr val="FF0000"/>
                </a:solidFill>
                <a:latin typeface="Arial Narrow" charset="0"/>
              </a:rPr>
              <a:t>FD Energy</a:t>
            </a:r>
            <a:r>
              <a:rPr lang="en-US" sz="3600">
                <a:latin typeface="Arial Narrow" charset="0"/>
              </a:rPr>
              <a:t> is consistent with HiRes.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fits reasonably well with the GZK cutoff.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Injection spectrum of 1/E</a:t>
            </a:r>
            <a:r>
              <a:rPr lang="en-US" sz="3200" baseline="30000">
                <a:latin typeface="Arial Narrow" charset="0"/>
              </a:rPr>
              <a:t>2.6</a:t>
            </a:r>
            <a:r>
              <a:rPr lang="en-US" sz="3200">
                <a:latin typeface="Arial Narrow" charset="0"/>
              </a:rPr>
              <a:t>.</a:t>
            </a:r>
          </a:p>
          <a:p>
            <a:pPr lvl="4" eaLnBrk="1" hangingPunct="1">
              <a:lnSpc>
                <a:spcPct val="80000"/>
              </a:lnSpc>
            </a:pPr>
            <a:endParaRPr lang="en-US" sz="2300">
              <a:latin typeface="Arial Narrow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So far, the spectrum is consistent with GZK Cutoff.</a:t>
            </a:r>
          </a:p>
        </p:txBody>
      </p:sp>
      <p:sp>
        <p:nvSpPr>
          <p:cNvPr id="7270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6EEACD-BE10-474B-9F27-20F9B0AABDAB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1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0"/>
            <a:ext cx="7391400" cy="1752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Any Signal from Big Bang?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Looking for UHE Photons</a:t>
            </a:r>
          </a:p>
        </p:txBody>
      </p:sp>
      <p:sp>
        <p:nvSpPr>
          <p:cNvPr id="737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51CEFA-18C2-A642-861B-F0C7FBD51B49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3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What is Dark Matter?</a:t>
            </a:r>
          </a:p>
        </p:txBody>
      </p:sp>
      <p:pic>
        <p:nvPicPr>
          <p:cNvPr id="74756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873125"/>
            <a:ext cx="9042400" cy="5988050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0" y="1066800"/>
            <a:ext cx="3200400" cy="4648200"/>
            <a:chOff x="1440" y="672"/>
            <a:chExt cx="2016" cy="2928"/>
          </a:xfrm>
        </p:grpSpPr>
        <p:sp>
          <p:nvSpPr>
            <p:cNvPr id="74760" name="Oval 4"/>
            <p:cNvSpPr>
              <a:spLocks noChangeArrowheads="1"/>
            </p:cNvSpPr>
            <p:nvPr/>
          </p:nvSpPr>
          <p:spPr bwMode="auto">
            <a:xfrm>
              <a:off x="2784" y="672"/>
              <a:ext cx="672" cy="2928"/>
            </a:xfrm>
            <a:prstGeom prst="ellips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1" name="Text Box 5"/>
            <p:cNvSpPr txBox="1">
              <a:spLocks noChangeArrowheads="1"/>
            </p:cNvSpPr>
            <p:nvPr/>
          </p:nvSpPr>
          <p:spPr bwMode="auto">
            <a:xfrm>
              <a:off x="1440" y="2640"/>
              <a:ext cx="1392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53" tIns="48326" rIns="96653" bIns="4832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sz="2900" b="1">
                  <a:solidFill>
                    <a:srgbClr val="FF9900"/>
                  </a:solidFill>
                  <a:latin typeface="Arial Narrow" charset="0"/>
                </a:rPr>
                <a:t>Super Heavy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2900" b="1">
                  <a:solidFill>
                    <a:srgbClr val="FF9900"/>
                  </a:solidFill>
                  <a:latin typeface="Arial Narrow" charset="0"/>
                </a:rPr>
                <a:t>Dark Matter</a:t>
              </a:r>
            </a:p>
          </p:txBody>
        </p:sp>
      </p:grpSp>
      <p:sp>
        <p:nvSpPr>
          <p:cNvPr id="7475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BBC7C8-3774-154F-9F5B-219CD73ECE20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9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Possibility of photons in AGASA data</a:t>
            </a:r>
          </a:p>
        </p:txBody>
      </p:sp>
      <p:grpSp>
        <p:nvGrpSpPr>
          <p:cNvPr id="75780" name="Group 14"/>
          <p:cNvGrpSpPr>
            <a:grpSpLocks/>
          </p:cNvGrpSpPr>
          <p:nvPr/>
        </p:nvGrpSpPr>
        <p:grpSpPr bwMode="auto">
          <a:xfrm>
            <a:off x="838200" y="914400"/>
            <a:ext cx="7924800" cy="6072188"/>
            <a:chOff x="1066800" y="1676400"/>
            <a:chExt cx="7467600" cy="5310188"/>
          </a:xfrm>
        </p:grpSpPr>
        <p:pic>
          <p:nvPicPr>
            <p:cNvPr id="75785" name="Picture 2" descr="SHDM_ag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76400"/>
              <a:ext cx="7467600" cy="531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6" name="Text Box 6"/>
            <p:cNvSpPr txBox="1">
              <a:spLocks noChangeArrowheads="1"/>
            </p:cNvSpPr>
            <p:nvPr/>
          </p:nvSpPr>
          <p:spPr bwMode="auto">
            <a:xfrm>
              <a:off x="5181600" y="3048000"/>
              <a:ext cx="16002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3300"/>
                  </a:solidFill>
                  <a:latin typeface="Arial Narrow" charset="0"/>
                </a:rPr>
                <a:t>AGASA Data</a:t>
              </a:r>
            </a:p>
          </p:txBody>
        </p:sp>
        <p:sp>
          <p:nvSpPr>
            <p:cNvPr id="75787" name="Rectangle 7"/>
            <p:cNvSpPr>
              <a:spLocks noChangeArrowheads="1"/>
            </p:cNvSpPr>
            <p:nvPr/>
          </p:nvSpPr>
          <p:spPr bwMode="auto">
            <a:xfrm>
              <a:off x="2362200" y="2782888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 anchor="ctr"/>
            <a:lstStyle/>
            <a:p>
              <a:endParaRPr lang="en-US"/>
            </a:p>
          </p:txBody>
        </p:sp>
        <p:sp>
          <p:nvSpPr>
            <p:cNvPr id="75788" name="Text Box 8"/>
            <p:cNvSpPr txBox="1">
              <a:spLocks noChangeArrowheads="1"/>
            </p:cNvSpPr>
            <p:nvPr/>
          </p:nvSpPr>
          <p:spPr bwMode="auto">
            <a:xfrm>
              <a:off x="4343400" y="5334000"/>
              <a:ext cx="1219200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00FF"/>
                  </a:solidFill>
                  <a:latin typeface="Arial Narrow" charset="0"/>
                </a:rPr>
                <a:t>Bottom</a:t>
              </a:r>
            </a:p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00FF"/>
                  </a:solidFill>
                  <a:latin typeface="Arial Narrow" charset="0"/>
                </a:rPr>
                <a:t>up Proton</a:t>
              </a:r>
            </a:p>
          </p:txBody>
        </p:sp>
        <p:sp>
          <p:nvSpPr>
            <p:cNvPr id="75789" name="Text Box 9"/>
            <p:cNvSpPr txBox="1">
              <a:spLocks noChangeArrowheads="1"/>
            </p:cNvSpPr>
            <p:nvPr/>
          </p:nvSpPr>
          <p:spPr bwMode="auto">
            <a:xfrm>
              <a:off x="3149112" y="4267200"/>
              <a:ext cx="1880088" cy="31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0000FF"/>
                  </a:solidFill>
                  <a:latin typeface="Arial Narrow" charset="0"/>
                </a:rPr>
                <a:t>proton from SHDM</a:t>
              </a:r>
            </a:p>
          </p:txBody>
        </p:sp>
        <p:sp>
          <p:nvSpPr>
            <p:cNvPr id="75790" name="Text Box 10"/>
            <p:cNvSpPr txBox="1">
              <a:spLocks noChangeArrowheads="1"/>
            </p:cNvSpPr>
            <p:nvPr/>
          </p:nvSpPr>
          <p:spPr bwMode="auto">
            <a:xfrm>
              <a:off x="2895600" y="3486150"/>
              <a:ext cx="1600200" cy="36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</a:t>
              </a:r>
              <a:r>
                <a:rPr lang="en-US" sz="1900" b="1">
                  <a:solidFill>
                    <a:srgbClr val="FF0000"/>
                  </a:solidFill>
                  <a:latin typeface="Arial Narrow" charset="0"/>
                </a:rPr>
                <a:t> from SHDM</a:t>
              </a:r>
            </a:p>
          </p:txBody>
        </p:sp>
      </p:grp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0" y="6638925"/>
            <a:ext cx="3962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Gelmini, </a:t>
            </a:r>
            <a:r>
              <a:rPr lang="en-US" sz="1900" b="1" i="1">
                <a:solidFill>
                  <a:srgbClr val="FF00FF"/>
                </a:solidFill>
                <a:latin typeface="Arial Narrow" charset="0"/>
              </a:rPr>
              <a:t>et al,</a:t>
            </a: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 astro-ph/0506128</a:t>
            </a:r>
          </a:p>
        </p:txBody>
      </p:sp>
      <p:sp>
        <p:nvSpPr>
          <p:cNvPr id="75782" name="Rectangle 14"/>
          <p:cNvSpPr>
            <a:spLocks noChangeArrowheads="1"/>
          </p:cNvSpPr>
          <p:nvPr/>
        </p:nvSpPr>
        <p:spPr bwMode="auto">
          <a:xfrm>
            <a:off x="838200" y="4267200"/>
            <a:ext cx="457200" cy="9144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BC8CF4-4FC1-414C-9A7B-5DA3F5C10A99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784" name="Footer Placeholder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76803" name="Picture 8" descr="F:\My Documents\My Pictures\Composition Pictures\CompositionTrend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 vs. Log(E)</a:t>
            </a: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5927725" y="2276475"/>
            <a:ext cx="800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C00FF"/>
                </a:solidFill>
              </a:rPr>
              <a:t>Photon</a:t>
            </a:r>
            <a:endParaRPr lang="en-US" sz="1400" b="1" baseline="30000">
              <a:solidFill>
                <a:srgbClr val="CC00FF"/>
              </a:solidFill>
            </a:endParaRPr>
          </a:p>
        </p:txBody>
      </p:sp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4800600" y="556260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9900"/>
                </a:solidFill>
              </a:rPr>
              <a:t>Real Data</a:t>
            </a:r>
            <a:endParaRPr lang="en-US" sz="1400" b="1" baseline="30000">
              <a:solidFill>
                <a:srgbClr val="009900"/>
              </a:solidFill>
            </a:endParaRPr>
          </a:p>
        </p:txBody>
      </p:sp>
      <p:sp>
        <p:nvSpPr>
          <p:cNvPr id="76807" name="Text Box 4"/>
          <p:cNvSpPr txBox="1">
            <a:spLocks noChangeArrowheads="1"/>
          </p:cNvSpPr>
          <p:nvPr/>
        </p:nvSpPr>
        <p:spPr bwMode="auto">
          <a:xfrm>
            <a:off x="8205788" y="47244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8196263" y="44624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76809" name="Text Box 6"/>
          <p:cNvSpPr txBox="1">
            <a:spLocks noChangeArrowheads="1"/>
          </p:cNvSpPr>
          <p:nvPr/>
        </p:nvSpPr>
        <p:spPr bwMode="auto">
          <a:xfrm>
            <a:off x="8172450" y="34290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76810" name="Text Box 7"/>
          <p:cNvSpPr txBox="1">
            <a:spLocks noChangeArrowheads="1"/>
          </p:cNvSpPr>
          <p:nvPr/>
        </p:nvSpPr>
        <p:spPr bwMode="auto">
          <a:xfrm>
            <a:off x="8153400" y="40386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76811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3614C2-B5BF-BD45-922F-E1F48D010347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12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Particle Physics in Early Universe</a:t>
            </a:r>
          </a:p>
        </p:txBody>
      </p:sp>
      <p:grpSp>
        <p:nvGrpSpPr>
          <p:cNvPr id="19460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19541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19558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59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0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1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2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3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4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5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6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7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8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9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19570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19571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72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19461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19501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02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23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24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25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19526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19527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19528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19529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19530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19531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19532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3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4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5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6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7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8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9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40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19462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19493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19496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19498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19499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19463" name="Group 86"/>
          <p:cNvGrpSpPr>
            <a:grpSpLocks/>
          </p:cNvGrpSpPr>
          <p:nvPr/>
        </p:nvGrpSpPr>
        <p:grpSpPr bwMode="auto">
          <a:xfrm>
            <a:off x="5538788" y="1095375"/>
            <a:ext cx="3932237" cy="5915025"/>
            <a:chOff x="3489" y="690"/>
            <a:chExt cx="2477" cy="3726"/>
          </a:xfrm>
        </p:grpSpPr>
        <p:sp>
          <p:nvSpPr>
            <p:cNvPr id="19466" name="Line 87"/>
            <p:cNvSpPr>
              <a:spLocks noChangeAspect="1" noChangeShapeType="1"/>
            </p:cNvSpPr>
            <p:nvPr/>
          </p:nvSpPr>
          <p:spPr bwMode="auto">
            <a:xfrm flipV="1">
              <a:off x="3506" y="1200"/>
              <a:ext cx="0" cy="321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88"/>
            <p:cNvSpPr>
              <a:spLocks noChangeAspect="1" noChangeShapeType="1"/>
            </p:cNvSpPr>
            <p:nvPr/>
          </p:nvSpPr>
          <p:spPr bwMode="auto">
            <a:xfrm flipV="1">
              <a:off x="3736" y="1248"/>
              <a:ext cx="0" cy="316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Text Box 89"/>
            <p:cNvSpPr txBox="1">
              <a:spLocks noChangeArrowheads="1"/>
            </p:cNvSpPr>
            <p:nvPr/>
          </p:nvSpPr>
          <p:spPr bwMode="auto">
            <a:xfrm rot="-5400000">
              <a:off x="3134" y="3496"/>
              <a:ext cx="9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Gravitation</a:t>
              </a:r>
            </a:p>
          </p:txBody>
        </p:sp>
        <p:sp>
          <p:nvSpPr>
            <p:cNvPr id="19469" name="Line 90"/>
            <p:cNvSpPr>
              <a:spLocks noChangeAspect="1" noChangeShapeType="1"/>
            </p:cNvSpPr>
            <p:nvPr/>
          </p:nvSpPr>
          <p:spPr bwMode="auto">
            <a:xfrm flipV="1">
              <a:off x="3980" y="1404"/>
              <a:ext cx="0" cy="301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91"/>
            <p:cNvSpPr>
              <a:spLocks noChangeAspect="1" noChangeShapeType="1"/>
            </p:cNvSpPr>
            <p:nvPr/>
          </p:nvSpPr>
          <p:spPr bwMode="auto">
            <a:xfrm flipV="1">
              <a:off x="4210" y="1584"/>
              <a:ext cx="0" cy="283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92"/>
            <p:cNvSpPr txBox="1">
              <a:spLocks noChangeArrowheads="1"/>
            </p:cNvSpPr>
            <p:nvPr/>
          </p:nvSpPr>
          <p:spPr bwMode="auto">
            <a:xfrm rot="-5400000">
              <a:off x="3773" y="3647"/>
              <a:ext cx="6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Strong</a:t>
              </a:r>
            </a:p>
          </p:txBody>
        </p:sp>
        <p:sp>
          <p:nvSpPr>
            <p:cNvPr id="19472" name="Line 93"/>
            <p:cNvSpPr>
              <a:spLocks noChangeAspect="1" noChangeShapeType="1"/>
            </p:cNvSpPr>
            <p:nvPr/>
          </p:nvSpPr>
          <p:spPr bwMode="auto">
            <a:xfrm flipV="1">
              <a:off x="4454" y="1574"/>
              <a:ext cx="0" cy="284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94"/>
            <p:cNvSpPr>
              <a:spLocks noChangeAspect="1" noChangeShapeType="1"/>
            </p:cNvSpPr>
            <p:nvPr/>
          </p:nvSpPr>
          <p:spPr bwMode="auto">
            <a:xfrm flipV="1">
              <a:off x="4683" y="2907"/>
              <a:ext cx="0" cy="150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Text Box 95"/>
            <p:cNvSpPr txBox="1">
              <a:spLocks noChangeArrowheads="1"/>
            </p:cNvSpPr>
            <p:nvPr/>
          </p:nvSpPr>
          <p:spPr bwMode="auto">
            <a:xfrm rot="-5400000">
              <a:off x="4282" y="3698"/>
              <a:ext cx="5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Weak</a:t>
              </a:r>
            </a:p>
          </p:txBody>
        </p:sp>
        <p:sp>
          <p:nvSpPr>
            <p:cNvPr id="19475" name="Line 96"/>
            <p:cNvSpPr>
              <a:spLocks noChangeAspect="1" noChangeShapeType="1"/>
            </p:cNvSpPr>
            <p:nvPr/>
          </p:nvSpPr>
          <p:spPr bwMode="auto">
            <a:xfrm flipV="1">
              <a:off x="4944" y="3149"/>
              <a:ext cx="0" cy="126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97"/>
            <p:cNvSpPr>
              <a:spLocks noChangeAspect="1" noChangeShapeType="1"/>
            </p:cNvSpPr>
            <p:nvPr/>
          </p:nvSpPr>
          <p:spPr bwMode="auto">
            <a:xfrm flipV="1">
              <a:off x="5184" y="3072"/>
              <a:ext cx="0" cy="134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Text Box 98"/>
            <p:cNvSpPr txBox="1">
              <a:spLocks noChangeArrowheads="1"/>
            </p:cNvSpPr>
            <p:nvPr/>
          </p:nvSpPr>
          <p:spPr bwMode="auto">
            <a:xfrm rot="-5400000">
              <a:off x="4379" y="3563"/>
              <a:ext cx="13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Electromagnetic</a:t>
              </a:r>
            </a:p>
          </p:txBody>
        </p:sp>
        <p:sp>
          <p:nvSpPr>
            <p:cNvPr id="19478" name="Line 99"/>
            <p:cNvSpPr>
              <a:spLocks noChangeAspect="1" noChangeShapeType="1"/>
            </p:cNvSpPr>
            <p:nvPr/>
          </p:nvSpPr>
          <p:spPr bwMode="auto">
            <a:xfrm flipV="1">
              <a:off x="4824" y="1372"/>
              <a:ext cx="0" cy="135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100"/>
            <p:cNvSpPr>
              <a:spLocks noChangeAspect="1" noChangeShapeType="1"/>
            </p:cNvSpPr>
            <p:nvPr/>
          </p:nvSpPr>
          <p:spPr bwMode="auto">
            <a:xfrm rot="2700000" flipV="1">
              <a:off x="4273" y="1433"/>
              <a:ext cx="0" cy="20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101"/>
            <p:cNvSpPr>
              <a:spLocks noChangeAspect="1" noChangeShapeType="1"/>
            </p:cNvSpPr>
            <p:nvPr/>
          </p:nvSpPr>
          <p:spPr bwMode="auto">
            <a:xfrm rot="18900000" flipV="1">
              <a:off x="4808" y="2846"/>
              <a:ext cx="0" cy="36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102"/>
            <p:cNvSpPr>
              <a:spLocks noChangeAspect="1" noChangeShapeType="1"/>
            </p:cNvSpPr>
            <p:nvPr/>
          </p:nvSpPr>
          <p:spPr bwMode="auto">
            <a:xfrm rot="18900000" flipV="1">
              <a:off x="5007" y="2635"/>
              <a:ext cx="0" cy="52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103"/>
            <p:cNvSpPr>
              <a:spLocks noChangeAspect="1" noChangeShapeType="1"/>
            </p:cNvSpPr>
            <p:nvPr/>
          </p:nvSpPr>
          <p:spPr bwMode="auto">
            <a:xfrm flipV="1">
              <a:off x="4176" y="816"/>
              <a:ext cx="0" cy="38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Line 104"/>
            <p:cNvSpPr>
              <a:spLocks noChangeAspect="1" noChangeShapeType="1"/>
            </p:cNvSpPr>
            <p:nvPr/>
          </p:nvSpPr>
          <p:spPr bwMode="auto">
            <a:xfrm rot="2700000" flipV="1">
              <a:off x="4073" y="1160"/>
              <a:ext cx="0" cy="29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105"/>
            <p:cNvSpPr>
              <a:spLocks noChangeAspect="1" noChangeShapeType="1"/>
            </p:cNvSpPr>
            <p:nvPr/>
          </p:nvSpPr>
          <p:spPr bwMode="auto">
            <a:xfrm rot="2700000" flipV="1">
              <a:off x="3961" y="724"/>
              <a:ext cx="0" cy="62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Line 106"/>
            <p:cNvSpPr>
              <a:spLocks noChangeAspect="1" noChangeShapeType="1"/>
            </p:cNvSpPr>
            <p:nvPr/>
          </p:nvSpPr>
          <p:spPr bwMode="auto">
            <a:xfrm rot="2700000" flipV="1">
              <a:off x="3633" y="885"/>
              <a:ext cx="0" cy="37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107"/>
            <p:cNvSpPr>
              <a:spLocks noChangeAspect="1" noChangeShapeType="1"/>
            </p:cNvSpPr>
            <p:nvPr/>
          </p:nvSpPr>
          <p:spPr bwMode="auto">
            <a:xfrm flipV="1">
              <a:off x="3759" y="704"/>
              <a:ext cx="0" cy="25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Line 108"/>
            <p:cNvSpPr>
              <a:spLocks noChangeAspect="1" noChangeShapeType="1"/>
            </p:cNvSpPr>
            <p:nvPr/>
          </p:nvSpPr>
          <p:spPr bwMode="auto">
            <a:xfrm rot="18900000" flipV="1">
              <a:off x="4721" y="1119"/>
              <a:ext cx="0" cy="30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109"/>
            <p:cNvSpPr>
              <a:spLocks noChangeAspect="1" noChangeShapeType="1"/>
            </p:cNvSpPr>
            <p:nvPr/>
          </p:nvSpPr>
          <p:spPr bwMode="auto">
            <a:xfrm flipV="1">
              <a:off x="4623" y="704"/>
              <a:ext cx="0" cy="475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Text Box 110"/>
            <p:cNvSpPr txBox="1">
              <a:spLocks noChangeArrowheads="1"/>
            </p:cNvSpPr>
            <p:nvPr/>
          </p:nvSpPr>
          <p:spPr bwMode="auto">
            <a:xfrm>
              <a:off x="4656" y="690"/>
              <a:ext cx="131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i="1">
                  <a:solidFill>
                    <a:srgbClr val="33CC33"/>
                  </a:solidFill>
                </a:rPr>
                <a:t>Fundamental</a:t>
              </a:r>
            </a:p>
            <a:p>
              <a:pPr algn="l" eaLnBrk="1" hangingPunct="1"/>
              <a:r>
                <a:rPr lang="en-US" sz="2400" b="1" i="1">
                  <a:solidFill>
                    <a:srgbClr val="33CC33"/>
                  </a:solidFill>
                </a:rPr>
                <a:t>Interaction</a:t>
              </a:r>
            </a:p>
          </p:txBody>
        </p:sp>
        <p:sp>
          <p:nvSpPr>
            <p:cNvPr id="19490" name="Text Box 111"/>
            <p:cNvSpPr txBox="1">
              <a:spLocks noChangeArrowheads="1"/>
            </p:cNvSpPr>
            <p:nvPr/>
          </p:nvSpPr>
          <p:spPr bwMode="auto">
            <a:xfrm rot="-5400000">
              <a:off x="4062" y="1838"/>
              <a:ext cx="11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Electro-Weak</a:t>
              </a:r>
            </a:p>
          </p:txBody>
        </p:sp>
        <p:sp>
          <p:nvSpPr>
            <p:cNvPr id="19491" name="Text Box 112"/>
            <p:cNvSpPr txBox="1">
              <a:spLocks noChangeArrowheads="1"/>
            </p:cNvSpPr>
            <p:nvPr/>
          </p:nvSpPr>
          <p:spPr bwMode="auto">
            <a:xfrm rot="-5400000">
              <a:off x="4138" y="948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GUT</a:t>
              </a:r>
            </a:p>
          </p:txBody>
        </p:sp>
        <p:sp>
          <p:nvSpPr>
            <p:cNvPr id="19492" name="Line 113"/>
            <p:cNvSpPr>
              <a:spLocks noChangeAspect="1" noChangeShapeType="1"/>
            </p:cNvSpPr>
            <p:nvPr/>
          </p:nvSpPr>
          <p:spPr bwMode="auto">
            <a:xfrm rot="18900000" flipV="1">
              <a:off x="4404" y="1442"/>
              <a:ext cx="0" cy="163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Slide Number Placeholder 11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521BD6-46DA-1545-8E4B-AF3256CD388F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65" name="Footer Placeholder 1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Photon Limit Results</a:t>
            </a:r>
          </a:p>
        </p:txBody>
      </p:sp>
      <p:pic>
        <p:nvPicPr>
          <p:cNvPr id="77828" name="Picture 5" descr="F:\My Documents\My Pictures\Fraction2_Limits_AGASA_9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668463"/>
            <a:ext cx="4837113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F:\My Documents\My Pictures\Flux2_Limits_AGASA_9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676400"/>
            <a:ext cx="48275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7"/>
          <p:cNvSpPr txBox="1">
            <a:spLocks noChangeArrowheads="1"/>
          </p:cNvSpPr>
          <p:nvPr/>
        </p:nvSpPr>
        <p:spPr bwMode="auto">
          <a:xfrm>
            <a:off x="639763" y="1482725"/>
            <a:ext cx="3840162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Fraction Limit</a:t>
            </a:r>
          </a:p>
        </p:txBody>
      </p:sp>
      <p:sp>
        <p:nvSpPr>
          <p:cNvPr id="87049" name="Text Box 8"/>
          <p:cNvSpPr txBox="1">
            <a:spLocks noChangeArrowheads="1"/>
          </p:cNvSpPr>
          <p:nvPr/>
        </p:nvSpPr>
        <p:spPr bwMode="auto">
          <a:xfrm>
            <a:off x="5280025" y="1482725"/>
            <a:ext cx="38417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+mn-ea"/>
              </a:rPr>
              <a:t>Flux Limit</a:t>
            </a:r>
          </a:p>
        </p:txBody>
      </p:sp>
      <p:sp>
        <p:nvSpPr>
          <p:cNvPr id="7783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8F29A8-61A9-4E40-BDA7-378E7A551777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33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Summary of Photon Flux Limit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9067800" cy="5538788"/>
          </a:xfrm>
        </p:spPr>
        <p:txBody>
          <a:bodyPr/>
          <a:lstStyle/>
          <a:p>
            <a:r>
              <a:rPr lang="en-US" sz="3600">
                <a:latin typeface="Arial Narrow" charset="0"/>
              </a:rPr>
              <a:t>The combination of the following assumptions is disfavored.</a:t>
            </a:r>
          </a:p>
          <a:p>
            <a:pPr lvl="1"/>
            <a:r>
              <a:rPr lang="en-US" sz="3200">
                <a:latin typeface="Arial Narrow" charset="0"/>
              </a:rPr>
              <a:t>AGASA-like energy spectrum is correct.</a:t>
            </a:r>
          </a:p>
          <a:p>
            <a:pPr lvl="1"/>
            <a:r>
              <a:rPr lang="en-US" sz="3200">
                <a:latin typeface="Arial Narrow" charset="0"/>
              </a:rPr>
              <a:t>There are extra Super-GZK events (&gt; 10</a:t>
            </a:r>
            <a:r>
              <a:rPr lang="en-US" sz="3200" baseline="30000">
                <a:latin typeface="Arial Narrow" charset="0"/>
              </a:rPr>
              <a:t>20</a:t>
            </a:r>
            <a:r>
              <a:rPr lang="en-US" sz="3200">
                <a:latin typeface="Arial Narrow" charset="0"/>
              </a:rPr>
              <a:t> eV).</a:t>
            </a:r>
          </a:p>
          <a:p>
            <a:pPr lvl="1"/>
            <a:r>
              <a:rPr lang="en-US" sz="3200">
                <a:latin typeface="Arial Narrow" charset="0"/>
              </a:rPr>
              <a:t>These Super-GZK events are from the decay of Super Heavy Dark Matters.</a:t>
            </a:r>
          </a:p>
          <a:p>
            <a:r>
              <a:rPr lang="en-US" sz="3600">
                <a:latin typeface="Arial Narrow" charset="0"/>
              </a:rPr>
              <a:t>Most likely</a:t>
            </a:r>
          </a:p>
          <a:p>
            <a:pPr lvl="1"/>
            <a:r>
              <a:rPr lang="en-US" sz="3200">
                <a:latin typeface="Arial Narrow" charset="0"/>
              </a:rPr>
              <a:t>No Top-down component, at least, majority of UHE cosmic rays are the Bottom-ups.</a:t>
            </a:r>
          </a:p>
          <a:p>
            <a:pPr lvl="1"/>
            <a:endParaRPr lang="en-US" sz="3200">
              <a:latin typeface="Arial Narrow" charset="0"/>
            </a:endParaRPr>
          </a:p>
        </p:txBody>
      </p:sp>
      <p:sp>
        <p:nvSpPr>
          <p:cNvPr id="7885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AB76A-02CE-0345-BCB7-11417A669EBB}" type="slidenum">
              <a:rPr lang="en-US" sz="1500">
                <a:solidFill>
                  <a:srgbClr val="0000FF"/>
                </a:solidFill>
              </a:rPr>
              <a:pPr eaLnBrk="1" hangingPunct="1"/>
              <a:t>71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0"/>
            <a:ext cx="6858000" cy="1371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Angular Distributions</a:t>
            </a:r>
          </a:p>
        </p:txBody>
      </p:sp>
      <p:sp>
        <p:nvSpPr>
          <p:cNvPr id="798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D13CD1-775D-0749-AD1E-23AA69DDCA8F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42350" cy="685800"/>
          </a:xfrm>
        </p:spPr>
        <p:txBody>
          <a:bodyPr/>
          <a:lstStyle/>
          <a:p>
            <a:pPr defTabSz="914400" eaLnBrk="1" hangingPunct="1"/>
            <a:r>
              <a:rPr lang="en-US" sz="3600">
                <a:latin typeface="Tahoma" charset="0"/>
              </a:rPr>
              <a:t>Angular Resolution of Auger SD</a:t>
            </a:r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65200"/>
            <a:ext cx="6324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2743200" y="4953000"/>
            <a:ext cx="105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accent2"/>
                </a:solidFill>
                <a:latin typeface="Arial Narrow" charset="0"/>
              </a:rPr>
              <a:t>&gt; 10 EeV</a:t>
            </a:r>
          </a:p>
        </p:txBody>
      </p:sp>
      <p:sp>
        <p:nvSpPr>
          <p:cNvPr id="80902" name="Text Box 5"/>
          <p:cNvSpPr txBox="1">
            <a:spLocks noChangeArrowheads="1"/>
          </p:cNvSpPr>
          <p:nvPr/>
        </p:nvSpPr>
        <p:spPr bwMode="auto">
          <a:xfrm>
            <a:off x="3886200" y="3657600"/>
            <a:ext cx="122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3 – 10 EeV</a:t>
            </a:r>
          </a:p>
        </p:txBody>
      </p:sp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4724400" y="25908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1 – 3 EeV</a:t>
            </a:r>
          </a:p>
        </p:txBody>
      </p:sp>
      <p:sp>
        <p:nvSpPr>
          <p:cNvPr id="80904" name="Rectangle 7"/>
          <p:cNvSpPr>
            <a:spLocks noChangeArrowheads="1"/>
          </p:cNvSpPr>
          <p:nvPr/>
        </p:nvSpPr>
        <p:spPr bwMode="auto">
          <a:xfrm>
            <a:off x="5867400" y="1295400"/>
            <a:ext cx="12192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Rectangle 8"/>
          <p:cNvSpPr>
            <a:spLocks noChangeArrowheads="1"/>
          </p:cNvSpPr>
          <p:nvPr/>
        </p:nvSpPr>
        <p:spPr bwMode="auto">
          <a:xfrm>
            <a:off x="6477000" y="3810000"/>
            <a:ext cx="685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6" name="Line 9"/>
          <p:cNvSpPr>
            <a:spLocks noChangeShapeType="1"/>
          </p:cNvSpPr>
          <p:nvPr/>
        </p:nvSpPr>
        <p:spPr bwMode="auto">
          <a:xfrm>
            <a:off x="7391400" y="5638800"/>
            <a:ext cx="838200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non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7" name="Text Box 10"/>
          <p:cNvSpPr txBox="1">
            <a:spLocks noChangeArrowheads="1"/>
          </p:cNvSpPr>
          <p:nvPr/>
        </p:nvSpPr>
        <p:spPr bwMode="auto">
          <a:xfrm>
            <a:off x="7629525" y="5105400"/>
            <a:ext cx="190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33CC33"/>
                </a:solidFill>
                <a:latin typeface="Arial Narrow" charset="0"/>
              </a:rPr>
              <a:t>HiRes (Stereo)</a:t>
            </a:r>
          </a:p>
        </p:txBody>
      </p:sp>
      <p:sp>
        <p:nvSpPr>
          <p:cNvPr id="80908" name="Line 11"/>
          <p:cNvSpPr>
            <a:spLocks noChangeShapeType="1"/>
          </p:cNvSpPr>
          <p:nvPr/>
        </p:nvSpPr>
        <p:spPr bwMode="auto">
          <a:xfrm>
            <a:off x="7391400" y="1447800"/>
            <a:ext cx="8382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9" name="Text Box 12"/>
          <p:cNvSpPr txBox="1">
            <a:spLocks noChangeArrowheads="1"/>
          </p:cNvSpPr>
          <p:nvPr/>
        </p:nvSpPr>
        <p:spPr bwMode="auto">
          <a:xfrm>
            <a:off x="8307388" y="1219200"/>
            <a:ext cx="108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AGASA</a:t>
            </a:r>
          </a:p>
        </p:txBody>
      </p:sp>
      <p:sp>
        <p:nvSpPr>
          <p:cNvPr id="80910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D25253-FDE3-9140-9435-068AE645A91A}" type="slidenum">
              <a:rPr lang="en-US" sz="1500">
                <a:solidFill>
                  <a:srgbClr val="0000FF"/>
                </a:solidFill>
              </a:rPr>
              <a:pPr eaLnBrk="1" hangingPunct="1"/>
              <a:t>73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11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Clustering of UHECR (&gt;40 EeV) by AGASA</a:t>
            </a:r>
          </a:p>
        </p:txBody>
      </p:sp>
      <p:pic>
        <p:nvPicPr>
          <p:cNvPr id="81924" name="Picture 3" descr="EQU_1960_A20-0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"/>
          <a:stretch>
            <a:fillRect/>
          </a:stretch>
        </p:blipFill>
        <p:spPr bwMode="auto">
          <a:xfrm>
            <a:off x="0" y="1271588"/>
            <a:ext cx="9601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609600" y="838200"/>
            <a:ext cx="8610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6" tIns="46944" rIns="95566" bIns="46944"/>
          <a:lstStyle/>
          <a:p>
            <a:pPr marL="300038" indent="-300038" algn="l" defTabSz="96678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rgbClr val="FF00FF"/>
                </a:solidFill>
                <a:latin typeface="Arial Narrow" charset="0"/>
              </a:rPr>
              <a:t>6 doublets and 1 triplet within 2.5</a:t>
            </a:r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o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 cone (out of 56 events)</a:t>
            </a:r>
          </a:p>
        </p:txBody>
      </p:sp>
      <p:sp>
        <p:nvSpPr>
          <p:cNvPr id="8192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212A82-452E-DE41-B7AE-90D9395DD50E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1927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8588"/>
            <a:ext cx="9297988" cy="428625"/>
          </a:xfrm>
        </p:spPr>
        <p:txBody>
          <a:bodyPr lIns="96462" tIns="48230" rIns="96462" bIns="48230"/>
          <a:lstStyle/>
          <a:p>
            <a:pPr defTabSz="45720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29175" algn="l"/>
                <a:tab pos="5795963" algn="l"/>
                <a:tab pos="6762750" algn="l"/>
                <a:tab pos="7731125" algn="l"/>
                <a:tab pos="8699500" algn="l"/>
                <a:tab pos="9666288" algn="l"/>
                <a:tab pos="10633075" algn="l"/>
              </a:tabLst>
            </a:pPr>
            <a:r>
              <a:rPr lang="en-GB" sz="3200">
                <a:latin typeface="Tahoma" charset="0"/>
              </a:rPr>
              <a:t>AGASA Auto-Correlation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838200" y="739775"/>
          <a:ext cx="7915275" cy="322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4" imgW="7591320" imgH="3600360" progId="">
                  <p:embed/>
                </p:oleObj>
              </mc:Choice>
              <mc:Fallback>
                <p:oleObj r:id="rId4" imgW="7591320" imgH="36003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39775"/>
                        <a:ext cx="7915275" cy="322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4" descr="AGASAAUTO_SIG_XYPRO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94138"/>
            <a:ext cx="809625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019800" y="6248400"/>
            <a:ext cx="1295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40 EeV 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600200" y="6248400"/>
            <a:ext cx="1295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2.5</a:t>
            </a:r>
            <a:r>
              <a:rPr lang="en-US" sz="1900" b="1" baseline="30000">
                <a:solidFill>
                  <a:srgbClr val="FF00FF"/>
                </a:solidFill>
                <a:latin typeface="Arial Narrow" charset="0"/>
              </a:rPr>
              <a:t>o</a:t>
            </a: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 </a:t>
            </a:r>
          </a:p>
        </p:txBody>
      </p:sp>
      <p:sp>
        <p:nvSpPr>
          <p:cNvPr id="717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C8E4F6-D46D-094F-9ABD-81A923C7785C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77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66675"/>
            <a:ext cx="8642350" cy="619125"/>
          </a:xfrm>
        </p:spPr>
        <p:txBody>
          <a:bodyPr/>
          <a:lstStyle/>
          <a:p>
            <a:pPr defTabSz="914400"/>
            <a:r>
              <a:rPr lang="en-US" sz="3600">
                <a:latin typeface="Tahoma" charset="0"/>
              </a:rPr>
              <a:t>HiRes Correlation with BL Lacs</a:t>
            </a:r>
          </a:p>
        </p:txBody>
      </p:sp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6294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4"/>
          <p:cNvSpPr txBox="1">
            <a:spLocks noChangeArrowheads="1"/>
          </p:cNvSpPr>
          <p:nvPr/>
        </p:nvSpPr>
        <p:spPr bwMode="auto">
          <a:xfrm>
            <a:off x="152400" y="6626225"/>
            <a:ext cx="3581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 Gorbunov et al., astro-ph 0406654 </a:t>
            </a:r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2690813" y="4724400"/>
            <a:ext cx="1295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0.6</a:t>
            </a:r>
            <a:r>
              <a:rPr lang="en-US" sz="2400" b="1" baseline="30000">
                <a:solidFill>
                  <a:srgbClr val="FF00FF"/>
                </a:solidFill>
                <a:latin typeface="Arial Narrow" charset="0"/>
              </a:rPr>
              <a:t>o</a:t>
            </a:r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 </a:t>
            </a:r>
          </a:p>
        </p:txBody>
      </p:sp>
      <p:sp>
        <p:nvSpPr>
          <p:cNvPr id="8295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380632-DA5A-5B44-8D80-7BE9B56CD9E4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52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6480" tIns="48240" rIns="96480" bIns="4824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>
                <a:latin typeface="Tahoma" charset="0"/>
              </a:rPr>
              <a:t>Sky Maps 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(&gt;6 EeV, &lt; 75</a:t>
            </a:r>
            <a:r>
              <a:rPr lang="en-GB" sz="3200" baseline="30000">
                <a:solidFill>
                  <a:srgbClr val="FF9900"/>
                </a:solidFill>
                <a:latin typeface="Tahoma" charset="0"/>
              </a:rPr>
              <a:t>o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)</a:t>
            </a:r>
          </a:p>
        </p:txBody>
      </p:sp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22325"/>
            <a:ext cx="8412163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9E13B0-B6F1-5249-8830-765EF6AD71A2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397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6480" tIns="48240" rIns="96480" bIns="4824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>
                <a:latin typeface="Tahoma" charset="0"/>
              </a:rPr>
              <a:t>Sky Maps 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(&gt;30 EeV, &lt; 60</a:t>
            </a:r>
            <a:r>
              <a:rPr lang="en-GB" sz="3200" baseline="30000">
                <a:solidFill>
                  <a:srgbClr val="FF9900"/>
                </a:solidFill>
                <a:latin typeface="Tahoma" charset="0"/>
              </a:rPr>
              <a:t>o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)</a:t>
            </a:r>
          </a:p>
        </p:txBody>
      </p:sp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22325"/>
            <a:ext cx="8412163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BCFA67-3E9E-3E4C-8538-6DA504D184E5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8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617538" y="819150"/>
          <a:ext cx="841057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Photo Editor Photo" r:id="rId4" imgW="7590178" imgH="5500952" progId="MSPhotoEd.3">
                  <p:embed/>
                </p:oleObj>
              </mc:Choice>
              <mc:Fallback>
                <p:oleObj name="Photo Editor Photo" r:id="rId4" imgW="7590178" imgH="550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819150"/>
                        <a:ext cx="8410575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Sky Map of Astronomical Objects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235325" y="2538413"/>
            <a:ext cx="4699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Mrk501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6242050" y="1501775"/>
            <a:ext cx="4699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Mrk421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2584450" y="3376613"/>
            <a:ext cx="7588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1ES1959+6450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2349500" y="4291013"/>
            <a:ext cx="7127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1ES2344+514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3632200" y="1700213"/>
            <a:ext cx="6159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H1426+428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4762500" y="35052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00CCFF"/>
                </a:solidFill>
                <a:latin typeface="Arial Narrow" charset="0"/>
              </a:rPr>
              <a:t>G.C.</a:t>
            </a: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5124450" y="1766888"/>
            <a:ext cx="3460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009900"/>
                </a:solidFill>
                <a:latin typeface="Arial Narrow" charset="0"/>
              </a:rPr>
              <a:t>M87</a:t>
            </a:r>
          </a:p>
        </p:txBody>
      </p:sp>
      <p:sp>
        <p:nvSpPr>
          <p:cNvPr id="8204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F098CF-855B-B54C-B43E-9EFF6EC54922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05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Particle Physics in Early Universe</a:t>
            </a: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20547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3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9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0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1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2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3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20564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5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6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7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8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9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0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1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2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3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4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5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20576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20577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8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20485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2050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0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2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3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3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2053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2053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2053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2053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2053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2053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2053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3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4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20486" name="Group 80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20499" name="Line 81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82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Text Box 83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20502" name="Line 84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Text Box 85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20504" name="Text Box 86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20505" name="Line 87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Text Box 88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324600" y="1306513"/>
            <a:ext cx="3276600" cy="2911475"/>
            <a:chOff x="3693" y="823"/>
            <a:chExt cx="2113" cy="1834"/>
          </a:xfrm>
        </p:grpSpPr>
        <p:sp>
          <p:nvSpPr>
            <p:cNvPr id="20495" name="Text Box 90"/>
            <p:cNvSpPr txBox="1">
              <a:spLocks noChangeAspect="1" noChangeArrowheads="1"/>
            </p:cNvSpPr>
            <p:nvPr/>
          </p:nvSpPr>
          <p:spPr bwMode="auto">
            <a:xfrm>
              <a:off x="3773" y="2369"/>
              <a:ext cx="18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Super Symmetry</a:t>
              </a:r>
            </a:p>
          </p:txBody>
        </p:sp>
        <p:sp>
          <p:nvSpPr>
            <p:cNvPr id="20496" name="Text Box 91"/>
            <p:cNvSpPr txBox="1">
              <a:spLocks noChangeAspect="1" noChangeArrowheads="1"/>
            </p:cNvSpPr>
            <p:nvPr/>
          </p:nvSpPr>
          <p:spPr bwMode="auto">
            <a:xfrm>
              <a:off x="3706" y="823"/>
              <a:ext cx="21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Super String</a:t>
              </a:r>
            </a:p>
          </p:txBody>
        </p:sp>
        <p:sp>
          <p:nvSpPr>
            <p:cNvPr id="20497" name="Text Box 92"/>
            <p:cNvSpPr txBox="1">
              <a:spLocks noChangeAspect="1" noChangeArrowheads="1"/>
            </p:cNvSpPr>
            <p:nvPr/>
          </p:nvSpPr>
          <p:spPr bwMode="auto">
            <a:xfrm>
              <a:off x="3703" y="1056"/>
              <a:ext cx="1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Quantum Gravity</a:t>
              </a:r>
            </a:p>
          </p:txBody>
        </p:sp>
        <p:sp>
          <p:nvSpPr>
            <p:cNvPr id="20498" name="Text Box 93"/>
            <p:cNvSpPr txBox="1">
              <a:spLocks noChangeAspect="1" noChangeArrowheads="1"/>
            </p:cNvSpPr>
            <p:nvPr/>
          </p:nvSpPr>
          <p:spPr bwMode="auto">
            <a:xfrm>
              <a:off x="3693" y="1277"/>
              <a:ext cx="1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Grand Unification</a:t>
              </a:r>
            </a:p>
          </p:txBody>
        </p:sp>
      </p:grpSp>
      <p:grpSp>
        <p:nvGrpSpPr>
          <p:cNvPr id="20488" name="Group 110"/>
          <p:cNvGrpSpPr>
            <a:grpSpLocks/>
          </p:cNvGrpSpPr>
          <p:nvPr/>
        </p:nvGrpSpPr>
        <p:grpSpPr bwMode="auto">
          <a:xfrm>
            <a:off x="4433888" y="2330450"/>
            <a:ext cx="3140075" cy="4618038"/>
            <a:chOff x="2985" y="1468"/>
            <a:chExt cx="1978" cy="2909"/>
          </a:xfrm>
        </p:grpSpPr>
        <p:sp>
          <p:nvSpPr>
            <p:cNvPr id="20492" name="Text Box 111"/>
            <p:cNvSpPr txBox="1">
              <a:spLocks noChangeAspect="1" noChangeArrowheads="1"/>
            </p:cNvSpPr>
            <p:nvPr/>
          </p:nvSpPr>
          <p:spPr bwMode="auto">
            <a:xfrm>
              <a:off x="3071" y="1468"/>
              <a:ext cx="14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Inflation</a:t>
              </a:r>
            </a:p>
          </p:txBody>
        </p:sp>
        <p:sp>
          <p:nvSpPr>
            <p:cNvPr id="20493" name="Text Box 112"/>
            <p:cNvSpPr txBox="1">
              <a:spLocks noChangeAspect="1" noChangeArrowheads="1"/>
            </p:cNvSpPr>
            <p:nvPr/>
          </p:nvSpPr>
          <p:spPr bwMode="auto">
            <a:xfrm>
              <a:off x="2985" y="2545"/>
              <a:ext cx="16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Matter</a:t>
              </a:r>
            </a:p>
          </p:txBody>
        </p:sp>
        <p:sp>
          <p:nvSpPr>
            <p:cNvPr id="20494" name="Text Box 113"/>
            <p:cNvSpPr txBox="1">
              <a:spLocks noChangeAspect="1" noChangeArrowheads="1"/>
            </p:cNvSpPr>
            <p:nvPr/>
          </p:nvSpPr>
          <p:spPr bwMode="auto">
            <a:xfrm>
              <a:off x="3012" y="4089"/>
              <a:ext cx="19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Energy</a:t>
              </a:r>
            </a:p>
          </p:txBody>
        </p:sp>
      </p:grpSp>
      <p:sp>
        <p:nvSpPr>
          <p:cNvPr id="20489" name="Text Box 86"/>
          <p:cNvSpPr txBox="1">
            <a:spLocks noChangeArrowheads="1"/>
          </p:cNvSpPr>
          <p:nvPr/>
        </p:nvSpPr>
        <p:spPr bwMode="auto">
          <a:xfrm>
            <a:off x="4648200" y="10668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FF"/>
                </a:solidFill>
              </a:rPr>
              <a:t>Big Bang!</a:t>
            </a:r>
          </a:p>
        </p:txBody>
      </p:sp>
      <p:sp>
        <p:nvSpPr>
          <p:cNvPr id="20490" name="Slide Number Placeholder 9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79DBCC-6F26-9F4F-A5FE-51E24E93FB6D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91" name="Footer Placeholder 9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514600"/>
            <a:ext cx="7239000" cy="2362200"/>
          </a:xfrm>
          <a:solidFill>
            <a:srgbClr val="99FF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Then breaking news</a:t>
            </a:r>
            <a:br>
              <a:rPr lang="en-US" sz="4400">
                <a:latin typeface="Tahoma" charset="0"/>
              </a:rPr>
            </a:br>
            <a:r>
              <a:rPr lang="en-US" sz="4400">
                <a:latin typeface="Tahoma" charset="0"/>
              </a:rPr>
              <a:t>from Argentina Group</a:t>
            </a:r>
            <a:br>
              <a:rPr lang="en-US" sz="4400">
                <a:latin typeface="Tahoma" charset="0"/>
              </a:rPr>
            </a:br>
            <a:r>
              <a:rPr lang="en-US" sz="4400">
                <a:latin typeface="Tahoma" charset="0"/>
              </a:rPr>
              <a:t>in May, 2006</a:t>
            </a:r>
          </a:p>
        </p:txBody>
      </p:sp>
      <p:sp>
        <p:nvSpPr>
          <p:cNvPr id="86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4667B-2316-044C-8847-4AE4C194AC56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6021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8575"/>
            <a:ext cx="9297988" cy="628650"/>
          </a:xfrm>
        </p:spPr>
        <p:txBody>
          <a:bodyPr lIns="96480" tIns="48240" rIns="96480" bIns="4824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>
                <a:latin typeface="Tahoma" charset="0"/>
              </a:rPr>
              <a:t>AGN (z &lt;0.018) &amp; Auger Events (E &gt; 56 EeV)</a:t>
            </a:r>
          </a:p>
        </p:txBody>
      </p:sp>
      <p:sp>
        <p:nvSpPr>
          <p:cNvPr id="87044" name="AutoShape 3"/>
          <p:cNvSpPr>
            <a:spLocks noChangeArrowheads="1"/>
          </p:cNvSpPr>
          <p:nvPr/>
        </p:nvSpPr>
        <p:spPr bwMode="auto">
          <a:xfrm>
            <a:off x="-960438" y="2662238"/>
            <a:ext cx="469900" cy="214312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AutoShape 4"/>
          <p:cNvSpPr>
            <a:spLocks noChangeArrowheads="1"/>
          </p:cNvSpPr>
          <p:nvPr/>
        </p:nvSpPr>
        <p:spPr bwMode="auto">
          <a:xfrm>
            <a:off x="-1130300" y="4235450"/>
            <a:ext cx="469900" cy="214313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AutoShape 5"/>
          <p:cNvSpPr>
            <a:spLocks noChangeArrowheads="1"/>
          </p:cNvSpPr>
          <p:nvPr/>
        </p:nvSpPr>
        <p:spPr bwMode="auto">
          <a:xfrm>
            <a:off x="-949325" y="2244725"/>
            <a:ext cx="758825" cy="214313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AutoShape 6"/>
          <p:cNvSpPr>
            <a:spLocks noChangeArrowheads="1"/>
          </p:cNvSpPr>
          <p:nvPr/>
        </p:nvSpPr>
        <p:spPr bwMode="auto">
          <a:xfrm>
            <a:off x="-1019175" y="1751013"/>
            <a:ext cx="712787" cy="214312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048" name="Group 7"/>
          <p:cNvGrpSpPr>
            <a:grpSpLocks/>
          </p:cNvGrpSpPr>
          <p:nvPr/>
        </p:nvGrpSpPr>
        <p:grpSpPr bwMode="auto">
          <a:xfrm>
            <a:off x="-1019175" y="3865563"/>
            <a:ext cx="336550" cy="204787"/>
            <a:chOff x="-642" y="2435"/>
            <a:chExt cx="212" cy="129"/>
          </a:xfrm>
        </p:grpSpPr>
        <p:sp>
          <p:nvSpPr>
            <p:cNvPr id="87056" name="AutoShape 8"/>
            <p:cNvSpPr>
              <a:spLocks noChangeArrowheads="1"/>
            </p:cNvSpPr>
            <p:nvPr/>
          </p:nvSpPr>
          <p:spPr bwMode="auto">
            <a:xfrm>
              <a:off x="-642" y="2435"/>
              <a:ext cx="213" cy="130"/>
            </a:xfrm>
            <a:prstGeom prst="roundRect">
              <a:avLst>
                <a:gd name="adj" fmla="val 76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7057" name="Group 9"/>
            <p:cNvGrpSpPr>
              <a:grpSpLocks/>
            </p:cNvGrpSpPr>
            <p:nvPr/>
          </p:nvGrpSpPr>
          <p:grpSpPr bwMode="auto">
            <a:xfrm>
              <a:off x="-642" y="2435"/>
              <a:ext cx="208" cy="125"/>
              <a:chOff x="-642" y="2435"/>
              <a:chExt cx="208" cy="125"/>
            </a:xfrm>
          </p:grpSpPr>
          <p:sp>
            <p:nvSpPr>
              <p:cNvPr id="87058" name="AutoShape 10"/>
              <p:cNvSpPr>
                <a:spLocks noChangeArrowheads="1"/>
              </p:cNvSpPr>
              <p:nvPr/>
            </p:nvSpPr>
            <p:spPr bwMode="auto">
              <a:xfrm>
                <a:off x="-642" y="2435"/>
                <a:ext cx="209" cy="126"/>
              </a:xfrm>
              <a:prstGeom prst="roundRect">
                <a:avLst>
                  <a:gd name="adj" fmla="val 79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7059" name="Group 11"/>
              <p:cNvGrpSpPr>
                <a:grpSpLocks/>
              </p:cNvGrpSpPr>
              <p:nvPr/>
            </p:nvGrpSpPr>
            <p:grpSpPr bwMode="auto">
              <a:xfrm>
                <a:off x="-642" y="2435"/>
                <a:ext cx="205" cy="122"/>
                <a:chOff x="-642" y="2435"/>
                <a:chExt cx="205" cy="122"/>
              </a:xfrm>
            </p:grpSpPr>
            <p:sp>
              <p:nvSpPr>
                <p:cNvPr id="87060" name="AutoShape 12"/>
                <p:cNvSpPr>
                  <a:spLocks noChangeArrowheads="1"/>
                </p:cNvSpPr>
                <p:nvPr/>
              </p:nvSpPr>
              <p:spPr bwMode="auto">
                <a:xfrm>
                  <a:off x="-642" y="2435"/>
                  <a:ext cx="206" cy="123"/>
                </a:xfrm>
                <a:prstGeom prst="roundRect">
                  <a:avLst>
                    <a:gd name="adj" fmla="val 819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7061" name="Group 13"/>
                <p:cNvGrpSpPr>
                  <a:grpSpLocks/>
                </p:cNvGrpSpPr>
                <p:nvPr/>
              </p:nvGrpSpPr>
              <p:grpSpPr bwMode="auto">
                <a:xfrm>
                  <a:off x="-642" y="2435"/>
                  <a:ext cx="203" cy="120"/>
                  <a:chOff x="-642" y="2435"/>
                  <a:chExt cx="203" cy="120"/>
                </a:xfrm>
              </p:grpSpPr>
              <p:sp>
                <p:nvSpPr>
                  <p:cNvPr id="87062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-642" y="2435"/>
                    <a:ext cx="204" cy="121"/>
                  </a:xfrm>
                  <a:prstGeom prst="roundRect">
                    <a:avLst>
                      <a:gd name="adj" fmla="val 833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06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-642" y="2435"/>
                    <a:ext cx="202" cy="119"/>
                    <a:chOff x="-642" y="2435"/>
                    <a:chExt cx="202" cy="119"/>
                  </a:xfrm>
                </p:grpSpPr>
                <p:sp>
                  <p:nvSpPr>
                    <p:cNvPr id="87064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642" y="2435"/>
                      <a:ext cx="203" cy="120"/>
                    </a:xfrm>
                    <a:prstGeom prst="roundRect">
                      <a:avLst>
                        <a:gd name="adj" fmla="val 833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7065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642" y="2435"/>
                      <a:ext cx="202" cy="118"/>
                      <a:chOff x="-642" y="2435"/>
                      <a:chExt cx="202" cy="118"/>
                    </a:xfrm>
                  </p:grpSpPr>
                  <p:sp>
                    <p:nvSpPr>
                      <p:cNvPr id="87066" name="AutoShap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642" y="2435"/>
                        <a:ext cx="203" cy="119"/>
                      </a:xfrm>
                      <a:prstGeom prst="roundRect">
                        <a:avLst>
                          <a:gd name="adj" fmla="val 84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067" name="AutoShap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642" y="2435"/>
                        <a:ext cx="203" cy="119"/>
                      </a:xfrm>
                      <a:prstGeom prst="roundRect">
                        <a:avLst>
                          <a:gd name="adj" fmla="val 84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0000" tIns="46800" rIns="90000" bIns="46800">
                        <a:sp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charset="0"/>
                          <a:buNone/>
                          <a:tabLst>
                            <a:tab pos="0" algn="l"/>
                            <a:tab pos="457200" algn="l"/>
                            <a:tab pos="914400" algn="l"/>
                            <a:tab pos="1371600" algn="l"/>
                            <a:tab pos="1828800" algn="l"/>
                            <a:tab pos="2286000" algn="l"/>
                            <a:tab pos="2743200" algn="l"/>
                            <a:tab pos="3200400" algn="l"/>
                            <a:tab pos="3657600" algn="l"/>
                            <a:tab pos="4114800" algn="l"/>
                            <a:tab pos="4572000" algn="l"/>
                            <a:tab pos="5029200" algn="l"/>
                            <a:tab pos="5486400" algn="l"/>
                            <a:tab pos="5943600" algn="l"/>
                            <a:tab pos="6400800" algn="l"/>
                            <a:tab pos="6858000" algn="l"/>
                            <a:tab pos="7315200" algn="l"/>
                            <a:tab pos="7772400" algn="l"/>
                            <a:tab pos="8229600" algn="l"/>
                            <a:tab pos="8686800" algn="l"/>
                            <a:tab pos="9144000" algn="l"/>
                          </a:tabLst>
                        </a:pPr>
                        <a:r>
                          <a:rPr lang="en-GB" sz="800" b="1">
                            <a:solidFill>
                              <a:srgbClr val="999999"/>
                            </a:solidFill>
                            <a:latin typeface="Arial Narrow" charset="0"/>
                          </a:rPr>
                          <a:t>M87</a:t>
                        </a:r>
                      </a:p>
                    </p:txBody>
                  </p:sp>
                </p:grpSp>
              </p:grpSp>
            </p:grpSp>
          </p:grpSp>
        </p:grpSp>
      </p:grpSp>
      <p:pic>
        <p:nvPicPr>
          <p:cNvPr id="8704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22325"/>
            <a:ext cx="8412163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52400" y="6248400"/>
            <a:ext cx="3200400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12 /15 correlate !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87051" name="Rectangle 25"/>
          <p:cNvSpPr>
            <a:spLocks noChangeArrowheads="1"/>
          </p:cNvSpPr>
          <p:nvPr/>
        </p:nvSpPr>
        <p:spPr bwMode="auto">
          <a:xfrm>
            <a:off x="5791200" y="3733800"/>
            <a:ext cx="128588" cy="12858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Rectangle 26"/>
          <p:cNvSpPr>
            <a:spLocks noChangeArrowheads="1"/>
          </p:cNvSpPr>
          <p:nvPr/>
        </p:nvSpPr>
        <p:spPr bwMode="auto">
          <a:xfrm>
            <a:off x="5173663" y="6043613"/>
            <a:ext cx="127000" cy="1285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3" name="Rectangle 27"/>
          <p:cNvSpPr>
            <a:spLocks noChangeArrowheads="1"/>
          </p:cNvSpPr>
          <p:nvPr/>
        </p:nvSpPr>
        <p:spPr bwMode="auto">
          <a:xfrm>
            <a:off x="7720013" y="5432425"/>
            <a:ext cx="128587" cy="127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4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962177-5716-5B4A-ADF5-DB31402E5FCA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55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981200" y="762000"/>
            <a:ext cx="5562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l"/>
            <a:r>
              <a:rPr lang="en-US" sz="3200" b="1">
                <a:solidFill>
                  <a:srgbClr val="002060"/>
                </a:solidFill>
                <a:latin typeface="Arial Narrow" charset="0"/>
              </a:rPr>
              <a:t>Significance is Maximum at</a:t>
            </a:r>
          </a:p>
          <a:p>
            <a:pPr lvl="3" algn="l">
              <a:buFontTx/>
              <a:buChar char="•"/>
            </a:pPr>
            <a:r>
              <a:rPr lang="en-US" sz="3200" b="1">
                <a:solidFill>
                  <a:srgbClr val="0000FF"/>
                </a:solidFill>
                <a:latin typeface="Arial Narrow" charset="0"/>
              </a:rPr>
              <a:t>  Opening Angle &lt; 3.1</a:t>
            </a:r>
            <a:r>
              <a:rPr lang="en-US" sz="3200" b="1" baseline="30000">
                <a:solidFill>
                  <a:srgbClr val="0000FF"/>
                </a:solidFill>
                <a:latin typeface="Arial Narrow" charset="0"/>
              </a:rPr>
              <a:t>o</a:t>
            </a:r>
            <a:endParaRPr lang="en-US" sz="3200" b="1">
              <a:solidFill>
                <a:srgbClr val="0000FF"/>
              </a:solidFill>
              <a:latin typeface="Arial Narrow" charset="0"/>
            </a:endParaRPr>
          </a:p>
          <a:p>
            <a:pPr lvl="3" algn="l">
              <a:buFontTx/>
              <a:buChar char="•"/>
            </a:pPr>
            <a:r>
              <a:rPr lang="en-US" sz="3200" b="1">
                <a:solidFill>
                  <a:srgbClr val="0000FF"/>
                </a:solidFill>
                <a:latin typeface="Arial Narrow" charset="0"/>
              </a:rPr>
              <a:t>  z &lt; 0.018 ( &lt; 75 Mpc)</a:t>
            </a:r>
          </a:p>
          <a:p>
            <a:pPr lvl="3" algn="l">
              <a:buFontTx/>
              <a:buChar char="•"/>
            </a:pPr>
            <a:r>
              <a:rPr lang="en-US" sz="3200" b="1">
                <a:solidFill>
                  <a:srgbClr val="0000FF"/>
                </a:solidFill>
                <a:latin typeface="Arial Narrow" charset="0"/>
              </a:rPr>
              <a:t>  E &gt; 56 EeV</a:t>
            </a:r>
          </a:p>
        </p:txBody>
      </p:sp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6400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811463"/>
            <a:ext cx="32067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8044BC-958F-1A4D-A103-168891CCBF1C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72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Argentina Group</a:t>
            </a:r>
            <a:r>
              <a:rPr lang="ja-JP" altLang="en-US" sz="3600">
                <a:latin typeface="Tahoma" charset="0"/>
              </a:rPr>
              <a:t>’</a:t>
            </a:r>
            <a:r>
              <a:rPr lang="en-US" sz="3600">
                <a:latin typeface="Tahoma" charset="0"/>
              </a:rPr>
              <a:t>s Discovery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184150" y="914400"/>
            <a:ext cx="9417050" cy="5772150"/>
          </a:xfrm>
        </p:spPr>
        <p:txBody>
          <a:bodyPr/>
          <a:lstStyle/>
          <a:p>
            <a:r>
              <a:rPr lang="en-US" sz="3200">
                <a:latin typeface="Arial Narrow" charset="0"/>
              </a:rPr>
              <a:t>Veron-Cetty 12th edition catalog of AGN</a:t>
            </a:r>
          </a:p>
          <a:p>
            <a:pPr lvl="1"/>
            <a:r>
              <a:rPr lang="en-US" sz="2800">
                <a:latin typeface="Arial Narrow" charset="0"/>
              </a:rPr>
              <a:t>Total 85,221 quasars, 21,737 AGN, 1,122 BL Lac</a:t>
            </a:r>
          </a:p>
          <a:p>
            <a:pPr lvl="1"/>
            <a:r>
              <a:rPr lang="en-US" sz="2800">
                <a:latin typeface="Arial Narrow" charset="0"/>
              </a:rPr>
              <a:t>Within 100 Mpc, 694 AGN, only 4 BL Lacs</a:t>
            </a:r>
          </a:p>
          <a:p>
            <a:pPr lvl="1"/>
            <a:r>
              <a:rPr lang="en-US" sz="2800">
                <a:latin typeface="Arial Narrow" charset="0"/>
              </a:rPr>
              <a:t>Identified via optical observations, including recent SDSS</a:t>
            </a:r>
          </a:p>
          <a:p>
            <a:r>
              <a:rPr lang="en-US" sz="3600">
                <a:latin typeface="Arial Narrow" charset="0"/>
              </a:rPr>
              <a:t>Correlation with cosmic rays maximized at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Z &lt; 0.018 </a:t>
            </a:r>
            <a:r>
              <a:rPr lang="en-US" sz="2800">
                <a:latin typeface="Arial Narrow" charset="0"/>
              </a:rPr>
              <a:t>( &lt; 75 Mpc, 472 AGN)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θ &lt; 3.1°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E &gt; 56 EeV</a:t>
            </a:r>
          </a:p>
          <a:p>
            <a:r>
              <a:rPr lang="en-US" sz="3200">
                <a:latin typeface="Arial Narrow" charset="0"/>
              </a:rPr>
              <a:t>Probability</a:t>
            </a:r>
          </a:p>
          <a:p>
            <a:pPr lvl="1"/>
            <a:r>
              <a:rPr lang="en-US" sz="2800">
                <a:latin typeface="Arial Narrow" charset="0"/>
              </a:rPr>
              <a:t>p = 21% for each correlation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12 out of 15 </a:t>
            </a:r>
            <a:r>
              <a:rPr lang="en-US" sz="2800">
                <a:latin typeface="Arial Narrow" charset="0"/>
              </a:rPr>
              <a:t>UHECR correlate.  (only expect 3.2 / 15)</a:t>
            </a:r>
          </a:p>
          <a:p>
            <a:pPr lvl="1"/>
            <a:r>
              <a:rPr lang="en-US" sz="2800">
                <a:solidFill>
                  <a:srgbClr val="FF00FF"/>
                </a:solidFill>
                <a:latin typeface="Arial Narrow" charset="0"/>
              </a:rPr>
              <a:t>P ~ 10</a:t>
            </a:r>
            <a:r>
              <a:rPr lang="en-US" sz="2800" baseline="30000">
                <a:solidFill>
                  <a:srgbClr val="FF00FF"/>
                </a:solidFill>
                <a:latin typeface="Arial Narrow" charset="0"/>
              </a:rPr>
              <a:t>-6</a:t>
            </a:r>
            <a:r>
              <a:rPr lang="en-US" sz="2800">
                <a:solidFill>
                  <a:srgbClr val="FF00FF"/>
                </a:solidFill>
                <a:latin typeface="Arial Narrow" charset="0"/>
              </a:rPr>
              <a:t>  </a:t>
            </a:r>
            <a:r>
              <a:rPr lang="en-US" sz="2800" i="1" u="sng">
                <a:solidFill>
                  <a:srgbClr val="FF00FF"/>
                </a:solidFill>
                <a:latin typeface="Arial Narrow" charset="0"/>
              </a:rPr>
              <a:t>but a posteriori</a:t>
            </a:r>
          </a:p>
        </p:txBody>
      </p:sp>
      <p:sp>
        <p:nvSpPr>
          <p:cNvPr id="8909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8909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6F863F-84D6-D54B-A224-153E6AB538A8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Independent Sequential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9067800" cy="5619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June 2006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Auger collaboration agreed to freeze the cuts and analysis procedure.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Agreed to publish, </a:t>
            </a:r>
            <a:r>
              <a:rPr lang="en-US" sz="3200" i="1" u="sng">
                <a:latin typeface="Arial Narrow" charset="0"/>
              </a:rPr>
              <a:t>once</a:t>
            </a:r>
            <a:r>
              <a:rPr lang="en-US" sz="3200">
                <a:latin typeface="Arial Narrow" charset="0"/>
              </a:rPr>
              <a:t> CL &gt; 99% was realized for the new independent data set.</a:t>
            </a: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August 31, 2007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FF0000"/>
                </a:solidFill>
                <a:latin typeface="Arial Narrow" charset="0"/>
              </a:rPr>
              <a:t>8  / 13 </a:t>
            </a:r>
            <a:r>
              <a:rPr lang="en-US" sz="3200">
                <a:latin typeface="Arial Narrow" charset="0"/>
              </a:rPr>
              <a:t>new events correlated. (2.7 / 13 expected)</a:t>
            </a:r>
          </a:p>
          <a:p>
            <a:pPr lvl="1">
              <a:lnSpc>
                <a:spcPct val="80000"/>
              </a:lnSpc>
            </a:pPr>
            <a:r>
              <a:rPr lang="it-IT" sz="3200" i="1" u="sng">
                <a:solidFill>
                  <a:srgbClr val="FF00FF"/>
                </a:solidFill>
                <a:latin typeface="Arial Narrow" charset="0"/>
              </a:rPr>
              <a:t>A priori </a:t>
            </a:r>
            <a:r>
              <a:rPr lang="it-IT" sz="3200">
                <a:latin typeface="Arial Narrow" charset="0"/>
              </a:rPr>
              <a:t>(unbiased) isotropic probability </a:t>
            </a:r>
            <a:r>
              <a:rPr lang="it-IT" sz="3200">
                <a:solidFill>
                  <a:srgbClr val="FF00FF"/>
                </a:solidFill>
                <a:latin typeface="Arial Narrow" charset="0"/>
              </a:rPr>
              <a:t>~ 0.17%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This </a:t>
            </a:r>
            <a:r>
              <a:rPr lang="en-US" sz="3200" i="1">
                <a:latin typeface="Arial Narrow" charset="0"/>
              </a:rPr>
              <a:t>a priori </a:t>
            </a:r>
            <a:r>
              <a:rPr lang="en-US" sz="3200">
                <a:latin typeface="Arial Narrow" charset="0"/>
              </a:rPr>
              <a:t>analysis establishes the anisotropy of the UHE Cosmic Rays with at least 99% CL.</a:t>
            </a: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Submitted a paper to </a:t>
            </a:r>
            <a:r>
              <a:rPr lang="ja-JP" altLang="en-US" sz="3600">
                <a:latin typeface="Arial Narrow" charset="0"/>
              </a:rPr>
              <a:t>“</a:t>
            </a:r>
            <a:r>
              <a:rPr lang="en-US" sz="3600">
                <a:latin typeface="Arial Narrow" charset="0"/>
              </a:rPr>
              <a:t>Science</a:t>
            </a:r>
            <a:r>
              <a:rPr lang="ja-JP" altLang="en-US" sz="3600">
                <a:latin typeface="Arial Narrow" charset="0"/>
              </a:rPr>
              <a:t>”</a:t>
            </a:r>
            <a:endParaRPr lang="en-US" sz="3600">
              <a:latin typeface="Arial Narrow" charset="0"/>
            </a:endParaRPr>
          </a:p>
        </p:txBody>
      </p:sp>
      <p:sp>
        <p:nvSpPr>
          <p:cNvPr id="9011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901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9D69AA-CB16-4749-9A4B-3622E4BED6C2}" type="slidenum">
              <a:rPr lang="en-US" sz="1500">
                <a:solidFill>
                  <a:srgbClr val="0000FF"/>
                </a:solidFill>
              </a:rPr>
              <a:pPr eaLnBrk="1" hangingPunct="1"/>
              <a:t>84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8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11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0"/>
            <a:ext cx="5456238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 in galactic coordinates</a:t>
            </a:r>
          </a:p>
        </p:txBody>
      </p:sp>
      <p:sp>
        <p:nvSpPr>
          <p:cNvPr id="921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92164" name="Picture 2" descr="click for larg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397" r="713" b="992"/>
          <a:stretch>
            <a:fillRect/>
          </a:stretch>
        </p:blipFill>
        <p:spPr bwMode="auto">
          <a:xfrm>
            <a:off x="65088" y="990600"/>
            <a:ext cx="9471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217046-8C5D-A441-A301-D8B3B6E7F4EB}" type="slidenum">
              <a:rPr lang="en-US" sz="1500">
                <a:solidFill>
                  <a:srgbClr val="0000FF"/>
                </a:solidFill>
              </a:rPr>
              <a:pPr eaLnBrk="1" hangingPunct="1"/>
              <a:t>86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6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 in galactic coordinates</a:t>
            </a:r>
          </a:p>
        </p:txBody>
      </p:sp>
      <p:sp>
        <p:nvSpPr>
          <p:cNvPr id="931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93188" name="Picture 2" descr="click for larg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397" r="713" b="992"/>
          <a:stretch>
            <a:fillRect/>
          </a:stretch>
        </p:blipFill>
        <p:spPr bwMode="auto">
          <a:xfrm>
            <a:off x="65088" y="990600"/>
            <a:ext cx="9471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89" name="Group 28"/>
          <p:cNvGrpSpPr>
            <a:grpSpLocks/>
          </p:cNvGrpSpPr>
          <p:nvPr/>
        </p:nvGrpSpPr>
        <p:grpSpPr bwMode="auto">
          <a:xfrm>
            <a:off x="0" y="5638800"/>
            <a:ext cx="2667000" cy="1238250"/>
            <a:chOff x="0" y="5638800"/>
            <a:chExt cx="2667000" cy="1238310"/>
          </a:xfrm>
        </p:grpSpPr>
        <p:sp>
          <p:nvSpPr>
            <p:cNvPr id="7" name="Rectangle 6"/>
            <p:cNvSpPr/>
            <p:nvPr/>
          </p:nvSpPr>
          <p:spPr>
            <a:xfrm>
              <a:off x="0" y="6477041"/>
              <a:ext cx="2667000" cy="400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22228B"/>
                  </a:solidFill>
                  <a:latin typeface="Arial Narrow" charset="0"/>
                </a:rPr>
                <a:t>Super Galactic Plane</a:t>
              </a:r>
              <a:endParaRPr lang="en-US" sz="1600">
                <a:solidFill>
                  <a:srgbClr val="22228B"/>
                </a:solidFill>
              </a:endParaRPr>
            </a:p>
          </p:txBody>
        </p:sp>
        <p:cxnSp>
          <p:nvCxnSpPr>
            <p:cNvPr id="93209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990600" y="5638800"/>
              <a:ext cx="1219200" cy="8382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Rectangle 10"/>
          <p:cNvSpPr/>
          <p:nvPr/>
        </p:nvSpPr>
        <p:spPr>
          <a:xfrm>
            <a:off x="1447800" y="3810000"/>
            <a:ext cx="1676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Arial Narrow" charset="0"/>
              </a:rPr>
              <a:t>Galactic Plane</a:t>
            </a:r>
            <a:endParaRPr lang="en-US" sz="1600">
              <a:solidFill>
                <a:srgbClr val="00B050"/>
              </a:solidFill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514975" y="2341563"/>
            <a:ext cx="2159000" cy="1768475"/>
            <a:chOff x="5515419" y="2341187"/>
            <a:chExt cx="2159200" cy="1768135"/>
          </a:xfrm>
        </p:grpSpPr>
        <p:sp>
          <p:nvSpPr>
            <p:cNvPr id="14" name="Rectangle 13"/>
            <p:cNvSpPr/>
            <p:nvPr/>
          </p:nvSpPr>
          <p:spPr>
            <a:xfrm>
              <a:off x="6553740" y="3123674"/>
              <a:ext cx="1120879" cy="6459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6600"/>
                  </a:solidFill>
                  <a:latin typeface="+mn-lt"/>
                  <a:ea typeface="+mn-ea"/>
                </a:rPr>
                <a:t>Centaurus</a:t>
              </a:r>
              <a:endParaRPr lang="en-US" sz="1800" b="1" dirty="0">
                <a:solidFill>
                  <a:srgbClr val="FF6600"/>
                </a:solidFill>
                <a:latin typeface="+mn-lt"/>
                <a:ea typeface="+mn-ea"/>
              </a:endParaRP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  <p:sp>
          <p:nvSpPr>
            <p:cNvPr id="93207" name="Oval 14"/>
            <p:cNvSpPr>
              <a:spLocks noChangeArrowheads="1"/>
            </p:cNvSpPr>
            <p:nvPr/>
          </p:nvSpPr>
          <p:spPr bwMode="auto">
            <a:xfrm rot="-291433">
              <a:off x="5515419" y="2341187"/>
              <a:ext cx="1009449" cy="176813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327650" y="1090613"/>
            <a:ext cx="1681163" cy="1235075"/>
            <a:chOff x="5327986" y="1089915"/>
            <a:chExt cx="1681853" cy="1235397"/>
          </a:xfrm>
        </p:grpSpPr>
        <p:sp>
          <p:nvSpPr>
            <p:cNvPr id="93204" name="Oval 15"/>
            <p:cNvSpPr>
              <a:spLocks noChangeArrowheads="1"/>
            </p:cNvSpPr>
            <p:nvPr/>
          </p:nvSpPr>
          <p:spPr bwMode="auto">
            <a:xfrm rot="-1470557">
              <a:off x="5327986" y="1089915"/>
              <a:ext cx="747144" cy="123539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2883" y="1294755"/>
              <a:ext cx="836956" cy="6462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9900"/>
              </a:solidFill>
              <a:prstDash val="solid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Virgo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716463" y="3048000"/>
            <a:ext cx="130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Centaurus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3800" y="3505200"/>
            <a:ext cx="2209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Galactic</a:t>
            </a:r>
          </a:p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Center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6200" y="1120775"/>
            <a:ext cx="2438400" cy="708025"/>
            <a:chOff x="304800" y="1200090"/>
            <a:chExt cx="1905000" cy="707946"/>
          </a:xfrm>
        </p:grpSpPr>
        <p:sp>
          <p:nvSpPr>
            <p:cNvPr id="20" name="Rectangle 19"/>
            <p:cNvSpPr/>
            <p:nvPr/>
          </p:nvSpPr>
          <p:spPr>
            <a:xfrm>
              <a:off x="304800" y="1200090"/>
              <a:ext cx="1905000" cy="707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 Narrow" charset="0"/>
                </a:rPr>
                <a:t>472 AGN (z &lt; 0.018)</a:t>
              </a:r>
              <a:endParaRPr lang="en-US" sz="1600">
                <a:solidFill>
                  <a:srgbClr val="C00000"/>
                </a:solidFill>
              </a:endParaRPr>
            </a:p>
          </p:txBody>
        </p:sp>
        <p:cxnSp>
          <p:nvCxnSpPr>
            <p:cNvPr id="93203" name="Straight Arrow Connector 21"/>
            <p:cNvCxnSpPr>
              <a:cxnSpLocks noChangeShapeType="1"/>
            </p:cNvCxnSpPr>
            <p:nvPr/>
          </p:nvCxnSpPr>
          <p:spPr bwMode="auto">
            <a:xfrm rot="16200000" flipH="1">
              <a:off x="1295400" y="1600200"/>
              <a:ext cx="381000" cy="2286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25"/>
          <p:cNvSpPr/>
          <p:nvPr/>
        </p:nvSpPr>
        <p:spPr>
          <a:xfrm>
            <a:off x="6934200" y="804863"/>
            <a:ext cx="2286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3399FF"/>
                </a:solidFill>
                <a:latin typeface="Arial Narrow" charset="0"/>
              </a:rPr>
              <a:t>Blue color: Exposure</a:t>
            </a:r>
            <a:endParaRPr lang="en-US" sz="1600">
              <a:solidFill>
                <a:srgbClr val="3399FF"/>
              </a:solidFill>
            </a:endParaRP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086600" y="4419600"/>
            <a:ext cx="2514600" cy="2613025"/>
            <a:chOff x="7086600" y="4419600"/>
            <a:chExt cx="2514600" cy="2613025"/>
          </a:xfrm>
        </p:grpSpPr>
        <p:sp>
          <p:nvSpPr>
            <p:cNvPr id="23" name="Rectangle 22"/>
            <p:cNvSpPr/>
            <p:nvPr/>
          </p:nvSpPr>
          <p:spPr>
            <a:xfrm>
              <a:off x="7086600" y="6324600"/>
              <a:ext cx="25146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28 Cosmic Rays</a:t>
              </a:r>
            </a:p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(E &gt; 56 EeV, 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 &lt; 3.1</a:t>
              </a:r>
              <a:r>
                <a:rPr lang="en-US" sz="2000" b="1" baseline="30000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o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)</a:t>
              </a:r>
              <a:endParaRPr lang="en-US" sz="1600">
                <a:solidFill>
                  <a:srgbClr val="0D0D0D"/>
                </a:solidFill>
              </a:endParaRPr>
            </a:p>
          </p:txBody>
        </p:sp>
        <p:cxnSp>
          <p:nvCxnSpPr>
            <p:cNvPr id="93201" name="Straight Arrow Connector 24"/>
            <p:cNvCxnSpPr>
              <a:cxnSpLocks noChangeShapeType="1"/>
            </p:cNvCxnSpPr>
            <p:nvPr/>
          </p:nvCxnSpPr>
          <p:spPr bwMode="auto">
            <a:xfrm rot="16200000" flipV="1">
              <a:off x="7086549" y="4876851"/>
              <a:ext cx="1905101" cy="9906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198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67B0CC-61E2-F64D-AF7F-D37FE1A77B6A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99" name="Footer Placeholder 2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4211" name="Picture 2" descr="Nearby super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6250"/>
          <a:stretch>
            <a:fillRect/>
          </a:stretch>
        </p:blipFill>
        <p:spPr bwMode="auto">
          <a:xfrm>
            <a:off x="76200" y="0"/>
            <a:ext cx="93630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  <a:t>Universe within 60 </a:t>
            </a:r>
            <a:r>
              <a:rPr lang="en-US" sz="2000" dirty="0" err="1" smtClean="0">
                <a:solidFill>
                  <a:srgbClr val="FF6600"/>
                </a:solidFill>
                <a:latin typeface="+mn-lt"/>
                <a:ea typeface="+mj-ea"/>
              </a:rPr>
              <a:t>Mpc</a:t>
            </a:r>
            <a: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</a:br>
            <a: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  <a:t>(200 M light year)</a:t>
            </a:r>
            <a:endParaRPr lang="en-US" sz="2000" dirty="0">
              <a:solidFill>
                <a:srgbClr val="FF6600"/>
              </a:solidFill>
              <a:latin typeface="+mn-lt"/>
              <a:ea typeface="+mj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9725" y="271463"/>
            <a:ext cx="7524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  <a:latin typeface="Arial Narrow" charset="0"/>
              </a:rPr>
              <a:t>30 Mpc</a:t>
            </a:r>
            <a:endParaRPr lang="en-US" sz="2000">
              <a:solidFill>
                <a:srgbClr val="FFC000"/>
              </a:solidFill>
            </a:endParaRPr>
          </a:p>
        </p:txBody>
      </p:sp>
      <p:sp>
        <p:nvSpPr>
          <p:cNvPr id="94214" name="4-Point Star 5"/>
          <p:cNvSpPr>
            <a:spLocks noChangeArrowheads="1"/>
          </p:cNvSpPr>
          <p:nvPr/>
        </p:nvSpPr>
        <p:spPr bwMode="auto">
          <a:xfrm>
            <a:off x="4672013" y="3398838"/>
            <a:ext cx="184150" cy="182562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entaurus_A_Galaxy.V#122F52.jpg                                000DD357Macintosh HD                   C2D1740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591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7315200" cy="569913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latin typeface="Arial Narrow" charset="0"/>
              </a:rPr>
              <a:t>Centaurus A  </a:t>
            </a:r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(4 Mpc, 12 M light year)</a:t>
            </a:r>
            <a:endParaRPr lang="en-US" sz="36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5870575" y="752475"/>
            <a:ext cx="3502025" cy="4667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AFF00"/>
                </a:solidFill>
                <a:latin typeface="Arial Narrow" charset="0"/>
              </a:rPr>
              <a:t>2 Cosmic Rays correlated.</a:t>
            </a:r>
          </a:p>
        </p:txBody>
      </p:sp>
      <p:sp>
        <p:nvSpPr>
          <p:cNvPr id="95237" name="Text Box 10"/>
          <p:cNvSpPr txBox="1">
            <a:spLocks noChangeArrowheads="1"/>
          </p:cNvSpPr>
          <p:nvPr/>
        </p:nvSpPr>
        <p:spPr bwMode="auto">
          <a:xfrm>
            <a:off x="152400" y="6696075"/>
            <a:ext cx="3276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C000"/>
                </a:solidFill>
                <a:latin typeface="Arial Narrow" charset="0"/>
              </a:rPr>
              <a:t>Radio + Optical images </a:t>
            </a:r>
          </a:p>
        </p:txBody>
      </p:sp>
      <p:pic>
        <p:nvPicPr>
          <p:cNvPr id="9523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219200"/>
            <a:ext cx="30289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373563"/>
            <a:ext cx="29797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Rectangle 9"/>
          <p:cNvSpPr>
            <a:spLocks noChangeArrowheads="1"/>
          </p:cNvSpPr>
          <p:nvPr/>
        </p:nvSpPr>
        <p:spPr bwMode="auto">
          <a:xfrm>
            <a:off x="6705600" y="3886200"/>
            <a:ext cx="112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Arial Narrow" charset="0"/>
              </a:rPr>
              <a:t>Infrared</a:t>
            </a:r>
          </a:p>
        </p:txBody>
      </p:sp>
      <p:sp>
        <p:nvSpPr>
          <p:cNvPr id="95241" name="Rectangle 10"/>
          <p:cNvSpPr>
            <a:spLocks noChangeArrowheads="1"/>
          </p:cNvSpPr>
          <p:nvPr/>
        </p:nvSpPr>
        <p:spPr bwMode="auto">
          <a:xfrm>
            <a:off x="6705600" y="6705600"/>
            <a:ext cx="81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Arial Narrow" charset="0"/>
              </a:rPr>
              <a:t>X-ray</a:t>
            </a:r>
          </a:p>
        </p:txBody>
      </p:sp>
      <p:sp>
        <p:nvSpPr>
          <p:cNvPr id="95242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BA56EF-8BCA-B341-80A8-A82276B8A151}" type="slidenum">
              <a:rPr lang="en-US" sz="1500"/>
              <a:pPr eaLnBrk="1" hangingPunct="1"/>
              <a:t>89</a:t>
            </a:fld>
            <a:endParaRPr lang="en-US" sz="1500"/>
          </a:p>
        </p:txBody>
      </p:sp>
      <p:sp>
        <p:nvSpPr>
          <p:cNvPr id="95243" name="Footer Placeholder 1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/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Particle Physics in Early Universe</a:t>
            </a:r>
          </a:p>
        </p:txBody>
      </p:sp>
      <p:grpSp>
        <p:nvGrpSpPr>
          <p:cNvPr id="21508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21573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7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21590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1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2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3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4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5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6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7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8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9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600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601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21602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21603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604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21509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21533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34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55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56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57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21558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21559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21560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21561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21562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21563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21564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5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6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7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8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9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70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71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72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21510" name="Group 80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21525" name="Line 81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82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Text Box 83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21528" name="Line 84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Text Box 85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21530" name="Text Box 86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21531" name="Line 87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Text Box 88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6629400" y="4191000"/>
            <a:ext cx="2514600" cy="1512888"/>
            <a:chOff x="2544" y="2640"/>
            <a:chExt cx="1584" cy="953"/>
          </a:xfrm>
        </p:grpSpPr>
        <p:sp>
          <p:nvSpPr>
            <p:cNvPr id="21523" name="Line 91"/>
            <p:cNvSpPr>
              <a:spLocks noChangeAspect="1" noChangeShapeType="1"/>
            </p:cNvSpPr>
            <p:nvPr/>
          </p:nvSpPr>
          <p:spPr bwMode="auto">
            <a:xfrm rot="5400000">
              <a:off x="2692" y="3116"/>
              <a:ext cx="953" cy="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Text Box 92"/>
            <p:cNvSpPr txBox="1">
              <a:spLocks noChangeAspect="1" noChangeArrowheads="1"/>
            </p:cNvSpPr>
            <p:nvPr/>
          </p:nvSpPr>
          <p:spPr bwMode="auto">
            <a:xfrm>
              <a:off x="2544" y="2956"/>
              <a:ext cx="1584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Accelerator</a:t>
              </a:r>
            </a:p>
          </p:txBody>
        </p:sp>
      </p:grpSp>
      <p:sp>
        <p:nvSpPr>
          <p:cNvPr id="1758301" name="Text Box 93"/>
          <p:cNvSpPr txBox="1">
            <a:spLocks noChangeAspect="1" noChangeArrowheads="1"/>
          </p:cNvSpPr>
          <p:nvPr/>
        </p:nvSpPr>
        <p:spPr bwMode="auto">
          <a:xfrm>
            <a:off x="6886575" y="6324600"/>
            <a:ext cx="195262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ja-JP" sz="2400" b="1" i="1">
                <a:solidFill>
                  <a:srgbClr val="FF0000"/>
                </a:solidFill>
                <a:cs typeface="Times New Roman" charset="0"/>
              </a:rPr>
              <a:t>Telescope</a:t>
            </a:r>
          </a:p>
        </p:txBody>
      </p: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6580188" y="2849563"/>
            <a:ext cx="2944812" cy="958850"/>
            <a:chOff x="2513" y="1795"/>
            <a:chExt cx="1855" cy="604"/>
          </a:xfrm>
        </p:grpSpPr>
        <p:sp>
          <p:nvSpPr>
            <p:cNvPr id="21521" name="Line 95"/>
            <p:cNvSpPr>
              <a:spLocks noChangeAspect="1" noChangeShapeType="1"/>
            </p:cNvSpPr>
            <p:nvPr/>
          </p:nvSpPr>
          <p:spPr bwMode="auto">
            <a:xfrm rot="5400000">
              <a:off x="2866" y="2096"/>
              <a:ext cx="60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Text Box 96"/>
            <p:cNvSpPr txBox="1">
              <a:spLocks noChangeAspect="1" noChangeArrowheads="1"/>
            </p:cNvSpPr>
            <p:nvPr/>
          </p:nvSpPr>
          <p:spPr bwMode="auto">
            <a:xfrm>
              <a:off x="2513" y="2068"/>
              <a:ext cx="1855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UHE Cosmic Rays</a:t>
              </a:r>
            </a:p>
          </p:txBody>
        </p:sp>
      </p:grpSp>
      <p:grpSp>
        <p:nvGrpSpPr>
          <p:cNvPr id="21514" name="Group 110"/>
          <p:cNvGrpSpPr>
            <a:grpSpLocks/>
          </p:cNvGrpSpPr>
          <p:nvPr/>
        </p:nvGrpSpPr>
        <p:grpSpPr bwMode="auto">
          <a:xfrm>
            <a:off x="4433888" y="2330450"/>
            <a:ext cx="3140075" cy="4618038"/>
            <a:chOff x="2985" y="1468"/>
            <a:chExt cx="1978" cy="2909"/>
          </a:xfrm>
        </p:grpSpPr>
        <p:sp>
          <p:nvSpPr>
            <p:cNvPr id="21518" name="Text Box 111"/>
            <p:cNvSpPr txBox="1">
              <a:spLocks noChangeAspect="1" noChangeArrowheads="1"/>
            </p:cNvSpPr>
            <p:nvPr/>
          </p:nvSpPr>
          <p:spPr bwMode="auto">
            <a:xfrm>
              <a:off x="3071" y="1468"/>
              <a:ext cx="14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Inflation</a:t>
              </a:r>
            </a:p>
          </p:txBody>
        </p:sp>
        <p:sp>
          <p:nvSpPr>
            <p:cNvPr id="21519" name="Text Box 112"/>
            <p:cNvSpPr txBox="1">
              <a:spLocks noChangeAspect="1" noChangeArrowheads="1"/>
            </p:cNvSpPr>
            <p:nvPr/>
          </p:nvSpPr>
          <p:spPr bwMode="auto">
            <a:xfrm>
              <a:off x="2985" y="2545"/>
              <a:ext cx="16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Matter</a:t>
              </a:r>
            </a:p>
          </p:txBody>
        </p:sp>
        <p:sp>
          <p:nvSpPr>
            <p:cNvPr id="21520" name="Text Box 113"/>
            <p:cNvSpPr txBox="1">
              <a:spLocks noChangeAspect="1" noChangeArrowheads="1"/>
            </p:cNvSpPr>
            <p:nvPr/>
          </p:nvSpPr>
          <p:spPr bwMode="auto">
            <a:xfrm>
              <a:off x="3012" y="4089"/>
              <a:ext cx="19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Energy</a:t>
              </a:r>
            </a:p>
          </p:txBody>
        </p:sp>
      </p:grpSp>
      <p:sp>
        <p:nvSpPr>
          <p:cNvPr id="21515" name="Text Box 86"/>
          <p:cNvSpPr txBox="1">
            <a:spLocks noChangeArrowheads="1"/>
          </p:cNvSpPr>
          <p:nvPr/>
        </p:nvSpPr>
        <p:spPr bwMode="auto">
          <a:xfrm>
            <a:off x="4648200" y="10668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FF"/>
                </a:solidFill>
              </a:rPr>
              <a:t>Big Bang!</a:t>
            </a:r>
          </a:p>
        </p:txBody>
      </p:sp>
      <p:sp>
        <p:nvSpPr>
          <p:cNvPr id="21516" name="Slide Number Placeholder 10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DF2606-64E1-4846-BD8C-416F38FDCDC6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7" name="Footer Placeholder 10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58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58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830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Scan over all the data (E &gt; 56 EeV)</a:t>
            </a:r>
          </a:p>
        </p:txBody>
      </p:sp>
      <p:sp>
        <p:nvSpPr>
          <p:cNvPr id="962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515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0" y="4267200"/>
            <a:ext cx="1676400" cy="933450"/>
            <a:chOff x="5334000" y="4267200"/>
            <a:chExt cx="1676400" cy="933510"/>
          </a:xfrm>
        </p:grpSpPr>
        <p:sp>
          <p:nvSpPr>
            <p:cNvPr id="7" name="Rectangle 6"/>
            <p:cNvSpPr/>
            <p:nvPr/>
          </p:nvSpPr>
          <p:spPr>
            <a:xfrm>
              <a:off x="5334000" y="4800634"/>
              <a:ext cx="1676400" cy="40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00FF"/>
                  </a:solidFill>
                  <a:latin typeface="Arial Narrow" charset="0"/>
                </a:rPr>
                <a:t>Old Minimum</a:t>
              </a:r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96268" name="Oval 8"/>
            <p:cNvSpPr>
              <a:spLocks noChangeArrowheads="1"/>
            </p:cNvSpPr>
            <p:nvPr/>
          </p:nvSpPr>
          <p:spPr bwMode="auto">
            <a:xfrm>
              <a:off x="5867400" y="4267200"/>
              <a:ext cx="533400" cy="533400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886200" y="2743200"/>
            <a:ext cx="1676400" cy="914400"/>
            <a:chOff x="3886200" y="2743200"/>
            <a:chExt cx="1676400" cy="914400"/>
          </a:xfrm>
        </p:grpSpPr>
        <p:sp>
          <p:nvSpPr>
            <p:cNvPr id="8" name="Rectangle 7"/>
            <p:cNvSpPr/>
            <p:nvPr/>
          </p:nvSpPr>
          <p:spPr>
            <a:xfrm>
              <a:off x="3886200" y="2743200"/>
              <a:ext cx="16764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Arial Narrow" charset="0"/>
                </a:rPr>
                <a:t>New Minimum</a:t>
              </a:r>
              <a:endParaRPr lang="en-US" sz="1600">
                <a:solidFill>
                  <a:srgbClr val="002060"/>
                </a:solidFill>
              </a:endParaRPr>
            </a:p>
          </p:txBody>
        </p:sp>
        <p:sp>
          <p:nvSpPr>
            <p:cNvPr id="96266" name="Oval 9"/>
            <p:cNvSpPr>
              <a:spLocks noChangeArrowheads="1"/>
            </p:cNvSpPr>
            <p:nvPr/>
          </p:nvSpPr>
          <p:spPr bwMode="auto">
            <a:xfrm>
              <a:off x="4800600" y="3124200"/>
              <a:ext cx="533400" cy="533400"/>
            </a:xfrm>
            <a:prstGeom prst="ellipse">
              <a:avLst/>
            </a:prstGeom>
            <a:noFill/>
            <a:ln w="508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9780DD-15EF-1B40-955C-EAD498B63267}" type="slidenum">
              <a:rPr lang="en-US" sz="1500">
                <a:solidFill>
                  <a:srgbClr val="0000FF"/>
                </a:solidFill>
              </a:rPr>
              <a:pPr eaLnBrk="1" hangingPunct="1"/>
              <a:t>90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6264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19200"/>
            <a:ext cx="9340850" cy="5619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Correlation with AGN established at &gt;99% CL. 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2060"/>
                </a:solidFill>
                <a:latin typeface="Arial Narrow" charset="0"/>
              </a:rPr>
              <a:t>Z &lt; 0.018 ( &lt; 75 Mpc)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2060"/>
                </a:solidFill>
                <a:latin typeface="Arial Narrow" charset="0"/>
              </a:rPr>
              <a:t>θ &lt; 3 - 5°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2060"/>
                </a:solidFill>
                <a:latin typeface="Arial Narrow" charset="0"/>
              </a:rPr>
              <a:t>E ~&gt; 60 EeV</a:t>
            </a:r>
          </a:p>
          <a:p>
            <a:pPr lvl="3">
              <a:lnSpc>
                <a:spcPct val="80000"/>
              </a:lnSpc>
            </a:pPr>
            <a:endParaRPr lang="en-US" sz="2300">
              <a:solidFill>
                <a:srgbClr val="002060"/>
              </a:solidFill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The first evidence of extra galactic origin of cosmic rays.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It could be a correlation with Large Scale Structure (or other sources with similar distribution.)</a:t>
            </a:r>
          </a:p>
          <a:p>
            <a:pPr lvl="3">
              <a:lnSpc>
                <a:spcPct val="80000"/>
              </a:lnSpc>
            </a:pPr>
            <a:endParaRPr lang="en-US" sz="2300"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Beginning of </a:t>
            </a:r>
            <a:r>
              <a:rPr lang="en-US" sz="3600">
                <a:solidFill>
                  <a:srgbClr val="FF00FF"/>
                </a:solidFill>
                <a:latin typeface="Arial Narrow" charset="0"/>
              </a:rPr>
              <a:t>UHE Charged-particle Astronomy</a:t>
            </a:r>
            <a:r>
              <a:rPr lang="en-US" sz="3600">
                <a:latin typeface="Arial Narrow" charset="0"/>
              </a:rPr>
              <a:t>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3200">
              <a:latin typeface="Arial Narrow" charset="0"/>
            </a:endParaRPr>
          </a:p>
          <a:p>
            <a:pPr>
              <a:lnSpc>
                <a:spcPct val="80000"/>
              </a:lnSpc>
            </a:pPr>
            <a:endParaRPr lang="en-US" sz="3600">
              <a:solidFill>
                <a:srgbClr val="002060"/>
              </a:solidFill>
              <a:latin typeface="Arial Narrow" charset="0"/>
            </a:endParaRP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</a:endParaRPr>
          </a:p>
        </p:txBody>
      </p:sp>
      <p:sp>
        <p:nvSpPr>
          <p:cNvPr id="9728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972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F8E268-FB05-DC44-9885-E50A1B62EFE2}" type="slidenum">
              <a:rPr lang="en-US" sz="1500">
                <a:solidFill>
                  <a:srgbClr val="0000FF"/>
                </a:solidFill>
              </a:rPr>
              <a:pPr eaLnBrk="1" hangingPunct="1"/>
              <a:t>91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6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981200"/>
            <a:ext cx="6705600" cy="15240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Are the protons or heavy elements? </a:t>
            </a:r>
          </a:p>
        </p:txBody>
      </p:sp>
      <p:sp>
        <p:nvSpPr>
          <p:cNvPr id="983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99A332-9B6E-B94E-8760-2141DFA1D181}" type="slidenum">
              <a:rPr lang="en-US" sz="1500">
                <a:solidFill>
                  <a:srgbClr val="0000FF"/>
                </a:solidFill>
              </a:rPr>
              <a:pPr eaLnBrk="1" hangingPunct="1"/>
              <a:t>92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830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99331" name="Picture 8" descr="F:\My Documents\My Pictures\Composition Pictures\CompositionTrend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 vs. Log(E)</a:t>
            </a:r>
          </a:p>
        </p:txBody>
      </p:sp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5927725" y="2276475"/>
            <a:ext cx="800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C00FF"/>
                </a:solidFill>
              </a:rPr>
              <a:t>Photon</a:t>
            </a:r>
            <a:endParaRPr lang="en-US" sz="1400" b="1" baseline="30000">
              <a:solidFill>
                <a:srgbClr val="CC00FF"/>
              </a:solidFill>
            </a:endParaRPr>
          </a:p>
        </p:txBody>
      </p:sp>
      <p:sp>
        <p:nvSpPr>
          <p:cNvPr id="99334" name="Text Box 7"/>
          <p:cNvSpPr txBox="1">
            <a:spLocks noChangeArrowheads="1"/>
          </p:cNvSpPr>
          <p:nvPr/>
        </p:nvSpPr>
        <p:spPr bwMode="auto">
          <a:xfrm>
            <a:off x="4800600" y="556260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9900"/>
                </a:solidFill>
              </a:rPr>
              <a:t>Real Data</a:t>
            </a:r>
            <a:endParaRPr lang="en-US" sz="1400" b="1" baseline="30000">
              <a:solidFill>
                <a:srgbClr val="009900"/>
              </a:solidFill>
            </a:endParaRPr>
          </a:p>
        </p:txBody>
      </p:sp>
      <p:sp>
        <p:nvSpPr>
          <p:cNvPr id="99335" name="Text Box 4"/>
          <p:cNvSpPr txBox="1">
            <a:spLocks noChangeArrowheads="1"/>
          </p:cNvSpPr>
          <p:nvPr/>
        </p:nvSpPr>
        <p:spPr bwMode="auto">
          <a:xfrm>
            <a:off x="8205788" y="47244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99336" name="Text Box 5"/>
          <p:cNvSpPr txBox="1">
            <a:spLocks noChangeArrowheads="1"/>
          </p:cNvSpPr>
          <p:nvPr/>
        </p:nvSpPr>
        <p:spPr bwMode="auto">
          <a:xfrm>
            <a:off x="8196263" y="44624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99337" name="Text Box 6"/>
          <p:cNvSpPr txBox="1">
            <a:spLocks noChangeArrowheads="1"/>
          </p:cNvSpPr>
          <p:nvPr/>
        </p:nvSpPr>
        <p:spPr bwMode="auto">
          <a:xfrm>
            <a:off x="8172450" y="34290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99338" name="Text Box 7"/>
          <p:cNvSpPr txBox="1">
            <a:spLocks noChangeArrowheads="1"/>
          </p:cNvSpPr>
          <p:nvPr/>
        </p:nvSpPr>
        <p:spPr bwMode="auto">
          <a:xfrm>
            <a:off x="8153400" y="40386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99339" name="Text Box 13"/>
          <p:cNvSpPr txBox="1">
            <a:spLocks noChangeArrowheads="1"/>
          </p:cNvSpPr>
          <p:nvPr/>
        </p:nvSpPr>
        <p:spPr bwMode="auto">
          <a:xfrm>
            <a:off x="7313613" y="152400"/>
            <a:ext cx="2287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00B050"/>
                </a:solidFill>
                <a:latin typeface="Arial Narrow" charset="0"/>
              </a:rPr>
              <a:t>Preliminary</a:t>
            </a:r>
          </a:p>
        </p:txBody>
      </p:sp>
      <p:sp>
        <p:nvSpPr>
          <p:cNvPr id="99340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7F0898-D499-8D41-AD2B-7ABF779A8B0C}" type="slidenum">
              <a:rPr lang="en-US" sz="1500">
                <a:solidFill>
                  <a:srgbClr val="0000FF"/>
                </a:solidFill>
              </a:rPr>
              <a:pPr eaLnBrk="1" hangingPunct="1"/>
              <a:t>93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9341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100355" name="Picture 14" descr="F:\My Documents\My Pictures\Composition Pictures\CompositionTrendProf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</a:t>
            </a:r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1828800" y="5262563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00358" name="Text Box 5"/>
          <p:cNvSpPr txBox="1">
            <a:spLocks noChangeArrowheads="1"/>
          </p:cNvSpPr>
          <p:nvPr/>
        </p:nvSpPr>
        <p:spPr bwMode="auto">
          <a:xfrm>
            <a:off x="1600200" y="45767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00359" name="Text Box 6"/>
          <p:cNvSpPr txBox="1">
            <a:spLocks noChangeArrowheads="1"/>
          </p:cNvSpPr>
          <p:nvPr/>
        </p:nvSpPr>
        <p:spPr bwMode="auto">
          <a:xfrm>
            <a:off x="1828800" y="2595563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00360" name="Text Box 7"/>
          <p:cNvSpPr txBox="1">
            <a:spLocks noChangeArrowheads="1"/>
          </p:cNvSpPr>
          <p:nvPr/>
        </p:nvSpPr>
        <p:spPr bwMode="auto">
          <a:xfrm>
            <a:off x="1828800" y="377825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352800" y="3890963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Real Data</a:t>
            </a:r>
            <a:endParaRPr lang="en-US" sz="1400" b="1" baseline="30000"/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4191000" y="488156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Fit to data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 flipH="1" flipV="1">
            <a:off x="4724400" y="4500563"/>
            <a:ext cx="152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5440363" y="5202238"/>
            <a:ext cx="22875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Slope = -4.2 ± 4.4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7313613" y="152400"/>
            <a:ext cx="2287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00B050"/>
                </a:solidFill>
                <a:latin typeface="Arial Narrow" charset="0"/>
              </a:rPr>
              <a:t>Preliminary</a:t>
            </a:r>
          </a:p>
        </p:txBody>
      </p:sp>
      <p:sp>
        <p:nvSpPr>
          <p:cNvPr id="10036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F1B59-CE30-5545-B698-E7C33A4E06A0}" type="slidenum">
              <a:rPr lang="en-US" sz="1500">
                <a:solidFill>
                  <a:srgbClr val="0000FF"/>
                </a:solidFill>
              </a:rPr>
              <a:pPr eaLnBrk="1" hangingPunct="1"/>
              <a:t>94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67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pic>
        <p:nvPicPr>
          <p:cNvPr id="101379" name="Picture 2" descr="F:\My Documents\My Pictures\Composition Pictures\XmaxGraph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89000"/>
            <a:ext cx="80248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Elongation Rate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505200" y="3352800"/>
            <a:ext cx="1200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996633"/>
                </a:solidFill>
              </a:rPr>
              <a:t>Surface Detector</a:t>
            </a:r>
          </a:p>
        </p:txBody>
      </p:sp>
      <p:sp>
        <p:nvSpPr>
          <p:cNvPr id="101382" name="Text Box 5"/>
          <p:cNvSpPr txBox="1">
            <a:spLocks noChangeArrowheads="1"/>
          </p:cNvSpPr>
          <p:nvPr/>
        </p:nvSpPr>
        <p:spPr bwMode="auto">
          <a:xfrm>
            <a:off x="4572000" y="1905000"/>
            <a:ext cx="16811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0000"/>
                </a:solidFill>
              </a:rPr>
              <a:t>Fluorescence Detector</a:t>
            </a:r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1676400" y="2971800"/>
            <a:ext cx="2895600" cy="900113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4724400" y="3048000"/>
            <a:ext cx="30480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101385" name="Text Box 4"/>
          <p:cNvSpPr txBox="1">
            <a:spLocks noChangeArrowheads="1"/>
          </p:cNvSpPr>
          <p:nvPr/>
        </p:nvSpPr>
        <p:spPr bwMode="auto">
          <a:xfrm>
            <a:off x="8153400" y="3124200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01386" name="Text Box 5"/>
          <p:cNvSpPr txBox="1">
            <a:spLocks noChangeArrowheads="1"/>
          </p:cNvSpPr>
          <p:nvPr/>
        </p:nvSpPr>
        <p:spPr bwMode="auto">
          <a:xfrm>
            <a:off x="8153400" y="2590800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01387" name="Text Box 6"/>
          <p:cNvSpPr txBox="1">
            <a:spLocks noChangeArrowheads="1"/>
          </p:cNvSpPr>
          <p:nvPr/>
        </p:nvSpPr>
        <p:spPr bwMode="auto">
          <a:xfrm>
            <a:off x="3886200" y="12192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01388" name="Text Box 7"/>
          <p:cNvSpPr txBox="1">
            <a:spLocks noChangeArrowheads="1"/>
          </p:cNvSpPr>
          <p:nvPr/>
        </p:nvSpPr>
        <p:spPr bwMode="auto">
          <a:xfrm>
            <a:off x="5257800" y="12192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7313613" y="152400"/>
            <a:ext cx="2287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00B050"/>
                </a:solidFill>
                <a:latin typeface="Arial Narrow" charset="0"/>
              </a:rPr>
              <a:t>Preliminary</a:t>
            </a:r>
          </a:p>
        </p:txBody>
      </p:sp>
      <p:sp>
        <p:nvSpPr>
          <p:cNvPr id="101390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C3D17F-AFBB-B94D-9D57-CCAE244A40F7}" type="slidenum">
              <a:rPr lang="en-US" sz="1500">
                <a:solidFill>
                  <a:srgbClr val="0000FF"/>
                </a:solidFill>
              </a:rPr>
              <a:pPr eaLnBrk="1" hangingPunct="1"/>
              <a:t>95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1391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3" grpId="0" animBg="1"/>
      <p:bldP spid="8807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Energy Loss Length of Proton</a:t>
            </a:r>
            <a:br>
              <a:rPr lang="en-US" sz="3200">
                <a:latin typeface="Tahoma" charset="0"/>
              </a:rPr>
            </a:br>
            <a:r>
              <a:rPr lang="en-US" sz="2400">
                <a:latin typeface="Tahoma" charset="0"/>
              </a:rPr>
              <a:t>(UCLA Simulation)</a:t>
            </a:r>
          </a:p>
        </p:txBody>
      </p:sp>
      <p:pic>
        <p:nvPicPr>
          <p:cNvPr id="102404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244600"/>
            <a:ext cx="8016875" cy="5232400"/>
          </a:xfrm>
          <a:noFill/>
        </p:spPr>
      </p:pic>
      <p:sp>
        <p:nvSpPr>
          <p:cNvPr id="102405" name="Text Box 4"/>
          <p:cNvSpPr txBox="1">
            <a:spLocks noChangeArrowheads="1"/>
          </p:cNvSpPr>
          <p:nvPr/>
        </p:nvSpPr>
        <p:spPr bwMode="auto">
          <a:xfrm>
            <a:off x="5334000" y="1524000"/>
            <a:ext cx="1282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Arial Narrow" charset="0"/>
              </a:rPr>
              <a:t>Pair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Arial Narrow" charset="0"/>
              </a:rPr>
              <a:t>Production</a:t>
            </a:r>
            <a:endParaRPr lang="en-US" sz="2000" b="1" baseline="300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2406" name="Text Box 5"/>
          <p:cNvSpPr txBox="1">
            <a:spLocks noChangeArrowheads="1"/>
          </p:cNvSpPr>
          <p:nvPr/>
        </p:nvSpPr>
        <p:spPr bwMode="auto">
          <a:xfrm>
            <a:off x="2139950" y="1812925"/>
            <a:ext cx="1212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Photopion</a:t>
            </a:r>
            <a:endParaRPr lang="en-US" sz="2000" b="1" baseline="30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02407" name="Text Box 6"/>
          <p:cNvSpPr txBox="1">
            <a:spLocks noChangeArrowheads="1"/>
          </p:cNvSpPr>
          <p:nvPr/>
        </p:nvSpPr>
        <p:spPr bwMode="auto">
          <a:xfrm>
            <a:off x="3429000" y="2971800"/>
            <a:ext cx="19208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96609" tIns="48304" rIns="96609" bIns="48304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FF00FF"/>
                </a:solidFill>
              </a:rPr>
              <a:t>p + </a:t>
            </a:r>
            <a:r>
              <a:rPr lang="en-US" sz="1800" b="1">
                <a:solidFill>
                  <a:srgbClr val="FF00FF"/>
                </a:solidFill>
                <a:sym typeface="Symbol" charset="0"/>
              </a:rPr>
              <a:t> </a:t>
            </a:r>
            <a:r>
              <a:rPr lang="en-US" sz="1500" b="1">
                <a:solidFill>
                  <a:srgbClr val="FF00FF"/>
                </a:solidFill>
                <a:sym typeface="Symbol" charset="0"/>
              </a:rPr>
              <a:t>(2.7</a:t>
            </a:r>
            <a:r>
              <a:rPr lang="en-US" sz="1500" b="1" baseline="30000">
                <a:solidFill>
                  <a:srgbClr val="FF00FF"/>
                </a:solidFill>
                <a:sym typeface="Symbol" charset="0"/>
              </a:rPr>
              <a:t>o</a:t>
            </a:r>
            <a:r>
              <a:rPr lang="en-US" sz="1500" b="1">
                <a:solidFill>
                  <a:srgbClr val="FF00FF"/>
                </a:solidFill>
                <a:sym typeface="Symbol" charset="0"/>
              </a:rPr>
              <a:t>K)</a:t>
            </a:r>
            <a:endParaRPr lang="en-US" sz="1800" b="1">
              <a:solidFill>
                <a:srgbClr val="FF00FF"/>
              </a:solidFill>
              <a:sym typeface="Symbol" charset="0"/>
            </a:endParaRPr>
          </a:p>
          <a:p>
            <a:pPr algn="l" eaLnBrk="1" hangingPunct="1">
              <a:buFont typeface="Symbol" charset="0"/>
              <a:buChar char="®"/>
            </a:pPr>
            <a:r>
              <a:rPr lang="en-US" sz="1800" b="1">
                <a:solidFill>
                  <a:srgbClr val="FF00FF"/>
                </a:solidFill>
                <a:sym typeface="Symbol" charset="0"/>
              </a:rPr>
              <a:t>   </a:t>
            </a:r>
          </a:p>
          <a:p>
            <a:pPr algn="l" eaLnBrk="1" hangingPunct="1">
              <a:buFont typeface="Symbol" charset="0"/>
              <a:buNone/>
            </a:pPr>
            <a:r>
              <a:rPr lang="en-US" sz="1800" b="1">
                <a:solidFill>
                  <a:srgbClr val="FF00FF"/>
                </a:solidFill>
                <a:sym typeface="Symbol" charset="0"/>
              </a:rPr>
              <a:t> p + </a:t>
            </a:r>
            <a:r>
              <a:rPr lang="ja-JP" altLang="en-US" sz="1800" b="1">
                <a:solidFill>
                  <a:srgbClr val="FF00FF"/>
                </a:solidFill>
                <a:sym typeface="Symbol" charset="0"/>
              </a:rPr>
              <a:t>’</a:t>
            </a:r>
            <a:r>
              <a:rPr lang="en-US" sz="1800" b="1">
                <a:solidFill>
                  <a:srgbClr val="FF00FF"/>
                </a:solidFill>
                <a:sym typeface="Symbol" charset="0"/>
              </a:rPr>
              <a:t>s	</a:t>
            </a:r>
          </a:p>
        </p:txBody>
      </p:sp>
      <p:sp>
        <p:nvSpPr>
          <p:cNvPr id="102408" name="Text Box 7"/>
          <p:cNvSpPr txBox="1">
            <a:spLocks noChangeArrowheads="1"/>
          </p:cNvSpPr>
          <p:nvPr/>
        </p:nvSpPr>
        <p:spPr bwMode="auto">
          <a:xfrm>
            <a:off x="1790700" y="3124200"/>
            <a:ext cx="681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Total</a:t>
            </a:r>
            <a:endParaRPr lang="en-US" sz="2000" b="1" baseline="300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02409" name="Text Box 8"/>
          <p:cNvSpPr txBox="1">
            <a:spLocks noChangeArrowheads="1"/>
          </p:cNvSpPr>
          <p:nvPr/>
        </p:nvSpPr>
        <p:spPr bwMode="auto">
          <a:xfrm>
            <a:off x="7132638" y="2209800"/>
            <a:ext cx="10064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Arial Narrow" charset="0"/>
              </a:rPr>
              <a:t>Red Shift</a:t>
            </a:r>
            <a:endParaRPr lang="en-US" sz="1800" b="1" baseline="30000">
              <a:latin typeface="Arial Narrow" charset="0"/>
            </a:endParaRPr>
          </a:p>
        </p:txBody>
      </p:sp>
      <p:sp>
        <p:nvSpPr>
          <p:cNvPr id="102410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161B7F-BB06-614D-8A33-D08A3E71E91D}" type="slidenum">
              <a:rPr lang="en-US" sz="1500">
                <a:solidFill>
                  <a:srgbClr val="0000FF"/>
                </a:solidFill>
              </a:rPr>
              <a:pPr eaLnBrk="1" hangingPunct="1"/>
              <a:t>96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11" name="Footer Placehold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Energy Loss Length of Fe</a:t>
            </a:r>
            <a:br>
              <a:rPr lang="en-US" sz="3200">
                <a:latin typeface="Tahoma" charset="0"/>
              </a:rPr>
            </a:br>
            <a:r>
              <a:rPr lang="en-US" sz="2400">
                <a:latin typeface="Tahoma" charset="0"/>
              </a:rPr>
              <a:t>(UCLA Simulation)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44600"/>
            <a:ext cx="8077200" cy="5232400"/>
          </a:xfrm>
          <a:noFill/>
        </p:spPr>
      </p:pic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6553200" y="2819400"/>
            <a:ext cx="1212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Photopion</a:t>
            </a:r>
            <a:endParaRPr lang="en-US" sz="2000" b="1" baseline="30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03430" name="Text Box 8"/>
          <p:cNvSpPr txBox="1">
            <a:spLocks noChangeArrowheads="1"/>
          </p:cNvSpPr>
          <p:nvPr/>
        </p:nvSpPr>
        <p:spPr bwMode="auto">
          <a:xfrm>
            <a:off x="4313238" y="2190750"/>
            <a:ext cx="10064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Arial Narrow" charset="0"/>
              </a:rPr>
              <a:t>Red Shift</a:t>
            </a:r>
            <a:endParaRPr lang="en-US" sz="1800" b="1" baseline="30000">
              <a:latin typeface="Arial Narrow" charset="0"/>
            </a:endParaRPr>
          </a:p>
        </p:txBody>
      </p:sp>
      <p:sp>
        <p:nvSpPr>
          <p:cNvPr id="103431" name="Text Box 9"/>
          <p:cNvSpPr txBox="1">
            <a:spLocks noChangeArrowheads="1"/>
          </p:cNvSpPr>
          <p:nvPr/>
        </p:nvSpPr>
        <p:spPr bwMode="auto">
          <a:xfrm>
            <a:off x="2514600" y="1524000"/>
            <a:ext cx="1282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Arial Narrow" charset="0"/>
              </a:rPr>
              <a:t>Pair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Arial Narrow" charset="0"/>
              </a:rPr>
              <a:t>Production</a:t>
            </a:r>
            <a:endParaRPr lang="en-US" sz="2000" b="1" baseline="300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3432" name="Text Box 10"/>
          <p:cNvSpPr txBox="1">
            <a:spLocks noChangeArrowheads="1"/>
          </p:cNvSpPr>
          <p:nvPr/>
        </p:nvSpPr>
        <p:spPr bwMode="auto">
          <a:xfrm>
            <a:off x="3581400" y="5257800"/>
            <a:ext cx="112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Total (Fe)</a:t>
            </a:r>
            <a:endParaRPr lang="en-US" sz="2000" b="1" baseline="300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03433" name="Text Box 11"/>
          <p:cNvSpPr txBox="1">
            <a:spLocks noChangeArrowheads="1"/>
          </p:cNvSpPr>
          <p:nvPr/>
        </p:nvSpPr>
        <p:spPr bwMode="auto">
          <a:xfrm>
            <a:off x="4056063" y="4067175"/>
            <a:ext cx="15827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CC00"/>
                </a:solidFill>
                <a:latin typeface="Arial Narrow" charset="0"/>
              </a:rPr>
              <a:t>Photo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CC00"/>
                </a:solidFill>
                <a:latin typeface="Arial Narrow" charset="0"/>
              </a:rPr>
              <a:t>Disintegration</a:t>
            </a:r>
            <a:endParaRPr lang="en-US" sz="2000" b="1" baseline="30000">
              <a:solidFill>
                <a:srgbClr val="00CC00"/>
              </a:solidFill>
              <a:latin typeface="Arial Narrow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524000" y="2895600"/>
            <a:ext cx="7019925" cy="1990725"/>
            <a:chOff x="960" y="1824"/>
            <a:chExt cx="4422" cy="1254"/>
          </a:xfrm>
        </p:grpSpPr>
        <p:sp>
          <p:nvSpPr>
            <p:cNvPr id="103437" name="Freeform 6"/>
            <p:cNvSpPr>
              <a:spLocks/>
            </p:cNvSpPr>
            <p:nvPr/>
          </p:nvSpPr>
          <p:spPr bwMode="auto">
            <a:xfrm>
              <a:off x="960" y="1824"/>
              <a:ext cx="4422" cy="1254"/>
            </a:xfrm>
            <a:custGeom>
              <a:avLst/>
              <a:gdLst>
                <a:gd name="T0" fmla="*/ 0 w 4422"/>
                <a:gd name="T1" fmla="*/ 0 h 1254"/>
                <a:gd name="T2" fmla="*/ 378 w 4422"/>
                <a:gd name="T3" fmla="*/ 42 h 1254"/>
                <a:gd name="T4" fmla="*/ 702 w 4422"/>
                <a:gd name="T5" fmla="*/ 84 h 1254"/>
                <a:gd name="T6" fmla="*/ 912 w 4422"/>
                <a:gd name="T7" fmla="*/ 216 h 1254"/>
                <a:gd name="T8" fmla="*/ 1056 w 4422"/>
                <a:gd name="T9" fmla="*/ 462 h 1254"/>
                <a:gd name="T10" fmla="*/ 1344 w 4422"/>
                <a:gd name="T11" fmla="*/ 882 h 1254"/>
                <a:gd name="T12" fmla="*/ 1662 w 4422"/>
                <a:gd name="T13" fmla="*/ 1146 h 1254"/>
                <a:gd name="T14" fmla="*/ 2064 w 4422"/>
                <a:gd name="T15" fmla="*/ 1242 h 1254"/>
                <a:gd name="T16" fmla="*/ 2628 w 4422"/>
                <a:gd name="T17" fmla="*/ 1218 h 1254"/>
                <a:gd name="T18" fmla="*/ 3516 w 4422"/>
                <a:gd name="T19" fmla="*/ 1164 h 1254"/>
                <a:gd name="T20" fmla="*/ 4422 w 4422"/>
                <a:gd name="T21" fmla="*/ 1158 h 12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2"/>
                <a:gd name="T34" fmla="*/ 0 h 1254"/>
                <a:gd name="T35" fmla="*/ 4422 w 4422"/>
                <a:gd name="T36" fmla="*/ 1254 h 12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2" h="1254">
                  <a:moveTo>
                    <a:pt x="0" y="0"/>
                  </a:moveTo>
                  <a:cubicBezTo>
                    <a:pt x="130" y="14"/>
                    <a:pt x="261" y="28"/>
                    <a:pt x="378" y="42"/>
                  </a:cubicBezTo>
                  <a:cubicBezTo>
                    <a:pt x="495" y="56"/>
                    <a:pt x="613" y="55"/>
                    <a:pt x="702" y="84"/>
                  </a:cubicBezTo>
                  <a:cubicBezTo>
                    <a:pt x="791" y="113"/>
                    <a:pt x="853" y="153"/>
                    <a:pt x="912" y="216"/>
                  </a:cubicBezTo>
                  <a:cubicBezTo>
                    <a:pt x="971" y="279"/>
                    <a:pt x="984" y="351"/>
                    <a:pt x="1056" y="462"/>
                  </a:cubicBezTo>
                  <a:cubicBezTo>
                    <a:pt x="1128" y="573"/>
                    <a:pt x="1243" y="768"/>
                    <a:pt x="1344" y="882"/>
                  </a:cubicBezTo>
                  <a:cubicBezTo>
                    <a:pt x="1445" y="996"/>
                    <a:pt x="1542" y="1086"/>
                    <a:pt x="1662" y="1146"/>
                  </a:cubicBezTo>
                  <a:cubicBezTo>
                    <a:pt x="1782" y="1206"/>
                    <a:pt x="1903" y="1230"/>
                    <a:pt x="2064" y="1242"/>
                  </a:cubicBezTo>
                  <a:cubicBezTo>
                    <a:pt x="2225" y="1254"/>
                    <a:pt x="2386" y="1231"/>
                    <a:pt x="2628" y="1218"/>
                  </a:cubicBezTo>
                  <a:cubicBezTo>
                    <a:pt x="2870" y="1205"/>
                    <a:pt x="3217" y="1174"/>
                    <a:pt x="3516" y="1164"/>
                  </a:cubicBezTo>
                  <a:cubicBezTo>
                    <a:pt x="3815" y="1154"/>
                    <a:pt x="4118" y="1156"/>
                    <a:pt x="4422" y="1158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38" name="Text Box 12"/>
            <p:cNvSpPr txBox="1">
              <a:spLocks noChangeArrowheads="1"/>
            </p:cNvSpPr>
            <p:nvPr/>
          </p:nvSpPr>
          <p:spPr bwMode="auto">
            <a:xfrm>
              <a:off x="1584" y="2544"/>
              <a:ext cx="6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9900"/>
                  </a:solidFill>
                  <a:latin typeface="Arial Narrow" charset="0"/>
                </a:rPr>
                <a:t>Total (p)</a:t>
              </a:r>
              <a:endParaRPr lang="en-US" sz="2000" b="1" baseline="30000">
                <a:solidFill>
                  <a:srgbClr val="FF9900"/>
                </a:solidFill>
                <a:latin typeface="Arial Narrow" charset="0"/>
              </a:endParaRPr>
            </a:p>
          </p:txBody>
        </p:sp>
      </p:grpSp>
      <p:sp>
        <p:nvSpPr>
          <p:cNvPr id="10343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5B1E11-BCEF-C345-BFBE-2007A30DF8BF}" type="slidenum">
              <a:rPr lang="en-US" sz="1500">
                <a:solidFill>
                  <a:srgbClr val="0000FF"/>
                </a:solidFill>
              </a:rPr>
              <a:pPr eaLnBrk="1" hangingPunct="1"/>
              <a:t>97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36" name="Footer Placeholder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Fit to Spectrum</a:t>
            </a:r>
          </a:p>
        </p:txBody>
      </p:sp>
      <p:grpSp>
        <p:nvGrpSpPr>
          <p:cNvPr id="104452" name="Group 12"/>
          <p:cNvGrpSpPr>
            <a:grpSpLocks/>
          </p:cNvGrpSpPr>
          <p:nvPr/>
        </p:nvGrpSpPr>
        <p:grpSpPr bwMode="auto">
          <a:xfrm>
            <a:off x="381000" y="838200"/>
            <a:ext cx="8763000" cy="6096000"/>
            <a:chOff x="720090" y="1093894"/>
            <a:chExt cx="8161020" cy="5327227"/>
          </a:xfrm>
        </p:grpSpPr>
        <p:pic>
          <p:nvPicPr>
            <p:cNvPr id="104455" name="Picture 3" descr="F:\Temporary Files\TEMP\TheoreticalSpectrumAl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90" y="1093894"/>
              <a:ext cx="8161020" cy="5327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6" name="Text Box 4"/>
            <p:cNvSpPr txBox="1">
              <a:spLocks noChangeArrowheads="1"/>
            </p:cNvSpPr>
            <p:nvPr/>
          </p:nvSpPr>
          <p:spPr bwMode="auto">
            <a:xfrm>
              <a:off x="5600700" y="2357120"/>
              <a:ext cx="1920240" cy="52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</a:rPr>
                <a:t>Protons</a:t>
              </a:r>
            </a:p>
          </p:txBody>
        </p:sp>
        <p:sp>
          <p:nvSpPr>
            <p:cNvPr id="104457" name="Text Box 5"/>
            <p:cNvSpPr txBox="1">
              <a:spLocks noChangeArrowheads="1"/>
            </p:cNvSpPr>
            <p:nvPr/>
          </p:nvSpPr>
          <p:spPr bwMode="auto">
            <a:xfrm>
              <a:off x="3520440" y="3901440"/>
              <a:ext cx="1920240" cy="52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008000"/>
                  </a:solidFill>
                </a:rPr>
                <a:t>High Iron</a:t>
              </a:r>
            </a:p>
          </p:txBody>
        </p:sp>
        <p:sp>
          <p:nvSpPr>
            <p:cNvPr id="104458" name="Text Box 6"/>
            <p:cNvSpPr txBox="1">
              <a:spLocks noChangeArrowheads="1"/>
            </p:cNvSpPr>
            <p:nvPr/>
          </p:nvSpPr>
          <p:spPr bwMode="auto">
            <a:xfrm>
              <a:off x="4400550" y="4714240"/>
              <a:ext cx="1920240" cy="52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61" tIns="48331" rIns="96661" bIns="4833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Low Iron</a:t>
              </a:r>
            </a:p>
          </p:txBody>
        </p:sp>
        <p:sp>
          <p:nvSpPr>
            <p:cNvPr id="104459" name="Line 7"/>
            <p:cNvSpPr>
              <a:spLocks noChangeShapeType="1"/>
            </p:cNvSpPr>
            <p:nvPr/>
          </p:nvSpPr>
          <p:spPr bwMode="auto">
            <a:xfrm flipV="1">
              <a:off x="6000750" y="4145280"/>
              <a:ext cx="400050" cy="650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61" tIns="48331" rIns="96661" bIns="48331" anchor="ctr"/>
            <a:lstStyle/>
            <a:p>
              <a:endParaRPr lang="en-US"/>
            </a:p>
          </p:txBody>
        </p:sp>
        <p:sp>
          <p:nvSpPr>
            <p:cNvPr id="104460" name="Line 8"/>
            <p:cNvSpPr>
              <a:spLocks noChangeShapeType="1"/>
            </p:cNvSpPr>
            <p:nvPr/>
          </p:nvSpPr>
          <p:spPr bwMode="auto">
            <a:xfrm flipV="1">
              <a:off x="5200650" y="3820160"/>
              <a:ext cx="560070" cy="32512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61" tIns="48331" rIns="96661" bIns="48331" anchor="ctr"/>
            <a:lstStyle/>
            <a:p>
              <a:endParaRPr lang="en-US"/>
            </a:p>
          </p:txBody>
        </p:sp>
        <p:sp>
          <p:nvSpPr>
            <p:cNvPr id="104461" name="Line 9"/>
            <p:cNvSpPr>
              <a:spLocks noChangeShapeType="1"/>
            </p:cNvSpPr>
            <p:nvPr/>
          </p:nvSpPr>
          <p:spPr bwMode="auto">
            <a:xfrm flipH="1">
              <a:off x="5520690" y="2763520"/>
              <a:ext cx="400050" cy="3251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61" tIns="48331" rIns="96661" bIns="48331" anchor="ctr"/>
            <a:lstStyle/>
            <a:p>
              <a:endParaRPr lang="en-US"/>
            </a:p>
          </p:txBody>
        </p:sp>
      </p:grpSp>
      <p:sp>
        <p:nvSpPr>
          <p:cNvPr id="104453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B5D0BD-E931-994A-90B5-1F8223D2669B}" type="slidenum">
              <a:rPr lang="en-US" sz="1500">
                <a:solidFill>
                  <a:srgbClr val="0000FF"/>
                </a:solidFill>
              </a:rPr>
              <a:pPr eaLnBrk="1" hangingPunct="1"/>
              <a:t>98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4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12/05/2007</a:t>
            </a:r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514600"/>
            <a:ext cx="6705600" cy="15240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Auger-North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6F3B92-AF88-AF45-AB1A-257D2210FC24}" type="slidenum">
              <a:rPr lang="en-US" sz="1500">
                <a:solidFill>
                  <a:srgbClr val="0000FF"/>
                </a:solidFill>
              </a:rPr>
              <a:pPr eaLnBrk="1" hangingPunct="1"/>
              <a:t>99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547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9855</TotalTime>
  <Words>3574</Words>
  <Application>Microsoft Macintosh PowerPoint</Application>
  <PresentationFormat>Custom</PresentationFormat>
  <Paragraphs>1199</Paragraphs>
  <Slides>105</Slides>
  <Notes>104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105</vt:i4>
      </vt:variant>
    </vt:vector>
  </HeadingPairs>
  <TitlesOfParts>
    <vt:vector size="121" baseType="lpstr">
      <vt:lpstr>Arial</vt:lpstr>
      <vt:lpstr>Tahoma</vt:lpstr>
      <vt:lpstr>Arial Narrow</vt:lpstr>
      <vt:lpstr>Wingdings</vt:lpstr>
      <vt:lpstr>Times New Roman</vt:lpstr>
      <vt:lpstr>Comic Sans MS</vt:lpstr>
      <vt:lpstr>ＭＳ Ｐゴシック</vt:lpstr>
      <vt:lpstr>Symbol</vt:lpstr>
      <vt:lpstr>SimSun</vt:lpstr>
      <vt:lpstr>Bookman Old Style</vt:lpstr>
      <vt:lpstr>blank</vt:lpstr>
      <vt:lpstr>Blank Presentation</vt:lpstr>
      <vt:lpstr>Microsoft Equation 3.0</vt:lpstr>
      <vt:lpstr>Microsoft Office Excel Chart</vt:lpstr>
      <vt:lpstr>MathType 5.0 Equation</vt:lpstr>
      <vt:lpstr>Microsoft Photo Editor 3.0 Photo</vt:lpstr>
      <vt:lpstr>Origin of the Ultra High Energy Cosmic Rays:   New Results from Pierre-Auger</vt:lpstr>
      <vt:lpstr>PowerPoint Presentation</vt:lpstr>
      <vt:lpstr>PowerPoint Presentation</vt:lpstr>
      <vt:lpstr>Talk Outline</vt:lpstr>
      <vt:lpstr>Scientific Motivation</vt:lpstr>
      <vt:lpstr>Energy Spectrum of Cosmic Rays</vt:lpstr>
      <vt:lpstr>Particle Physics in Early Universe</vt:lpstr>
      <vt:lpstr>Particle Physics in Early Universe</vt:lpstr>
      <vt:lpstr>Particle Physics in Early Universe</vt:lpstr>
      <vt:lpstr>Top-down or Bottom-up?</vt:lpstr>
      <vt:lpstr>The Extreme Universe</vt:lpstr>
      <vt:lpstr>PowerPoint Presentation</vt:lpstr>
      <vt:lpstr>AGN Central Engine</vt:lpstr>
      <vt:lpstr>Possible Acceleration Sites</vt:lpstr>
      <vt:lpstr>Interaction Length of UHE Protons</vt:lpstr>
      <vt:lpstr>Trajectory of Cosmic Ray Protons in the Galaxy</vt:lpstr>
      <vt:lpstr>Deflection of Protons &gt;41019eV</vt:lpstr>
      <vt:lpstr>Why is 1020eV so special?</vt:lpstr>
      <vt:lpstr>Rich Physics and Astronomy</vt:lpstr>
      <vt:lpstr>Past and Ongoing Experiments</vt:lpstr>
      <vt:lpstr>Detection Technique</vt:lpstr>
      <vt:lpstr>Akeno Giant Air Shower Array</vt:lpstr>
      <vt:lpstr>The Highest Energy Event by AGASA </vt:lpstr>
      <vt:lpstr>PowerPoint Presentation</vt:lpstr>
      <vt:lpstr>Two HiRes Detectors</vt:lpstr>
      <vt:lpstr>Energy Spectrum by HiRes</vt:lpstr>
      <vt:lpstr>Energy Spectrum</vt:lpstr>
      <vt:lpstr>Detection Technique</vt:lpstr>
      <vt:lpstr>SD vs. FD</vt:lpstr>
      <vt:lpstr>Pierre Auger Collaboration</vt:lpstr>
      <vt:lpstr>Pierre-Auger Observatory</vt:lpstr>
      <vt:lpstr>Southern-Auger in Argentina </vt:lpstr>
      <vt:lpstr>PowerPoint Presentation</vt:lpstr>
      <vt:lpstr>PowerPoint Presentation</vt:lpstr>
      <vt:lpstr>PowerPoint Presentation</vt:lpstr>
      <vt:lpstr>Tanks aligned seen from Los Leones</vt:lpstr>
      <vt:lpstr>Water Tank on Site</vt:lpstr>
      <vt:lpstr>PowerPoint Presentation</vt:lpstr>
      <vt:lpstr>Checking Electronics</vt:lpstr>
      <vt:lpstr>Surface Detector inspection by residents of the Pampa</vt:lpstr>
      <vt:lpstr>Don’t get stuck!</vt:lpstr>
      <vt:lpstr>PowerPoint Presentation</vt:lpstr>
      <vt:lpstr>UCLA Pierre-Auger Group</vt:lpstr>
      <vt:lpstr>UCLA PMT Test Facility at STRB in Westwood</vt:lpstr>
      <vt:lpstr>PMT Potting Underway at STRB </vt:lpstr>
      <vt:lpstr>Malargüe PMT Test Facility</vt:lpstr>
      <vt:lpstr>16 PMTs inspected by Arun</vt:lpstr>
      <vt:lpstr>PowerPoint Presentation</vt:lpstr>
      <vt:lpstr>PMT Test Facility</vt:lpstr>
      <vt:lpstr>Southern Auger as of Nov. 2007</vt:lpstr>
      <vt:lpstr>Comparison of Integrated Aperture</vt:lpstr>
      <vt:lpstr>Energy Determination</vt:lpstr>
      <vt:lpstr>Event Simulation (1019 eV)</vt:lpstr>
      <vt:lpstr>Event Simulation (1019 eV)</vt:lpstr>
      <vt:lpstr>1019 eV event observed by all detectors</vt:lpstr>
      <vt:lpstr>PowerPoint Presentation</vt:lpstr>
      <vt:lpstr>PowerPoint Presentation</vt:lpstr>
      <vt:lpstr>PowerPoint Presentation</vt:lpstr>
      <vt:lpstr>PowerPoint Presentation</vt:lpstr>
      <vt:lpstr>Summary of S(1000) at 38o and 10 EeV</vt:lpstr>
      <vt:lpstr>Energy Spectrums</vt:lpstr>
      <vt:lpstr>Energy Spectrum  E3  (SD+MC Energy)</vt:lpstr>
      <vt:lpstr>Energy Spectrum  E3   (FD Energy)</vt:lpstr>
      <vt:lpstr>Energy Spectrum  E3  (fit by proton injection)</vt:lpstr>
      <vt:lpstr>Summary of Energy Spectrum</vt:lpstr>
      <vt:lpstr>Any Signal from Big Bang? Looking for UHE Photons</vt:lpstr>
      <vt:lpstr>What is Dark Matter?</vt:lpstr>
      <vt:lpstr>Possibility of photons in AGASA data</vt:lpstr>
      <vt:lpstr>Risetime vs. Log(E)</vt:lpstr>
      <vt:lpstr>Photon Limit Results</vt:lpstr>
      <vt:lpstr>Summary of Photon Flux Limit</vt:lpstr>
      <vt:lpstr>Angular Distributions</vt:lpstr>
      <vt:lpstr>Angular Resolution of Auger SD</vt:lpstr>
      <vt:lpstr>Clustering of UHECR (&gt;40 EeV) by AGASA</vt:lpstr>
      <vt:lpstr>AGASA Auto-Correlation</vt:lpstr>
      <vt:lpstr>HiRes Correlation with BL Lacs</vt:lpstr>
      <vt:lpstr>Sky Maps (&gt;6 EeV, &lt; 75o)</vt:lpstr>
      <vt:lpstr>Sky Maps (&gt;30 EeV, &lt; 60o)</vt:lpstr>
      <vt:lpstr>Sky Map of Astronomical Objects</vt:lpstr>
      <vt:lpstr>Then breaking news from Argentina Group in May, 2006</vt:lpstr>
      <vt:lpstr>AGN (z &lt;0.018) &amp; Auger Events (E &gt; 56 EeV)</vt:lpstr>
      <vt:lpstr>AGN Correlation</vt:lpstr>
      <vt:lpstr>Argentina Group’s Discovery</vt:lpstr>
      <vt:lpstr>Independent Sequential Test</vt:lpstr>
      <vt:lpstr>PowerPoint Presentation</vt:lpstr>
      <vt:lpstr>AGN Correlation in galactic coordinates</vt:lpstr>
      <vt:lpstr>AGN Correlation in galactic coordinates</vt:lpstr>
      <vt:lpstr>Universe within 60 Mpc (200 M light year)</vt:lpstr>
      <vt:lpstr>Centaurus A  (4 Mpc, 12 M light year)</vt:lpstr>
      <vt:lpstr>Scan over all the data (E &gt; 56 EeV)</vt:lpstr>
      <vt:lpstr>Summary</vt:lpstr>
      <vt:lpstr>Are the protons or heavy elements? </vt:lpstr>
      <vt:lpstr>Risetime vs. Log(E)</vt:lpstr>
      <vt:lpstr>Risetime</vt:lpstr>
      <vt:lpstr>Elongation Rate</vt:lpstr>
      <vt:lpstr>Energy Loss Length of Proton (UCLA Simulation)</vt:lpstr>
      <vt:lpstr>Energy Loss Length of Fe (UCLA Simulation)</vt:lpstr>
      <vt:lpstr>Fit to Spectrum</vt:lpstr>
      <vt:lpstr>Auger-North</vt:lpstr>
      <vt:lpstr>Auger-North in Colorado State</vt:lpstr>
      <vt:lpstr>Auger-North</vt:lpstr>
      <vt:lpstr>Comparison of Integrated Aperture</vt:lpstr>
      <vt:lpstr>Comparison of Integrated Aperture</vt:lpstr>
      <vt:lpstr>Conclusions</vt:lpstr>
      <vt:lpstr>AGN Correlation in galactic coordinates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creator>Katsushi Arisaka</dc:creator>
  <cp:lastModifiedBy>Katsushi Arisaka</cp:lastModifiedBy>
  <cp:revision>495</cp:revision>
  <dcterms:created xsi:type="dcterms:W3CDTF">2006-02-05T03:44:26Z</dcterms:created>
  <dcterms:modified xsi:type="dcterms:W3CDTF">2012-11-23T15:53:19Z</dcterms:modified>
</cp:coreProperties>
</file>