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822" r:id="rId2"/>
    <p:sldId id="2081" r:id="rId3"/>
    <p:sldId id="2082" r:id="rId4"/>
    <p:sldId id="2124" r:id="rId5"/>
    <p:sldId id="2060" r:id="rId6"/>
    <p:sldId id="2020" r:id="rId7"/>
    <p:sldId id="2061" r:id="rId8"/>
    <p:sldId id="1885" r:id="rId9"/>
    <p:sldId id="2119" r:id="rId10"/>
    <p:sldId id="2120" r:id="rId11"/>
    <p:sldId id="2121" r:id="rId12"/>
    <p:sldId id="2122" r:id="rId13"/>
    <p:sldId id="2123" r:id="rId14"/>
    <p:sldId id="2068" r:id="rId15"/>
    <p:sldId id="2074" r:id="rId16"/>
    <p:sldId id="2066" r:id="rId17"/>
    <p:sldId id="2072" r:id="rId18"/>
    <p:sldId id="2073" r:id="rId19"/>
    <p:sldId id="1858" r:id="rId20"/>
    <p:sldId id="1843" r:id="rId21"/>
    <p:sldId id="2102" r:id="rId22"/>
    <p:sldId id="2084" r:id="rId23"/>
    <p:sldId id="2085" r:id="rId24"/>
    <p:sldId id="2095" r:id="rId25"/>
    <p:sldId id="2089" r:id="rId26"/>
    <p:sldId id="2111" r:id="rId27"/>
    <p:sldId id="2091" r:id="rId28"/>
    <p:sldId id="2092" r:id="rId29"/>
    <p:sldId id="2093" r:id="rId30"/>
    <p:sldId id="2086" r:id="rId31"/>
    <p:sldId id="2094" r:id="rId32"/>
    <p:sldId id="1969" r:id="rId33"/>
    <p:sldId id="2127" r:id="rId34"/>
    <p:sldId id="2128" r:id="rId35"/>
    <p:sldId id="2117" r:id="rId36"/>
    <p:sldId id="2118" r:id="rId37"/>
    <p:sldId id="2114" r:id="rId38"/>
    <p:sldId id="2112" r:id="rId39"/>
    <p:sldId id="2104" r:id="rId40"/>
  </p:sldIdLst>
  <p:sldSz cx="9601200" cy="7315200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085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0805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6525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245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9966"/>
    <a:srgbClr val="FFCCFF"/>
    <a:srgbClr val="0066FF"/>
    <a:srgbClr val="3333CC"/>
    <a:srgbClr val="CCFFFF"/>
    <a:srgbClr val="FFFFCC"/>
    <a:srgbClr val="9966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2" y="-480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1864"/>
    </p:cViewPr>
  </p:sorterViewPr>
  <p:notesViewPr>
    <p:cSldViewPr>
      <p:cViewPr varScale="1">
        <p:scale>
          <a:sx n="61" d="100"/>
          <a:sy n="61" d="100"/>
        </p:scale>
        <p:origin x="-2480" y="-6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6F1DD86A-1EB0-1147-AE34-241C68FAE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0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57200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EFF50738-1C6D-9B41-88F5-062837088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9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08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080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65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3761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12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64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16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CCDD8F-2162-244A-84DB-383C8BE4B446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89163" y="706438"/>
            <a:ext cx="262890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13" tIns="46557" rIns="93113" bIns="4655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19" name="Text Box 2"/>
          <p:cNvSpPr>
            <a:spLocks noChangeArrowheads="1"/>
          </p:cNvSpPr>
          <p:nvPr>
            <p:ph type="body"/>
          </p:nvPr>
        </p:nvSpPr>
        <p:spPr>
          <a:xfrm>
            <a:off x="700088" y="4411663"/>
            <a:ext cx="5602287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0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B155ED-8C3B-C444-9D9B-F825975F1170}" type="slidenum">
              <a:rPr lang="en-US" sz="1300">
                <a:solidFill>
                  <a:srgbClr val="000000"/>
                </a:solidFill>
              </a:rPr>
              <a:pPr eaLnBrk="1" hangingPunct="1"/>
              <a:t>21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66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482D3-C5EF-C749-86B3-EAD96BD5039B}" type="slidenum">
              <a:rPr lang="en-US" sz="1300">
                <a:latin typeface="Times New Roman" charset="0"/>
              </a:rPr>
              <a:pPr eaLnBrk="1" hangingPunct="1"/>
              <a:t>22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216025" y="890588"/>
            <a:ext cx="4572000" cy="3214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558" tIns="41779" rIns="83558" bIns="41779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>
            <p:ph type="body"/>
          </p:nvPr>
        </p:nvSpPr>
        <p:spPr>
          <a:xfrm>
            <a:off x="1082675" y="4418013"/>
            <a:ext cx="4837113" cy="3560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71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743DB8-A97F-FC42-9C5D-993955F585C8}" type="slidenum">
              <a:rPr lang="en-US" sz="1300">
                <a:latin typeface="Times New Roman" charset="0"/>
              </a:rPr>
              <a:pPr eaLnBrk="1" hangingPunct="1"/>
              <a:t>29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02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68D50C-BCF4-FB4A-98FD-ECAA357B4540}" type="slidenum">
              <a:rPr lang="en-US" sz="1300">
                <a:latin typeface="Times New Roman" charset="0"/>
              </a:rPr>
              <a:pPr eaLnBrk="1" hangingPunct="1"/>
              <a:t>30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366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D4F9D1-F62A-8743-9E94-61A8998DD8C9}" type="slidenum">
              <a:rPr lang="en-US" sz="1300">
                <a:latin typeface="Times New Roman" charset="0"/>
              </a:rPr>
              <a:pPr eaLnBrk="1" hangingPunct="1"/>
              <a:t>31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55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4099E4-5334-884F-887F-0223E2E69C61}" type="slidenum">
              <a:rPr lang="en-US" sz="1300">
                <a:latin typeface="Times New Roman" charset="0"/>
              </a:rPr>
              <a:pPr eaLnBrk="1" hangingPunct="1"/>
              <a:t>32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89163" y="706438"/>
            <a:ext cx="262890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13" tIns="46557" rIns="93113" bIns="4655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1" name="Text Box 2"/>
          <p:cNvSpPr>
            <a:spLocks noChangeArrowheads="1"/>
          </p:cNvSpPr>
          <p:nvPr>
            <p:ph type="body"/>
          </p:nvPr>
        </p:nvSpPr>
        <p:spPr>
          <a:xfrm>
            <a:off x="700088" y="4411663"/>
            <a:ext cx="5602287" cy="417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74" y="4144974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6752" indent="0" algn="ctr">
              <a:buNone/>
              <a:defRPr/>
            </a:lvl2pPr>
            <a:lvl3pPr marL="913505" indent="0" algn="ctr">
              <a:buNone/>
              <a:defRPr/>
            </a:lvl3pPr>
            <a:lvl4pPr marL="1370255" indent="0" algn="ctr">
              <a:buNone/>
              <a:defRPr/>
            </a:lvl4pPr>
            <a:lvl5pPr marL="1827009" indent="0" algn="ctr">
              <a:buNone/>
              <a:defRPr/>
            </a:lvl5pPr>
            <a:lvl6pPr marL="2283761" indent="0" algn="ctr">
              <a:buNone/>
              <a:defRPr/>
            </a:lvl6pPr>
            <a:lvl7pPr marL="2740512" indent="0" algn="ctr">
              <a:buNone/>
              <a:defRPr/>
            </a:lvl7pPr>
            <a:lvl8pPr marL="3197264" indent="0" algn="ctr">
              <a:buNone/>
              <a:defRPr/>
            </a:lvl8pPr>
            <a:lvl9pPr marL="36540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E82F4-06F7-F64F-9246-46EEAE43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05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31812-18B4-B94B-99AF-45DD7622D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041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1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11" y="0"/>
            <a:ext cx="6853238" cy="691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AB5DA-2181-BD4D-B84C-6E890E02F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730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04" y="537657"/>
            <a:ext cx="8188992" cy="1210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06104" y="2033879"/>
            <a:ext cx="4021920" cy="459773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176" y="2033879"/>
            <a:ext cx="4021920" cy="45977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>
                <a:solidFill>
                  <a:srgbClr val="0070C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BBD44-446E-FB4E-8A56-3C93A373B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80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52" indent="0">
              <a:buNone/>
              <a:defRPr sz="1800"/>
            </a:lvl2pPr>
            <a:lvl3pPr marL="913505" indent="0">
              <a:buNone/>
              <a:defRPr sz="1600"/>
            </a:lvl3pPr>
            <a:lvl4pPr marL="1370255" indent="0">
              <a:buNone/>
              <a:defRPr sz="1400"/>
            </a:lvl4pPr>
            <a:lvl5pPr marL="1827009" indent="0">
              <a:buNone/>
              <a:defRPr sz="1400"/>
            </a:lvl5pPr>
            <a:lvl6pPr marL="2283761" indent="0">
              <a:buNone/>
              <a:defRPr sz="1400"/>
            </a:lvl6pPr>
            <a:lvl7pPr marL="2740512" indent="0">
              <a:buNone/>
              <a:defRPr sz="1400"/>
            </a:lvl7pPr>
            <a:lvl8pPr marL="3197264" indent="0">
              <a:buNone/>
              <a:defRPr sz="1400"/>
            </a:lvl8pPr>
            <a:lvl9pPr marL="3654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0086F-7757-D44E-89B6-906192026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698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3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A61E6-29FA-6349-A88C-0A7386756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484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25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5" indent="0">
              <a:buNone/>
              <a:defRPr sz="1800" b="1"/>
            </a:lvl3pPr>
            <a:lvl4pPr marL="1370255" indent="0">
              <a:buNone/>
              <a:defRPr sz="1600" b="1"/>
            </a:lvl4pPr>
            <a:lvl5pPr marL="1827009" indent="0">
              <a:buNone/>
              <a:defRPr sz="1600" b="1"/>
            </a:lvl5pPr>
            <a:lvl6pPr marL="2283761" indent="0">
              <a:buNone/>
              <a:defRPr sz="1600" b="1"/>
            </a:lvl6pPr>
            <a:lvl7pPr marL="2740512" indent="0">
              <a:buNone/>
              <a:defRPr sz="1600" b="1"/>
            </a:lvl7pPr>
            <a:lvl8pPr marL="3197264" indent="0">
              <a:buNone/>
              <a:defRPr sz="1600" b="1"/>
            </a:lvl8pPr>
            <a:lvl9pPr marL="3654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11" y="1636725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05" indent="0">
              <a:buNone/>
              <a:defRPr sz="1800" b="1"/>
            </a:lvl3pPr>
            <a:lvl4pPr marL="1370255" indent="0">
              <a:buNone/>
              <a:defRPr sz="1600" b="1"/>
            </a:lvl4pPr>
            <a:lvl5pPr marL="1827009" indent="0">
              <a:buNone/>
              <a:defRPr sz="1600" b="1"/>
            </a:lvl5pPr>
            <a:lvl6pPr marL="2283761" indent="0">
              <a:buNone/>
              <a:defRPr sz="1600" b="1"/>
            </a:lvl6pPr>
            <a:lvl7pPr marL="2740512" indent="0">
              <a:buNone/>
              <a:defRPr sz="1600" b="1"/>
            </a:lvl7pPr>
            <a:lvl8pPr marL="3197264" indent="0">
              <a:buNone/>
              <a:defRPr sz="1600" b="1"/>
            </a:lvl8pPr>
            <a:lvl9pPr marL="3654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11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02F1B-E8BF-364B-9E6A-BF481CA42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568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385CF-EC7F-A843-8C77-4FE068E57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46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37081-F5C6-F746-853C-387D61F1C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07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525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6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5" indent="0">
              <a:buNone/>
              <a:defRPr sz="1000"/>
            </a:lvl3pPr>
            <a:lvl4pPr marL="1370255" indent="0">
              <a:buNone/>
              <a:defRPr sz="1000"/>
            </a:lvl4pPr>
            <a:lvl5pPr marL="1827009" indent="0">
              <a:buNone/>
              <a:defRPr sz="1000"/>
            </a:lvl5pPr>
            <a:lvl6pPr marL="2283761" indent="0">
              <a:buNone/>
              <a:defRPr sz="1000"/>
            </a:lvl6pPr>
            <a:lvl7pPr marL="2740512" indent="0">
              <a:buNone/>
              <a:defRPr sz="1000"/>
            </a:lvl7pPr>
            <a:lvl8pPr marL="3197264" indent="0">
              <a:buNone/>
              <a:defRPr sz="1000"/>
            </a:lvl8pPr>
            <a:lvl9pPr marL="36540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CADA-AB38-3545-960F-DC9370C91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14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6752" indent="0">
              <a:buNone/>
              <a:defRPr sz="2700"/>
            </a:lvl2pPr>
            <a:lvl3pPr marL="913505" indent="0">
              <a:buNone/>
              <a:defRPr sz="2400"/>
            </a:lvl3pPr>
            <a:lvl4pPr marL="1370255" indent="0">
              <a:buNone/>
              <a:defRPr sz="2000"/>
            </a:lvl4pPr>
            <a:lvl5pPr marL="1827009" indent="0">
              <a:buNone/>
              <a:defRPr sz="2000"/>
            </a:lvl5pPr>
            <a:lvl6pPr marL="2283761" indent="0">
              <a:buNone/>
              <a:defRPr sz="2000"/>
            </a:lvl6pPr>
            <a:lvl7pPr marL="2740512" indent="0">
              <a:buNone/>
              <a:defRPr sz="2000"/>
            </a:lvl7pPr>
            <a:lvl8pPr marL="3197264" indent="0">
              <a:buNone/>
              <a:defRPr sz="2000"/>
            </a:lvl8pPr>
            <a:lvl9pPr marL="3654016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5" indent="0">
              <a:buNone/>
              <a:defRPr sz="1000"/>
            </a:lvl3pPr>
            <a:lvl4pPr marL="1370255" indent="0">
              <a:buNone/>
              <a:defRPr sz="1000"/>
            </a:lvl4pPr>
            <a:lvl5pPr marL="1827009" indent="0">
              <a:buNone/>
              <a:defRPr sz="1000"/>
            </a:lvl5pPr>
            <a:lvl6pPr marL="2283761" indent="0">
              <a:buNone/>
              <a:defRPr sz="1000"/>
            </a:lvl6pPr>
            <a:lvl7pPr marL="2740512" indent="0">
              <a:buNone/>
              <a:defRPr sz="1000"/>
            </a:lvl7pPr>
            <a:lvl8pPr marL="3197264" indent="0">
              <a:buNone/>
              <a:defRPr sz="1000"/>
            </a:lvl8pPr>
            <a:lvl9pPr marL="36540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5BA37-4FBE-D64A-B3E0-B20EE8ABB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53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45" tIns="48274" rIns="96545" bIns="482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19150"/>
            <a:ext cx="934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45" tIns="48274" rIns="96545" bIns="48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5" tIns="48274" rIns="96545" bIns="48274" numCol="1" anchor="t" anchorCtr="0" compatLnSpc="1">
            <a:prstTxWarp prst="textNoShape">
              <a:avLst/>
            </a:prstTxWarp>
          </a:bodyPr>
          <a:lstStyle>
            <a:lvl1pPr>
              <a:defRPr sz="1500" i="1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5" tIns="48274" rIns="96545" bIns="48274" numCol="1" anchor="t" anchorCtr="0" compatLnSpc="1">
            <a:prstTxWarp prst="textNoShape">
              <a:avLst/>
            </a:prstTxWarp>
          </a:bodyPr>
          <a:lstStyle>
            <a:lvl1pPr algn="ctr">
              <a:defRPr sz="1500" i="1">
                <a:solidFill>
                  <a:srgbClr val="0000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45" tIns="48274" rIns="96545" bIns="48274" numCol="1" anchor="t" anchorCtr="0" compatLnSpc="1">
            <a:prstTxWarp prst="textNoShape">
              <a:avLst/>
            </a:prstTxWarp>
          </a:bodyPr>
          <a:lstStyle>
            <a:lvl1pPr algn="r">
              <a:defRPr sz="1500" i="1">
                <a:solidFill>
                  <a:srgbClr val="0000FF"/>
                </a:solidFill>
              </a:defRPr>
            </a:lvl1pPr>
          </a:lstStyle>
          <a:p>
            <a:fld id="{F5DDCB5C-61A0-8240-8109-950DCF31B5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0" tIns="45675" rIns="91350" bIns="45675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0" tIns="45675" rIns="91350" bIns="45675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ransition xmlns:p14="http://schemas.microsoft.com/office/powerpoint/2010/main"/>
  <p:hf hdr="0"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6752" algn="ctr" defTabSz="9658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6pPr>
      <a:lvl7pPr marL="913505" algn="ctr" defTabSz="9658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7pPr>
      <a:lvl8pPr marL="1370255" algn="ctr" defTabSz="9658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8pPr>
      <a:lvl9pPr marL="1827009" algn="ctr" defTabSz="9658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9pPr>
    </p:titleStyle>
    <p:bodyStyle>
      <a:lvl1pPr marL="354013" indent="-354013" algn="l" defTabSz="96043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79463" indent="-298450" algn="l" defTabSz="9604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201738" indent="-234950" algn="l" defTabSz="9604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ＭＳ Ｐゴシック" pitchFamily="-112" charset="-128"/>
        </a:defRPr>
      </a:lvl3pPr>
      <a:lvl4pPr marL="1687513" indent="-239713" algn="l" defTabSz="9604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ＭＳ Ｐゴシック" pitchFamily="-112" charset="-128"/>
        </a:defRPr>
      </a:lvl4pPr>
      <a:lvl5pPr marL="2168525" indent="-234950" algn="l" defTabSz="9604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629496" indent="-241064" algn="l" defTabSz="96583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6pPr>
      <a:lvl7pPr marL="3086248" indent="-241064" algn="l" defTabSz="96583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7pPr>
      <a:lvl8pPr marL="3543001" indent="-241064" algn="l" defTabSz="96583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8pPr>
      <a:lvl9pPr marL="3999751" indent="-241064" algn="l" defTabSz="96583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5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09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61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12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64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16" algn="l" defTabSz="9135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E51B63-2835-CD42-BEB9-BDD6BB1D0EF7}" type="slidenum">
              <a:rPr lang="en-US" sz="1500">
                <a:solidFill>
                  <a:srgbClr val="0000FF"/>
                </a:solidFill>
              </a:rPr>
              <a:pPr eaLnBrk="1" hangingPunct="1"/>
              <a:t>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600200" y="5410200"/>
            <a:ext cx="63341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91350" tIns="45675" rIns="91350" bIns="45675">
            <a:spAutoFit/>
          </a:bodyPr>
          <a:lstStyle/>
          <a:p>
            <a:pPr algn="ctr" eaLnBrk="0" hangingPunct="0"/>
            <a:r>
              <a:rPr lang="en-US" altLang="ja-JP" b="1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University of California, Los Angeles</a:t>
            </a:r>
            <a:endParaRPr lang="en-US" altLang="ja-JP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r>
              <a:rPr lang="en-US" altLang="ja-JP" b="1" i="1">
                <a:solidFill>
                  <a:srgbClr val="0000FF"/>
                </a:solidFill>
                <a:latin typeface="Tahoma" charset="0"/>
                <a:ea typeface="MS Mincho" charset="0"/>
                <a:cs typeface="MS Mincho" charset="0"/>
              </a:rPr>
              <a:t>Department of Physics and Astronomy</a:t>
            </a:r>
            <a:endParaRPr lang="en-US" altLang="ja-JP">
              <a:solidFill>
                <a:srgbClr val="0000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endParaRPr lang="en-US" altLang="ja-JP" sz="1000">
              <a:solidFill>
                <a:srgbClr val="0099FF"/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ja-JP">
                <a:solidFill>
                  <a:srgbClr val="0099FF"/>
                </a:solidFill>
                <a:latin typeface="Tahoma" charset="0"/>
                <a:ea typeface="MS Mincho" charset="0"/>
                <a:cs typeface="MS Mincho" charset="0"/>
              </a:rPr>
              <a:t>arisaka@physics.ucla.edu</a:t>
            </a:r>
            <a:endParaRPr lang="en-US" altLang="ja-JP">
              <a:latin typeface="Times New Roman" charset="0"/>
              <a:cs typeface="ＭＳ Ｐゴシック" charset="0"/>
            </a:endParaRP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762003"/>
            <a:ext cx="9372600" cy="1981200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65838" eaLnBrk="1" hangingPunct="1">
              <a:defRPr/>
            </a:pPr>
            <a:r>
              <a:rPr lang="en-US" sz="8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MAX </a:t>
            </a:r>
            <a:r>
              <a:rPr lang="en-US" sz="5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Multi-ton Argon Xenon</a:t>
            </a:r>
            <a:endParaRPr lang="en-US" sz="5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0" y="27686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5" rIns="91350" bIns="45675" anchor="ctr"/>
          <a:lstStyle/>
          <a:p>
            <a:endParaRPr lang="en-US"/>
          </a:p>
        </p:txBody>
      </p:sp>
      <p:sp>
        <p:nvSpPr>
          <p:cNvPr id="16392" name="Line 6"/>
          <p:cNvSpPr>
            <a:spLocks noChangeAspect="1" noChangeShapeType="1"/>
          </p:cNvSpPr>
          <p:nvPr/>
        </p:nvSpPr>
        <p:spPr bwMode="auto">
          <a:xfrm>
            <a:off x="26988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5" rIns="91350" bIns="45675" anchor="ctr"/>
          <a:lstStyle/>
          <a:p>
            <a:endParaRPr lang="en-US"/>
          </a:p>
        </p:txBody>
      </p:sp>
      <p:sp>
        <p:nvSpPr>
          <p:cNvPr id="16393" name="Line 7"/>
          <p:cNvSpPr>
            <a:spLocks noChangeAspect="1" noChangeShapeType="1"/>
          </p:cNvSpPr>
          <p:nvPr/>
        </p:nvSpPr>
        <p:spPr bwMode="auto">
          <a:xfrm>
            <a:off x="9574213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0" tIns="45675" rIns="91350" bIns="45675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05000" y="3657600"/>
            <a:ext cx="5562600" cy="2000250"/>
          </a:xfrm>
          <a:prstGeom prst="rect">
            <a:avLst/>
          </a:prstGeom>
          <a:noFill/>
          <a:ln w="6350">
            <a:noFill/>
            <a:miter lim="800000"/>
            <a:headEnd type="none" w="lg" len="lg"/>
            <a:tailEnd type="none" w="med" len="lg"/>
          </a:ln>
          <a:effectLst/>
        </p:spPr>
        <p:txBody>
          <a:bodyPr lIns="91350" tIns="45675" rIns="91350" bIns="45675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</a:t>
            </a:r>
            <a:r>
              <a:rPr lang="en-US" sz="4000" b="1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Arisaka</a:t>
            </a:r>
          </a:p>
          <a:p>
            <a:pPr algn="ctr" eaLnBrk="0" hangingPunct="0"/>
            <a:endParaRPr lang="en-US" sz="4000" b="1">
              <a:solidFill>
                <a:srgbClr val="0099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algn="ctr" eaLnBrk="0" hangingPunct="0"/>
            <a:endParaRPr lang="en-US" sz="4000" b="1">
              <a:solidFill>
                <a:srgbClr val="0099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LXe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2662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64C4EE-A294-8D48-8308-AF26A4C23BBC}" type="slidenum">
              <a:rPr lang="en-US" sz="1500">
                <a:solidFill>
                  <a:srgbClr val="0000FF"/>
                </a:solidFill>
              </a:rPr>
              <a:pPr eaLnBrk="1" hangingPunct="1"/>
              <a:t>10</a:t>
            </a:fld>
            <a:endParaRPr lang="en-US" sz="1500">
              <a:solidFill>
                <a:srgbClr val="0000FF"/>
              </a:solidFill>
            </a:endParaRPr>
          </a:p>
        </p:txBody>
      </p:sp>
      <p:cxnSp>
        <p:nvCxnSpPr>
          <p:cNvPr id="26631" name="Straight Arrow Connector 9"/>
          <p:cNvCxnSpPr>
            <a:cxnSpLocks noChangeAspect="1"/>
          </p:cNvCxnSpPr>
          <p:nvPr/>
        </p:nvCxnSpPr>
        <p:spPr bwMode="auto">
          <a:xfrm>
            <a:off x="1679575" y="2436813"/>
            <a:ext cx="1360488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1600200" y="1949450"/>
            <a:ext cx="80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7 keVr</a:t>
            </a: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2667000" y="1941513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26634" name="TextBox 18"/>
          <p:cNvSpPr txBox="1">
            <a:spLocks noChangeArrowheads="1"/>
          </p:cNvSpPr>
          <p:nvPr/>
        </p:nvSpPr>
        <p:spPr bwMode="auto">
          <a:xfrm>
            <a:off x="1905000" y="1371600"/>
            <a:ext cx="121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6633"/>
                </a:solidFill>
                <a:latin typeface="Arial Narrow" charset="0"/>
              </a:rPr>
              <a:t>Xenon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32004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chemeClr val="accent6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chemeClr val="accent6"/>
              </a:solidFill>
              <a:latin typeface="+mn-lt"/>
              <a:ea typeface="Arial" charset="0"/>
            </a:endParaRPr>
          </a:p>
        </p:txBody>
      </p:sp>
      <p:sp>
        <p:nvSpPr>
          <p:cNvPr id="26636" name="TextBox 8"/>
          <p:cNvSpPr txBox="1">
            <a:spLocks noChangeArrowheads="1"/>
          </p:cNvSpPr>
          <p:nvPr/>
        </p:nvSpPr>
        <p:spPr bwMode="auto">
          <a:xfrm>
            <a:off x="4572000" y="5867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26637" name="TextBox 9"/>
          <p:cNvSpPr txBox="1">
            <a:spLocks noChangeArrowheads="1"/>
          </p:cNvSpPr>
          <p:nvPr/>
        </p:nvSpPr>
        <p:spPr bwMode="auto">
          <a:xfrm>
            <a:off x="2971800" y="32766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2438400" y="40386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2209800" y="35052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26640" name="TextBox 6"/>
          <p:cNvSpPr txBox="1">
            <a:spLocks noChangeArrowheads="1"/>
          </p:cNvSpPr>
          <p:nvPr/>
        </p:nvSpPr>
        <p:spPr bwMode="auto">
          <a:xfrm>
            <a:off x="2667000" y="5105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LXe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2765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C53BB8-2C92-3D4D-9188-3CF76895E39A}" type="slidenum">
              <a:rPr lang="en-US" sz="1500">
                <a:solidFill>
                  <a:srgbClr val="0000FF"/>
                </a:solidFill>
              </a:rPr>
              <a:pPr eaLnBrk="1" hangingPunct="1"/>
              <a:t>11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667000" y="5105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2004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chemeClr val="accent6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chemeClr val="accent6"/>
              </a:solidFill>
              <a:latin typeface="+mn-lt"/>
              <a:ea typeface="Arial" charset="0"/>
            </a:endParaRP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572000" y="5867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971800" y="32766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2438400" y="40386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2209800" y="35052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cxnSp>
        <p:nvCxnSpPr>
          <p:cNvPr id="27661" name="Straight Arrow Connector 9"/>
          <p:cNvCxnSpPr>
            <a:cxnSpLocks noChangeAspect="1"/>
          </p:cNvCxnSpPr>
          <p:nvPr/>
        </p:nvCxnSpPr>
        <p:spPr bwMode="auto">
          <a:xfrm>
            <a:off x="1679575" y="2436813"/>
            <a:ext cx="1360488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TextBox 12"/>
          <p:cNvSpPr txBox="1">
            <a:spLocks noChangeArrowheads="1"/>
          </p:cNvSpPr>
          <p:nvPr/>
        </p:nvSpPr>
        <p:spPr bwMode="auto">
          <a:xfrm>
            <a:off x="1600200" y="1949450"/>
            <a:ext cx="80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7 keVr</a:t>
            </a:r>
          </a:p>
        </p:txBody>
      </p:sp>
      <p:sp>
        <p:nvSpPr>
          <p:cNvPr id="27663" name="TextBox 13"/>
          <p:cNvSpPr txBox="1">
            <a:spLocks noChangeArrowheads="1"/>
          </p:cNvSpPr>
          <p:nvPr/>
        </p:nvSpPr>
        <p:spPr bwMode="auto">
          <a:xfrm>
            <a:off x="2667000" y="1941513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1905000" y="1371600"/>
            <a:ext cx="121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6633"/>
                </a:solidFill>
                <a:latin typeface="Arial Narrow" charset="0"/>
              </a:rPr>
              <a:t>Xenon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057400" y="5638800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" charset="0"/>
              </a:rPr>
              <a:t>Winter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19400" y="5638800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" charset="0"/>
              </a:rPr>
              <a:t>Summer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LAr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28675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DA9FD-B536-9245-ADD9-4D3F8ACC5099}" type="slidenum">
              <a:rPr lang="en-US" sz="1500">
                <a:solidFill>
                  <a:srgbClr val="0000FF"/>
                </a:solidFill>
              </a:rPr>
              <a:pPr eaLnBrk="1" hangingPunct="1"/>
              <a:t>12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3352800" y="5073650"/>
            <a:ext cx="68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6705600" y="446405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FF"/>
                </a:solidFill>
                <a:latin typeface="Arial Narrow" charset="0"/>
              </a:rPr>
              <a:t>200 GeV</a:t>
            </a: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5181600" y="51816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3200400" y="3443288"/>
            <a:ext cx="765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28684" name="TextBox 15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cxnSp>
        <p:nvCxnSpPr>
          <p:cNvPr id="28685" name="Straight Arrow Connector 9"/>
          <p:cNvCxnSpPr>
            <a:cxnSpLocks noChangeAspect="1"/>
          </p:cNvCxnSpPr>
          <p:nvPr/>
        </p:nvCxnSpPr>
        <p:spPr bwMode="auto">
          <a:xfrm>
            <a:off x="3124200" y="3351213"/>
            <a:ext cx="50292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7162800" y="2925763"/>
            <a:ext cx="103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28687" name="TextBox 12"/>
          <p:cNvSpPr txBox="1">
            <a:spLocks noChangeArrowheads="1"/>
          </p:cNvSpPr>
          <p:nvPr/>
        </p:nvSpPr>
        <p:spPr bwMode="auto">
          <a:xfrm>
            <a:off x="2819400" y="2925763"/>
            <a:ext cx="92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3965575" y="2398713"/>
            <a:ext cx="238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996633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996633"/>
                </a:solidFill>
                <a:latin typeface="Arial Narrow" charset="0"/>
              </a:rPr>
              <a:t>(w/ pulse shaping)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LAr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29699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667C9B-03C2-D44B-A811-987A48DA2D30}" type="slidenum">
              <a:rPr lang="en-US" sz="1500">
                <a:solidFill>
                  <a:srgbClr val="0000FF"/>
                </a:solidFill>
              </a:rPr>
              <a:pPr eaLnBrk="1" hangingPunct="1"/>
              <a:t>13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6705600" y="446405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FF"/>
                </a:solidFill>
                <a:latin typeface="Arial Narrow" charset="0"/>
              </a:rPr>
              <a:t>200 GeV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5181600" y="51816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3200400" y="3443288"/>
            <a:ext cx="765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cxnSp>
        <p:nvCxnSpPr>
          <p:cNvPr id="29706" name="Straight Arrow Connector 9"/>
          <p:cNvCxnSpPr>
            <a:cxnSpLocks noChangeAspect="1"/>
          </p:cNvCxnSpPr>
          <p:nvPr/>
        </p:nvCxnSpPr>
        <p:spPr bwMode="auto">
          <a:xfrm>
            <a:off x="3124200" y="3351213"/>
            <a:ext cx="50292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2819400" y="2925763"/>
            <a:ext cx="92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7162800" y="2925763"/>
            <a:ext cx="103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29710" name="TextBox 15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29711" name="TextBox 16"/>
          <p:cNvSpPr txBox="1">
            <a:spLocks noChangeArrowheads="1"/>
          </p:cNvSpPr>
          <p:nvPr/>
        </p:nvSpPr>
        <p:spPr bwMode="auto">
          <a:xfrm>
            <a:off x="3965575" y="2398713"/>
            <a:ext cx="238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996633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996633"/>
                </a:solidFill>
                <a:latin typeface="Arial Narrow" charset="0"/>
              </a:rPr>
              <a:t>(w/ pulse shaping)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886075" y="5562600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" charset="0"/>
              </a:rPr>
              <a:t>Winter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657600" y="5562600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 charset="0"/>
                <a:ea typeface="Arial" charset="0"/>
              </a:rPr>
              <a:t>Summer</a:t>
            </a:r>
          </a:p>
        </p:txBody>
      </p:sp>
      <p:sp>
        <p:nvSpPr>
          <p:cNvPr id="29714" name="TextBox 6"/>
          <p:cNvSpPr txBox="1">
            <a:spLocks noChangeArrowheads="1"/>
          </p:cNvSpPr>
          <p:nvPr/>
        </p:nvSpPr>
        <p:spPr bwMode="auto">
          <a:xfrm>
            <a:off x="3352800" y="5073650"/>
            <a:ext cx="68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0723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B5B167-9970-B541-BB14-438416505C51}" type="slidenum">
              <a:rPr lang="en-US" sz="1500">
                <a:solidFill>
                  <a:srgbClr val="0000FF"/>
                </a:solidFill>
              </a:rPr>
              <a:pPr eaLnBrk="1" hangingPunct="1"/>
              <a:t>14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472113" y="38100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(42 events)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4738688" y="20574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(56 events)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1828800" y="5410200"/>
            <a:ext cx="63341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41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-46  </a:t>
            </a:r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30731" name="TextBox 6"/>
          <p:cNvSpPr txBox="1">
            <a:spLocks noChangeArrowheads="1"/>
          </p:cNvSpPr>
          <p:nvPr/>
        </p:nvSpPr>
        <p:spPr bwMode="auto">
          <a:xfrm>
            <a:off x="4267200" y="5334000"/>
            <a:ext cx="119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219200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950" y="3622675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50" y="6107113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30735" name="TextBox 9"/>
          <p:cNvSpPr txBox="1">
            <a:spLocks noChangeArrowheads="1"/>
          </p:cNvSpPr>
          <p:nvPr/>
        </p:nvSpPr>
        <p:spPr bwMode="auto">
          <a:xfrm>
            <a:off x="3567113" y="1557338"/>
            <a:ext cx="102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latin typeface="Arial Narrow" charset="0"/>
              </a:rPr>
              <a:t>(40% eff.)</a:t>
            </a:r>
            <a:endParaRPr lang="en-US" sz="1800" b="1" baseline="30000">
              <a:solidFill>
                <a:srgbClr val="00B050"/>
              </a:solidFill>
              <a:latin typeface="Arial Narrow" charset="0"/>
            </a:endParaRPr>
          </a:p>
        </p:txBody>
      </p:sp>
      <p:sp>
        <p:nvSpPr>
          <p:cNvPr id="30736" name="TextBox 9"/>
          <p:cNvSpPr txBox="1">
            <a:spLocks noChangeArrowheads="1"/>
          </p:cNvSpPr>
          <p:nvPr/>
        </p:nvSpPr>
        <p:spPr bwMode="auto">
          <a:xfrm>
            <a:off x="3581400" y="1943100"/>
            <a:ext cx="102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B050"/>
                </a:solidFill>
                <a:latin typeface="Arial Narrow" charset="0"/>
              </a:rPr>
              <a:t>(80% eff.)</a:t>
            </a:r>
            <a:endParaRPr lang="en-US" sz="1800" b="1" baseline="30000">
              <a:solidFill>
                <a:srgbClr val="00B050"/>
              </a:solidFill>
              <a:latin typeface="Arial Narro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174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69C33A-B49F-9145-98BE-CC2BB86954D5}" type="slidenum">
              <a:rPr lang="en-US" sz="1500">
                <a:solidFill>
                  <a:srgbClr val="0000FF"/>
                </a:solidFill>
              </a:rPr>
              <a:pPr eaLnBrk="1" hangingPunct="1"/>
              <a:t>15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1828800" y="5410200"/>
            <a:ext cx="63341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 GeV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200 GeV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219200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950" y="3622675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950" y="6107113"/>
            <a:ext cx="584200" cy="371475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31759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41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-46  </a:t>
            </a:r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31760" name="TextBox 7"/>
          <p:cNvSpPr txBox="1">
            <a:spLocks noChangeArrowheads="1"/>
          </p:cNvSpPr>
          <p:nvPr/>
        </p:nvSpPr>
        <p:spPr bwMode="auto">
          <a:xfrm>
            <a:off x="2627313" y="3105150"/>
            <a:ext cx="800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FF"/>
                </a:solidFill>
                <a:latin typeface="Arial Narrow" charset="0"/>
              </a:rPr>
              <a:t>Argon</a:t>
            </a:r>
          </a:p>
        </p:txBody>
      </p:sp>
      <p:sp>
        <p:nvSpPr>
          <p:cNvPr id="31761" name="TextBox 8"/>
          <p:cNvSpPr txBox="1">
            <a:spLocks noChangeArrowheads="1"/>
          </p:cNvSpPr>
          <p:nvPr/>
        </p:nvSpPr>
        <p:spPr bwMode="auto">
          <a:xfrm>
            <a:off x="3441700" y="4953000"/>
            <a:ext cx="8239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277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7DDA6C-7D44-124C-BD24-D07F0AD66347}" type="slidenum">
              <a:rPr lang="en-US" sz="1500">
                <a:solidFill>
                  <a:srgbClr val="0000FF"/>
                </a:solidFill>
              </a:rPr>
              <a:pPr eaLnBrk="1" hangingPunct="1"/>
              <a:t>16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1828800" y="5410200"/>
            <a:ext cx="63341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 GeV</a:t>
            </a: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200 GeV</a:t>
            </a:r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32780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41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32781" name="TextBox 7"/>
          <p:cNvSpPr txBox="1">
            <a:spLocks noChangeArrowheads="1"/>
          </p:cNvSpPr>
          <p:nvPr/>
        </p:nvSpPr>
        <p:spPr bwMode="auto">
          <a:xfrm>
            <a:off x="2890838" y="3429000"/>
            <a:ext cx="8016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FF"/>
                </a:solidFill>
                <a:latin typeface="Arial Narrow" charset="0"/>
              </a:rPr>
              <a:t>Argon</a:t>
            </a:r>
          </a:p>
        </p:txBody>
      </p:sp>
      <p:sp>
        <p:nvSpPr>
          <p:cNvPr id="32782" name="TextBox 8"/>
          <p:cNvSpPr txBox="1">
            <a:spLocks noChangeArrowheads="1"/>
          </p:cNvSpPr>
          <p:nvPr/>
        </p:nvSpPr>
        <p:spPr bwMode="auto">
          <a:xfrm>
            <a:off x="4203700" y="4495800"/>
            <a:ext cx="8239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21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vs WIMP Mass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Ar, 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3795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07A13D-2C7B-E645-8D8E-DC4544D0D3A9}" type="slidenum">
              <a:rPr lang="en-US" sz="1500">
                <a:solidFill>
                  <a:srgbClr val="0000FF"/>
                </a:solidFill>
              </a:rPr>
              <a:pPr eaLnBrk="1" hangingPunct="1"/>
              <a:t>17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788" y="3757613"/>
            <a:ext cx="800100" cy="404812"/>
          </a:xfrm>
          <a:prstGeom prst="rect">
            <a:avLst/>
          </a:prstGeom>
          <a:noFill/>
        </p:spPr>
        <p:txBody>
          <a:bodyPr wrap="none" lIns="91359" tIns="45679" rIns="91359" bIns="45679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5181600"/>
            <a:ext cx="823913" cy="404813"/>
          </a:xfrm>
          <a:prstGeom prst="rect">
            <a:avLst/>
          </a:prstGeom>
          <a:noFill/>
        </p:spPr>
        <p:txBody>
          <a:bodyPr wrap="none" lIns="91359" tIns="45679" rIns="91359" bIns="45679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4038600" y="1752600"/>
            <a:ext cx="141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cxnSp>
        <p:nvCxnSpPr>
          <p:cNvPr id="33802" name="Straight Arrow Connector 9"/>
          <p:cNvCxnSpPr>
            <a:cxnSpLocks noChangeAspect="1"/>
          </p:cNvCxnSpPr>
          <p:nvPr/>
        </p:nvCxnSpPr>
        <p:spPr bwMode="auto">
          <a:xfrm rot="5400000" flipH="1" flipV="1">
            <a:off x="4359275" y="4135438"/>
            <a:ext cx="881063" cy="1587"/>
          </a:xfrm>
          <a:prstGeom prst="straightConnector1">
            <a:avLst/>
          </a:prstGeom>
          <a:noFill/>
          <a:ln w="19050">
            <a:solidFill>
              <a:srgbClr val="0066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9"/>
          <p:cNvCxnSpPr>
            <a:cxnSpLocks noChangeAspect="1"/>
          </p:cNvCxnSpPr>
          <p:nvPr/>
        </p:nvCxnSpPr>
        <p:spPr bwMode="auto">
          <a:xfrm rot="5400000" flipH="1" flipV="1">
            <a:off x="4302125" y="5145088"/>
            <a:ext cx="687387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21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vs WIMP Mass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Ar, 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-44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4819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4D8437-131C-8445-B6DD-B55D95775F06}" type="slidenum">
              <a:rPr lang="en-US" sz="1500">
                <a:solidFill>
                  <a:srgbClr val="0000FF"/>
                </a:solidFill>
              </a:rPr>
              <a:pPr eaLnBrk="1" hangingPunct="1"/>
              <a:t>18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581400"/>
            <a:ext cx="800100" cy="404813"/>
          </a:xfrm>
          <a:prstGeom prst="rect">
            <a:avLst/>
          </a:prstGeom>
          <a:noFill/>
        </p:spPr>
        <p:txBody>
          <a:bodyPr wrap="none" lIns="91359" tIns="45679" rIns="91359" bIns="45679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113" y="4637088"/>
            <a:ext cx="823912" cy="404812"/>
          </a:xfrm>
          <a:prstGeom prst="rect">
            <a:avLst/>
          </a:prstGeom>
          <a:noFill/>
        </p:spPr>
        <p:txBody>
          <a:bodyPr wrap="none" lIns="91359" tIns="45679" rIns="91359" bIns="45679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4038600" y="1752600"/>
            <a:ext cx="1414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-44  </a:t>
            </a:r>
            <a:r>
              <a:rPr lang="en-US" sz="2700" b="1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cxnSp>
        <p:nvCxnSpPr>
          <p:cNvPr id="34826" name="Straight Arrow Connector 9"/>
          <p:cNvCxnSpPr>
            <a:cxnSpLocks noChangeAspect="1"/>
          </p:cNvCxnSpPr>
          <p:nvPr/>
        </p:nvCxnSpPr>
        <p:spPr bwMode="auto">
          <a:xfrm rot="5400000" flipH="1" flipV="1">
            <a:off x="4609307" y="4153694"/>
            <a:ext cx="381000" cy="1587"/>
          </a:xfrm>
          <a:prstGeom prst="straightConnector1">
            <a:avLst/>
          </a:prstGeom>
          <a:noFill/>
          <a:ln w="19050">
            <a:solidFill>
              <a:srgbClr val="0066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Arrow Connector 9"/>
          <p:cNvCxnSpPr>
            <a:cxnSpLocks noChangeAspect="1"/>
          </p:cNvCxnSpPr>
          <p:nvPr/>
        </p:nvCxnSpPr>
        <p:spPr bwMode="auto">
          <a:xfrm rot="5400000" flipH="1" flipV="1">
            <a:off x="4493419" y="5182394"/>
            <a:ext cx="304800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120259-49CA-B84E-AB6D-BB05839D6A22}" type="slidenum">
              <a:rPr lang="en-US" sz="1500">
                <a:solidFill>
                  <a:srgbClr val="0000FF"/>
                </a:solidFill>
              </a:rPr>
              <a:pPr eaLnBrk="1" hangingPunct="1"/>
              <a:t>19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35845" name="Picture 11" descr="xenon10ton 2-8-1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886" r="22581" b="2834"/>
          <a:stretch>
            <a:fillRect/>
          </a:stretch>
        </p:blipFill>
        <p:spPr bwMode="auto">
          <a:xfrm>
            <a:off x="990600" y="831850"/>
            <a:ext cx="54864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 anchor="ctr"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Xe 10 ton (Ar 5 ton) Detector Structure</a:t>
            </a:r>
          </a:p>
        </p:txBody>
      </p:sp>
      <p:sp>
        <p:nvSpPr>
          <p:cNvPr id="35849" name="TextBox 20"/>
          <p:cNvSpPr txBox="1">
            <a:spLocks noChangeArrowheads="1"/>
          </p:cNvSpPr>
          <p:nvPr/>
        </p:nvSpPr>
        <p:spPr bwMode="auto">
          <a:xfrm>
            <a:off x="6221413" y="2339975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6600"/>
                </a:solidFill>
                <a:latin typeface="Arial Narrow" charset="0"/>
              </a:rPr>
              <a:t>Xe  20 ton</a:t>
            </a:r>
          </a:p>
          <a:p>
            <a:pPr algn="ctr" eaLnBrk="1" hangingPunct="1"/>
            <a:r>
              <a:rPr lang="en-US" sz="2700" b="1">
                <a:solidFill>
                  <a:srgbClr val="FF6600"/>
                </a:solidFill>
                <a:latin typeface="Arial Narrow" charset="0"/>
              </a:rPr>
              <a:t>(or Ar 10 ton)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6248400" y="3657600"/>
            <a:ext cx="31464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4D"/>
                </a:solidFill>
                <a:latin typeface="Arial Narrow" charset="0"/>
              </a:rPr>
              <a:t>Top: 	  3</a:t>
            </a:r>
            <a:r>
              <a:rPr lang="ja-JP" altLang="en-US" b="1">
                <a:solidFill>
                  <a:srgbClr val="00664D"/>
                </a:solidFill>
                <a:latin typeface="Arial Narrow" charset="0"/>
              </a:rPr>
              <a:t>”</a:t>
            </a:r>
            <a:r>
              <a:rPr lang="en-US" b="1">
                <a:solidFill>
                  <a:srgbClr val="00664D"/>
                </a:solidFill>
                <a:latin typeface="Arial Narrow" charset="0"/>
              </a:rPr>
              <a:t> QUPID x 595</a:t>
            </a:r>
          </a:p>
          <a:p>
            <a:pPr eaLnBrk="1" hangingPunct="1"/>
            <a:r>
              <a:rPr lang="en-US" b="1">
                <a:solidFill>
                  <a:srgbClr val="00664D"/>
                </a:solidFill>
                <a:latin typeface="Arial Narrow" charset="0"/>
              </a:rPr>
              <a:t>Side: 	  6</a:t>
            </a:r>
            <a:r>
              <a:rPr lang="ja-JP" altLang="en-US" b="1">
                <a:solidFill>
                  <a:srgbClr val="00664D"/>
                </a:solidFill>
                <a:latin typeface="Arial Narrow" charset="0"/>
              </a:rPr>
              <a:t>”</a:t>
            </a:r>
            <a:r>
              <a:rPr lang="en-US" b="1">
                <a:solidFill>
                  <a:srgbClr val="00664D"/>
                </a:solidFill>
                <a:latin typeface="Arial Narrow" charset="0"/>
              </a:rPr>
              <a:t> QUPID x 672</a:t>
            </a:r>
          </a:p>
          <a:p>
            <a:pPr eaLnBrk="1" hangingPunct="1"/>
            <a:r>
              <a:rPr lang="en-US" b="1">
                <a:solidFill>
                  <a:srgbClr val="00664D"/>
                </a:solidFill>
                <a:latin typeface="Arial Narrow" charset="0"/>
              </a:rPr>
              <a:t>Bottom:  6</a:t>
            </a:r>
            <a:r>
              <a:rPr lang="ja-JP" altLang="en-US" b="1">
                <a:solidFill>
                  <a:srgbClr val="00664D"/>
                </a:solidFill>
                <a:latin typeface="Arial Narrow" charset="0"/>
              </a:rPr>
              <a:t>”</a:t>
            </a:r>
            <a:r>
              <a:rPr lang="en-US" b="1">
                <a:solidFill>
                  <a:srgbClr val="00664D"/>
                </a:solidFill>
                <a:latin typeface="Arial Narrow" charset="0"/>
              </a:rPr>
              <a:t> QUPID x 163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39850" y="2125663"/>
            <a:ext cx="4957763" cy="3567112"/>
            <a:chOff x="1339850" y="2125663"/>
            <a:chExt cx="4957763" cy="3567112"/>
          </a:xfrm>
        </p:grpSpPr>
        <p:sp>
          <p:nvSpPr>
            <p:cNvPr id="35850" name="Rectangle 26"/>
            <p:cNvSpPr>
              <a:spLocks noChangeArrowheads="1"/>
            </p:cNvSpPr>
            <p:nvPr/>
          </p:nvSpPr>
          <p:spPr bwMode="auto">
            <a:xfrm>
              <a:off x="1725613" y="2125663"/>
              <a:ext cx="3886200" cy="33528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5" rIns="91350" bIns="45675" anchor="ctr"/>
            <a:lstStyle/>
            <a:p>
              <a:pPr algn="ctr"/>
              <a:endParaRPr lang="en-US"/>
            </a:p>
          </p:txBody>
        </p:sp>
        <p:sp>
          <p:nvSpPr>
            <p:cNvPr id="35851" name="Rectangle 27"/>
            <p:cNvSpPr>
              <a:spLocks noChangeAspect="1"/>
            </p:cNvSpPr>
            <p:nvPr/>
          </p:nvSpPr>
          <p:spPr bwMode="auto">
            <a:xfrm>
              <a:off x="2043113" y="2482850"/>
              <a:ext cx="3230562" cy="263048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50" tIns="45675" rIns="91350" bIns="45675" anchor="ctr"/>
            <a:lstStyle/>
            <a:p>
              <a:pPr algn="ctr"/>
              <a:endParaRPr lang="en-US"/>
            </a:p>
          </p:txBody>
        </p:sp>
        <p:sp>
          <p:nvSpPr>
            <p:cNvPr id="35852" name="TextBox 20"/>
            <p:cNvSpPr txBox="1">
              <a:spLocks noChangeArrowheads="1"/>
            </p:cNvSpPr>
            <p:nvPr/>
          </p:nvSpPr>
          <p:spPr bwMode="auto">
            <a:xfrm>
              <a:off x="2514600" y="3446463"/>
              <a:ext cx="21828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50" tIns="45675" rIns="91350" bIns="4567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700" b="1">
                  <a:solidFill>
                    <a:srgbClr val="FFFF00"/>
                  </a:solidFill>
                  <a:latin typeface="Arial Narrow" charset="0"/>
                </a:rPr>
                <a:t>Xe10 ton</a:t>
              </a:r>
            </a:p>
            <a:p>
              <a:pPr algn="ctr" eaLnBrk="1" hangingPunct="1"/>
              <a:r>
                <a:rPr lang="en-US" sz="2700" b="1">
                  <a:solidFill>
                    <a:srgbClr val="FFFF00"/>
                  </a:solidFill>
                  <a:latin typeface="Arial Narrow" charset="0"/>
                </a:rPr>
                <a:t>(or Ar 5 ton)</a:t>
              </a:r>
            </a:p>
          </p:txBody>
        </p: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1698625" y="4500563"/>
              <a:ext cx="328613" cy="1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854" name="TextBox 30"/>
            <p:cNvSpPr txBox="1">
              <a:spLocks noChangeArrowheads="1"/>
            </p:cNvSpPr>
            <p:nvPr/>
          </p:nvSpPr>
          <p:spPr bwMode="auto">
            <a:xfrm>
              <a:off x="1706563" y="4502150"/>
              <a:ext cx="731837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564" tIns="48282" rIns="96564" bIns="4828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Arial Narrow" charset="0"/>
                </a:rPr>
                <a:t>20 cm</a:t>
              </a:r>
            </a:p>
          </p:txBody>
        </p:sp>
        <p:cxnSp>
          <p:nvCxnSpPr>
            <p:cNvPr id="35855" name="Straight Arrow Connector 77"/>
            <p:cNvCxnSpPr>
              <a:cxnSpLocks noChangeShapeType="1"/>
            </p:cNvCxnSpPr>
            <p:nvPr/>
          </p:nvCxnSpPr>
          <p:spPr bwMode="auto">
            <a:xfrm rot="10800000" flipV="1">
              <a:off x="5459413" y="2797175"/>
              <a:ext cx="838200" cy="457200"/>
            </a:xfrm>
            <a:prstGeom prst="straightConnector1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 bwMode="auto">
            <a:xfrm>
              <a:off x="3311525" y="5216525"/>
              <a:ext cx="962025" cy="476250"/>
            </a:xfrm>
            <a:prstGeom prst="rect">
              <a:avLst/>
            </a:prstGeom>
            <a:noFill/>
          </p:spPr>
          <p:txBody>
            <a:bodyPr lIns="91416" tIns="45708" rIns="91416" bIns="4570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latin typeface="+mn-lt"/>
                  <a:ea typeface="+mn-ea"/>
                </a:rPr>
                <a:t>2.1m</a:t>
              </a: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1339850" y="3486150"/>
              <a:ext cx="962025" cy="476250"/>
            </a:xfrm>
            <a:prstGeom prst="rect">
              <a:avLst/>
            </a:prstGeom>
            <a:noFill/>
          </p:spPr>
          <p:txBody>
            <a:bodyPr lIns="91416" tIns="45708" rIns="91416" bIns="45708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latin typeface="+mn-lt"/>
                  <a:ea typeface="+mn-ea"/>
                </a:rPr>
                <a:t>1.9m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>
          <a:xfrm>
            <a:off x="74613" y="-76200"/>
            <a:ext cx="9451975" cy="866775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MAX - Multi-ton Argon &amp; Xenon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1638300"/>
            <a:ext cx="9601200" cy="2095500"/>
            <a:chOff x="0" y="0"/>
            <a:chExt cx="8192" cy="1760"/>
          </a:xfrm>
        </p:grpSpPr>
        <p:sp>
          <p:nvSpPr>
            <p:cNvPr id="18441" name="Rectangle 3"/>
            <p:cNvSpPr>
              <a:spLocks/>
            </p:cNvSpPr>
            <p:nvPr/>
          </p:nvSpPr>
          <p:spPr bwMode="auto">
            <a:xfrm>
              <a:off x="0" y="0"/>
              <a:ext cx="819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4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28"/>
              <a:ext cx="72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128"/>
              <a:ext cx="72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128"/>
              <a:ext cx="65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28"/>
              <a:ext cx="651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28"/>
              <a:ext cx="5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28"/>
              <a:ext cx="76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28"/>
              <a:ext cx="70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12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" y="128"/>
              <a:ext cx="137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" y="128"/>
              <a:ext cx="11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9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920"/>
              <a:ext cx="77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9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920"/>
              <a:ext cx="6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1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" y="920"/>
              <a:ext cx="73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920"/>
              <a:ext cx="70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9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" y="920"/>
              <a:ext cx="70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2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920"/>
              <a:ext cx="87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2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" y="920"/>
              <a:ext cx="72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Rectangle 24"/>
          <p:cNvSpPr>
            <a:spLocks/>
          </p:cNvSpPr>
          <p:nvPr/>
        </p:nvSpPr>
        <p:spPr bwMode="auto">
          <a:xfrm>
            <a:off x="520700" y="3305175"/>
            <a:ext cx="8540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UMass Amherst, Arizona State University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Augustana College, Black Hills State University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Coimbra University, Columbia University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Fermilab, University of Houston, INAF, LNGS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MIT, University of Münster, University of Notre Dame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Princeton University, Rice University, Temple University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UCLA, Univesity of Virginia, Waseda University</a:t>
            </a:r>
          </a:p>
          <a:p>
            <a:pPr algn="ctr"/>
            <a:r>
              <a:rPr lang="en-US">
                <a:solidFill>
                  <a:srgbClr val="00664D"/>
                </a:solidFill>
                <a:latin typeface="Gill Sans" charset="0"/>
                <a:sym typeface="Gill Sans" charset="0"/>
              </a:rPr>
              <a:t>University of Zürich</a:t>
            </a:r>
          </a:p>
        </p:txBody>
      </p:sp>
      <p:sp>
        <p:nvSpPr>
          <p:cNvPr id="18437" name="Rectangle 25"/>
          <p:cNvSpPr>
            <a:spLocks noChangeArrowheads="1"/>
          </p:cNvSpPr>
          <p:nvPr/>
        </p:nvSpPr>
        <p:spPr bwMode="auto">
          <a:xfrm>
            <a:off x="1371600" y="914401"/>
            <a:ext cx="6705600" cy="585586"/>
          </a:xfrm>
          <a:prstGeom prst="rect">
            <a:avLst/>
          </a:prstGeom>
          <a:noFill/>
          <a:ln w="12700" cap="flat" cmpd="sng" algn="ctr">
            <a:solidFill>
              <a:srgbClr val="0066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6" tIns="45708" rIns="91416" bIns="45708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>
              <a:defRPr/>
            </a:pPr>
            <a:r>
              <a:rPr lang="en-US" sz="3200" b="1" dirty="0">
                <a:solidFill>
                  <a:srgbClr val="0066FF"/>
                </a:solidFill>
                <a:latin typeface="Arial Narrow" charset="0"/>
                <a:ea typeface="Arial" charset="0"/>
                <a:sym typeface="Gill Sans" charset="0"/>
              </a:rPr>
              <a:t>MAX Collaboration = XENON + </a:t>
            </a:r>
            <a:r>
              <a:rPr lang="en-US" sz="3200" b="1" dirty="0" err="1">
                <a:solidFill>
                  <a:srgbClr val="0066FF"/>
                </a:solidFill>
                <a:latin typeface="Arial Narrow" charset="0"/>
                <a:ea typeface="Arial" charset="0"/>
                <a:sym typeface="Gill Sans" charset="0"/>
              </a:rPr>
              <a:t>DarkSide</a:t>
            </a:r>
            <a:endParaRPr lang="en-US" sz="3200" b="1" dirty="0">
              <a:solidFill>
                <a:srgbClr val="0066FF"/>
              </a:solidFill>
              <a:latin typeface="Arial Narrow" charset="0"/>
              <a:ea typeface="Arial" charset="0"/>
              <a:sym typeface="Gill Sans" charset="0"/>
            </a:endParaRPr>
          </a:p>
        </p:txBody>
      </p:sp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  <a:cs typeface="ＭＳ Ｐゴシック" charset="0"/>
              </a:rPr>
              <a:t>Katsushi Arisaka, UCLA</a:t>
            </a:r>
          </a:p>
        </p:txBody>
      </p:sp>
      <p:sp>
        <p:nvSpPr>
          <p:cNvPr id="184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CF18B9-2447-7543-A871-3825F96A6F39}" type="slidenum">
              <a:rPr lang="en-US" sz="1500">
                <a:solidFill>
                  <a:srgbClr val="0000FF"/>
                </a:solidFill>
              </a:rPr>
              <a:pPr eaLnBrk="1" hangingPunct="1"/>
              <a:t>2</a:t>
            </a:fld>
            <a:endParaRPr lang="en-US" sz="15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D7BB99-9E34-C34E-8E6C-DDC0A8B24C8A}" type="slidenum">
              <a:rPr lang="en-US" sz="1500">
                <a:solidFill>
                  <a:srgbClr val="0000FF"/>
                </a:solidFill>
              </a:rPr>
              <a:pPr eaLnBrk="1" hangingPunct="1"/>
              <a:t>20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36869" name="Picture 5" descr="xenon10ton 2-8-10_13.jpg"/>
          <p:cNvPicPr>
            <a:picLocks noChangeAspect="1"/>
          </p:cNvPicPr>
          <p:nvPr/>
        </p:nvPicPr>
        <p:blipFill>
          <a:blip r:embed="rId2">
            <a:lum bright="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5972" b="1234"/>
          <a:stretch>
            <a:fillRect/>
          </a:stretch>
        </p:blipFill>
        <p:spPr bwMode="auto">
          <a:xfrm>
            <a:off x="-41275" y="0"/>
            <a:ext cx="99218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5" tIns="48274" rIns="96545" bIns="48274" anchor="ctr"/>
          <a:lstStyle/>
          <a:p>
            <a:pPr algn="ctr" defTabSz="960438" eaLnBrk="0" hangingPunct="0">
              <a:lnSpc>
                <a:spcPct val="80000"/>
              </a:lnSpc>
              <a:defRPr/>
            </a:pPr>
            <a:r>
              <a:rPr lang="en-US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Xe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 10 ton (</a:t>
            </a:r>
            <a:r>
              <a:rPr lang="en-US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Ar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  <a:ea typeface="ＭＳ Ｐゴシック" charset="-128"/>
                <a:cs typeface="ＭＳ Ｐゴシック" charset="-128"/>
              </a:rPr>
              <a:t> 5 ton) Top-Corner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141538"/>
            <a:ext cx="1509713" cy="52228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2700" b="1">
                <a:solidFill>
                  <a:srgbClr val="85FFE0"/>
                </a:solidFill>
                <a:latin typeface="Arial Narrow" charset="0"/>
              </a:rPr>
              <a:t>3</a:t>
            </a:r>
            <a:r>
              <a:rPr lang="ja-JP" altLang="en-US" sz="2700" b="1">
                <a:solidFill>
                  <a:srgbClr val="85FFE0"/>
                </a:solidFill>
                <a:latin typeface="Arial Narrow" charset="0"/>
              </a:rPr>
              <a:t>”</a:t>
            </a:r>
            <a:r>
              <a:rPr lang="en-US" sz="2700" b="1">
                <a:solidFill>
                  <a:srgbClr val="85FFE0"/>
                </a:solidFill>
                <a:latin typeface="Arial Narrow" charset="0"/>
              </a:rPr>
              <a:t> QUPID</a:t>
            </a:r>
            <a:endParaRPr lang="en-US" sz="2700">
              <a:solidFill>
                <a:srgbClr val="85FFE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5715000"/>
            <a:ext cx="1509713" cy="523875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2700" b="1">
                <a:solidFill>
                  <a:srgbClr val="85FFE0"/>
                </a:solidFill>
                <a:latin typeface="Arial Narrow" charset="0"/>
              </a:rPr>
              <a:t>6</a:t>
            </a:r>
            <a:r>
              <a:rPr lang="ja-JP" altLang="en-US" sz="2700" b="1">
                <a:solidFill>
                  <a:srgbClr val="85FFE0"/>
                </a:solidFill>
                <a:latin typeface="Arial Narrow" charset="0"/>
              </a:rPr>
              <a:t>”</a:t>
            </a:r>
            <a:r>
              <a:rPr lang="en-US" sz="2700" b="1">
                <a:solidFill>
                  <a:srgbClr val="85FFE0"/>
                </a:solidFill>
                <a:latin typeface="Arial Narrow" charset="0"/>
              </a:rPr>
              <a:t> QUPID</a:t>
            </a:r>
            <a:endParaRPr lang="en-US" sz="2700">
              <a:solidFill>
                <a:srgbClr val="85FFE0"/>
              </a:solidFill>
            </a:endParaRP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6248400" y="2971800"/>
            <a:ext cx="178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 Narrow" charset="0"/>
              </a:rPr>
              <a:t>Gas Xe (Ar)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6248400" y="4267200"/>
            <a:ext cx="211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 sz="2800" b="1">
                <a:solidFill>
                  <a:srgbClr val="FFFFCC"/>
                </a:solidFill>
                <a:latin typeface="Arial Narrow" charset="0"/>
              </a:rPr>
              <a:t>Liquid Xe (Ar)</a:t>
            </a:r>
            <a:endParaRPr lang="en-US" sz="2800">
              <a:solidFill>
                <a:srgbClr val="FFFFCC"/>
              </a:solidFill>
            </a:endParaRPr>
          </a:p>
        </p:txBody>
      </p:sp>
      <p:cxnSp>
        <p:nvCxnSpPr>
          <p:cNvPr id="15" name="Straight Arrow Connector 14"/>
          <p:cNvCxnSpPr>
            <a:cxnSpLocks noChangeAspect="1" noChangeShapeType="1"/>
          </p:cNvCxnSpPr>
          <p:nvPr/>
        </p:nvCxnSpPr>
        <p:spPr bwMode="auto">
          <a:xfrm rot="5400000">
            <a:off x="5676901" y="3314700"/>
            <a:ext cx="838200" cy="31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 type="arrow" w="lg" len="lg"/>
            <a:tailEnd type="arrow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Aspect="1" noChangeShapeType="1"/>
          </p:cNvCxnSpPr>
          <p:nvPr/>
        </p:nvCxnSpPr>
        <p:spPr bwMode="auto">
          <a:xfrm rot="5400000">
            <a:off x="5449094" y="4396581"/>
            <a:ext cx="1295400" cy="1588"/>
          </a:xfrm>
          <a:prstGeom prst="straightConnector1">
            <a:avLst/>
          </a:prstGeom>
          <a:noFill/>
          <a:ln w="25400">
            <a:solidFill>
              <a:srgbClr val="FFFFCC"/>
            </a:solidFill>
            <a:round/>
            <a:headEnd type="arrow" w="lg" len="lg"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" name="Rectangle 19"/>
          <p:cNvSpPr/>
          <p:nvPr/>
        </p:nvSpPr>
        <p:spPr>
          <a:xfrm>
            <a:off x="2438400" y="3124200"/>
            <a:ext cx="1450975" cy="47148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b="1">
                <a:solidFill>
                  <a:srgbClr val="85FFE0"/>
                </a:solidFill>
                <a:latin typeface="Arial Narrow" charset="0"/>
              </a:rPr>
              <a:t>Mesh Wire</a:t>
            </a:r>
            <a:endParaRPr lang="en-US">
              <a:solidFill>
                <a:srgbClr val="85FFE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0"/>
          <p:cNvGrpSpPr>
            <a:grpSpLocks/>
          </p:cNvGrpSpPr>
          <p:nvPr/>
        </p:nvGrpSpPr>
        <p:grpSpPr bwMode="auto">
          <a:xfrm>
            <a:off x="4267200" y="1371600"/>
            <a:ext cx="5029200" cy="4738688"/>
            <a:chOff x="2209800" y="1828800"/>
            <a:chExt cx="4672368" cy="4510087"/>
          </a:xfrm>
        </p:grpSpPr>
        <p:pic>
          <p:nvPicPr>
            <p:cNvPr id="3790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34" r="35796" b="18178"/>
            <a:stretch>
              <a:fillRect/>
            </a:stretch>
          </p:blipFill>
          <p:spPr bwMode="auto">
            <a:xfrm>
              <a:off x="3481388" y="1828800"/>
              <a:ext cx="269081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9" t="22554" r="35114" b="17136"/>
            <a:stretch>
              <a:fillRect/>
            </a:stretch>
          </p:blipFill>
          <p:spPr bwMode="auto">
            <a:xfrm flipH="1">
              <a:off x="2209800" y="1828800"/>
              <a:ext cx="1989138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790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64" t="7777" b="7777"/>
            <a:stretch>
              <a:fillRect/>
            </a:stretch>
          </p:blipFill>
          <p:spPr bwMode="auto">
            <a:xfrm>
              <a:off x="6172200" y="1905000"/>
              <a:ext cx="709968" cy="443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t="18983" r="24324" b="15932"/>
          <a:stretch>
            <a:fillRect/>
          </a:stretch>
        </p:blipFill>
        <p:spPr bwMode="auto">
          <a:xfrm>
            <a:off x="152400" y="1143000"/>
            <a:ext cx="3810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3095625" y="3698875"/>
            <a:ext cx="1366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 Narrow" charset="0"/>
              </a:rPr>
              <a:t>Quartz</a:t>
            </a:r>
          </a:p>
        </p:txBody>
      </p:sp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385763" y="1701800"/>
            <a:ext cx="239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6600FF"/>
                </a:solidFill>
                <a:latin typeface="Arial Narrow" charset="0"/>
              </a:rPr>
              <a:t>Photo Cathode</a:t>
            </a:r>
          </a:p>
          <a:p>
            <a:pPr algn="ctr" eaLnBrk="1" hangingPunct="1"/>
            <a:r>
              <a:rPr lang="en-US" sz="1600" b="1">
                <a:solidFill>
                  <a:srgbClr val="6600FF"/>
                </a:solidFill>
                <a:latin typeface="Arial Narrow" charset="0"/>
              </a:rPr>
              <a:t>(-6 kV)</a:t>
            </a:r>
          </a:p>
        </p:txBody>
      </p:sp>
      <p:grpSp>
        <p:nvGrpSpPr>
          <p:cNvPr id="37894" name="Group 19"/>
          <p:cNvGrpSpPr>
            <a:grpSpLocks/>
          </p:cNvGrpSpPr>
          <p:nvPr/>
        </p:nvGrpSpPr>
        <p:grpSpPr bwMode="auto">
          <a:xfrm>
            <a:off x="1681163" y="1976438"/>
            <a:ext cx="2141537" cy="3549650"/>
            <a:chOff x="1676400" y="1950312"/>
            <a:chExt cx="2141538" cy="3550375"/>
          </a:xfrm>
        </p:grpSpPr>
        <p:sp>
          <p:nvSpPr>
            <p:cNvPr id="37902" name="TextBox 6"/>
            <p:cNvSpPr txBox="1">
              <a:spLocks noChangeArrowheads="1"/>
            </p:cNvSpPr>
            <p:nvPr/>
          </p:nvSpPr>
          <p:spPr bwMode="auto">
            <a:xfrm>
              <a:off x="1676400" y="3505200"/>
              <a:ext cx="981075" cy="3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C000"/>
                  </a:solidFill>
                  <a:latin typeface="Arial Narrow" charset="0"/>
                </a:rPr>
                <a:t>APD</a:t>
              </a:r>
              <a:r>
                <a:rPr lang="en-US" sz="1600" b="1">
                  <a:solidFill>
                    <a:srgbClr val="FFC000"/>
                  </a:solidFill>
                  <a:latin typeface="Arial Narrow" charset="0"/>
                  <a:sym typeface="Symbol" charset="0"/>
                </a:rPr>
                <a:t> (0 V)</a:t>
              </a:r>
              <a:endParaRPr lang="en-US" sz="1600" b="1">
                <a:solidFill>
                  <a:srgbClr val="FFC000"/>
                </a:solidFill>
                <a:latin typeface="Arial Narrow" charset="0"/>
              </a:endParaRPr>
            </a:p>
          </p:txBody>
        </p:sp>
        <p:sp>
          <p:nvSpPr>
            <p:cNvPr id="37903" name="TextBox 7"/>
            <p:cNvSpPr txBox="1">
              <a:spLocks noChangeArrowheads="1"/>
            </p:cNvSpPr>
            <p:nvPr/>
          </p:nvSpPr>
          <p:spPr bwMode="auto">
            <a:xfrm>
              <a:off x="2667000" y="1950312"/>
              <a:ext cx="115093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Arial Narrow" charset="0"/>
                </a:rPr>
                <a:t>Quartz</a:t>
              </a:r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2205416" y="5156200"/>
              <a:ext cx="884238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Arial Narrow" charset="0"/>
                </a:rPr>
                <a:t>Quartz</a:t>
              </a:r>
            </a:p>
          </p:txBody>
        </p:sp>
        <p:sp>
          <p:nvSpPr>
            <p:cNvPr id="37905" name="TextBox 15"/>
            <p:cNvSpPr txBox="1">
              <a:spLocks noChangeArrowheads="1"/>
            </p:cNvSpPr>
            <p:nvPr/>
          </p:nvSpPr>
          <p:spPr bwMode="auto">
            <a:xfrm>
              <a:off x="1752600" y="2667000"/>
              <a:ext cx="1366838" cy="344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E6E6E6"/>
                  </a:solidFill>
                  <a:latin typeface="Arial Narrow" charset="0"/>
                </a:rPr>
                <a:t>Al coating</a:t>
              </a:r>
            </a:p>
          </p:txBody>
        </p:sp>
      </p:grp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6705600" y="3886200"/>
            <a:ext cx="1122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6600FF"/>
                </a:solidFill>
                <a:latin typeface="Arial Narrow" charset="0"/>
              </a:rPr>
              <a:t>APD</a:t>
            </a:r>
            <a:r>
              <a:rPr lang="en-US" sz="1600" b="1">
                <a:solidFill>
                  <a:srgbClr val="6600FF"/>
                </a:solidFill>
                <a:latin typeface="Arial Narrow" charset="0"/>
                <a:sym typeface="Symbol" charset="0"/>
              </a:rPr>
              <a:t> (0 V)</a:t>
            </a:r>
            <a:endParaRPr lang="en-US" sz="1600" b="1">
              <a:solidFill>
                <a:srgbClr val="6600FF"/>
              </a:solidFill>
              <a:latin typeface="Arial Narrow" charset="0"/>
            </a:endParaRPr>
          </a:p>
        </p:txBody>
      </p:sp>
      <p:sp>
        <p:nvSpPr>
          <p:cNvPr id="37896" name="TextBox 18"/>
          <p:cNvSpPr txBox="1">
            <a:spLocks noChangeArrowheads="1"/>
          </p:cNvSpPr>
          <p:nvPr/>
        </p:nvSpPr>
        <p:spPr bwMode="auto">
          <a:xfrm>
            <a:off x="6705600" y="990600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6600FF"/>
                </a:solidFill>
                <a:latin typeface="Arial Narrow" charset="0"/>
              </a:rPr>
              <a:t>Photo Cathode</a:t>
            </a:r>
          </a:p>
          <a:p>
            <a:pPr algn="ctr" eaLnBrk="1" hangingPunct="1"/>
            <a:r>
              <a:rPr lang="en-US" sz="1600" b="1">
                <a:solidFill>
                  <a:srgbClr val="6600FF"/>
                </a:solidFill>
                <a:latin typeface="Arial Narrow" charset="0"/>
              </a:rPr>
              <a:t>(-6 kV)</a:t>
            </a:r>
          </a:p>
        </p:txBody>
      </p:sp>
      <p:sp>
        <p:nvSpPr>
          <p:cNvPr id="37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QUPID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artz </a:t>
            </a:r>
            <a:r>
              <a:rPr lang="en-US" sz="28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hoton </a:t>
            </a:r>
            <a:r>
              <a:rPr lang="en-US" sz="28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ntensifying </a:t>
            </a:r>
            <a:r>
              <a:rPr lang="en-US" sz="280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etector)</a:t>
            </a:r>
          </a:p>
        </p:txBody>
      </p:sp>
      <p:sp>
        <p:nvSpPr>
          <p:cNvPr id="37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7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9162A5-F36A-404C-BBE3-7732C21D79EE}" type="slidenum">
              <a:rPr lang="en-US" sz="1500">
                <a:solidFill>
                  <a:srgbClr val="0000FF"/>
                </a:solidFill>
              </a:rPr>
              <a:pPr eaLnBrk="1" hangingPunct="1"/>
              <a:t>21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379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37901" name="Rectangle 19"/>
          <p:cNvSpPr>
            <a:spLocks noChangeArrowheads="1"/>
          </p:cNvSpPr>
          <p:nvPr/>
        </p:nvSpPr>
        <p:spPr bwMode="auto">
          <a:xfrm>
            <a:off x="2971800" y="6400800"/>
            <a:ext cx="59436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n-US" sz="2000" b="1" i="1">
                <a:solidFill>
                  <a:srgbClr val="32946A"/>
                </a:solidFill>
                <a:latin typeface="Arial Narrow" charset="0"/>
              </a:rPr>
              <a:t>US Patent (No. 5374826) pending.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11113"/>
            <a:ext cx="9296400" cy="685800"/>
          </a:xfrm>
        </p:spPr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Comparison of Low-radioactive</a:t>
            </a:r>
            <a:b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Photon Detectors from Hamamatsu</a:t>
            </a:r>
          </a:p>
        </p:txBody>
      </p:sp>
      <p:grpSp>
        <p:nvGrpSpPr>
          <p:cNvPr id="39939" name="Group 11"/>
          <p:cNvGrpSpPr>
            <a:grpSpLocks/>
          </p:cNvGrpSpPr>
          <p:nvPr/>
        </p:nvGrpSpPr>
        <p:grpSpPr bwMode="auto">
          <a:xfrm>
            <a:off x="0" y="715963"/>
            <a:ext cx="9617075" cy="6629400"/>
            <a:chOff x="0" y="715963"/>
            <a:chExt cx="9616561" cy="6630330"/>
          </a:xfrm>
        </p:grpSpPr>
        <p:pic>
          <p:nvPicPr>
            <p:cNvPr id="399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5963"/>
              <a:ext cx="9601200" cy="659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62417" y="762006"/>
              <a:ext cx="1250883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QUPID</a:t>
              </a:r>
            </a:p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3 inch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351" y="762006"/>
              <a:ext cx="1174687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R8520</a:t>
              </a:r>
            </a:p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 inch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4209" y="762006"/>
              <a:ext cx="1176274" cy="10780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R8778</a:t>
              </a:r>
            </a:p>
            <a:p>
              <a:pPr algn="ctr" eaLnBrk="1" hangingPunct="1"/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 inch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218" y="6485747"/>
              <a:ext cx="1519157" cy="8541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  <a:latin typeface="+mn-lt"/>
                  <a:ea typeface="+mn-ea"/>
                </a:rPr>
                <a:t>XENON10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  <a:latin typeface="+mn-lt"/>
                  <a:ea typeface="+mn-ea"/>
                </a:rPr>
                <a:t>XENON100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6747" y="6485747"/>
              <a:ext cx="1266757" cy="8541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  <a:latin typeface="+mn-lt"/>
                  <a:ea typeface="+mn-ea"/>
                </a:rPr>
                <a:t>LUX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FFC000"/>
                  </a:solidFill>
                  <a:latin typeface="+mn-lt"/>
                  <a:ea typeface="+mn-ea"/>
                </a:rPr>
                <a:t>(XMASS)</a:t>
              </a:r>
            </a:p>
          </p:txBody>
        </p:sp>
        <p:sp>
          <p:nvSpPr>
            <p:cNvPr id="39946" name="TextBox 15"/>
            <p:cNvSpPr txBox="1">
              <a:spLocks noChangeArrowheads="1"/>
            </p:cNvSpPr>
            <p:nvPr/>
          </p:nvSpPr>
          <p:spPr bwMode="auto">
            <a:xfrm>
              <a:off x="7931663" y="6115050"/>
              <a:ext cx="1684898" cy="123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C000"/>
                  </a:solidFill>
                  <a:latin typeface="Arial Narrow" charset="0"/>
                </a:rPr>
                <a:t>XENON1Ton</a:t>
              </a:r>
            </a:p>
            <a:p>
              <a:pPr algn="ctr" eaLnBrk="1" hangingPunct="1"/>
              <a:r>
                <a:rPr lang="en-US" b="1">
                  <a:solidFill>
                    <a:srgbClr val="FFC000"/>
                  </a:solidFill>
                  <a:latin typeface="Arial Narrow" charset="0"/>
                </a:rPr>
                <a:t>DarkSide50</a:t>
              </a:r>
            </a:p>
            <a:p>
              <a:pPr algn="ctr" eaLnBrk="1" hangingPunct="1"/>
              <a:r>
                <a:rPr lang="en-US" b="1">
                  <a:solidFill>
                    <a:srgbClr val="FFC000"/>
                  </a:solidFill>
                  <a:latin typeface="Arial Narrow" charset="0"/>
                </a:rPr>
                <a:t>MAX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BD44-446E-FB4E-8A56-3C93A373B2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>
              <a:ea typeface="Arial" charset="0"/>
            </a:endParaRPr>
          </a:p>
        </p:txBody>
      </p:sp>
      <p:pic>
        <p:nvPicPr>
          <p:cNvPr id="41987" name="Content Placeholder 6" descr="IMG_85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5208" r="22112" b="10417"/>
          <a:stretch>
            <a:fillRect/>
          </a:stretch>
        </p:blipFill>
        <p:spPr>
          <a:xfrm>
            <a:off x="4572000" y="990600"/>
            <a:ext cx="4964113" cy="6172200"/>
          </a:xfrm>
        </p:spPr>
      </p:pic>
      <p:pic>
        <p:nvPicPr>
          <p:cNvPr id="41988" name="Picture 7" descr="IMG_85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r="27563" b="7954"/>
          <a:stretch>
            <a:fillRect/>
          </a:stretch>
        </p:blipFill>
        <p:spPr bwMode="auto">
          <a:xfrm>
            <a:off x="76200" y="990600"/>
            <a:ext cx="43481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itle 1"/>
          <p:cNvSpPr txBox="1">
            <a:spLocks/>
          </p:cNvSpPr>
          <p:nvPr/>
        </p:nvSpPr>
        <p:spPr bwMode="auto">
          <a:xfrm>
            <a:off x="152400" y="0"/>
            <a:ext cx="929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2" tIns="48316" rIns="96632" bIns="48316" anchor="ctr"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rgbClr val="FF6600"/>
                </a:solidFill>
                <a:latin typeface="Tahoma" charset="0"/>
                <a:cs typeface="ＭＳ Ｐゴシック" charset="0"/>
              </a:rPr>
              <a:t>New 3</a:t>
            </a:r>
            <a:r>
              <a:rPr lang="ja-JP" altLang="en-US" sz="3200" b="1">
                <a:solidFill>
                  <a:srgbClr val="FF6600"/>
                </a:solidFill>
                <a:latin typeface="Tahoma" charset="0"/>
                <a:cs typeface="ＭＳ Ｐゴシック" charset="0"/>
              </a:rPr>
              <a:t>”</a:t>
            </a:r>
            <a:r>
              <a:rPr lang="en-US" sz="3200" b="1">
                <a:solidFill>
                  <a:srgbClr val="FF6600"/>
                </a:solidFill>
                <a:latin typeface="Tahoma" charset="0"/>
                <a:cs typeface="ＭＳ Ｐゴシック" charset="0"/>
              </a:rPr>
              <a:t> QUPID (Production Version)</a:t>
            </a:r>
            <a:endParaRPr lang="en-US" sz="4000" b="1">
              <a:solidFill>
                <a:srgbClr val="FF6600"/>
              </a:solidFill>
              <a:latin typeface="Tahoma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BD44-446E-FB4E-8A56-3C93A373B2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97850" cy="685800"/>
          </a:xfrm>
        </p:spPr>
        <p:txBody>
          <a:bodyPr/>
          <a:lstStyle/>
          <a:p>
            <a:pPr eaLnBrk="1"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8025" algn="l"/>
                <a:tab pos="8766175" algn="l"/>
              </a:tabLst>
            </a:pPr>
            <a:r>
              <a:rPr lang="en-GB" sz="2700">
                <a:latin typeface="Tahoma" charset="0"/>
                <a:ea typeface="ＭＳ Ｐゴシック" charset="0"/>
                <a:cs typeface="ＭＳ Ｐゴシック" charset="0"/>
              </a:rPr>
              <a:t>Spectrum of QUPIDs and Background</a:t>
            </a:r>
            <a:br>
              <a:rPr lang="en-GB" sz="27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GB" sz="2700">
                <a:latin typeface="Tahoma" charset="0"/>
                <a:ea typeface="ＭＳ Ｐゴシック" charset="0"/>
                <a:cs typeface="ＭＳ Ｐゴシック" charset="0"/>
              </a:rPr>
              <a:t>(4 QUPIDs x 1 month data)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r="5591"/>
          <a:stretch>
            <a:fillRect/>
          </a:stretch>
        </p:blipFill>
        <p:spPr bwMode="auto">
          <a:xfrm>
            <a:off x="381000" y="838200"/>
            <a:ext cx="91074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295400" y="5562600"/>
            <a:ext cx="2057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4 QUPIDs</a:t>
            </a:r>
            <a:endParaRPr lang="en-US" sz="2000" b="1" baseline="-25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2438400" y="4343400"/>
            <a:ext cx="2057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Arial Narrow" charset="0"/>
              </a:rPr>
              <a:t>No QUPID</a:t>
            </a:r>
            <a:endParaRPr lang="en-US" sz="2000" b="1" baseline="-25000">
              <a:latin typeface="Arial Narrow" charset="0"/>
            </a:endParaRP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1676400" y="22193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 i="1">
                <a:solidFill>
                  <a:srgbClr val="0070C0"/>
                </a:solidFill>
                <a:latin typeface="Arial Narrow" charset="0"/>
              </a:rPr>
              <a:t>QUPIDs are invisible!</a:t>
            </a:r>
            <a:endParaRPr lang="en-US" sz="2700" b="1" i="1" baseline="-25000">
              <a:solidFill>
                <a:srgbClr val="0070C0"/>
              </a:solidFill>
              <a:latin typeface="Arial Narrow" charset="0"/>
            </a:endParaRPr>
          </a:p>
        </p:txBody>
      </p:sp>
      <p:sp>
        <p:nvSpPr>
          <p:cNvPr id="43015" name="Date Placeholder 3"/>
          <p:cNvSpPr txBox="1">
            <a:spLocks/>
          </p:cNvSpPr>
          <p:nvPr/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587BCE-0305-EA4D-8528-7F689F3BCB08}" type="datetime1">
              <a:rPr lang="en-US" sz="1500" i="1">
                <a:solidFill>
                  <a:srgbClr val="0000FF"/>
                </a:solidFill>
              </a:rPr>
              <a:pPr eaLnBrk="1" hangingPunct="1"/>
              <a:t>11/16/12</a:t>
            </a:fld>
            <a:endParaRPr lang="en-US" sz="1500" i="1">
              <a:solidFill>
                <a:srgbClr val="0000FF"/>
              </a:solidFill>
            </a:endParaRPr>
          </a:p>
        </p:txBody>
      </p:sp>
      <p:sp>
        <p:nvSpPr>
          <p:cNvPr id="43016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i="1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43017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5D68AEE-8957-4E45-AC27-9F4C35698B88}" type="slidenum">
              <a:rPr lang="en-US" sz="1500" i="1">
                <a:solidFill>
                  <a:srgbClr val="0000FF"/>
                </a:solidFill>
              </a:rPr>
              <a:pPr algn="r" eaLnBrk="1" hangingPunct="1"/>
              <a:t>24</a:t>
            </a:fld>
            <a:endParaRPr lang="en-US" sz="1500" i="1">
              <a:solidFill>
                <a:srgbClr val="0000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801" y="2743200"/>
          <a:ext cx="3124200" cy="2159005"/>
        </p:xfrm>
        <a:graphic>
          <a:graphicData uri="http://schemas.openxmlformats.org/drawingml/2006/table">
            <a:tbl>
              <a:tblPr/>
              <a:tblGrid>
                <a:gridCol w="1214967"/>
                <a:gridCol w="1909233"/>
              </a:tblGrid>
              <a:tr h="43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latin typeface="Arial Narrow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latin typeface="Arial Narrow"/>
                        </a:rPr>
                        <a:t>90% CL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3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30000">
                          <a:latin typeface="Arial Narrow"/>
                        </a:rPr>
                        <a:t>238</a:t>
                      </a:r>
                      <a:r>
                        <a:rPr lang="en-US" sz="2000" b="1" i="0" u="none" strike="noStrike">
                          <a:latin typeface="Arial Narrow"/>
                        </a:rPr>
                        <a:t>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8080"/>
                          </a:solidFill>
                          <a:latin typeface="Arial Narrow"/>
                        </a:rPr>
                        <a:t>&lt; 0.36 mBq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3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30000">
                          <a:latin typeface="Arial Narrow"/>
                        </a:rPr>
                        <a:t>232</a:t>
                      </a:r>
                      <a:r>
                        <a:rPr lang="en-US" sz="2000" b="1" i="0" u="none" strike="noStrike">
                          <a:latin typeface="Arial Narrow"/>
                        </a:rPr>
                        <a:t>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8080"/>
                          </a:solidFill>
                          <a:latin typeface="Arial Narrow"/>
                        </a:rPr>
                        <a:t>&lt; 0.30 mBq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3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30000">
                          <a:latin typeface="Arial Narrow"/>
                        </a:rPr>
                        <a:t>60</a:t>
                      </a:r>
                      <a:r>
                        <a:rPr lang="en-US" sz="2000" b="1" i="0" u="none" strike="noStrike">
                          <a:latin typeface="Arial Narrow"/>
                        </a:rPr>
                        <a:t>Co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8080"/>
                          </a:solidFill>
                          <a:latin typeface="Arial Narrow"/>
                        </a:rPr>
                        <a:t>0.12 ± 0.06 mBq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  <a:tr h="43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30000">
                          <a:latin typeface="Arial Narrow"/>
                        </a:rPr>
                        <a:t>40</a:t>
                      </a:r>
                      <a:r>
                        <a:rPr lang="en-US" sz="2000" b="1" i="0" u="none" strike="noStrike">
                          <a:latin typeface="Arial Narrow"/>
                        </a:rPr>
                        <a:t>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8080"/>
                          </a:solidFill>
                          <a:latin typeface="Arial Narrow"/>
                        </a:rPr>
                        <a:t>&lt; 1.96 </a:t>
                      </a:r>
                      <a:r>
                        <a:rPr lang="en-US" sz="2000" b="1" i="0" u="none" strike="noStrike" dirty="0" err="1">
                          <a:solidFill>
                            <a:srgbClr val="008080"/>
                          </a:solidFill>
                          <a:latin typeface="Arial Narrow"/>
                        </a:rPr>
                        <a:t>mBq</a:t>
                      </a:r>
                      <a:endParaRPr lang="en-US" sz="2000" b="1" i="0" u="none" strike="noStrike" dirty="0">
                        <a:solidFill>
                          <a:srgbClr val="00808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39700"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rt\Desktop\IMG_8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228600" y="6853238"/>
            <a:ext cx="8915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ahoma" charset="0"/>
                <a:cs typeface="ＭＳ Ｐゴシック" charset="0"/>
              </a:rPr>
              <a:t>Cryogenic System at UCLA (Hanguo Wang</a:t>
            </a:r>
            <a:r>
              <a:rPr lang="ja-JP" altLang="en-US" b="1">
                <a:solidFill>
                  <a:srgbClr val="FFFF00"/>
                </a:solidFill>
                <a:latin typeface="Tahoma" charset="0"/>
                <a:cs typeface="ＭＳ Ｐゴシック" charset="0"/>
              </a:rPr>
              <a:t>’</a:t>
            </a:r>
            <a:r>
              <a:rPr lang="en-US" b="1">
                <a:solidFill>
                  <a:srgbClr val="FFFF00"/>
                </a:solidFill>
                <a:latin typeface="Tahoma" charset="0"/>
                <a:cs typeface="ＭＳ Ｐゴシック" charset="0"/>
              </a:rPr>
              <a:t>s Lab) 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7081-F5C6-F746-853C-387D61F1C3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Qupid Pictures</a:t>
            </a:r>
          </a:p>
        </p:txBody>
      </p:sp>
      <p:pic>
        <p:nvPicPr>
          <p:cNvPr id="46083" name="Content Placeholder 6" descr="IMG_86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01200" cy="7315200"/>
          </a:xfrm>
        </p:spPr>
      </p:pic>
      <p:sp>
        <p:nvSpPr>
          <p:cNvPr id="8" name="Rectangle 7"/>
          <p:cNvSpPr/>
          <p:nvPr/>
        </p:nvSpPr>
        <p:spPr>
          <a:xfrm>
            <a:off x="1905000" y="228600"/>
            <a:ext cx="5257800" cy="471488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Tahoma" charset="0"/>
                <a:cs typeface="ＭＳ Ｐゴシック" charset="0"/>
              </a:rPr>
              <a:t>QUPID in the Cooling System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BD44-446E-FB4E-8A56-3C93A373B2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6" descr="QHA26_BG_VariousTemperatur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25500"/>
            <a:ext cx="9340850" cy="6084888"/>
          </a:xfrm>
        </p:spPr>
      </p:pic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95688E-384B-BE48-A63D-4A4D14A4F9DC}" type="slidenum">
              <a:rPr lang="en-US" sz="1500">
                <a:solidFill>
                  <a:srgbClr val="0000FF"/>
                </a:solidFill>
              </a:rPr>
              <a:pPr eaLnBrk="1" hangingPunct="1"/>
              <a:t>27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71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Electron Bombardment Gain </a:t>
            </a:r>
            <a:r>
              <a:rPr lang="en-US" sz="3200">
                <a:solidFill>
                  <a:srgbClr val="32946A"/>
                </a:solidFill>
                <a:latin typeface="Tahoma" charset="0"/>
                <a:ea typeface="ＭＳ Ｐゴシック" charset="0"/>
                <a:cs typeface="ＭＳ Ｐゴシック" charset="0"/>
              </a:rPr>
              <a:t>(QHA26)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292725" y="2971800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25 </a:t>
            </a:r>
            <a:r>
              <a:rPr lang="en-US" altLang="ja-JP" sz="1800" b="1" baseline="3000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6248400" y="3886200"/>
            <a:ext cx="1295400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-100 </a:t>
            </a:r>
            <a:r>
              <a:rPr lang="en-US" altLang="ja-JP" sz="1800" b="1" baseline="30000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cxnSp>
        <p:nvCxnSpPr>
          <p:cNvPr id="47113" name="Straight Arrow Connector 7"/>
          <p:cNvCxnSpPr>
            <a:cxnSpLocks noChangeShapeType="1"/>
          </p:cNvCxnSpPr>
          <p:nvPr/>
        </p:nvCxnSpPr>
        <p:spPr bwMode="auto">
          <a:xfrm rot="10800000" flipV="1">
            <a:off x="7620000" y="2405063"/>
            <a:ext cx="892175" cy="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8001000" y="2168525"/>
            <a:ext cx="995363" cy="404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  <a:latin typeface="Arial Narrow" charset="0"/>
              </a:rPr>
              <a:t>G = 800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6" descr="QHA26_AG_LC_VariousTemperatur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819150"/>
            <a:ext cx="9296400" cy="6096000"/>
          </a:xfrm>
        </p:spPr>
      </p:pic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Katsushi Arisaka, UCLA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C6236A-D80E-5444-8DF5-E078E982CA5B}" type="slidenum">
              <a:rPr lang="en-US" sz="1500">
                <a:solidFill>
                  <a:srgbClr val="0000FF"/>
                </a:solidFill>
              </a:rPr>
              <a:pPr eaLnBrk="1" hangingPunct="1"/>
              <a:t>28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APD Gain and Leakage </a:t>
            </a:r>
            <a:r>
              <a:rPr lang="en-US" sz="3200">
                <a:solidFill>
                  <a:srgbClr val="32946A"/>
                </a:solidFill>
                <a:latin typeface="Tahoma" charset="0"/>
                <a:ea typeface="ＭＳ Ｐゴシック" charset="0"/>
                <a:cs typeface="ＭＳ Ｐゴシック" charset="0"/>
              </a:rPr>
              <a:t>(QHA26)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368925" y="1676400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-100 </a:t>
            </a:r>
            <a:r>
              <a:rPr lang="en-US" altLang="ja-JP" sz="1800" b="1" baseline="30000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6027738" y="1920875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-50 </a:t>
            </a:r>
            <a:r>
              <a:rPr lang="en-US" altLang="ja-JP" sz="1800" b="1" baseline="30000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934200" y="2286000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25 </a:t>
            </a:r>
            <a:r>
              <a:rPr lang="en-US" altLang="ja-JP" sz="1800" b="1" baseline="3000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590800" y="5486400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-100 </a:t>
            </a:r>
            <a:r>
              <a:rPr lang="en-US" altLang="ja-JP" sz="1800" b="1" baseline="30000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471738" y="4295775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-50 </a:t>
            </a:r>
            <a:r>
              <a:rPr lang="en-US" altLang="ja-JP" sz="1800" b="1" baseline="30000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00FF00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225925" y="2590800"/>
            <a:ext cx="1108075" cy="4699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7878DE"/>
                </a:solidFill>
                <a:latin typeface="+mn-lt"/>
                <a:ea typeface="ＭＳ Ｐゴシック" pitchFamily="34" charset="-128"/>
                <a:cs typeface="+mn-cs"/>
              </a:rPr>
              <a:t>Gain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477000" y="4351338"/>
            <a:ext cx="1412875" cy="847725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Leakage Current</a:t>
            </a:r>
          </a:p>
        </p:txBody>
      </p:sp>
      <p:sp>
        <p:nvSpPr>
          <p:cNvPr id="20" name="Left Arrow 19"/>
          <p:cNvSpPr/>
          <p:nvPr/>
        </p:nvSpPr>
        <p:spPr bwMode="auto">
          <a:xfrm>
            <a:off x="4267200" y="2438400"/>
            <a:ext cx="533400" cy="228600"/>
          </a:xfrm>
          <a:prstGeom prst="leftArrow">
            <a:avLst>
              <a:gd name="adj1" fmla="val 35086"/>
              <a:gd name="adj2" fmla="val 72371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 dirty="0">
              <a:ln>
                <a:solidFill>
                  <a:srgbClr val="996633"/>
                </a:solidFill>
              </a:ln>
              <a:solidFill>
                <a:srgbClr val="996633"/>
              </a:solidFill>
              <a:ea typeface="Arial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405063" y="3305175"/>
            <a:ext cx="1412875" cy="371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>
              <a:defRPr/>
            </a:pP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25 </a:t>
            </a:r>
            <a:r>
              <a:rPr lang="en-US" altLang="ja-JP" sz="1800" b="1" baseline="30000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o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  <a:ea typeface="ＭＳ Ｐゴシック" pitchFamily="34" charset="-128"/>
                <a:cs typeface="+mn-cs"/>
              </a:rPr>
              <a:t>C</a:t>
            </a:r>
          </a:p>
        </p:txBody>
      </p:sp>
      <p:sp>
        <p:nvSpPr>
          <p:cNvPr id="22" name="Left Arrow 21"/>
          <p:cNvSpPr/>
          <p:nvPr/>
        </p:nvSpPr>
        <p:spPr bwMode="auto">
          <a:xfrm rot="10800000">
            <a:off x="7315200" y="4191000"/>
            <a:ext cx="533400" cy="228600"/>
          </a:xfrm>
          <a:prstGeom prst="leftArrow">
            <a:avLst>
              <a:gd name="adj1" fmla="val 35086"/>
              <a:gd name="adj2" fmla="val 72371"/>
            </a:avLst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 dirty="0">
              <a:ln>
                <a:solidFill>
                  <a:srgbClr val="996633"/>
                </a:solidFill>
              </a:ln>
              <a:solidFill>
                <a:srgbClr val="996633"/>
              </a:solidFill>
              <a:ea typeface="Arial" charset="0"/>
            </a:endParaRPr>
          </a:p>
        </p:txBody>
      </p:sp>
      <p:cxnSp>
        <p:nvCxnSpPr>
          <p:cNvPr id="48145" name="Straight Arrow Connector 7"/>
          <p:cNvCxnSpPr>
            <a:cxnSpLocks noChangeShapeType="1"/>
          </p:cNvCxnSpPr>
          <p:nvPr/>
        </p:nvCxnSpPr>
        <p:spPr bwMode="auto">
          <a:xfrm rot="10800000" flipH="1" flipV="1">
            <a:off x="5410200" y="2362200"/>
            <a:ext cx="892175" cy="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6" name="Rectangle 22"/>
          <p:cNvSpPr>
            <a:spLocks noChangeArrowheads="1"/>
          </p:cNvSpPr>
          <p:nvPr/>
        </p:nvSpPr>
        <p:spPr bwMode="auto">
          <a:xfrm>
            <a:off x="4997450" y="2157413"/>
            <a:ext cx="995363" cy="404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n-US" sz="2000" b="1">
                <a:solidFill>
                  <a:srgbClr val="FF00FF"/>
                </a:solidFill>
                <a:latin typeface="Arial Narrow" charset="0"/>
              </a:rPr>
              <a:t>G = 200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Systematic Diagram of MAX Readout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C30123-6CA6-3142-A1BD-E5BA3F3F25CA}" type="slidenum">
              <a:rPr lang="en-US" sz="1500">
                <a:solidFill>
                  <a:srgbClr val="0000FF"/>
                </a:solidFill>
              </a:rPr>
              <a:pPr eaLnBrk="1" hangingPunct="1"/>
              <a:t>29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1066800"/>
            <a:ext cx="2286000" cy="55626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cxnSp>
        <p:nvCxnSpPr>
          <p:cNvPr id="49159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2930525" y="2519363"/>
            <a:ext cx="0" cy="212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0" name="Straight Connector 30"/>
          <p:cNvCxnSpPr>
            <a:cxnSpLocks noChangeShapeType="1"/>
          </p:cNvCxnSpPr>
          <p:nvPr/>
        </p:nvCxnSpPr>
        <p:spPr bwMode="auto">
          <a:xfrm>
            <a:off x="4637088" y="2689225"/>
            <a:ext cx="2211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/>
          <p:cNvSpPr/>
          <p:nvPr/>
        </p:nvSpPr>
        <p:spPr bwMode="auto">
          <a:xfrm>
            <a:off x="6400800" y="1066800"/>
            <a:ext cx="2944813" cy="55626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49162" name="Flowchart: Delay 9"/>
          <p:cNvSpPr>
            <a:spLocks noChangeArrowheads="1"/>
          </p:cNvSpPr>
          <p:nvPr/>
        </p:nvSpPr>
        <p:spPr bwMode="auto">
          <a:xfrm flipH="1">
            <a:off x="566738" y="2979738"/>
            <a:ext cx="1143000" cy="1211262"/>
          </a:xfrm>
          <a:prstGeom prst="flowChartDelay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/>
          <a:p>
            <a:pPr algn="ctr"/>
            <a:endParaRPr lang="en-US" sz="1600"/>
          </a:p>
        </p:txBody>
      </p:sp>
      <p:sp>
        <p:nvSpPr>
          <p:cNvPr id="46" name="TextBox 45"/>
          <p:cNvSpPr txBox="1"/>
          <p:nvPr/>
        </p:nvSpPr>
        <p:spPr bwMode="auto">
          <a:xfrm>
            <a:off x="381000" y="1143000"/>
            <a:ext cx="2362200" cy="404813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MAX Detector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261938" y="5495925"/>
            <a:ext cx="1265237" cy="523875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buFontTx/>
              <a:buChar char="-"/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6kV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(Photocathode)</a:t>
            </a:r>
          </a:p>
        </p:txBody>
      </p:sp>
      <p:sp>
        <p:nvSpPr>
          <p:cNvPr id="13" name="Isosceles Triangle 12"/>
          <p:cNvSpPr/>
          <p:nvPr/>
        </p:nvSpPr>
        <p:spPr bwMode="auto">
          <a:xfrm rot="5400000">
            <a:off x="4733925" y="2317750"/>
            <a:ext cx="895350" cy="762000"/>
          </a:xfrm>
          <a:prstGeom prst="triangle">
            <a:avLst/>
          </a:prstGeom>
          <a:solidFill>
            <a:schemeClr val="bg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775200" y="2395538"/>
            <a:ext cx="558800" cy="584200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Amp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X 40</a:t>
            </a:r>
          </a:p>
        </p:txBody>
      </p:sp>
      <p:cxnSp>
        <p:nvCxnSpPr>
          <p:cNvPr id="49167" name="Straight Connector 19"/>
          <p:cNvCxnSpPr>
            <a:cxnSpLocks noChangeShapeType="1"/>
          </p:cNvCxnSpPr>
          <p:nvPr/>
        </p:nvCxnSpPr>
        <p:spPr bwMode="auto">
          <a:xfrm rot="16200000" flipV="1">
            <a:off x="3788569" y="3548856"/>
            <a:ext cx="170973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/>
          <p:nvPr/>
        </p:nvSpPr>
        <p:spPr bwMode="auto">
          <a:xfrm>
            <a:off x="3095625" y="1066800"/>
            <a:ext cx="2695575" cy="55626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1432" tIns="45716" rIns="91432" bIns="45716" anchor="ctr"/>
          <a:lstStyle/>
          <a:p>
            <a:pPr algn="ctr">
              <a:defRPr/>
            </a:pPr>
            <a:endParaRPr lang="en-US">
              <a:ea typeface="+mn-ea"/>
            </a:endParaRPr>
          </a:p>
        </p:txBody>
      </p:sp>
      <p:grpSp>
        <p:nvGrpSpPr>
          <p:cNvPr id="49169" name="Group 69"/>
          <p:cNvGrpSpPr>
            <a:grpSpLocks/>
          </p:cNvGrpSpPr>
          <p:nvPr/>
        </p:nvGrpSpPr>
        <p:grpSpPr bwMode="auto">
          <a:xfrm>
            <a:off x="3776663" y="4121150"/>
            <a:ext cx="203200" cy="984250"/>
            <a:chOff x="5287152" y="4726708"/>
            <a:chExt cx="202572" cy="984658"/>
          </a:xfrm>
        </p:grpSpPr>
        <p:sp>
          <p:nvSpPr>
            <p:cNvPr id="49262" name="Line 4"/>
            <p:cNvSpPr>
              <a:spLocks noChangeShapeType="1"/>
            </p:cNvSpPr>
            <p:nvPr/>
          </p:nvSpPr>
          <p:spPr bwMode="auto">
            <a:xfrm flipH="1">
              <a:off x="5409109" y="5482766"/>
              <a:ext cx="827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63" name="Group 10"/>
            <p:cNvGrpSpPr>
              <a:grpSpLocks/>
            </p:cNvGrpSpPr>
            <p:nvPr/>
          </p:nvGrpSpPr>
          <p:grpSpPr bwMode="auto">
            <a:xfrm rot="-5400000">
              <a:off x="5097136" y="5096630"/>
              <a:ext cx="582604" cy="202572"/>
              <a:chOff x="6317" y="8860"/>
              <a:chExt cx="917" cy="401"/>
            </a:xfrm>
          </p:grpSpPr>
          <p:sp>
            <p:nvSpPr>
              <p:cNvPr id="49265" name="Line 11"/>
              <p:cNvSpPr>
                <a:spLocks noChangeShapeType="1"/>
              </p:cNvSpPr>
              <p:nvPr/>
            </p:nvSpPr>
            <p:spPr bwMode="auto">
              <a:xfrm flipH="1">
                <a:off x="7157" y="9050"/>
                <a:ext cx="77" cy="2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Line 12"/>
              <p:cNvSpPr>
                <a:spLocks noChangeShapeType="1"/>
              </p:cNvSpPr>
              <p:nvPr/>
            </p:nvSpPr>
            <p:spPr bwMode="auto">
              <a:xfrm>
                <a:off x="7012" y="8860"/>
                <a:ext cx="145" cy="4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Line 13"/>
              <p:cNvSpPr>
                <a:spLocks noChangeShapeType="1"/>
              </p:cNvSpPr>
              <p:nvPr/>
            </p:nvSpPr>
            <p:spPr bwMode="auto">
              <a:xfrm>
                <a:off x="6411" y="8878"/>
                <a:ext cx="145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Line 14"/>
              <p:cNvSpPr>
                <a:spLocks noChangeShapeType="1"/>
              </p:cNvSpPr>
              <p:nvPr/>
            </p:nvSpPr>
            <p:spPr bwMode="auto">
              <a:xfrm flipH="1">
                <a:off x="6556" y="8878"/>
                <a:ext cx="146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Line 15"/>
              <p:cNvSpPr>
                <a:spLocks noChangeShapeType="1"/>
              </p:cNvSpPr>
              <p:nvPr/>
            </p:nvSpPr>
            <p:spPr bwMode="auto">
              <a:xfrm>
                <a:off x="6723" y="8878"/>
                <a:ext cx="144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0" name="Line 16"/>
              <p:cNvSpPr>
                <a:spLocks noChangeShapeType="1"/>
              </p:cNvSpPr>
              <p:nvPr/>
            </p:nvSpPr>
            <p:spPr bwMode="auto">
              <a:xfrm flipH="1">
                <a:off x="6867" y="8878"/>
                <a:ext cx="145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1" name="Line 17"/>
              <p:cNvSpPr>
                <a:spLocks noChangeShapeType="1"/>
              </p:cNvSpPr>
              <p:nvPr/>
            </p:nvSpPr>
            <p:spPr bwMode="auto">
              <a:xfrm flipH="1">
                <a:off x="6317" y="8894"/>
                <a:ext cx="7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64" name="Line 18"/>
            <p:cNvSpPr>
              <a:spLocks noChangeShapeType="1"/>
            </p:cNvSpPr>
            <p:nvPr/>
          </p:nvSpPr>
          <p:spPr bwMode="auto">
            <a:xfrm>
              <a:off x="5392863" y="4726708"/>
              <a:ext cx="0" cy="197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0" name="Group 70"/>
          <p:cNvGrpSpPr>
            <a:grpSpLocks/>
          </p:cNvGrpSpPr>
          <p:nvPr/>
        </p:nvGrpSpPr>
        <p:grpSpPr bwMode="auto">
          <a:xfrm>
            <a:off x="1524000" y="4191000"/>
            <a:ext cx="203200" cy="984250"/>
            <a:chOff x="5287152" y="4726708"/>
            <a:chExt cx="202572" cy="984658"/>
          </a:xfrm>
        </p:grpSpPr>
        <p:sp>
          <p:nvSpPr>
            <p:cNvPr id="49252" name="Line 4"/>
            <p:cNvSpPr>
              <a:spLocks noChangeShapeType="1"/>
            </p:cNvSpPr>
            <p:nvPr/>
          </p:nvSpPr>
          <p:spPr bwMode="auto">
            <a:xfrm flipH="1">
              <a:off x="5409109" y="5482766"/>
              <a:ext cx="827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53" name="Group 10"/>
            <p:cNvGrpSpPr>
              <a:grpSpLocks/>
            </p:cNvGrpSpPr>
            <p:nvPr/>
          </p:nvGrpSpPr>
          <p:grpSpPr bwMode="auto">
            <a:xfrm rot="-5400000">
              <a:off x="5097135" y="5096622"/>
              <a:ext cx="582605" cy="202572"/>
              <a:chOff x="6317" y="8860"/>
              <a:chExt cx="917" cy="401"/>
            </a:xfrm>
          </p:grpSpPr>
          <p:sp>
            <p:nvSpPr>
              <p:cNvPr id="49255" name="Line 11"/>
              <p:cNvSpPr>
                <a:spLocks noChangeShapeType="1"/>
              </p:cNvSpPr>
              <p:nvPr/>
            </p:nvSpPr>
            <p:spPr bwMode="auto">
              <a:xfrm flipH="1">
                <a:off x="7157" y="9050"/>
                <a:ext cx="77" cy="2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6" name="Line 12"/>
              <p:cNvSpPr>
                <a:spLocks noChangeShapeType="1"/>
              </p:cNvSpPr>
              <p:nvPr/>
            </p:nvSpPr>
            <p:spPr bwMode="auto">
              <a:xfrm>
                <a:off x="7012" y="8860"/>
                <a:ext cx="145" cy="40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7" name="Line 13"/>
              <p:cNvSpPr>
                <a:spLocks noChangeShapeType="1"/>
              </p:cNvSpPr>
              <p:nvPr/>
            </p:nvSpPr>
            <p:spPr bwMode="auto">
              <a:xfrm>
                <a:off x="6411" y="8878"/>
                <a:ext cx="145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Line 14"/>
              <p:cNvSpPr>
                <a:spLocks noChangeShapeType="1"/>
              </p:cNvSpPr>
              <p:nvPr/>
            </p:nvSpPr>
            <p:spPr bwMode="auto">
              <a:xfrm flipH="1">
                <a:off x="6556" y="8878"/>
                <a:ext cx="146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Line 15"/>
              <p:cNvSpPr>
                <a:spLocks noChangeShapeType="1"/>
              </p:cNvSpPr>
              <p:nvPr/>
            </p:nvSpPr>
            <p:spPr bwMode="auto">
              <a:xfrm>
                <a:off x="6723" y="8878"/>
                <a:ext cx="144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Line 16"/>
              <p:cNvSpPr>
                <a:spLocks noChangeShapeType="1"/>
              </p:cNvSpPr>
              <p:nvPr/>
            </p:nvSpPr>
            <p:spPr bwMode="auto">
              <a:xfrm flipH="1">
                <a:off x="6867" y="8878"/>
                <a:ext cx="145" cy="3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Line 17"/>
              <p:cNvSpPr>
                <a:spLocks noChangeShapeType="1"/>
              </p:cNvSpPr>
              <p:nvPr/>
            </p:nvSpPr>
            <p:spPr bwMode="auto">
              <a:xfrm flipH="1">
                <a:off x="6317" y="8894"/>
                <a:ext cx="77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54" name="Line 18"/>
            <p:cNvSpPr>
              <a:spLocks noChangeShapeType="1"/>
            </p:cNvSpPr>
            <p:nvPr/>
          </p:nvSpPr>
          <p:spPr bwMode="auto">
            <a:xfrm>
              <a:off x="5392863" y="4726708"/>
              <a:ext cx="0" cy="197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1" name="Group 3"/>
          <p:cNvGrpSpPr>
            <a:grpSpLocks/>
          </p:cNvGrpSpPr>
          <p:nvPr/>
        </p:nvGrpSpPr>
        <p:grpSpPr bwMode="auto">
          <a:xfrm>
            <a:off x="3316288" y="3711575"/>
            <a:ext cx="277812" cy="449263"/>
            <a:chOff x="4251" y="5514"/>
            <a:chExt cx="336" cy="542"/>
          </a:xfrm>
        </p:grpSpPr>
        <p:sp>
          <p:nvSpPr>
            <p:cNvPr id="49247" name="Line 4"/>
            <p:cNvSpPr>
              <a:spLocks noChangeShapeType="1"/>
            </p:cNvSpPr>
            <p:nvPr/>
          </p:nvSpPr>
          <p:spPr bwMode="auto">
            <a:xfrm flipH="1">
              <a:off x="4434" y="5514"/>
              <a:ext cx="1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Line 5"/>
            <p:cNvSpPr>
              <a:spLocks noChangeShapeType="1"/>
            </p:cNvSpPr>
            <p:nvPr/>
          </p:nvSpPr>
          <p:spPr bwMode="auto">
            <a:xfrm>
              <a:off x="4274" y="5914"/>
              <a:ext cx="3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Line 6"/>
            <p:cNvSpPr>
              <a:spLocks noChangeShapeType="1"/>
            </p:cNvSpPr>
            <p:nvPr/>
          </p:nvSpPr>
          <p:spPr bwMode="auto">
            <a:xfrm flipH="1">
              <a:off x="4251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Line 7"/>
            <p:cNvSpPr>
              <a:spLocks noChangeShapeType="1"/>
            </p:cNvSpPr>
            <p:nvPr/>
          </p:nvSpPr>
          <p:spPr bwMode="auto">
            <a:xfrm flipH="1">
              <a:off x="4363" y="5913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Line 8"/>
            <p:cNvSpPr>
              <a:spLocks noChangeShapeType="1"/>
            </p:cNvSpPr>
            <p:nvPr/>
          </p:nvSpPr>
          <p:spPr bwMode="auto">
            <a:xfrm flipH="1">
              <a:off x="4474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2" name="Group 109"/>
          <p:cNvGrpSpPr>
            <a:grpSpLocks/>
          </p:cNvGrpSpPr>
          <p:nvPr/>
        </p:nvGrpSpPr>
        <p:grpSpPr bwMode="auto">
          <a:xfrm>
            <a:off x="3886200" y="3406775"/>
            <a:ext cx="642938" cy="349250"/>
            <a:chOff x="3319750" y="2667000"/>
            <a:chExt cx="642650" cy="348567"/>
          </a:xfrm>
        </p:grpSpPr>
        <p:sp>
          <p:nvSpPr>
            <p:cNvPr id="49243" name="Line 4"/>
            <p:cNvSpPr>
              <a:spLocks noChangeShapeType="1"/>
            </p:cNvSpPr>
            <p:nvPr/>
          </p:nvSpPr>
          <p:spPr bwMode="auto">
            <a:xfrm flipH="1">
              <a:off x="3580309" y="2667000"/>
              <a:ext cx="827" cy="3485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Line 5"/>
            <p:cNvSpPr>
              <a:spLocks noChangeShapeType="1"/>
            </p:cNvSpPr>
            <p:nvPr/>
          </p:nvSpPr>
          <p:spPr bwMode="auto">
            <a:xfrm>
              <a:off x="3319750" y="2841434"/>
              <a:ext cx="258796" cy="8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Line 4"/>
            <p:cNvSpPr>
              <a:spLocks noChangeShapeType="1"/>
            </p:cNvSpPr>
            <p:nvPr/>
          </p:nvSpPr>
          <p:spPr bwMode="auto">
            <a:xfrm flipH="1">
              <a:off x="3701668" y="2667000"/>
              <a:ext cx="827" cy="3485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Line 5"/>
            <p:cNvSpPr>
              <a:spLocks noChangeShapeType="1"/>
            </p:cNvSpPr>
            <p:nvPr/>
          </p:nvSpPr>
          <p:spPr bwMode="auto">
            <a:xfrm>
              <a:off x="3703604" y="2839685"/>
              <a:ext cx="258796" cy="8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173" name="Straight Connector 19"/>
          <p:cNvCxnSpPr>
            <a:cxnSpLocks noChangeShapeType="1"/>
          </p:cNvCxnSpPr>
          <p:nvPr/>
        </p:nvCxnSpPr>
        <p:spPr bwMode="auto">
          <a:xfrm>
            <a:off x="2209800" y="368935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4" name="Straight Connector 19"/>
          <p:cNvCxnSpPr>
            <a:cxnSpLocks noChangeShapeType="1"/>
          </p:cNvCxnSpPr>
          <p:nvPr/>
        </p:nvCxnSpPr>
        <p:spPr bwMode="auto">
          <a:xfrm>
            <a:off x="2222500" y="347345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TextBox 115"/>
          <p:cNvSpPr txBox="1"/>
          <p:nvPr/>
        </p:nvSpPr>
        <p:spPr bwMode="auto">
          <a:xfrm>
            <a:off x="223838" y="2286000"/>
            <a:ext cx="2290762" cy="646113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B0F0"/>
                </a:solidFill>
                <a:latin typeface="+mn-lt"/>
                <a:ea typeface="+mn-ea"/>
              </a:rPr>
              <a:t>QUPID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G = 800 </a:t>
            </a:r>
            <a:r>
              <a:rPr lang="en-US" sz="1800" b="1" dirty="0" err="1">
                <a:solidFill>
                  <a:srgbClr val="FF00FF"/>
                </a:solidFill>
                <a:latin typeface="+mn-lt"/>
                <a:ea typeface="+mn-ea"/>
              </a:rPr>
              <a:t>x</a:t>
            </a: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 200 = 160,000</a:t>
            </a:r>
          </a:p>
        </p:txBody>
      </p:sp>
      <p:grpSp>
        <p:nvGrpSpPr>
          <p:cNvPr id="49176" name="Group 3"/>
          <p:cNvGrpSpPr>
            <a:grpSpLocks/>
          </p:cNvGrpSpPr>
          <p:nvPr/>
        </p:nvGrpSpPr>
        <p:grpSpPr bwMode="auto">
          <a:xfrm>
            <a:off x="2090738" y="3711575"/>
            <a:ext cx="277812" cy="449263"/>
            <a:chOff x="4251" y="5514"/>
            <a:chExt cx="336" cy="542"/>
          </a:xfrm>
        </p:grpSpPr>
        <p:sp>
          <p:nvSpPr>
            <p:cNvPr id="49238" name="Line 4"/>
            <p:cNvSpPr>
              <a:spLocks noChangeShapeType="1"/>
            </p:cNvSpPr>
            <p:nvPr/>
          </p:nvSpPr>
          <p:spPr bwMode="auto">
            <a:xfrm flipH="1">
              <a:off x="4434" y="5514"/>
              <a:ext cx="1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Line 5"/>
            <p:cNvSpPr>
              <a:spLocks noChangeShapeType="1"/>
            </p:cNvSpPr>
            <p:nvPr/>
          </p:nvSpPr>
          <p:spPr bwMode="auto">
            <a:xfrm>
              <a:off x="4274" y="5914"/>
              <a:ext cx="3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Line 6"/>
            <p:cNvSpPr>
              <a:spLocks noChangeShapeType="1"/>
            </p:cNvSpPr>
            <p:nvPr/>
          </p:nvSpPr>
          <p:spPr bwMode="auto">
            <a:xfrm flipH="1">
              <a:off x="4251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Line 7"/>
            <p:cNvSpPr>
              <a:spLocks noChangeShapeType="1"/>
            </p:cNvSpPr>
            <p:nvPr/>
          </p:nvSpPr>
          <p:spPr bwMode="auto">
            <a:xfrm flipH="1">
              <a:off x="4363" y="5913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Line 8"/>
            <p:cNvSpPr>
              <a:spLocks noChangeShapeType="1"/>
            </p:cNvSpPr>
            <p:nvPr/>
          </p:nvSpPr>
          <p:spPr bwMode="auto">
            <a:xfrm flipH="1">
              <a:off x="4474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7" name="Group 52"/>
          <p:cNvGrpSpPr>
            <a:grpSpLocks noChangeAspect="1"/>
          </p:cNvGrpSpPr>
          <p:nvPr/>
        </p:nvGrpSpPr>
        <p:grpSpPr bwMode="auto">
          <a:xfrm>
            <a:off x="1187450" y="3495675"/>
            <a:ext cx="236538" cy="169863"/>
            <a:chOff x="3734" y="9802"/>
            <a:chExt cx="819" cy="613"/>
          </a:xfrm>
        </p:grpSpPr>
        <p:sp>
          <p:nvSpPr>
            <p:cNvPr id="49236" name="AutoShape 53"/>
            <p:cNvSpPr>
              <a:spLocks noChangeArrowheads="1"/>
            </p:cNvSpPr>
            <p:nvPr/>
          </p:nvSpPr>
          <p:spPr bwMode="auto">
            <a:xfrm flipV="1">
              <a:off x="3734" y="9802"/>
              <a:ext cx="819" cy="61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Line 54"/>
            <p:cNvSpPr>
              <a:spLocks noChangeShapeType="1"/>
            </p:cNvSpPr>
            <p:nvPr/>
          </p:nvSpPr>
          <p:spPr bwMode="auto">
            <a:xfrm>
              <a:off x="3734" y="10415"/>
              <a:ext cx="81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8" name="Group 55"/>
          <p:cNvGrpSpPr>
            <a:grpSpLocks/>
          </p:cNvGrpSpPr>
          <p:nvPr/>
        </p:nvGrpSpPr>
        <p:grpSpPr bwMode="auto">
          <a:xfrm flipV="1">
            <a:off x="1363663" y="5105400"/>
            <a:ext cx="592137" cy="990600"/>
            <a:chOff x="5542" y="13549"/>
            <a:chExt cx="934" cy="1226"/>
          </a:xfrm>
        </p:grpSpPr>
        <p:sp>
          <p:nvSpPr>
            <p:cNvPr id="49231" name="Line 56"/>
            <p:cNvSpPr>
              <a:spLocks noChangeShapeType="1"/>
            </p:cNvSpPr>
            <p:nvPr/>
          </p:nvSpPr>
          <p:spPr bwMode="auto">
            <a:xfrm flipH="1">
              <a:off x="5987" y="14252"/>
              <a:ext cx="1" cy="5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32" name="Group 57"/>
            <p:cNvGrpSpPr>
              <a:grpSpLocks/>
            </p:cNvGrpSpPr>
            <p:nvPr/>
          </p:nvGrpSpPr>
          <p:grpSpPr bwMode="auto">
            <a:xfrm rot="10800000">
              <a:off x="5542" y="14004"/>
              <a:ext cx="934" cy="213"/>
              <a:chOff x="0" y="0"/>
              <a:chExt cx="20000" cy="20022"/>
            </a:xfrm>
          </p:grpSpPr>
          <p:sp>
            <p:nvSpPr>
              <p:cNvPr id="49234" name="Line 58"/>
              <p:cNvSpPr>
                <a:spLocks noChangeShapeType="1"/>
              </p:cNvSpPr>
              <p:nvPr/>
            </p:nvSpPr>
            <p:spPr bwMode="auto">
              <a:xfrm>
                <a:off x="5602" y="0"/>
                <a:ext cx="9384" cy="9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Line 59"/>
              <p:cNvSpPr>
                <a:spLocks noChangeShapeType="1"/>
              </p:cNvSpPr>
              <p:nvPr/>
            </p:nvSpPr>
            <p:spPr bwMode="auto">
              <a:xfrm>
                <a:off x="0" y="19928"/>
                <a:ext cx="2000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33" name="Line 60"/>
            <p:cNvSpPr>
              <a:spLocks noChangeShapeType="1"/>
            </p:cNvSpPr>
            <p:nvPr/>
          </p:nvSpPr>
          <p:spPr bwMode="auto">
            <a:xfrm>
              <a:off x="5987" y="13549"/>
              <a:ext cx="0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9" name="Group 3"/>
          <p:cNvGrpSpPr>
            <a:grpSpLocks/>
          </p:cNvGrpSpPr>
          <p:nvPr/>
        </p:nvGrpSpPr>
        <p:grpSpPr bwMode="auto">
          <a:xfrm>
            <a:off x="1493838" y="5722938"/>
            <a:ext cx="277812" cy="525462"/>
            <a:chOff x="4251" y="5514"/>
            <a:chExt cx="336" cy="542"/>
          </a:xfrm>
        </p:grpSpPr>
        <p:sp>
          <p:nvSpPr>
            <p:cNvPr id="49226" name="Line 4"/>
            <p:cNvSpPr>
              <a:spLocks noChangeShapeType="1"/>
            </p:cNvSpPr>
            <p:nvPr/>
          </p:nvSpPr>
          <p:spPr bwMode="auto">
            <a:xfrm flipH="1">
              <a:off x="4434" y="5514"/>
              <a:ext cx="1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Line 5"/>
            <p:cNvSpPr>
              <a:spLocks noChangeShapeType="1"/>
            </p:cNvSpPr>
            <p:nvPr/>
          </p:nvSpPr>
          <p:spPr bwMode="auto">
            <a:xfrm>
              <a:off x="4274" y="5914"/>
              <a:ext cx="3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Line 6"/>
            <p:cNvSpPr>
              <a:spLocks noChangeShapeType="1"/>
            </p:cNvSpPr>
            <p:nvPr/>
          </p:nvSpPr>
          <p:spPr bwMode="auto">
            <a:xfrm flipH="1">
              <a:off x="4251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Line 7"/>
            <p:cNvSpPr>
              <a:spLocks noChangeShapeType="1"/>
            </p:cNvSpPr>
            <p:nvPr/>
          </p:nvSpPr>
          <p:spPr bwMode="auto">
            <a:xfrm flipH="1">
              <a:off x="4363" y="5913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Line 8"/>
            <p:cNvSpPr>
              <a:spLocks noChangeShapeType="1"/>
            </p:cNvSpPr>
            <p:nvPr/>
          </p:nvSpPr>
          <p:spPr bwMode="auto">
            <a:xfrm flipH="1">
              <a:off x="4474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Box 150"/>
          <p:cNvSpPr txBox="1"/>
          <p:nvPr/>
        </p:nvSpPr>
        <p:spPr bwMode="auto">
          <a:xfrm>
            <a:off x="4002088" y="5572125"/>
            <a:ext cx="946150" cy="523875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- 430 V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(APD Bias)</a:t>
            </a:r>
          </a:p>
        </p:txBody>
      </p:sp>
      <p:grpSp>
        <p:nvGrpSpPr>
          <p:cNvPr id="49181" name="Group 55"/>
          <p:cNvGrpSpPr>
            <a:grpSpLocks/>
          </p:cNvGrpSpPr>
          <p:nvPr/>
        </p:nvGrpSpPr>
        <p:grpSpPr bwMode="auto">
          <a:xfrm flipV="1">
            <a:off x="3621088" y="5040313"/>
            <a:ext cx="592137" cy="990600"/>
            <a:chOff x="5542" y="13549"/>
            <a:chExt cx="934" cy="1226"/>
          </a:xfrm>
        </p:grpSpPr>
        <p:sp>
          <p:nvSpPr>
            <p:cNvPr id="49221" name="Line 56"/>
            <p:cNvSpPr>
              <a:spLocks noChangeShapeType="1"/>
            </p:cNvSpPr>
            <p:nvPr/>
          </p:nvSpPr>
          <p:spPr bwMode="auto">
            <a:xfrm flipH="1">
              <a:off x="5987" y="14252"/>
              <a:ext cx="1" cy="5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22" name="Group 57"/>
            <p:cNvGrpSpPr>
              <a:grpSpLocks/>
            </p:cNvGrpSpPr>
            <p:nvPr/>
          </p:nvGrpSpPr>
          <p:grpSpPr bwMode="auto">
            <a:xfrm rot="10800000">
              <a:off x="5542" y="14004"/>
              <a:ext cx="934" cy="213"/>
              <a:chOff x="0" y="0"/>
              <a:chExt cx="20000" cy="20022"/>
            </a:xfrm>
          </p:grpSpPr>
          <p:sp>
            <p:nvSpPr>
              <p:cNvPr id="49224" name="Line 58"/>
              <p:cNvSpPr>
                <a:spLocks noChangeShapeType="1"/>
              </p:cNvSpPr>
              <p:nvPr/>
            </p:nvSpPr>
            <p:spPr bwMode="auto">
              <a:xfrm>
                <a:off x="5602" y="0"/>
                <a:ext cx="9384" cy="9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Line 59"/>
              <p:cNvSpPr>
                <a:spLocks noChangeShapeType="1"/>
              </p:cNvSpPr>
              <p:nvPr/>
            </p:nvSpPr>
            <p:spPr bwMode="auto">
              <a:xfrm>
                <a:off x="0" y="19928"/>
                <a:ext cx="2000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23" name="Line 60"/>
            <p:cNvSpPr>
              <a:spLocks noChangeShapeType="1"/>
            </p:cNvSpPr>
            <p:nvPr/>
          </p:nvSpPr>
          <p:spPr bwMode="auto">
            <a:xfrm>
              <a:off x="5987" y="13549"/>
              <a:ext cx="0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82" name="Group 3"/>
          <p:cNvGrpSpPr>
            <a:grpSpLocks/>
          </p:cNvGrpSpPr>
          <p:nvPr/>
        </p:nvGrpSpPr>
        <p:grpSpPr bwMode="auto">
          <a:xfrm>
            <a:off x="3749675" y="5657850"/>
            <a:ext cx="277813" cy="525463"/>
            <a:chOff x="4251" y="5514"/>
            <a:chExt cx="336" cy="542"/>
          </a:xfrm>
        </p:grpSpPr>
        <p:sp>
          <p:nvSpPr>
            <p:cNvPr id="49216" name="Line 4"/>
            <p:cNvSpPr>
              <a:spLocks noChangeShapeType="1"/>
            </p:cNvSpPr>
            <p:nvPr/>
          </p:nvSpPr>
          <p:spPr bwMode="auto">
            <a:xfrm flipH="1">
              <a:off x="4434" y="5514"/>
              <a:ext cx="1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Line 5"/>
            <p:cNvSpPr>
              <a:spLocks noChangeShapeType="1"/>
            </p:cNvSpPr>
            <p:nvPr/>
          </p:nvSpPr>
          <p:spPr bwMode="auto">
            <a:xfrm>
              <a:off x="4274" y="5914"/>
              <a:ext cx="31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Line 6"/>
            <p:cNvSpPr>
              <a:spLocks noChangeShapeType="1"/>
            </p:cNvSpPr>
            <p:nvPr/>
          </p:nvSpPr>
          <p:spPr bwMode="auto">
            <a:xfrm flipH="1">
              <a:off x="4251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Line 7"/>
            <p:cNvSpPr>
              <a:spLocks noChangeShapeType="1"/>
            </p:cNvSpPr>
            <p:nvPr/>
          </p:nvSpPr>
          <p:spPr bwMode="auto">
            <a:xfrm flipH="1">
              <a:off x="4363" y="5913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Line 8"/>
            <p:cNvSpPr>
              <a:spLocks noChangeShapeType="1"/>
            </p:cNvSpPr>
            <p:nvPr/>
          </p:nvSpPr>
          <p:spPr bwMode="auto">
            <a:xfrm flipH="1">
              <a:off x="4474" y="5914"/>
              <a:ext cx="90" cy="1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83" name="Line 56"/>
          <p:cNvSpPr>
            <a:spLocks noChangeShapeType="1"/>
          </p:cNvSpPr>
          <p:nvPr/>
        </p:nvSpPr>
        <p:spPr bwMode="auto">
          <a:xfrm flipH="1" flipV="1">
            <a:off x="3883025" y="3581400"/>
            <a:ext cx="0" cy="549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84" name="TextBox 169"/>
          <p:cNvSpPr txBox="1">
            <a:spLocks noChangeArrowheads="1"/>
          </p:cNvSpPr>
          <p:nvPr/>
        </p:nvSpPr>
        <p:spPr bwMode="auto">
          <a:xfrm>
            <a:off x="906463" y="44958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06060"/>
                </a:solidFill>
                <a:latin typeface="Arial Narrow" charset="0"/>
              </a:rPr>
              <a:t>10 M</a:t>
            </a:r>
            <a:r>
              <a:rPr lang="en-US" sz="1400" b="1">
                <a:solidFill>
                  <a:srgbClr val="606060"/>
                </a:solidFill>
                <a:latin typeface="Arial Narrow" charset="0"/>
                <a:sym typeface="Symbol" charset="0"/>
              </a:rPr>
              <a:t></a:t>
            </a:r>
            <a:endParaRPr lang="en-US" sz="1400" b="1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49185" name="Line 4"/>
          <p:cNvSpPr>
            <a:spLocks noChangeShapeType="1"/>
          </p:cNvSpPr>
          <p:nvPr/>
        </p:nvSpPr>
        <p:spPr bwMode="auto">
          <a:xfrm flipH="1">
            <a:off x="1306513" y="3300413"/>
            <a:ext cx="1587" cy="182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86" name="Line 4"/>
          <p:cNvSpPr>
            <a:spLocks noChangeShapeType="1"/>
          </p:cNvSpPr>
          <p:nvPr/>
        </p:nvSpPr>
        <p:spPr bwMode="auto">
          <a:xfrm flipH="1">
            <a:off x="1306513" y="3649663"/>
            <a:ext cx="1587" cy="182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87" name="Line 4"/>
          <p:cNvSpPr>
            <a:spLocks noChangeShapeType="1"/>
          </p:cNvSpPr>
          <p:nvPr/>
        </p:nvSpPr>
        <p:spPr bwMode="auto">
          <a:xfrm rot="5400000" flipH="1">
            <a:off x="1586707" y="3550444"/>
            <a:ext cx="1587" cy="549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88" name="Line 4"/>
          <p:cNvSpPr>
            <a:spLocks noChangeShapeType="1"/>
          </p:cNvSpPr>
          <p:nvPr/>
        </p:nvSpPr>
        <p:spPr bwMode="auto">
          <a:xfrm rot="5400000" flipH="1">
            <a:off x="1588294" y="3042444"/>
            <a:ext cx="0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89" name="Line 4"/>
          <p:cNvSpPr>
            <a:spLocks noChangeShapeType="1"/>
          </p:cNvSpPr>
          <p:nvPr/>
        </p:nvSpPr>
        <p:spPr bwMode="auto">
          <a:xfrm flipH="1">
            <a:off x="1854200" y="3324225"/>
            <a:ext cx="0" cy="273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90" name="Line 4"/>
          <p:cNvSpPr>
            <a:spLocks noChangeShapeType="1"/>
          </p:cNvSpPr>
          <p:nvPr/>
        </p:nvSpPr>
        <p:spPr bwMode="auto">
          <a:xfrm flipH="1">
            <a:off x="1854200" y="3709988"/>
            <a:ext cx="1588" cy="119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191" name="Line 4"/>
          <p:cNvSpPr>
            <a:spLocks noChangeShapeType="1"/>
          </p:cNvSpPr>
          <p:nvPr/>
        </p:nvSpPr>
        <p:spPr bwMode="auto">
          <a:xfrm rot="5400000" flipH="1">
            <a:off x="2033588" y="3521075"/>
            <a:ext cx="1587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 bwMode="auto">
          <a:xfrm>
            <a:off x="719138" y="3429000"/>
            <a:ext cx="493712" cy="307975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APD</a:t>
            </a:r>
          </a:p>
        </p:txBody>
      </p:sp>
      <p:sp>
        <p:nvSpPr>
          <p:cNvPr id="49193" name="TextBox 186"/>
          <p:cNvSpPr txBox="1">
            <a:spLocks noChangeArrowheads="1"/>
          </p:cNvSpPr>
          <p:nvPr/>
        </p:nvSpPr>
        <p:spPr bwMode="auto">
          <a:xfrm>
            <a:off x="3132138" y="4473575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06060"/>
                </a:solidFill>
                <a:latin typeface="Arial Narrow" charset="0"/>
              </a:rPr>
              <a:t>100 k</a:t>
            </a:r>
            <a:r>
              <a:rPr lang="en-US" sz="1400" b="1">
                <a:solidFill>
                  <a:srgbClr val="606060"/>
                </a:solidFill>
                <a:latin typeface="Arial Narrow" charset="0"/>
                <a:sym typeface="Symbol" charset="0"/>
              </a:rPr>
              <a:t></a:t>
            </a:r>
            <a:endParaRPr lang="en-US" sz="1400" b="1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49194" name="TextBox 187"/>
          <p:cNvSpPr txBox="1">
            <a:spLocks noChangeArrowheads="1"/>
          </p:cNvSpPr>
          <p:nvPr/>
        </p:nvSpPr>
        <p:spPr bwMode="auto">
          <a:xfrm>
            <a:off x="3965575" y="2895600"/>
            <a:ext cx="58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606060"/>
                </a:solidFill>
                <a:latin typeface="Arial Narrow" charset="0"/>
              </a:rPr>
              <a:t>10 nF</a:t>
            </a:r>
          </a:p>
          <a:p>
            <a:pPr algn="ctr" eaLnBrk="1" hangingPunct="1"/>
            <a:r>
              <a:rPr lang="en-US" sz="1400" b="1">
                <a:solidFill>
                  <a:srgbClr val="606060"/>
                </a:solidFill>
                <a:latin typeface="Arial Narrow" charset="0"/>
              </a:rPr>
              <a:t>(1 kV)</a:t>
            </a: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2133600" y="3121025"/>
            <a:ext cx="1339850" cy="307975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Coax Cable (2m)</a:t>
            </a:r>
          </a:p>
        </p:txBody>
      </p:sp>
      <p:sp>
        <p:nvSpPr>
          <p:cNvPr id="190" name="TextBox 189"/>
          <p:cNvSpPr txBox="1"/>
          <p:nvPr/>
        </p:nvSpPr>
        <p:spPr bwMode="auto">
          <a:xfrm>
            <a:off x="3276600" y="1138238"/>
            <a:ext cx="1558925" cy="40481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APD Receiver</a:t>
            </a:r>
          </a:p>
        </p:txBody>
      </p:sp>
      <p:cxnSp>
        <p:nvCxnSpPr>
          <p:cNvPr id="49197" name="Straight Connector 19"/>
          <p:cNvCxnSpPr>
            <a:cxnSpLocks noChangeShapeType="1"/>
          </p:cNvCxnSpPr>
          <p:nvPr/>
        </p:nvCxnSpPr>
        <p:spPr bwMode="auto">
          <a:xfrm>
            <a:off x="5611813" y="4525963"/>
            <a:ext cx="10048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8" name="Straight Connector 19"/>
          <p:cNvCxnSpPr>
            <a:cxnSpLocks noChangeShapeType="1"/>
          </p:cNvCxnSpPr>
          <p:nvPr/>
        </p:nvCxnSpPr>
        <p:spPr bwMode="auto">
          <a:xfrm>
            <a:off x="5622925" y="4310063"/>
            <a:ext cx="10064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99" name="Straight Connector 19"/>
          <p:cNvCxnSpPr>
            <a:cxnSpLocks noChangeShapeType="1"/>
          </p:cNvCxnSpPr>
          <p:nvPr/>
        </p:nvCxnSpPr>
        <p:spPr bwMode="auto">
          <a:xfrm>
            <a:off x="5638800" y="2795588"/>
            <a:ext cx="10064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200" name="Straight Connector 19"/>
          <p:cNvCxnSpPr>
            <a:cxnSpLocks noChangeShapeType="1"/>
          </p:cNvCxnSpPr>
          <p:nvPr/>
        </p:nvCxnSpPr>
        <p:spPr bwMode="auto">
          <a:xfrm>
            <a:off x="5651500" y="2579688"/>
            <a:ext cx="1004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201" name="Line 4"/>
          <p:cNvSpPr>
            <a:spLocks noChangeShapeType="1"/>
          </p:cNvSpPr>
          <p:nvPr/>
        </p:nvSpPr>
        <p:spPr bwMode="auto">
          <a:xfrm rot="5400000" flipH="1">
            <a:off x="4479925" y="3444875"/>
            <a:ext cx="1588" cy="274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cxnSp>
        <p:nvCxnSpPr>
          <p:cNvPr id="49202" name="Straight Connector 30"/>
          <p:cNvCxnSpPr>
            <a:cxnSpLocks noChangeShapeType="1"/>
          </p:cNvCxnSpPr>
          <p:nvPr/>
        </p:nvCxnSpPr>
        <p:spPr bwMode="auto">
          <a:xfrm>
            <a:off x="4648200" y="4419600"/>
            <a:ext cx="2211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203" name="Line 4"/>
          <p:cNvSpPr>
            <a:spLocks noChangeShapeType="1"/>
          </p:cNvSpPr>
          <p:nvPr/>
        </p:nvSpPr>
        <p:spPr bwMode="auto">
          <a:xfrm rot="5400000" flipH="1">
            <a:off x="7878763" y="4237037"/>
            <a:ext cx="1588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9204" name="Line 4"/>
          <p:cNvSpPr>
            <a:spLocks noChangeShapeType="1"/>
          </p:cNvSpPr>
          <p:nvPr/>
        </p:nvSpPr>
        <p:spPr bwMode="auto">
          <a:xfrm rot="5400000" flipH="1">
            <a:off x="7878763" y="2549525"/>
            <a:ext cx="1587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402388" y="1143000"/>
            <a:ext cx="1909762" cy="404813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500 MHz Digitizer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867525" y="5072063"/>
            <a:ext cx="1992313" cy="338137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FF5050"/>
                </a:solidFill>
                <a:latin typeface="+mn-lt"/>
                <a:ea typeface="+mn-ea"/>
              </a:rPr>
              <a:t>High Range ( &lt; 4 </a:t>
            </a:r>
            <a:r>
              <a:rPr lang="en-US" sz="1600" b="1" i="1" dirty="0" err="1">
                <a:solidFill>
                  <a:srgbClr val="FF5050"/>
                </a:solidFill>
                <a:latin typeface="+mn-lt"/>
                <a:ea typeface="+mn-ea"/>
              </a:rPr>
              <a:t>MeV</a:t>
            </a:r>
            <a:r>
              <a:rPr lang="en-US" sz="1600" b="1" i="1" dirty="0">
                <a:solidFill>
                  <a:srgbClr val="FF505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35775" y="1752600"/>
            <a:ext cx="2098675" cy="33813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FF5050"/>
                </a:solidFill>
                <a:latin typeface="+mn-lt"/>
                <a:ea typeface="+mn-ea"/>
              </a:rPr>
              <a:t>Low Range ( &lt; 100 keV)</a:t>
            </a:r>
          </a:p>
        </p:txBody>
      </p:sp>
      <p:sp>
        <p:nvSpPr>
          <p:cNvPr id="49208" name="Rectangle 7"/>
          <p:cNvSpPr>
            <a:spLocks noChangeArrowheads="1"/>
          </p:cNvSpPr>
          <p:nvPr/>
        </p:nvSpPr>
        <p:spPr bwMode="auto">
          <a:xfrm>
            <a:off x="6761163" y="2209800"/>
            <a:ext cx="1011237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49209" name="Rectangle 13"/>
          <p:cNvSpPr>
            <a:spLocks noChangeArrowheads="1"/>
          </p:cNvSpPr>
          <p:nvPr/>
        </p:nvSpPr>
        <p:spPr bwMode="auto">
          <a:xfrm>
            <a:off x="6769100" y="3941763"/>
            <a:ext cx="1003300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49210" name="Rectangle 32"/>
          <p:cNvSpPr>
            <a:spLocks noChangeArrowheads="1"/>
          </p:cNvSpPr>
          <p:nvPr/>
        </p:nvSpPr>
        <p:spPr bwMode="auto">
          <a:xfrm>
            <a:off x="8001000" y="2209800"/>
            <a:ext cx="1066800" cy="2743200"/>
          </a:xfrm>
          <a:prstGeom prst="rect">
            <a:avLst/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6856413" y="2293938"/>
            <a:ext cx="858837" cy="83026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FADC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500 MHz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12 Bits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856413" y="3970338"/>
            <a:ext cx="858837" cy="830262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FADC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500 MHz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12 Bits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53400" y="3276600"/>
            <a:ext cx="652463" cy="33813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A50021"/>
                </a:solidFill>
                <a:latin typeface="+mn-lt"/>
                <a:ea typeface="+mn-ea"/>
              </a:rPr>
              <a:t>FPGA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169275" y="6291263"/>
            <a:ext cx="1128713" cy="338137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8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ch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 / board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587875" y="6302375"/>
            <a:ext cx="1128713" cy="338138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8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ch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 / board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G2</a:t>
            </a:r>
            <a:r>
              <a:rPr lang="en-US" sz="3600">
                <a:solidFill>
                  <a:srgbClr val="FF00FF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36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G3 </a:t>
            </a:r>
            <a:r>
              <a:rPr lang="en-US" sz="3600">
                <a:latin typeface="Tahoma" charset="0"/>
                <a:ea typeface="ＭＳ Ｐゴシック" charset="0"/>
                <a:cs typeface="ＭＳ Ｐゴシック" charset="0"/>
              </a:rPr>
              <a:t>facilities at DUSEL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EF1B8C-A550-CD4E-B428-5DBFF4C3EBE5}" type="slidenum">
              <a:rPr lang="en-US" sz="1500">
                <a:solidFill>
                  <a:srgbClr val="0000FF"/>
                </a:solidFill>
              </a:rPr>
              <a:pPr eaLnBrk="1" hangingPunct="1"/>
              <a:t>3</a:t>
            </a:fld>
            <a:endParaRPr lang="en-US" sz="1500">
              <a:solidFill>
                <a:srgbClr val="0000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33550"/>
          <a:ext cx="8534400" cy="466725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1166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21" marB="4572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G2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G3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Sensitivity</a:t>
                      </a:r>
                    </a:p>
                  </a:txBody>
                  <a:tcPr marT="45721" marB="4572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&lt; 10</a:t>
                      </a:r>
                      <a:r>
                        <a:rPr kumimoji="0" 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-46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&lt; 10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-47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Target  Mass</a:t>
                      </a:r>
                    </a:p>
                  </a:txBody>
                  <a:tcPr marT="45721" marB="4572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~ 1 Ton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~ 10 Ton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Cost</a:t>
                      </a:r>
                    </a:p>
                  </a:txBody>
                  <a:tcPr marT="45721" marB="45721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$15M - $20M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~ $50M</a:t>
                      </a: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0800" y="801688"/>
            <a:ext cx="4325938" cy="646112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Tahoma" charset="0"/>
                <a:cs typeface="ＭＳ Ｐゴシック" charset="0"/>
              </a:rPr>
              <a:t>defined by PASAG</a:t>
            </a: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r="995" b="2187"/>
          <a:stretch>
            <a:fillRect/>
          </a:stretch>
        </p:blipFill>
        <p:spPr>
          <a:xfrm>
            <a:off x="88900" y="914400"/>
            <a:ext cx="9426575" cy="5976938"/>
          </a:xfrm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1, 2 and 3 PE Distribution with 2m cable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820AB6-AB4C-8F47-8CA7-8A553B0EB1CE}" type="slidenum">
              <a:rPr lang="en-US" sz="1500">
                <a:solidFill>
                  <a:srgbClr val="0000FF"/>
                </a:solidFill>
              </a:rPr>
              <a:pPr eaLnBrk="1" hangingPunct="1"/>
              <a:t>30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124200"/>
            <a:ext cx="838200" cy="47148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  <a:ea typeface="+mn-ea"/>
              </a:rPr>
              <a:t>2 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752600"/>
            <a:ext cx="838200" cy="47148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  <a:ea typeface="+mn-ea"/>
              </a:rPr>
              <a:t>3 PE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149850" y="4343400"/>
            <a:ext cx="838200" cy="47148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  <a:ea typeface="+mn-ea"/>
              </a:rPr>
              <a:t>1 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ahoma" charset="0"/>
                <a:ea typeface="ＭＳ Ｐゴシック" charset="0"/>
                <a:cs typeface="ＭＳ Ｐゴシック" charset="0"/>
              </a:rPr>
              <a:t>Summary of QUPID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9112250" cy="63198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>
                <a:latin typeface="Arial Narrow" charset="0"/>
                <a:ea typeface="ＭＳ Ｐゴシック" charset="0"/>
                <a:cs typeface="ＭＳ Ｐゴシック" charset="0"/>
              </a:rPr>
              <a:t>Extremely low radioactivity:	 	</a:t>
            </a:r>
            <a:r>
              <a:rPr lang="en-US" sz="2700">
                <a:solidFill>
                  <a:srgbClr val="FF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&lt; 1 mBq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&lt; 0.1 neutron / year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&lt; 10 times lower than conventional low radioactive PMTs.</a:t>
            </a:r>
          </a:p>
          <a:p>
            <a:pPr eaLnBrk="1" hangingPunct="1">
              <a:lnSpc>
                <a:spcPct val="70000"/>
              </a:lnSpc>
            </a:pPr>
            <a:r>
              <a:rPr lang="en-US" sz="2700">
                <a:latin typeface="Arial Narrow" charset="0"/>
                <a:ea typeface="ＭＳ Ｐゴシック" charset="0"/>
                <a:cs typeface="ＭＳ Ｐゴシック" charset="0"/>
              </a:rPr>
              <a:t>Large diameter:				 </a:t>
            </a:r>
            <a:r>
              <a:rPr lang="en-US" sz="2700">
                <a:solidFill>
                  <a:srgbClr val="FF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3 inch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6 inch is also under investigation.</a:t>
            </a:r>
          </a:p>
          <a:p>
            <a:pPr eaLnBrk="1" hangingPunct="1">
              <a:lnSpc>
                <a:spcPct val="70000"/>
              </a:lnSpc>
            </a:pPr>
            <a:r>
              <a:rPr lang="en-US" sz="2700">
                <a:latin typeface="Arial Narrow" charset="0"/>
                <a:ea typeface="ＭＳ Ｐゴシック" charset="0"/>
                <a:cs typeface="ＭＳ Ｐゴシック" charset="0"/>
              </a:rPr>
              <a:t>Special Photocathode:			</a:t>
            </a:r>
            <a:r>
              <a:rPr lang="en-US" sz="2700">
                <a:solidFill>
                  <a:srgbClr val="FF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Bialkali LT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&gt; 30 % QE at 170 – 450 nm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Low resistivity even at Liquid Ar temperature (- 185 </a:t>
            </a:r>
            <a:r>
              <a:rPr lang="en-US" sz="2400" baseline="30000">
                <a:latin typeface="Arial Narrow" charset="0"/>
                <a:ea typeface="ＭＳ Ｐゴシック" charset="0"/>
              </a:rPr>
              <a:t>o</a:t>
            </a:r>
            <a:r>
              <a:rPr lang="en-US" sz="2400">
                <a:latin typeface="Arial Narrow" charset="0"/>
                <a:ea typeface="ＭＳ Ｐゴシック" charset="0"/>
              </a:rPr>
              <a:t>C)</a:t>
            </a:r>
          </a:p>
          <a:p>
            <a:pPr eaLnBrk="1" hangingPunct="1">
              <a:lnSpc>
                <a:spcPct val="70000"/>
              </a:lnSpc>
            </a:pPr>
            <a:r>
              <a:rPr lang="en-US" sz="2700">
                <a:latin typeface="Arial Narrow" charset="0"/>
                <a:ea typeface="ＭＳ Ｐゴシック" charset="0"/>
                <a:cs typeface="ＭＳ Ｐゴシック" charset="0"/>
              </a:rPr>
              <a:t>True photon counting.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1, 2, 3… photoelectron peaks clearly visible.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100% collection efficiency.</a:t>
            </a:r>
          </a:p>
          <a:p>
            <a:pPr eaLnBrk="1" hangingPunct="1">
              <a:lnSpc>
                <a:spcPct val="70000"/>
              </a:lnSpc>
            </a:pPr>
            <a:r>
              <a:rPr lang="en-US" sz="2700">
                <a:latin typeface="Arial Narrow" charset="0"/>
                <a:ea typeface="ＭＳ Ｐゴシック" charset="0"/>
                <a:cs typeface="ＭＳ Ｐゴシック" charset="0"/>
              </a:rPr>
              <a:t>Simple HV supply.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Common HV (-6 kV) for all QUPIDs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Resister chain not necessary</a:t>
            </a:r>
          </a:p>
          <a:p>
            <a:pPr eaLnBrk="1" hangingPunct="1">
              <a:lnSpc>
                <a:spcPct val="70000"/>
              </a:lnSpc>
            </a:pPr>
            <a:r>
              <a:rPr lang="en-US" sz="2700">
                <a:solidFill>
                  <a:srgbClr val="00B05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Currently under operation in Liquid Xenon at UCLA!</a:t>
            </a:r>
          </a:p>
          <a:p>
            <a:pPr lvl="1" eaLnBrk="1" hangingPunct="1">
              <a:lnSpc>
                <a:spcPct val="70000"/>
              </a:lnSpc>
              <a:buFont typeface="Wingdings" charset="0"/>
              <a:buNone/>
            </a:pPr>
            <a:r>
              <a:rPr lang="en-US" sz="2400">
                <a:latin typeface="Arial Narrow" charset="0"/>
                <a:ea typeface="ＭＳ Ｐゴシック" charset="0"/>
              </a:rPr>
              <a:t>	</a:t>
            </a:r>
          </a:p>
          <a:p>
            <a:pPr lvl="1" eaLnBrk="1" hangingPunct="1">
              <a:lnSpc>
                <a:spcPct val="70000"/>
              </a:lnSpc>
            </a:pPr>
            <a:endParaRPr lang="en-US" sz="2400">
              <a:latin typeface="Arial Narrow" charset="0"/>
              <a:ea typeface="ＭＳ Ｐゴシック" charset="0"/>
            </a:endParaRP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C90CE3-AFAC-BF43-8694-3877EBB6CB1A}" type="slidenum">
              <a:rPr lang="en-US" sz="1500">
                <a:solidFill>
                  <a:srgbClr val="0000FF"/>
                </a:solidFill>
              </a:rPr>
              <a:pPr eaLnBrk="1" hangingPunct="1"/>
              <a:t>31</a:t>
            </a:fld>
            <a:endParaRPr lang="en-US" sz="15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Expected No. of Photoelectrons per keV in Xe 10 ton</a:t>
            </a:r>
            <a:b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(Abs. Length = 10 m, Scat. Length = 50 cm, QE = 30%)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C30692-D8CF-EF44-B7D0-4A602DA2C392}" type="slidenum">
              <a:rPr lang="en-US" sz="1500">
                <a:solidFill>
                  <a:srgbClr val="0000FF"/>
                </a:solidFill>
              </a:rPr>
              <a:pPr eaLnBrk="1" hangingPunct="1"/>
              <a:t>32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871538"/>
            <a:ext cx="45878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64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0" y="855663"/>
            <a:ext cx="51054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33FF"/>
                </a:solidFill>
                <a:latin typeface="Arial Narrow" charset="0"/>
              </a:rPr>
              <a:t>    PTFE on Side Wall (Reflectivity = 98%)</a:t>
            </a:r>
          </a:p>
        </p:txBody>
      </p: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5105400" y="838200"/>
            <a:ext cx="34290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         QUPIDs on Side Wall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524000" y="3105150"/>
            <a:ext cx="2057400" cy="469900"/>
          </a:xfrm>
          <a:prstGeom prst="rect">
            <a:avLst/>
          </a:prstGeom>
          <a:noFill/>
        </p:spPr>
        <p:txBody>
          <a:bodyPr lIns="91399" tIns="45699" rIns="91399" bIns="45699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~ 1.5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/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keV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172200" y="3181350"/>
            <a:ext cx="1600200" cy="469900"/>
          </a:xfrm>
          <a:prstGeom prst="rect">
            <a:avLst/>
          </a:prstGeom>
          <a:noFill/>
        </p:spPr>
        <p:txBody>
          <a:bodyPr lIns="91399" tIns="45699" rIns="91399" bIns="45699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~ 3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pe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/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keV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3767138" y="1320800"/>
            <a:ext cx="76200" cy="4953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lIns="91399" tIns="45699" rIns="91399" bIns="45699" anchor="ctr"/>
          <a:lstStyle/>
          <a:p>
            <a:endParaRPr lang="en-US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8245475" y="1295400"/>
            <a:ext cx="60325" cy="4953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lIns="91399" tIns="45699" rIns="91399" bIns="45699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 Xe 10 ton Gamma Background</a:t>
            </a:r>
            <a:br>
              <a:rPr lang="en-US" sz="2800" b="1">
                <a:solidFill>
                  <a:srgbClr val="A50021"/>
                </a:solidFill>
                <a:latin typeface="Tahoma" charset="0"/>
                <a:cs typeface="ＭＳ Ｐゴシック" charset="0"/>
              </a:rPr>
            </a:br>
            <a:r>
              <a:rPr lang="en-US" sz="2800" b="1">
                <a:solidFill>
                  <a:srgbClr val="00B050"/>
                </a:solidFill>
                <a:latin typeface="Tahoma" charset="0"/>
                <a:cs typeface="ＭＳ Ｐゴシック" charset="0"/>
              </a:rPr>
              <a:t>(After Multi-hit Cut and S2/S1 Cut)‏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lang="en-US" sz="1500" i="1">
                <a:solidFill>
                  <a:srgbClr val="0000FF"/>
                </a:solidFill>
                <a:latin typeface="Arial Narrow" charset="0"/>
              </a:rPr>
              <a:t>02/25/10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FF"/>
              </a:buClr>
            </a:pPr>
            <a:r>
              <a:rPr lang="en-US" sz="1500" i="1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FF"/>
              </a:buClr>
            </a:pPr>
            <a:fld id="{C1A9151C-6725-B447-B8EB-83BD90F2AE15}" type="slidenum">
              <a:rPr lang="en-US" sz="1500" i="1">
                <a:solidFill>
                  <a:srgbClr val="0000FF"/>
                </a:solidFill>
                <a:latin typeface="Arial Narrow" charset="0"/>
              </a:rPr>
              <a:pPr algn="r" eaLnBrk="1" hangingPunct="1">
                <a:buClr>
                  <a:srgbClr val="0000FF"/>
                </a:buClr>
              </a:pPr>
              <a:t>33</a:t>
            </a:fld>
            <a:endParaRPr lang="en-US" sz="1500" i="1">
              <a:solidFill>
                <a:srgbClr val="0000FF"/>
              </a:solidFill>
              <a:latin typeface="Arial Narrow" charset="0"/>
            </a:endParaRPr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31838"/>
            <a:ext cx="85058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1752600" y="3048000"/>
            <a:ext cx="2251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 Narrow" charset="0"/>
              </a:rPr>
              <a:t>100 GeV  WIMP (10</a:t>
            </a:r>
            <a:r>
              <a:rPr lang="en-US" sz="1600" b="1" baseline="30000">
                <a:latin typeface="Arial Narrow" charset="0"/>
              </a:rPr>
              <a:t>-45</a:t>
            </a:r>
            <a:r>
              <a:rPr lang="en-US" sz="1600" b="1">
                <a:latin typeface="Arial Narrow" charset="0"/>
              </a:rPr>
              <a:t> cm</a:t>
            </a:r>
            <a:r>
              <a:rPr lang="en-US" sz="1600" b="1" baseline="30000">
                <a:latin typeface="Arial Narrow" charset="0"/>
              </a:rPr>
              <a:t>2</a:t>
            </a:r>
            <a:r>
              <a:rPr lang="en-US" sz="1600" b="1">
                <a:latin typeface="Arial Narrow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86200" y="4243388"/>
            <a:ext cx="1593850" cy="338137"/>
          </a:xfrm>
          <a:prstGeom prst="rect">
            <a:avLst/>
          </a:prstGeom>
          <a:noFill/>
        </p:spPr>
        <p:txBody>
          <a:bodyPr wrap="none" lIns="91383" tIns="45691" rIns="91383" bIns="4569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</a:rPr>
              <a:t>pp Solar Neutrino</a:t>
            </a:r>
          </a:p>
        </p:txBody>
      </p:sp>
      <p:sp>
        <p:nvSpPr>
          <p:cNvPr id="57353" name="TextBox 15"/>
          <p:cNvSpPr txBox="1">
            <a:spLocks noChangeArrowheads="1"/>
          </p:cNvSpPr>
          <p:nvPr/>
        </p:nvSpPr>
        <p:spPr bwMode="auto">
          <a:xfrm>
            <a:off x="4191000" y="2709863"/>
            <a:ext cx="1646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6A6A6"/>
                </a:solidFill>
                <a:latin typeface="Arial Narrow" charset="0"/>
                <a:sym typeface="Symbol" charset="0"/>
              </a:rPr>
              <a:t> BG (0 cm shield)</a:t>
            </a:r>
            <a:endParaRPr lang="en-US" sz="1600" b="1">
              <a:solidFill>
                <a:srgbClr val="A6A6A6"/>
              </a:solidFill>
              <a:latin typeface="Arial Narrow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362450" y="4995863"/>
            <a:ext cx="1981200" cy="338137"/>
          </a:xfrm>
          <a:prstGeom prst="rect">
            <a:avLst/>
          </a:prstGeom>
          <a:noFill/>
        </p:spPr>
        <p:txBody>
          <a:bodyPr lIns="91383" tIns="45691" rIns="91383" bIns="45691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</a:rPr>
              <a:t>Be7 Solar Neutrino</a:t>
            </a:r>
          </a:p>
        </p:txBody>
      </p:sp>
      <p:sp>
        <p:nvSpPr>
          <p:cNvPr id="57355" name="TextBox 15"/>
          <p:cNvSpPr txBox="1">
            <a:spLocks noChangeArrowheads="1"/>
          </p:cNvSpPr>
          <p:nvPr/>
        </p:nvSpPr>
        <p:spPr bwMode="auto">
          <a:xfrm>
            <a:off x="3267075" y="472757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FF"/>
                </a:solidFill>
                <a:latin typeface="Arial Narrow" charset="0"/>
                <a:sym typeface="Symbol" charset="0"/>
              </a:rPr>
              <a:t> BG (5 cm shield)</a:t>
            </a:r>
            <a:endParaRPr lang="en-US" sz="1600" b="1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57356" name="TextBox 18"/>
          <p:cNvSpPr txBox="1">
            <a:spLocks noChangeArrowheads="1"/>
          </p:cNvSpPr>
          <p:nvPr/>
        </p:nvSpPr>
        <p:spPr bwMode="auto">
          <a:xfrm>
            <a:off x="2832100" y="3852863"/>
            <a:ext cx="156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6666FF"/>
                </a:solidFill>
                <a:latin typeface="Arial Narrow" charset="0"/>
              </a:rPr>
              <a:t>2</a:t>
            </a:r>
            <a:r>
              <a:rPr lang="en-US" sz="1600" b="1">
                <a:solidFill>
                  <a:srgbClr val="6666FF"/>
                </a:solidFill>
                <a:latin typeface="Arial Narrow" charset="0"/>
                <a:sym typeface="Symbol" charset="0"/>
              </a:rPr>
              <a:t> DBD (10</a:t>
            </a:r>
            <a:r>
              <a:rPr lang="en-US" sz="1600" b="1" baseline="30000">
                <a:solidFill>
                  <a:srgbClr val="6666FF"/>
                </a:solidFill>
                <a:latin typeface="Arial Narrow" charset="0"/>
                <a:sym typeface="Symbol" charset="0"/>
              </a:rPr>
              <a:t>22</a:t>
            </a:r>
            <a:r>
              <a:rPr lang="en-US" sz="1600" b="1">
                <a:solidFill>
                  <a:srgbClr val="6666FF"/>
                </a:solidFill>
                <a:latin typeface="Arial Narrow" charset="0"/>
                <a:sym typeface="Symbol" charset="0"/>
              </a:rPr>
              <a:t> yrs)</a:t>
            </a:r>
            <a:endParaRPr lang="en-US" sz="1600" b="1">
              <a:solidFill>
                <a:srgbClr val="6666FF"/>
              </a:solidFill>
              <a:latin typeface="Arial Narrow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7081-F5C6-F746-853C-387D61F1C3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 anchor="ctr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A50021"/>
              </a:buClr>
            </a:pPr>
            <a:r>
              <a:rPr lang="en-US" sz="21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Expected Background from Gammas and pp Solar Neutrinos</a:t>
            </a:r>
            <a:br>
              <a:rPr lang="en-US" sz="2100" b="1">
                <a:solidFill>
                  <a:srgbClr val="A50021"/>
                </a:solidFill>
                <a:latin typeface="Tahoma" charset="0"/>
                <a:cs typeface="ＭＳ Ｐゴシック" charset="0"/>
              </a:rPr>
            </a:br>
            <a:r>
              <a:rPr lang="en-US" sz="2100" b="1">
                <a:solidFill>
                  <a:srgbClr val="00B050"/>
                </a:solidFill>
                <a:latin typeface="Tahoma" charset="0"/>
                <a:cs typeface="ＭＳ Ｐゴシック" charset="0"/>
              </a:rPr>
              <a:t>(100 Year, Multi-hit Cut, S2/S1 Cut)‏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lang="en-US" sz="1500" i="1">
                <a:solidFill>
                  <a:srgbClr val="0000FF"/>
                </a:solidFill>
                <a:latin typeface="Arial Narrow" charset="0"/>
              </a:rPr>
              <a:t>02/25/10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FF"/>
              </a:buClr>
            </a:pPr>
            <a:r>
              <a:rPr lang="en-US" sz="1500" i="1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FF"/>
              </a:buClr>
            </a:pPr>
            <a:fld id="{4423DE73-16CB-1E46-ABD5-1EAD10CC1881}" type="slidenum">
              <a:rPr lang="en-US" sz="1500" i="1">
                <a:solidFill>
                  <a:srgbClr val="0000FF"/>
                </a:solidFill>
                <a:latin typeface="Arial Narrow" charset="0"/>
              </a:rPr>
              <a:pPr algn="r" eaLnBrk="1" hangingPunct="1">
                <a:buClr>
                  <a:srgbClr val="0000FF"/>
                </a:buClr>
              </a:pPr>
              <a:t>34</a:t>
            </a:fld>
            <a:endParaRPr lang="en-US" sz="1500" i="1">
              <a:solidFill>
                <a:srgbClr val="0000FF"/>
              </a:solidFill>
              <a:latin typeface="Arial Narrow" charset="0"/>
            </a:endParaRP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1838"/>
            <a:ext cx="4233863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31838"/>
            <a:ext cx="37052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1106488" y="2751138"/>
            <a:ext cx="2414587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/>
          <a:p>
            <a:pPr algn="ctr"/>
            <a:r>
              <a:rPr lang="en-US" b="1">
                <a:solidFill>
                  <a:srgbClr val="FF00FF"/>
                </a:solidFill>
                <a:latin typeface="Arial Narrow" charset="0"/>
              </a:rPr>
              <a:t>2.3</a:t>
            </a:r>
            <a:r>
              <a:rPr lang="en-US" b="1">
                <a:solidFill>
                  <a:srgbClr val="FF00FF"/>
                </a:solidFill>
                <a:latin typeface="Arial Narrow" charset="0"/>
                <a:sym typeface="Symbol" charset="0"/>
              </a:rPr>
              <a:t> </a:t>
            </a:r>
            <a:r>
              <a:rPr lang="en-US" b="1">
                <a:solidFill>
                  <a:srgbClr val="FF00FF"/>
                </a:solidFill>
                <a:latin typeface="Arial Narrow" charset="0"/>
              </a:rPr>
              <a:t>/10 ton-year</a:t>
            </a:r>
          </a:p>
          <a:p>
            <a:pPr algn="ctr"/>
            <a:r>
              <a:rPr lang="en-US" b="1">
                <a:solidFill>
                  <a:srgbClr val="FF00FF"/>
                </a:solidFill>
                <a:latin typeface="Arial Narrow" charset="0"/>
              </a:rPr>
              <a:t>(pp solar neutrino)</a:t>
            </a:r>
            <a:endParaRPr lang="en-US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59401" name="TextBox 8"/>
          <p:cNvSpPr txBox="1">
            <a:spLocks noChangeArrowheads="1"/>
          </p:cNvSpPr>
          <p:nvPr/>
        </p:nvSpPr>
        <p:spPr bwMode="auto">
          <a:xfrm>
            <a:off x="1219200" y="4800600"/>
            <a:ext cx="958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Xenon</a:t>
            </a:r>
          </a:p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10 ton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94038" y="5181600"/>
            <a:ext cx="1173162" cy="1184275"/>
            <a:chOff x="7388697" y="5181453"/>
            <a:chExt cx="1174224" cy="1184232"/>
          </a:xfrm>
        </p:grpSpPr>
        <p:sp>
          <p:nvSpPr>
            <p:cNvPr id="59405" name="Rectangle 17"/>
            <p:cNvSpPr>
              <a:spLocks noChangeArrowheads="1"/>
            </p:cNvSpPr>
            <p:nvPr/>
          </p:nvSpPr>
          <p:spPr bwMode="auto">
            <a:xfrm>
              <a:off x="7590576" y="5603685"/>
              <a:ext cx="76200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406" name="TextBox 8"/>
            <p:cNvSpPr txBox="1">
              <a:spLocks noChangeArrowheads="1"/>
            </p:cNvSpPr>
            <p:nvPr/>
          </p:nvSpPr>
          <p:spPr bwMode="auto">
            <a:xfrm>
              <a:off x="7388697" y="5181453"/>
              <a:ext cx="1174224" cy="37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XENON100</a:t>
              </a:r>
            </a:p>
          </p:txBody>
        </p:sp>
      </p:grp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62600" y="3657600"/>
            <a:ext cx="167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3" tIns="45691" rIns="91383" bIns="45691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5 × 10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–8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DRU</a:t>
            </a:r>
          </a:p>
        </p:txBody>
      </p:sp>
      <p:sp>
        <p:nvSpPr>
          <p:cNvPr id="59404" name="Rectangle 9"/>
          <p:cNvSpPr>
            <a:spLocks noChangeArrowheads="1"/>
          </p:cNvSpPr>
          <p:nvPr/>
        </p:nvSpPr>
        <p:spPr bwMode="auto">
          <a:xfrm>
            <a:off x="2819400" y="1017588"/>
            <a:ext cx="171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</a:t>
            </a:r>
            <a:r>
              <a:rPr lang="ja-JP" alt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’</a:t>
            </a:r>
            <a:r>
              <a:rPr 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s from QUPID</a:t>
            </a:r>
            <a:endParaRPr lang="en-US" sz="2000">
              <a:solidFill>
                <a:srgbClr val="0066FF"/>
              </a:solidFill>
              <a:latin typeface="Arial Narrow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7081-F5C6-F746-853C-387D61F1C3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A40B7D-CA03-C544-8A2A-9094D26B532E}" type="slidenum">
              <a:rPr lang="en-US" sz="1500">
                <a:solidFill>
                  <a:srgbClr val="0000FF"/>
                </a:solidFill>
              </a:rPr>
              <a:pPr eaLnBrk="1" hangingPunct="1"/>
              <a:t>35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61445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7867"/>
          <a:stretch>
            <a:fillRect/>
          </a:stretch>
        </p:blipFill>
        <p:spPr>
          <a:xfrm>
            <a:off x="0" y="1709738"/>
            <a:ext cx="3163888" cy="5224462"/>
          </a:xfrm>
        </p:spPr>
      </p:pic>
      <p:pic>
        <p:nvPicPr>
          <p:cNvPr id="61446" name="Content Placeholder 7" descr="nomulti_noS2S1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7698"/>
          <a:stretch>
            <a:fillRect/>
          </a:stretch>
        </p:blipFill>
        <p:spPr bwMode="auto">
          <a:xfrm>
            <a:off x="3206750" y="1679575"/>
            <a:ext cx="317023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Content Placeholder 7" descr="nomulti_noS2S1_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 bwMode="auto">
          <a:xfrm>
            <a:off x="6383338" y="1679575"/>
            <a:ext cx="3200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16"/>
          <p:cNvSpPr>
            <a:spLocks noChangeArrowheads="1"/>
          </p:cNvSpPr>
          <p:nvPr/>
        </p:nvSpPr>
        <p:spPr bwMode="auto">
          <a:xfrm>
            <a:off x="533400" y="3348038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0.81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1449" name="Rectangle 16"/>
          <p:cNvSpPr>
            <a:spLocks noChangeArrowheads="1"/>
          </p:cNvSpPr>
          <p:nvPr/>
        </p:nvSpPr>
        <p:spPr bwMode="auto">
          <a:xfrm>
            <a:off x="2894013" y="792163"/>
            <a:ext cx="536575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1/8</a:t>
            </a:r>
          </a:p>
        </p:txBody>
      </p:sp>
      <p:sp>
        <p:nvSpPr>
          <p:cNvPr id="61450" name="Rectangle 16"/>
          <p:cNvSpPr>
            <a:spLocks noChangeArrowheads="1"/>
          </p:cNvSpPr>
          <p:nvPr/>
        </p:nvSpPr>
        <p:spPr bwMode="auto">
          <a:xfrm>
            <a:off x="6230938" y="787400"/>
            <a:ext cx="536575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1/4</a:t>
            </a:r>
          </a:p>
        </p:txBody>
      </p:sp>
      <p:sp>
        <p:nvSpPr>
          <p:cNvPr id="61451" name="Curved Down Arrow 13"/>
          <p:cNvSpPr>
            <a:spLocks noChangeArrowheads="1"/>
          </p:cNvSpPr>
          <p:nvPr/>
        </p:nvSpPr>
        <p:spPr bwMode="auto">
          <a:xfrm>
            <a:off x="26670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1452" name="Curved Down Arrow 14"/>
          <p:cNvSpPr>
            <a:spLocks noChangeArrowheads="1"/>
          </p:cNvSpPr>
          <p:nvPr/>
        </p:nvSpPr>
        <p:spPr bwMode="auto">
          <a:xfrm>
            <a:off x="60198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1453" name="Rectangle 15"/>
          <p:cNvSpPr>
            <a:spLocks noChangeArrowheads="1"/>
          </p:cNvSpPr>
          <p:nvPr/>
        </p:nvSpPr>
        <p:spPr bwMode="auto">
          <a:xfrm>
            <a:off x="3962400" y="1219200"/>
            <a:ext cx="16779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Multi Hit Cut</a:t>
            </a:r>
          </a:p>
        </p:txBody>
      </p:sp>
      <p:sp>
        <p:nvSpPr>
          <p:cNvPr id="61454" name="Rectangle 16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sp>
        <p:nvSpPr>
          <p:cNvPr id="61455" name="Rectangle 16"/>
          <p:cNvSpPr>
            <a:spLocks noChangeArrowheads="1"/>
          </p:cNvSpPr>
          <p:nvPr/>
        </p:nvSpPr>
        <p:spPr bwMode="auto">
          <a:xfrm>
            <a:off x="3733800" y="3324225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0.10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7010400" y="3276600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0.03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7162800" y="1219200"/>
            <a:ext cx="2384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Liquid Scinti. Veto</a:t>
            </a:r>
          </a:p>
        </p:txBody>
      </p:sp>
      <p:sp>
        <p:nvSpPr>
          <p:cNvPr id="61458" name="TextBox 8"/>
          <p:cNvSpPr txBox="1">
            <a:spLocks noChangeArrowheads="1"/>
          </p:cNvSpPr>
          <p:nvPr/>
        </p:nvSpPr>
        <p:spPr bwMode="auto">
          <a:xfrm>
            <a:off x="6967538" y="4960938"/>
            <a:ext cx="958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10 ton</a:t>
            </a:r>
          </a:p>
        </p:txBody>
      </p:sp>
      <p:sp>
        <p:nvSpPr>
          <p:cNvPr id="61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Xe 10 ton Neutron Background </a:t>
            </a:r>
            <a:r>
              <a:rPr lang="en-US" sz="27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69E68A-CCB1-9F48-9547-131B04709FF7}" type="slidenum">
              <a:rPr lang="en-US" sz="1500">
                <a:solidFill>
                  <a:srgbClr val="0000FF"/>
                </a:solidFill>
              </a:rPr>
              <a:pPr eaLnBrk="1" hangingPunct="1"/>
              <a:t>36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62469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7867"/>
          <a:stretch>
            <a:fillRect/>
          </a:stretch>
        </p:blipFill>
        <p:spPr>
          <a:xfrm>
            <a:off x="0" y="1692275"/>
            <a:ext cx="3163888" cy="5224463"/>
          </a:xfrm>
        </p:spPr>
      </p:pic>
      <p:pic>
        <p:nvPicPr>
          <p:cNvPr id="62470" name="Content Placeholder 7" descr="nomulti_noS2S1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r="8208"/>
          <a:stretch>
            <a:fillRect/>
          </a:stretch>
        </p:blipFill>
        <p:spPr bwMode="auto">
          <a:xfrm>
            <a:off x="3200400" y="1719263"/>
            <a:ext cx="3152775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Content Placeholder 7" descr="nomulti_noS2S1_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 bwMode="auto">
          <a:xfrm>
            <a:off x="6383338" y="1679575"/>
            <a:ext cx="3200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16"/>
          <p:cNvSpPr>
            <a:spLocks noChangeArrowheads="1"/>
          </p:cNvSpPr>
          <p:nvPr/>
        </p:nvSpPr>
        <p:spPr bwMode="auto">
          <a:xfrm>
            <a:off x="533400" y="3348038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13.3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2473" name="Rectangle 16"/>
          <p:cNvSpPr>
            <a:spLocks noChangeArrowheads="1"/>
          </p:cNvSpPr>
          <p:nvPr/>
        </p:nvSpPr>
        <p:spPr bwMode="auto">
          <a:xfrm>
            <a:off x="2835275" y="808038"/>
            <a:ext cx="676275" cy="461962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1/17</a:t>
            </a:r>
          </a:p>
        </p:txBody>
      </p:sp>
      <p:sp>
        <p:nvSpPr>
          <p:cNvPr id="62474" name="Rectangle 16"/>
          <p:cNvSpPr>
            <a:spLocks noChangeArrowheads="1"/>
          </p:cNvSpPr>
          <p:nvPr/>
        </p:nvSpPr>
        <p:spPr bwMode="auto">
          <a:xfrm>
            <a:off x="6230938" y="787400"/>
            <a:ext cx="534987" cy="4619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1/8</a:t>
            </a:r>
          </a:p>
        </p:txBody>
      </p:sp>
      <p:sp>
        <p:nvSpPr>
          <p:cNvPr id="62475" name="Curved Down Arrow 13"/>
          <p:cNvSpPr>
            <a:spLocks noChangeArrowheads="1"/>
          </p:cNvSpPr>
          <p:nvPr/>
        </p:nvSpPr>
        <p:spPr bwMode="auto">
          <a:xfrm>
            <a:off x="26670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2476" name="Curved Down Arrow 14"/>
          <p:cNvSpPr>
            <a:spLocks noChangeArrowheads="1"/>
          </p:cNvSpPr>
          <p:nvPr/>
        </p:nvSpPr>
        <p:spPr bwMode="auto">
          <a:xfrm>
            <a:off x="60198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2477" name="Rectangle 15"/>
          <p:cNvSpPr>
            <a:spLocks noChangeArrowheads="1"/>
          </p:cNvSpPr>
          <p:nvPr/>
        </p:nvSpPr>
        <p:spPr bwMode="auto">
          <a:xfrm>
            <a:off x="3962400" y="1219200"/>
            <a:ext cx="16779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Multi Hit Cut</a:t>
            </a:r>
          </a:p>
        </p:txBody>
      </p:sp>
      <p:sp>
        <p:nvSpPr>
          <p:cNvPr id="62478" name="Rectangle 16"/>
          <p:cNvSpPr>
            <a:spLocks noChangeArrowheads="1"/>
          </p:cNvSpPr>
          <p:nvPr/>
        </p:nvSpPr>
        <p:spPr bwMode="auto">
          <a:xfrm>
            <a:off x="7162800" y="1219200"/>
            <a:ext cx="2384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Liquid Scinti. Veto</a:t>
            </a:r>
          </a:p>
        </p:txBody>
      </p:sp>
      <p:sp>
        <p:nvSpPr>
          <p:cNvPr id="62479" name="Rectangle 17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sp>
        <p:nvSpPr>
          <p:cNvPr id="624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Ar 5 ton Neutron Background </a:t>
            </a:r>
            <a:r>
              <a:rPr lang="en-US" sz="27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62481" name="Rectangle 16"/>
          <p:cNvSpPr>
            <a:spLocks noChangeArrowheads="1"/>
          </p:cNvSpPr>
          <p:nvPr/>
        </p:nvSpPr>
        <p:spPr bwMode="auto">
          <a:xfrm>
            <a:off x="3733800" y="3324225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0.78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2482" name="Rectangle 16"/>
          <p:cNvSpPr>
            <a:spLocks noChangeArrowheads="1"/>
          </p:cNvSpPr>
          <p:nvPr/>
        </p:nvSpPr>
        <p:spPr bwMode="auto">
          <a:xfrm>
            <a:off x="7010400" y="3276600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0.10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2483" name="TextBox 8"/>
          <p:cNvSpPr txBox="1">
            <a:spLocks noChangeArrowheads="1"/>
          </p:cNvSpPr>
          <p:nvPr/>
        </p:nvSpPr>
        <p:spPr bwMode="auto">
          <a:xfrm>
            <a:off x="6981825" y="4960938"/>
            <a:ext cx="930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5 ton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Tahoma" charset="0"/>
                <a:ea typeface="ＭＳ Ｐゴシック" charset="0"/>
                <a:cs typeface="ＭＳ Ｐゴシック" charset="0"/>
              </a:rPr>
              <a:t>Ar 50 ton Neutron Background </a:t>
            </a:r>
            <a:r>
              <a:rPr lang="en-US" sz="27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CCD8C9-EA43-9E46-B4EA-ACE85E89FAEE}" type="slidenum">
              <a:rPr lang="en-US" sz="1500">
                <a:solidFill>
                  <a:srgbClr val="0000FF"/>
                </a:solidFill>
              </a:rPr>
              <a:pPr eaLnBrk="1" hangingPunct="1"/>
              <a:t>37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63494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>
          <a:xfrm>
            <a:off x="0" y="1676400"/>
            <a:ext cx="3200400" cy="5254625"/>
          </a:xfrm>
        </p:spPr>
      </p:pic>
      <p:sp>
        <p:nvSpPr>
          <p:cNvPr id="63495" name="Rectangle 16"/>
          <p:cNvSpPr>
            <a:spLocks noChangeArrowheads="1"/>
          </p:cNvSpPr>
          <p:nvPr/>
        </p:nvSpPr>
        <p:spPr bwMode="auto">
          <a:xfrm>
            <a:off x="533400" y="3348038"/>
            <a:ext cx="142557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42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pic>
        <p:nvPicPr>
          <p:cNvPr id="63496" name="Content Placeholder 7" descr="nomulti_noS2S1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 bwMode="auto">
          <a:xfrm>
            <a:off x="3182938" y="1676400"/>
            <a:ext cx="3200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Content Placeholder 7" descr="nomulti_noS2S1_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6657"/>
          <a:stretch>
            <a:fillRect/>
          </a:stretch>
        </p:blipFill>
        <p:spPr bwMode="auto">
          <a:xfrm>
            <a:off x="6396038" y="1603375"/>
            <a:ext cx="32051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Rectangle 16"/>
          <p:cNvSpPr>
            <a:spLocks noChangeArrowheads="1"/>
          </p:cNvSpPr>
          <p:nvPr/>
        </p:nvSpPr>
        <p:spPr bwMode="auto">
          <a:xfrm>
            <a:off x="3733800" y="3276600"/>
            <a:ext cx="1497013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2.1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7010400" y="3276600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0.39 </a:t>
            </a:r>
            <a:r>
              <a:rPr lang="en-US" b="1">
                <a:solidFill>
                  <a:srgbClr val="0066FF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0066FF"/>
                </a:solidFill>
                <a:latin typeface="Arial Narrow" charset="0"/>
              </a:rPr>
              <a:t>/ year</a:t>
            </a:r>
          </a:p>
        </p:txBody>
      </p:sp>
      <p:sp>
        <p:nvSpPr>
          <p:cNvPr id="63500" name="Rectangle 16"/>
          <p:cNvSpPr>
            <a:spLocks noChangeArrowheads="1"/>
          </p:cNvSpPr>
          <p:nvPr/>
        </p:nvSpPr>
        <p:spPr bwMode="auto">
          <a:xfrm>
            <a:off x="2835275" y="792163"/>
            <a:ext cx="677863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1/20</a:t>
            </a:r>
          </a:p>
        </p:txBody>
      </p:sp>
      <p:sp>
        <p:nvSpPr>
          <p:cNvPr id="63501" name="Rectangle 16"/>
          <p:cNvSpPr>
            <a:spLocks noChangeArrowheads="1"/>
          </p:cNvSpPr>
          <p:nvPr/>
        </p:nvSpPr>
        <p:spPr bwMode="auto">
          <a:xfrm>
            <a:off x="6230938" y="787400"/>
            <a:ext cx="536575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1/6</a:t>
            </a:r>
          </a:p>
        </p:txBody>
      </p:sp>
      <p:sp>
        <p:nvSpPr>
          <p:cNvPr id="63502" name="Curved Down Arrow 14"/>
          <p:cNvSpPr>
            <a:spLocks noChangeArrowheads="1"/>
          </p:cNvSpPr>
          <p:nvPr/>
        </p:nvSpPr>
        <p:spPr bwMode="auto">
          <a:xfrm>
            <a:off x="26670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3503" name="Curved Down Arrow 15"/>
          <p:cNvSpPr>
            <a:spLocks noChangeArrowheads="1"/>
          </p:cNvSpPr>
          <p:nvPr/>
        </p:nvSpPr>
        <p:spPr bwMode="auto">
          <a:xfrm>
            <a:off x="60198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algn="ctr"/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3962400" y="1219200"/>
            <a:ext cx="16779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Multi Hit Cut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162800" y="1219200"/>
            <a:ext cx="2384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Liquid Scinti. Veto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sp>
        <p:nvSpPr>
          <p:cNvPr id="63507" name="TextBox 8"/>
          <p:cNvSpPr txBox="1">
            <a:spLocks noChangeArrowheads="1"/>
          </p:cNvSpPr>
          <p:nvPr/>
        </p:nvSpPr>
        <p:spPr bwMode="auto">
          <a:xfrm>
            <a:off x="6981825" y="4960938"/>
            <a:ext cx="930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50 ton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ahoma" charset="0"/>
                <a:ea typeface="ＭＳ Ｐゴシック" charset="0"/>
                <a:cs typeface="ＭＳ Ｐゴシック" charset="0"/>
              </a:rPr>
              <a:t>Summary of MAX G2/G3 &amp; XAX</a:t>
            </a:r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D0F568-6161-D141-A42F-82BC78121A5E}" type="slidenum">
              <a:rPr lang="en-US" sz="1500">
                <a:solidFill>
                  <a:srgbClr val="0000FF"/>
                </a:solidFill>
              </a:rPr>
              <a:pPr eaLnBrk="1" hangingPunct="1"/>
              <a:t>38</a:t>
            </a:fld>
            <a:endParaRPr lang="en-US" sz="150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914400"/>
          <a:ext cx="8534400" cy="5929313"/>
        </p:xfrm>
        <a:graphic>
          <a:graphicData uri="http://schemas.openxmlformats.org/drawingml/2006/table">
            <a:tbl>
              <a:tblPr/>
              <a:tblGrid>
                <a:gridCol w="301625"/>
                <a:gridCol w="1749425"/>
                <a:gridCol w="1108075"/>
                <a:gridCol w="1108075"/>
                <a:gridCol w="1108075"/>
                <a:gridCol w="1108075"/>
                <a:gridCol w="1025525"/>
                <a:gridCol w="102552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MAX G2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MAX G3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XAX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Xenon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Argon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Xenon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Argon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129/131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136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 (80%)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Dimension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Detector Size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1m x 1m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2m x 2m 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2m x 2m 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4m x 4m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2m x 2m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Total Mass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2.2 ton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Fiducial Mass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1.1 ton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QUPID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Top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121 (3")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595 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595 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661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595 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Side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672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672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2423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672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Bottom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121 (3")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661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No.WIMP / year (10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-45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cm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Mass = 20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23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230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138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92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71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426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284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42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420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336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224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33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36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330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360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198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132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190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84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Backgrounds / year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Gammas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0.07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0.01 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0.07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0.01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Neutrons (w/o LS)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0.78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2.1 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Neutrons (w/ LS)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0.03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0.39 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Neutrinos / year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 DBD (10</a:t>
                      </a:r>
                      <a:r>
                        <a:rPr kumimoji="0" lang="en-US" sz="1400" b="1" i="1" u="none" strike="noStrike" cap="none" normalizeH="0" baseline="3000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27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yr)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0.4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3.3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pp-solar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Supernova (10 kpc)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95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141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39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715" name="Rectangle 7"/>
          <p:cNvSpPr>
            <a:spLocks noChangeArrowheads="1"/>
          </p:cNvSpPr>
          <p:nvPr/>
        </p:nvSpPr>
        <p:spPr bwMode="auto">
          <a:xfrm>
            <a:off x="4800600" y="914400"/>
            <a:ext cx="2209800" cy="5943600"/>
          </a:xfrm>
          <a:prstGeom prst="rect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9601200" cy="6096000"/>
          </a:xfrm>
        </p:spPr>
        <p:txBody>
          <a:bodyPr/>
          <a:lstStyle/>
          <a:p>
            <a:r>
              <a:rPr lang="en-US" sz="3200" u="sng">
                <a:solidFill>
                  <a:srgbClr val="008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 is the ideal </a:t>
            </a:r>
            <a:r>
              <a:rPr lang="en-US" sz="3200" u="sng">
                <a:solidFill>
                  <a:srgbClr val="996633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G3 dual detectors at DUSEL.</a:t>
            </a:r>
          </a:p>
          <a:p>
            <a:pPr lvl="1"/>
            <a:r>
              <a:rPr lang="en-US" sz="270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10 Ton Xenon </a:t>
            </a:r>
            <a:r>
              <a:rPr lang="en-US" sz="2700">
                <a:latin typeface="Arial Narrow" charset="0"/>
                <a:ea typeface="ＭＳ Ｐゴシック" charset="0"/>
              </a:rPr>
              <a:t>+ </a:t>
            </a:r>
            <a:r>
              <a:rPr lang="en-US" sz="2700">
                <a:solidFill>
                  <a:srgbClr val="FF00FF"/>
                </a:solidFill>
                <a:latin typeface="Arial Narrow" charset="0"/>
                <a:ea typeface="ＭＳ Ｐゴシック" charset="0"/>
              </a:rPr>
              <a:t>50 Ton Argon </a:t>
            </a:r>
            <a:r>
              <a:rPr lang="en-US" sz="2700">
                <a:latin typeface="Arial Narrow" charset="0"/>
                <a:ea typeface="ＭＳ Ｐゴシック" charset="0"/>
              </a:rPr>
              <a:t>(fiducial)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~5 events each / year at 10</a:t>
            </a:r>
            <a:r>
              <a:rPr lang="en-US" sz="2700" baseline="30000">
                <a:latin typeface="Arial Narrow" charset="0"/>
                <a:ea typeface="ＭＳ Ｐゴシック" charset="0"/>
              </a:rPr>
              <a:t>-47</a:t>
            </a:r>
            <a:r>
              <a:rPr lang="en-US" sz="2700">
                <a:latin typeface="Arial Narrow" charset="0"/>
                <a:ea typeface="ＭＳ Ｐゴシック" charset="0"/>
              </a:rPr>
              <a:t> cm</a:t>
            </a:r>
            <a:r>
              <a:rPr lang="en-US" sz="2700" baseline="30000">
                <a:latin typeface="Arial Narrow" charset="0"/>
                <a:ea typeface="ＭＳ Ｐゴシック" charset="0"/>
              </a:rPr>
              <a:t>2</a:t>
            </a:r>
            <a:endParaRPr lang="en-US" sz="2700">
              <a:latin typeface="Arial Narrow" charset="0"/>
              <a:ea typeface="ＭＳ Ｐゴシック" charset="0"/>
            </a:endParaRPr>
          </a:p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If the cross sections is &gt; 10</a:t>
            </a:r>
            <a:r>
              <a:rPr lang="en-US" sz="3200" baseline="30000">
                <a:latin typeface="Arial Narrow" charset="0"/>
                <a:ea typeface="ＭＳ Ｐゴシック" charset="0"/>
                <a:cs typeface="ＭＳ Ｐゴシック" charset="0"/>
              </a:rPr>
              <a:t>-46</a:t>
            </a:r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 cm</a:t>
            </a:r>
            <a:r>
              <a:rPr lang="en-US" sz="3200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, precise determination of WIMP mass and cross section is possible. 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Two independent energy spectrums by Xenon &amp; Argon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Two independent annual modulations by Xenon &amp; Argon</a:t>
            </a:r>
          </a:p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4π coverage by </a:t>
            </a:r>
            <a:r>
              <a:rPr lang="en-US" sz="3200" u="sng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QUPID</a:t>
            </a:r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 ensures high photon yield with no radioactivity.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~3 pe/ keV,  &lt; 1 mBq, &lt; 0.1 neutron/year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First applications on XENON 1ton and Darkside 50kg underway</a:t>
            </a:r>
          </a:p>
          <a:p>
            <a:pPr lvl="1"/>
            <a:r>
              <a:rPr lang="en-US" sz="2700">
                <a:latin typeface="Arial Narrow" charset="0"/>
                <a:ea typeface="ＭＳ Ｐゴシック" charset="0"/>
              </a:rPr>
              <a:t>QUPID has been operated </a:t>
            </a:r>
            <a:r>
              <a:rPr lang="en-US" sz="2700" u="sng">
                <a:solidFill>
                  <a:srgbClr val="996633"/>
                </a:solidFill>
                <a:latin typeface="Arial Narrow" charset="0"/>
                <a:ea typeface="ＭＳ Ｐゴシック" charset="0"/>
              </a:rPr>
              <a:t>in Liquid Xenon</a:t>
            </a:r>
            <a:r>
              <a:rPr lang="en-US" sz="2700">
                <a:solidFill>
                  <a:srgbClr val="996633"/>
                </a:solidFill>
                <a:latin typeface="Arial Narrow" charset="0"/>
                <a:ea typeface="ＭＳ Ｐゴシック" charset="0"/>
              </a:rPr>
              <a:t> </a:t>
            </a:r>
            <a:r>
              <a:rPr lang="en-US" sz="2700">
                <a:latin typeface="Arial Narrow" charset="0"/>
                <a:ea typeface="ＭＳ Ｐゴシック" charset="0"/>
              </a:rPr>
              <a:t>successfully!</a:t>
            </a: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1C24D0-ED31-014C-BE35-80C9666860E5}" type="slidenum">
              <a:rPr lang="en-US" sz="1500">
                <a:solidFill>
                  <a:srgbClr val="0000FF"/>
                </a:solidFill>
              </a:rPr>
              <a:pPr eaLnBrk="1" hangingPunct="1"/>
              <a:t>39</a:t>
            </a:fld>
            <a:endParaRPr lang="en-US" sz="15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3400">
                <a:latin typeface="Tahoma" charset="0"/>
                <a:ea typeface="ＭＳ Ｐゴシック" charset="0"/>
                <a:cs typeface="ＭＳ Ｐゴシック" charset="0"/>
              </a:rPr>
              <a:t>90% CL Limits of SI Cross Section</a:t>
            </a:r>
            <a:endParaRPr lang="en-US" sz="3400">
              <a:solidFill>
                <a:srgbClr val="00B05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7C30DA-EF37-BD4E-8444-802D699EE009}" type="slidenum">
              <a:rPr lang="en-US" sz="1500">
                <a:solidFill>
                  <a:srgbClr val="0000FF"/>
                </a:solidFill>
              </a:rPr>
              <a:pPr eaLnBrk="1" hangingPunct="1"/>
              <a:t>4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984625" y="5229225"/>
            <a:ext cx="1000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charset="0"/>
              </a:rPr>
              <a:t>Xe 1 ton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435350" y="5878513"/>
            <a:ext cx="1117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 Narrow" charset="0"/>
              </a:rPr>
              <a:t>Xe 10 ton</a:t>
            </a:r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4799013" y="4886325"/>
            <a:ext cx="9763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FF"/>
                </a:solidFill>
                <a:latin typeface="Arial Narrow" charset="0"/>
              </a:rPr>
              <a:t>Ar 5 ton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4770438" y="5526088"/>
            <a:ext cx="1092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FF"/>
                </a:solidFill>
                <a:latin typeface="Arial Narrow" charset="0"/>
              </a:rPr>
              <a:t>Ar 50 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1125" y="3965575"/>
            <a:ext cx="1173163" cy="368300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Arial" charset="0"/>
              </a:rPr>
              <a:t>XENON100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1752600"/>
            <a:ext cx="762000" cy="369888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66FF"/>
                </a:solidFill>
                <a:latin typeface="+mn-lt"/>
                <a:ea typeface="Arial" charset="0"/>
              </a:rPr>
              <a:t>DAMA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3429000"/>
            <a:ext cx="741363" cy="369888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FFFF"/>
                </a:solidFill>
                <a:latin typeface="+mn-lt"/>
                <a:ea typeface="Arial" charset="0"/>
              </a:rPr>
              <a:t>CDMS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819400"/>
            <a:ext cx="1068388" cy="369888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2FF1E"/>
                </a:solidFill>
                <a:latin typeface="+mn-lt"/>
                <a:ea typeface="Arial" charset="0"/>
              </a:rPr>
              <a:t>XENON10</a:t>
            </a:r>
          </a:p>
        </p:txBody>
      </p:sp>
      <p:sp>
        <p:nvSpPr>
          <p:cNvPr id="20495" name="TextBox 9"/>
          <p:cNvSpPr txBox="1">
            <a:spLocks noChangeArrowheads="1"/>
          </p:cNvSpPr>
          <p:nvPr/>
        </p:nvSpPr>
        <p:spPr bwMode="auto">
          <a:xfrm>
            <a:off x="7010400" y="4648200"/>
            <a:ext cx="63341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 Narrow" charset="0"/>
              </a:rPr>
              <a:t>G2</a:t>
            </a:r>
          </a:p>
        </p:txBody>
      </p:sp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7010400" y="5410200"/>
            <a:ext cx="63341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 Narrow" charset="0"/>
              </a:rPr>
              <a:t>G3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91600" cy="685801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defTabSz="961939">
              <a:defRPr/>
            </a:pPr>
            <a:r>
              <a:rPr lang="en-US" sz="4400" dirty="0" smtClean="0">
                <a:solidFill>
                  <a:srgbClr val="FF6600"/>
                </a:solidFill>
              </a:rPr>
              <a:t>MAX </a:t>
            </a:r>
            <a:r>
              <a:rPr lang="en-US" sz="4400" dirty="0" smtClean="0">
                <a:solidFill>
                  <a:srgbClr val="FF0000"/>
                </a:solidFill>
              </a:rPr>
              <a:t>G2</a:t>
            </a:r>
            <a:r>
              <a:rPr lang="en-US" sz="4400" dirty="0" smtClean="0">
                <a:solidFill>
                  <a:srgbClr val="FF6600"/>
                </a:solidFill>
              </a:rPr>
              <a:t> </a:t>
            </a:r>
            <a:r>
              <a:rPr lang="en-US" sz="4400" dirty="0" smtClean="0"/>
              <a:t>Detector</a:t>
            </a:r>
            <a:endParaRPr lang="en-US" sz="6600" dirty="0" smtClean="0"/>
          </a:p>
        </p:txBody>
      </p:sp>
      <p:pic>
        <p:nvPicPr>
          <p:cNvPr id="21507" name="Content Placeholder 6" descr="xenon1ton2-12-10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t="2812" r="27022"/>
          <a:stretch>
            <a:fillRect/>
          </a:stretch>
        </p:blipFill>
        <p:spPr>
          <a:xfrm>
            <a:off x="609600" y="2541588"/>
            <a:ext cx="2566988" cy="3325812"/>
          </a:xfrm>
        </p:spPr>
      </p:pic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0006A9-F33C-5C44-8BCC-D28EF36EF5AA}" type="slidenum">
              <a:rPr lang="en-US" sz="1500">
                <a:solidFill>
                  <a:srgbClr val="0000FF"/>
                </a:solidFill>
              </a:rPr>
              <a:pPr eaLnBrk="1" hangingPunct="1"/>
              <a:t>5</a:t>
            </a:fld>
            <a:endParaRPr lang="en-US" sz="1500">
              <a:solidFill>
                <a:srgbClr val="0000FF"/>
              </a:solidFill>
            </a:endParaRPr>
          </a:p>
        </p:txBody>
      </p:sp>
      <p:cxnSp>
        <p:nvCxnSpPr>
          <p:cNvPr id="21511" name="Straight Arrow Connector 53"/>
          <p:cNvCxnSpPr>
            <a:cxnSpLocks noChangeShapeType="1"/>
          </p:cNvCxnSpPr>
          <p:nvPr/>
        </p:nvCxnSpPr>
        <p:spPr bwMode="auto">
          <a:xfrm rot="5400000">
            <a:off x="-570706" y="4152106"/>
            <a:ext cx="19050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 bwMode="auto">
          <a:xfrm>
            <a:off x="152400" y="3924300"/>
            <a:ext cx="609600" cy="373063"/>
          </a:xfrm>
          <a:prstGeom prst="rect">
            <a:avLst/>
          </a:prstGeom>
          <a:solidFill>
            <a:schemeClr val="bg1"/>
          </a:solidFill>
        </p:spPr>
        <p:txBody>
          <a:bodyPr lIns="91350" tIns="45675" rIns="91350" bIns="45675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8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</a:t>
            </a:r>
            <a:endParaRPr lang="en-US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513" name="Straight Arrow Connector 53"/>
          <p:cNvCxnSpPr>
            <a:cxnSpLocks noChangeShapeType="1"/>
          </p:cNvCxnSpPr>
          <p:nvPr/>
        </p:nvCxnSpPr>
        <p:spPr bwMode="auto">
          <a:xfrm rot="5400000">
            <a:off x="2515394" y="3961606"/>
            <a:ext cx="33528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 bwMode="auto">
          <a:xfrm>
            <a:off x="3886200" y="3579813"/>
            <a:ext cx="762000" cy="373062"/>
          </a:xfrm>
          <a:prstGeom prst="rect">
            <a:avLst/>
          </a:prstGeom>
          <a:solidFill>
            <a:schemeClr val="bg1"/>
          </a:solidFill>
        </p:spPr>
        <p:txBody>
          <a:bodyPr lIns="91350" tIns="45675" rIns="91350" bIns="45675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 </a:t>
            </a:r>
            <a:r>
              <a:rPr lang="en-US" sz="18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</a:t>
            </a:r>
            <a:endParaRPr lang="en-US" sz="1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15" name="TextBox 34"/>
          <p:cNvSpPr txBox="1">
            <a:spLocks noChangeArrowheads="1"/>
          </p:cNvSpPr>
          <p:nvPr/>
        </p:nvSpPr>
        <p:spPr bwMode="auto">
          <a:xfrm>
            <a:off x="152400" y="11430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2 ton (1 ton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)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= XENON1T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3305175" y="914400"/>
            <a:ext cx="955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10 ton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(5 ton)</a:t>
            </a:r>
            <a:endParaRPr lang="en-US" sz="3200" b="1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60198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121 (Top)</a:t>
            </a:r>
          </a:p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121 (Bottom)</a:t>
            </a:r>
          </a:p>
        </p:txBody>
      </p:sp>
      <p:pic>
        <p:nvPicPr>
          <p:cNvPr id="21518" name="Picture 5" descr="xenon10ton 2-8-10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7874" r="25676" b="4210"/>
          <a:stretch>
            <a:fillRect/>
          </a:stretch>
        </p:blipFill>
        <p:spPr bwMode="auto">
          <a:xfrm>
            <a:off x="4364038" y="960438"/>
            <a:ext cx="5084762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3276600" y="63500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595 (Top)</a:t>
            </a:r>
          </a:p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6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825 (Side/Bottom)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67D766-2587-2C4C-8CA6-9F7029245876}" type="slidenum">
              <a:rPr lang="en-US" sz="1500">
                <a:solidFill>
                  <a:srgbClr val="0000FF"/>
                </a:solidFill>
              </a:rPr>
              <a:pPr eaLnBrk="1" hangingPunct="1"/>
              <a:t>6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5605" name="Title 1"/>
          <p:cNvSpPr txBox="1">
            <a:spLocks/>
          </p:cNvSpPr>
          <p:nvPr/>
        </p:nvSpPr>
        <p:spPr bwMode="auto">
          <a:xfrm>
            <a:off x="228600" y="0"/>
            <a:ext cx="92202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45" tIns="48274" rIns="96545" bIns="48274" anchor="ctr"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 defTabSz="961939" eaLnBrk="0" hangingPunct="0"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FF66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MAX </a:t>
            </a:r>
            <a:r>
              <a:rPr lang="en-US" sz="4400" b="1" dirty="0">
                <a:solidFill>
                  <a:srgbClr val="FF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G3</a:t>
            </a:r>
            <a:r>
              <a:rPr lang="en-US" sz="4400" b="1" dirty="0">
                <a:solidFill>
                  <a:srgbClr val="FF66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400" b="1" dirty="0">
                <a:solidFill>
                  <a:srgbClr val="A5002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Detector</a:t>
            </a:r>
          </a:p>
        </p:txBody>
      </p:sp>
      <p:sp>
        <p:nvSpPr>
          <p:cNvPr id="22534" name="TextBox 34"/>
          <p:cNvSpPr txBox="1">
            <a:spLocks noChangeArrowheads="1"/>
          </p:cNvSpPr>
          <p:nvPr/>
        </p:nvSpPr>
        <p:spPr bwMode="auto">
          <a:xfrm>
            <a:off x="806450" y="990600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22535" name="Straight Arrow Connector 53"/>
          <p:cNvCxnSpPr>
            <a:cxnSpLocks noChangeShapeType="1"/>
          </p:cNvCxnSpPr>
          <p:nvPr/>
        </p:nvCxnSpPr>
        <p:spPr bwMode="auto">
          <a:xfrm rot="5400000">
            <a:off x="-551656" y="4152106"/>
            <a:ext cx="19050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12713" y="39243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  <a:latin typeface="Arial Narrow" charset="0"/>
              </a:rPr>
              <a:t>2 m</a:t>
            </a:r>
          </a:p>
        </p:txBody>
      </p:sp>
      <p:pic>
        <p:nvPicPr>
          <p:cNvPr id="22537" name="Picture 5" descr="xenon10ton 2-8-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7874" r="25676" b="4210"/>
          <a:stretch>
            <a:fillRect/>
          </a:stretch>
        </p:blipFill>
        <p:spPr bwMode="auto">
          <a:xfrm>
            <a:off x="609600" y="2438400"/>
            <a:ext cx="2982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8" name="Straight Arrow Connector 53"/>
          <p:cNvCxnSpPr>
            <a:cxnSpLocks noChangeShapeType="1"/>
          </p:cNvCxnSpPr>
          <p:nvPr/>
        </p:nvCxnSpPr>
        <p:spPr bwMode="auto">
          <a:xfrm rot="5400000">
            <a:off x="2324100" y="3771900"/>
            <a:ext cx="3733800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3962400" y="3560763"/>
            <a:ext cx="762000" cy="373062"/>
          </a:xfrm>
          <a:prstGeom prst="rect">
            <a:avLst/>
          </a:prstGeom>
          <a:solidFill>
            <a:schemeClr val="bg1"/>
          </a:solidFill>
        </p:spPr>
        <p:txBody>
          <a:bodyPr lIns="91350" tIns="45675" rIns="91350" bIns="45675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4m</a:t>
            </a:r>
          </a:p>
        </p:txBody>
      </p:sp>
      <p:pic>
        <p:nvPicPr>
          <p:cNvPr id="22540" name="Picture 4" descr="4meter_2-15-10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253" r="19804" b="-156"/>
          <a:stretch>
            <a:fillRect/>
          </a:stretch>
        </p:blipFill>
        <p:spPr bwMode="auto">
          <a:xfrm>
            <a:off x="4343400" y="914400"/>
            <a:ext cx="4953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33"/>
          <p:cNvSpPr txBox="1">
            <a:spLocks noChangeArrowheads="1"/>
          </p:cNvSpPr>
          <p:nvPr/>
        </p:nvSpPr>
        <p:spPr bwMode="auto">
          <a:xfrm>
            <a:off x="3019425" y="838200"/>
            <a:ext cx="109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3200" b="1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9238" y="6477000"/>
            <a:ext cx="1503362" cy="338138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6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3746</a:t>
            </a:r>
            <a:endParaRPr lang="en-US" sz="1800">
              <a:solidFill>
                <a:srgbClr val="32946A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304800" y="58674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/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595 (Top)</a:t>
            </a:r>
          </a:p>
          <a:p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6</a:t>
            </a:r>
            <a:r>
              <a:rPr lang="ja-JP" altLang="en-US" sz="1600" b="1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>
                <a:solidFill>
                  <a:srgbClr val="32946A"/>
                </a:solidFill>
                <a:latin typeface="Arial Narrow" charset="0"/>
              </a:rPr>
              <a:t> QUPID x 825 (Side/Bottom)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000" b="1">
                <a:solidFill>
                  <a:srgbClr val="FF6600"/>
                </a:solidFill>
                <a:latin typeface="Tahoma" charset="0"/>
                <a:cs typeface="ＭＳ Ｐゴシック" charset="0"/>
              </a:rPr>
              <a:t>MAX </a:t>
            </a:r>
            <a:r>
              <a:rPr lang="en-US" sz="36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Shielding Structure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FE134-1753-E645-9BC1-4D40BB949D7C}" type="slidenum">
              <a:rPr lang="en-US" sz="1500">
                <a:solidFill>
                  <a:srgbClr val="0000FF"/>
                </a:solidFill>
              </a:rPr>
              <a:pPr eaLnBrk="1" hangingPunct="1"/>
              <a:t>7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23558" name="Picture 6" descr="xenon10ton 2-8-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3825" r="25446" b="3082"/>
          <a:stretch>
            <a:fillRect/>
          </a:stretch>
        </p:blipFill>
        <p:spPr bwMode="auto">
          <a:xfrm>
            <a:off x="0" y="1089025"/>
            <a:ext cx="46482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4meter_2-19-10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3745" r="25838" b="7520"/>
          <a:stretch>
            <a:fillRect/>
          </a:stretch>
        </p:blipFill>
        <p:spPr bwMode="auto">
          <a:xfrm>
            <a:off x="4800600" y="1182688"/>
            <a:ext cx="47244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0500" y="5132388"/>
            <a:ext cx="1082675" cy="338137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800">
              <a:solidFill>
                <a:srgbClr val="85FFE0"/>
              </a:solidFill>
            </a:endParaRPr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1295400" y="4306888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7925" y="5221288"/>
            <a:ext cx="1082675" cy="338137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800">
              <a:solidFill>
                <a:srgbClr val="85FFE0"/>
              </a:solidFill>
            </a:endParaRPr>
          </a:p>
        </p:txBody>
      </p:sp>
      <p:sp>
        <p:nvSpPr>
          <p:cNvPr id="23563" name="TextBox 34"/>
          <p:cNvSpPr txBox="1">
            <a:spLocks noChangeArrowheads="1"/>
          </p:cNvSpPr>
          <p:nvPr/>
        </p:nvSpPr>
        <p:spPr bwMode="auto">
          <a:xfrm>
            <a:off x="914400" y="679450"/>
            <a:ext cx="320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  <a:latin typeface="Arial Narrow" charset="0"/>
              </a:rPr>
              <a:t>Xe  20 ton (10 ton)</a:t>
            </a:r>
            <a:endParaRPr lang="en-US" sz="2700" b="1">
              <a:solidFill>
                <a:srgbClr val="FF0000"/>
              </a:solidFill>
            </a:endParaRPr>
          </a:p>
        </p:txBody>
      </p:sp>
      <p:sp>
        <p:nvSpPr>
          <p:cNvPr id="23564" name="TextBox 33"/>
          <p:cNvSpPr txBox="1">
            <a:spLocks noChangeArrowheads="1"/>
          </p:cNvSpPr>
          <p:nvPr/>
        </p:nvSpPr>
        <p:spPr bwMode="auto">
          <a:xfrm>
            <a:off x="5995988" y="679450"/>
            <a:ext cx="2728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 70 ton (50 ton)</a:t>
            </a:r>
          </a:p>
        </p:txBody>
      </p:sp>
      <p:cxnSp>
        <p:nvCxnSpPr>
          <p:cNvPr id="23565" name="Straight Arrow Connector 53"/>
          <p:cNvCxnSpPr>
            <a:cxnSpLocks noChangeShapeType="1"/>
          </p:cNvCxnSpPr>
          <p:nvPr/>
        </p:nvCxnSpPr>
        <p:spPr bwMode="auto">
          <a:xfrm>
            <a:off x="4876800" y="6400800"/>
            <a:ext cx="4419600" cy="533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6" name="TextBox 24"/>
          <p:cNvSpPr txBox="1">
            <a:spLocks noChangeArrowheads="1"/>
          </p:cNvSpPr>
          <p:nvPr/>
        </p:nvSpPr>
        <p:spPr bwMode="auto">
          <a:xfrm>
            <a:off x="6705600" y="64770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  <a:latin typeface="Arial Narrow" charset="0"/>
              </a:rPr>
              <a:t>18 m</a:t>
            </a:r>
          </a:p>
        </p:txBody>
      </p:sp>
      <p:cxnSp>
        <p:nvCxnSpPr>
          <p:cNvPr id="23567" name="Straight Arrow Connector 53"/>
          <p:cNvCxnSpPr>
            <a:cxnSpLocks noChangeShapeType="1"/>
          </p:cNvCxnSpPr>
          <p:nvPr/>
        </p:nvCxnSpPr>
        <p:spPr bwMode="auto">
          <a:xfrm>
            <a:off x="1219200" y="6477000"/>
            <a:ext cx="2057400" cy="228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1905000" y="6350000"/>
            <a:ext cx="5334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  <a:latin typeface="Arial Narrow" charset="0"/>
              </a:rPr>
              <a:t>8 m</a:t>
            </a:r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6016625" y="4572000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2049463" y="3894138"/>
            <a:ext cx="49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6807200" y="3962400"/>
            <a:ext cx="51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</a:t>
            </a:r>
            <a:endParaRPr lang="en-US" sz="27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D6868D-569B-6A45-ABEE-9B4C54FF51BB}" type="slidenum">
              <a:rPr lang="en-US" sz="1500">
                <a:solidFill>
                  <a:srgbClr val="0000FF"/>
                </a:solidFill>
              </a:rPr>
              <a:pPr eaLnBrk="1" hangingPunct="1"/>
              <a:t>8</a:t>
            </a:fld>
            <a:endParaRPr lang="en-US" sz="1500">
              <a:solidFill>
                <a:srgbClr val="0000FF"/>
              </a:solidFill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458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5" tIns="48274" rIns="96545" bIns="48274" anchor="ctr"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FF6600"/>
                </a:solidFill>
                <a:latin typeface="Tahoma" charset="0"/>
                <a:cs typeface="ＭＳ Ｐゴシック" charset="0"/>
              </a:rPr>
              <a:t>MAX </a:t>
            </a:r>
            <a:r>
              <a:rPr lang="en-US" sz="36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Facility at DUSEL</a:t>
            </a:r>
          </a:p>
        </p:txBody>
      </p:sp>
      <p:sp>
        <p:nvSpPr>
          <p:cNvPr id="24583" name="TextBox 20"/>
          <p:cNvSpPr txBox="1">
            <a:spLocks noChangeArrowheads="1"/>
          </p:cNvSpPr>
          <p:nvPr/>
        </p:nvSpPr>
        <p:spPr bwMode="auto">
          <a:xfrm>
            <a:off x="533400" y="16764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  <a:latin typeface="Arial Narrow" charset="0"/>
              </a:rPr>
              <a:t>Xe  20 ton</a:t>
            </a:r>
          </a:p>
          <a:p>
            <a:pPr algn="ctr" eaLnBrk="1" hangingPunct="1"/>
            <a:r>
              <a:rPr lang="en-US" sz="2700" b="1">
                <a:solidFill>
                  <a:srgbClr val="FF0000"/>
                </a:solidFill>
                <a:latin typeface="Arial Narrow" charset="0"/>
              </a:rPr>
              <a:t>(10 ton)</a:t>
            </a:r>
          </a:p>
        </p:txBody>
      </p:sp>
      <p:sp>
        <p:nvSpPr>
          <p:cNvPr id="24584" name="TextBox 20"/>
          <p:cNvSpPr txBox="1">
            <a:spLocks noChangeArrowheads="1"/>
          </p:cNvSpPr>
          <p:nvPr/>
        </p:nvSpPr>
        <p:spPr bwMode="auto">
          <a:xfrm>
            <a:off x="4572000" y="7620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 70 ton</a:t>
            </a:r>
          </a:p>
          <a:p>
            <a:pPr algn="ctr" eaLnBrk="1" hangingPunct="1"/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(50 ton)</a:t>
            </a:r>
          </a:p>
        </p:txBody>
      </p:sp>
      <p:cxnSp>
        <p:nvCxnSpPr>
          <p:cNvPr id="24585" name="Straight Arrow Connector 77"/>
          <p:cNvCxnSpPr>
            <a:cxnSpLocks noChangeShapeType="1"/>
          </p:cNvCxnSpPr>
          <p:nvPr/>
        </p:nvCxnSpPr>
        <p:spPr bwMode="auto">
          <a:xfrm rot="10800000">
            <a:off x="2743200" y="5562600"/>
            <a:ext cx="3124200" cy="86677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Box 20"/>
          <p:cNvSpPr txBox="1">
            <a:spLocks noChangeArrowheads="1"/>
          </p:cNvSpPr>
          <p:nvPr/>
        </p:nvSpPr>
        <p:spPr bwMode="auto">
          <a:xfrm>
            <a:off x="7010400" y="52578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Liquid Scintillator</a:t>
            </a:r>
          </a:p>
          <a:p>
            <a:pPr algn="ctr" eaLnBrk="1" hangingPunct="1"/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(8 m </a:t>
            </a:r>
            <a:r>
              <a:rPr lang="en-US" sz="2000" b="1">
                <a:solidFill>
                  <a:srgbClr val="00664D"/>
                </a:solidFill>
                <a:latin typeface="Lucida Grande" charset="0"/>
              </a:rPr>
              <a:t>ϕ</a:t>
            </a:r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 x 8 m H )</a:t>
            </a:r>
          </a:p>
        </p:txBody>
      </p:sp>
      <p:sp>
        <p:nvSpPr>
          <p:cNvPr id="24587" name="TextBox 20"/>
          <p:cNvSpPr txBox="1">
            <a:spLocks noChangeArrowheads="1"/>
          </p:cNvSpPr>
          <p:nvPr/>
        </p:nvSpPr>
        <p:spPr bwMode="auto">
          <a:xfrm>
            <a:off x="5638800" y="614997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00000"/>
                </a:solidFill>
                <a:latin typeface="Arial Narrow" charset="0"/>
              </a:rPr>
              <a:t>Water Tank</a:t>
            </a:r>
          </a:p>
          <a:p>
            <a:pPr algn="ctr" eaLnBrk="1" hangingPunct="1"/>
            <a:r>
              <a:rPr lang="en-US" sz="2000" b="1">
                <a:solidFill>
                  <a:srgbClr val="C00000"/>
                </a:solidFill>
                <a:latin typeface="Arial Narrow" charset="0"/>
              </a:rPr>
              <a:t>(18 m </a:t>
            </a:r>
            <a:r>
              <a:rPr lang="en-US" sz="2000" b="1">
                <a:solidFill>
                  <a:srgbClr val="C00000"/>
                </a:solidFill>
                <a:latin typeface="Lucida Grande" charset="0"/>
              </a:rPr>
              <a:t>ϕ </a:t>
            </a:r>
            <a:r>
              <a:rPr lang="en-US" sz="2000" b="1">
                <a:solidFill>
                  <a:srgbClr val="C00000"/>
                </a:solidFill>
                <a:latin typeface="Arial Narrow" charset="0"/>
              </a:rPr>
              <a:t>x 18 m H)</a:t>
            </a:r>
          </a:p>
        </p:txBody>
      </p:sp>
      <p:cxnSp>
        <p:nvCxnSpPr>
          <p:cNvPr id="24588" name="Straight Arrow Connector 77"/>
          <p:cNvCxnSpPr>
            <a:cxnSpLocks noChangeShapeType="1"/>
          </p:cNvCxnSpPr>
          <p:nvPr/>
        </p:nvCxnSpPr>
        <p:spPr bwMode="auto">
          <a:xfrm rot="10800000">
            <a:off x="5029200" y="4953000"/>
            <a:ext cx="1371600" cy="121920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77"/>
          <p:cNvCxnSpPr>
            <a:cxnSpLocks noChangeShapeType="1"/>
          </p:cNvCxnSpPr>
          <p:nvPr/>
        </p:nvCxnSpPr>
        <p:spPr bwMode="auto">
          <a:xfrm rot="16200000" flipV="1">
            <a:off x="5943600" y="4114800"/>
            <a:ext cx="1219200" cy="1219200"/>
          </a:xfrm>
          <a:prstGeom prst="straightConnector1">
            <a:avLst/>
          </a:prstGeom>
          <a:noFill/>
          <a:ln w="1905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77"/>
          <p:cNvCxnSpPr>
            <a:cxnSpLocks noChangeShapeType="1"/>
          </p:cNvCxnSpPr>
          <p:nvPr/>
        </p:nvCxnSpPr>
        <p:spPr bwMode="auto">
          <a:xfrm rot="10800000">
            <a:off x="2209800" y="5105400"/>
            <a:ext cx="1219200" cy="1143000"/>
          </a:xfrm>
          <a:prstGeom prst="straightConnector1">
            <a:avLst/>
          </a:prstGeom>
          <a:noFill/>
          <a:ln w="1905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24591" name="TextBox 20"/>
          <p:cNvSpPr txBox="1">
            <a:spLocks noChangeArrowheads="1"/>
          </p:cNvSpPr>
          <p:nvPr/>
        </p:nvSpPr>
        <p:spPr bwMode="auto">
          <a:xfrm>
            <a:off x="2438400" y="63246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Liquid Scintillator</a:t>
            </a:r>
          </a:p>
          <a:p>
            <a:pPr algn="ctr" eaLnBrk="1" hangingPunct="1"/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(8 m </a:t>
            </a:r>
            <a:r>
              <a:rPr lang="en-US" sz="2000" b="1">
                <a:solidFill>
                  <a:srgbClr val="00664D"/>
                </a:solidFill>
                <a:latin typeface="Lucida Grande" charset="0"/>
              </a:rPr>
              <a:t>ϕ</a:t>
            </a:r>
            <a:r>
              <a:rPr lang="en-US" sz="2000" b="1">
                <a:solidFill>
                  <a:srgbClr val="00664D"/>
                </a:solidFill>
                <a:latin typeface="Arial Narrow" charset="0"/>
              </a:rPr>
              <a:t> x 8 m H 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0000FF"/>
                </a:solidFill>
              </a:rPr>
              <a:t>2/25/2010</a:t>
            </a:r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2672CA-4350-4B4F-8261-749326BE317F}" type="slidenum">
              <a:rPr lang="en-US" sz="1500">
                <a:solidFill>
                  <a:srgbClr val="0000FF"/>
                </a:solidFill>
              </a:rPr>
              <a:pPr eaLnBrk="1" hangingPunct="1"/>
              <a:t>9</a:t>
            </a:fld>
            <a:endParaRPr lang="en-US" sz="1500">
              <a:solidFill>
                <a:srgbClr val="0000FF"/>
              </a:solidFill>
            </a:endParaRPr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1839913" y="2193925"/>
            <a:ext cx="725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Xe-132</a:t>
            </a:r>
          </a:p>
        </p:txBody>
      </p:sp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3521075" y="3170238"/>
            <a:ext cx="64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Arial Narrow" charset="0"/>
              </a:rPr>
              <a:t>Ge-73</a:t>
            </a:r>
          </a:p>
        </p:txBody>
      </p:sp>
      <p:sp>
        <p:nvSpPr>
          <p:cNvPr id="25608" name="TextBox 18"/>
          <p:cNvSpPr txBox="1">
            <a:spLocks noChangeArrowheads="1"/>
          </p:cNvSpPr>
          <p:nvPr/>
        </p:nvSpPr>
        <p:spPr bwMode="auto">
          <a:xfrm>
            <a:off x="1600200" y="2819400"/>
            <a:ext cx="614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FF"/>
                </a:solidFill>
                <a:latin typeface="Arial Narrow" charset="0"/>
              </a:rPr>
              <a:t>Ar-40</a:t>
            </a:r>
          </a:p>
        </p:txBody>
      </p: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1905000" y="3429000"/>
            <a:ext cx="585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FF00"/>
                </a:solidFill>
                <a:latin typeface="Arial Narrow" charset="0"/>
              </a:rPr>
              <a:t>Si-28</a:t>
            </a:r>
          </a:p>
        </p:txBody>
      </p:sp>
      <p:sp>
        <p:nvSpPr>
          <p:cNvPr id="25610" name="TextBox 20"/>
          <p:cNvSpPr txBox="1">
            <a:spLocks noChangeArrowheads="1"/>
          </p:cNvSpPr>
          <p:nvPr/>
        </p:nvSpPr>
        <p:spPr bwMode="auto">
          <a:xfrm>
            <a:off x="1760538" y="3738563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F00FF"/>
                </a:solidFill>
                <a:latin typeface="Arial Narrow" charset="0"/>
              </a:rPr>
              <a:t>Ne-20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828800" y="2209800"/>
            <a:ext cx="685800" cy="304800"/>
          </a:xfrm>
          <a:prstGeom prst="rect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617663" y="2852738"/>
            <a:ext cx="609600" cy="304800"/>
          </a:xfrm>
          <a:prstGeom prst="rect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3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Various Targets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43873</TotalTime>
  <Words>1983</Words>
  <Application>Microsoft Macintosh PowerPoint</Application>
  <PresentationFormat>Custom</PresentationFormat>
  <Paragraphs>677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Tahoma</vt:lpstr>
      <vt:lpstr>ＭＳ Ｐゴシック</vt:lpstr>
      <vt:lpstr>Arial Narrow</vt:lpstr>
      <vt:lpstr>Wingdings</vt:lpstr>
      <vt:lpstr>Times New Roman</vt:lpstr>
      <vt:lpstr>MS Mincho</vt:lpstr>
      <vt:lpstr>Gill Sans</vt:lpstr>
      <vt:lpstr>Lucida Grande</vt:lpstr>
      <vt:lpstr>Symbol</vt:lpstr>
      <vt:lpstr>blank</vt:lpstr>
      <vt:lpstr>MAX  Multi-ton Argon Xenon</vt:lpstr>
      <vt:lpstr>MAX - Multi-ton Argon &amp; Xenon</vt:lpstr>
      <vt:lpstr>G2 and G3 facilities at DUSEL</vt:lpstr>
      <vt:lpstr>90% CL Limits of SI Cross Section</vt:lpstr>
      <vt:lpstr>MAX G2 Detector</vt:lpstr>
      <vt:lpstr>PowerPoint Presentation</vt:lpstr>
      <vt:lpstr>PowerPoint Presentation</vt:lpstr>
      <vt:lpstr>PowerPoint Presentation</vt:lpstr>
      <vt:lpstr>(SI) WIMP Energy Spectrum for Various Targets (Cross Section = 10-45cm2)</vt:lpstr>
      <vt:lpstr>(SI) WIMP Energy Spectrum for LXe (Cross Section = 10-45cm2)</vt:lpstr>
      <vt:lpstr>(SI) WIMP Energy Spectrum for LXe (Cross Section = 10-45cm2)</vt:lpstr>
      <vt:lpstr>(SI) WIMP Energy Spectrum for LAr (Cross Section = 10-45cm2)</vt:lpstr>
      <vt:lpstr>(SI) WIMP Energy Spectrum for LAr (Cross Section = 10-45cm2)</vt:lpstr>
      <vt:lpstr>1-σ Error of WIMP Mass vs SI Cross Section (10 ton*year Xe and 50 ton*year Ar)</vt:lpstr>
      <vt:lpstr>1-σ Error of WIMP Mass vs SI Cross Section (10 ton*year Xe and 50 ton*year Ar)</vt:lpstr>
      <vt:lpstr>1-σ Error of WIMP Mass vs SI Cross Section (10 ton*year Xe and 50 ton*year Ar)</vt:lpstr>
      <vt:lpstr>±1σ Error of Annual Modulation Amplitude vs WIMP Mass (10 ton*year Xe and 50 ton*year Ar, Cross Section = 10-45cm2)</vt:lpstr>
      <vt:lpstr>±1σ Error of Annual Modulation Amplitude vs WIMP Mass (10 ton*year Xe and 50 ton*year Ar, Cross Section = 10-44cm2)</vt:lpstr>
      <vt:lpstr>PowerPoint Presentation</vt:lpstr>
      <vt:lpstr>PowerPoint Presentation</vt:lpstr>
      <vt:lpstr>QUPID (QUartz Photon Intensifying Detector)</vt:lpstr>
      <vt:lpstr>Comparison of Low-radioactive Photon Detectors from Hamamatsu</vt:lpstr>
      <vt:lpstr>PowerPoint Presentation</vt:lpstr>
      <vt:lpstr>Spectrum of QUPIDs and Background (4 QUPIDs x 1 month data)</vt:lpstr>
      <vt:lpstr>PowerPoint Presentation</vt:lpstr>
      <vt:lpstr>Qupid Pictures</vt:lpstr>
      <vt:lpstr>Electron Bombardment Gain (QHA26)</vt:lpstr>
      <vt:lpstr>APD Gain and Leakage (QHA26)</vt:lpstr>
      <vt:lpstr>Systematic Diagram of MAX Readout</vt:lpstr>
      <vt:lpstr>1, 2 and 3 PE Distribution with 2m cable</vt:lpstr>
      <vt:lpstr>Summary of QUPID</vt:lpstr>
      <vt:lpstr>Expected No. of Photoelectrons per keV in Xe 10 ton (Abs. Length = 10 m, Scat. Length = 50 cm, QE = 30%)</vt:lpstr>
      <vt:lpstr>PowerPoint Presentation</vt:lpstr>
      <vt:lpstr>PowerPoint Presentation</vt:lpstr>
      <vt:lpstr>Xe 10 ton Neutron Background (100 Years)</vt:lpstr>
      <vt:lpstr>Ar 5 ton Neutron Background (100 Years)</vt:lpstr>
      <vt:lpstr>Ar 50 ton Neutron Background (100 Years)</vt:lpstr>
      <vt:lpstr>Summary of MAX G2/G3 &amp; XAX</vt:lpstr>
      <vt:lpstr>Conclusions</vt:lpstr>
    </vt:vector>
  </TitlesOfParts>
  <Company>Bar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General-Purpose Liquid-Noble-Gas Multi-Detectors for WIMP, DPD and Solar neutrino</dc:title>
  <dc:creator>Katsushi Arisaka</dc:creator>
  <cp:lastModifiedBy>Katsushi Arisaka</cp:lastModifiedBy>
  <cp:revision>788</cp:revision>
  <cp:lastPrinted>2010-02-22T22:15:01Z</cp:lastPrinted>
  <dcterms:created xsi:type="dcterms:W3CDTF">2010-02-26T16:40:58Z</dcterms:created>
  <dcterms:modified xsi:type="dcterms:W3CDTF">2012-11-16T21:29:21Z</dcterms:modified>
</cp:coreProperties>
</file>