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1" r:id="rId3"/>
  </p:sldMasterIdLst>
  <p:notesMasterIdLst>
    <p:notesMasterId r:id="rId103"/>
  </p:notesMasterIdLst>
  <p:handoutMasterIdLst>
    <p:handoutMasterId r:id="rId104"/>
  </p:handoutMasterIdLst>
  <p:sldIdLst>
    <p:sldId id="595" r:id="rId4"/>
    <p:sldId id="1510" r:id="rId5"/>
    <p:sldId id="1343" r:id="rId6"/>
    <p:sldId id="1320" r:id="rId7"/>
    <p:sldId id="1422" r:id="rId8"/>
    <p:sldId id="1452" r:id="rId9"/>
    <p:sldId id="1423" r:id="rId10"/>
    <p:sldId id="1518" r:id="rId11"/>
    <p:sldId id="1474" r:id="rId12"/>
    <p:sldId id="1358" r:id="rId13"/>
    <p:sldId id="1454" r:id="rId14"/>
    <p:sldId id="1359" r:id="rId15"/>
    <p:sldId id="1360" r:id="rId16"/>
    <p:sldId id="1361" r:id="rId17"/>
    <p:sldId id="1455" r:id="rId18"/>
    <p:sldId id="1534" r:id="rId19"/>
    <p:sldId id="1353" r:id="rId20"/>
    <p:sldId id="1490" r:id="rId21"/>
    <p:sldId id="1489" r:id="rId22"/>
    <p:sldId id="1488" r:id="rId23"/>
    <p:sldId id="1523" r:id="rId24"/>
    <p:sldId id="1333" r:id="rId25"/>
    <p:sldId id="1431" r:id="rId26"/>
    <p:sldId id="1432" r:id="rId27"/>
    <p:sldId id="1433" r:id="rId28"/>
    <p:sldId id="1434" r:id="rId29"/>
    <p:sldId id="1435" r:id="rId30"/>
    <p:sldId id="1436" r:id="rId31"/>
    <p:sldId id="1437" r:id="rId32"/>
    <p:sldId id="1438" r:id="rId33"/>
    <p:sldId id="1347" r:id="rId34"/>
    <p:sldId id="1345" r:id="rId35"/>
    <p:sldId id="1464" r:id="rId36"/>
    <p:sldId id="1465" r:id="rId37"/>
    <p:sldId id="1261" r:id="rId38"/>
    <p:sldId id="1460" r:id="rId39"/>
    <p:sldId id="1469" r:id="rId40"/>
    <p:sldId id="1472" r:id="rId41"/>
    <p:sldId id="1468" r:id="rId42"/>
    <p:sldId id="1459" r:id="rId43"/>
    <p:sldId id="1363" r:id="rId44"/>
    <p:sldId id="1416" r:id="rId45"/>
    <p:sldId id="1418" r:id="rId46"/>
    <p:sldId id="1405" r:id="rId47"/>
    <p:sldId id="1406" r:id="rId48"/>
    <p:sldId id="1451" r:id="rId49"/>
    <p:sldId id="1413" r:id="rId50"/>
    <p:sldId id="1415" r:id="rId51"/>
    <p:sldId id="1407" r:id="rId52"/>
    <p:sldId id="1531" r:id="rId53"/>
    <p:sldId id="1410" r:id="rId54"/>
    <p:sldId id="1411" r:id="rId55"/>
    <p:sldId id="1412" r:id="rId56"/>
    <p:sldId id="1532" r:id="rId57"/>
    <p:sldId id="1473" r:id="rId58"/>
    <p:sldId id="1443" r:id="rId59"/>
    <p:sldId id="994" r:id="rId60"/>
    <p:sldId id="1497" r:id="rId61"/>
    <p:sldId id="1499" r:id="rId62"/>
    <p:sldId id="1501" r:id="rId63"/>
    <p:sldId id="1502" r:id="rId64"/>
    <p:sldId id="1508" r:id="rId65"/>
    <p:sldId id="1504" r:id="rId66"/>
    <p:sldId id="1525" r:id="rId67"/>
    <p:sldId id="1529" r:id="rId68"/>
    <p:sldId id="1530" r:id="rId69"/>
    <p:sldId id="1526" r:id="rId70"/>
    <p:sldId id="1527" r:id="rId71"/>
    <p:sldId id="1528" r:id="rId72"/>
    <p:sldId id="1509" r:id="rId73"/>
    <p:sldId id="1486" r:id="rId74"/>
    <p:sldId id="1447" r:id="rId75"/>
    <p:sldId id="1446" r:id="rId76"/>
    <p:sldId id="1492" r:id="rId77"/>
    <p:sldId id="1519" r:id="rId78"/>
    <p:sldId id="1450" r:id="rId79"/>
    <p:sldId id="1524" r:id="rId80"/>
    <p:sldId id="1369" r:id="rId81"/>
    <p:sldId id="1371" r:id="rId82"/>
    <p:sldId id="1495" r:id="rId83"/>
    <p:sldId id="1440" r:id="rId84"/>
    <p:sldId id="1372" r:id="rId85"/>
    <p:sldId id="1373" r:id="rId86"/>
    <p:sldId id="1374" r:id="rId87"/>
    <p:sldId id="1375" r:id="rId88"/>
    <p:sldId id="1376" r:id="rId89"/>
    <p:sldId id="1377" r:id="rId90"/>
    <p:sldId id="1378" r:id="rId91"/>
    <p:sldId id="1379" r:id="rId92"/>
    <p:sldId id="1380" r:id="rId93"/>
    <p:sldId id="1381" r:id="rId94"/>
    <p:sldId id="1382" r:id="rId95"/>
    <p:sldId id="1494" r:id="rId96"/>
    <p:sldId id="1399" r:id="rId97"/>
    <p:sldId id="1400" r:id="rId98"/>
    <p:sldId id="1401" r:id="rId99"/>
    <p:sldId id="1403" r:id="rId100"/>
    <p:sldId id="1476" r:id="rId101"/>
    <p:sldId id="1533" r:id="rId102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CC"/>
    <a:srgbClr val="FF00FF"/>
    <a:srgbClr val="FF9900"/>
    <a:srgbClr val="996633"/>
    <a:srgbClr val="FFCCFF"/>
    <a:srgbClr val="4B21FF"/>
    <a:srgbClr val="BD0E8A"/>
    <a:srgbClr val="E0F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12" y="-480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372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l" defTabSz="96664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l" defTabSz="96664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fld id="{8C5D89C5-C4A1-9A44-ACA1-E345076E8F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9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l" defTabSz="96664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l" defTabSz="96664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fld id="{1B59F919-2D83-C948-8294-D2431CB2F4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8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CB902C-5C97-4340-838F-A23B15F5C450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184318D-141C-A64D-802A-F8259A9BE39E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922536-F297-2049-8D70-D7202C97FDF1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8732E3-C367-314E-9893-F63054715D24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7F09DA-5882-A540-AAEB-1B7567F9844B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A7C36C-6235-D74C-802C-60E4ADC248E8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2E3375B-9426-F94B-AF54-076840932661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AE1406-3FED-9D43-9FAA-57AD5EB33178}" type="slidenum">
              <a:rPr lang="en-US" sz="1200" b="1">
                <a:solidFill>
                  <a:srgbClr val="000000"/>
                </a:solidFill>
                <a:latin typeface="Arial Narrow" charset="0"/>
              </a:rPr>
              <a:pPr eaLnBrk="1" hangingPunct="1"/>
              <a:t>23</a:t>
            </a:fld>
            <a:endParaRPr lang="en-US" sz="1200" b="1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B738799-77B1-0342-BDC4-89A5CCCB7D71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6FF4A9-8BE2-C74D-ADCC-A6A9DD040723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476375" y="922338"/>
            <a:ext cx="4362450" cy="3322637"/>
          </a:xfrm>
          <a:solidFill>
            <a:srgbClr val="FFFFFF"/>
          </a:solidFill>
          <a:ln/>
        </p:spPr>
      </p:sp>
      <p:sp>
        <p:nvSpPr>
          <p:cNvPr id="6656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31888" y="4567238"/>
            <a:ext cx="5057775" cy="3689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F99239C-8568-7A4B-9FE1-374872A49E4B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94174A7-3698-DF4F-8255-55F82AAEFAB6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477963" y="920750"/>
            <a:ext cx="4349750" cy="3314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8612" name="Text Box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9A5B7A-13B6-7D49-A778-B66D248072C1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296988" y="720725"/>
            <a:ext cx="4725987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0660" name="Text Box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E5E25921-181B-6648-8FEE-4E78500BDA50}" type="slidenum">
              <a:rPr lang="en-US" sz="13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 eaLnBrk="1" hangingPunct="1"/>
              <a:t>28</a:t>
            </a:fld>
            <a:endParaRPr lang="en-US" sz="13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A2B522-FD9B-9B40-BC65-07EC09FDDF75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74755" name="Text Box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Text Box 2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97CE78F-60AA-C64B-8A58-A157B206A182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  <p:sp>
        <p:nvSpPr>
          <p:cNvPr id="84995" name="Text Box 1"/>
          <p:cNvSpPr>
            <a:spLocks noChangeArrowheads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solidFill>
            <a:srgbClr val="FFFFFF"/>
          </a:solidFill>
          <a:ln/>
        </p:spPr>
      </p:sp>
      <p:sp>
        <p:nvSpPr>
          <p:cNvPr id="84996" name="Text Box 2"/>
          <p:cNvSpPr>
            <a:spLocks noChangeArrowheads="1"/>
          </p:cNvSpPr>
          <p:nvPr>
            <p:ph type="body" idx="1"/>
          </p:nvPr>
        </p:nvSpPr>
        <p:spPr>
          <a:xfrm>
            <a:off x="974725" y="4557713"/>
            <a:ext cx="5364163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09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0BAB0A2-ED41-7445-98B8-931B9A51329A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106D2D-599C-A24D-86B7-F77519FFD467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017B7E-AB9D-A240-AA39-FCA349C12100}" type="slidenum">
              <a:rPr lang="en-US" sz="1300">
                <a:solidFill>
                  <a:srgbClr val="000000"/>
                </a:solidFill>
              </a:rPr>
              <a:pPr eaLnBrk="1" hangingPunct="1"/>
              <a:t>44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C70C41-D068-8B48-8263-1E69B2A335F9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270000" y="920750"/>
            <a:ext cx="4772025" cy="33226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6733" tIns="43367" rIns="86733" bIns="4336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6259" name="Rectangle 2"/>
          <p:cNvSpPr>
            <a:spLocks noChangeArrowheads="1"/>
          </p:cNvSpPr>
          <p:nvPr>
            <p:ph type="body"/>
          </p:nvPr>
        </p:nvSpPr>
        <p:spPr>
          <a:xfrm>
            <a:off x="1130300" y="4567238"/>
            <a:ext cx="5049838" cy="3679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2E9750D-6019-4F49-AA8C-D53899F8093D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B570A49-DFE5-C44F-998F-6F3EBF0D67EB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3B5631-12B9-E944-A9A2-31F137F24072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09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C5C871-5386-4641-B77A-0C49E83BA236}" type="slidenum">
              <a:rPr lang="en-US" sz="1300">
                <a:latin typeface="Times New Roman" charset="0"/>
              </a:rPr>
              <a:pPr eaLnBrk="1" hangingPunct="1"/>
              <a:t>57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A94CC4-2C03-BD4D-BE51-900A6AF35008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0ED9616-2255-9C40-B83D-1D22F3E65164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036D888-ABD4-D048-A81E-1B6357C679E4}" type="slidenum">
              <a:rPr lang="en-US" sz="1300">
                <a:latin typeface="Times New Roman" charset="0"/>
              </a:rPr>
              <a:pPr eaLnBrk="1" hangingPunct="1"/>
              <a:t>70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6AF72F7-9114-3048-9D9A-3506A50BB124}" type="slidenum">
              <a:rPr lang="en-US" sz="1300">
                <a:latin typeface="Times New Roman" charset="0"/>
              </a:rPr>
              <a:pPr eaLnBrk="1" hangingPunct="1"/>
              <a:t>71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09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82C27FE-286D-E34E-9773-92795F2FEC1E}" type="slidenum">
              <a:rPr lang="en-US" sz="1300">
                <a:solidFill>
                  <a:srgbClr val="000000"/>
                </a:solidFill>
              </a:rPr>
              <a:pPr eaLnBrk="1" hangingPunct="1"/>
              <a:t>73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/>
          <p:cNvSpPr txBox="1">
            <a:spLocks noChangeArrowheads="1"/>
          </p:cNvSpPr>
          <p:nvPr/>
        </p:nvSpPr>
        <p:spPr bwMode="auto">
          <a:xfrm>
            <a:off x="2286000" y="730250"/>
            <a:ext cx="27432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1" tIns="48326" rIns="96651" bIns="4832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4627" name="Text Box 2"/>
          <p:cNvSpPr>
            <a:spLocks noChangeArrowheads="1"/>
          </p:cNvSpPr>
          <p:nvPr>
            <p:ph type="body"/>
          </p:nvPr>
        </p:nvSpPr>
        <p:spPr>
          <a:xfrm>
            <a:off x="730250" y="4560888"/>
            <a:ext cx="5848350" cy="4316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75BE6A1-2FBE-904B-BF58-5B523D88FAE8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EC66D3-C1A8-DD46-AAC6-49990906A1A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7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44E5A25-70CA-2E4D-BD55-47DC9AD61E23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5988" cy="360203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96D7CF1-88BF-A343-802A-6A76C350A65D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D85994-EDC5-5843-B8E1-183B7356A24E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C7FD767-2C87-C848-965B-CCF8C331947B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E2306-25ED-4645-B69D-22AA25D69E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9210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3DB3B-B727-6F4D-9850-5CA967862D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8728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3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3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E46DC-D443-C644-82CA-3E036A3F4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6970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04" y="537659"/>
            <a:ext cx="8188992" cy="12104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06104" y="2033881"/>
            <a:ext cx="4021920" cy="4597731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176" y="2033881"/>
            <a:ext cx="4021920" cy="45977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1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877B2-634D-CA4F-87B3-0DEACC1B3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837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7DD3F-5E9D-0141-86D3-C9EC4CCD0B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1383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buFontTx/>
              <a:buNone/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SzTx/>
              <a:buFontTx/>
              <a:buNone/>
              <a:defRPr/>
            </a:lvl1pPr>
          </a:lstStyle>
          <a:p>
            <a:fld id="{BD490750-3449-C44C-8F69-C78A30EC9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8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BC11D-59B7-054C-A55D-BB725CD31F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8887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502842-44A8-3E4D-A51C-A8BC4E964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8053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50925"/>
            <a:ext cx="4594225" cy="588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050925"/>
            <a:ext cx="4594225" cy="588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849BB-A3C1-FF47-B170-602C43B5C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6976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D84DBC-4B82-1743-8740-6A4C76342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563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A43C1-9F90-1D48-B5DA-EF74A9718E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7282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F7FF3-5C4D-0944-AFD8-1243A184CD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1009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D1240-385E-6C49-BD10-578AED157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352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2CB5C-0071-254E-BF09-2CD3EBD6E8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1191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50925"/>
            <a:ext cx="934085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A8ACA5C0-88FF-874D-B97D-989973A5A32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2" r:id="rId12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0070C0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A3DF349E-E66F-F442-856B-17386E0832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Arial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-193675"/>
            <a:ext cx="92948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80" tIns="48240" rIns="96480" bIns="482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39263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480" tIns="48240" rIns="96480" bIns="48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52400" y="7018338"/>
            <a:ext cx="1903413" cy="33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80" tIns="48240" rIns="96480" bIns="4824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FF"/>
              </a:buClr>
              <a:buSzPct val="100000"/>
              <a:buFont typeface="Arial" charset="0"/>
              <a:buNone/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2133600" y="7018338"/>
            <a:ext cx="5561013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80" tIns="48240" rIns="96480" bIns="4824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FF"/>
              </a:buClr>
              <a:buSzPct val="100000"/>
              <a:buFont typeface="Arial" charset="0"/>
              <a:buNone/>
              <a:defRPr sz="1500" i="1">
                <a:solidFill>
                  <a:srgbClr val="0000FF"/>
                </a:solidFill>
                <a:ea typeface="Arial" charset="0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772400" y="7010400"/>
            <a:ext cx="1674813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80" tIns="48240" rIns="96480" bIns="4824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FF"/>
              </a:buClr>
              <a:buSzPct val="100000"/>
              <a:buFont typeface="Arial" charset="0"/>
              <a:buNone/>
              <a:defRPr sz="1500" i="1">
                <a:solidFill>
                  <a:srgbClr val="0000FF"/>
                </a:solidFill>
              </a:defRPr>
            </a:lvl1pPr>
          </a:lstStyle>
          <a:p>
            <a:fld id="{8EF5B994-BBD5-6847-ACB4-ADC83F416F9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0" y="685800"/>
            <a:ext cx="9601200" cy="1588"/>
          </a:xfrm>
          <a:prstGeom prst="line">
            <a:avLst/>
          </a:prstGeom>
          <a:noFill/>
          <a:ln w="57240">
            <a:solidFill>
              <a:srgbClr val="CC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57200"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7010400"/>
            <a:ext cx="9601200" cy="1588"/>
          </a:xfrm>
          <a:prstGeom prst="line">
            <a:avLst/>
          </a:prstGeom>
          <a:noFill/>
          <a:ln w="38160">
            <a:solidFill>
              <a:srgbClr val="CC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57200"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/>
  <p:txStyles>
    <p:titleStyle>
      <a:lvl1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ctr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A50021"/>
        </a:buClr>
        <a:buSzPct val="100000"/>
        <a:buFont typeface="Tahoma" charset="0"/>
        <a:defRPr sz="4000" b="1">
          <a:solidFill>
            <a:srgbClr val="A50021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58775" indent="-358775" algn="l" defTabSz="457200" rtl="0" eaLnBrk="0" fontAlgn="base" hangingPunct="0">
        <a:lnSpc>
          <a:spcPct val="90000"/>
        </a:lnSpc>
        <a:spcBef>
          <a:spcPts val="2625"/>
        </a:spcBef>
        <a:spcAft>
          <a:spcPct val="0"/>
        </a:spcAft>
        <a:buClr>
          <a:srgbClr val="0000CC"/>
        </a:buClr>
        <a:buSzPct val="80000"/>
        <a:buFont typeface="Wingdings" charset="0"/>
        <a:buChar char=""/>
        <a:defRPr sz="4200" b="1">
          <a:solidFill>
            <a:srgbClr val="0000CC"/>
          </a:solidFill>
          <a:latin typeface="+mn-lt"/>
          <a:ea typeface="+mn-ea"/>
          <a:cs typeface="+mn-cs"/>
        </a:defRPr>
      </a:lvl1pPr>
      <a:lvl2pPr marL="784225" indent="-303213" algn="l" defTabSz="457200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Clr>
          <a:srgbClr val="000000"/>
        </a:buClr>
        <a:buSzPct val="100000"/>
        <a:buFont typeface="Wingdings" charset="0"/>
        <a:buChar char=""/>
        <a:defRPr sz="3800" b="1">
          <a:solidFill>
            <a:srgbClr val="000000"/>
          </a:solidFill>
          <a:latin typeface="+mn-lt"/>
          <a:ea typeface="+mn-ea"/>
          <a:cs typeface="+mn-cs"/>
        </a:defRPr>
      </a:lvl2pPr>
      <a:lvl3pPr marL="1206500" indent="-239713" algn="l" defTabSz="45720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FF00FF"/>
        </a:buClr>
        <a:buSzPct val="100000"/>
        <a:buFont typeface="Arial Narrow" charset="0"/>
        <a:buChar char="•"/>
        <a:defRPr sz="3200" b="1">
          <a:solidFill>
            <a:srgbClr val="FF00FF"/>
          </a:solidFill>
          <a:latin typeface="+mn-lt"/>
          <a:ea typeface="+mn-ea"/>
          <a:cs typeface="+mn-cs"/>
        </a:defRPr>
      </a:lvl3pPr>
      <a:lvl4pPr marL="1692275" indent="-246063" algn="l" defTabSz="457200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6600FF"/>
        </a:buClr>
        <a:buSzPct val="100000"/>
        <a:buFont typeface="Times New Roman" charset="0"/>
        <a:buChar char="–"/>
        <a:defRPr sz="2900" b="1">
          <a:solidFill>
            <a:srgbClr val="6600FF"/>
          </a:solidFill>
          <a:latin typeface="+mn-lt"/>
          <a:ea typeface="+mn-ea"/>
          <a:cs typeface="+mn-cs"/>
        </a:defRPr>
      </a:lvl4pPr>
      <a:lvl5pPr marL="2173288" indent="-239713" algn="l" defTabSz="457200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6600FF"/>
        </a:buClr>
        <a:buSzPct val="100000"/>
        <a:buFont typeface="Arial Narrow" charset="0"/>
        <a:buChar char="»"/>
        <a:defRPr sz="2900" b="1">
          <a:solidFill>
            <a:srgbClr val="000000"/>
          </a:solidFill>
          <a:latin typeface="+mn-lt"/>
          <a:ea typeface="+mn-ea"/>
          <a:cs typeface="+mn-cs"/>
        </a:defRPr>
      </a:lvl5pPr>
      <a:lvl6pPr marL="2630488" indent="-239713" algn="l" defTabSz="457200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6600FF"/>
        </a:buClr>
        <a:buSzPct val="100000"/>
        <a:buFont typeface="Arial Narrow" charset="0"/>
        <a:buChar char="»"/>
        <a:defRPr sz="2900" b="1">
          <a:solidFill>
            <a:srgbClr val="000000"/>
          </a:solidFill>
          <a:latin typeface="+mn-lt"/>
          <a:ea typeface="+mn-ea"/>
          <a:cs typeface="+mn-cs"/>
        </a:defRPr>
      </a:lvl6pPr>
      <a:lvl7pPr marL="3087688" indent="-239713" algn="l" defTabSz="457200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6600FF"/>
        </a:buClr>
        <a:buSzPct val="100000"/>
        <a:buFont typeface="Arial Narrow" charset="0"/>
        <a:buChar char="»"/>
        <a:defRPr sz="2900" b="1">
          <a:solidFill>
            <a:srgbClr val="000000"/>
          </a:solidFill>
          <a:latin typeface="+mn-lt"/>
          <a:ea typeface="+mn-ea"/>
          <a:cs typeface="+mn-cs"/>
        </a:defRPr>
      </a:lvl7pPr>
      <a:lvl8pPr marL="3544888" indent="-239713" algn="l" defTabSz="457200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6600FF"/>
        </a:buClr>
        <a:buSzPct val="100000"/>
        <a:buFont typeface="Arial Narrow" charset="0"/>
        <a:buChar char="»"/>
        <a:defRPr sz="2900" b="1">
          <a:solidFill>
            <a:srgbClr val="000000"/>
          </a:solidFill>
          <a:latin typeface="+mn-lt"/>
          <a:ea typeface="+mn-ea"/>
          <a:cs typeface="+mn-cs"/>
        </a:defRPr>
      </a:lvl8pPr>
      <a:lvl9pPr marL="4002088" indent="-239713" algn="l" defTabSz="457200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6600FF"/>
        </a:buClr>
        <a:buSzPct val="100000"/>
        <a:buFont typeface="Arial Narrow" charset="0"/>
        <a:buChar char="»"/>
        <a:defRPr sz="2900" b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jpeg"/><Relationship Id="rId20" Type="http://schemas.openxmlformats.org/officeDocument/2006/relationships/image" Target="../media/image89.jpeg"/><Relationship Id="rId21" Type="http://schemas.openxmlformats.org/officeDocument/2006/relationships/image" Target="../media/image90.jpeg"/><Relationship Id="rId10" Type="http://schemas.openxmlformats.org/officeDocument/2006/relationships/image" Target="../media/image79.jpeg"/><Relationship Id="rId11" Type="http://schemas.openxmlformats.org/officeDocument/2006/relationships/image" Target="../media/image80.jpeg"/><Relationship Id="rId12" Type="http://schemas.openxmlformats.org/officeDocument/2006/relationships/image" Target="../media/image81.jpeg"/><Relationship Id="rId13" Type="http://schemas.openxmlformats.org/officeDocument/2006/relationships/image" Target="../media/image82.png"/><Relationship Id="rId14" Type="http://schemas.openxmlformats.org/officeDocument/2006/relationships/image" Target="../media/image83.jpeg"/><Relationship Id="rId15" Type="http://schemas.openxmlformats.org/officeDocument/2006/relationships/image" Target="../media/image84.jpeg"/><Relationship Id="rId16" Type="http://schemas.openxmlformats.org/officeDocument/2006/relationships/image" Target="../media/image85.jpeg"/><Relationship Id="rId17" Type="http://schemas.openxmlformats.org/officeDocument/2006/relationships/image" Target="../media/image86.jpeg"/><Relationship Id="rId18" Type="http://schemas.openxmlformats.org/officeDocument/2006/relationships/image" Target="../media/image87.jpeg"/><Relationship Id="rId19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3CC1C0-C11B-B04F-8717-E7D4E1B1F102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1600200" y="5105400"/>
            <a:ext cx="63341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>
              <a:latin typeface="Times New Roman" charset="0"/>
              <a:cs typeface="ＭＳ Ｐゴシック" charset="0"/>
            </a:endParaRPr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1600200" y="3581400"/>
            <a:ext cx="6172200" cy="70802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915400" cy="1843088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dirty="0" smtClean="0">
                <a:solidFill>
                  <a:srgbClr val="BD0E8A"/>
                </a:solidFill>
                <a:ea typeface="Arial"/>
                <a:cs typeface="Arial"/>
              </a:rPr>
              <a:t>Dark Matter Searches by Liquid Xenon and Argon TPC</a:t>
            </a:r>
            <a:r>
              <a:rPr lang="en-US" dirty="0" smtClean="0">
                <a:solidFill>
                  <a:srgbClr val="800000"/>
                </a:solidFill>
                <a:ea typeface="Arial"/>
                <a:cs typeface="Arial"/>
              </a:rPr>
              <a:t/>
            </a:r>
            <a:br>
              <a:rPr lang="en-US" dirty="0" smtClean="0">
                <a:solidFill>
                  <a:srgbClr val="800000"/>
                </a:solidFill>
                <a:ea typeface="Arial"/>
                <a:cs typeface="Arial"/>
              </a:rPr>
            </a:br>
            <a:r>
              <a:rPr lang="en-US" sz="3600" dirty="0" smtClean="0">
                <a:solidFill>
                  <a:srgbClr val="800000"/>
                </a:solidFill>
                <a:ea typeface="Arial"/>
                <a:cs typeface="Arial"/>
              </a:rPr>
              <a:t>XENON100, DarkSide50, XENON1Ton, MAX and XAX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sp>
        <p:nvSpPr>
          <p:cNvPr id="21512" name="Line 5"/>
          <p:cNvSpPr>
            <a:spLocks noChangeShapeType="1"/>
          </p:cNvSpPr>
          <p:nvPr/>
        </p:nvSpPr>
        <p:spPr bwMode="auto">
          <a:xfrm>
            <a:off x="0" y="2651125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1965325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1965325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3687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sp>
        <p:nvSpPr>
          <p:cNvPr id="368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68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11F17F-FF92-084A-8D08-D4EFDA24F48C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6EF4620-659A-2145-96E3-A616AE90E711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89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762000"/>
            <a:ext cx="8918575" cy="6159500"/>
          </a:xfr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29400" y="2133600"/>
            <a:ext cx="1066800" cy="381000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81200" y="2312988"/>
            <a:ext cx="1066800" cy="381000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altLang="ja-JP" sz="1500">
              <a:solidFill>
                <a:srgbClr val="0000FF"/>
              </a:solidFill>
              <a:cs typeface="ＭＳ Ｐゴシック" charset="0"/>
            </a:endParaRP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5E254A0-18A8-FE4B-84F1-6263D093326D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</a:p>
        </p:txBody>
      </p:sp>
      <p:sp>
        <p:nvSpPr>
          <p:cNvPr id="256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pic>
        <p:nvPicPr>
          <p:cNvPr id="409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914400"/>
            <a:ext cx="9448800" cy="58674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856788" cy="7315200"/>
          </a:xfrm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629400"/>
            <a:ext cx="9296400" cy="6858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XENON10 Detector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C11D-59B7-054C-A55D-BB725CD31FF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 Results (2007)</a:t>
            </a: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6E06843-058D-4442-9DAD-195CB5B80828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50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" r="40475" b="18472"/>
          <a:stretch>
            <a:fillRect/>
          </a:stretch>
        </p:blipFill>
        <p:spPr>
          <a:xfrm>
            <a:off x="1371600" y="1189038"/>
            <a:ext cx="6477000" cy="5008562"/>
          </a:xfrm>
        </p:spPr>
      </p:pic>
      <p:pic>
        <p:nvPicPr>
          <p:cNvPr id="450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5" b="94824"/>
          <a:stretch>
            <a:fillRect/>
          </a:stretch>
        </p:blipFill>
        <p:spPr bwMode="auto">
          <a:xfrm>
            <a:off x="304800" y="7620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6" r="13492" b="362"/>
          <a:stretch>
            <a:fillRect/>
          </a:stretch>
        </p:blipFill>
        <p:spPr bwMode="auto">
          <a:xfrm>
            <a:off x="914400" y="63246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971800" y="728663"/>
            <a:ext cx="2514600" cy="3810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CDMS-II in Soudan</a:t>
            </a:r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24BA39C-404A-4345-B5E9-18823E914A8B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71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08025"/>
            <a:ext cx="91757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CDMS-II New Results</a:t>
            </a:r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491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FD579D-90E4-8D45-997C-8A2029602F29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915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9137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44938" y="5048250"/>
            <a:ext cx="23304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3366FF"/>
                </a:solidFill>
                <a:latin typeface="+mn-lt"/>
                <a:ea typeface="Arial" charset="0"/>
              </a:rPr>
              <a:t>2 event observed!</a:t>
            </a:r>
          </a:p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Arial" charset="0"/>
              </a:rPr>
              <a:t>(0.8 surface BG</a:t>
            </a:r>
          </a:p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Arial" charset="0"/>
              </a:rPr>
              <a:t>+ 0.1 neutron BG)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575" y="762000"/>
            <a:ext cx="64214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3366FF"/>
                </a:solidFill>
                <a:latin typeface="Arial Narrow" charset="0"/>
              </a:rPr>
              <a:t>194 kg-days exposure = 4.4 kg x 139 day x 0.33 (eff.)</a:t>
            </a:r>
            <a:endParaRPr lang="en-US" b="1">
              <a:solidFill>
                <a:srgbClr val="008000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512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512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824028F-6E0D-0B48-9191-1ABEC624F957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800" y="3429000"/>
            <a:ext cx="90963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CDMS-II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522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522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7E00BB-4298-F34B-9E76-EB063C1091C5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0738" y="3983038"/>
            <a:ext cx="1173162" cy="368300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+mn-lt"/>
                <a:ea typeface="Arial" charset="0"/>
              </a:rPr>
              <a:t>XENON100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3429000"/>
            <a:ext cx="90963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CDMS-II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532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532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1F0480-391E-944E-9BC7-0C4AE5E12DCD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3952875" y="5241925"/>
            <a:ext cx="10001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 ton</a:t>
            </a:r>
          </a:p>
        </p:txBody>
      </p:sp>
      <p:sp>
        <p:nvSpPr>
          <p:cNvPr id="53256" name="TextBox 8"/>
          <p:cNvSpPr txBox="1">
            <a:spLocks noChangeArrowheads="1"/>
          </p:cNvSpPr>
          <p:nvPr/>
        </p:nvSpPr>
        <p:spPr bwMode="auto">
          <a:xfrm>
            <a:off x="5067300" y="4908550"/>
            <a:ext cx="9763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 ton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0738" y="3983038"/>
            <a:ext cx="1173162" cy="368300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+mn-lt"/>
                <a:ea typeface="Arial" charset="0"/>
              </a:rPr>
              <a:t>XENON100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3429000"/>
            <a:ext cx="90963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CDMS-II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53261" name="TextBox 9"/>
          <p:cNvSpPr txBox="1">
            <a:spLocks noChangeArrowheads="1"/>
          </p:cNvSpPr>
          <p:nvPr/>
        </p:nvSpPr>
        <p:spPr bwMode="auto">
          <a:xfrm>
            <a:off x="8010525" y="4484688"/>
            <a:ext cx="1568450" cy="585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UCLA DM2010 Conference</a:t>
            </a:r>
          </a:p>
        </p:txBody>
      </p:sp>
      <p:pic>
        <p:nvPicPr>
          <p:cNvPr id="23555" name="Content Placeholder 6" descr="DM2010 homepag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0631" r="-543" b="27199"/>
          <a:stretch>
            <a:fillRect/>
          </a:stretch>
        </p:blipFill>
        <p:spPr>
          <a:xfrm>
            <a:off x="0" y="685800"/>
            <a:ext cx="9677400" cy="6192838"/>
          </a:xfrm>
        </p:spPr>
      </p:pic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5101CC-61C3-F441-B37D-B828268A4CC6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542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542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338E836-18E9-D141-B14A-56D0361067F1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3952875" y="5241925"/>
            <a:ext cx="10001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 ton</a:t>
            </a:r>
          </a:p>
        </p:txBody>
      </p:sp>
      <p:sp>
        <p:nvSpPr>
          <p:cNvPr id="54280" name="TextBox 7"/>
          <p:cNvSpPr txBox="1">
            <a:spLocks noChangeArrowheads="1"/>
          </p:cNvSpPr>
          <p:nvPr/>
        </p:nvSpPr>
        <p:spPr bwMode="auto">
          <a:xfrm>
            <a:off x="4011613" y="5897563"/>
            <a:ext cx="11160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10 ton</a:t>
            </a:r>
          </a:p>
        </p:txBody>
      </p:sp>
      <p:sp>
        <p:nvSpPr>
          <p:cNvPr id="54281" name="TextBox 8"/>
          <p:cNvSpPr txBox="1">
            <a:spLocks noChangeArrowheads="1"/>
          </p:cNvSpPr>
          <p:nvPr/>
        </p:nvSpPr>
        <p:spPr bwMode="auto">
          <a:xfrm>
            <a:off x="5067300" y="4908550"/>
            <a:ext cx="9763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 ton</a:t>
            </a:r>
          </a:p>
        </p:txBody>
      </p:sp>
      <p:sp>
        <p:nvSpPr>
          <p:cNvPr id="54282" name="TextBox 9"/>
          <p:cNvSpPr txBox="1">
            <a:spLocks noChangeArrowheads="1"/>
          </p:cNvSpPr>
          <p:nvPr/>
        </p:nvSpPr>
        <p:spPr bwMode="auto">
          <a:xfrm>
            <a:off x="5003800" y="5510213"/>
            <a:ext cx="1092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50 ton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0738" y="3983038"/>
            <a:ext cx="1173162" cy="368300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+mn-lt"/>
                <a:ea typeface="Arial" charset="0"/>
              </a:rPr>
              <a:t>XENON100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800" y="3429000"/>
            <a:ext cx="90963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CDMS-II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  <p:sp>
        <p:nvSpPr>
          <p:cNvPr id="54288" name="TextBox 9"/>
          <p:cNvSpPr txBox="1">
            <a:spLocks noChangeArrowheads="1"/>
          </p:cNvSpPr>
          <p:nvPr/>
        </p:nvSpPr>
        <p:spPr bwMode="auto">
          <a:xfrm>
            <a:off x="8010525" y="4484688"/>
            <a:ext cx="1568450" cy="585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MAX–G2</a:t>
            </a:r>
          </a:p>
        </p:txBody>
      </p:sp>
      <p:sp>
        <p:nvSpPr>
          <p:cNvPr id="54289" name="TextBox 9"/>
          <p:cNvSpPr txBox="1">
            <a:spLocks noChangeArrowheads="1"/>
          </p:cNvSpPr>
          <p:nvPr/>
        </p:nvSpPr>
        <p:spPr bwMode="auto">
          <a:xfrm>
            <a:off x="8027988" y="5359400"/>
            <a:ext cx="156845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MAX–G3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553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675"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553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666967C-009E-254F-BD92-64D94F4B0E32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(30 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600" y="2286000"/>
            <a:ext cx="2057400" cy="4591050"/>
            <a:chOff x="3276600" y="2286000"/>
            <a:chExt cx="2058053" cy="4590918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795713" y="3048000"/>
              <a:ext cx="1435100" cy="98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712B1"/>
                  </a:solidFill>
                  <a:latin typeface="Arial Narrow" charset="0"/>
                </a:rPr>
                <a:t>XENON1ton,</a:t>
              </a:r>
            </a:p>
            <a:p>
              <a:pPr algn="ctr" eaLnBrk="1" hangingPunct="1"/>
              <a:r>
                <a:rPr lang="en-US" sz="2000" b="1">
                  <a:solidFill>
                    <a:srgbClr val="F712B1"/>
                  </a:solidFill>
                  <a:latin typeface="Arial Narrow" charset="0"/>
                </a:rPr>
                <a:t>MAX-G2</a:t>
              </a:r>
            </a:p>
            <a:p>
              <a:pPr algn="ctr" eaLnBrk="1" hangingPunct="1"/>
              <a:r>
                <a:rPr lang="en-US" sz="1800" b="1">
                  <a:solidFill>
                    <a:srgbClr val="F712B1"/>
                  </a:solidFill>
                  <a:latin typeface="Arial Narrow" charset="0"/>
                </a:rPr>
                <a:t>2 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14800" y="6477000"/>
              <a:ext cx="6521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996633"/>
                  </a:solidFill>
                  <a:latin typeface="Arial Narrow" charset="0"/>
                </a:rPr>
                <a:t>2014</a:t>
              </a:r>
              <a:endParaRPr lang="en-US" sz="1800" b="1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50"/>
            <a:chOff x="5486400" y="914400"/>
            <a:chExt cx="3657600" cy="5962518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705600" y="1447800"/>
              <a:ext cx="190976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712B1"/>
                  </a:solidFill>
                  <a:latin typeface="Arial Narrow" charset="0"/>
                </a:rPr>
                <a:t>XAX, MAX-G3</a:t>
              </a:r>
            </a:p>
            <a:p>
              <a:pPr algn="ctr" eaLnBrk="1" hangingPunct="1"/>
              <a:r>
                <a:rPr lang="en-US" b="1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996633"/>
                  </a:solidFill>
                  <a:latin typeface="Arial Narrow" charset="0"/>
                </a:rPr>
                <a:t>2018</a:t>
              </a:r>
              <a:endParaRPr lang="en-US" sz="1800" b="1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7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A19335-E8AD-694C-8C8F-F21743CF2F7B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49" name="Title 7"/>
          <p:cNvSpPr>
            <a:spLocks noGrp="1"/>
          </p:cNvSpPr>
          <p:nvPr>
            <p:ph type="title"/>
          </p:nvPr>
        </p:nvSpPr>
        <p:spPr>
          <a:xfrm>
            <a:off x="1676400" y="2286000"/>
            <a:ext cx="6248400" cy="1371600"/>
          </a:xfrm>
          <a:solidFill>
            <a:srgbClr val="FFCCFF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XENON100</a:t>
            </a:r>
            <a:endParaRPr lang="en-US" sz="4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7350" name="Straight Arrow Connector 44"/>
          <p:cNvCxnSpPr>
            <a:cxnSpLocks noChangeShapeType="1"/>
          </p:cNvCxnSpPr>
          <p:nvPr/>
        </p:nvCxnSpPr>
        <p:spPr bwMode="auto">
          <a:xfrm rot="16200000" flipH="1">
            <a:off x="4262438" y="5408612"/>
            <a:ext cx="9144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51" name="TextBox 43"/>
          <p:cNvSpPr txBox="1">
            <a:spLocks noChangeArrowheads="1"/>
          </p:cNvSpPr>
          <p:nvPr/>
        </p:nvSpPr>
        <p:spPr bwMode="auto">
          <a:xfrm>
            <a:off x="4445000" y="5327650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60cm</a:t>
            </a:r>
          </a:p>
        </p:txBody>
      </p:sp>
      <p:cxnSp>
        <p:nvCxnSpPr>
          <p:cNvPr id="57352" name="Straight Arrow Connector 44"/>
          <p:cNvCxnSpPr>
            <a:cxnSpLocks noChangeShapeType="1"/>
          </p:cNvCxnSpPr>
          <p:nvPr/>
        </p:nvCxnSpPr>
        <p:spPr bwMode="auto">
          <a:xfrm rot="5400000">
            <a:off x="3698876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53" name="TextBox 53"/>
          <p:cNvSpPr txBox="1">
            <a:spLocks noChangeArrowheads="1"/>
          </p:cNvSpPr>
          <p:nvPr/>
        </p:nvSpPr>
        <p:spPr bwMode="auto">
          <a:xfrm>
            <a:off x="365601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10" name="Can 9"/>
          <p:cNvSpPr/>
          <p:nvPr/>
        </p:nvSpPr>
        <p:spPr bwMode="auto">
          <a:xfrm>
            <a:off x="4054477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7357" name="TextBox 26"/>
          <p:cNvSpPr txBox="1">
            <a:spLocks noChangeArrowheads="1"/>
          </p:cNvSpPr>
          <p:nvPr/>
        </p:nvSpPr>
        <p:spPr bwMode="auto">
          <a:xfrm>
            <a:off x="3886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  <p:sp>
        <p:nvSpPr>
          <p:cNvPr id="57358" name="TextBox 47"/>
          <p:cNvSpPr txBox="1">
            <a:spLocks noChangeArrowheads="1"/>
          </p:cNvSpPr>
          <p:nvPr/>
        </p:nvSpPr>
        <p:spPr bwMode="auto">
          <a:xfrm>
            <a:off x="3995738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7359" name="Straight Arrow Connector 44"/>
          <p:cNvCxnSpPr>
            <a:cxnSpLocks noChangeShapeType="1"/>
          </p:cNvCxnSpPr>
          <p:nvPr/>
        </p:nvCxnSpPr>
        <p:spPr bwMode="auto">
          <a:xfrm>
            <a:off x="4021138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1069" r="79582" b="66016"/>
          <a:stretch>
            <a:fillRect/>
          </a:stretch>
        </p:blipFill>
        <p:spPr bwMode="auto">
          <a:xfrm>
            <a:off x="1600200" y="1370013"/>
            <a:ext cx="16303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XENON100 Collaboration</a:t>
            </a:r>
          </a:p>
        </p:txBody>
      </p:sp>
      <p:sp>
        <p:nvSpPr>
          <p:cNvPr id="6246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13">
              <a:defRPr/>
            </a:pPr>
            <a:r>
              <a:rPr lang="en-US"/>
              <a:t>Katsushi Arisaka, UCLA</a:t>
            </a:r>
          </a:p>
        </p:txBody>
      </p:sp>
      <p:sp>
        <p:nvSpPr>
          <p:cNvPr id="593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93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1069" r="61749" b="66016"/>
          <a:stretch>
            <a:fillRect/>
          </a:stretch>
        </p:blipFill>
        <p:spPr bwMode="auto">
          <a:xfrm>
            <a:off x="4687888" y="1370013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4" t="11069" r="4338" b="66016"/>
          <a:stretch>
            <a:fillRect/>
          </a:stretch>
        </p:blipFill>
        <p:spPr bwMode="auto">
          <a:xfrm>
            <a:off x="6059488" y="1295400"/>
            <a:ext cx="33893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3" t="11069" r="45737" b="66016"/>
          <a:stretch>
            <a:fillRect/>
          </a:stretch>
        </p:blipFill>
        <p:spPr bwMode="auto">
          <a:xfrm>
            <a:off x="3124200" y="1370013"/>
            <a:ext cx="1143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1" name="Group 22"/>
          <p:cNvGrpSpPr>
            <a:grpSpLocks/>
          </p:cNvGrpSpPr>
          <p:nvPr/>
        </p:nvGrpSpPr>
        <p:grpSpPr bwMode="auto">
          <a:xfrm>
            <a:off x="204788" y="1439863"/>
            <a:ext cx="1423987" cy="1820862"/>
            <a:chOff x="8120063" y="914400"/>
            <a:chExt cx="1424493" cy="1821597"/>
          </a:xfrm>
        </p:grpSpPr>
        <p:pic>
          <p:nvPicPr>
            <p:cNvPr id="59412" name="Picture 2" descr="C:\Users\Katsushi\Desktop\ucla_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0" y="914400"/>
              <a:ext cx="98425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6"/>
            <p:cNvSpPr txBox="1">
              <a:spLocks noChangeArrowheads="1"/>
            </p:cNvSpPr>
            <p:nvPr/>
          </p:nvSpPr>
          <p:spPr bwMode="auto">
            <a:xfrm>
              <a:off x="8120063" y="1905400"/>
              <a:ext cx="1424493" cy="830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 dirty="0">
                  <a:solidFill>
                    <a:srgbClr val="694ACE"/>
                  </a:solidFill>
                  <a:ea typeface="Arial" charset="0"/>
                </a:rPr>
                <a:t>Katsushi Arisaka</a:t>
              </a:r>
            </a:p>
            <a:p>
              <a:pPr>
                <a:defRPr/>
              </a:pPr>
              <a:r>
                <a:rPr lang="en-US" sz="1150" b="1" dirty="0">
                  <a:solidFill>
                    <a:srgbClr val="694ACE"/>
                  </a:solidFill>
                  <a:ea typeface="Arial" charset="0"/>
                </a:rPr>
                <a:t>David Cline</a:t>
              </a:r>
            </a:p>
            <a:p>
              <a:pPr>
                <a:defRPr/>
              </a:pPr>
              <a:r>
                <a:rPr lang="en-US" sz="1150" b="1" dirty="0">
                  <a:solidFill>
                    <a:srgbClr val="694ACE"/>
                  </a:solidFill>
                  <a:ea typeface="Arial" charset="0"/>
                </a:rPr>
                <a:t>Hanguo Wang</a:t>
              </a:r>
            </a:p>
            <a:p>
              <a:pPr>
                <a:defRPr/>
              </a:pPr>
              <a:r>
                <a:rPr lang="en-US" sz="1150" b="1" dirty="0">
                  <a:solidFill>
                    <a:srgbClr val="694ACE"/>
                  </a:solidFill>
                  <a:ea typeface="Arial" charset="0"/>
                </a:rPr>
                <a:t>UCLA</a:t>
              </a:r>
            </a:p>
          </p:txBody>
        </p:sp>
      </p:grpSp>
      <p:cxnSp>
        <p:nvCxnSpPr>
          <p:cNvPr id="59402" name="Straight Connector 32"/>
          <p:cNvCxnSpPr>
            <a:cxnSpLocks noChangeShapeType="1"/>
          </p:cNvCxnSpPr>
          <p:nvPr/>
        </p:nvCxnSpPr>
        <p:spPr bwMode="auto">
          <a:xfrm rot="5400000">
            <a:off x="3467100" y="1931988"/>
            <a:ext cx="2057400" cy="0"/>
          </a:xfrm>
          <a:prstGeom prst="line">
            <a:avLst/>
          </a:prstGeom>
          <a:noFill/>
          <a:ln w="508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3" name="TextBox 34"/>
          <p:cNvSpPr txBox="1">
            <a:spLocks noChangeArrowheads="1"/>
          </p:cNvSpPr>
          <p:nvPr/>
        </p:nvSpPr>
        <p:spPr bwMode="auto">
          <a:xfrm>
            <a:off x="155575" y="849313"/>
            <a:ext cx="1409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DOE + NSF</a:t>
            </a:r>
          </a:p>
        </p:txBody>
      </p:sp>
      <p:sp>
        <p:nvSpPr>
          <p:cNvPr id="59404" name="TextBox 35"/>
          <p:cNvSpPr txBox="1">
            <a:spLocks noChangeArrowheads="1"/>
          </p:cNvSpPr>
          <p:nvPr/>
        </p:nvSpPr>
        <p:spPr bwMode="auto">
          <a:xfrm>
            <a:off x="1919288" y="849313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NSF</a:t>
            </a:r>
          </a:p>
        </p:txBody>
      </p:sp>
      <p:sp>
        <p:nvSpPr>
          <p:cNvPr id="59405" name="TextBox 36"/>
          <p:cNvSpPr txBox="1">
            <a:spLocks noChangeArrowheads="1"/>
          </p:cNvSpPr>
          <p:nvPr/>
        </p:nvSpPr>
        <p:spPr bwMode="auto">
          <a:xfrm>
            <a:off x="3429000" y="8493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NSF</a:t>
            </a:r>
          </a:p>
        </p:txBody>
      </p:sp>
      <p:sp>
        <p:nvSpPr>
          <p:cNvPr id="59406" name="TextBox 37"/>
          <p:cNvSpPr txBox="1">
            <a:spLocks noChangeArrowheads="1"/>
          </p:cNvSpPr>
          <p:nvPr/>
        </p:nvSpPr>
        <p:spPr bwMode="auto">
          <a:xfrm>
            <a:off x="8269288" y="8493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  <a:latin typeface="Arial Narrow" charset="0"/>
              </a:rPr>
              <a:t>Italy</a:t>
            </a:r>
          </a:p>
        </p:txBody>
      </p:sp>
      <p:sp>
        <p:nvSpPr>
          <p:cNvPr id="59407" name="TextBox 38"/>
          <p:cNvSpPr txBox="1">
            <a:spLocks noChangeArrowheads="1"/>
          </p:cNvSpPr>
          <p:nvPr/>
        </p:nvSpPr>
        <p:spPr bwMode="auto">
          <a:xfrm>
            <a:off x="6400800" y="849313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  <a:latin typeface="Arial Narrow" charset="0"/>
              </a:rPr>
              <a:t>Portugal</a:t>
            </a:r>
          </a:p>
        </p:txBody>
      </p:sp>
      <p:sp>
        <p:nvSpPr>
          <p:cNvPr id="59408" name="TextBox 39"/>
          <p:cNvSpPr txBox="1">
            <a:spLocks noChangeArrowheads="1"/>
          </p:cNvSpPr>
          <p:nvPr/>
        </p:nvSpPr>
        <p:spPr bwMode="auto">
          <a:xfrm>
            <a:off x="4648200" y="8493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  <a:latin typeface="Arial Narrow" charset="0"/>
              </a:rPr>
              <a:t>Switzerland</a:t>
            </a:r>
          </a:p>
        </p:txBody>
      </p:sp>
      <p:sp>
        <p:nvSpPr>
          <p:cNvPr id="59409" name="Rectangle 41"/>
          <p:cNvSpPr>
            <a:spLocks noChangeArrowheads="1"/>
          </p:cNvSpPr>
          <p:nvPr/>
        </p:nvSpPr>
        <p:spPr bwMode="auto">
          <a:xfrm>
            <a:off x="5943600" y="2614613"/>
            <a:ext cx="2746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srgbClr val="694ACE"/>
                </a:solidFill>
              </a:rPr>
              <a:t>h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9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651BCE6-AA56-7E49-A990-230B8DD293A1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12683"/>
          <a:stretch>
            <a:fillRect/>
          </a:stretch>
        </p:blipFill>
        <p:spPr bwMode="auto">
          <a:xfrm>
            <a:off x="130175" y="3217863"/>
            <a:ext cx="9351963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14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9696F9-26F7-8643-8035-1F4AF8943E1C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7969239-1F56-EB4E-9B01-20E0222DF9B5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/>
          <a:stretch>
            <a:fillRect/>
          </a:stretch>
        </p:blipFill>
        <p:spPr bwMode="auto">
          <a:xfrm>
            <a:off x="381000" y="746125"/>
            <a:ext cx="87725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409700" y="51054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(30 kg)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556500" cy="762000"/>
          </a:xfrm>
        </p:spPr>
        <p:txBody>
          <a:bodyPr/>
          <a:lstStyle/>
          <a:p>
            <a:pPr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</a:tabLst>
            </a:pPr>
            <a:r>
              <a:rPr lang="en-GB" sz="4400">
                <a:latin typeface="Tahoma" charset="0"/>
                <a:ea typeface="ＭＳ Ｐゴシック" charset="0"/>
                <a:cs typeface="ＭＳ Ｐゴシック" charset="0"/>
              </a:rPr>
              <a:t>PMT Arrays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963988"/>
            <a:ext cx="38909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3755" b="3363"/>
          <a:stretch>
            <a:fillRect/>
          </a:stretch>
        </p:blipFill>
        <p:spPr bwMode="auto">
          <a:xfrm>
            <a:off x="3173413" y="3962400"/>
            <a:ext cx="375602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09600" y="838200"/>
            <a:ext cx="861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 b="1">
                <a:solidFill>
                  <a:srgbClr val="000000"/>
                </a:solidFill>
                <a:latin typeface="Arial Narrow" charset="0"/>
                <a:cs typeface="msmincho" charset="0"/>
              </a:rPr>
              <a:t>  242 Hamamatsu R8520 PMTs</a:t>
            </a:r>
            <a:br>
              <a:rPr lang="en-GB" sz="3200" b="1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3200" b="1">
                <a:solidFill>
                  <a:srgbClr val="0000FF"/>
                </a:solidFill>
                <a:latin typeface="Arial Narrow" charset="0"/>
                <a:cs typeface="msmincho" charset="0"/>
              </a:rPr>
              <a:t>  </a:t>
            </a:r>
            <a:r>
              <a:rPr lang="en-GB" b="1">
                <a:solidFill>
                  <a:srgbClr val="0000FF"/>
                </a:solidFill>
                <a:latin typeface="Arial Narrow" charset="0"/>
                <a:cs typeface="msmincho" charset="0"/>
              </a:rPr>
              <a:t>1"x1", optimized for response @ Xe scintillation light (175 nm)</a:t>
            </a:r>
          </a:p>
          <a:p>
            <a:pPr eaLnBrk="1" hangingPunct="1"/>
            <a:r>
              <a:rPr lang="en-GB" b="1">
                <a:solidFill>
                  <a:srgbClr val="0000FF"/>
                </a:solidFill>
                <a:latin typeface="Arial Narrow" charset="0"/>
                <a:cs typeface="msmincho" charset="0"/>
              </a:rPr>
              <a:t>   Low radioactivity ( ~ &lt;1 mBq/PMT)</a:t>
            </a:r>
            <a:r>
              <a:rPr lang="en-GB" sz="3200" b="1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800" b="1">
                <a:solidFill>
                  <a:srgbClr val="000000"/>
                </a:solidFill>
                <a:latin typeface="Arial Narrow" charset="0"/>
                <a:cs typeface="msmincho" charset="0"/>
              </a:rPr>
              <a:t> </a:t>
            </a:r>
          </a:p>
          <a:p>
            <a:pPr eaLnBrk="1" hangingPunct="1"/>
            <a:endParaRPr lang="en-GB" sz="800" b="1">
              <a:solidFill>
                <a:srgbClr val="000000"/>
              </a:solidFill>
              <a:latin typeface="Arial Narrow" charset="0"/>
              <a:cs typeface="msmincho" charset="0"/>
            </a:endParaRP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Arial Narrow" charset="0"/>
                <a:cs typeface="msmincho" charset="0"/>
              </a:rPr>
              <a:t> 	</a:t>
            </a:r>
            <a:r>
              <a:rPr lang="en-GB" sz="3200" b="1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endParaRPr lang="en-GB" sz="3200" b="1">
              <a:solidFill>
                <a:srgbClr val="000000"/>
              </a:solidFill>
              <a:latin typeface="Arial Narrow" charset="0"/>
              <a:cs typeface="msmincho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963988"/>
            <a:ext cx="32432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3" name="Date Placeholder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4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07A8C9-FC08-0D43-9094-F50DC719F625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962400" y="2743200"/>
            <a:ext cx="2057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32946A"/>
                </a:solidFill>
                <a:latin typeface="Arial Narrow" charset="0"/>
                <a:cs typeface="msmincho" charset="0"/>
              </a:rPr>
              <a:t>Bottom Array</a:t>
            </a:r>
          </a:p>
          <a:p>
            <a:pPr algn="ctr"/>
            <a:r>
              <a:rPr lang="en-GB" b="1">
                <a:solidFill>
                  <a:srgbClr val="191966"/>
                </a:solidFill>
                <a:latin typeface="Arial Narrow" charset="0"/>
                <a:cs typeface="msmincho" charset="0"/>
              </a:rPr>
              <a:t>80 PMTs</a:t>
            </a:r>
          </a:p>
          <a:p>
            <a:pPr algn="ctr"/>
            <a:r>
              <a:rPr lang="en-GB" b="1">
                <a:solidFill>
                  <a:srgbClr val="191966"/>
                </a:solidFill>
                <a:latin typeface="Arial Narrow" charset="0"/>
                <a:cs typeface="msmincho" charset="0"/>
              </a:rPr>
              <a:t>~33% QE</a:t>
            </a:r>
            <a:endParaRPr lang="en-US">
              <a:solidFill>
                <a:srgbClr val="1919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2667000"/>
            <a:ext cx="1633538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32946A"/>
                </a:solidFill>
                <a:latin typeface="Arial Narrow" charset="0"/>
                <a:cs typeface="msmincho" charset="0"/>
              </a:rPr>
              <a:t>Top  Array</a:t>
            </a:r>
          </a:p>
          <a:p>
            <a:pPr algn="ctr"/>
            <a:r>
              <a:rPr lang="en-GB" b="1">
                <a:solidFill>
                  <a:srgbClr val="191966"/>
                </a:solidFill>
                <a:latin typeface="Arial Narrow" charset="0"/>
                <a:cs typeface="msmincho" charset="0"/>
              </a:rPr>
              <a:t>98 PMTs</a:t>
            </a:r>
          </a:p>
          <a:p>
            <a:pPr algn="ctr"/>
            <a:r>
              <a:rPr lang="en-GB" b="1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>
              <a:solidFill>
                <a:srgbClr val="1919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0400" y="2590800"/>
            <a:ext cx="1771650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32946A"/>
                </a:solidFill>
                <a:latin typeface="Arial Narrow" charset="0"/>
                <a:cs typeface="msmincho" charset="0"/>
              </a:rPr>
              <a:t>Active Veto</a:t>
            </a:r>
          </a:p>
          <a:p>
            <a:pPr algn="ctr"/>
            <a:r>
              <a:rPr lang="en-GB" b="1">
                <a:solidFill>
                  <a:srgbClr val="191966"/>
                </a:solidFill>
                <a:latin typeface="Arial Narrow" charset="0"/>
                <a:cs typeface="msmincho" charset="0"/>
              </a:rPr>
              <a:t>64 PMTs</a:t>
            </a:r>
          </a:p>
          <a:p>
            <a:pPr algn="ctr"/>
            <a:r>
              <a:rPr lang="en-GB" b="1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>
              <a:solidFill>
                <a:srgbClr val="1919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  <a:cs typeface="ＭＳ Ｐゴシック" charset="0"/>
              </a:rPr>
              <a:t>XENON100 Detector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514600" y="3057525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ea typeface="Arial" charset="0"/>
              </a:rPr>
              <a:t>Ethan Brown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7FF3-5C4D-0944-AFD8-1243A184CD3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93738"/>
            <a:ext cx="4832350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09600" y="228600"/>
            <a:ext cx="39131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500" b="1">
                <a:solidFill>
                  <a:srgbClr val="FFC000"/>
                </a:solidFill>
                <a:latin typeface="Arial Narrow" charset="0"/>
              </a:rPr>
              <a:t>XENON10 (2006 - 2007)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562600" y="228600"/>
            <a:ext cx="36480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500" b="1">
                <a:solidFill>
                  <a:srgbClr val="FF9900"/>
                </a:solidFill>
                <a:latin typeface="Arial Narrow" charset="0"/>
              </a:rPr>
              <a:t>XENON100 (2008 ~ )</a:t>
            </a:r>
          </a:p>
        </p:txBody>
      </p:sp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44958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7FF3-5C4D-0944-AFD8-1243A184CD3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4F8C15-BAD9-B645-9FA9-19F1CAC860B9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883650" cy="5943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 u="sng">
                <a:latin typeface="Arial Narrow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lvl="1">
              <a:lnSpc>
                <a:spcPct val="80000"/>
              </a:lnSpc>
            </a:pPr>
            <a:r>
              <a:rPr lang="en-US" sz="3300">
                <a:latin typeface="Arial Narrow" charset="0"/>
                <a:ea typeface="ＭＳ Ｐゴシック" charset="0"/>
              </a:rPr>
              <a:t>What is Dark Matter? How to detect?</a:t>
            </a:r>
          </a:p>
          <a:p>
            <a:pPr lvl="1">
              <a:lnSpc>
                <a:spcPct val="80000"/>
              </a:lnSpc>
            </a:pPr>
            <a:r>
              <a:rPr lang="en-US" sz="3300">
                <a:latin typeface="Arial Narrow" charset="0"/>
                <a:ea typeface="ＭＳ Ｐゴシック" charset="0"/>
              </a:rPr>
              <a:t>CDMS vs. XENON</a:t>
            </a:r>
          </a:p>
          <a:p>
            <a:pPr>
              <a:lnSpc>
                <a:spcPct val="80000"/>
              </a:lnSpc>
            </a:pPr>
            <a:r>
              <a:rPr lang="en-US" sz="3700" u="sng">
                <a:latin typeface="Arial Narrow" charset="0"/>
                <a:ea typeface="ＭＳ Ｐゴシック" charset="0"/>
                <a:cs typeface="ＭＳ Ｐゴシック" charset="0"/>
              </a:rPr>
              <a:t>XENON100</a:t>
            </a:r>
          </a:p>
          <a:p>
            <a:pPr lvl="1">
              <a:lnSpc>
                <a:spcPct val="80000"/>
              </a:lnSpc>
            </a:pPr>
            <a:r>
              <a:rPr lang="en-US" sz="3300">
                <a:latin typeface="Arial Narrow" charset="0"/>
                <a:ea typeface="ＭＳ Ｐゴシック" charset="0"/>
              </a:rPr>
              <a:t>Detector System</a:t>
            </a:r>
          </a:p>
          <a:p>
            <a:pPr lvl="1">
              <a:lnSpc>
                <a:spcPct val="80000"/>
              </a:lnSpc>
            </a:pPr>
            <a:r>
              <a:rPr lang="en-US" sz="3300">
                <a:latin typeface="Arial Narrow" charset="0"/>
                <a:ea typeface="ＭＳ Ｐゴシック" charset="0"/>
              </a:rPr>
              <a:t>Current Status, Preliminary Results</a:t>
            </a:r>
          </a:p>
          <a:p>
            <a:pPr>
              <a:lnSpc>
                <a:spcPct val="80000"/>
              </a:lnSpc>
            </a:pPr>
            <a:r>
              <a:rPr lang="en-US" sz="3700" u="sng">
                <a:latin typeface="Arial Narrow" charset="0"/>
                <a:ea typeface="ＭＳ Ｐゴシック" charset="0"/>
                <a:cs typeface="ＭＳ Ｐゴシック" charset="0"/>
              </a:rPr>
              <a:t>QUPID</a:t>
            </a:r>
          </a:p>
          <a:p>
            <a:pPr lvl="1">
              <a:lnSpc>
                <a:spcPct val="80000"/>
              </a:lnSpc>
            </a:pPr>
            <a:r>
              <a:rPr lang="en-US" sz="3300">
                <a:latin typeface="Arial Narrow" charset="0"/>
                <a:ea typeface="ＭＳ Ｐゴシック" charset="0"/>
              </a:rPr>
              <a:t>Radiation Free Photon Detectors</a:t>
            </a:r>
          </a:p>
          <a:p>
            <a:pPr>
              <a:lnSpc>
                <a:spcPct val="80000"/>
              </a:lnSpc>
            </a:pPr>
            <a:r>
              <a:rPr lang="en-US" sz="3700" u="sng">
                <a:latin typeface="Arial Narrow" charset="0"/>
                <a:ea typeface="ＭＳ Ｐゴシック" charset="0"/>
                <a:cs typeface="ＭＳ Ｐゴシック" charset="0"/>
              </a:rPr>
              <a:t>Future Multi-ton Detectors</a:t>
            </a:r>
          </a:p>
          <a:p>
            <a:pPr lvl="1">
              <a:lnSpc>
                <a:spcPct val="80000"/>
              </a:lnSpc>
            </a:pPr>
            <a:r>
              <a:rPr lang="en-US" sz="3300">
                <a:latin typeface="Arial Narrow" charset="0"/>
                <a:ea typeface="ＭＳ Ｐゴシック" charset="0"/>
              </a:rPr>
              <a:t>XENON1T and DarkSide50</a:t>
            </a:r>
          </a:p>
          <a:p>
            <a:pPr lvl="1">
              <a:lnSpc>
                <a:spcPct val="80000"/>
              </a:lnSpc>
            </a:pPr>
            <a:r>
              <a:rPr lang="en-US" sz="3300">
                <a:latin typeface="Arial Narrow" charset="0"/>
                <a:ea typeface="ＭＳ Ｐゴシック" charset="0"/>
              </a:rPr>
              <a:t>MAX and XAX</a:t>
            </a:r>
          </a:p>
          <a:p>
            <a:pPr>
              <a:lnSpc>
                <a:spcPct val="80000"/>
              </a:lnSpc>
            </a:pPr>
            <a:endParaRPr lang="en-US" sz="37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45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D0C4A4-8772-FE40-B61A-2797DF22F71D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95B2F8-8014-2C46-9E19-6BE225309ED1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885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5334000" y="518160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Preamp</a:t>
            </a:r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1143000" y="388620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DAQ</a:t>
            </a:r>
          </a:p>
        </p:txBody>
      </p:sp>
      <p:sp>
        <p:nvSpPr>
          <p:cNvPr id="72712" name="Rectangle 12"/>
          <p:cNvSpPr>
            <a:spLocks/>
          </p:cNvSpPr>
          <p:nvPr/>
        </p:nvSpPr>
        <p:spPr bwMode="auto">
          <a:xfrm>
            <a:off x="8167688" y="1066800"/>
            <a:ext cx="22717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00"/>
              </a:spcBef>
            </a:pPr>
            <a:r>
              <a:rPr lang="en-US" sz="1800" b="1">
                <a:solidFill>
                  <a:srgbClr val="FF00FF"/>
                </a:solidFill>
                <a:cs typeface="Gill Sans" charset="0"/>
              </a:rPr>
              <a:t>Cooling</a:t>
            </a:r>
          </a:p>
          <a:p>
            <a:pPr>
              <a:spcBef>
                <a:spcPts val="500"/>
              </a:spcBef>
            </a:pPr>
            <a:r>
              <a:rPr lang="en-US" sz="1800" b="1">
                <a:solidFill>
                  <a:srgbClr val="FF00FF"/>
                </a:solidFill>
                <a:cs typeface="Gill Sans" charset="0"/>
              </a:rPr>
              <a:t>Tower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4000" b="1">
                <a:solidFill>
                  <a:srgbClr val="800000"/>
                </a:solidFill>
                <a:latin typeface="Tahoma" charset="0"/>
                <a:cs typeface="ＭＳ Ｐゴシック" charset="0"/>
              </a:rPr>
              <a:t>A Typical Event</a:t>
            </a:r>
          </a:p>
        </p:txBody>
      </p:sp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50292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4953000" y="973138"/>
            <a:ext cx="45720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373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33333" r="7500" b="10130"/>
          <a:stretch>
            <a:fillRect/>
          </a:stretch>
        </p:blipFill>
        <p:spPr bwMode="auto">
          <a:xfrm>
            <a:off x="457200" y="3581400"/>
            <a:ext cx="8921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4" name="TextBox 8"/>
          <p:cNvSpPr txBox="1">
            <a:spLocks noChangeArrowheads="1"/>
          </p:cNvSpPr>
          <p:nvPr/>
        </p:nvSpPr>
        <p:spPr bwMode="auto">
          <a:xfrm>
            <a:off x="1917700" y="2590800"/>
            <a:ext cx="749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3366FF"/>
                </a:solidFill>
              </a:rPr>
              <a:t>S1</a:t>
            </a:r>
          </a:p>
        </p:txBody>
      </p:sp>
      <p:sp>
        <p:nvSpPr>
          <p:cNvPr id="73735" name="TextBox 9"/>
          <p:cNvSpPr txBox="1">
            <a:spLocks noChangeArrowheads="1"/>
          </p:cNvSpPr>
          <p:nvPr/>
        </p:nvSpPr>
        <p:spPr bwMode="auto">
          <a:xfrm>
            <a:off x="6870700" y="2514600"/>
            <a:ext cx="749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S2</a:t>
            </a:r>
          </a:p>
        </p:txBody>
      </p:sp>
      <p:sp>
        <p:nvSpPr>
          <p:cNvPr id="73736" name="Rectangle 10"/>
          <p:cNvSpPr>
            <a:spLocks noChangeArrowheads="1"/>
          </p:cNvSpPr>
          <p:nvPr/>
        </p:nvSpPr>
        <p:spPr bwMode="auto">
          <a:xfrm>
            <a:off x="5029200" y="3886200"/>
            <a:ext cx="4038600" cy="1143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7FF3-5C4D-0944-AFD8-1243A184CD3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80004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Electron Life Time</a:t>
            </a:r>
            <a:endParaRPr lang="en-US" sz="3600">
              <a:solidFill>
                <a:srgbClr val="800040"/>
              </a:solidFill>
              <a:latin typeface="Tahoma" charset="0"/>
              <a:ea typeface="ＭＳ Ｐゴシック" charset="0"/>
              <a:cs typeface="ＭＳ Ｐゴシック" charset="0"/>
              <a:sym typeface="Tahoma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5780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578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42950"/>
            <a:ext cx="8153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82" name="Straight Connector 9"/>
          <p:cNvCxnSpPr>
            <a:cxnSpLocks noChangeShapeType="1"/>
          </p:cNvCxnSpPr>
          <p:nvPr/>
        </p:nvCxnSpPr>
        <p:spPr bwMode="auto">
          <a:xfrm>
            <a:off x="2362200" y="3886200"/>
            <a:ext cx="3810000" cy="1588"/>
          </a:xfrm>
          <a:prstGeom prst="line">
            <a:avLst/>
          </a:prstGeom>
          <a:noFill/>
          <a:ln w="50800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3" name="Rectangle 10"/>
          <p:cNvSpPr>
            <a:spLocks noChangeArrowheads="1"/>
          </p:cNvSpPr>
          <p:nvPr/>
        </p:nvSpPr>
        <p:spPr bwMode="auto">
          <a:xfrm>
            <a:off x="6172200" y="3581400"/>
            <a:ext cx="1855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from the bottom</a:t>
            </a:r>
          </a:p>
          <a:p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(30 cm drift)</a:t>
            </a:r>
            <a:endParaRPr lang="en-US" sz="2000">
              <a:solidFill>
                <a:srgbClr val="FF6600"/>
              </a:solidFill>
            </a:endParaRPr>
          </a:p>
        </p:txBody>
      </p: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6096000" y="6396038"/>
            <a:ext cx="839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2010</a:t>
            </a:r>
            <a:endParaRPr lang="en-US" sz="2800">
              <a:solidFill>
                <a:srgbClr val="FF00FF"/>
              </a:solidFill>
            </a:endParaRPr>
          </a:p>
        </p:txBody>
      </p:sp>
      <p:sp>
        <p:nvSpPr>
          <p:cNvPr id="75785" name="Rectangle 12"/>
          <p:cNvSpPr>
            <a:spLocks noChangeArrowheads="1"/>
          </p:cNvSpPr>
          <p:nvPr/>
        </p:nvSpPr>
        <p:spPr bwMode="auto">
          <a:xfrm>
            <a:off x="1676400" y="6400800"/>
            <a:ext cx="839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2009</a:t>
            </a:r>
            <a:endParaRPr lang="en-US" sz="2800">
              <a:solidFill>
                <a:srgbClr val="FF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C11D-59B7-054C-A55D-BB725CD31FF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AmBe Neutron Band</a:t>
            </a:r>
          </a:p>
        </p:txBody>
      </p:sp>
      <p:pic>
        <p:nvPicPr>
          <p:cNvPr id="76803" name="Content Placeholder 6" descr="New_neutron_with_band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0" r="-5930"/>
          <a:stretch>
            <a:fillRect/>
          </a:stretch>
        </p:blipFill>
        <p:spPr/>
      </p:pic>
      <p:sp>
        <p:nvSpPr>
          <p:cNvPr id="768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68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940290-14CA-F140-BFA8-5C65F5F60D43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8229600" y="4379913"/>
            <a:ext cx="11160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Ave.</a:t>
            </a:r>
          </a:p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Ave. – 3σ</a:t>
            </a:r>
          </a:p>
        </p:txBody>
      </p:sp>
      <p:sp>
        <p:nvSpPr>
          <p:cNvPr id="76808" name="Text Box 15"/>
          <p:cNvSpPr txBox="1">
            <a:spLocks noChangeArrowheads="1"/>
          </p:cNvSpPr>
          <p:nvPr/>
        </p:nvSpPr>
        <p:spPr bwMode="auto">
          <a:xfrm>
            <a:off x="1981200" y="38862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Elastic DM</a:t>
            </a:r>
          </a:p>
        </p:txBody>
      </p:sp>
      <p:sp>
        <p:nvSpPr>
          <p:cNvPr id="76809" name="Line 5"/>
          <p:cNvSpPr>
            <a:spLocks noChangeShapeType="1"/>
          </p:cNvSpPr>
          <p:nvPr/>
        </p:nvSpPr>
        <p:spPr bwMode="auto">
          <a:xfrm flipH="1">
            <a:off x="1824038" y="3505200"/>
            <a:ext cx="4762" cy="8382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Line 6"/>
          <p:cNvSpPr>
            <a:spLocks noChangeShapeType="1"/>
          </p:cNvSpPr>
          <p:nvPr/>
        </p:nvSpPr>
        <p:spPr bwMode="auto">
          <a:xfrm flipH="1">
            <a:off x="3957638" y="4122738"/>
            <a:ext cx="4762" cy="3048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1" name="Line 6"/>
          <p:cNvSpPr>
            <a:spLocks noChangeShapeType="1"/>
          </p:cNvSpPr>
          <p:nvPr/>
        </p:nvSpPr>
        <p:spPr bwMode="auto">
          <a:xfrm flipH="1">
            <a:off x="6865938" y="4437063"/>
            <a:ext cx="4762" cy="3048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2" name="Text Box 14"/>
          <p:cNvSpPr txBox="1">
            <a:spLocks noChangeArrowheads="1"/>
          </p:cNvSpPr>
          <p:nvPr/>
        </p:nvSpPr>
        <p:spPr bwMode="auto">
          <a:xfrm>
            <a:off x="3978275" y="4124325"/>
            <a:ext cx="167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Inelastic DM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Co60 Gamma Band</a:t>
            </a:r>
          </a:p>
        </p:txBody>
      </p:sp>
      <p:sp>
        <p:nvSpPr>
          <p:cNvPr id="778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78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5F8E6B-C9CB-5545-8A32-8FBEC93CC457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7830" name="Content Placeholder 7" descr="New_co60_with_neutron_band_junk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0" r="-5930"/>
          <a:stretch>
            <a:fillRect/>
          </a:stretch>
        </p:blipFill>
        <p:spPr/>
      </p:pic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7010400" y="4267200"/>
            <a:ext cx="11160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Ave.</a:t>
            </a:r>
          </a:p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Ave. – 3σ</a:t>
            </a:r>
          </a:p>
        </p:txBody>
      </p:sp>
      <p:sp>
        <p:nvSpPr>
          <p:cNvPr id="77832" name="Text Box 15"/>
          <p:cNvSpPr txBox="1">
            <a:spLocks noChangeArrowheads="1"/>
          </p:cNvSpPr>
          <p:nvPr/>
        </p:nvSpPr>
        <p:spPr bwMode="auto">
          <a:xfrm>
            <a:off x="2133600" y="44196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Elastic DM</a:t>
            </a:r>
          </a:p>
        </p:txBody>
      </p:sp>
      <p:sp>
        <p:nvSpPr>
          <p:cNvPr id="77833" name="Line 5"/>
          <p:cNvSpPr>
            <a:spLocks noChangeShapeType="1"/>
          </p:cNvSpPr>
          <p:nvPr/>
        </p:nvSpPr>
        <p:spPr bwMode="auto">
          <a:xfrm flipH="1">
            <a:off x="1824038" y="1752600"/>
            <a:ext cx="4762" cy="25908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4" name="Line 6"/>
          <p:cNvSpPr>
            <a:spLocks noChangeShapeType="1"/>
          </p:cNvSpPr>
          <p:nvPr/>
        </p:nvSpPr>
        <p:spPr bwMode="auto">
          <a:xfrm flipH="1">
            <a:off x="3957638" y="2209800"/>
            <a:ext cx="4762" cy="2217738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5" name="Line 6"/>
          <p:cNvSpPr>
            <a:spLocks noChangeShapeType="1"/>
          </p:cNvSpPr>
          <p:nvPr/>
        </p:nvSpPr>
        <p:spPr bwMode="auto">
          <a:xfrm flipH="1">
            <a:off x="6865938" y="4437063"/>
            <a:ext cx="4762" cy="3048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Text Box 14"/>
          <p:cNvSpPr txBox="1">
            <a:spLocks noChangeArrowheads="1"/>
          </p:cNvSpPr>
          <p:nvPr/>
        </p:nvSpPr>
        <p:spPr bwMode="auto">
          <a:xfrm>
            <a:off x="4114800" y="4648200"/>
            <a:ext cx="167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Inelastic DM</a:t>
            </a:r>
          </a:p>
        </p:txBody>
      </p:sp>
      <p:sp>
        <p:nvSpPr>
          <p:cNvPr id="77837" name="Text Box 15"/>
          <p:cNvSpPr txBox="1">
            <a:spLocks noChangeArrowheads="1"/>
          </p:cNvSpPr>
          <p:nvPr/>
        </p:nvSpPr>
        <p:spPr bwMode="auto">
          <a:xfrm>
            <a:off x="1828800" y="38862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0.5%</a:t>
            </a:r>
          </a:p>
        </p:txBody>
      </p:sp>
      <p:sp>
        <p:nvSpPr>
          <p:cNvPr id="77838" name="Text Box 15"/>
          <p:cNvSpPr txBox="1">
            <a:spLocks noChangeArrowheads="1"/>
          </p:cNvSpPr>
          <p:nvPr/>
        </p:nvSpPr>
        <p:spPr bwMode="auto">
          <a:xfrm>
            <a:off x="1828800" y="5410200"/>
            <a:ext cx="29718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2000" b="1">
                <a:solidFill>
                  <a:srgbClr val="008000"/>
                </a:solidFill>
                <a:latin typeface="Arial Narrow" charset="0"/>
              </a:rPr>
              <a:t>S2/S1 rejection = 99.5%</a:t>
            </a:r>
          </a:p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2000" b="1">
                <a:solidFill>
                  <a:srgbClr val="008000"/>
                </a:solidFill>
                <a:latin typeface="Arial Narrow" charset="0"/>
              </a:rPr>
              <a:t>(Same as XENON10)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Status of XENON100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340850" cy="5791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Purity of Xenon has achieved the design goal.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200">
                <a:latin typeface="Arial Narrow" charset="0"/>
                <a:ea typeface="ＭＳ Ｐゴシック" charset="0"/>
              </a:rPr>
              <a:t>					</a:t>
            </a:r>
            <a:r>
              <a:rPr lang="en-US" sz="3200">
                <a:solidFill>
                  <a:srgbClr val="9E0046"/>
                </a:solidFill>
                <a:latin typeface="Arial Narrow" charset="0"/>
                <a:ea typeface="ＭＳ Ｐゴシック" charset="0"/>
              </a:rPr>
              <a:t>         </a:t>
            </a:r>
            <a:r>
              <a:rPr lang="en-US" sz="3200" u="sng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Actual</a:t>
            </a:r>
            <a:r>
              <a:rPr lang="en-US" sz="3200">
                <a:solidFill>
                  <a:srgbClr val="9E0046"/>
                </a:solidFill>
                <a:latin typeface="Arial Narrow" charset="0"/>
                <a:ea typeface="ＭＳ Ｐゴシック" charset="0"/>
              </a:rPr>
              <a:t>	</a:t>
            </a:r>
            <a:r>
              <a:rPr lang="en-US" sz="320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	</a:t>
            </a:r>
            <a:r>
              <a:rPr lang="en-US" sz="3200" u="sng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Goal</a:t>
            </a:r>
            <a:endParaRPr lang="en-US" sz="3200">
              <a:solidFill>
                <a:srgbClr val="32946A"/>
              </a:solidFill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Light Yield:			</a:t>
            </a:r>
            <a:r>
              <a:rPr lang="en-US" sz="320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3.2</a:t>
            </a:r>
            <a:r>
              <a:rPr lang="en-US" sz="3200">
                <a:latin typeface="Arial Narrow" charset="0"/>
                <a:ea typeface="ＭＳ Ｐゴシック" charset="0"/>
              </a:rPr>
              <a:t>  </a:t>
            </a:r>
            <a:r>
              <a:rPr lang="en-US" sz="3200">
                <a:solidFill>
                  <a:srgbClr val="FF00AA"/>
                </a:solidFill>
                <a:latin typeface="Wingdings" charset="0"/>
                <a:ea typeface="ＭＳ Ｐゴシック" charset="0"/>
                <a:cs typeface="Wingdings" charset="0"/>
              </a:rPr>
              <a:t>	</a:t>
            </a:r>
            <a:r>
              <a:rPr lang="en-US" sz="3200">
                <a:latin typeface="Arial Narrow" charset="0"/>
                <a:ea typeface="ＭＳ Ｐゴシック" charset="0"/>
              </a:rPr>
              <a:t>	</a:t>
            </a:r>
            <a:r>
              <a:rPr lang="en-US" sz="320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&gt; 3</a:t>
            </a:r>
            <a:r>
              <a:rPr lang="en-US" sz="3200">
                <a:latin typeface="Arial Narrow" charset="0"/>
                <a:ea typeface="ＭＳ Ｐゴシック" charset="0"/>
              </a:rPr>
              <a:t> 	pe/keV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Electron Drift Time:	</a:t>
            </a:r>
            <a:r>
              <a:rPr lang="en-US" sz="320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300</a:t>
            </a:r>
            <a:r>
              <a:rPr lang="en-US" sz="3200">
                <a:latin typeface="Arial Narrow" charset="0"/>
                <a:ea typeface="ＭＳ Ｐゴシック" charset="0"/>
              </a:rPr>
              <a:t> </a:t>
            </a:r>
            <a:r>
              <a:rPr lang="en-US" sz="3200">
                <a:solidFill>
                  <a:srgbClr val="FF00AA"/>
                </a:solidFill>
                <a:latin typeface="Wingdings" charset="0"/>
                <a:ea typeface="ＭＳ Ｐゴシック" charset="0"/>
                <a:cs typeface="Wingdings" charset="0"/>
              </a:rPr>
              <a:t></a:t>
            </a:r>
            <a:r>
              <a:rPr lang="en-US" sz="3200">
                <a:latin typeface="Arial Narrow" charset="0"/>
                <a:ea typeface="ＭＳ Ｐゴシック" charset="0"/>
              </a:rPr>
              <a:t>		</a:t>
            </a:r>
            <a:r>
              <a:rPr lang="en-US" sz="320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&gt; 300 </a:t>
            </a:r>
            <a:r>
              <a:rPr lang="en-US" sz="3200">
                <a:latin typeface="Arial Narrow" charset="0"/>
                <a:ea typeface="ＭＳ Ｐゴシック" charset="0"/>
              </a:rPr>
              <a:t>μs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Krypton 85:			</a:t>
            </a:r>
            <a:r>
              <a:rPr lang="en-US" sz="320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50 - 100</a:t>
            </a:r>
            <a:r>
              <a:rPr lang="en-US" sz="3200">
                <a:latin typeface="Arial Narrow" charset="0"/>
                <a:ea typeface="ＭＳ Ｐゴシック" charset="0"/>
              </a:rPr>
              <a:t>	</a:t>
            </a:r>
            <a:r>
              <a:rPr lang="en-US" sz="320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&lt; 100</a:t>
            </a:r>
            <a:r>
              <a:rPr lang="en-US" sz="3200">
                <a:latin typeface="Arial Narrow" charset="0"/>
                <a:ea typeface="ＭＳ Ｐゴシック" charset="0"/>
              </a:rPr>
              <a:t>	ppt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Radon:				</a:t>
            </a:r>
            <a:r>
              <a:rPr lang="en-US" sz="320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1.1 ± 0.4</a:t>
            </a:r>
            <a:r>
              <a:rPr lang="en-US" sz="3200">
                <a:latin typeface="Arial Narrow" charset="0"/>
                <a:ea typeface="ＭＳ Ｐゴシック" charset="0"/>
              </a:rPr>
              <a:t>	</a:t>
            </a:r>
            <a:r>
              <a:rPr lang="en-US" sz="320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&lt; 2</a:t>
            </a:r>
            <a:r>
              <a:rPr lang="en-US" sz="3200">
                <a:latin typeface="Arial Narrow" charset="0"/>
                <a:ea typeface="ＭＳ Ｐゴシック" charset="0"/>
              </a:rPr>
              <a:t>	Bq/m</a:t>
            </a:r>
            <a:r>
              <a:rPr lang="en-US" sz="3200" baseline="33000">
                <a:latin typeface="Arial Narrow" charset="0"/>
                <a:ea typeface="ＭＳ Ｐゴシック" charset="0"/>
              </a:rPr>
              <a:t>3</a:t>
            </a:r>
            <a:r>
              <a:rPr lang="en-US" sz="3200">
                <a:latin typeface="Arial Narrow" charset="0"/>
                <a:ea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Serious calibration runs under way.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Neutrons:		AmBe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Surface gammas:	Co-60, Cs-137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Internal gammas : 	Kr-83m   (9 keV, 32 keV)</a:t>
            </a: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Physics data taking started on January 15!	</a:t>
            </a:r>
          </a:p>
        </p:txBody>
      </p:sp>
      <p:sp>
        <p:nvSpPr>
          <p:cNvPr id="788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88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0B0CE76-F4CD-E944-AECF-896FACDFE4DA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Energy Spectrum of Real Data vs. MC</a:t>
            </a:r>
          </a:p>
        </p:txBody>
      </p:sp>
      <p:sp>
        <p:nvSpPr>
          <p:cNvPr id="798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</a:p>
        </p:txBody>
      </p:sp>
      <p:sp>
        <p:nvSpPr>
          <p:cNvPr id="798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ED4B9D-29B9-0345-BB8F-FA6F1D139000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9878" name="Picture 8" descr="Background_spectrum_veto_scaled_2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7"/>
          <a:stretch>
            <a:fillRect/>
          </a:stretch>
        </p:blipFill>
        <p:spPr bwMode="auto">
          <a:xfrm>
            <a:off x="152400" y="762000"/>
            <a:ext cx="9220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 Box 15"/>
          <p:cNvSpPr txBox="1">
            <a:spLocks noChangeArrowheads="1"/>
          </p:cNvSpPr>
          <p:nvPr/>
        </p:nvSpPr>
        <p:spPr bwMode="auto">
          <a:xfrm>
            <a:off x="5257800" y="2514600"/>
            <a:ext cx="3429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Font typeface="Arial Narrow" charset="0"/>
              <a:buNone/>
            </a:pPr>
            <a:r>
              <a:rPr lang="en-US" sz="2000" b="1">
                <a:solidFill>
                  <a:srgbClr val="008000"/>
                </a:solidFill>
                <a:latin typeface="Arial Narrow" charset="0"/>
              </a:rPr>
              <a:t>MC flux is multiplied by 0.75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2209800" y="4191000"/>
            <a:ext cx="685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Font typeface="Arial Narrow" charset="0"/>
              <a:buNone/>
            </a:pPr>
            <a:r>
              <a:rPr lang="en-US" sz="1600" b="1">
                <a:solidFill>
                  <a:srgbClr val="3366FF"/>
                </a:solidFill>
                <a:latin typeface="Arial Narrow" charset="0"/>
              </a:rPr>
              <a:t>30 kg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1981200" y="3276600"/>
            <a:ext cx="685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Font typeface="Arial Narrow" charset="0"/>
              <a:buNone/>
            </a:pPr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50 kg</a:t>
            </a:r>
          </a:p>
        </p:txBody>
      </p:sp>
      <p:sp>
        <p:nvSpPr>
          <p:cNvPr id="79882" name="Text Box 8"/>
          <p:cNvSpPr txBox="1">
            <a:spLocks noChangeArrowheads="1"/>
          </p:cNvSpPr>
          <p:nvPr/>
        </p:nvSpPr>
        <p:spPr bwMode="auto">
          <a:xfrm>
            <a:off x="2667000" y="2590800"/>
            <a:ext cx="1676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Font typeface="Arial Narrow" charset="0"/>
              <a:buNone/>
            </a:pPr>
            <a:r>
              <a:rPr lang="en-US" sz="1600" b="1">
                <a:solidFill>
                  <a:srgbClr val="404040"/>
                </a:solidFill>
                <a:latin typeface="Arial Narrow" charset="0"/>
              </a:rPr>
              <a:t>Full target (63 kg)</a:t>
            </a:r>
          </a:p>
        </p:txBody>
      </p:sp>
      <p:sp>
        <p:nvSpPr>
          <p:cNvPr id="79883" name="Rectangle 12"/>
          <p:cNvSpPr>
            <a:spLocks noChangeArrowheads="1"/>
          </p:cNvSpPr>
          <p:nvPr/>
        </p:nvSpPr>
        <p:spPr bwMode="auto">
          <a:xfrm>
            <a:off x="2057400" y="1524000"/>
            <a:ext cx="2884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00"/>
                </a:solidFill>
                <a:latin typeface="Arial Narrow" charset="0"/>
              </a:rPr>
              <a:t>XENON10 (5,4 kg, 0.6 DRU) </a:t>
            </a:r>
            <a:endParaRPr lang="en-US" sz="2000">
              <a:solidFill>
                <a:srgbClr val="FF9900"/>
              </a:solidFill>
            </a:endParaRPr>
          </a:p>
        </p:txBody>
      </p:sp>
      <p:cxnSp>
        <p:nvCxnSpPr>
          <p:cNvPr id="79884" name="Straight Arrow Connector 14"/>
          <p:cNvCxnSpPr>
            <a:cxnSpLocks noChangeShapeType="1"/>
          </p:cNvCxnSpPr>
          <p:nvPr/>
        </p:nvCxnSpPr>
        <p:spPr bwMode="auto">
          <a:xfrm rot="10800000">
            <a:off x="1447800" y="1752600"/>
            <a:ext cx="609600" cy="1588"/>
          </a:xfrm>
          <a:prstGeom prst="straightConnector1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85" name="Straight Arrow Connector 16"/>
          <p:cNvCxnSpPr>
            <a:cxnSpLocks noChangeShapeType="1"/>
          </p:cNvCxnSpPr>
          <p:nvPr/>
        </p:nvCxnSpPr>
        <p:spPr bwMode="auto">
          <a:xfrm rot="10800000">
            <a:off x="2057400" y="4972050"/>
            <a:ext cx="609600" cy="1588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438400" y="4991100"/>
            <a:ext cx="3187700" cy="1179513"/>
            <a:chOff x="2438400" y="4990838"/>
            <a:chExt cx="3187700" cy="1179730"/>
          </a:xfrm>
        </p:grpSpPr>
        <p:pic>
          <p:nvPicPr>
            <p:cNvPr id="79888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" t="13885"/>
            <a:stretch>
              <a:fillRect/>
            </a:stretch>
          </p:blipFill>
          <p:spPr bwMode="auto">
            <a:xfrm>
              <a:off x="2438400" y="4990838"/>
              <a:ext cx="3187700" cy="1179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9" name="Rectangle 19"/>
            <p:cNvSpPr>
              <a:spLocks noChangeArrowheads="1"/>
            </p:cNvSpPr>
            <p:nvPr/>
          </p:nvSpPr>
          <p:spPr bwMode="auto">
            <a:xfrm>
              <a:off x="4849968" y="57150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9887" name="Rectangle 10"/>
          <p:cNvSpPr>
            <a:spLocks noChangeArrowheads="1"/>
          </p:cNvSpPr>
          <p:nvPr/>
        </p:nvSpPr>
        <p:spPr bwMode="auto">
          <a:xfrm>
            <a:off x="2743200" y="4724400"/>
            <a:ext cx="1001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3366FF"/>
                </a:solidFill>
                <a:latin typeface="Arial Narrow" charset="0"/>
              </a:rPr>
              <a:t>7 mDRU</a:t>
            </a:r>
            <a:endParaRPr lang="en-US" sz="200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Z-R Distribution for Elastic Range before S2/S1 Cut</a:t>
            </a:r>
          </a:p>
        </p:txBody>
      </p:sp>
      <p:sp>
        <p:nvSpPr>
          <p:cNvPr id="808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09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D145B6-5D66-3C45-A547-4A69D3685A23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0902" name="Content Placeholder 7" descr="New_data_ZR_el_preS2S1_junk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0" r="-5930"/>
          <a:stretch>
            <a:fillRect/>
          </a:stretch>
        </p:blipFill>
        <p:spPr/>
      </p:pic>
      <p:sp>
        <p:nvSpPr>
          <p:cNvPr id="80903" name="Text Box 15"/>
          <p:cNvSpPr txBox="1">
            <a:spLocks noChangeArrowheads="1"/>
          </p:cNvSpPr>
          <p:nvPr/>
        </p:nvSpPr>
        <p:spPr bwMode="auto">
          <a:xfrm>
            <a:off x="1981200" y="4876800"/>
            <a:ext cx="12192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35 events</a:t>
            </a:r>
          </a:p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(7 mDRU)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5257800" y="5257800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30 kg</a:t>
            </a:r>
          </a:p>
        </p:txBody>
      </p:sp>
      <p:sp>
        <p:nvSpPr>
          <p:cNvPr id="80905" name="Text Box 8"/>
          <p:cNvSpPr txBox="1">
            <a:spLocks noChangeArrowheads="1"/>
          </p:cNvSpPr>
          <p:nvPr/>
        </p:nvSpPr>
        <p:spPr bwMode="auto">
          <a:xfrm>
            <a:off x="5410200" y="5638800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50 kg</a:t>
            </a:r>
          </a:p>
        </p:txBody>
      </p:sp>
      <p:sp>
        <p:nvSpPr>
          <p:cNvPr id="80906" name="Rectangle 9"/>
          <p:cNvSpPr>
            <a:spLocks noChangeArrowheads="1"/>
          </p:cNvSpPr>
          <p:nvPr/>
        </p:nvSpPr>
        <p:spPr bwMode="auto">
          <a:xfrm>
            <a:off x="1600200" y="2114550"/>
            <a:ext cx="1890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000" b="1">
                <a:solidFill>
                  <a:srgbClr val="32946A"/>
                </a:solidFill>
                <a:latin typeface="Arial Narrow" charset="0"/>
                <a:cs typeface="ＭＳ Ｐゴシック" charset="0"/>
              </a:rPr>
              <a:t>Before S2/S1 Cut</a:t>
            </a:r>
          </a:p>
          <a:p>
            <a:pPr defTabSz="457200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000" b="1">
                <a:solidFill>
                  <a:srgbClr val="32946A"/>
                </a:solidFill>
                <a:latin typeface="Arial Narrow" charset="0"/>
                <a:cs typeface="ＭＳ Ｐゴシック" charset="0"/>
              </a:rPr>
              <a:t>(2 – 18 keVee)</a:t>
            </a:r>
          </a:p>
        </p:txBody>
      </p:sp>
      <p:sp>
        <p:nvSpPr>
          <p:cNvPr id="80907" name="Text Box 15"/>
          <p:cNvSpPr txBox="1">
            <a:spLocks noChangeArrowheads="1"/>
          </p:cNvSpPr>
          <p:nvPr/>
        </p:nvSpPr>
        <p:spPr bwMode="auto">
          <a:xfrm>
            <a:off x="152400" y="6477000"/>
            <a:ext cx="16764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b="1">
                <a:solidFill>
                  <a:srgbClr val="008000"/>
                </a:solidFill>
                <a:latin typeface="Arial Narrow" charset="0"/>
              </a:rPr>
              <a:t>10.6 days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Z-R Distribution for Elastic Range after S2/S1 Cut</a:t>
            </a:r>
          </a:p>
        </p:txBody>
      </p:sp>
      <p:sp>
        <p:nvSpPr>
          <p:cNvPr id="819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19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705940-0F45-8F41-B8C9-FED5C130B375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1926" name="Content Placeholder 7" descr="New_data_ZR_el_postS2S1_junk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0" r="-5930"/>
          <a:stretch>
            <a:fillRect/>
          </a:stretch>
        </p:blipFill>
        <p:spPr/>
      </p:pic>
      <p:sp>
        <p:nvSpPr>
          <p:cNvPr id="81927" name="Rectangle 11"/>
          <p:cNvSpPr>
            <a:spLocks noChangeArrowheads="1"/>
          </p:cNvSpPr>
          <p:nvPr/>
        </p:nvSpPr>
        <p:spPr bwMode="auto">
          <a:xfrm>
            <a:off x="1474788" y="2074863"/>
            <a:ext cx="5257800" cy="3581400"/>
          </a:xfrm>
          <a:prstGeom prst="rect">
            <a:avLst/>
          </a:prstGeom>
          <a:solidFill>
            <a:srgbClr val="E0FF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5257800" y="5257800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Font typeface="Arial Narrow" charset="0"/>
              <a:buNone/>
            </a:pPr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30 kg</a:t>
            </a:r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5410200" y="5638800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Font typeface="Arial Narrow" charset="0"/>
              <a:buNone/>
            </a:pPr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50 kg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1600200" y="2114550"/>
            <a:ext cx="3514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32946A"/>
                </a:solidFill>
                <a:latin typeface="Arial Narrow" charset="0"/>
              </a:rPr>
              <a:t>After S2/S1 Cut (99.5% Rejection)</a:t>
            </a:r>
          </a:p>
          <a:p>
            <a:r>
              <a:rPr lang="en-US" sz="2000" b="1">
                <a:solidFill>
                  <a:srgbClr val="32946A"/>
                </a:solidFill>
                <a:latin typeface="Arial Narrow" charset="0"/>
              </a:rPr>
              <a:t>(2 – 18 keVee)</a:t>
            </a:r>
          </a:p>
        </p:txBody>
      </p:sp>
      <p:sp>
        <p:nvSpPr>
          <p:cNvPr id="81931" name="Text Box 15"/>
          <p:cNvSpPr txBox="1">
            <a:spLocks noChangeArrowheads="1"/>
          </p:cNvSpPr>
          <p:nvPr/>
        </p:nvSpPr>
        <p:spPr bwMode="auto">
          <a:xfrm>
            <a:off x="1905000" y="4800600"/>
            <a:ext cx="2286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0.17 BG expected</a:t>
            </a:r>
          </a:p>
        </p:txBody>
      </p:sp>
      <p:sp>
        <p:nvSpPr>
          <p:cNvPr id="81932" name="Text Box 15"/>
          <p:cNvSpPr txBox="1">
            <a:spLocks noChangeArrowheads="1"/>
          </p:cNvSpPr>
          <p:nvPr/>
        </p:nvSpPr>
        <p:spPr bwMode="auto">
          <a:xfrm>
            <a:off x="152400" y="6477000"/>
            <a:ext cx="16764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b="1">
                <a:solidFill>
                  <a:srgbClr val="008000"/>
                </a:solidFill>
                <a:latin typeface="Arial Narrow" charset="0"/>
              </a:rPr>
              <a:t>10.6 days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LogS2/S1 Real Data for 0-50 KeVee</a:t>
            </a:r>
          </a:p>
        </p:txBody>
      </p:sp>
      <p:sp>
        <p:nvSpPr>
          <p:cNvPr id="829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29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A77F40-53C6-1549-BA56-6BC06AA158E8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2950" name="Content Placeholder 7" descr="New_S2S1_data_bands_junk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0" r="-5930"/>
          <a:stretch>
            <a:fillRect/>
          </a:stretch>
        </p:blipFill>
        <p:spPr/>
      </p:pic>
      <p:sp>
        <p:nvSpPr>
          <p:cNvPr id="82951" name="Line 6"/>
          <p:cNvSpPr>
            <a:spLocks noChangeShapeType="1"/>
          </p:cNvSpPr>
          <p:nvPr/>
        </p:nvSpPr>
        <p:spPr bwMode="auto">
          <a:xfrm flipH="1">
            <a:off x="6865938" y="4437063"/>
            <a:ext cx="4762" cy="3048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7010400" y="4267200"/>
            <a:ext cx="11160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Ave.</a:t>
            </a:r>
          </a:p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Ave. – 3σ</a:t>
            </a:r>
          </a:p>
        </p:txBody>
      </p:sp>
      <p:grpSp>
        <p:nvGrpSpPr>
          <p:cNvPr id="2" name="Group 42"/>
          <p:cNvGrpSpPr/>
          <p:nvPr/>
        </p:nvGrpSpPr>
        <p:grpSpPr>
          <a:xfrm>
            <a:off x="1809260" y="3505200"/>
            <a:ext cx="5048741" cy="1074738"/>
            <a:chOff x="1809260" y="3505200"/>
            <a:chExt cx="5048741" cy="1074738"/>
          </a:xfrm>
          <a:solidFill>
            <a:srgbClr val="E0FFE2"/>
          </a:solidFill>
        </p:grpSpPr>
        <p:sp>
          <p:nvSpPr>
            <p:cNvPr id="21512" name="Line 5"/>
            <p:cNvSpPr>
              <a:spLocks noChangeShapeType="1"/>
            </p:cNvSpPr>
            <p:nvPr/>
          </p:nvSpPr>
          <p:spPr bwMode="auto">
            <a:xfrm flipH="1">
              <a:off x="1824038" y="3620480"/>
              <a:ext cx="4762" cy="838200"/>
            </a:xfrm>
            <a:prstGeom prst="line">
              <a:avLst/>
            </a:prstGeom>
            <a:grpFill/>
            <a:ln w="28440">
              <a:noFill/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rgbClr val="FFFFFF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21513" name="Line 6"/>
            <p:cNvSpPr>
              <a:spLocks noChangeShapeType="1"/>
            </p:cNvSpPr>
            <p:nvPr/>
          </p:nvSpPr>
          <p:spPr bwMode="auto">
            <a:xfrm flipH="1">
              <a:off x="3957638" y="4275138"/>
              <a:ext cx="4762" cy="304800"/>
            </a:xfrm>
            <a:prstGeom prst="line">
              <a:avLst/>
            </a:prstGeom>
            <a:grpFill/>
            <a:ln w="28440">
              <a:noFill/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rgbClr val="FFFFFF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20" name="Right Triangle 19"/>
            <p:cNvSpPr/>
            <p:nvPr/>
          </p:nvSpPr>
          <p:spPr bwMode="auto">
            <a:xfrm>
              <a:off x="1811220" y="3505200"/>
              <a:ext cx="533400" cy="30480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21" name="Right Triangle 20"/>
            <p:cNvSpPr/>
            <p:nvPr/>
          </p:nvSpPr>
          <p:spPr bwMode="auto">
            <a:xfrm>
              <a:off x="2246920" y="3743570"/>
              <a:ext cx="1143000" cy="30480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24" name="Right Triangle 23"/>
            <p:cNvSpPr/>
            <p:nvPr/>
          </p:nvSpPr>
          <p:spPr bwMode="auto">
            <a:xfrm>
              <a:off x="3505200" y="4087450"/>
              <a:ext cx="1143000" cy="17975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25" name="Right Triangle 24"/>
            <p:cNvSpPr/>
            <p:nvPr/>
          </p:nvSpPr>
          <p:spPr bwMode="auto">
            <a:xfrm>
              <a:off x="2895600" y="3923320"/>
              <a:ext cx="1143000" cy="22860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26" name="Right Triangle 25"/>
            <p:cNvSpPr/>
            <p:nvPr/>
          </p:nvSpPr>
          <p:spPr bwMode="auto">
            <a:xfrm>
              <a:off x="4495800" y="4239850"/>
              <a:ext cx="1143000" cy="17975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27" name="Right Triangle 26"/>
            <p:cNvSpPr/>
            <p:nvPr/>
          </p:nvSpPr>
          <p:spPr bwMode="auto">
            <a:xfrm>
              <a:off x="5715000" y="4400060"/>
              <a:ext cx="1143000" cy="15240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809260" y="3810000"/>
              <a:ext cx="533400" cy="4572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2286000" y="4038600"/>
              <a:ext cx="609600" cy="228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893640" y="4038600"/>
              <a:ext cx="533400" cy="228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352800" y="4114800"/>
              <a:ext cx="533400" cy="228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802190" y="4191000"/>
              <a:ext cx="388810" cy="152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134340" y="4257430"/>
              <a:ext cx="388810" cy="152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4" name="Right Triangle 33"/>
            <p:cNvSpPr/>
            <p:nvPr/>
          </p:nvSpPr>
          <p:spPr bwMode="auto">
            <a:xfrm rot="10800000">
              <a:off x="4267200" y="4343400"/>
              <a:ext cx="1219201" cy="22860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5" name="Right Triangle 34"/>
            <p:cNvSpPr/>
            <p:nvPr/>
          </p:nvSpPr>
          <p:spPr bwMode="auto">
            <a:xfrm rot="10800000">
              <a:off x="4667740" y="4382480"/>
              <a:ext cx="1143000" cy="16998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6" name="Right Triangle 35"/>
            <p:cNvSpPr/>
            <p:nvPr/>
          </p:nvSpPr>
          <p:spPr bwMode="auto">
            <a:xfrm rot="10800000">
              <a:off x="5715001" y="4495800"/>
              <a:ext cx="1143000" cy="76199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7" name="Right Triangle 36"/>
            <p:cNvSpPr/>
            <p:nvPr/>
          </p:nvSpPr>
          <p:spPr bwMode="auto">
            <a:xfrm rot="10800000">
              <a:off x="3305911" y="4191000"/>
              <a:ext cx="838200" cy="228602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8" name="Right Triangle 37"/>
            <p:cNvSpPr/>
            <p:nvPr/>
          </p:nvSpPr>
          <p:spPr bwMode="auto">
            <a:xfrm rot="10800000">
              <a:off x="3962401" y="4343400"/>
              <a:ext cx="1143000" cy="16998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39" name="Right Triangle 38"/>
            <p:cNvSpPr/>
            <p:nvPr/>
          </p:nvSpPr>
          <p:spPr bwMode="auto">
            <a:xfrm rot="10800000">
              <a:off x="3198441" y="4276970"/>
              <a:ext cx="1143000" cy="16998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40" name="Right Triangle 39"/>
            <p:cNvSpPr/>
            <p:nvPr/>
          </p:nvSpPr>
          <p:spPr bwMode="auto">
            <a:xfrm rot="10800000">
              <a:off x="2405171" y="4191000"/>
              <a:ext cx="1143000" cy="169980"/>
            </a:xfrm>
            <a:prstGeom prst="rtTriangl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429740" y="4419600"/>
              <a:ext cx="609600" cy="13286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>
                <a:solidFill>
                  <a:schemeClr val="bg1"/>
                </a:solidFill>
                <a:ea typeface="Arial" charset="0"/>
              </a:endParaRPr>
            </a:p>
          </p:txBody>
        </p:sp>
      </p:grpSp>
      <p:sp>
        <p:nvSpPr>
          <p:cNvPr id="82954" name="Line 5"/>
          <p:cNvSpPr>
            <a:spLocks noChangeShapeType="1"/>
          </p:cNvSpPr>
          <p:nvPr/>
        </p:nvSpPr>
        <p:spPr bwMode="auto">
          <a:xfrm flipH="1">
            <a:off x="1804988" y="1905000"/>
            <a:ext cx="4762" cy="24384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5" name="Line 6"/>
          <p:cNvSpPr>
            <a:spLocks noChangeShapeType="1"/>
          </p:cNvSpPr>
          <p:nvPr/>
        </p:nvSpPr>
        <p:spPr bwMode="auto">
          <a:xfrm flipH="1">
            <a:off x="3957638" y="4122738"/>
            <a:ext cx="4762" cy="3048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Line 6"/>
          <p:cNvSpPr>
            <a:spLocks noChangeShapeType="1"/>
          </p:cNvSpPr>
          <p:nvPr/>
        </p:nvSpPr>
        <p:spPr bwMode="auto">
          <a:xfrm flipH="1">
            <a:off x="6865938" y="4437063"/>
            <a:ext cx="4762" cy="3048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7" name="Text Box 15"/>
          <p:cNvSpPr txBox="1">
            <a:spLocks noChangeArrowheads="1"/>
          </p:cNvSpPr>
          <p:nvPr/>
        </p:nvSpPr>
        <p:spPr bwMode="auto">
          <a:xfrm>
            <a:off x="1828800" y="3963988"/>
            <a:ext cx="1981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0.17 BG expected</a:t>
            </a:r>
          </a:p>
        </p:txBody>
      </p:sp>
      <p:sp>
        <p:nvSpPr>
          <p:cNvPr id="82958" name="Text Box 15"/>
          <p:cNvSpPr txBox="1">
            <a:spLocks noChangeArrowheads="1"/>
          </p:cNvSpPr>
          <p:nvPr/>
        </p:nvSpPr>
        <p:spPr bwMode="auto">
          <a:xfrm>
            <a:off x="2133600" y="44196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Elastic DM</a:t>
            </a:r>
          </a:p>
        </p:txBody>
      </p:sp>
      <p:sp>
        <p:nvSpPr>
          <p:cNvPr id="82959" name="Line 6"/>
          <p:cNvSpPr>
            <a:spLocks noChangeShapeType="1"/>
          </p:cNvSpPr>
          <p:nvPr/>
        </p:nvSpPr>
        <p:spPr bwMode="auto">
          <a:xfrm flipH="1">
            <a:off x="3957638" y="2514600"/>
            <a:ext cx="4762" cy="1912938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0" name="Text Box 14"/>
          <p:cNvSpPr txBox="1">
            <a:spLocks noChangeArrowheads="1"/>
          </p:cNvSpPr>
          <p:nvPr/>
        </p:nvSpPr>
        <p:spPr bwMode="auto">
          <a:xfrm>
            <a:off x="4114800" y="4648200"/>
            <a:ext cx="167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Inelastic DM</a:t>
            </a:r>
          </a:p>
        </p:txBody>
      </p:sp>
      <p:sp>
        <p:nvSpPr>
          <p:cNvPr id="82961" name="Text Box 15"/>
          <p:cNvSpPr txBox="1">
            <a:spLocks noChangeArrowheads="1"/>
          </p:cNvSpPr>
          <p:nvPr/>
        </p:nvSpPr>
        <p:spPr bwMode="auto">
          <a:xfrm>
            <a:off x="2286000" y="1881188"/>
            <a:ext cx="1219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35 events</a:t>
            </a:r>
          </a:p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(7 mDRU)</a:t>
            </a:r>
          </a:p>
        </p:txBody>
      </p:sp>
      <p:sp>
        <p:nvSpPr>
          <p:cNvPr id="82962" name="Text Box 15"/>
          <p:cNvSpPr txBox="1">
            <a:spLocks noChangeArrowheads="1"/>
          </p:cNvSpPr>
          <p:nvPr/>
        </p:nvSpPr>
        <p:spPr bwMode="auto">
          <a:xfrm>
            <a:off x="152400" y="6477000"/>
            <a:ext cx="16764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9966"/>
              </a:buClr>
              <a:buSzPct val="100000"/>
              <a:buFont typeface="Arial Narrow" charset="0"/>
              <a:buNone/>
            </a:pPr>
            <a:r>
              <a:rPr lang="en-US" b="1">
                <a:solidFill>
                  <a:srgbClr val="008000"/>
                </a:solidFill>
                <a:latin typeface="Arial Narrow" charset="0"/>
              </a:rPr>
              <a:t>10.6 days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1D7C25-D372-B541-8AB5-1A4E979AAD22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5605" name="Title 7"/>
          <p:cNvSpPr>
            <a:spLocks noGrp="1"/>
          </p:cNvSpPr>
          <p:nvPr>
            <p:ph type="title"/>
          </p:nvPr>
        </p:nvSpPr>
        <p:spPr>
          <a:xfrm>
            <a:off x="1600200" y="2590800"/>
            <a:ext cx="6248400" cy="1371600"/>
          </a:xfrm>
          <a:solidFill>
            <a:srgbClr val="FFCCFF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Introduction</a:t>
            </a:r>
            <a:endParaRPr lang="en-US" sz="4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FF"/>
              </a:buClr>
            </a:pPr>
            <a:r>
              <a:rPr lang="en-US" sz="1500" i="1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buClr>
                <a:srgbClr val="0000FF"/>
              </a:buClr>
            </a:pPr>
            <a:fld id="{5C74976F-F075-734E-A645-FF0F108D202A}" type="slidenum">
              <a:rPr lang="en-US" sz="1500" i="1">
                <a:solidFill>
                  <a:srgbClr val="0000FF"/>
                </a:solidFill>
              </a:rPr>
              <a:pPr algn="r" eaLnBrk="1" hangingPunct="1">
                <a:buClr>
                  <a:srgbClr val="0000FF"/>
                </a:buClr>
              </a:pPr>
              <a:t>40</a:t>
            </a:fld>
            <a:endParaRPr lang="en-US" sz="1500" i="1">
              <a:solidFill>
                <a:srgbClr val="0000FF"/>
              </a:solidFill>
            </a:endParaRP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133350" y="1031875"/>
            <a:ext cx="10477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 </a:t>
            </a:r>
          </a:p>
        </p:txBody>
      </p:sp>
      <p:sp>
        <p:nvSpPr>
          <p:cNvPr id="83973" name="Rectangle 6"/>
          <p:cNvSpPr>
            <a:spLocks noChangeArrowheads="1"/>
          </p:cNvSpPr>
          <p:nvPr/>
        </p:nvSpPr>
        <p:spPr bwMode="auto">
          <a:xfrm>
            <a:off x="1181100" y="1031875"/>
            <a:ext cx="7937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Fiducial Mass</a:t>
            </a:r>
          </a:p>
        </p:txBody>
      </p:sp>
      <p:sp>
        <p:nvSpPr>
          <p:cNvPr id="83974" name="Rectangle 7"/>
          <p:cNvSpPr>
            <a:spLocks noChangeArrowheads="1"/>
          </p:cNvSpPr>
          <p:nvPr/>
        </p:nvSpPr>
        <p:spPr bwMode="auto">
          <a:xfrm>
            <a:off x="1974850" y="1031875"/>
            <a:ext cx="7048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Live days</a:t>
            </a:r>
          </a:p>
        </p:txBody>
      </p:sp>
      <p:sp>
        <p:nvSpPr>
          <p:cNvPr id="83975" name="Rectangle 8"/>
          <p:cNvSpPr>
            <a:spLocks noChangeArrowheads="1"/>
          </p:cNvSpPr>
          <p:nvPr/>
        </p:nvSpPr>
        <p:spPr bwMode="auto">
          <a:xfrm>
            <a:off x="2679700" y="1031875"/>
            <a:ext cx="8540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Efficiency</a:t>
            </a:r>
          </a:p>
        </p:txBody>
      </p:sp>
      <p:sp>
        <p:nvSpPr>
          <p:cNvPr id="83976" name="Rectangle 9"/>
          <p:cNvSpPr>
            <a:spLocks noChangeArrowheads="1"/>
          </p:cNvSpPr>
          <p:nvPr/>
        </p:nvSpPr>
        <p:spPr bwMode="auto">
          <a:xfrm>
            <a:off x="3533775" y="1031875"/>
            <a:ext cx="7937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Effective Exposure</a:t>
            </a:r>
          </a:p>
        </p:txBody>
      </p:sp>
      <p:sp>
        <p:nvSpPr>
          <p:cNvPr id="83977" name="Rectangle 10"/>
          <p:cNvSpPr>
            <a:spLocks noChangeArrowheads="1"/>
          </p:cNvSpPr>
          <p:nvPr/>
        </p:nvSpPr>
        <p:spPr bwMode="auto">
          <a:xfrm>
            <a:off x="4327525" y="1031875"/>
            <a:ext cx="8826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Relative exposure (over CDMS-II)‏</a:t>
            </a:r>
          </a:p>
        </p:txBody>
      </p:sp>
      <p:sp>
        <p:nvSpPr>
          <p:cNvPr id="83978" name="Rectangle 11"/>
          <p:cNvSpPr>
            <a:spLocks noChangeArrowheads="1"/>
          </p:cNvSpPr>
          <p:nvPr/>
        </p:nvSpPr>
        <p:spPr bwMode="auto">
          <a:xfrm>
            <a:off x="5210175" y="1031875"/>
            <a:ext cx="7937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No. of Observed Events</a:t>
            </a:r>
          </a:p>
        </p:txBody>
      </p:sp>
      <p:sp>
        <p:nvSpPr>
          <p:cNvPr id="83979" name="Rectangle 12"/>
          <p:cNvSpPr>
            <a:spLocks noChangeArrowheads="1"/>
          </p:cNvSpPr>
          <p:nvPr/>
        </p:nvSpPr>
        <p:spPr bwMode="auto">
          <a:xfrm>
            <a:off x="6003925" y="1031875"/>
            <a:ext cx="7937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No. of Gamma BG (before S2/S1 cut)‏</a:t>
            </a:r>
          </a:p>
        </p:txBody>
      </p:sp>
      <p:sp>
        <p:nvSpPr>
          <p:cNvPr id="83980" name="Rectangle 13"/>
          <p:cNvSpPr>
            <a:spLocks noChangeArrowheads="1"/>
          </p:cNvSpPr>
          <p:nvPr/>
        </p:nvSpPr>
        <p:spPr bwMode="auto">
          <a:xfrm>
            <a:off x="6797675" y="1031875"/>
            <a:ext cx="7937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No. of Gamma BG (before S2/S1 cut)‏</a:t>
            </a:r>
          </a:p>
        </p:txBody>
      </p:sp>
      <p:sp>
        <p:nvSpPr>
          <p:cNvPr id="83981" name="Rectangle 14"/>
          <p:cNvSpPr>
            <a:spLocks noChangeArrowheads="1"/>
          </p:cNvSpPr>
          <p:nvPr/>
        </p:nvSpPr>
        <p:spPr bwMode="auto">
          <a:xfrm>
            <a:off x="7591425" y="1031875"/>
            <a:ext cx="8540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S2/S1 Rejection Efficiency</a:t>
            </a:r>
          </a:p>
        </p:txBody>
      </p:sp>
      <p:sp>
        <p:nvSpPr>
          <p:cNvPr id="83982" name="Rectangle 15"/>
          <p:cNvSpPr>
            <a:spLocks noChangeArrowheads="1"/>
          </p:cNvSpPr>
          <p:nvPr/>
        </p:nvSpPr>
        <p:spPr bwMode="auto">
          <a:xfrm>
            <a:off x="8445500" y="1031875"/>
            <a:ext cx="10033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00009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90"/>
                </a:solidFill>
                <a:latin typeface="Arial Narrow" charset="0"/>
              </a:rPr>
              <a:t>No. of Expected Gamma BG (after S2/S1 cut)‏</a:t>
            </a:r>
          </a:p>
        </p:txBody>
      </p:sp>
      <p:sp>
        <p:nvSpPr>
          <p:cNvPr id="83983" name="Rectangle 16"/>
          <p:cNvSpPr>
            <a:spLocks noChangeArrowheads="1"/>
          </p:cNvSpPr>
          <p:nvPr/>
        </p:nvSpPr>
        <p:spPr bwMode="auto">
          <a:xfrm>
            <a:off x="133350" y="3206750"/>
            <a:ext cx="1047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99330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3300"/>
                </a:solidFill>
                <a:latin typeface="Arial Narrow" charset="0"/>
              </a:rPr>
              <a:t> </a:t>
            </a:r>
          </a:p>
        </p:txBody>
      </p:sp>
      <p:sp>
        <p:nvSpPr>
          <p:cNvPr id="83984" name="Rectangle 17"/>
          <p:cNvSpPr>
            <a:spLocks noChangeArrowheads="1"/>
          </p:cNvSpPr>
          <p:nvPr/>
        </p:nvSpPr>
        <p:spPr bwMode="auto">
          <a:xfrm>
            <a:off x="1181100" y="3206750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kg</a:t>
            </a:r>
          </a:p>
        </p:txBody>
      </p:sp>
      <p:sp>
        <p:nvSpPr>
          <p:cNvPr id="83985" name="Rectangle 18"/>
          <p:cNvSpPr>
            <a:spLocks noChangeArrowheads="1"/>
          </p:cNvSpPr>
          <p:nvPr/>
        </p:nvSpPr>
        <p:spPr bwMode="auto">
          <a:xfrm>
            <a:off x="1974850" y="3206750"/>
            <a:ext cx="7048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days</a:t>
            </a:r>
          </a:p>
        </p:txBody>
      </p:sp>
      <p:sp>
        <p:nvSpPr>
          <p:cNvPr id="83986" name="Rectangle 19"/>
          <p:cNvSpPr>
            <a:spLocks noChangeArrowheads="1"/>
          </p:cNvSpPr>
          <p:nvPr/>
        </p:nvSpPr>
        <p:spPr bwMode="auto">
          <a:xfrm>
            <a:off x="2679700" y="3206750"/>
            <a:ext cx="8540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 </a:t>
            </a:r>
          </a:p>
        </p:txBody>
      </p:sp>
      <p:sp>
        <p:nvSpPr>
          <p:cNvPr id="83987" name="Rectangle 20"/>
          <p:cNvSpPr>
            <a:spLocks noChangeArrowheads="1"/>
          </p:cNvSpPr>
          <p:nvPr/>
        </p:nvSpPr>
        <p:spPr bwMode="auto">
          <a:xfrm>
            <a:off x="3533775" y="3206750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kg-days</a:t>
            </a:r>
          </a:p>
        </p:txBody>
      </p:sp>
      <p:sp>
        <p:nvSpPr>
          <p:cNvPr id="83988" name="Rectangle 21"/>
          <p:cNvSpPr>
            <a:spLocks noChangeArrowheads="1"/>
          </p:cNvSpPr>
          <p:nvPr/>
        </p:nvSpPr>
        <p:spPr bwMode="auto">
          <a:xfrm>
            <a:off x="4327525" y="3206750"/>
            <a:ext cx="8826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 </a:t>
            </a:r>
          </a:p>
        </p:txBody>
      </p:sp>
      <p:sp>
        <p:nvSpPr>
          <p:cNvPr id="83989" name="Rectangle 22"/>
          <p:cNvSpPr>
            <a:spLocks noChangeArrowheads="1"/>
          </p:cNvSpPr>
          <p:nvPr/>
        </p:nvSpPr>
        <p:spPr bwMode="auto">
          <a:xfrm>
            <a:off x="5210175" y="3206750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Events</a:t>
            </a:r>
          </a:p>
        </p:txBody>
      </p:sp>
      <p:sp>
        <p:nvSpPr>
          <p:cNvPr id="83990" name="Rectangle 23"/>
          <p:cNvSpPr>
            <a:spLocks noChangeArrowheads="1"/>
          </p:cNvSpPr>
          <p:nvPr/>
        </p:nvSpPr>
        <p:spPr bwMode="auto">
          <a:xfrm>
            <a:off x="6003925" y="3206750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DRU</a:t>
            </a:r>
          </a:p>
        </p:txBody>
      </p:sp>
      <p:sp>
        <p:nvSpPr>
          <p:cNvPr id="83991" name="Rectangle 24"/>
          <p:cNvSpPr>
            <a:spLocks noChangeArrowheads="1"/>
          </p:cNvSpPr>
          <p:nvPr/>
        </p:nvSpPr>
        <p:spPr bwMode="auto">
          <a:xfrm>
            <a:off x="6797675" y="3206750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Events</a:t>
            </a:r>
          </a:p>
        </p:txBody>
      </p:sp>
      <p:sp>
        <p:nvSpPr>
          <p:cNvPr id="83992" name="Rectangle 25"/>
          <p:cNvSpPr>
            <a:spLocks noChangeArrowheads="1"/>
          </p:cNvSpPr>
          <p:nvPr/>
        </p:nvSpPr>
        <p:spPr bwMode="auto">
          <a:xfrm>
            <a:off x="7591425" y="3206750"/>
            <a:ext cx="8540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 </a:t>
            </a:r>
          </a:p>
        </p:txBody>
      </p:sp>
      <p:sp>
        <p:nvSpPr>
          <p:cNvPr id="83993" name="Rectangle 26"/>
          <p:cNvSpPr>
            <a:spLocks noChangeArrowheads="1"/>
          </p:cNvSpPr>
          <p:nvPr/>
        </p:nvSpPr>
        <p:spPr bwMode="auto">
          <a:xfrm>
            <a:off x="8445500" y="3206750"/>
            <a:ext cx="10033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Events</a:t>
            </a:r>
          </a:p>
        </p:txBody>
      </p:sp>
      <p:sp>
        <p:nvSpPr>
          <p:cNvPr id="83994" name="Rectangle 27"/>
          <p:cNvSpPr>
            <a:spLocks noChangeArrowheads="1"/>
          </p:cNvSpPr>
          <p:nvPr/>
        </p:nvSpPr>
        <p:spPr bwMode="auto">
          <a:xfrm>
            <a:off x="133350" y="3890963"/>
            <a:ext cx="1047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FF660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CDMS-II</a:t>
            </a:r>
          </a:p>
        </p:txBody>
      </p:sp>
      <p:sp>
        <p:nvSpPr>
          <p:cNvPr id="83995" name="Rectangle 28"/>
          <p:cNvSpPr>
            <a:spLocks noChangeArrowheads="1"/>
          </p:cNvSpPr>
          <p:nvPr/>
        </p:nvSpPr>
        <p:spPr bwMode="auto">
          <a:xfrm>
            <a:off x="1181100" y="3890963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4.4</a:t>
            </a:r>
          </a:p>
        </p:txBody>
      </p:sp>
      <p:sp>
        <p:nvSpPr>
          <p:cNvPr id="83996" name="Rectangle 29"/>
          <p:cNvSpPr>
            <a:spLocks noChangeArrowheads="1"/>
          </p:cNvSpPr>
          <p:nvPr/>
        </p:nvSpPr>
        <p:spPr bwMode="auto">
          <a:xfrm>
            <a:off x="1974850" y="3890963"/>
            <a:ext cx="7048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139</a:t>
            </a:r>
          </a:p>
        </p:txBody>
      </p:sp>
      <p:sp>
        <p:nvSpPr>
          <p:cNvPr id="83997" name="Rectangle 30"/>
          <p:cNvSpPr>
            <a:spLocks noChangeArrowheads="1"/>
          </p:cNvSpPr>
          <p:nvPr/>
        </p:nvSpPr>
        <p:spPr bwMode="auto">
          <a:xfrm>
            <a:off x="2679700" y="3890963"/>
            <a:ext cx="8540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0.317</a:t>
            </a:r>
          </a:p>
        </p:txBody>
      </p:sp>
      <p:sp>
        <p:nvSpPr>
          <p:cNvPr id="83998" name="Rectangle 31"/>
          <p:cNvSpPr>
            <a:spLocks noChangeArrowheads="1"/>
          </p:cNvSpPr>
          <p:nvPr/>
        </p:nvSpPr>
        <p:spPr bwMode="auto">
          <a:xfrm>
            <a:off x="3533775" y="3890963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194</a:t>
            </a:r>
          </a:p>
        </p:txBody>
      </p:sp>
      <p:sp>
        <p:nvSpPr>
          <p:cNvPr id="83999" name="Rectangle 32"/>
          <p:cNvSpPr>
            <a:spLocks noChangeArrowheads="1"/>
          </p:cNvSpPr>
          <p:nvPr/>
        </p:nvSpPr>
        <p:spPr bwMode="auto">
          <a:xfrm>
            <a:off x="4327525" y="3890963"/>
            <a:ext cx="8826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1.00</a:t>
            </a:r>
          </a:p>
        </p:txBody>
      </p:sp>
      <p:sp>
        <p:nvSpPr>
          <p:cNvPr id="84000" name="Rectangle 33"/>
          <p:cNvSpPr>
            <a:spLocks noChangeArrowheads="1"/>
          </p:cNvSpPr>
          <p:nvPr/>
        </p:nvSpPr>
        <p:spPr bwMode="auto">
          <a:xfrm>
            <a:off x="5210175" y="3890963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2</a:t>
            </a:r>
          </a:p>
        </p:txBody>
      </p:sp>
      <p:sp>
        <p:nvSpPr>
          <p:cNvPr id="84001" name="Rectangle 34"/>
          <p:cNvSpPr>
            <a:spLocks noChangeArrowheads="1"/>
          </p:cNvSpPr>
          <p:nvPr/>
        </p:nvSpPr>
        <p:spPr bwMode="auto">
          <a:xfrm>
            <a:off x="6003925" y="3890963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 </a:t>
            </a:r>
          </a:p>
        </p:txBody>
      </p:sp>
      <p:sp>
        <p:nvSpPr>
          <p:cNvPr id="84002" name="Rectangle 35"/>
          <p:cNvSpPr>
            <a:spLocks noChangeArrowheads="1"/>
          </p:cNvSpPr>
          <p:nvPr/>
        </p:nvSpPr>
        <p:spPr bwMode="auto">
          <a:xfrm>
            <a:off x="6797675" y="3890963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 </a:t>
            </a:r>
          </a:p>
        </p:txBody>
      </p:sp>
      <p:sp>
        <p:nvSpPr>
          <p:cNvPr id="84003" name="Rectangle 36"/>
          <p:cNvSpPr>
            <a:spLocks noChangeArrowheads="1"/>
          </p:cNvSpPr>
          <p:nvPr/>
        </p:nvSpPr>
        <p:spPr bwMode="auto">
          <a:xfrm>
            <a:off x="7591425" y="3890963"/>
            <a:ext cx="8540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 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8445500" y="3890963"/>
            <a:ext cx="10033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8000"/>
                </a:solidFill>
                <a:latin typeface="Arial Narrow" charset="0"/>
              </a:rPr>
              <a:t>0.80</a:t>
            </a:r>
          </a:p>
        </p:txBody>
      </p:sp>
      <p:sp>
        <p:nvSpPr>
          <p:cNvPr id="84005" name="Rectangle 38"/>
          <p:cNvSpPr>
            <a:spLocks noChangeArrowheads="1"/>
          </p:cNvSpPr>
          <p:nvPr/>
        </p:nvSpPr>
        <p:spPr bwMode="auto">
          <a:xfrm>
            <a:off x="133350" y="4575175"/>
            <a:ext cx="1047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993300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XENON10</a:t>
            </a:r>
          </a:p>
        </p:txBody>
      </p:sp>
      <p:sp>
        <p:nvSpPr>
          <p:cNvPr id="84006" name="Rectangle 39"/>
          <p:cNvSpPr>
            <a:spLocks noChangeArrowheads="1"/>
          </p:cNvSpPr>
          <p:nvPr/>
        </p:nvSpPr>
        <p:spPr bwMode="auto">
          <a:xfrm>
            <a:off x="1181100" y="4575175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5.4</a:t>
            </a:r>
          </a:p>
        </p:txBody>
      </p:sp>
      <p:sp>
        <p:nvSpPr>
          <p:cNvPr id="84007" name="Rectangle 40"/>
          <p:cNvSpPr>
            <a:spLocks noChangeArrowheads="1"/>
          </p:cNvSpPr>
          <p:nvPr/>
        </p:nvSpPr>
        <p:spPr bwMode="auto">
          <a:xfrm>
            <a:off x="1974850" y="4575175"/>
            <a:ext cx="7048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58.6</a:t>
            </a:r>
          </a:p>
        </p:txBody>
      </p:sp>
      <p:sp>
        <p:nvSpPr>
          <p:cNvPr id="84008" name="Rectangle 41"/>
          <p:cNvSpPr>
            <a:spLocks noChangeArrowheads="1"/>
          </p:cNvSpPr>
          <p:nvPr/>
        </p:nvSpPr>
        <p:spPr bwMode="auto">
          <a:xfrm>
            <a:off x="2679700" y="4575175"/>
            <a:ext cx="8540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0.43</a:t>
            </a:r>
          </a:p>
        </p:txBody>
      </p:sp>
      <p:sp>
        <p:nvSpPr>
          <p:cNvPr id="84009" name="Rectangle 42"/>
          <p:cNvSpPr>
            <a:spLocks noChangeArrowheads="1"/>
          </p:cNvSpPr>
          <p:nvPr/>
        </p:nvSpPr>
        <p:spPr bwMode="auto">
          <a:xfrm>
            <a:off x="3533775" y="4575175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136</a:t>
            </a:r>
          </a:p>
        </p:txBody>
      </p:sp>
      <p:sp>
        <p:nvSpPr>
          <p:cNvPr id="84010" name="Rectangle 43"/>
          <p:cNvSpPr>
            <a:spLocks noChangeArrowheads="1"/>
          </p:cNvSpPr>
          <p:nvPr/>
        </p:nvSpPr>
        <p:spPr bwMode="auto">
          <a:xfrm>
            <a:off x="4327525" y="4575175"/>
            <a:ext cx="8826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0.70</a:t>
            </a:r>
          </a:p>
        </p:txBody>
      </p:sp>
      <p:sp>
        <p:nvSpPr>
          <p:cNvPr id="84011" name="Rectangle 44"/>
          <p:cNvSpPr>
            <a:spLocks noChangeArrowheads="1"/>
          </p:cNvSpPr>
          <p:nvPr/>
        </p:nvSpPr>
        <p:spPr bwMode="auto">
          <a:xfrm>
            <a:off x="5210175" y="4575175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10</a:t>
            </a:r>
          </a:p>
        </p:txBody>
      </p:sp>
      <p:sp>
        <p:nvSpPr>
          <p:cNvPr id="84012" name="Rectangle 45"/>
          <p:cNvSpPr>
            <a:spLocks noChangeArrowheads="1"/>
          </p:cNvSpPr>
          <p:nvPr/>
        </p:nvSpPr>
        <p:spPr bwMode="auto">
          <a:xfrm>
            <a:off x="6003925" y="4575175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0.6</a:t>
            </a:r>
          </a:p>
        </p:txBody>
      </p:sp>
      <p:sp>
        <p:nvSpPr>
          <p:cNvPr id="84013" name="Rectangle 46"/>
          <p:cNvSpPr>
            <a:spLocks noChangeArrowheads="1"/>
          </p:cNvSpPr>
          <p:nvPr/>
        </p:nvSpPr>
        <p:spPr bwMode="auto">
          <a:xfrm>
            <a:off x="6797675" y="4575175"/>
            <a:ext cx="7937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816</a:t>
            </a:r>
          </a:p>
        </p:txBody>
      </p:sp>
      <p:sp>
        <p:nvSpPr>
          <p:cNvPr id="84014" name="Rectangle 47"/>
          <p:cNvSpPr>
            <a:spLocks noChangeArrowheads="1"/>
          </p:cNvSpPr>
          <p:nvPr/>
        </p:nvSpPr>
        <p:spPr bwMode="auto">
          <a:xfrm>
            <a:off x="7591425" y="4575175"/>
            <a:ext cx="8540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0.005</a:t>
            </a:r>
          </a:p>
        </p:txBody>
      </p:sp>
      <p:sp>
        <p:nvSpPr>
          <p:cNvPr id="84015" name="Rectangle 48"/>
          <p:cNvSpPr>
            <a:spLocks noChangeArrowheads="1"/>
          </p:cNvSpPr>
          <p:nvPr/>
        </p:nvSpPr>
        <p:spPr bwMode="auto">
          <a:xfrm>
            <a:off x="8445500" y="4575175"/>
            <a:ext cx="10033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996633"/>
                </a:solidFill>
                <a:latin typeface="Arial Narrow" charset="0"/>
              </a:rPr>
              <a:t>4.08</a:t>
            </a:r>
          </a:p>
        </p:txBody>
      </p:sp>
      <p:sp>
        <p:nvSpPr>
          <p:cNvPr id="84016" name="Rectangle 49"/>
          <p:cNvSpPr>
            <a:spLocks noChangeArrowheads="1"/>
          </p:cNvSpPr>
          <p:nvPr/>
        </p:nvSpPr>
        <p:spPr bwMode="auto">
          <a:xfrm>
            <a:off x="133350" y="5259388"/>
            <a:ext cx="1047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F20884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>
              <a:buClr>
                <a:srgbClr val="F20884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(now)</a:t>
            </a:r>
          </a:p>
        </p:txBody>
      </p:sp>
      <p:sp>
        <p:nvSpPr>
          <p:cNvPr id="84017" name="Rectangle 50"/>
          <p:cNvSpPr>
            <a:spLocks noChangeArrowheads="1"/>
          </p:cNvSpPr>
          <p:nvPr/>
        </p:nvSpPr>
        <p:spPr bwMode="auto">
          <a:xfrm>
            <a:off x="1181100" y="5259388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30</a:t>
            </a:r>
          </a:p>
        </p:txBody>
      </p:sp>
      <p:sp>
        <p:nvSpPr>
          <p:cNvPr id="84018" name="Rectangle 51"/>
          <p:cNvSpPr>
            <a:spLocks noChangeArrowheads="1"/>
          </p:cNvSpPr>
          <p:nvPr/>
        </p:nvSpPr>
        <p:spPr bwMode="auto">
          <a:xfrm>
            <a:off x="1974850" y="5259388"/>
            <a:ext cx="7048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10.6</a:t>
            </a:r>
          </a:p>
        </p:txBody>
      </p:sp>
      <p:sp>
        <p:nvSpPr>
          <p:cNvPr id="84019" name="Rectangle 52"/>
          <p:cNvSpPr>
            <a:spLocks noChangeArrowheads="1"/>
          </p:cNvSpPr>
          <p:nvPr/>
        </p:nvSpPr>
        <p:spPr bwMode="auto">
          <a:xfrm>
            <a:off x="2679700" y="5259388"/>
            <a:ext cx="8540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0.4</a:t>
            </a:r>
          </a:p>
        </p:txBody>
      </p:sp>
      <p:sp>
        <p:nvSpPr>
          <p:cNvPr id="84020" name="Rectangle 53"/>
          <p:cNvSpPr>
            <a:spLocks noChangeArrowheads="1"/>
          </p:cNvSpPr>
          <p:nvPr/>
        </p:nvSpPr>
        <p:spPr bwMode="auto">
          <a:xfrm>
            <a:off x="3533775" y="5259388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127</a:t>
            </a:r>
          </a:p>
        </p:txBody>
      </p:sp>
      <p:sp>
        <p:nvSpPr>
          <p:cNvPr id="84021" name="Rectangle 54"/>
          <p:cNvSpPr>
            <a:spLocks noChangeArrowheads="1"/>
          </p:cNvSpPr>
          <p:nvPr/>
        </p:nvSpPr>
        <p:spPr bwMode="auto">
          <a:xfrm>
            <a:off x="4327525" y="5259388"/>
            <a:ext cx="8826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0.65</a:t>
            </a:r>
          </a:p>
        </p:txBody>
      </p:sp>
      <p:sp>
        <p:nvSpPr>
          <p:cNvPr id="84022" name="Rectangle 55"/>
          <p:cNvSpPr>
            <a:spLocks noChangeArrowheads="1"/>
          </p:cNvSpPr>
          <p:nvPr/>
        </p:nvSpPr>
        <p:spPr bwMode="auto">
          <a:xfrm>
            <a:off x="5210175" y="5259388"/>
            <a:ext cx="793750" cy="684212"/>
          </a:xfrm>
          <a:prstGeom prst="rect">
            <a:avLst/>
          </a:prstGeom>
          <a:solidFill>
            <a:srgbClr val="E0FF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84023" name="Rectangle 56"/>
          <p:cNvSpPr>
            <a:spLocks noChangeArrowheads="1"/>
          </p:cNvSpPr>
          <p:nvPr/>
        </p:nvSpPr>
        <p:spPr bwMode="auto">
          <a:xfrm>
            <a:off x="6003925" y="5259388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0.007</a:t>
            </a:r>
          </a:p>
        </p:txBody>
      </p:sp>
      <p:sp>
        <p:nvSpPr>
          <p:cNvPr id="84024" name="Rectangle 57"/>
          <p:cNvSpPr>
            <a:spLocks noChangeArrowheads="1"/>
          </p:cNvSpPr>
          <p:nvPr/>
        </p:nvSpPr>
        <p:spPr bwMode="auto">
          <a:xfrm>
            <a:off x="6797675" y="5259388"/>
            <a:ext cx="7937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35</a:t>
            </a:r>
          </a:p>
        </p:txBody>
      </p:sp>
      <p:sp>
        <p:nvSpPr>
          <p:cNvPr id="84025" name="Rectangle 58"/>
          <p:cNvSpPr>
            <a:spLocks noChangeArrowheads="1"/>
          </p:cNvSpPr>
          <p:nvPr/>
        </p:nvSpPr>
        <p:spPr bwMode="auto">
          <a:xfrm>
            <a:off x="7591425" y="5259388"/>
            <a:ext cx="8540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0.005</a:t>
            </a:r>
          </a:p>
        </p:txBody>
      </p:sp>
      <p:sp>
        <p:nvSpPr>
          <p:cNvPr id="84026" name="Rectangle 59"/>
          <p:cNvSpPr>
            <a:spLocks noChangeArrowheads="1"/>
          </p:cNvSpPr>
          <p:nvPr/>
        </p:nvSpPr>
        <p:spPr bwMode="auto">
          <a:xfrm>
            <a:off x="8445500" y="5259388"/>
            <a:ext cx="10033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0.17</a:t>
            </a:r>
          </a:p>
        </p:txBody>
      </p:sp>
      <p:sp>
        <p:nvSpPr>
          <p:cNvPr id="84027" name="Rectangle 60"/>
          <p:cNvSpPr>
            <a:spLocks noChangeArrowheads="1"/>
          </p:cNvSpPr>
          <p:nvPr/>
        </p:nvSpPr>
        <p:spPr bwMode="auto">
          <a:xfrm>
            <a:off x="133350" y="5943600"/>
            <a:ext cx="1047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Clr>
                <a:srgbClr val="F20884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XENON100</a:t>
            </a:r>
          </a:p>
          <a:p>
            <a:pPr algn="ctr">
              <a:buClr>
                <a:srgbClr val="F20884"/>
              </a:buClr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(Sept, 2010)</a:t>
            </a:r>
          </a:p>
        </p:txBody>
      </p:sp>
      <p:sp>
        <p:nvSpPr>
          <p:cNvPr id="84028" name="Rectangle 61"/>
          <p:cNvSpPr>
            <a:spLocks noChangeArrowheads="1"/>
          </p:cNvSpPr>
          <p:nvPr/>
        </p:nvSpPr>
        <p:spPr bwMode="auto">
          <a:xfrm>
            <a:off x="1181100" y="5943600"/>
            <a:ext cx="793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30</a:t>
            </a:r>
          </a:p>
        </p:txBody>
      </p:sp>
      <p:sp>
        <p:nvSpPr>
          <p:cNvPr id="84029" name="Rectangle 62"/>
          <p:cNvSpPr>
            <a:spLocks noChangeArrowheads="1"/>
          </p:cNvSpPr>
          <p:nvPr/>
        </p:nvSpPr>
        <p:spPr bwMode="auto">
          <a:xfrm>
            <a:off x="1974850" y="5943600"/>
            <a:ext cx="704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200</a:t>
            </a:r>
          </a:p>
        </p:txBody>
      </p:sp>
      <p:sp>
        <p:nvSpPr>
          <p:cNvPr id="84030" name="Rectangle 63"/>
          <p:cNvSpPr>
            <a:spLocks noChangeArrowheads="1"/>
          </p:cNvSpPr>
          <p:nvPr/>
        </p:nvSpPr>
        <p:spPr bwMode="auto">
          <a:xfrm>
            <a:off x="2679700" y="5943600"/>
            <a:ext cx="854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0.4</a:t>
            </a:r>
          </a:p>
        </p:txBody>
      </p:sp>
      <p:sp>
        <p:nvSpPr>
          <p:cNvPr id="84031" name="Rectangle 64"/>
          <p:cNvSpPr>
            <a:spLocks noChangeArrowheads="1"/>
          </p:cNvSpPr>
          <p:nvPr/>
        </p:nvSpPr>
        <p:spPr bwMode="auto">
          <a:xfrm>
            <a:off x="3533775" y="5943600"/>
            <a:ext cx="793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2400</a:t>
            </a:r>
          </a:p>
        </p:txBody>
      </p:sp>
      <p:sp>
        <p:nvSpPr>
          <p:cNvPr id="84032" name="Rectangle 65"/>
          <p:cNvSpPr>
            <a:spLocks noChangeArrowheads="1"/>
          </p:cNvSpPr>
          <p:nvPr/>
        </p:nvSpPr>
        <p:spPr bwMode="auto">
          <a:xfrm>
            <a:off x="4327525" y="5943600"/>
            <a:ext cx="882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12.4</a:t>
            </a:r>
          </a:p>
        </p:txBody>
      </p:sp>
      <p:sp>
        <p:nvSpPr>
          <p:cNvPr id="84033" name="Rectangle 66"/>
          <p:cNvSpPr>
            <a:spLocks noChangeArrowheads="1"/>
          </p:cNvSpPr>
          <p:nvPr/>
        </p:nvSpPr>
        <p:spPr bwMode="auto">
          <a:xfrm>
            <a:off x="5210175" y="5943600"/>
            <a:ext cx="793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?</a:t>
            </a:r>
          </a:p>
        </p:txBody>
      </p:sp>
      <p:sp>
        <p:nvSpPr>
          <p:cNvPr id="84034" name="Rectangle 67"/>
          <p:cNvSpPr>
            <a:spLocks noChangeArrowheads="1"/>
          </p:cNvSpPr>
          <p:nvPr/>
        </p:nvSpPr>
        <p:spPr bwMode="auto">
          <a:xfrm>
            <a:off x="6003925" y="5943600"/>
            <a:ext cx="793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0.007</a:t>
            </a:r>
          </a:p>
        </p:txBody>
      </p:sp>
      <p:sp>
        <p:nvSpPr>
          <p:cNvPr id="84035" name="Rectangle 68"/>
          <p:cNvSpPr>
            <a:spLocks noChangeArrowheads="1"/>
          </p:cNvSpPr>
          <p:nvPr/>
        </p:nvSpPr>
        <p:spPr bwMode="auto">
          <a:xfrm>
            <a:off x="6797675" y="5943600"/>
            <a:ext cx="793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700</a:t>
            </a:r>
          </a:p>
        </p:txBody>
      </p:sp>
      <p:sp>
        <p:nvSpPr>
          <p:cNvPr id="84036" name="Rectangle 69"/>
          <p:cNvSpPr>
            <a:spLocks noChangeArrowheads="1"/>
          </p:cNvSpPr>
          <p:nvPr/>
        </p:nvSpPr>
        <p:spPr bwMode="auto">
          <a:xfrm>
            <a:off x="7591425" y="5943600"/>
            <a:ext cx="854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0.005</a:t>
            </a:r>
          </a:p>
        </p:txBody>
      </p:sp>
      <p:sp>
        <p:nvSpPr>
          <p:cNvPr id="84037" name="Rectangle 70"/>
          <p:cNvSpPr>
            <a:spLocks noChangeArrowheads="1"/>
          </p:cNvSpPr>
          <p:nvPr/>
        </p:nvSpPr>
        <p:spPr bwMode="auto">
          <a:xfrm>
            <a:off x="8445500" y="59436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440" tIns="10440" rIns="10440" bIns="0" anchor="ctr"/>
          <a:lstStyle/>
          <a:p>
            <a:pPr algn="ctr">
              <a:buFont typeface="Arial Narro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F712B1"/>
                </a:solidFill>
                <a:latin typeface="Arial Narrow" charset="0"/>
              </a:rPr>
              <a:t>3.5</a:t>
            </a:r>
          </a:p>
        </p:txBody>
      </p:sp>
      <p:sp>
        <p:nvSpPr>
          <p:cNvPr id="84038" name="Line 71"/>
          <p:cNvSpPr>
            <a:spLocks noChangeShapeType="1"/>
          </p:cNvSpPr>
          <p:nvPr/>
        </p:nvSpPr>
        <p:spPr bwMode="auto">
          <a:xfrm>
            <a:off x="1181100" y="1031875"/>
            <a:ext cx="1588" cy="5597525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9" name="Line 72"/>
          <p:cNvSpPr>
            <a:spLocks noChangeShapeType="1"/>
          </p:cNvSpPr>
          <p:nvPr/>
        </p:nvSpPr>
        <p:spPr bwMode="auto">
          <a:xfrm>
            <a:off x="1974850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0" name="Line 73"/>
          <p:cNvSpPr>
            <a:spLocks noChangeShapeType="1"/>
          </p:cNvSpPr>
          <p:nvPr/>
        </p:nvSpPr>
        <p:spPr bwMode="auto">
          <a:xfrm>
            <a:off x="2679700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1" name="Line 74"/>
          <p:cNvSpPr>
            <a:spLocks noChangeShapeType="1"/>
          </p:cNvSpPr>
          <p:nvPr/>
        </p:nvSpPr>
        <p:spPr bwMode="auto">
          <a:xfrm>
            <a:off x="3533775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2" name="Line 75"/>
          <p:cNvSpPr>
            <a:spLocks noChangeShapeType="1"/>
          </p:cNvSpPr>
          <p:nvPr/>
        </p:nvSpPr>
        <p:spPr bwMode="auto">
          <a:xfrm>
            <a:off x="4327525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3" name="Line 76"/>
          <p:cNvSpPr>
            <a:spLocks noChangeShapeType="1"/>
          </p:cNvSpPr>
          <p:nvPr/>
        </p:nvSpPr>
        <p:spPr bwMode="auto">
          <a:xfrm>
            <a:off x="5210175" y="1031875"/>
            <a:ext cx="1588" cy="5597525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4" name="Line 77"/>
          <p:cNvSpPr>
            <a:spLocks noChangeShapeType="1"/>
          </p:cNvSpPr>
          <p:nvPr/>
        </p:nvSpPr>
        <p:spPr bwMode="auto">
          <a:xfrm>
            <a:off x="6003925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5" name="Line 78"/>
          <p:cNvSpPr>
            <a:spLocks noChangeShapeType="1"/>
          </p:cNvSpPr>
          <p:nvPr/>
        </p:nvSpPr>
        <p:spPr bwMode="auto">
          <a:xfrm>
            <a:off x="6797675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6" name="Line 79"/>
          <p:cNvSpPr>
            <a:spLocks noChangeShapeType="1"/>
          </p:cNvSpPr>
          <p:nvPr/>
        </p:nvSpPr>
        <p:spPr bwMode="auto">
          <a:xfrm>
            <a:off x="7591425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7" name="Line 80"/>
          <p:cNvSpPr>
            <a:spLocks noChangeShapeType="1"/>
          </p:cNvSpPr>
          <p:nvPr/>
        </p:nvSpPr>
        <p:spPr bwMode="auto">
          <a:xfrm>
            <a:off x="8445500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8" name="Line 81"/>
          <p:cNvSpPr>
            <a:spLocks noChangeShapeType="1"/>
          </p:cNvSpPr>
          <p:nvPr/>
        </p:nvSpPr>
        <p:spPr bwMode="auto">
          <a:xfrm>
            <a:off x="133350" y="3206750"/>
            <a:ext cx="9315450" cy="1588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49" name="Line 82"/>
          <p:cNvSpPr>
            <a:spLocks noChangeShapeType="1"/>
          </p:cNvSpPr>
          <p:nvPr/>
        </p:nvSpPr>
        <p:spPr bwMode="auto">
          <a:xfrm>
            <a:off x="133350" y="3890963"/>
            <a:ext cx="9315450" cy="1587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0" name="Line 83"/>
          <p:cNvSpPr>
            <a:spLocks noChangeShapeType="1"/>
          </p:cNvSpPr>
          <p:nvPr/>
        </p:nvSpPr>
        <p:spPr bwMode="auto">
          <a:xfrm>
            <a:off x="133350" y="4575175"/>
            <a:ext cx="9315450" cy="1588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1" name="Line 84"/>
          <p:cNvSpPr>
            <a:spLocks noChangeShapeType="1"/>
          </p:cNvSpPr>
          <p:nvPr/>
        </p:nvSpPr>
        <p:spPr bwMode="auto">
          <a:xfrm>
            <a:off x="133350" y="5259388"/>
            <a:ext cx="9315450" cy="1587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2" name="Line 85"/>
          <p:cNvSpPr>
            <a:spLocks noChangeShapeType="1"/>
          </p:cNvSpPr>
          <p:nvPr/>
        </p:nvSpPr>
        <p:spPr bwMode="auto">
          <a:xfrm>
            <a:off x="133350" y="5943600"/>
            <a:ext cx="9315450" cy="1588"/>
          </a:xfrm>
          <a:prstGeom prst="line">
            <a:avLst/>
          </a:prstGeom>
          <a:noFill/>
          <a:ln w="648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3" name="Line 86"/>
          <p:cNvSpPr>
            <a:spLocks noChangeShapeType="1"/>
          </p:cNvSpPr>
          <p:nvPr/>
        </p:nvSpPr>
        <p:spPr bwMode="auto">
          <a:xfrm>
            <a:off x="133350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4" name="Line 87"/>
          <p:cNvSpPr>
            <a:spLocks noChangeShapeType="1"/>
          </p:cNvSpPr>
          <p:nvPr/>
        </p:nvSpPr>
        <p:spPr bwMode="auto">
          <a:xfrm>
            <a:off x="9448800" y="1031875"/>
            <a:ext cx="1588" cy="5597525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5" name="Line 88"/>
          <p:cNvSpPr>
            <a:spLocks noChangeShapeType="1"/>
          </p:cNvSpPr>
          <p:nvPr/>
        </p:nvSpPr>
        <p:spPr bwMode="auto">
          <a:xfrm>
            <a:off x="133350" y="1031875"/>
            <a:ext cx="9315450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6" name="Line 89"/>
          <p:cNvSpPr>
            <a:spLocks noChangeShapeType="1"/>
          </p:cNvSpPr>
          <p:nvPr/>
        </p:nvSpPr>
        <p:spPr bwMode="auto">
          <a:xfrm>
            <a:off x="133350" y="6629400"/>
            <a:ext cx="9315450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7" name="Text Box 90"/>
          <p:cNvSpPr txBox="1"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rgbClr val="A50021"/>
              </a:buClr>
              <a:buFont typeface="Tahoma" charset="0"/>
              <a:buNone/>
            </a:pPr>
            <a:r>
              <a:rPr lang="en-US" sz="2800" b="1">
                <a:solidFill>
                  <a:srgbClr val="A50021"/>
                </a:solidFill>
                <a:latin typeface="Tahoma" charset="0"/>
              </a:rPr>
              <a:t>Comparison of CDMS, XENON10 and XENON100</a:t>
            </a:r>
          </a:p>
        </p:txBody>
      </p:sp>
      <p:sp>
        <p:nvSpPr>
          <p:cNvPr id="84058" name="Date Placeholder 91"/>
          <p:cNvSpPr>
            <a:spLocks noGrp="1"/>
          </p:cNvSpPr>
          <p:nvPr>
            <p:ph type="dt" sz="quarter" idx="10"/>
          </p:nvPr>
        </p:nvSpPr>
        <p:spPr>
          <a:xfrm>
            <a:off x="76200" y="7011988"/>
            <a:ext cx="1598613" cy="34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7FF3-5C4D-0944-AFD8-1243A184CD3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601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860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860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383336-ADE8-6B47-B103-3709430DDCDD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600" y="3962400"/>
            <a:ext cx="2289175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XENON100 (Sept, 2010)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3429000"/>
            <a:ext cx="741363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70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7B6567-5236-FE4B-998F-A1E8F63ED8D6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2133600" y="2667000"/>
            <a:ext cx="5410200" cy="1447800"/>
          </a:xfrm>
          <a:solidFill>
            <a:srgbClr val="FFCCFF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ChangeArrowheads="1"/>
          </p:cNvSpPr>
          <p:nvPr/>
        </p:nvSpPr>
        <p:spPr bwMode="auto">
          <a:xfrm>
            <a:off x="2955925" y="40227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351213" y="44243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9092" name="Freeform 4"/>
          <p:cNvSpPr>
            <a:spLocks/>
          </p:cNvSpPr>
          <p:nvPr/>
        </p:nvSpPr>
        <p:spPr bwMode="auto">
          <a:xfrm>
            <a:off x="1066800" y="7620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89093" name="Line 6"/>
          <p:cNvSpPr>
            <a:spLocks noChangeShapeType="1"/>
          </p:cNvSpPr>
          <p:nvPr/>
        </p:nvSpPr>
        <p:spPr bwMode="auto">
          <a:xfrm flipH="1">
            <a:off x="5276850" y="9366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094" name="Line 7"/>
          <p:cNvSpPr>
            <a:spLocks noChangeShapeType="1"/>
          </p:cNvSpPr>
          <p:nvPr/>
        </p:nvSpPr>
        <p:spPr bwMode="auto">
          <a:xfrm flipH="1">
            <a:off x="3968750" y="21701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095" name="Line 8"/>
          <p:cNvSpPr>
            <a:spLocks noChangeShapeType="1"/>
          </p:cNvSpPr>
          <p:nvPr/>
        </p:nvSpPr>
        <p:spPr bwMode="auto">
          <a:xfrm flipH="1">
            <a:off x="5064125" y="22352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096" name="Line 9"/>
          <p:cNvSpPr>
            <a:spLocks noChangeShapeType="1"/>
          </p:cNvSpPr>
          <p:nvPr/>
        </p:nvSpPr>
        <p:spPr bwMode="auto">
          <a:xfrm>
            <a:off x="6130925" y="21653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097" name="Line 10"/>
          <p:cNvSpPr>
            <a:spLocks noChangeShapeType="1"/>
          </p:cNvSpPr>
          <p:nvPr/>
        </p:nvSpPr>
        <p:spPr bwMode="auto">
          <a:xfrm flipH="1">
            <a:off x="5083175" y="20939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098" name="Line 11"/>
          <p:cNvSpPr>
            <a:spLocks noChangeShapeType="1"/>
          </p:cNvSpPr>
          <p:nvPr/>
        </p:nvSpPr>
        <p:spPr bwMode="auto">
          <a:xfrm flipH="1">
            <a:off x="6018213" y="21796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099" name="Line 12"/>
          <p:cNvSpPr>
            <a:spLocks noChangeShapeType="1"/>
          </p:cNvSpPr>
          <p:nvPr/>
        </p:nvSpPr>
        <p:spPr bwMode="auto">
          <a:xfrm flipH="1">
            <a:off x="4608513" y="35401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100" name="Line 13"/>
          <p:cNvSpPr>
            <a:spLocks noChangeShapeType="1"/>
          </p:cNvSpPr>
          <p:nvPr/>
        </p:nvSpPr>
        <p:spPr bwMode="auto">
          <a:xfrm flipH="1">
            <a:off x="3060700" y="36242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101" name="Line 15"/>
          <p:cNvSpPr>
            <a:spLocks noChangeShapeType="1"/>
          </p:cNvSpPr>
          <p:nvPr/>
        </p:nvSpPr>
        <p:spPr bwMode="auto">
          <a:xfrm>
            <a:off x="5222875" y="36210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102" name="Line 16"/>
          <p:cNvSpPr>
            <a:spLocks noChangeShapeType="1"/>
          </p:cNvSpPr>
          <p:nvPr/>
        </p:nvSpPr>
        <p:spPr bwMode="auto">
          <a:xfrm flipH="1">
            <a:off x="3711575" y="35226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103" name="Line 17"/>
          <p:cNvSpPr>
            <a:spLocks noChangeShapeType="1"/>
          </p:cNvSpPr>
          <p:nvPr/>
        </p:nvSpPr>
        <p:spPr bwMode="auto">
          <a:xfrm flipH="1">
            <a:off x="5124450" y="35083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89104" name="Text Box 18"/>
          <p:cNvSpPr txBox="1">
            <a:spLocks noChangeArrowheads="1"/>
          </p:cNvSpPr>
          <p:nvPr/>
        </p:nvSpPr>
        <p:spPr bwMode="auto">
          <a:xfrm>
            <a:off x="2663825" y="1706563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latin typeface="Calibri" charset="0"/>
                <a:cs typeface="ＭＳ Ｐゴシック" charset="0"/>
              </a:rPr>
              <a:t>Underground or</a:t>
            </a:r>
          </a:p>
          <a:p>
            <a:pPr algn="ctr" eaLnBrk="1" hangingPunct="1"/>
            <a:r>
              <a:rPr lang="en-US" altLang="ja-JP" b="1">
                <a:latin typeface="Calibri" charset="0"/>
                <a:cs typeface="ＭＳ Ｐゴシック" charset="0"/>
              </a:rPr>
              <a:t>Under high mountains</a:t>
            </a:r>
          </a:p>
          <a:p>
            <a:pPr algn="ctr" eaLnBrk="1" hangingPunct="1"/>
            <a:endParaRPr lang="en-US" b="1">
              <a:latin typeface="Calibri" charset="0"/>
            </a:endParaRPr>
          </a:p>
        </p:txBody>
      </p:sp>
      <p:sp>
        <p:nvSpPr>
          <p:cNvPr id="89105" name="Rectangle 20"/>
          <p:cNvSpPr>
            <a:spLocks noChangeArrowheads="1"/>
          </p:cNvSpPr>
          <p:nvPr/>
        </p:nvSpPr>
        <p:spPr bwMode="auto">
          <a:xfrm>
            <a:off x="3844925" y="49530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89106" name="Text Box 21"/>
          <p:cNvSpPr txBox="1">
            <a:spLocks noChangeArrowheads="1"/>
          </p:cNvSpPr>
          <p:nvPr/>
        </p:nvSpPr>
        <p:spPr bwMode="auto">
          <a:xfrm>
            <a:off x="3717925" y="51816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  <a:cs typeface="ＭＳ Ｐゴシック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5521325" y="59436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89108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109" name="TextBox 36"/>
          <p:cNvSpPr txBox="1">
            <a:spLocks noChangeArrowheads="1"/>
          </p:cNvSpPr>
          <p:nvPr/>
        </p:nvSpPr>
        <p:spPr bwMode="auto">
          <a:xfrm>
            <a:off x="6251575" y="58451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(Liquid Scintillator)</a:t>
            </a:r>
            <a:endParaRPr lang="en-US" sz="2000" b="1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89110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Where backgrounds come from?</a:t>
            </a:r>
            <a:endParaRPr lang="en-US" sz="36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89111" name="Text Box 18"/>
          <p:cNvSpPr txBox="1">
            <a:spLocks noChangeArrowheads="1"/>
          </p:cNvSpPr>
          <p:nvPr/>
        </p:nvSpPr>
        <p:spPr bwMode="auto">
          <a:xfrm>
            <a:off x="6604000" y="12192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89112" name="Text Box 21"/>
          <p:cNvSpPr txBox="1">
            <a:spLocks noChangeArrowheads="1"/>
          </p:cNvSpPr>
          <p:nvPr/>
        </p:nvSpPr>
        <p:spPr bwMode="auto">
          <a:xfrm>
            <a:off x="6113463" y="44958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(U, Th, K…)</a:t>
            </a:r>
            <a:endParaRPr lang="en-US" sz="20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09600" y="6510338"/>
            <a:ext cx="86629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15" tIns="51010" rIns="102015" bIns="51010" anchor="b">
            <a:spAutoFit/>
          </a:bodyPr>
          <a:lstStyle>
            <a:lvl1pPr marL="501650" indent="-501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500" b="1" u="sng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Photon detectors </a:t>
            </a:r>
            <a:r>
              <a:rPr lang="en-US" altLang="ja-JP" sz="2500" b="1">
                <a:solidFill>
                  <a:srgbClr val="FF3399"/>
                </a:solidFill>
                <a:latin typeface="Arial Narrow" charset="0"/>
                <a:cs typeface="ＭＳ Ｐゴシック" charset="0"/>
              </a:rPr>
              <a:t>are the major source of backgrounds.</a:t>
            </a:r>
            <a:endParaRPr lang="en-US" sz="2500" b="1">
              <a:solidFill>
                <a:srgbClr val="FF3399"/>
              </a:solidFill>
              <a:latin typeface="Arial Narrow" charset="0"/>
            </a:endParaRPr>
          </a:p>
        </p:txBody>
      </p:sp>
      <p:sp>
        <p:nvSpPr>
          <p:cNvPr id="89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9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183EDA3-32B1-B147-B7A4-A664E16B0CE0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116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334000"/>
            <a:ext cx="277177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7" name="Rectangle 28"/>
          <p:cNvSpPr>
            <a:spLocks noChangeArrowheads="1"/>
          </p:cNvSpPr>
          <p:nvPr/>
        </p:nvSpPr>
        <p:spPr bwMode="auto">
          <a:xfrm>
            <a:off x="152400" y="5268913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4B21FF"/>
                </a:solidFill>
                <a:latin typeface="Arial Narrow" charset="0"/>
                <a:cs typeface="ＭＳ Ｐゴシック" charset="0"/>
              </a:rPr>
              <a:t>XDNON100</a:t>
            </a:r>
            <a:endParaRPr lang="en-US" sz="1800">
              <a:solidFill>
                <a:srgbClr val="4B21FF"/>
              </a:solidFill>
            </a:endParaRPr>
          </a:p>
        </p:txBody>
      </p:sp>
      <p:sp>
        <p:nvSpPr>
          <p:cNvPr id="89118" name="Rectangle 29"/>
          <p:cNvSpPr>
            <a:spLocks noChangeArrowheads="1"/>
          </p:cNvSpPr>
          <p:nvPr/>
        </p:nvSpPr>
        <p:spPr bwMode="auto">
          <a:xfrm>
            <a:off x="2239963" y="609600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0"/>
          <p:cNvGrpSpPr>
            <a:grpSpLocks/>
          </p:cNvGrpSpPr>
          <p:nvPr/>
        </p:nvGrpSpPr>
        <p:grpSpPr bwMode="auto">
          <a:xfrm>
            <a:off x="4267200" y="1371600"/>
            <a:ext cx="5029200" cy="4738688"/>
            <a:chOff x="2209800" y="1828800"/>
            <a:chExt cx="4672368" cy="4510087"/>
          </a:xfrm>
        </p:grpSpPr>
        <p:pic>
          <p:nvPicPr>
            <p:cNvPr id="91154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34" r="35796" b="18178"/>
            <a:stretch>
              <a:fillRect/>
            </a:stretch>
          </p:blipFill>
          <p:spPr bwMode="auto">
            <a:xfrm>
              <a:off x="3481388" y="1828800"/>
              <a:ext cx="2690812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115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9" t="22554" r="35114" b="17136"/>
            <a:stretch>
              <a:fillRect/>
            </a:stretch>
          </p:blipFill>
          <p:spPr bwMode="auto">
            <a:xfrm flipH="1">
              <a:off x="2209800" y="1828800"/>
              <a:ext cx="1989138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115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64" t="7777" b="7777"/>
            <a:stretch>
              <a:fillRect/>
            </a:stretch>
          </p:blipFill>
          <p:spPr bwMode="auto">
            <a:xfrm>
              <a:off x="6172200" y="1905000"/>
              <a:ext cx="709968" cy="443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18983" r="24324" b="15932"/>
          <a:stretch>
            <a:fillRect/>
          </a:stretch>
        </p:blipFill>
        <p:spPr bwMode="auto">
          <a:xfrm>
            <a:off x="152400" y="1143000"/>
            <a:ext cx="3810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8"/>
          <p:cNvSpPr txBox="1">
            <a:spLocks noChangeArrowheads="1"/>
          </p:cNvSpPr>
          <p:nvPr/>
        </p:nvSpPr>
        <p:spPr bwMode="auto">
          <a:xfrm>
            <a:off x="3095625" y="3698875"/>
            <a:ext cx="1366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latin typeface="Arial Narrow" charset="0"/>
              </a:rPr>
              <a:t>Quartz</a:t>
            </a:r>
          </a:p>
        </p:txBody>
      </p:sp>
      <p:sp>
        <p:nvSpPr>
          <p:cNvPr id="91141" name="TextBox 10"/>
          <p:cNvSpPr txBox="1">
            <a:spLocks noChangeArrowheads="1"/>
          </p:cNvSpPr>
          <p:nvPr/>
        </p:nvSpPr>
        <p:spPr bwMode="auto">
          <a:xfrm>
            <a:off x="385763" y="1701800"/>
            <a:ext cx="2397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Photo Cathode</a:t>
            </a:r>
          </a:p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(-6 kV)</a:t>
            </a:r>
          </a:p>
        </p:txBody>
      </p:sp>
      <p:grpSp>
        <p:nvGrpSpPr>
          <p:cNvPr id="91142" name="Group 19"/>
          <p:cNvGrpSpPr>
            <a:grpSpLocks/>
          </p:cNvGrpSpPr>
          <p:nvPr/>
        </p:nvGrpSpPr>
        <p:grpSpPr bwMode="auto">
          <a:xfrm>
            <a:off x="1681163" y="1976438"/>
            <a:ext cx="2141537" cy="3549650"/>
            <a:chOff x="1676400" y="1950312"/>
            <a:chExt cx="2141538" cy="3550375"/>
          </a:xfrm>
        </p:grpSpPr>
        <p:sp>
          <p:nvSpPr>
            <p:cNvPr id="91150" name="TextBox 6"/>
            <p:cNvSpPr txBox="1">
              <a:spLocks noChangeArrowheads="1"/>
            </p:cNvSpPr>
            <p:nvPr/>
          </p:nvSpPr>
          <p:spPr bwMode="auto">
            <a:xfrm>
              <a:off x="1676400" y="3505200"/>
              <a:ext cx="981075" cy="34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C000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FFC000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FFC000"/>
                </a:solidFill>
                <a:latin typeface="Arial Narrow" charset="0"/>
              </a:endParaRPr>
            </a:p>
          </p:txBody>
        </p:sp>
        <p:sp>
          <p:nvSpPr>
            <p:cNvPr id="91151" name="TextBox 7"/>
            <p:cNvSpPr txBox="1">
              <a:spLocks noChangeArrowheads="1"/>
            </p:cNvSpPr>
            <p:nvPr/>
          </p:nvSpPr>
          <p:spPr bwMode="auto">
            <a:xfrm>
              <a:off x="2667000" y="1950312"/>
              <a:ext cx="115093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91152" name="TextBox 9"/>
            <p:cNvSpPr txBox="1">
              <a:spLocks noChangeArrowheads="1"/>
            </p:cNvSpPr>
            <p:nvPr/>
          </p:nvSpPr>
          <p:spPr bwMode="auto">
            <a:xfrm>
              <a:off x="2205416" y="5156200"/>
              <a:ext cx="884238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91153" name="TextBox 15"/>
            <p:cNvSpPr txBox="1">
              <a:spLocks noChangeArrowheads="1"/>
            </p:cNvSpPr>
            <p:nvPr/>
          </p:nvSpPr>
          <p:spPr bwMode="auto">
            <a:xfrm>
              <a:off x="1752600" y="2667000"/>
              <a:ext cx="1366838" cy="34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E6E6E6"/>
                  </a:solidFill>
                  <a:latin typeface="Arial Narrow" charset="0"/>
                </a:rPr>
                <a:t>Al coating</a:t>
              </a:r>
            </a:p>
          </p:txBody>
        </p:sp>
      </p:grpSp>
      <p:sp>
        <p:nvSpPr>
          <p:cNvPr id="91143" name="TextBox 6"/>
          <p:cNvSpPr txBox="1">
            <a:spLocks noChangeArrowheads="1"/>
          </p:cNvSpPr>
          <p:nvPr/>
        </p:nvSpPr>
        <p:spPr bwMode="auto">
          <a:xfrm>
            <a:off x="6705600" y="3886200"/>
            <a:ext cx="1122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APD</a:t>
            </a:r>
            <a:r>
              <a:rPr lang="en-US" sz="1600" b="1">
                <a:solidFill>
                  <a:srgbClr val="6600FF"/>
                </a:solidFill>
                <a:latin typeface="Arial Narrow" charset="0"/>
                <a:sym typeface="Symbol" charset="0"/>
              </a:rPr>
              <a:t> (0 V)</a:t>
            </a:r>
            <a:endParaRPr lang="en-US" sz="1600" b="1">
              <a:solidFill>
                <a:srgbClr val="6600FF"/>
              </a:solidFill>
              <a:latin typeface="Arial Narrow" charset="0"/>
            </a:endParaRPr>
          </a:p>
        </p:txBody>
      </p:sp>
      <p:sp>
        <p:nvSpPr>
          <p:cNvPr id="91144" name="TextBox 18"/>
          <p:cNvSpPr txBox="1">
            <a:spLocks noChangeArrowheads="1"/>
          </p:cNvSpPr>
          <p:nvPr/>
        </p:nvSpPr>
        <p:spPr bwMode="auto">
          <a:xfrm>
            <a:off x="6705600" y="990600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Photo Cathode</a:t>
            </a:r>
          </a:p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(-6 kV)</a:t>
            </a:r>
          </a:p>
        </p:txBody>
      </p:sp>
      <p:sp>
        <p:nvSpPr>
          <p:cNvPr id="91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7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artz </a:t>
            </a:r>
            <a:r>
              <a:rPr lang="en-US" sz="27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7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7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91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4DA921-27BB-4A48-A840-F1C159B7322F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91149" name="Rectangle 19"/>
          <p:cNvSpPr>
            <a:spLocks noChangeArrowheads="1"/>
          </p:cNvSpPr>
          <p:nvPr/>
        </p:nvSpPr>
        <p:spPr bwMode="auto">
          <a:xfrm>
            <a:off x="2286000" y="6096000"/>
            <a:ext cx="594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r>
              <a:rPr lang="en-US" b="1" i="1">
                <a:solidFill>
                  <a:srgbClr val="32946A"/>
                </a:solidFill>
                <a:latin typeface="Arial Narrow" charset="0"/>
              </a:rPr>
              <a:t>Made by Synthetic Silica only.</a:t>
            </a:r>
          </a:p>
          <a:p>
            <a:r>
              <a:rPr lang="en-US" b="1" i="1">
                <a:solidFill>
                  <a:srgbClr val="32946A"/>
                </a:solidFill>
                <a:latin typeface="Arial Narrow" charset="0"/>
              </a:rPr>
              <a:t>US Patent (No. 5374826) pending.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152400" y="11113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Comparison of Low-radioactive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Photon Detectors from Hamamatsu</a:t>
            </a:r>
          </a:p>
        </p:txBody>
      </p:sp>
      <p:grpSp>
        <p:nvGrpSpPr>
          <p:cNvPr id="93187" name="Group 11"/>
          <p:cNvGrpSpPr>
            <a:grpSpLocks/>
          </p:cNvGrpSpPr>
          <p:nvPr/>
        </p:nvGrpSpPr>
        <p:grpSpPr bwMode="auto">
          <a:xfrm>
            <a:off x="0" y="715963"/>
            <a:ext cx="9617075" cy="6629400"/>
            <a:chOff x="0" y="715963"/>
            <a:chExt cx="9616561" cy="6630330"/>
          </a:xfrm>
        </p:grpSpPr>
        <p:pic>
          <p:nvPicPr>
            <p:cNvPr id="93188" name="Picture 2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5963"/>
              <a:ext cx="9601200" cy="659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162417" y="762006"/>
              <a:ext cx="1250883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QUPID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3 inch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7351" y="762006"/>
              <a:ext cx="1174687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R8520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1 inch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4209" y="762006"/>
              <a:ext cx="1176274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R8778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2 inch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218" y="6485747"/>
              <a:ext cx="15191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C000"/>
                  </a:solidFill>
                  <a:latin typeface="+mn-lt"/>
                  <a:ea typeface="+mn-ea"/>
                </a:rPr>
                <a:t>XENON10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C000"/>
                  </a:solidFill>
                  <a:latin typeface="+mn-lt"/>
                  <a:ea typeface="+mn-ea"/>
                </a:rPr>
                <a:t>XENON100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36747" y="6485747"/>
              <a:ext cx="12667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C000"/>
                  </a:solidFill>
                  <a:latin typeface="+mn-lt"/>
                  <a:ea typeface="+mn-ea"/>
                </a:rPr>
                <a:t>LUX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C000"/>
                  </a:solidFill>
                  <a:latin typeface="+mn-lt"/>
                  <a:ea typeface="+mn-ea"/>
                </a:rPr>
                <a:t>(XMASS)</a:t>
              </a:r>
            </a:p>
          </p:txBody>
        </p:sp>
        <p:sp>
          <p:nvSpPr>
            <p:cNvPr id="93194" name="TextBox 15"/>
            <p:cNvSpPr txBox="1">
              <a:spLocks noChangeArrowheads="1"/>
            </p:cNvSpPr>
            <p:nvPr/>
          </p:nvSpPr>
          <p:spPr bwMode="auto">
            <a:xfrm>
              <a:off x="7931663" y="6115050"/>
              <a:ext cx="1684898" cy="123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C000"/>
                  </a:solidFill>
                  <a:latin typeface="Arial Narrow" charset="0"/>
                </a:rPr>
                <a:t>XENON1Ton</a:t>
              </a:r>
            </a:p>
            <a:p>
              <a:pPr algn="ctr" eaLnBrk="1" hangingPunct="1"/>
              <a:r>
                <a:rPr lang="en-US" b="1">
                  <a:solidFill>
                    <a:srgbClr val="FFC000"/>
                  </a:solidFill>
                  <a:latin typeface="Arial Narrow" charset="0"/>
                </a:rPr>
                <a:t>DarkSide50</a:t>
              </a:r>
            </a:p>
            <a:p>
              <a:pPr algn="ctr" eaLnBrk="1" hangingPunct="1"/>
              <a:r>
                <a:rPr lang="en-US" b="1">
                  <a:solidFill>
                    <a:srgbClr val="FFC000"/>
                  </a:solidFill>
                  <a:latin typeface="Arial Narrow" charset="0"/>
                </a:rPr>
                <a:t>MAX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C11D-59B7-054C-A55D-BB725CD31FF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197850" cy="685800"/>
          </a:xfrm>
        </p:spPr>
        <p:txBody>
          <a:bodyPr/>
          <a:lstStyle/>
          <a:p>
            <a:pPr eaLnBrk="1">
              <a:tabLst>
                <a:tab pos="0" algn="l"/>
                <a:tab pos="434975" algn="l"/>
                <a:tab pos="873125" algn="l"/>
                <a:tab pos="1311275" algn="l"/>
                <a:tab pos="1749425" algn="l"/>
                <a:tab pos="2187575" algn="l"/>
                <a:tab pos="2625725" algn="l"/>
                <a:tab pos="3065463" algn="l"/>
                <a:tab pos="3503613" algn="l"/>
                <a:tab pos="3941763" algn="l"/>
                <a:tab pos="4379913" algn="l"/>
                <a:tab pos="4818063" algn="l"/>
                <a:tab pos="5256213" algn="l"/>
                <a:tab pos="5695950" algn="l"/>
                <a:tab pos="6134100" algn="l"/>
                <a:tab pos="6572250" algn="l"/>
                <a:tab pos="7010400" algn="l"/>
                <a:tab pos="7448550" algn="l"/>
                <a:tab pos="7886700" algn="l"/>
                <a:tab pos="8326438" algn="l"/>
                <a:tab pos="8764588" algn="l"/>
              </a:tabLst>
            </a:pPr>
            <a:r>
              <a:rPr lang="en-GB" sz="2700">
                <a:latin typeface="Tahoma" charset="0"/>
                <a:ea typeface="ＭＳ Ｐゴシック" charset="0"/>
                <a:cs typeface="ＭＳ Ｐゴシック" charset="0"/>
              </a:rPr>
              <a:t>Spectrum of QUPIDs and Background</a:t>
            </a:r>
            <a:br>
              <a:rPr lang="en-GB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GB" sz="2700">
                <a:latin typeface="Tahoma" charset="0"/>
                <a:ea typeface="ＭＳ Ｐゴシック" charset="0"/>
                <a:cs typeface="ＭＳ Ｐゴシック" charset="0"/>
              </a:rPr>
              <a:t>(4 QUPIDs x 1 month data)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r="5591"/>
          <a:stretch>
            <a:fillRect/>
          </a:stretch>
        </p:blipFill>
        <p:spPr bwMode="auto">
          <a:xfrm>
            <a:off x="381000" y="838200"/>
            <a:ext cx="91074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1295400" y="5562600"/>
            <a:ext cx="2057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4 QUPIDs</a:t>
            </a:r>
            <a:endParaRPr lang="en-US" sz="2000" b="1" baseline="-250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2438400" y="4343400"/>
            <a:ext cx="2057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Arial Narrow" charset="0"/>
              </a:rPr>
              <a:t>No QUPID</a:t>
            </a:r>
            <a:endParaRPr lang="en-US" sz="2000" b="1" baseline="-25000">
              <a:latin typeface="Arial Narrow" charset="0"/>
            </a:endParaRPr>
          </a:p>
        </p:txBody>
      </p:sp>
      <p:sp>
        <p:nvSpPr>
          <p:cNvPr id="95238" name="Date Placeholder 3"/>
          <p:cNvSpPr txBox="1">
            <a:spLocks/>
          </p:cNvSpPr>
          <p:nvPr/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748918E-C6F9-4948-81D9-75D4433A9095}" type="datetime1">
              <a:rPr lang="en-US" sz="1500" i="1">
                <a:solidFill>
                  <a:srgbClr val="0000FF"/>
                </a:solidFill>
              </a:rPr>
              <a:pPr eaLnBrk="1" hangingPunct="1"/>
              <a:t>11/16/12</a:t>
            </a:fld>
            <a:endParaRPr lang="en-US" sz="1500" i="1">
              <a:solidFill>
                <a:srgbClr val="0000FF"/>
              </a:solidFill>
            </a:endParaRPr>
          </a:p>
        </p:txBody>
      </p:sp>
      <p:sp>
        <p:nvSpPr>
          <p:cNvPr id="95239" name="Footer Placeholder 4"/>
          <p:cNvSpPr txBox="1">
            <a:spLocks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500" i="1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5240" name="Slide Number Placeholder 5"/>
          <p:cNvSpPr txBox="1">
            <a:spLocks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7F4C3DC6-1AA1-3E41-8963-916D73A9D0EE}" type="slidenum">
              <a:rPr lang="en-US" sz="1500" i="1">
                <a:solidFill>
                  <a:srgbClr val="0000FF"/>
                </a:solidFill>
              </a:rPr>
              <a:pPr algn="r" eaLnBrk="1" hangingPunct="1"/>
              <a:t>46</a:t>
            </a:fld>
            <a:endParaRPr lang="en-US" sz="1500" i="1">
              <a:solidFill>
                <a:srgbClr val="0000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791200" y="2870195"/>
          <a:ext cx="3124200" cy="2159005"/>
        </p:xfrm>
        <a:graphic>
          <a:graphicData uri="http://schemas.openxmlformats.org/drawingml/2006/table">
            <a:tbl>
              <a:tblPr/>
              <a:tblGrid>
                <a:gridCol w="1214967"/>
                <a:gridCol w="1909233"/>
              </a:tblGrid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latin typeface="Arial Narrow"/>
                        </a:rPr>
                        <a:t>90% CL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 dirty="0">
                          <a:latin typeface="Arial Narrow"/>
                        </a:rPr>
                        <a:t>238</a:t>
                      </a:r>
                      <a:r>
                        <a:rPr lang="en-US" sz="2000" b="1" i="0" u="none" strike="noStrike" dirty="0">
                          <a:latin typeface="Arial Narrow"/>
                        </a:rPr>
                        <a:t>U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rgbClr val="008080"/>
                          </a:solidFill>
                          <a:latin typeface="Arial Narrow"/>
                        </a:rPr>
                        <a:t>&lt; 0.36 </a:t>
                      </a:r>
                      <a:r>
                        <a:rPr lang="en-US" sz="2000" b="1" i="0" u="none" strike="noStrike" dirty="0" err="1">
                          <a:solidFill>
                            <a:srgbClr val="008080"/>
                          </a:solidFill>
                          <a:latin typeface="Arial Narrow"/>
                        </a:rPr>
                        <a:t>mBq</a:t>
                      </a:r>
                      <a:endParaRPr lang="en-US" sz="2000" b="1" i="0" u="none" strike="noStrike" dirty="0">
                        <a:solidFill>
                          <a:srgbClr val="008080"/>
                        </a:solidFill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>
                          <a:latin typeface="Arial Narrow"/>
                        </a:rPr>
                        <a:t>232</a:t>
                      </a:r>
                      <a:r>
                        <a:rPr lang="en-US" sz="2000" b="1" i="0" u="none" strike="noStrike">
                          <a:latin typeface="Arial Narrow"/>
                        </a:rPr>
                        <a:t>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008080"/>
                          </a:solidFill>
                          <a:latin typeface="Arial Narrow"/>
                        </a:rPr>
                        <a:t>&lt; 0.30 mBq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>
                          <a:latin typeface="Arial Narrow"/>
                        </a:rPr>
                        <a:t>60</a:t>
                      </a:r>
                      <a:r>
                        <a:rPr lang="en-US" sz="2000" b="1" i="0" u="none" strike="noStrike">
                          <a:latin typeface="Arial Narrow"/>
                        </a:rPr>
                        <a:t>Co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008080"/>
                          </a:solidFill>
                          <a:latin typeface="Arial Narrow"/>
                        </a:rPr>
                        <a:t>0.12 ± 0.06 mBq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>
                          <a:latin typeface="Arial Narrow"/>
                        </a:rPr>
                        <a:t>40</a:t>
                      </a:r>
                      <a:r>
                        <a:rPr lang="en-US" sz="2000" b="1" i="0" u="none" strike="noStrike">
                          <a:latin typeface="Arial Narrow"/>
                        </a:rPr>
                        <a:t>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rgbClr val="008080"/>
                          </a:solidFill>
                          <a:latin typeface="Arial Narrow"/>
                        </a:rPr>
                        <a:t>&lt; 1.96 </a:t>
                      </a:r>
                      <a:r>
                        <a:rPr lang="en-US" sz="2000" b="1" i="0" u="none" strike="noStrike" dirty="0" err="1">
                          <a:solidFill>
                            <a:srgbClr val="008080"/>
                          </a:solidFill>
                          <a:latin typeface="Arial Narrow"/>
                        </a:rPr>
                        <a:t>mBq</a:t>
                      </a:r>
                      <a:endParaRPr lang="en-US" sz="2000" b="1" i="0" u="none" strike="noStrike" dirty="0">
                        <a:solidFill>
                          <a:srgbClr val="008080"/>
                        </a:solidFill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952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t="14117" r="16669" b="27058"/>
          <a:stretch>
            <a:fillRect/>
          </a:stretch>
        </p:blipFill>
        <p:spPr bwMode="auto">
          <a:xfrm>
            <a:off x="1752600" y="1295400"/>
            <a:ext cx="34718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995" b="2187"/>
          <a:stretch>
            <a:fillRect/>
          </a:stretch>
        </p:blipFill>
        <p:spPr>
          <a:xfrm>
            <a:off x="88900" y="914400"/>
            <a:ext cx="9426575" cy="5976938"/>
          </a:xfrm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1, 2 and 3 PE Distribution with 2m cable</a:t>
            </a:r>
          </a:p>
        </p:txBody>
      </p:sp>
      <p:sp>
        <p:nvSpPr>
          <p:cNvPr id="9728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22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972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D27772-95EA-2D43-9EFD-7069B452FEDB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2 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17526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3 PE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5149850" y="43434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1 PE</a:t>
            </a:r>
          </a:p>
        </p:txBody>
      </p:sp>
      <p:sp>
        <p:nvSpPr>
          <p:cNvPr id="97290" name="Rectangle 22"/>
          <p:cNvSpPr>
            <a:spLocks noChangeArrowheads="1"/>
          </p:cNvSpPr>
          <p:nvPr/>
        </p:nvSpPr>
        <p:spPr bwMode="auto">
          <a:xfrm>
            <a:off x="6477000" y="13716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G = 800 × 200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    = 160,000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Summary of QUPID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9112250" cy="631983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2700">
                <a:latin typeface="Arial Narrow" charset="0"/>
                <a:ea typeface="ＭＳ Ｐゴシック" charset="0"/>
                <a:cs typeface="ＭＳ Ｐゴシック" charset="0"/>
              </a:rPr>
              <a:t>Extremely low radioactivity:	 	</a:t>
            </a:r>
            <a:r>
              <a:rPr lang="en-US" sz="2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&lt; 1 mBq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&lt; 0.1 neutron / year 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&lt;&lt; 10 times lower than conventional low radioactive PMTs.</a:t>
            </a:r>
          </a:p>
          <a:p>
            <a:pPr eaLnBrk="1" hangingPunct="1">
              <a:lnSpc>
                <a:spcPct val="70000"/>
              </a:lnSpc>
            </a:pPr>
            <a:r>
              <a:rPr lang="en-US" sz="2700">
                <a:latin typeface="Arial Narrow" charset="0"/>
                <a:ea typeface="ＭＳ Ｐゴシック" charset="0"/>
                <a:cs typeface="ＭＳ Ｐゴシック" charset="0"/>
              </a:rPr>
              <a:t>Large diameter:				 </a:t>
            </a:r>
            <a:r>
              <a:rPr lang="en-US" sz="2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3 inch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6 inch is also under investigation.</a:t>
            </a:r>
          </a:p>
          <a:p>
            <a:pPr eaLnBrk="1" hangingPunct="1">
              <a:lnSpc>
                <a:spcPct val="70000"/>
              </a:lnSpc>
            </a:pPr>
            <a:r>
              <a:rPr lang="en-US" sz="2700">
                <a:latin typeface="Arial Narrow" charset="0"/>
                <a:ea typeface="ＭＳ Ｐゴシック" charset="0"/>
                <a:cs typeface="ＭＳ Ｐゴシック" charset="0"/>
              </a:rPr>
              <a:t>Special Photocathode:			</a:t>
            </a:r>
            <a:r>
              <a:rPr lang="en-US" sz="2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Bialkali LT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&gt; 30 % QE at 170 – 450 nm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Low resistivity even at Liquid Ar temperature (- 185 </a:t>
            </a:r>
            <a:r>
              <a:rPr lang="en-US" sz="2400" baseline="30000">
                <a:latin typeface="Arial Narrow" charset="0"/>
                <a:ea typeface="ＭＳ Ｐゴシック" charset="0"/>
              </a:rPr>
              <a:t>o</a:t>
            </a:r>
            <a:r>
              <a:rPr lang="en-US" sz="2400">
                <a:latin typeface="Arial Narrow" charset="0"/>
                <a:ea typeface="ＭＳ Ｐゴシック" charset="0"/>
              </a:rPr>
              <a:t>C)</a:t>
            </a:r>
          </a:p>
          <a:p>
            <a:pPr eaLnBrk="1" hangingPunct="1">
              <a:lnSpc>
                <a:spcPct val="70000"/>
              </a:lnSpc>
            </a:pPr>
            <a:r>
              <a:rPr lang="en-US" sz="2700">
                <a:latin typeface="Arial Narrow" charset="0"/>
                <a:ea typeface="ＭＳ Ｐゴシック" charset="0"/>
                <a:cs typeface="ＭＳ Ｐゴシック" charset="0"/>
              </a:rPr>
              <a:t>True photon counting.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1, 2, 3… photoelectron peaks clearly visible.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100% collection efficiency.</a:t>
            </a:r>
          </a:p>
          <a:p>
            <a:pPr eaLnBrk="1" hangingPunct="1">
              <a:lnSpc>
                <a:spcPct val="70000"/>
              </a:lnSpc>
            </a:pPr>
            <a:r>
              <a:rPr lang="en-US" sz="2700">
                <a:latin typeface="Arial Narrow" charset="0"/>
                <a:ea typeface="ＭＳ Ｐゴシック" charset="0"/>
                <a:cs typeface="ＭＳ Ｐゴシック" charset="0"/>
              </a:rPr>
              <a:t>Simple HV supply.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Common HV (-6 kV) for all QUPIDs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400">
                <a:latin typeface="Arial Narrow" charset="0"/>
                <a:ea typeface="ＭＳ Ｐゴシック" charset="0"/>
              </a:rPr>
              <a:t>Resister chain not necessary</a:t>
            </a:r>
          </a:p>
          <a:p>
            <a:pPr eaLnBrk="1" hangingPunct="1">
              <a:lnSpc>
                <a:spcPct val="70000"/>
              </a:lnSpc>
            </a:pPr>
            <a:r>
              <a:rPr lang="en-US" sz="2700" u="sng">
                <a:solidFill>
                  <a:srgbClr val="8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The first successful operation in Liquid Xenon at UCLA!</a:t>
            </a:r>
          </a:p>
          <a:p>
            <a:pPr lvl="1"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2400">
                <a:latin typeface="Arial Narrow" charset="0"/>
                <a:ea typeface="ＭＳ Ｐゴシック" charset="0"/>
              </a:rPr>
              <a:t>	</a:t>
            </a:r>
          </a:p>
          <a:p>
            <a:pPr lvl="1" eaLnBrk="1" hangingPunct="1">
              <a:lnSpc>
                <a:spcPct val="70000"/>
              </a:lnSpc>
            </a:pPr>
            <a:endParaRPr lang="en-US" sz="2400">
              <a:latin typeface="Arial Narrow" charset="0"/>
              <a:ea typeface="ＭＳ Ｐゴシック" charset="0"/>
            </a:endParaRPr>
          </a:p>
        </p:txBody>
      </p:sp>
      <p:sp>
        <p:nvSpPr>
          <p:cNvPr id="9933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63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438"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993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8120706-A6D9-0A4C-8C3A-90E3CCD3657A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16" tIns="45708" rIns="91416" bIns="45708" anchor="ctr"/>
          <a:lstStyle/>
          <a:p>
            <a:pPr algn="ctr">
              <a:defRPr/>
            </a:pPr>
            <a:endParaRPr lang="en-US">
              <a:ea typeface="Arial" charset="0"/>
            </a:endParaRPr>
          </a:p>
        </p:txBody>
      </p:sp>
      <p:pic>
        <p:nvPicPr>
          <p:cNvPr id="101379" name="Content Placeholder 6" descr="IMG_8584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4" t="5208" r="22112" b="10417"/>
          <a:stretch>
            <a:fillRect/>
          </a:stretch>
        </p:blipFill>
        <p:spPr>
          <a:xfrm>
            <a:off x="4572000" y="990600"/>
            <a:ext cx="4964113" cy="6172200"/>
          </a:xfrm>
        </p:spPr>
      </p:pic>
      <p:pic>
        <p:nvPicPr>
          <p:cNvPr id="101380" name="Picture 7" descr="IMG_8585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7563" b="7954"/>
          <a:stretch>
            <a:fillRect/>
          </a:stretch>
        </p:blipFill>
        <p:spPr bwMode="auto">
          <a:xfrm>
            <a:off x="76200" y="990600"/>
            <a:ext cx="43481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itle 1"/>
          <p:cNvSpPr txBox="1">
            <a:spLocks/>
          </p:cNvSpPr>
          <p:nvPr/>
        </p:nvSpPr>
        <p:spPr bwMode="auto">
          <a:xfrm>
            <a:off x="152400" y="0"/>
            <a:ext cx="929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New 3</a:t>
            </a:r>
            <a:r>
              <a:rPr lang="ja-JP" alt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”</a:t>
            </a:r>
            <a:r>
              <a:rPr 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 QUPID (Production Version)</a:t>
            </a:r>
            <a:endParaRPr lang="en-US" sz="4000" b="1">
              <a:solidFill>
                <a:srgbClr val="FF6600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C11D-59B7-054C-A55D-BB725CD31FF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DDD625C-A4BD-6049-9EB1-0D438A3B3ADA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765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</a:rPr>
              <a:t>14 billion years ago</a:t>
            </a:r>
          </a:p>
        </p:txBody>
      </p:sp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</a:rPr>
              <a:t>Consciousness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03" name="Content Placeholder 6" descr="IMG_86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8" r="-230"/>
          <a:stretch>
            <a:fillRect/>
          </a:stretch>
        </p:blipFill>
        <p:spPr>
          <a:xfrm>
            <a:off x="-1066800" y="0"/>
            <a:ext cx="10706100" cy="7315200"/>
          </a:xfrm>
        </p:spPr>
      </p:pic>
      <p:sp>
        <p:nvSpPr>
          <p:cNvPr id="102404" name="Rectangle 2"/>
          <p:cNvSpPr>
            <a:spLocks noChangeArrowheads="1"/>
          </p:cNvSpPr>
          <p:nvPr/>
        </p:nvSpPr>
        <p:spPr bwMode="auto">
          <a:xfrm>
            <a:off x="381000" y="0"/>
            <a:ext cx="89154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Cryogenic System at UCLA (Hanguo Wang</a:t>
            </a:r>
            <a:r>
              <a:rPr lang="ja-JP" alt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’</a:t>
            </a:r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s Lab) 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715000" y="6248400"/>
            <a:ext cx="260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  <a:latin typeface="+mn-lt"/>
                <a:ea typeface="Arial" charset="0"/>
              </a:rPr>
              <a:t>Artin</a:t>
            </a:r>
            <a:r>
              <a:rPr lang="en-US" sz="2800" b="1" dirty="0">
                <a:solidFill>
                  <a:srgbClr val="FFFF00"/>
                </a:solidFill>
                <a:latin typeface="+mn-lt"/>
                <a:ea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n-lt"/>
                <a:ea typeface="Arial" charset="0"/>
              </a:rPr>
              <a:t>Teymourian</a:t>
            </a:r>
            <a:r>
              <a:rPr lang="en-US" sz="2800" b="1" dirty="0">
                <a:solidFill>
                  <a:srgbClr val="FFFF00"/>
                </a:solidFill>
                <a:latin typeface="+mn-lt"/>
                <a:ea typeface="Arial" charset="0"/>
              </a:rPr>
              <a:t>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3886200"/>
            <a:ext cx="3581400" cy="461963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Liquid Xe</a:t>
            </a:r>
            <a:endParaRPr lang="en-US" sz="2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28600" y="4191000"/>
            <a:ext cx="1676400" cy="461963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Nitrogen </a:t>
            </a:r>
            <a:endParaRPr lang="en-US" sz="2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C11D-59B7-054C-A55D-BB725CD31FF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Qupid Pictures</a:t>
            </a:r>
          </a:p>
        </p:txBody>
      </p:sp>
      <p:pic>
        <p:nvPicPr>
          <p:cNvPr id="103427" name="Content Placeholder 6" descr="IMG_8603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sp>
        <p:nvSpPr>
          <p:cNvPr id="8" name="Rectangle 7"/>
          <p:cNvSpPr/>
          <p:nvPr/>
        </p:nvSpPr>
        <p:spPr>
          <a:xfrm>
            <a:off x="1828800" y="0"/>
            <a:ext cx="5257800" cy="471488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QUPID in the Cooling System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C11D-59B7-054C-A55D-BB725CD31FF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Content Placeholder 6" descr="QHA26_BG_VariousTemperature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825500"/>
            <a:ext cx="9340850" cy="6084888"/>
          </a:xfrm>
        </p:spPr>
      </p:pic>
      <p:sp>
        <p:nvSpPr>
          <p:cNvPr id="1044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F506C78-31BA-E746-AD49-68EAC2319DE8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Electron Bombardment Gain </a:t>
            </a:r>
            <a:r>
              <a:rPr lang="en-US" sz="3200">
                <a:solidFill>
                  <a:srgbClr val="32946A"/>
                </a:solidFill>
                <a:latin typeface="Tahoma" charset="0"/>
                <a:ea typeface="ＭＳ Ｐゴシック" charset="0"/>
                <a:cs typeface="ＭＳ Ｐゴシック" charset="0"/>
              </a:rPr>
              <a:t>(QHA26)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5292725" y="2971800"/>
            <a:ext cx="1412875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25 </a:t>
            </a:r>
            <a:r>
              <a:rPr lang="en-US" altLang="ja-JP" sz="1800" b="1" baseline="3000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248400" y="3886200"/>
            <a:ext cx="1295400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-100 </a:t>
            </a:r>
            <a:r>
              <a:rPr lang="en-US" altLang="ja-JP" sz="1800" b="1" baseline="30000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cxnSp>
        <p:nvCxnSpPr>
          <p:cNvPr id="104457" name="Straight Arrow Connector 7"/>
          <p:cNvCxnSpPr>
            <a:cxnSpLocks noChangeShapeType="1"/>
          </p:cNvCxnSpPr>
          <p:nvPr/>
        </p:nvCxnSpPr>
        <p:spPr bwMode="auto">
          <a:xfrm rot="10800000" flipV="1">
            <a:off x="7620000" y="2405063"/>
            <a:ext cx="892175" cy="0"/>
          </a:xfrm>
          <a:prstGeom prst="straightConnector1">
            <a:avLst/>
          </a:prstGeom>
          <a:noFill/>
          <a:ln w="38100">
            <a:solidFill>
              <a:srgbClr val="FF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58" name="Rectangle 11"/>
          <p:cNvSpPr>
            <a:spLocks noChangeArrowheads="1"/>
          </p:cNvSpPr>
          <p:nvPr/>
        </p:nvSpPr>
        <p:spPr bwMode="auto">
          <a:xfrm>
            <a:off x="8001000" y="2168525"/>
            <a:ext cx="1371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G = 800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Content Placeholder 6" descr="QHA26_AG_LC_VariousTemperature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25" y="819150"/>
            <a:ext cx="9296400" cy="6096000"/>
          </a:xfrm>
        </p:spPr>
      </p:pic>
      <p:sp>
        <p:nvSpPr>
          <p:cNvPr id="1054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54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D46334F-70A8-9645-8AEC-AAE1CA30A782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60438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APD Gain and Leakage </a:t>
            </a:r>
            <a:r>
              <a:rPr lang="en-US" sz="3200">
                <a:solidFill>
                  <a:srgbClr val="32946A"/>
                </a:solidFill>
                <a:latin typeface="Tahoma" charset="0"/>
                <a:ea typeface="ＭＳ Ｐゴシック" charset="0"/>
                <a:cs typeface="ＭＳ Ｐゴシック" charset="0"/>
              </a:rPr>
              <a:t>(QHA26)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5368925" y="1676400"/>
            <a:ext cx="1412875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-100 </a:t>
            </a:r>
            <a:r>
              <a:rPr lang="en-US" altLang="ja-JP" sz="1800" b="1" baseline="30000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027738" y="1920875"/>
            <a:ext cx="1412875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FF00"/>
                </a:solidFill>
                <a:latin typeface="+mn-lt"/>
                <a:ea typeface="ＭＳ Ｐゴシック" pitchFamily="34" charset="-128"/>
                <a:cs typeface="+mn-cs"/>
              </a:rPr>
              <a:t>-50 </a:t>
            </a:r>
            <a:r>
              <a:rPr lang="en-US" altLang="ja-JP" sz="1800" b="1" baseline="30000" dirty="0">
                <a:solidFill>
                  <a:srgbClr val="00FF00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00FF00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6934200" y="2286000"/>
            <a:ext cx="1412875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25 </a:t>
            </a:r>
            <a:r>
              <a:rPr lang="en-US" altLang="ja-JP" sz="1800" b="1" baseline="3000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590800" y="5486400"/>
            <a:ext cx="1412875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-100 </a:t>
            </a:r>
            <a:r>
              <a:rPr lang="en-US" altLang="ja-JP" sz="1800" b="1" baseline="30000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2471738" y="4295775"/>
            <a:ext cx="1412875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FF00"/>
                </a:solidFill>
                <a:latin typeface="+mn-lt"/>
                <a:ea typeface="ＭＳ Ｐゴシック" pitchFamily="34" charset="-128"/>
                <a:cs typeface="+mn-cs"/>
              </a:rPr>
              <a:t>-50 </a:t>
            </a:r>
            <a:r>
              <a:rPr lang="en-US" altLang="ja-JP" sz="1800" b="1" baseline="30000" dirty="0">
                <a:solidFill>
                  <a:srgbClr val="00FF00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00FF00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4225925" y="2590800"/>
            <a:ext cx="1108075" cy="469900"/>
          </a:xfrm>
          <a:prstGeom prst="rect">
            <a:avLst/>
          </a:prstGeom>
          <a:solidFill>
            <a:srgbClr val="FFFFFF"/>
          </a:solidFill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7878DE"/>
                </a:solidFill>
                <a:latin typeface="+mn-lt"/>
                <a:ea typeface="ＭＳ Ｐゴシック" pitchFamily="34" charset="-128"/>
                <a:cs typeface="+mn-cs"/>
              </a:rPr>
              <a:t>Gain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477000" y="4351338"/>
            <a:ext cx="1412875" cy="847725"/>
          </a:xfrm>
          <a:prstGeom prst="rect">
            <a:avLst/>
          </a:prstGeom>
          <a:solidFill>
            <a:srgbClr val="FFFFFF"/>
          </a:solidFill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Leakage Current</a:t>
            </a:r>
          </a:p>
        </p:txBody>
      </p:sp>
      <p:sp>
        <p:nvSpPr>
          <p:cNvPr id="20" name="Left Arrow 19"/>
          <p:cNvSpPr/>
          <p:nvPr/>
        </p:nvSpPr>
        <p:spPr bwMode="auto">
          <a:xfrm>
            <a:off x="4267200" y="2438400"/>
            <a:ext cx="533400" cy="228600"/>
          </a:xfrm>
          <a:prstGeom prst="leftArrow">
            <a:avLst>
              <a:gd name="adj1" fmla="val 35086"/>
              <a:gd name="adj2" fmla="val 72371"/>
            </a:avLst>
          </a:prstGeom>
          <a:noFill/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16" tIns="45708" rIns="91416" bIns="45708" anchor="ctr"/>
          <a:lstStyle/>
          <a:p>
            <a:pPr algn="ctr">
              <a:defRPr/>
            </a:pPr>
            <a:endParaRPr lang="en-US" dirty="0">
              <a:ln>
                <a:solidFill>
                  <a:srgbClr val="996633"/>
                </a:solidFill>
              </a:ln>
              <a:solidFill>
                <a:srgbClr val="996633"/>
              </a:solidFill>
              <a:ea typeface="Arial" charset="0"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405063" y="3305175"/>
            <a:ext cx="1412875" cy="3714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99" tIns="45699" rIns="91399" bIns="45699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25 </a:t>
            </a:r>
            <a:r>
              <a:rPr lang="en-US" altLang="ja-JP" sz="1800" b="1" baseline="3000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o</a:t>
            </a:r>
            <a:r>
              <a:rPr lang="en-US" altLang="ja-JP" sz="1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22" name="Left Arrow 21"/>
          <p:cNvSpPr/>
          <p:nvPr/>
        </p:nvSpPr>
        <p:spPr bwMode="auto">
          <a:xfrm rot="10800000">
            <a:off x="7315200" y="4191000"/>
            <a:ext cx="533400" cy="228600"/>
          </a:xfrm>
          <a:prstGeom prst="leftArrow">
            <a:avLst>
              <a:gd name="adj1" fmla="val 35086"/>
              <a:gd name="adj2" fmla="val 72371"/>
            </a:avLst>
          </a:prstGeom>
          <a:noFill/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16" tIns="45708" rIns="91416" bIns="45708" anchor="ctr"/>
          <a:lstStyle/>
          <a:p>
            <a:pPr algn="ctr">
              <a:defRPr/>
            </a:pPr>
            <a:endParaRPr lang="en-US" dirty="0">
              <a:ln>
                <a:solidFill>
                  <a:srgbClr val="996633"/>
                </a:solidFill>
              </a:ln>
              <a:solidFill>
                <a:srgbClr val="996633"/>
              </a:solidFill>
              <a:ea typeface="Arial" charset="0"/>
            </a:endParaRPr>
          </a:p>
        </p:txBody>
      </p:sp>
      <p:cxnSp>
        <p:nvCxnSpPr>
          <p:cNvPr id="105489" name="Straight Arrow Connector 7"/>
          <p:cNvCxnSpPr>
            <a:cxnSpLocks noChangeShapeType="1"/>
          </p:cNvCxnSpPr>
          <p:nvPr/>
        </p:nvCxnSpPr>
        <p:spPr bwMode="auto">
          <a:xfrm rot="10800000" flipH="1" flipV="1">
            <a:off x="5410200" y="2362200"/>
            <a:ext cx="892175" cy="0"/>
          </a:xfrm>
          <a:prstGeom prst="straightConnector1">
            <a:avLst/>
          </a:prstGeom>
          <a:noFill/>
          <a:ln w="38100">
            <a:solidFill>
              <a:srgbClr val="FF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490" name="Rectangle 22"/>
          <p:cNvSpPr>
            <a:spLocks noChangeArrowheads="1"/>
          </p:cNvSpPr>
          <p:nvPr/>
        </p:nvSpPr>
        <p:spPr bwMode="auto">
          <a:xfrm>
            <a:off x="4903788" y="2133600"/>
            <a:ext cx="11160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G = 200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381000" y="0"/>
            <a:ext cx="89154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Cryogenic System at UCLA (Hanguo Wang</a:t>
            </a:r>
            <a:r>
              <a:rPr lang="ja-JP" alt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’</a:t>
            </a:r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s Lab) </a:t>
            </a:r>
            <a:endParaRPr lang="en-US" sz="2000">
              <a:solidFill>
                <a:srgbClr val="FFFF00"/>
              </a:solidFill>
            </a:endParaRPr>
          </a:p>
        </p:txBody>
      </p:sp>
      <p:pic>
        <p:nvPicPr>
          <p:cNvPr id="106500" name="Content Placeholder 9" descr="IMG_86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742"/>
          <a:stretch>
            <a:fillRect/>
          </a:stretch>
        </p:blipFill>
        <p:spPr>
          <a:xfrm>
            <a:off x="0" y="0"/>
            <a:ext cx="9664700" cy="7315200"/>
          </a:xfrm>
        </p:spPr>
      </p:pic>
      <p:sp>
        <p:nvSpPr>
          <p:cNvPr id="106501" name="Rectangle 10"/>
          <p:cNvSpPr>
            <a:spLocks noChangeArrowheads="1"/>
          </p:cNvSpPr>
          <p:nvPr/>
        </p:nvSpPr>
        <p:spPr bwMode="auto">
          <a:xfrm>
            <a:off x="4876800" y="6027738"/>
            <a:ext cx="358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QUPID </a:t>
            </a:r>
          </a:p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in Liquid Xe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C11D-59B7-054C-A55D-BB725CD31FF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Content Placeholder 7" descr="QHA26PhotoelectronSpectru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8" y="762000"/>
            <a:ext cx="8588375" cy="6172200"/>
          </a:xfrm>
        </p:spPr>
      </p:pic>
      <p:sp>
        <p:nvSpPr>
          <p:cNvPr id="1075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075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B137A4C-3ED0-974B-8CFB-E71A4F8C4EF0}" type="slidenum">
              <a:rPr lang="en-US" sz="1500">
                <a:solidFill>
                  <a:srgbClr val="0000FF"/>
                </a:solidFill>
              </a:rPr>
              <a:pPr eaLnBrk="1" hangingPunct="1"/>
              <a:t>55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75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The first Scintillating lights detected by QUPID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2800" baseline="30000">
                <a:latin typeface="Tahoma" charset="0"/>
                <a:ea typeface="ＭＳ Ｐゴシック" charset="0"/>
                <a:cs typeface="ＭＳ Ｐゴシック" charset="0"/>
              </a:rPr>
              <a:t>57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Co in Liquid Xenon</a:t>
            </a:r>
          </a:p>
        </p:txBody>
      </p:sp>
      <p:sp>
        <p:nvSpPr>
          <p:cNvPr id="107527" name="Line 5"/>
          <p:cNvSpPr>
            <a:spLocks noChangeShapeType="1"/>
          </p:cNvSpPr>
          <p:nvPr/>
        </p:nvSpPr>
        <p:spPr bwMode="auto">
          <a:xfrm flipH="1">
            <a:off x="1824038" y="4343400"/>
            <a:ext cx="4762" cy="19812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 bwMode="auto">
          <a:xfrm>
            <a:off x="1219200" y="3973513"/>
            <a:ext cx="1524000" cy="369887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Threshold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The first Scintillating lights detected by QUPID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2800" baseline="30000">
                <a:latin typeface="Tahoma" charset="0"/>
                <a:ea typeface="ＭＳ Ｐゴシック" charset="0"/>
                <a:cs typeface="ＭＳ Ｐゴシック" charset="0"/>
              </a:rPr>
              <a:t>57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Co in Liquid Xenon</a:t>
            </a:r>
          </a:p>
        </p:txBody>
      </p:sp>
      <p:pic>
        <p:nvPicPr>
          <p:cNvPr id="108547" name="Content Placeholder 7" descr="QHA26PhotoelectronSpectru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8" y="762000"/>
            <a:ext cx="8588375" cy="6172200"/>
          </a:xfrm>
        </p:spPr>
      </p:pic>
      <p:sp>
        <p:nvSpPr>
          <p:cNvPr id="1085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085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E85810-EB0A-BE42-91AF-874AE653E481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41910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2 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49530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3 PE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3581400" y="25146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1 PE</a:t>
            </a:r>
          </a:p>
        </p:txBody>
      </p:sp>
      <p:sp>
        <p:nvSpPr>
          <p:cNvPr id="108554" name="Line 5"/>
          <p:cNvSpPr>
            <a:spLocks noChangeShapeType="1"/>
          </p:cNvSpPr>
          <p:nvPr/>
        </p:nvSpPr>
        <p:spPr bwMode="auto">
          <a:xfrm flipH="1">
            <a:off x="1824038" y="4343400"/>
            <a:ext cx="4762" cy="19812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 bwMode="auto">
          <a:xfrm>
            <a:off x="1219200" y="3973513"/>
            <a:ext cx="1524000" cy="369887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Threshold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95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095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864F60-348A-F74F-B799-A3DBBC2CDDA0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9573" name="Title 7"/>
          <p:cNvSpPr>
            <a:spLocks noGrp="1"/>
          </p:cNvSpPr>
          <p:nvPr>
            <p:ph type="title"/>
          </p:nvPr>
        </p:nvSpPr>
        <p:spPr>
          <a:xfrm>
            <a:off x="2133600" y="1295400"/>
            <a:ext cx="5410200" cy="1447800"/>
          </a:xfrm>
          <a:solidFill>
            <a:srgbClr val="FFCCFF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XENON1T</a:t>
            </a:r>
          </a:p>
        </p:txBody>
      </p:sp>
      <p:cxnSp>
        <p:nvCxnSpPr>
          <p:cNvPr id="109574" name="Straight Arrow Connector 44"/>
          <p:cNvCxnSpPr>
            <a:cxnSpLocks noChangeShapeType="1"/>
          </p:cNvCxnSpPr>
          <p:nvPr/>
        </p:nvCxnSpPr>
        <p:spPr bwMode="auto">
          <a:xfrm rot="5400000">
            <a:off x="4768850" y="5503863"/>
            <a:ext cx="1490663" cy="1587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575" name="TextBox 24"/>
          <p:cNvSpPr txBox="1">
            <a:spLocks noChangeArrowheads="1"/>
          </p:cNvSpPr>
          <p:nvPr/>
        </p:nvSpPr>
        <p:spPr bwMode="auto">
          <a:xfrm>
            <a:off x="5194300" y="5319713"/>
            <a:ext cx="685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1 m</a:t>
            </a:r>
          </a:p>
        </p:txBody>
      </p:sp>
      <p:sp>
        <p:nvSpPr>
          <p:cNvPr id="14" name="Can 13"/>
          <p:cNvSpPr/>
          <p:nvPr/>
        </p:nvSpPr>
        <p:spPr bwMode="auto">
          <a:xfrm>
            <a:off x="5728299" y="4497386"/>
            <a:ext cx="1463040" cy="182880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>
              <a:ea typeface="Arial" charset="0"/>
            </a:endParaRPr>
          </a:p>
        </p:txBody>
      </p:sp>
      <p:cxnSp>
        <p:nvCxnSpPr>
          <p:cNvPr id="109579" name="Straight Arrow Connector 44"/>
          <p:cNvCxnSpPr>
            <a:cxnSpLocks noChangeShapeType="1"/>
          </p:cNvCxnSpPr>
          <p:nvPr/>
        </p:nvCxnSpPr>
        <p:spPr bwMode="auto">
          <a:xfrm>
            <a:off x="5673725" y="6630988"/>
            <a:ext cx="1447800" cy="1587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580" name="TextBox 45"/>
          <p:cNvSpPr txBox="1">
            <a:spLocks noChangeArrowheads="1"/>
          </p:cNvSpPr>
          <p:nvPr/>
        </p:nvSpPr>
        <p:spPr bwMode="auto">
          <a:xfrm>
            <a:off x="6192838" y="6443663"/>
            <a:ext cx="4730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9900"/>
                </a:solidFill>
                <a:latin typeface="Arial Narrow" charset="0"/>
              </a:rPr>
              <a:t>1 m</a:t>
            </a:r>
          </a:p>
        </p:txBody>
      </p:sp>
      <p:sp>
        <p:nvSpPr>
          <p:cNvPr id="109581" name="TextBox 28"/>
          <p:cNvSpPr txBox="1">
            <a:spLocks noChangeArrowheads="1"/>
          </p:cNvSpPr>
          <p:nvPr/>
        </p:nvSpPr>
        <p:spPr bwMode="auto">
          <a:xfrm>
            <a:off x="5803900" y="2973388"/>
            <a:ext cx="1435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G2</a:t>
            </a:r>
          </a:p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XENON1ton,</a:t>
            </a:r>
          </a:p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MAX </a:t>
            </a:r>
          </a:p>
          <a:p>
            <a:pPr algn="ctr"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2 ton (1 ton)</a:t>
            </a:r>
          </a:p>
        </p:txBody>
      </p:sp>
      <p:sp>
        <p:nvSpPr>
          <p:cNvPr id="26" name="Right Arrow 25"/>
          <p:cNvSpPr/>
          <p:nvPr/>
        </p:nvSpPr>
        <p:spPr bwMode="auto">
          <a:xfrm>
            <a:off x="3962400" y="5257800"/>
            <a:ext cx="609600" cy="304800"/>
          </a:xfrm>
          <a:prstGeom prst="rightArrow">
            <a:avLst/>
          </a:prstGeom>
          <a:solidFill>
            <a:srgbClr val="CCFFCC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Arial" charset="0"/>
            </a:endParaRPr>
          </a:p>
        </p:txBody>
      </p:sp>
      <p:cxnSp>
        <p:nvCxnSpPr>
          <p:cNvPr id="109583" name="Straight Arrow Connector 44"/>
          <p:cNvCxnSpPr>
            <a:cxnSpLocks noChangeShapeType="1"/>
          </p:cNvCxnSpPr>
          <p:nvPr/>
        </p:nvCxnSpPr>
        <p:spPr bwMode="auto">
          <a:xfrm rot="16200000" flipH="1">
            <a:off x="2433638" y="5408612"/>
            <a:ext cx="9144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584" name="TextBox 43"/>
          <p:cNvSpPr txBox="1">
            <a:spLocks noChangeArrowheads="1"/>
          </p:cNvSpPr>
          <p:nvPr/>
        </p:nvSpPr>
        <p:spPr bwMode="auto">
          <a:xfrm>
            <a:off x="2616200" y="5327650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60cm</a:t>
            </a:r>
          </a:p>
        </p:txBody>
      </p:sp>
      <p:cxnSp>
        <p:nvCxnSpPr>
          <p:cNvPr id="109585" name="Straight Arrow Connector 44"/>
          <p:cNvCxnSpPr>
            <a:cxnSpLocks noChangeShapeType="1"/>
          </p:cNvCxnSpPr>
          <p:nvPr/>
        </p:nvCxnSpPr>
        <p:spPr bwMode="auto">
          <a:xfrm rot="5400000">
            <a:off x="1870076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586" name="TextBox 53"/>
          <p:cNvSpPr txBox="1">
            <a:spLocks noChangeArrowheads="1"/>
          </p:cNvSpPr>
          <p:nvPr/>
        </p:nvSpPr>
        <p:spPr bwMode="auto">
          <a:xfrm>
            <a:off x="182721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25" name="Can 24"/>
          <p:cNvSpPr/>
          <p:nvPr/>
        </p:nvSpPr>
        <p:spPr bwMode="auto">
          <a:xfrm>
            <a:off x="2225677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109590" name="TextBox 26"/>
          <p:cNvSpPr txBox="1">
            <a:spLocks noChangeArrowheads="1"/>
          </p:cNvSpPr>
          <p:nvPr/>
        </p:nvSpPr>
        <p:spPr bwMode="auto">
          <a:xfrm>
            <a:off x="1828800" y="42672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  <p:sp>
        <p:nvSpPr>
          <p:cNvPr id="109591" name="TextBox 47"/>
          <p:cNvSpPr txBox="1">
            <a:spLocks noChangeArrowheads="1"/>
          </p:cNvSpPr>
          <p:nvPr/>
        </p:nvSpPr>
        <p:spPr bwMode="auto">
          <a:xfrm>
            <a:off x="2166938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109592" name="Straight Arrow Connector 44"/>
          <p:cNvCxnSpPr>
            <a:cxnSpLocks noChangeShapeType="1"/>
          </p:cNvCxnSpPr>
          <p:nvPr/>
        </p:nvCxnSpPr>
        <p:spPr bwMode="auto">
          <a:xfrm>
            <a:off x="2192338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 1ton Structure</a:t>
            </a:r>
          </a:p>
        </p:txBody>
      </p:sp>
      <p:pic>
        <p:nvPicPr>
          <p:cNvPr id="111619" name="Content Placeholder 6" descr="xenon1ton2-12-10_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t="2812" r="27022"/>
          <a:stretch>
            <a:fillRect/>
          </a:stretch>
        </p:blipFill>
        <p:spPr>
          <a:xfrm>
            <a:off x="2286000" y="762000"/>
            <a:ext cx="4800600" cy="6221413"/>
          </a:xfrm>
        </p:spPr>
      </p:pic>
      <p:sp>
        <p:nvSpPr>
          <p:cNvPr id="1116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16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30F4A68-0938-DD45-8914-B62745A944A1}" type="slidenum">
              <a:rPr lang="en-US" sz="1500">
                <a:solidFill>
                  <a:srgbClr val="0000FF"/>
                </a:solidFill>
              </a:rPr>
              <a:pPr eaLnBrk="1" hangingPunct="1"/>
              <a:t>58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7086600" y="1905000"/>
            <a:ext cx="167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3” QUPID</a:t>
            </a:r>
          </a:p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(121 top, </a:t>
            </a:r>
          </a:p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121 bottom)</a:t>
            </a:r>
          </a:p>
        </p:txBody>
      </p:sp>
      <p:cxnSp>
        <p:nvCxnSpPr>
          <p:cNvPr id="8" name="Straight Arrow Connector 77"/>
          <p:cNvCxnSpPr>
            <a:cxnSpLocks noChangeShapeType="1"/>
          </p:cNvCxnSpPr>
          <p:nvPr/>
        </p:nvCxnSpPr>
        <p:spPr bwMode="auto">
          <a:xfrm rot="10800000" flipV="1">
            <a:off x="5791200" y="2286000"/>
            <a:ext cx="1600200" cy="228600"/>
          </a:xfrm>
          <a:prstGeom prst="straightConnector1">
            <a:avLst/>
          </a:prstGeom>
          <a:noFill/>
          <a:ln w="19050">
            <a:solidFill>
              <a:schemeClr val="accent5">
                <a:lumMod val="75000"/>
              </a:schemeClr>
            </a:solidFill>
            <a:round/>
            <a:headEnd/>
            <a:tailEnd type="arrow" w="med" len="med"/>
          </a:ln>
        </p:spPr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7239000" y="33528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Titanium Vessel</a:t>
            </a:r>
          </a:p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(5 mm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x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 2)</a:t>
            </a:r>
          </a:p>
        </p:txBody>
      </p:sp>
      <p:cxnSp>
        <p:nvCxnSpPr>
          <p:cNvPr id="11" name="Straight Arrow Connector 77"/>
          <p:cNvCxnSpPr>
            <a:cxnSpLocks noChangeShapeType="1"/>
          </p:cNvCxnSpPr>
          <p:nvPr/>
        </p:nvCxnSpPr>
        <p:spPr bwMode="auto">
          <a:xfrm rot="10800000" flipV="1">
            <a:off x="6477000" y="3657600"/>
            <a:ext cx="685800" cy="152400"/>
          </a:xfrm>
          <a:prstGeom prst="straightConnector1">
            <a:avLst/>
          </a:prstGeom>
          <a:noFill/>
          <a:ln w="19050">
            <a:solidFill>
              <a:schemeClr val="accent5">
                <a:lumMod val="75000"/>
              </a:schemeClr>
            </a:solidFill>
            <a:round/>
            <a:headEnd/>
            <a:tailEnd type="arrow" w="med" len="med"/>
          </a:ln>
        </p:spPr>
      </p:cxn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7162800" y="43434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Acrylic Spacer</a:t>
            </a:r>
          </a:p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(5 cm)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7086600" y="53340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PTFE</a:t>
            </a:r>
          </a:p>
          <a:p>
            <a:pPr algn="ctr">
              <a:defRPr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 Narrow" charset="0"/>
                <a:ea typeface="Arial" charset="0"/>
              </a:rPr>
              <a:t>(5 mm)</a:t>
            </a:r>
          </a:p>
        </p:txBody>
      </p:sp>
      <p:cxnSp>
        <p:nvCxnSpPr>
          <p:cNvPr id="16" name="Straight Arrow Connector 77"/>
          <p:cNvCxnSpPr>
            <a:cxnSpLocks noChangeShapeType="1"/>
          </p:cNvCxnSpPr>
          <p:nvPr/>
        </p:nvCxnSpPr>
        <p:spPr bwMode="auto">
          <a:xfrm rot="10800000" flipV="1">
            <a:off x="6148388" y="4573588"/>
            <a:ext cx="990600" cy="74612"/>
          </a:xfrm>
          <a:prstGeom prst="straightConnector1">
            <a:avLst/>
          </a:prstGeom>
          <a:noFill/>
          <a:ln w="19050">
            <a:solidFill>
              <a:schemeClr val="accent5">
                <a:lumMod val="75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77"/>
          <p:cNvCxnSpPr>
            <a:cxnSpLocks noChangeShapeType="1"/>
          </p:cNvCxnSpPr>
          <p:nvPr/>
        </p:nvCxnSpPr>
        <p:spPr bwMode="auto">
          <a:xfrm rot="10800000">
            <a:off x="6096000" y="5257800"/>
            <a:ext cx="1295400" cy="304800"/>
          </a:xfrm>
          <a:prstGeom prst="straightConnector1">
            <a:avLst/>
          </a:prstGeom>
          <a:noFill/>
          <a:ln w="19050">
            <a:solidFill>
              <a:schemeClr val="accent5">
                <a:lumMod val="75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77"/>
          <p:cNvCxnSpPr>
            <a:cxnSpLocks noChangeShapeType="1"/>
          </p:cNvCxnSpPr>
          <p:nvPr/>
        </p:nvCxnSpPr>
        <p:spPr bwMode="auto">
          <a:xfrm rot="10800000">
            <a:off x="6248400" y="3576638"/>
            <a:ext cx="914400" cy="76200"/>
          </a:xfrm>
          <a:prstGeom prst="straightConnector1">
            <a:avLst/>
          </a:prstGeom>
          <a:noFill/>
          <a:ln w="19050">
            <a:solidFill>
              <a:schemeClr val="accent5">
                <a:lumMod val="75000"/>
              </a:schemeClr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 1Ton</a:t>
            </a:r>
          </a:p>
        </p:txBody>
      </p:sp>
      <p:pic>
        <p:nvPicPr>
          <p:cNvPr id="112643" name="Content Placeholder 6" descr="xenon1ton2-12-10_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8" t="17699" r="24535" b="11845"/>
          <a:stretch>
            <a:fillRect/>
          </a:stretch>
        </p:blipFill>
        <p:spPr>
          <a:xfrm>
            <a:off x="1524000" y="762000"/>
            <a:ext cx="6489700" cy="6096000"/>
          </a:xfrm>
        </p:spPr>
      </p:pic>
      <p:sp>
        <p:nvSpPr>
          <p:cNvPr id="1126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458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26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F8AE262-7BC3-C54C-94DB-8E2AA5071672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7" name="Rectangle 26"/>
          <p:cNvSpPr>
            <a:spLocks noChangeArrowheads="1"/>
          </p:cNvSpPr>
          <p:nvPr/>
        </p:nvSpPr>
        <p:spPr bwMode="auto">
          <a:xfrm>
            <a:off x="2667000" y="1868488"/>
            <a:ext cx="4038600" cy="3886200"/>
          </a:xfrm>
          <a:prstGeom prst="rect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648" name="Rectangle 27"/>
          <p:cNvSpPr>
            <a:spLocks noChangeAspect="1"/>
          </p:cNvSpPr>
          <p:nvPr/>
        </p:nvSpPr>
        <p:spPr bwMode="auto">
          <a:xfrm>
            <a:off x="3060700" y="2265363"/>
            <a:ext cx="3230563" cy="3108325"/>
          </a:xfrm>
          <a:prstGeom prst="rect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649" name="TextBox 20"/>
          <p:cNvSpPr txBox="1">
            <a:spLocks noChangeArrowheads="1"/>
          </p:cNvSpPr>
          <p:nvPr/>
        </p:nvSpPr>
        <p:spPr bwMode="auto">
          <a:xfrm>
            <a:off x="3532188" y="3468688"/>
            <a:ext cx="2563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 Narrow" charset="0"/>
              </a:rPr>
              <a:t>Xe 1.07 Ton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2681288" y="3695700"/>
            <a:ext cx="3937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389188" y="3697288"/>
            <a:ext cx="731837" cy="374650"/>
          </a:xfrm>
          <a:prstGeom prst="rect">
            <a:avLst/>
          </a:prstGeom>
          <a:noFill/>
        </p:spPr>
        <p:txBody>
          <a:bodyPr wrap="none" lIns="96661" tIns="48331" rIns="96661" bIns="4833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  <a:ea typeface="Arial" charset="0"/>
              </a:rPr>
              <a:t>10 cm</a:t>
            </a:r>
          </a:p>
        </p:txBody>
      </p:sp>
      <p:sp>
        <p:nvSpPr>
          <p:cNvPr id="112652" name="TextBox 20"/>
          <p:cNvSpPr txBox="1">
            <a:spLocks noChangeArrowheads="1"/>
          </p:cNvSpPr>
          <p:nvPr/>
        </p:nvSpPr>
        <p:spPr bwMode="auto">
          <a:xfrm>
            <a:off x="7239000" y="23622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6600"/>
                </a:solidFill>
                <a:latin typeface="Arial Narrow" charset="0"/>
              </a:rPr>
              <a:t>Xe  2.12 ton</a:t>
            </a:r>
          </a:p>
        </p:txBody>
      </p:sp>
      <p:cxnSp>
        <p:nvCxnSpPr>
          <p:cNvPr id="112653" name="Straight Arrow Connector 77"/>
          <p:cNvCxnSpPr>
            <a:cxnSpLocks noChangeShapeType="1"/>
          </p:cNvCxnSpPr>
          <p:nvPr/>
        </p:nvCxnSpPr>
        <p:spPr bwMode="auto">
          <a:xfrm rot="10800000" flipV="1">
            <a:off x="6477000" y="2819400"/>
            <a:ext cx="8382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78A99A-A008-1D41-A6AE-B4C905B6FCE8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3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6"/>
          <p:cNvSpPr>
            <a:spLocks noChangeArrowheads="1"/>
          </p:cNvSpPr>
          <p:nvPr/>
        </p:nvSpPr>
        <p:spPr bwMode="auto">
          <a:xfrm>
            <a:off x="6781800" y="6948488"/>
            <a:ext cx="2525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9933"/>
                </a:solidFill>
              </a:rPr>
              <a:t>New York Times 8/21/2006</a:t>
            </a:r>
          </a:p>
        </p:txBody>
      </p:sp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00"/>
                </a:solidFill>
                <a:cs typeface="ＭＳ Ｐゴシック" charset="0"/>
              </a:rPr>
              <a:t>100 Billions Galaxies</a:t>
            </a:r>
            <a:endParaRPr lang="ja-JP" altLang="en-US" sz="2000">
              <a:solidFill>
                <a:srgbClr val="FFFF00"/>
              </a:solidFill>
              <a:cs typeface="ＭＳ Ｐゴシック" charset="0"/>
            </a:endParaRPr>
          </a:p>
        </p:txBody>
      </p:sp>
      <p:sp>
        <p:nvSpPr>
          <p:cNvPr id="13323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00"/>
                </a:solidFill>
                <a:cs typeface="ＭＳ Ｐゴシック" charset="0"/>
              </a:rPr>
              <a:t>100 Billions Neurons</a:t>
            </a:r>
            <a:endParaRPr lang="ja-JP" altLang="en-US" sz="2000">
              <a:solidFill>
                <a:srgbClr val="FFFF00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22" grpId="0"/>
      <p:bldP spid="133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 1ton Top Corner</a:t>
            </a:r>
          </a:p>
        </p:txBody>
      </p:sp>
      <p:pic>
        <p:nvPicPr>
          <p:cNvPr id="113667" name="Content Placeholder 6" descr="xenon1ton2-8-10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819150"/>
            <a:ext cx="9182100" cy="6096000"/>
          </a:xfrm>
        </p:spPr>
      </p:pic>
      <p:sp>
        <p:nvSpPr>
          <p:cNvPr id="1136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36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ECFDFAC-7D7B-E443-A63F-6385DE3636BC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XENON 1ton with Water Tank Shielding</a:t>
            </a:r>
          </a:p>
        </p:txBody>
      </p:sp>
      <p:pic>
        <p:nvPicPr>
          <p:cNvPr id="114691" name="Content Placeholder 6" descr="xenon1ton2-12-10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819150"/>
            <a:ext cx="9188450" cy="6096000"/>
          </a:xfrm>
        </p:spPr>
      </p:pic>
      <p:sp>
        <p:nvSpPr>
          <p:cNvPr id="11469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46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EB30349-16D5-0F40-8716-E4B23B9EEE32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5" name="TextBox 20"/>
          <p:cNvSpPr txBox="1">
            <a:spLocks noChangeArrowheads="1"/>
          </p:cNvSpPr>
          <p:nvPr/>
        </p:nvSpPr>
        <p:spPr bwMode="auto">
          <a:xfrm>
            <a:off x="7315200" y="5359400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Arial Narrow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Arial Narrow" charset="0"/>
              </a:rPr>
              <a:t>(11 m </a:t>
            </a:r>
            <a:r>
              <a:rPr lang="en-US" sz="2000" b="1">
                <a:solidFill>
                  <a:srgbClr val="C00000"/>
                </a:solidFill>
                <a:latin typeface="Lucida Grande" charset="0"/>
              </a:rPr>
              <a:t>ϕ </a:t>
            </a:r>
            <a:r>
              <a:rPr lang="en-US" sz="2000" b="1">
                <a:solidFill>
                  <a:srgbClr val="C00000"/>
                </a:solidFill>
                <a:latin typeface="Arial Narrow" charset="0"/>
              </a:rPr>
              <a:t>x 11 m H)</a:t>
            </a:r>
          </a:p>
        </p:txBody>
      </p:sp>
      <p:cxnSp>
        <p:nvCxnSpPr>
          <p:cNvPr id="114696" name="Straight Arrow Connector 77"/>
          <p:cNvCxnSpPr>
            <a:cxnSpLocks noChangeShapeType="1"/>
          </p:cNvCxnSpPr>
          <p:nvPr/>
        </p:nvCxnSpPr>
        <p:spPr bwMode="auto">
          <a:xfrm rot="10800000">
            <a:off x="6019800" y="5029200"/>
            <a:ext cx="1524000" cy="60960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Gamma Background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(After Multi-hit Cut and S2/S1 Cut)</a:t>
            </a:r>
          </a:p>
        </p:txBody>
      </p:sp>
      <p:pic>
        <p:nvPicPr>
          <p:cNvPr id="11571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31838"/>
            <a:ext cx="8510587" cy="6257925"/>
          </a:xfrm>
        </p:spPr>
      </p:pic>
      <p:sp>
        <p:nvSpPr>
          <p:cNvPr id="1157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57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13629F-4D17-E047-9D5D-485BE8294387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5719" name="TextBox 18"/>
          <p:cNvSpPr txBox="1">
            <a:spLocks noChangeArrowheads="1"/>
          </p:cNvSpPr>
          <p:nvPr/>
        </p:nvSpPr>
        <p:spPr bwMode="auto">
          <a:xfrm>
            <a:off x="4071938" y="3505200"/>
            <a:ext cx="1566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6666FF"/>
                </a:solidFill>
                <a:latin typeface="Arial Narrow" charset="0"/>
              </a:rPr>
              <a:t>2</a:t>
            </a:r>
            <a:r>
              <a:rPr lang="en-US" sz="1600" b="1">
                <a:solidFill>
                  <a:srgbClr val="6666FF"/>
                </a:solidFill>
                <a:latin typeface="Arial Narrow" charset="0"/>
                <a:sym typeface="Symbol" charset="0"/>
              </a:rPr>
              <a:t> DBD (10</a:t>
            </a:r>
            <a:r>
              <a:rPr lang="en-US" sz="1600" b="1" baseline="30000">
                <a:solidFill>
                  <a:srgbClr val="6666FF"/>
                </a:solidFill>
                <a:latin typeface="Arial Narrow" charset="0"/>
                <a:sym typeface="Symbol" charset="0"/>
              </a:rPr>
              <a:t>22</a:t>
            </a:r>
            <a:r>
              <a:rPr lang="en-US" sz="1600" b="1">
                <a:solidFill>
                  <a:srgbClr val="6666FF"/>
                </a:solidFill>
                <a:latin typeface="Arial Narrow" charset="0"/>
                <a:sym typeface="Symbol" charset="0"/>
              </a:rPr>
              <a:t> yrs)</a:t>
            </a:r>
            <a:endParaRPr lang="en-US" sz="1600" b="1">
              <a:solidFill>
                <a:srgbClr val="6666FF"/>
              </a:solidFill>
              <a:latin typeface="Arial Narrow" charset="0"/>
            </a:endParaRPr>
          </a:p>
        </p:txBody>
      </p:sp>
      <p:sp>
        <p:nvSpPr>
          <p:cNvPr id="115720" name="TextBox 10"/>
          <p:cNvSpPr txBox="1">
            <a:spLocks noChangeArrowheads="1"/>
          </p:cNvSpPr>
          <p:nvPr/>
        </p:nvSpPr>
        <p:spPr bwMode="auto">
          <a:xfrm>
            <a:off x="1752600" y="2895600"/>
            <a:ext cx="1500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latin typeface="Arial Narrow" charset="0"/>
              </a:rPr>
              <a:t>WIMP (10</a:t>
            </a:r>
            <a:r>
              <a:rPr lang="en-US" sz="1600" b="1" baseline="30000">
                <a:latin typeface="Arial Narrow" charset="0"/>
              </a:rPr>
              <a:t>-45</a:t>
            </a:r>
            <a:r>
              <a:rPr lang="en-US" sz="1600" b="1">
                <a:latin typeface="Arial Narrow" charset="0"/>
              </a:rPr>
              <a:t> cm</a:t>
            </a:r>
            <a:r>
              <a:rPr lang="en-US" sz="1600" b="1" baseline="30000">
                <a:latin typeface="Arial Narrow" charset="0"/>
              </a:rPr>
              <a:t>2</a:t>
            </a:r>
            <a:r>
              <a:rPr lang="en-US" sz="1600" b="1">
                <a:latin typeface="Arial Narrow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5029200" y="4222750"/>
            <a:ext cx="1593850" cy="338138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pp Solar Neutrino</a:t>
            </a:r>
          </a:p>
        </p:txBody>
      </p:sp>
      <p:sp>
        <p:nvSpPr>
          <p:cNvPr id="115722" name="TextBox 15"/>
          <p:cNvSpPr txBox="1">
            <a:spLocks noChangeArrowheads="1"/>
          </p:cNvSpPr>
          <p:nvPr/>
        </p:nvSpPr>
        <p:spPr bwMode="auto">
          <a:xfrm>
            <a:off x="4267200" y="1676400"/>
            <a:ext cx="866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A6A6A6"/>
                </a:solidFill>
                <a:latin typeface="Arial Narrow" charset="0"/>
                <a:sym typeface="Symbol" charset="0"/>
              </a:rPr>
              <a:t>0 cm cut</a:t>
            </a:r>
            <a:endParaRPr lang="en-US" sz="1600" b="1">
              <a:solidFill>
                <a:srgbClr val="A6A6A6"/>
              </a:solidFill>
              <a:latin typeface="Arial Narrow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362450" y="4995863"/>
            <a:ext cx="1981200" cy="338137"/>
          </a:xfrm>
          <a:prstGeom prst="rect">
            <a:avLst/>
          </a:prstGeom>
          <a:noFill/>
        </p:spPr>
        <p:txBody>
          <a:bodyPr lIns="91367" tIns="45683" rIns="91367" bIns="45683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Be7 Solar Neutrino</a:t>
            </a:r>
          </a:p>
        </p:txBody>
      </p:sp>
      <p:sp>
        <p:nvSpPr>
          <p:cNvPr id="115724" name="TextBox 15"/>
          <p:cNvSpPr txBox="1">
            <a:spLocks noChangeArrowheads="1"/>
          </p:cNvSpPr>
          <p:nvPr/>
        </p:nvSpPr>
        <p:spPr bwMode="auto">
          <a:xfrm>
            <a:off x="4343400" y="3935413"/>
            <a:ext cx="866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  <a:sym typeface="Symbol" charset="0"/>
              </a:rPr>
              <a:t>5 cm cut</a:t>
            </a:r>
            <a:endParaRPr lang="en-US" sz="1600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15725" name="TextBox 15"/>
          <p:cNvSpPr txBox="1">
            <a:spLocks noChangeArrowheads="1"/>
          </p:cNvSpPr>
          <p:nvPr/>
        </p:nvSpPr>
        <p:spPr bwMode="auto">
          <a:xfrm>
            <a:off x="3478213" y="4527550"/>
            <a:ext cx="671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49BD4C"/>
                </a:solidFill>
                <a:latin typeface="Arial Narrow" charset="0"/>
                <a:sym typeface="Symbol" charset="0"/>
              </a:rPr>
              <a:t>10 cut</a:t>
            </a:r>
            <a:endParaRPr lang="en-US" sz="1600" b="1">
              <a:solidFill>
                <a:srgbClr val="49BD4C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Expected Backgrounds in XENON 1Ton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Year, Multi-hit Cut)</a:t>
            </a:r>
          </a:p>
        </p:txBody>
      </p:sp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F4F13D-69C9-FF42-BFEF-606541B9DA16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6742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731838"/>
            <a:ext cx="3703638" cy="6257925"/>
          </a:xfrm>
        </p:spPr>
      </p:pic>
      <p:sp>
        <p:nvSpPr>
          <p:cNvPr id="116743" name="TextBox 8"/>
          <p:cNvSpPr txBox="1">
            <a:spLocks noChangeArrowheads="1"/>
          </p:cNvSpPr>
          <p:nvPr/>
        </p:nvSpPr>
        <p:spPr bwMode="auto">
          <a:xfrm>
            <a:off x="1262063" y="5421313"/>
            <a:ext cx="795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C000"/>
                </a:solidFill>
                <a:latin typeface="Arial Narrow" charset="0"/>
              </a:rPr>
              <a:t>1.1 ton</a:t>
            </a:r>
          </a:p>
        </p:txBody>
      </p:sp>
      <p:sp>
        <p:nvSpPr>
          <p:cNvPr id="116744" name="Rectangle 12"/>
          <p:cNvSpPr>
            <a:spLocks noChangeArrowheads="1"/>
          </p:cNvSpPr>
          <p:nvPr/>
        </p:nvSpPr>
        <p:spPr bwMode="auto">
          <a:xfrm>
            <a:off x="1143000" y="3962400"/>
            <a:ext cx="1423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 0.07 </a:t>
            </a:r>
            <a:r>
              <a:rPr lang="en-US" sz="2000" b="1">
                <a:solidFill>
                  <a:srgbClr val="FF00FF"/>
                </a:solidFill>
                <a:latin typeface="Arial Narrow" charset="0"/>
                <a:sym typeface="Symbol" charset="0"/>
              </a:rPr>
              <a:t> </a:t>
            </a: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/ year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106738" y="1362075"/>
            <a:ext cx="1173162" cy="1319213"/>
            <a:chOff x="7388697" y="5611571"/>
            <a:chExt cx="1174224" cy="1318708"/>
          </a:xfrm>
        </p:grpSpPr>
        <p:sp>
          <p:nvSpPr>
            <p:cNvPr id="116752" name="Rectangle 17"/>
            <p:cNvSpPr>
              <a:spLocks noChangeArrowheads="1"/>
            </p:cNvSpPr>
            <p:nvPr/>
          </p:nvSpPr>
          <p:spPr bwMode="auto">
            <a:xfrm>
              <a:off x="7464966" y="5611571"/>
              <a:ext cx="871819" cy="8650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6753" name="TextBox 8"/>
            <p:cNvSpPr txBox="1">
              <a:spLocks noChangeArrowheads="1"/>
            </p:cNvSpPr>
            <p:nvPr/>
          </p:nvSpPr>
          <p:spPr bwMode="auto">
            <a:xfrm>
              <a:off x="7388697" y="6552756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  <p:pic>
        <p:nvPicPr>
          <p:cNvPr id="116746" name="Content Placeholder 7" descr="nomulti_noS2S1_sc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731838"/>
            <a:ext cx="3703637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7" name="TextBox 8"/>
          <p:cNvSpPr txBox="1">
            <a:spLocks noChangeArrowheads="1"/>
          </p:cNvSpPr>
          <p:nvPr/>
        </p:nvSpPr>
        <p:spPr bwMode="auto">
          <a:xfrm>
            <a:off x="5710238" y="5410200"/>
            <a:ext cx="7953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C000"/>
                </a:solidFill>
                <a:latin typeface="Arial Narrow" charset="0"/>
              </a:rPr>
              <a:t>1.1 ton</a:t>
            </a:r>
          </a:p>
        </p:txBody>
      </p:sp>
      <p:sp>
        <p:nvSpPr>
          <p:cNvPr id="116748" name="Rectangle 16"/>
          <p:cNvSpPr>
            <a:spLocks noChangeArrowheads="1"/>
          </p:cNvSpPr>
          <p:nvPr/>
        </p:nvSpPr>
        <p:spPr bwMode="auto">
          <a:xfrm>
            <a:off x="5486400" y="3886200"/>
            <a:ext cx="1271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0.1 </a:t>
            </a:r>
            <a:r>
              <a:rPr lang="en-US" sz="2000" b="1">
                <a:solidFill>
                  <a:srgbClr val="FF00FF"/>
                </a:solidFill>
                <a:latin typeface="Arial Narrow" charset="0"/>
                <a:sym typeface="Symbol" charset="0"/>
              </a:rPr>
              <a:t>n </a:t>
            </a: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/ year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361238" y="1371600"/>
            <a:ext cx="1173162" cy="1319213"/>
            <a:chOff x="7388697" y="5611571"/>
            <a:chExt cx="1174224" cy="1318708"/>
          </a:xfrm>
        </p:grpSpPr>
        <p:sp>
          <p:nvSpPr>
            <p:cNvPr id="116750" name="Rectangle 17"/>
            <p:cNvSpPr>
              <a:spLocks noChangeArrowheads="1"/>
            </p:cNvSpPr>
            <p:nvPr/>
          </p:nvSpPr>
          <p:spPr bwMode="auto">
            <a:xfrm>
              <a:off x="7464966" y="5611571"/>
              <a:ext cx="871819" cy="8650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6751" name="TextBox 8"/>
            <p:cNvSpPr txBox="1">
              <a:spLocks noChangeArrowheads="1"/>
            </p:cNvSpPr>
            <p:nvPr/>
          </p:nvSpPr>
          <p:spPr bwMode="auto">
            <a:xfrm>
              <a:off x="7388697" y="6552756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77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177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78B1F7-D471-AD41-85D1-8EBE4044EE17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7765" name="Title 7"/>
          <p:cNvSpPr>
            <a:spLocks noGrp="1"/>
          </p:cNvSpPr>
          <p:nvPr>
            <p:ph type="title"/>
          </p:nvPr>
        </p:nvSpPr>
        <p:spPr>
          <a:xfrm>
            <a:off x="1752600" y="2590800"/>
            <a:ext cx="6248400" cy="1371600"/>
          </a:xfrm>
          <a:solidFill>
            <a:srgbClr val="FFCCFF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DarkSide 50</a:t>
            </a:r>
            <a:endParaRPr lang="en-US" sz="4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DarkSide 50 with 19 + 19 QUPIDs</a:t>
            </a:r>
          </a:p>
        </p:txBody>
      </p:sp>
      <p:sp>
        <p:nvSpPr>
          <p:cNvPr id="1198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98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56B69-C662-FB4F-8549-95FA0EC3F0F2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981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9925"/>
            <a:ext cx="96012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19200" y="838200"/>
            <a:ext cx="74676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sz="2800" b="1" dirty="0">
                <a:solidFill>
                  <a:srgbClr val="FF00FF"/>
                </a:solidFill>
                <a:latin typeface="+mn-lt"/>
                <a:ea typeface="Arial" charset="0"/>
              </a:rPr>
              <a:t>50 kg of </a:t>
            </a:r>
            <a:r>
              <a:rPr lang="en-US" sz="2800" b="1" baseline="30000" dirty="0">
                <a:solidFill>
                  <a:srgbClr val="FF00FF"/>
                </a:solidFill>
                <a:latin typeface="+mn-lt"/>
                <a:ea typeface="Arial" charset="0"/>
              </a:rPr>
              <a:t>39</a:t>
            </a:r>
            <a:r>
              <a:rPr lang="en-US" sz="2800" b="1" dirty="0">
                <a:solidFill>
                  <a:srgbClr val="FF00FF"/>
                </a:solidFill>
                <a:latin typeface="+mn-lt"/>
                <a:ea typeface="Arial" charset="0"/>
              </a:rPr>
              <a:t>Ar depleted Argon  (33 kg fiducial)</a:t>
            </a:r>
          </a:p>
          <a:p>
            <a:pPr>
              <a:buFont typeface="Arial"/>
              <a:buChar char="•"/>
              <a:defRPr/>
            </a:pPr>
            <a:r>
              <a:rPr lang="en-US" sz="2800" b="1" dirty="0">
                <a:solidFill>
                  <a:srgbClr val="FF6600"/>
                </a:solidFill>
                <a:latin typeface="+mn-lt"/>
                <a:ea typeface="Arial" charset="0"/>
              </a:rPr>
              <a:t>19 + 19 = 38 QUPID</a:t>
            </a:r>
          </a:p>
          <a:p>
            <a:pPr>
              <a:buFont typeface="Arial"/>
              <a:buChar char="•"/>
              <a:defRPr/>
            </a:pPr>
            <a:r>
              <a:rPr lang="en-US" sz="2800" b="1" dirty="0">
                <a:solidFill>
                  <a:srgbClr val="4B21FF"/>
                </a:solidFill>
                <a:latin typeface="+mn-lt"/>
                <a:ea typeface="Arial" charset="0"/>
              </a:rPr>
              <a:t>Liquid Scintillator Active Veto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DarkSide Collaboration</a:t>
            </a:r>
          </a:p>
        </p:txBody>
      </p:sp>
      <p:sp>
        <p:nvSpPr>
          <p:cNvPr id="12083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8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DBEB964-F1DB-3944-A379-BE28569A79DC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08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91757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136525" y="4845050"/>
            <a:ext cx="9144000" cy="457200"/>
          </a:xfrm>
          <a:prstGeom prst="rect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3733800"/>
            <a:ext cx="9144000" cy="8874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dirty="0">
              <a:ea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Properties of Noble Liqud</a:t>
            </a:r>
          </a:p>
        </p:txBody>
      </p:sp>
      <p:sp>
        <p:nvSpPr>
          <p:cNvPr id="1218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218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E4CB725-8DAA-9548-8CB2-4EBC92B83F48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990600"/>
          <a:ext cx="8991600" cy="5803900"/>
        </p:xfrm>
        <a:graphic>
          <a:graphicData uri="http://schemas.openxmlformats.org/drawingml/2006/table">
            <a:tbl>
              <a:tblPr/>
              <a:tblGrid>
                <a:gridCol w="3086100"/>
                <a:gridCol w="1327150"/>
                <a:gridCol w="1525588"/>
                <a:gridCol w="1527175"/>
                <a:gridCol w="1525587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Unit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Argon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~132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Liquid Density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g/cc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1.21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3.06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Energy Loss (dE/dX)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MeV/cm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Radiation 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Collision Length 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Boiling Temperature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3000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</a:t>
                      </a: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K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27.1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87.3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 Wavelength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175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photon/keV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Ionization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e-/keV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(Fast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(Slow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1500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27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Isotope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39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 (1 Bq/kg)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136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Price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 /ton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$90k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$2k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~$1M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CLEAN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DEAP, CLEAN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XMASS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WARP, ArDM, DarkSide,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MAX, XAX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BD0E8A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ZEPLIN, LUX, XMASS, XENON,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BD0E8A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MAX, XAX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553200" y="1668463"/>
            <a:ext cx="2438400" cy="3962400"/>
            <a:chOff x="6553200" y="1668162"/>
            <a:chExt cx="2438400" cy="3962400"/>
          </a:xfrm>
        </p:grpSpPr>
        <p:sp>
          <p:nvSpPr>
            <p:cNvPr id="121965" name="Rectangle 7"/>
            <p:cNvSpPr>
              <a:spLocks noChangeArrowheads="1"/>
            </p:cNvSpPr>
            <p:nvPr/>
          </p:nvSpPr>
          <p:spPr bwMode="auto">
            <a:xfrm>
              <a:off x="8001000" y="1668162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6" name="Rectangle 8"/>
            <p:cNvSpPr>
              <a:spLocks noChangeArrowheads="1"/>
            </p:cNvSpPr>
            <p:nvPr/>
          </p:nvSpPr>
          <p:spPr bwMode="auto">
            <a:xfrm>
              <a:off x="6553200" y="4419600"/>
              <a:ext cx="914400" cy="6096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7" name="Rectangle 9"/>
            <p:cNvSpPr>
              <a:spLocks noChangeArrowheads="1"/>
            </p:cNvSpPr>
            <p:nvPr/>
          </p:nvSpPr>
          <p:spPr bwMode="auto">
            <a:xfrm>
              <a:off x="6553200" y="5325762"/>
              <a:ext cx="9144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8" name="Rectangle 7"/>
            <p:cNvSpPr>
              <a:spLocks noChangeArrowheads="1"/>
            </p:cNvSpPr>
            <p:nvPr/>
          </p:nvSpPr>
          <p:spPr bwMode="auto">
            <a:xfrm>
              <a:off x="6553201" y="1676099"/>
              <a:ext cx="860854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9" name="Rectangle 7"/>
            <p:cNvSpPr>
              <a:spLocks noChangeArrowheads="1"/>
            </p:cNvSpPr>
            <p:nvPr/>
          </p:nvSpPr>
          <p:spPr bwMode="auto">
            <a:xfrm>
              <a:off x="8001000" y="3504899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40475" y="5029200"/>
            <a:ext cx="2719388" cy="609600"/>
            <a:chOff x="6341076" y="5029200"/>
            <a:chExt cx="2718486" cy="609600"/>
          </a:xfrm>
        </p:grpSpPr>
        <p:sp>
          <p:nvSpPr>
            <p:cNvPr id="121963" name="Rectangle 11"/>
            <p:cNvSpPr>
              <a:spLocks noChangeArrowheads="1"/>
            </p:cNvSpPr>
            <p:nvPr/>
          </p:nvSpPr>
          <p:spPr bwMode="auto">
            <a:xfrm>
              <a:off x="6341076" y="5029200"/>
              <a:ext cx="12954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4" name="Rectangle 12"/>
            <p:cNvSpPr>
              <a:spLocks noChangeArrowheads="1"/>
            </p:cNvSpPr>
            <p:nvPr/>
          </p:nvSpPr>
          <p:spPr bwMode="auto">
            <a:xfrm>
              <a:off x="8068962" y="5334000"/>
              <a:ext cx="9906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Pulse Shaping Discrimination by Ar</a:t>
            </a:r>
          </a:p>
        </p:txBody>
      </p:sp>
      <p:sp>
        <p:nvSpPr>
          <p:cNvPr id="1239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39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B21FC2-D911-974C-A41F-7DFD5BFBCA80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39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69" b="-7620"/>
          <a:stretch>
            <a:fillRect/>
          </a:stretch>
        </p:blipFill>
        <p:spPr>
          <a:xfrm>
            <a:off x="31750" y="838200"/>
            <a:ext cx="9493250" cy="58674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49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E37840-8716-C443-8A30-E940B58518A7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Rectangle 7"/>
          <p:cNvSpPr>
            <a:spLocks noChangeArrowheads="1"/>
          </p:cNvSpPr>
          <p:nvPr/>
        </p:nvSpPr>
        <p:spPr bwMode="auto">
          <a:xfrm>
            <a:off x="1828800" y="6408738"/>
            <a:ext cx="8153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FFCC"/>
                </a:solidFill>
                <a:latin typeface="Arial Narrow" charset="0"/>
              </a:rPr>
              <a:t>Princeton Prototype Plant for Depleted Argon:</a:t>
            </a:r>
          </a:p>
          <a:p>
            <a:r>
              <a:rPr lang="en-US" sz="2800" b="1">
                <a:solidFill>
                  <a:srgbClr val="FFFFCC"/>
                </a:solidFill>
                <a:latin typeface="Arial Narrow" charset="0"/>
              </a:rPr>
              <a:t>Achieved 0.5 kg/day (depletion &gt;25), 15 kg accumulated.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4A3C97-E085-754C-8394-EF7D06C7697D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1520825" y="193675"/>
            <a:ext cx="70135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31751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31753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55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  <a:cs typeface="ＭＳ Ｐゴシック" charset="0"/>
              </a:rPr>
              <a:t>Dark Matter is required!</a:t>
            </a:r>
            <a:endParaRPr lang="ja-JP" altLang="en-US">
              <a:solidFill>
                <a:srgbClr val="FF00FF"/>
              </a:solidFill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59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653302F-5441-5C46-9DA9-48373BBB4363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7" name="Title 7"/>
          <p:cNvSpPr>
            <a:spLocks noGrp="1"/>
          </p:cNvSpPr>
          <p:nvPr>
            <p:ph type="title"/>
          </p:nvPr>
        </p:nvSpPr>
        <p:spPr>
          <a:xfrm>
            <a:off x="1981200" y="2971800"/>
            <a:ext cx="5486400" cy="1295400"/>
          </a:xfrm>
          <a:solidFill>
            <a:srgbClr val="FFCCFF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MAX and XAX</a:t>
            </a:r>
            <a:endParaRPr lang="en-US" sz="4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DUSEL ($750M project by NSF)</a:t>
            </a:r>
          </a:p>
        </p:txBody>
      </p:sp>
      <p:sp>
        <p:nvSpPr>
          <p:cNvPr id="1280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280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837458-F735-1644-8C8B-88B83D2AE691}" type="slidenum">
              <a:rPr lang="en-US" sz="1500">
                <a:solidFill>
                  <a:srgbClr val="0000FF"/>
                </a:solidFill>
              </a:rPr>
              <a:pPr eaLnBrk="1" hangingPunct="1"/>
              <a:t>71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80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838200"/>
            <a:ext cx="9632950" cy="64770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ＭＳ Ｐゴシック" charset="0"/>
              </a:rPr>
              <a:t>Katsushi Arisaka, UCLA</a:t>
            </a: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230FCE7-3158-A84E-92AE-19BBDDB98030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005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153400" cy="6189663"/>
          </a:xfrm>
          <a:prstGeom prst="rect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1" tIns="48290" rIns="96581" bIns="48290" anchor="ctr"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XAX by UCLA Group (Aug, 2008)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84138" y="25400"/>
            <a:ext cx="9294812" cy="685800"/>
          </a:xfrm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Original Concept of XAX</a:t>
            </a:r>
            <a:endParaRPr lang="en-US" sz="5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83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675"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310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3FF4B4B-0513-3045-992F-63978D73F6B2}" type="slidenum">
              <a:rPr lang="en-US" sz="1500">
                <a:solidFill>
                  <a:srgbClr val="0000FF"/>
                </a:solidFill>
              </a:rPr>
              <a:pPr eaLnBrk="1" hangingPunct="1"/>
              <a:t>73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31078" name="Straight Arrow Connector 44"/>
          <p:cNvCxnSpPr>
            <a:cxnSpLocks noChangeShapeType="1"/>
          </p:cNvCxnSpPr>
          <p:nvPr/>
        </p:nvCxnSpPr>
        <p:spPr bwMode="auto">
          <a:xfrm>
            <a:off x="4343400" y="6705600"/>
            <a:ext cx="3733800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079" name="TextBox 45"/>
          <p:cNvSpPr txBox="1">
            <a:spLocks noChangeArrowheads="1"/>
          </p:cNvSpPr>
          <p:nvPr/>
        </p:nvSpPr>
        <p:spPr bwMode="auto">
          <a:xfrm>
            <a:off x="5943600" y="6477000"/>
            <a:ext cx="506413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4 m</a:t>
            </a:r>
          </a:p>
        </p:txBody>
      </p:sp>
      <p:sp>
        <p:nvSpPr>
          <p:cNvPr id="30" name="Flowchart: Magnetic Disk 29"/>
          <p:cNvSpPr>
            <a:spLocks noChangeAspect="1"/>
          </p:cNvSpPr>
          <p:nvPr/>
        </p:nvSpPr>
        <p:spPr bwMode="auto">
          <a:xfrm>
            <a:off x="4267214" y="1676400"/>
            <a:ext cx="3803905" cy="4754880"/>
          </a:xfrm>
          <a:prstGeom prst="flowChartMagneticDisk">
            <a:avLst/>
          </a:prstGeom>
          <a:solidFill>
            <a:srgbClr val="FFF9C3"/>
          </a:solidFill>
          <a:ln w="2857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293" tIns="45646" rIns="91293" bIns="45646" anchor="ctr"/>
          <a:lstStyle/>
          <a:p>
            <a:pPr defTabSz="963997"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1083" name="TextBox 33"/>
          <p:cNvSpPr txBox="1">
            <a:spLocks noChangeArrowheads="1"/>
          </p:cNvSpPr>
          <p:nvPr/>
        </p:nvSpPr>
        <p:spPr bwMode="auto">
          <a:xfrm>
            <a:off x="5718175" y="4038600"/>
            <a:ext cx="860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31084" name="TextBox 53"/>
          <p:cNvSpPr txBox="1">
            <a:spLocks noChangeArrowheads="1"/>
          </p:cNvSpPr>
          <p:nvPr/>
        </p:nvSpPr>
        <p:spPr bwMode="auto">
          <a:xfrm>
            <a:off x="5867400" y="1066800"/>
            <a:ext cx="677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</a:t>
            </a:r>
          </a:p>
        </p:txBody>
      </p:sp>
      <p:cxnSp>
        <p:nvCxnSpPr>
          <p:cNvPr id="131085" name="Straight Arrow Connector 44"/>
          <p:cNvCxnSpPr>
            <a:cxnSpLocks noChangeShapeType="1"/>
          </p:cNvCxnSpPr>
          <p:nvPr/>
        </p:nvCxnSpPr>
        <p:spPr bwMode="auto">
          <a:xfrm>
            <a:off x="1514475" y="6683375"/>
            <a:ext cx="1828800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086" name="TextBox 48"/>
          <p:cNvSpPr txBox="1">
            <a:spLocks noChangeArrowheads="1"/>
          </p:cNvSpPr>
          <p:nvPr/>
        </p:nvSpPr>
        <p:spPr bwMode="auto">
          <a:xfrm>
            <a:off x="2124075" y="6435725"/>
            <a:ext cx="506413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2 m</a:t>
            </a:r>
          </a:p>
        </p:txBody>
      </p:sp>
      <p:sp>
        <p:nvSpPr>
          <p:cNvPr id="131087" name="TextBox 32"/>
          <p:cNvSpPr txBox="1">
            <a:spLocks noChangeArrowheads="1"/>
          </p:cNvSpPr>
          <p:nvPr/>
        </p:nvSpPr>
        <p:spPr bwMode="auto">
          <a:xfrm>
            <a:off x="382588" y="4343400"/>
            <a:ext cx="9493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129/131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12 ton</a:t>
            </a:r>
          </a:p>
          <a:p>
            <a:pPr algn="ctr"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(6 ton)</a:t>
            </a:r>
            <a:endParaRPr lang="en-US" sz="20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31088" name="TextBox 50"/>
          <p:cNvSpPr txBox="1">
            <a:spLocks noChangeArrowheads="1"/>
          </p:cNvSpPr>
          <p:nvPr/>
        </p:nvSpPr>
        <p:spPr bwMode="auto">
          <a:xfrm>
            <a:off x="2438400" y="1828800"/>
            <a:ext cx="1557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odd)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Solar Neutrino</a:t>
            </a:r>
          </a:p>
        </p:txBody>
      </p:sp>
      <p:sp>
        <p:nvSpPr>
          <p:cNvPr id="131089" name="TextBox 51"/>
          <p:cNvSpPr txBox="1">
            <a:spLocks noChangeArrowheads="1"/>
          </p:cNvSpPr>
          <p:nvPr/>
        </p:nvSpPr>
        <p:spPr bwMode="auto">
          <a:xfrm>
            <a:off x="533400" y="1828800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Double Beta Decay</a:t>
            </a:r>
          </a:p>
        </p:txBody>
      </p:sp>
      <p:grpSp>
        <p:nvGrpSpPr>
          <p:cNvPr id="131090" name="Group 39"/>
          <p:cNvGrpSpPr>
            <a:grpSpLocks noChangeAspect="1"/>
          </p:cNvGrpSpPr>
          <p:nvPr/>
        </p:nvGrpSpPr>
        <p:grpSpPr bwMode="auto">
          <a:xfrm>
            <a:off x="1524000" y="3413125"/>
            <a:ext cx="1903413" cy="2378075"/>
            <a:chOff x="1981200" y="2667000"/>
            <a:chExt cx="2265957" cy="2788189"/>
          </a:xfrm>
        </p:grpSpPr>
        <p:sp>
          <p:nvSpPr>
            <p:cNvPr id="21" name="Flowchart: Magnetic Disk 31"/>
            <p:cNvSpPr>
              <a:spLocks noChangeAspect="1"/>
            </p:cNvSpPr>
            <p:nvPr/>
          </p:nvSpPr>
          <p:spPr bwMode="auto">
            <a:xfrm>
              <a:off x="1981200" y="2667000"/>
              <a:ext cx="2265957" cy="2788189"/>
            </a:xfrm>
            <a:prstGeom prst="flowChartMagneticDisk">
              <a:avLst/>
            </a:prstGeom>
            <a:solidFill>
              <a:srgbClr val="C2FFF0"/>
            </a:solidFill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3997"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Flowchart: Magnetic Disk 35"/>
            <p:cNvSpPr>
              <a:spLocks/>
            </p:cNvSpPr>
            <p:nvPr/>
          </p:nvSpPr>
          <p:spPr bwMode="auto">
            <a:xfrm>
              <a:off x="2498558" y="2895600"/>
              <a:ext cx="1219200" cy="1447800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3997"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Flowchart: Magnetic Disk 36"/>
            <p:cNvSpPr>
              <a:spLocks/>
            </p:cNvSpPr>
            <p:nvPr/>
          </p:nvSpPr>
          <p:spPr bwMode="auto">
            <a:xfrm>
              <a:off x="2498558" y="3662346"/>
              <a:ext cx="1219200" cy="1410266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3997"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1106" name="Rectangle 37"/>
            <p:cNvSpPr>
              <a:spLocks noChangeArrowheads="1"/>
            </p:cNvSpPr>
            <p:nvPr/>
          </p:nvSpPr>
          <p:spPr bwMode="auto">
            <a:xfrm>
              <a:off x="2517608" y="3636175"/>
              <a:ext cx="1175652" cy="778042"/>
            </a:xfrm>
            <a:prstGeom prst="rect">
              <a:avLst/>
            </a:prstGeom>
            <a:solidFill>
              <a:srgbClr val="C2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500"/>
            </a:p>
          </p:txBody>
        </p:sp>
      </p:grpSp>
      <p:cxnSp>
        <p:nvCxnSpPr>
          <p:cNvPr id="25" name="Straight Arrow Connector 52"/>
          <p:cNvCxnSpPr>
            <a:cxnSpLocks noChangeAspect="1" noChangeShapeType="1"/>
          </p:cNvCxnSpPr>
          <p:nvPr/>
        </p:nvCxnSpPr>
        <p:spPr bwMode="auto">
          <a:xfrm>
            <a:off x="1371600" y="4724400"/>
            <a:ext cx="447675" cy="1588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sp>
        <p:nvSpPr>
          <p:cNvPr id="131092" name="TextBox 34"/>
          <p:cNvSpPr txBox="1">
            <a:spLocks noChangeArrowheads="1"/>
          </p:cNvSpPr>
          <p:nvPr/>
        </p:nvSpPr>
        <p:spPr bwMode="auto">
          <a:xfrm>
            <a:off x="2057400" y="4267200"/>
            <a:ext cx="6969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136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7 ton</a:t>
            </a:r>
          </a:p>
          <a:p>
            <a:pPr algn="ctr"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(4 ton)</a:t>
            </a:r>
            <a:endParaRPr lang="en-US" sz="2000" b="1">
              <a:solidFill>
                <a:srgbClr val="FF0000"/>
              </a:solidFill>
            </a:endParaRPr>
          </a:p>
        </p:txBody>
      </p:sp>
      <p:cxnSp>
        <p:nvCxnSpPr>
          <p:cNvPr id="27" name="Straight Arrow Connector 41"/>
          <p:cNvCxnSpPr>
            <a:cxnSpLocks noChangeShapeType="1"/>
          </p:cNvCxnSpPr>
          <p:nvPr/>
        </p:nvCxnSpPr>
        <p:spPr bwMode="auto">
          <a:xfrm rot="5400000">
            <a:off x="2552700" y="3086100"/>
            <a:ext cx="1066800" cy="762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8" name="Straight Arrow Connector 42"/>
          <p:cNvCxnSpPr>
            <a:cxnSpLocks noChangeAspect="1" noChangeShapeType="1"/>
          </p:cNvCxnSpPr>
          <p:nvPr/>
        </p:nvCxnSpPr>
        <p:spPr bwMode="auto">
          <a:xfrm rot="16200000" flipH="1">
            <a:off x="1248568" y="2866232"/>
            <a:ext cx="1389063" cy="6858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131095" name="Straight Arrow Connector 44"/>
          <p:cNvCxnSpPr>
            <a:cxnSpLocks noChangeShapeType="1"/>
          </p:cNvCxnSpPr>
          <p:nvPr/>
        </p:nvCxnSpPr>
        <p:spPr bwMode="auto">
          <a:xfrm>
            <a:off x="1951038" y="6019800"/>
            <a:ext cx="1096962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096" name="TextBox 48"/>
          <p:cNvSpPr txBox="1">
            <a:spLocks noChangeArrowheads="1"/>
          </p:cNvSpPr>
          <p:nvPr/>
        </p:nvSpPr>
        <p:spPr bwMode="auto">
          <a:xfrm>
            <a:off x="2133600" y="5826125"/>
            <a:ext cx="663575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1.2 m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G2</a:t>
            </a:r>
            <a:r>
              <a:rPr lang="en-US" sz="360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and</a:t>
            </a:r>
            <a:r>
              <a:rPr lang="en-US" sz="360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G3 </a:t>
            </a: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facilities at DUSEL</a:t>
            </a:r>
          </a:p>
        </p:txBody>
      </p:sp>
      <p:sp>
        <p:nvSpPr>
          <p:cNvPr id="1331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33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97731D-81A3-2F42-84C7-CF0988EA9271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733550"/>
          <a:ext cx="8534400" cy="4667250"/>
        </p:xfrm>
        <a:graphic>
          <a:graphicData uri="http://schemas.openxmlformats.org/drawingml/2006/table">
            <a:tbl>
              <a:tblPr/>
              <a:tblGrid>
                <a:gridCol w="2844800"/>
                <a:gridCol w="2844800"/>
                <a:gridCol w="2844800"/>
              </a:tblGrid>
              <a:tr h="116681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45721" marB="45721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G2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G3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Sensitivity</a:t>
                      </a:r>
                    </a:p>
                  </a:txBody>
                  <a:tcPr marT="45721" marB="45721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&lt; 10</a:t>
                      </a:r>
                      <a:r>
                        <a:rPr kumimoji="0" lang="en-US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-46 </a:t>
                      </a: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cm</a:t>
                      </a:r>
                      <a:r>
                        <a:rPr kumimoji="0" lang="en-US" sz="3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&lt; 10</a:t>
                      </a:r>
                      <a:r>
                        <a:rPr kumimoji="0" lang="en-US" sz="3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-47 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cm</a:t>
                      </a:r>
                      <a:r>
                        <a:rPr kumimoji="0" lang="en-US" sz="3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Target  Mass</a:t>
                      </a:r>
                    </a:p>
                  </a:txBody>
                  <a:tcPr marT="45721" marB="45721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~ 1 Ton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~ 10 Ton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Cost</a:t>
                      </a:r>
                    </a:p>
                  </a:txBody>
                  <a:tcPr marT="45721" marB="45721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$15M - $20M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~ $50M</a:t>
                      </a:r>
                    </a:p>
                  </a:txBody>
                  <a:tcPr marT="45721" marB="4572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33144" name="Rectangle 6"/>
          <p:cNvSpPr>
            <a:spLocks noChangeArrowheads="1"/>
          </p:cNvSpPr>
          <p:nvPr/>
        </p:nvSpPr>
        <p:spPr bwMode="auto">
          <a:xfrm>
            <a:off x="1371600" y="838200"/>
            <a:ext cx="6354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ahoma" charset="0"/>
                <a:cs typeface="ＭＳ Ｐゴシック" charset="0"/>
              </a:rPr>
              <a:t>defined by PASAG (Oct, 2009)</a:t>
            </a:r>
            <a:endParaRPr lang="en-US" sz="20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Supports on both </a:t>
            </a:r>
            <a:r>
              <a:rPr lang="en-US" sz="360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360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Ar</a:t>
            </a:r>
          </a:p>
        </p:txBody>
      </p:sp>
      <p:sp>
        <p:nvSpPr>
          <p:cNvPr id="134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4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4E4EAC-77CD-944E-9B03-236FA504F533}" type="slidenum">
              <a:rPr lang="en-US" sz="1500">
                <a:solidFill>
                  <a:srgbClr val="0000FF"/>
                </a:solidFill>
              </a:rPr>
              <a:pPr eaLnBrk="1" hangingPunct="1"/>
              <a:t>75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41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5742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" y="3505200"/>
            <a:ext cx="9372600" cy="2209800"/>
          </a:xfrm>
          <a:prstGeom prst="rect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ChangeArrowheads="1"/>
          </p:cNvSpPr>
          <p:nvPr>
            <p:ph type="title"/>
          </p:nvPr>
        </p:nvSpPr>
        <p:spPr>
          <a:xfrm>
            <a:off x="74613" y="-76200"/>
            <a:ext cx="9451975" cy="866775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MAX - Multi-ton Argon &amp; Xenon</a:t>
            </a:r>
          </a:p>
        </p:txBody>
      </p:sp>
      <p:grpSp>
        <p:nvGrpSpPr>
          <p:cNvPr id="135171" name="Group 2"/>
          <p:cNvGrpSpPr>
            <a:grpSpLocks/>
          </p:cNvGrpSpPr>
          <p:nvPr/>
        </p:nvGrpSpPr>
        <p:grpSpPr bwMode="auto">
          <a:xfrm>
            <a:off x="228600" y="2171700"/>
            <a:ext cx="9144000" cy="1866900"/>
            <a:chOff x="0" y="0"/>
            <a:chExt cx="8192" cy="1760"/>
          </a:xfrm>
        </p:grpSpPr>
        <p:sp>
          <p:nvSpPr>
            <p:cNvPr id="135178" name="Rectangle 3"/>
            <p:cNvSpPr>
              <a:spLocks/>
            </p:cNvSpPr>
            <p:nvPr/>
          </p:nvSpPr>
          <p:spPr bwMode="auto">
            <a:xfrm>
              <a:off x="0" y="0"/>
              <a:ext cx="8192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3517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128"/>
              <a:ext cx="72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" y="128"/>
              <a:ext cx="72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" y="128"/>
              <a:ext cx="654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" y="128"/>
              <a:ext cx="651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" y="128"/>
              <a:ext cx="519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4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128"/>
              <a:ext cx="76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5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" y="128"/>
              <a:ext cx="70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6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" y="128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7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" y="128"/>
              <a:ext cx="137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8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" y="128"/>
              <a:ext cx="115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89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920"/>
              <a:ext cx="72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0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" y="920"/>
              <a:ext cx="77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1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920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2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" y="920"/>
              <a:ext cx="69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3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" y="920"/>
              <a:ext cx="73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4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" y="920"/>
              <a:ext cx="709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5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920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6" name="Picture 2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" y="920"/>
              <a:ext cx="70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7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" y="920"/>
              <a:ext cx="87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98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" y="920"/>
              <a:ext cx="72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5172" name="Rectangle 24"/>
          <p:cNvSpPr>
            <a:spLocks/>
          </p:cNvSpPr>
          <p:nvPr/>
        </p:nvSpPr>
        <p:spPr bwMode="auto">
          <a:xfrm>
            <a:off x="520700" y="3505200"/>
            <a:ext cx="85407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UMass Amherst, Arizona State University</a:t>
            </a:r>
          </a:p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Augustana College, Black Hills State University</a:t>
            </a:r>
          </a:p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Coimbra University, Columbia University</a:t>
            </a:r>
          </a:p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Fermilab, University of Houston, INAF, LNGS</a:t>
            </a:r>
          </a:p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MIT, University of Münster, University of Notre Dame</a:t>
            </a:r>
          </a:p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Princeton University, Rice University, Temple University</a:t>
            </a:r>
          </a:p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UCLA, Univesity of Virginia, Waseda University</a:t>
            </a:r>
          </a:p>
          <a:p>
            <a:pPr algn="ctr"/>
            <a:r>
              <a:rPr lang="en-US">
                <a:solidFill>
                  <a:srgbClr val="00664D"/>
                </a:solidFill>
                <a:latin typeface="Gill Sans" charset="0"/>
                <a:sym typeface="Gill Sans" charset="0"/>
              </a:rPr>
              <a:t>University of Zürich</a:t>
            </a:r>
          </a:p>
        </p:txBody>
      </p:sp>
      <p:sp>
        <p:nvSpPr>
          <p:cNvPr id="18437" name="Rectangle 25"/>
          <p:cNvSpPr>
            <a:spLocks noChangeArrowheads="1"/>
          </p:cNvSpPr>
          <p:nvPr/>
        </p:nvSpPr>
        <p:spPr bwMode="auto">
          <a:xfrm>
            <a:off x="1371600" y="914402"/>
            <a:ext cx="6705600" cy="585569"/>
          </a:xfrm>
          <a:prstGeom prst="rect">
            <a:avLst/>
          </a:prstGeom>
          <a:noFill/>
          <a:ln w="12700" cap="flat" cmpd="sng" algn="ctr">
            <a:solidFill>
              <a:srgbClr val="0066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399" tIns="45699" rIns="91399" bIns="45699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0066FF"/>
                </a:solidFill>
                <a:latin typeface="Arial Narrow" charset="0"/>
                <a:ea typeface="Arial" charset="0"/>
                <a:sym typeface="Gill Sans" charset="0"/>
              </a:rPr>
              <a:t>MAX Collaboration = XENON + </a:t>
            </a:r>
            <a:r>
              <a:rPr lang="en-US" sz="3200" b="1" dirty="0" err="1">
                <a:solidFill>
                  <a:srgbClr val="0066FF"/>
                </a:solidFill>
                <a:latin typeface="Arial Narrow" charset="0"/>
                <a:ea typeface="Arial" charset="0"/>
                <a:sym typeface="Gill Sans" charset="0"/>
              </a:rPr>
              <a:t>DarkSide</a:t>
            </a:r>
            <a:endParaRPr lang="en-US" sz="3200" b="1" dirty="0">
              <a:solidFill>
                <a:srgbClr val="0066FF"/>
              </a:solidFill>
              <a:latin typeface="Arial Narrow" charset="0"/>
              <a:ea typeface="Arial" charset="0"/>
              <a:sym typeface="Gill Sans" charset="0"/>
            </a:endParaRPr>
          </a:p>
        </p:txBody>
      </p:sp>
      <p:sp>
        <p:nvSpPr>
          <p:cNvPr id="1351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51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ＭＳ Ｐゴシック" charset="0"/>
              </a:rPr>
              <a:t>Katsushi Arisaka, UCLA</a:t>
            </a:r>
          </a:p>
        </p:txBody>
      </p:sp>
      <p:sp>
        <p:nvSpPr>
          <p:cNvPr id="1351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D7142F-125A-5746-A18B-0BF94E958C95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5177" name="TextBox 29"/>
          <p:cNvSpPr txBox="1">
            <a:spLocks noChangeArrowheads="1"/>
          </p:cNvSpPr>
          <p:nvPr/>
        </p:nvSpPr>
        <p:spPr bwMode="auto">
          <a:xfrm>
            <a:off x="4648200" y="1524000"/>
            <a:ext cx="388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Arial Narrow" charset="0"/>
              </a:rPr>
              <a:t>Elena Aprile       Christiano Galbiati </a:t>
            </a:r>
          </a:p>
          <a:p>
            <a:pPr eaLnBrk="1" hangingPunct="1"/>
            <a:r>
              <a:rPr lang="en-US" sz="2000" b="1">
                <a:solidFill>
                  <a:srgbClr val="000000"/>
                </a:solidFill>
                <a:latin typeface="Arial Narrow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619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361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361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65E44BD-3BFA-BF4E-93B1-149096B0822F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6199" name="TextBox 6"/>
          <p:cNvSpPr txBox="1">
            <a:spLocks noChangeArrowheads="1"/>
          </p:cNvSpPr>
          <p:nvPr/>
        </p:nvSpPr>
        <p:spPr bwMode="auto">
          <a:xfrm>
            <a:off x="3952875" y="5241925"/>
            <a:ext cx="10001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 ton</a:t>
            </a:r>
          </a:p>
        </p:txBody>
      </p:sp>
      <p:sp>
        <p:nvSpPr>
          <p:cNvPr id="136200" name="TextBox 8"/>
          <p:cNvSpPr txBox="1">
            <a:spLocks noChangeArrowheads="1"/>
          </p:cNvSpPr>
          <p:nvPr/>
        </p:nvSpPr>
        <p:spPr bwMode="auto">
          <a:xfrm>
            <a:off x="5067300" y="4908550"/>
            <a:ext cx="9763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 ton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0738" y="3983038"/>
            <a:ext cx="1173162" cy="368300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+mn-lt"/>
                <a:ea typeface="Arial" charset="0"/>
              </a:rPr>
              <a:t>XENON100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3429000"/>
            <a:ext cx="741363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136205" name="TextBox 9"/>
          <p:cNvSpPr txBox="1">
            <a:spLocks noChangeArrowheads="1"/>
          </p:cNvSpPr>
          <p:nvPr/>
        </p:nvSpPr>
        <p:spPr bwMode="auto">
          <a:xfrm>
            <a:off x="8010525" y="4484688"/>
            <a:ext cx="1568450" cy="585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721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372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372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984C9A6-B7BE-A74A-82AC-943255441922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7223" name="TextBox 6"/>
          <p:cNvSpPr txBox="1">
            <a:spLocks noChangeArrowheads="1"/>
          </p:cNvSpPr>
          <p:nvPr/>
        </p:nvSpPr>
        <p:spPr bwMode="auto">
          <a:xfrm>
            <a:off x="3952875" y="5241925"/>
            <a:ext cx="10001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 ton</a:t>
            </a:r>
          </a:p>
        </p:txBody>
      </p:sp>
      <p:sp>
        <p:nvSpPr>
          <p:cNvPr id="137224" name="TextBox 7"/>
          <p:cNvSpPr txBox="1">
            <a:spLocks noChangeArrowheads="1"/>
          </p:cNvSpPr>
          <p:nvPr/>
        </p:nvSpPr>
        <p:spPr bwMode="auto">
          <a:xfrm>
            <a:off x="4011613" y="5897563"/>
            <a:ext cx="11160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10 ton</a:t>
            </a:r>
          </a:p>
        </p:txBody>
      </p:sp>
      <p:sp>
        <p:nvSpPr>
          <p:cNvPr id="137225" name="TextBox 8"/>
          <p:cNvSpPr txBox="1">
            <a:spLocks noChangeArrowheads="1"/>
          </p:cNvSpPr>
          <p:nvPr/>
        </p:nvSpPr>
        <p:spPr bwMode="auto">
          <a:xfrm>
            <a:off x="5067300" y="4908550"/>
            <a:ext cx="9763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 ton</a:t>
            </a:r>
          </a:p>
        </p:txBody>
      </p:sp>
      <p:sp>
        <p:nvSpPr>
          <p:cNvPr id="137226" name="TextBox 9"/>
          <p:cNvSpPr txBox="1">
            <a:spLocks noChangeArrowheads="1"/>
          </p:cNvSpPr>
          <p:nvPr/>
        </p:nvSpPr>
        <p:spPr bwMode="auto">
          <a:xfrm>
            <a:off x="5003800" y="5510213"/>
            <a:ext cx="1092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50 ton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0738" y="3983038"/>
            <a:ext cx="1173162" cy="368300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+mn-lt"/>
                <a:ea typeface="Arial" charset="0"/>
              </a:rPr>
              <a:t>XENON100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800" y="3429000"/>
            <a:ext cx="741363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  <p:sp>
        <p:nvSpPr>
          <p:cNvPr id="137232" name="TextBox 9"/>
          <p:cNvSpPr txBox="1">
            <a:spLocks noChangeArrowheads="1"/>
          </p:cNvSpPr>
          <p:nvPr/>
        </p:nvSpPr>
        <p:spPr bwMode="auto">
          <a:xfrm>
            <a:off x="8010525" y="4484688"/>
            <a:ext cx="1568450" cy="585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MAX–G2</a:t>
            </a:r>
          </a:p>
        </p:txBody>
      </p:sp>
      <p:sp>
        <p:nvSpPr>
          <p:cNvPr id="137233" name="TextBox 9"/>
          <p:cNvSpPr txBox="1">
            <a:spLocks noChangeArrowheads="1"/>
          </p:cNvSpPr>
          <p:nvPr/>
        </p:nvSpPr>
        <p:spPr bwMode="auto">
          <a:xfrm>
            <a:off x="8027988" y="5359400"/>
            <a:ext cx="156845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560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505A98-CCA3-5844-BE42-AF887127A0E3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228600" y="2"/>
            <a:ext cx="92202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27" tIns="48265" rIns="96527" bIns="48265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algn="ctr" defTabSz="961768" eaLnBrk="0" hangingPunct="0">
              <a:lnSpc>
                <a:spcPct val="80000"/>
              </a:lnSpc>
              <a:defRPr/>
            </a:pPr>
            <a:r>
              <a:rPr lang="en-US" sz="4400" b="1" kern="0" dirty="0">
                <a:solidFill>
                  <a:srgbClr val="FF0000"/>
                </a:solidFill>
                <a:latin typeface="Tahoma"/>
                <a:ea typeface="ＭＳ Ｐゴシック" charset="-128"/>
                <a:cs typeface="ＭＳ Ｐゴシック" charset="-128"/>
              </a:rPr>
              <a:t>MAX – G3 </a:t>
            </a:r>
            <a:r>
              <a:rPr lang="en-US" sz="4400" b="1" dirty="0">
                <a:solidFill>
                  <a:srgbClr val="A5002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Detector</a:t>
            </a:r>
          </a:p>
        </p:txBody>
      </p:sp>
      <p:sp>
        <p:nvSpPr>
          <p:cNvPr id="138246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138247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48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pic>
        <p:nvPicPr>
          <p:cNvPr id="138249" name="Picture 5" descr="xenon10ton 2-8-10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9" t="7874" r="25676" b="4210"/>
          <a:stretch>
            <a:fillRect/>
          </a:stretch>
        </p:blipFill>
        <p:spPr bwMode="auto">
          <a:xfrm>
            <a:off x="609600" y="2438400"/>
            <a:ext cx="29829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8250" name="Straight Arrow Connector 53"/>
          <p:cNvCxnSpPr>
            <a:cxnSpLocks noChangeShapeType="1"/>
          </p:cNvCxnSpPr>
          <p:nvPr/>
        </p:nvCxnSpPr>
        <p:spPr bwMode="auto">
          <a:xfrm rot="5400000">
            <a:off x="232410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6240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33" tIns="45667" rIns="91333" bIns="45667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138252" name="Picture 4" descr="4meter_2-15-10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253" r="19804" b="-156"/>
          <a:stretch>
            <a:fillRect/>
          </a:stretch>
        </p:blipFill>
        <p:spPr bwMode="auto">
          <a:xfrm>
            <a:off x="4343400" y="914400"/>
            <a:ext cx="49530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3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sz="3200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9238" y="6477000"/>
            <a:ext cx="1503362" cy="338138"/>
          </a:xfrm>
          <a:prstGeom prst="rect">
            <a:avLst/>
          </a:prstGeom>
        </p:spPr>
        <p:txBody>
          <a:bodyPr wrap="none" lIns="91399" tIns="45699" rIns="91399" bIns="45699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6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3746</a:t>
            </a:r>
            <a:endParaRPr lang="en-US" sz="1800">
              <a:solidFill>
                <a:srgbClr val="32946A"/>
              </a:solidFill>
            </a:endParaRPr>
          </a:p>
        </p:txBody>
      </p:sp>
      <p:sp>
        <p:nvSpPr>
          <p:cNvPr id="138255" name="Rectangle 16"/>
          <p:cNvSpPr>
            <a:spLocks noChangeArrowheads="1"/>
          </p:cNvSpPr>
          <p:nvPr/>
        </p:nvSpPr>
        <p:spPr bwMode="auto">
          <a:xfrm>
            <a:off x="304800" y="5867400"/>
            <a:ext cx="312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6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825 (Side/Bottom)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3FFD4-D9E6-B24E-854D-AEC1A1357644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Fossils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 from the Earliest Universe</a:t>
            </a:r>
          </a:p>
        </p:txBody>
      </p:sp>
      <p:grpSp>
        <p:nvGrpSpPr>
          <p:cNvPr id="33798" name="Group 3"/>
          <p:cNvGrpSpPr>
            <a:grpSpLocks/>
          </p:cNvGrpSpPr>
          <p:nvPr/>
        </p:nvGrpSpPr>
        <p:grpSpPr bwMode="auto">
          <a:xfrm>
            <a:off x="0" y="914400"/>
            <a:ext cx="2362200" cy="6075363"/>
            <a:chOff x="0" y="576"/>
            <a:chExt cx="1488" cy="3827"/>
          </a:xfrm>
        </p:grpSpPr>
        <p:sp>
          <p:nvSpPr>
            <p:cNvPr id="33857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8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9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0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1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2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3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4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5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6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7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8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9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0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1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2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3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33874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75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76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77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78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79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80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81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82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83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84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85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33886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33887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33888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33799" name="Group 36"/>
          <p:cNvGrpSpPr>
            <a:grpSpLocks/>
          </p:cNvGrpSpPr>
          <p:nvPr/>
        </p:nvGrpSpPr>
        <p:grpSpPr bwMode="auto">
          <a:xfrm>
            <a:off x="1581150" y="914400"/>
            <a:ext cx="2076450" cy="6180138"/>
            <a:chOff x="838" y="576"/>
            <a:chExt cx="1308" cy="3893"/>
          </a:xfrm>
        </p:grpSpPr>
        <p:sp>
          <p:nvSpPr>
            <p:cNvPr id="3381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1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3383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3384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3384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3384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3384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3384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3384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3384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3384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3384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4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5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5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5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5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5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3385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3385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5715000" y="1752600"/>
            <a:ext cx="3886200" cy="4116388"/>
            <a:chOff x="3840" y="1165"/>
            <a:chExt cx="1968" cy="2534"/>
          </a:xfrm>
        </p:grpSpPr>
        <p:sp>
          <p:nvSpPr>
            <p:cNvPr id="33813" name="Text Box 78"/>
            <p:cNvSpPr txBox="1">
              <a:spLocks noChangeAspect="1" noChangeArrowheads="1"/>
            </p:cNvSpPr>
            <p:nvPr/>
          </p:nvSpPr>
          <p:spPr bwMode="auto">
            <a:xfrm>
              <a:off x="3840" y="1165"/>
              <a:ext cx="1931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2200" b="1" i="1">
                  <a:solidFill>
                    <a:srgbClr val="000000"/>
                  </a:solidFill>
                  <a:cs typeface="Times New Roman" charset="0"/>
                </a:rPr>
                <a:t>Gravitational Wave</a:t>
              </a:r>
            </a:p>
          </p:txBody>
        </p:sp>
        <p:sp>
          <p:nvSpPr>
            <p:cNvPr id="33814" name="Text Box 80"/>
            <p:cNvSpPr txBox="1">
              <a:spLocks noChangeAspect="1" noChangeArrowheads="1"/>
            </p:cNvSpPr>
            <p:nvPr/>
          </p:nvSpPr>
          <p:spPr bwMode="auto">
            <a:xfrm>
              <a:off x="3840" y="2695"/>
              <a:ext cx="1880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2200" b="1" i="1">
                  <a:solidFill>
                    <a:srgbClr val="000000"/>
                  </a:solidFill>
                  <a:cs typeface="Times New Roman" charset="0"/>
                </a:rPr>
                <a:t>Neutralino</a:t>
              </a:r>
            </a:p>
            <a:p>
              <a:r>
                <a:rPr lang="en-US" altLang="ja-JP" sz="2200" b="1" i="1">
                  <a:solidFill>
                    <a:srgbClr val="6600FF"/>
                  </a:solidFill>
                  <a:cs typeface="Times New Roman" charset="0"/>
                </a:rPr>
                <a:t>(Cold Dark Matter)</a:t>
              </a:r>
            </a:p>
            <a:p>
              <a:endParaRPr lang="en-US" altLang="ja-JP" sz="2200" b="1" i="1">
                <a:solidFill>
                  <a:srgbClr val="6600FF"/>
                </a:solidFill>
                <a:cs typeface="Times New Roman" charset="0"/>
              </a:endParaRPr>
            </a:p>
            <a:p>
              <a:endParaRPr lang="en-US" altLang="ja-JP" sz="2200" b="1" i="1">
                <a:solidFill>
                  <a:srgbClr val="6600FF"/>
                </a:solidFill>
                <a:cs typeface="Times New Roman" charset="0"/>
              </a:endParaRPr>
            </a:p>
          </p:txBody>
        </p:sp>
        <p:sp>
          <p:nvSpPr>
            <p:cNvPr id="33815" name="Text Box 81"/>
            <p:cNvSpPr txBox="1">
              <a:spLocks noChangeAspect="1" noChangeArrowheads="1"/>
            </p:cNvSpPr>
            <p:nvPr/>
          </p:nvSpPr>
          <p:spPr bwMode="auto">
            <a:xfrm>
              <a:off x="3859" y="3225"/>
              <a:ext cx="1949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2200" b="1" i="1">
                  <a:solidFill>
                    <a:srgbClr val="000000"/>
                  </a:solidFill>
                  <a:cs typeface="Times New Roman" charset="0"/>
                </a:rPr>
                <a:t>Relic Neutrino</a:t>
              </a:r>
            </a:p>
            <a:p>
              <a:r>
                <a:rPr lang="en-US" altLang="ja-JP" sz="2200" b="1" i="1">
                  <a:solidFill>
                    <a:srgbClr val="6600FF"/>
                  </a:solidFill>
                  <a:cs typeface="Times New Roman" charset="0"/>
                </a:rPr>
                <a:t>(Hot Dark Matter)</a:t>
              </a:r>
            </a:p>
          </p:txBody>
        </p:sp>
        <p:sp>
          <p:nvSpPr>
            <p:cNvPr id="33816" name="Text Box 82"/>
            <p:cNvSpPr txBox="1">
              <a:spLocks noChangeAspect="1" noChangeArrowheads="1"/>
            </p:cNvSpPr>
            <p:nvPr/>
          </p:nvSpPr>
          <p:spPr bwMode="auto">
            <a:xfrm>
              <a:off x="3840" y="1485"/>
              <a:ext cx="1920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2200" b="1" i="1">
                  <a:solidFill>
                    <a:srgbClr val="000000"/>
                  </a:solidFill>
                  <a:cs typeface="Times New Roman" charset="0"/>
                </a:rPr>
                <a:t>GUT Particle</a:t>
              </a:r>
            </a:p>
            <a:p>
              <a:r>
                <a:rPr lang="en-US" altLang="ja-JP" sz="2200" b="1" i="1">
                  <a:solidFill>
                    <a:srgbClr val="6600FF"/>
                  </a:solidFill>
                  <a:cs typeface="Times New Roman" charset="0"/>
                </a:rPr>
                <a:t>(Super Heavy Dark Matter)</a:t>
              </a:r>
            </a:p>
            <a:p>
              <a:endParaRPr lang="en-US" altLang="ja-JP" sz="2200" b="1" i="1">
                <a:solidFill>
                  <a:srgbClr val="000000"/>
                </a:solidFill>
                <a:cs typeface="Times New Roman" charset="0"/>
              </a:endParaRPr>
            </a:p>
          </p:txBody>
        </p:sp>
      </p:grpSp>
      <p:grpSp>
        <p:nvGrpSpPr>
          <p:cNvPr id="33801" name="Group 83"/>
          <p:cNvGrpSpPr>
            <a:grpSpLocks/>
          </p:cNvGrpSpPr>
          <p:nvPr/>
        </p:nvGrpSpPr>
        <p:grpSpPr bwMode="auto">
          <a:xfrm>
            <a:off x="3113088" y="1444625"/>
            <a:ext cx="1687512" cy="5468938"/>
            <a:chOff x="1793" y="910"/>
            <a:chExt cx="1063" cy="3445"/>
          </a:xfrm>
        </p:grpSpPr>
        <p:sp>
          <p:nvSpPr>
            <p:cNvPr id="33805" name="Line 84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85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Text Box 86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33808" name="Line 87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Text Box 88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33810" name="Text Box 89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33811" name="Line 90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Text Box 91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33802" name="Text Box 92"/>
          <p:cNvSpPr txBox="1">
            <a:spLocks noChangeArrowheads="1"/>
          </p:cNvSpPr>
          <p:nvPr/>
        </p:nvSpPr>
        <p:spPr bwMode="auto">
          <a:xfrm>
            <a:off x="4724400" y="1219200"/>
            <a:ext cx="22764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The Big Bang!</a:t>
            </a:r>
          </a:p>
        </p:txBody>
      </p:sp>
      <p:sp>
        <p:nvSpPr>
          <p:cNvPr id="33803" name="Line 93"/>
          <p:cNvSpPr>
            <a:spLocks noChangeShapeType="1"/>
          </p:cNvSpPr>
          <p:nvPr/>
        </p:nvSpPr>
        <p:spPr bwMode="auto">
          <a:xfrm>
            <a:off x="5105400" y="17526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33804" name="Text Box 94"/>
          <p:cNvSpPr txBox="1">
            <a:spLocks noChangeArrowheads="1"/>
          </p:cNvSpPr>
          <p:nvPr/>
        </p:nvSpPr>
        <p:spPr bwMode="auto">
          <a:xfrm>
            <a:off x="5213350" y="3384550"/>
            <a:ext cx="3700463" cy="47148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Decoupling of </a:t>
            </a:r>
            <a:r>
              <a:rPr lang="ja-JP" altLang="en-US" b="1">
                <a:solidFill>
                  <a:srgbClr val="FF0000"/>
                </a:solidFill>
              </a:rPr>
              <a:t>“</a:t>
            </a:r>
            <a:r>
              <a:rPr lang="en-US" b="1">
                <a:solidFill>
                  <a:srgbClr val="FF0000"/>
                </a:solidFill>
              </a:rPr>
              <a:t>Fossils</a:t>
            </a:r>
            <a:r>
              <a:rPr lang="ja-JP" altLang="en-US" b="1">
                <a:solidFill>
                  <a:srgbClr val="FF0000"/>
                </a:solidFill>
              </a:rPr>
              <a:t>”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414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7AD845-401D-334B-9060-9FE1CF718B90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9269" name="Picture 11" descr="xenon10ton 2-8-10_10.jpg"/>
          <p:cNvPicPr>
            <a:picLocks noChangeAspect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886" r="22581" b="2834"/>
          <a:stretch>
            <a:fillRect/>
          </a:stretch>
        </p:blipFill>
        <p:spPr bwMode="auto">
          <a:xfrm>
            <a:off x="990600" y="831850"/>
            <a:ext cx="54864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8248" rIns="96493" bIns="48248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Xe 10 ton Detector Structure</a:t>
            </a:r>
          </a:p>
        </p:txBody>
      </p:sp>
      <p:sp>
        <p:nvSpPr>
          <p:cNvPr id="33803" name="Rectangle 27"/>
          <p:cNvSpPr>
            <a:spLocks noChangeAspect="1"/>
          </p:cNvSpPr>
          <p:nvPr/>
        </p:nvSpPr>
        <p:spPr bwMode="auto">
          <a:xfrm>
            <a:off x="2043113" y="2482850"/>
            <a:ext cx="3230562" cy="2630488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17" tIns="45658" rIns="91317" bIns="45658" anchor="ctr"/>
          <a:lstStyle/>
          <a:p>
            <a:pPr algn="ctr"/>
            <a:endParaRPr lang="en-US"/>
          </a:p>
        </p:txBody>
      </p:sp>
      <p:sp>
        <p:nvSpPr>
          <p:cNvPr id="33804" name="TextBox 20"/>
          <p:cNvSpPr txBox="1">
            <a:spLocks noChangeArrowheads="1"/>
          </p:cNvSpPr>
          <p:nvPr/>
        </p:nvSpPr>
        <p:spPr bwMode="auto">
          <a:xfrm>
            <a:off x="2514600" y="3446463"/>
            <a:ext cx="2182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7" tIns="45658" rIns="91317" bIns="456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FF00"/>
                </a:solidFill>
                <a:latin typeface="Arial Narrow" charset="0"/>
              </a:rPr>
              <a:t>Xe10 ton</a:t>
            </a:r>
          </a:p>
          <a:p>
            <a:pPr algn="ctr" eaLnBrk="1" hangingPunct="1"/>
            <a:r>
              <a:rPr lang="en-US" sz="2700" b="1">
                <a:solidFill>
                  <a:srgbClr val="FFFF00"/>
                </a:solidFill>
                <a:latin typeface="Arial Narrow" charset="0"/>
              </a:rPr>
              <a:t>(or Ar 5 ton)</a:t>
            </a:r>
          </a:p>
        </p:txBody>
      </p:sp>
      <p:cxnSp>
        <p:nvCxnSpPr>
          <p:cNvPr id="21" name="Straight Arrow Connector 20"/>
          <p:cNvCxnSpPr>
            <a:cxnSpLocks noChangeAspect="1"/>
          </p:cNvCxnSpPr>
          <p:nvPr/>
        </p:nvCxnSpPr>
        <p:spPr bwMode="auto">
          <a:xfrm flipV="1">
            <a:off x="1698625" y="4500563"/>
            <a:ext cx="328613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806" name="TextBox 30"/>
          <p:cNvSpPr txBox="1">
            <a:spLocks noChangeArrowheads="1"/>
          </p:cNvSpPr>
          <p:nvPr/>
        </p:nvSpPr>
        <p:spPr bwMode="auto">
          <a:xfrm>
            <a:off x="1706563" y="4502150"/>
            <a:ext cx="7366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30" tIns="48265" rIns="96530" bIns="482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 Narrow" charset="0"/>
              </a:rPr>
              <a:t>20 cm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25613" y="2125663"/>
            <a:ext cx="6781800" cy="3352800"/>
            <a:chOff x="1725615" y="2125664"/>
            <a:chExt cx="6781798" cy="3352801"/>
          </a:xfrm>
        </p:grpSpPr>
        <p:sp>
          <p:nvSpPr>
            <p:cNvPr id="139279" name="TextBox 20"/>
            <p:cNvSpPr txBox="1">
              <a:spLocks noChangeArrowheads="1"/>
            </p:cNvSpPr>
            <p:nvPr/>
          </p:nvSpPr>
          <p:spPr bwMode="auto">
            <a:xfrm>
              <a:off x="6221413" y="2339976"/>
              <a:ext cx="2286000" cy="92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33" tIns="45667" rIns="91333" bIns="4566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700" b="1">
                  <a:solidFill>
                    <a:srgbClr val="FF6600"/>
                  </a:solidFill>
                  <a:latin typeface="Arial Narrow" charset="0"/>
                </a:rPr>
                <a:t>Xe  20 ton</a:t>
              </a:r>
            </a:p>
            <a:p>
              <a:pPr algn="ctr" eaLnBrk="1" hangingPunct="1"/>
              <a:r>
                <a:rPr lang="en-US" sz="2700" b="1">
                  <a:solidFill>
                    <a:srgbClr val="FF6600"/>
                  </a:solidFill>
                  <a:latin typeface="Arial Narrow" charset="0"/>
                </a:rPr>
                <a:t>(or Ar 10 ton)</a:t>
              </a:r>
            </a:p>
          </p:txBody>
        </p:sp>
        <p:sp>
          <p:nvSpPr>
            <p:cNvPr id="139280" name="Rectangle 26"/>
            <p:cNvSpPr>
              <a:spLocks noChangeArrowheads="1"/>
            </p:cNvSpPr>
            <p:nvPr/>
          </p:nvSpPr>
          <p:spPr bwMode="auto">
            <a:xfrm>
              <a:off x="1725615" y="2125664"/>
              <a:ext cx="3886200" cy="3352801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350" tIns="45675" rIns="91350" bIns="45675" anchor="ctr"/>
            <a:lstStyle/>
            <a:p>
              <a:pPr algn="ctr"/>
              <a:endParaRPr lang="en-US"/>
            </a:p>
          </p:txBody>
        </p:sp>
        <p:cxnSp>
          <p:nvCxnSpPr>
            <p:cNvPr id="139281" name="Straight Arrow Connector 77"/>
            <p:cNvCxnSpPr>
              <a:cxnSpLocks noChangeShapeType="1"/>
            </p:cNvCxnSpPr>
            <p:nvPr/>
          </p:nvCxnSpPr>
          <p:spPr bwMode="auto">
            <a:xfrm rot="10800000" flipV="1">
              <a:off x="5459415" y="2797176"/>
              <a:ext cx="838200" cy="457200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TextBox 17"/>
          <p:cNvSpPr txBox="1"/>
          <p:nvPr/>
        </p:nvSpPr>
        <p:spPr bwMode="auto">
          <a:xfrm>
            <a:off x="3311525" y="5216525"/>
            <a:ext cx="962025" cy="476250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  <a:ea typeface="+mn-ea"/>
              </a:rPr>
              <a:t>2.1m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1339850" y="3486150"/>
            <a:ext cx="962025" cy="476250"/>
          </a:xfrm>
          <a:prstGeom prst="rect">
            <a:avLst/>
          </a:prstGeom>
          <a:noFill/>
        </p:spPr>
        <p:txBody>
          <a:bodyPr lIns="91383" tIns="45691" rIns="91383" bIns="4569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  <a:ea typeface="+mn-ea"/>
              </a:rPr>
              <a:t>1.9m</a:t>
            </a:r>
          </a:p>
        </p:txBody>
      </p:sp>
      <p:sp>
        <p:nvSpPr>
          <p:cNvPr id="139278" name="TextBox 7"/>
          <p:cNvSpPr txBox="1">
            <a:spLocks noChangeArrowheads="1"/>
          </p:cNvSpPr>
          <p:nvPr/>
        </p:nvSpPr>
        <p:spPr bwMode="auto">
          <a:xfrm>
            <a:off x="6248400" y="4794250"/>
            <a:ext cx="31464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664D"/>
                </a:solidFill>
                <a:latin typeface="Arial Narrow" charset="0"/>
              </a:rPr>
              <a:t>Top: 	  3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 QUPID x 595</a:t>
            </a:r>
          </a:p>
          <a:p>
            <a:pPr eaLnBrk="1" hangingPunct="1"/>
            <a:r>
              <a:rPr lang="en-US" b="1">
                <a:solidFill>
                  <a:srgbClr val="00664D"/>
                </a:solidFill>
                <a:latin typeface="Arial Narrow" charset="0"/>
              </a:rPr>
              <a:t>Side: 	  6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 QUPID x 672</a:t>
            </a:r>
          </a:p>
          <a:p>
            <a:pPr eaLnBrk="1" hangingPunct="1"/>
            <a:r>
              <a:rPr lang="en-US" b="1">
                <a:solidFill>
                  <a:srgbClr val="00664D"/>
                </a:solidFill>
                <a:latin typeface="Arial Narrow" charset="0"/>
              </a:rPr>
              <a:t>Bottom:  6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 QUPID x 163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/>
      <p:bldP spid="33804" grpId="0"/>
      <p:bldP spid="33806" grpId="0"/>
      <p:bldP spid="18" grpId="0"/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3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1980BF5-1C6D-F44A-9B45-CD35A28B75B7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40293" name="Picture 5" descr="xenon10ton 2-8-10_13.jpg"/>
          <p:cNvPicPr>
            <a:picLocks noChangeAspect="1"/>
          </p:cNvPicPr>
          <p:nvPr/>
        </p:nvPicPr>
        <p:blipFill>
          <a:blip r:embed="rId2"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r="5972" b="1234"/>
          <a:stretch>
            <a:fillRect/>
          </a:stretch>
        </p:blipFill>
        <p:spPr bwMode="auto">
          <a:xfrm>
            <a:off x="-41275" y="0"/>
            <a:ext cx="99218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 anchor="ctr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Xe 10 ton Top-Corner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6200" y="2141538"/>
            <a:ext cx="1509713" cy="522287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r>
              <a:rPr lang="en-US" sz="2700" b="1">
                <a:solidFill>
                  <a:srgbClr val="85FFE0"/>
                </a:solidFill>
                <a:latin typeface="Arial Narrow" charset="0"/>
              </a:rPr>
              <a:t>3</a:t>
            </a:r>
            <a:r>
              <a:rPr lang="ja-JP" altLang="en-US" sz="2700" b="1">
                <a:solidFill>
                  <a:srgbClr val="85FFE0"/>
                </a:solidFill>
                <a:latin typeface="Arial Narrow" charset="0"/>
              </a:rPr>
              <a:t>”</a:t>
            </a:r>
            <a:r>
              <a:rPr lang="en-US" sz="2700" b="1">
                <a:solidFill>
                  <a:srgbClr val="85FFE0"/>
                </a:solidFill>
                <a:latin typeface="Arial Narrow" charset="0"/>
              </a:rPr>
              <a:t> QUPID</a:t>
            </a:r>
            <a:endParaRPr lang="en-US" sz="2700">
              <a:solidFill>
                <a:srgbClr val="85FFE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5715000"/>
            <a:ext cx="1509713" cy="523875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r>
              <a:rPr lang="en-US" sz="2700" b="1">
                <a:solidFill>
                  <a:srgbClr val="85FFE0"/>
                </a:solidFill>
                <a:latin typeface="Arial Narrow" charset="0"/>
              </a:rPr>
              <a:t>6</a:t>
            </a:r>
            <a:r>
              <a:rPr lang="ja-JP" altLang="en-US" sz="2700" b="1">
                <a:solidFill>
                  <a:srgbClr val="85FFE0"/>
                </a:solidFill>
                <a:latin typeface="Arial Narrow" charset="0"/>
              </a:rPr>
              <a:t>”</a:t>
            </a:r>
            <a:r>
              <a:rPr lang="en-US" sz="2700" b="1">
                <a:solidFill>
                  <a:srgbClr val="85FFE0"/>
                </a:solidFill>
                <a:latin typeface="Arial Narrow" charset="0"/>
              </a:rPr>
              <a:t> QUPID</a:t>
            </a:r>
            <a:endParaRPr lang="en-US" sz="2700">
              <a:solidFill>
                <a:srgbClr val="85FFE0"/>
              </a:solidFill>
            </a:endParaRPr>
          </a:p>
        </p:txBody>
      </p:sp>
      <p:sp>
        <p:nvSpPr>
          <p:cNvPr id="140297" name="Rectangle 8"/>
          <p:cNvSpPr>
            <a:spLocks noChangeArrowheads="1"/>
          </p:cNvSpPr>
          <p:nvPr/>
        </p:nvSpPr>
        <p:spPr bwMode="auto">
          <a:xfrm>
            <a:off x="6248400" y="2971800"/>
            <a:ext cx="178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 Narrow" charset="0"/>
              </a:rPr>
              <a:t>Gas Xe (Ar)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40298" name="Rectangle 9"/>
          <p:cNvSpPr>
            <a:spLocks noChangeArrowheads="1"/>
          </p:cNvSpPr>
          <p:nvPr/>
        </p:nvSpPr>
        <p:spPr bwMode="auto">
          <a:xfrm>
            <a:off x="6248400" y="4267200"/>
            <a:ext cx="211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/>
          <a:p>
            <a:r>
              <a:rPr lang="en-US" sz="2800" b="1">
                <a:solidFill>
                  <a:srgbClr val="FFFFCC"/>
                </a:solidFill>
                <a:latin typeface="Arial Narrow" charset="0"/>
              </a:rPr>
              <a:t>Liquid Xe (Ar)</a:t>
            </a:r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15" name="Straight Arrow Connector 14"/>
          <p:cNvCxnSpPr>
            <a:cxnSpLocks noChangeAspect="1" noChangeShapeType="1"/>
          </p:cNvCxnSpPr>
          <p:nvPr/>
        </p:nvCxnSpPr>
        <p:spPr bwMode="auto">
          <a:xfrm rot="5400000">
            <a:off x="5676901" y="3314700"/>
            <a:ext cx="838200" cy="3175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 type="arrow" w="lg" len="lg"/>
            <a:tailEnd type="arrow" w="lg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Straight Arrow Connector 16"/>
          <p:cNvCxnSpPr>
            <a:cxnSpLocks noChangeAspect="1" noChangeShapeType="1"/>
          </p:cNvCxnSpPr>
          <p:nvPr/>
        </p:nvCxnSpPr>
        <p:spPr bwMode="auto">
          <a:xfrm rot="5400000">
            <a:off x="5449094" y="4396581"/>
            <a:ext cx="1295400" cy="1588"/>
          </a:xfrm>
          <a:prstGeom prst="straightConnector1">
            <a:avLst/>
          </a:prstGeom>
          <a:noFill/>
          <a:ln w="25400">
            <a:solidFill>
              <a:srgbClr val="FFFFCC"/>
            </a:solidFill>
            <a:round/>
            <a:headEnd type="arrow" w="lg" len="lg"/>
            <a:tailEnd type="none" w="lg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" name="Rectangle 19"/>
          <p:cNvSpPr/>
          <p:nvPr/>
        </p:nvSpPr>
        <p:spPr>
          <a:xfrm>
            <a:off x="2438400" y="3124200"/>
            <a:ext cx="1450975" cy="471488"/>
          </a:xfrm>
          <a:prstGeom prst="rect">
            <a:avLst/>
          </a:prstGeom>
        </p:spPr>
        <p:txBody>
          <a:bodyPr wrap="none" lIns="91416" tIns="45708" rIns="91416" bIns="45708">
            <a:spAutoFit/>
          </a:bodyPr>
          <a:lstStyle/>
          <a:p>
            <a:r>
              <a:rPr lang="en-US" b="1">
                <a:solidFill>
                  <a:srgbClr val="85FFE0"/>
                </a:solidFill>
                <a:latin typeface="Arial Narrow" charset="0"/>
              </a:rPr>
              <a:t>Mesh Wire</a:t>
            </a:r>
            <a:endParaRPr lang="en-US">
              <a:solidFill>
                <a:srgbClr val="85FFE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 anchor="ctr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MAX </a:t>
            </a: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Shielding Structure</a:t>
            </a:r>
          </a:p>
        </p:txBody>
      </p:sp>
      <p:sp>
        <p:nvSpPr>
          <p:cNvPr id="141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1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DF5F129-4873-3346-A0A7-AAC78E581417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41318" name="Picture 6" descr="xenon10ton 2-8-10_1.jpg"/>
          <p:cNvPicPr>
            <a:picLocks noChangeAspect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3825" r="25446" b="3082"/>
          <a:stretch>
            <a:fillRect/>
          </a:stretch>
        </p:blipFill>
        <p:spPr bwMode="auto">
          <a:xfrm>
            <a:off x="0" y="1089025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4" descr="4meter_2-19-10_6.jpg"/>
          <p:cNvPicPr>
            <a:picLocks noChangeAspect="1"/>
          </p:cNvPicPr>
          <p:nvPr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t="3745" r="25838" b="7520"/>
          <a:stretch>
            <a:fillRect/>
          </a:stretch>
        </p:blipFill>
        <p:spPr bwMode="auto">
          <a:xfrm>
            <a:off x="4800600" y="1182688"/>
            <a:ext cx="47244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0500" y="5132388"/>
            <a:ext cx="1082675" cy="338137"/>
          </a:xfrm>
          <a:prstGeom prst="rect">
            <a:avLst/>
          </a:prstGeom>
        </p:spPr>
        <p:txBody>
          <a:bodyPr wrap="none" lIns="91399" tIns="45699" rIns="91399" bIns="45699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sp>
        <p:nvSpPr>
          <p:cNvPr id="141321" name="Rectangle 16"/>
          <p:cNvSpPr>
            <a:spLocks noChangeArrowheads="1"/>
          </p:cNvSpPr>
          <p:nvPr/>
        </p:nvSpPr>
        <p:spPr bwMode="auto">
          <a:xfrm>
            <a:off x="1295400" y="43068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87925" y="5221288"/>
            <a:ext cx="1082675" cy="338137"/>
          </a:xfrm>
          <a:prstGeom prst="rect">
            <a:avLst/>
          </a:prstGeom>
        </p:spPr>
        <p:txBody>
          <a:bodyPr wrap="none" lIns="91399" tIns="45699" rIns="91399" bIns="45699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sp>
        <p:nvSpPr>
          <p:cNvPr id="141323" name="TextBox 34"/>
          <p:cNvSpPr txBox="1">
            <a:spLocks noChangeArrowheads="1"/>
          </p:cNvSpPr>
          <p:nvPr/>
        </p:nvSpPr>
        <p:spPr bwMode="auto">
          <a:xfrm>
            <a:off x="914400" y="679450"/>
            <a:ext cx="3200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 (10 ton)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41324" name="TextBox 33"/>
          <p:cNvSpPr txBox="1">
            <a:spLocks noChangeArrowheads="1"/>
          </p:cNvSpPr>
          <p:nvPr/>
        </p:nvSpPr>
        <p:spPr bwMode="auto">
          <a:xfrm>
            <a:off x="5995988" y="679450"/>
            <a:ext cx="27289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 (50 ton)</a:t>
            </a:r>
          </a:p>
        </p:txBody>
      </p:sp>
      <p:cxnSp>
        <p:nvCxnSpPr>
          <p:cNvPr id="141325" name="Straight Arrow Connector 53"/>
          <p:cNvCxnSpPr>
            <a:cxnSpLocks noChangeShapeType="1"/>
          </p:cNvCxnSpPr>
          <p:nvPr/>
        </p:nvCxnSpPr>
        <p:spPr bwMode="auto">
          <a:xfrm>
            <a:off x="4876800" y="6400800"/>
            <a:ext cx="4419600" cy="5334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326" name="TextBox 24"/>
          <p:cNvSpPr txBox="1">
            <a:spLocks noChangeArrowheads="1"/>
          </p:cNvSpPr>
          <p:nvPr/>
        </p:nvSpPr>
        <p:spPr bwMode="auto">
          <a:xfrm>
            <a:off x="6705600" y="64770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141327" name="Straight Arrow Connector 53"/>
          <p:cNvCxnSpPr>
            <a:cxnSpLocks noChangeShapeType="1"/>
          </p:cNvCxnSpPr>
          <p:nvPr/>
        </p:nvCxnSpPr>
        <p:spPr bwMode="auto">
          <a:xfrm>
            <a:off x="1219200" y="6477000"/>
            <a:ext cx="2057400" cy="228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328" name="TextBox 24"/>
          <p:cNvSpPr txBox="1">
            <a:spLocks noChangeArrowheads="1"/>
          </p:cNvSpPr>
          <p:nvPr/>
        </p:nvSpPr>
        <p:spPr bwMode="auto">
          <a:xfrm>
            <a:off x="1905000" y="6350000"/>
            <a:ext cx="5334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141329" name="Rectangle 16"/>
          <p:cNvSpPr>
            <a:spLocks noChangeArrowheads="1"/>
          </p:cNvSpPr>
          <p:nvPr/>
        </p:nvSpPr>
        <p:spPr bwMode="auto">
          <a:xfrm>
            <a:off x="6016625" y="4572000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41330" name="Rectangle 20"/>
          <p:cNvSpPr>
            <a:spLocks noChangeArrowheads="1"/>
          </p:cNvSpPr>
          <p:nvPr/>
        </p:nvSpPr>
        <p:spPr bwMode="auto">
          <a:xfrm>
            <a:off x="2049463" y="3894138"/>
            <a:ext cx="4937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/>
          </a:p>
        </p:txBody>
      </p:sp>
      <p:sp>
        <p:nvSpPr>
          <p:cNvPr id="141331" name="Rectangle 21"/>
          <p:cNvSpPr>
            <a:spLocks noChangeArrowheads="1"/>
          </p:cNvSpPr>
          <p:nvPr/>
        </p:nvSpPr>
        <p:spPr bwMode="auto">
          <a:xfrm>
            <a:off x="6807200" y="3962400"/>
            <a:ext cx="51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/>
          <a:p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</a:t>
            </a:r>
            <a:endParaRPr lang="en-US" sz="27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6FF9A4-3875-D648-B099-FF52D3D56A9C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4234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94583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MAX </a:t>
            </a: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Facility at DUSEL</a:t>
            </a:r>
          </a:p>
        </p:txBody>
      </p:sp>
      <p:sp>
        <p:nvSpPr>
          <p:cNvPr id="142343" name="TextBox 20"/>
          <p:cNvSpPr txBox="1">
            <a:spLocks noChangeArrowheads="1"/>
          </p:cNvSpPr>
          <p:nvPr/>
        </p:nvSpPr>
        <p:spPr bwMode="auto">
          <a:xfrm>
            <a:off x="533400" y="1676400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</a:t>
            </a:r>
          </a:p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(10 ton)</a:t>
            </a:r>
          </a:p>
        </p:txBody>
      </p:sp>
      <p:sp>
        <p:nvSpPr>
          <p:cNvPr id="142344" name="TextBox 20"/>
          <p:cNvSpPr txBox="1">
            <a:spLocks noChangeArrowheads="1"/>
          </p:cNvSpPr>
          <p:nvPr/>
        </p:nvSpPr>
        <p:spPr bwMode="auto">
          <a:xfrm>
            <a:off x="4572000" y="762000"/>
            <a:ext cx="1752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</a:t>
            </a:r>
          </a:p>
          <a:p>
            <a:pPr algn="ctr" eaLnBrk="1" hangingPunct="1"/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(50 ton)</a:t>
            </a:r>
          </a:p>
        </p:txBody>
      </p:sp>
      <p:cxnSp>
        <p:nvCxnSpPr>
          <p:cNvPr id="142345" name="Straight Arrow Connector 77"/>
          <p:cNvCxnSpPr>
            <a:cxnSpLocks noChangeShapeType="1"/>
          </p:cNvCxnSpPr>
          <p:nvPr/>
        </p:nvCxnSpPr>
        <p:spPr bwMode="auto">
          <a:xfrm rot="10800000">
            <a:off x="2743200" y="5562600"/>
            <a:ext cx="3124200" cy="866775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46" name="TextBox 20"/>
          <p:cNvSpPr txBox="1">
            <a:spLocks noChangeArrowheads="1"/>
          </p:cNvSpPr>
          <p:nvPr/>
        </p:nvSpPr>
        <p:spPr bwMode="auto">
          <a:xfrm>
            <a:off x="7010400" y="52578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Liquid Scintillator</a:t>
            </a:r>
          </a:p>
          <a:p>
            <a:pPr algn="ctr"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(8 m </a:t>
            </a:r>
            <a:r>
              <a:rPr lang="en-US" sz="2000" b="1">
                <a:solidFill>
                  <a:srgbClr val="00664D"/>
                </a:solidFill>
                <a:latin typeface="Lucida Grande" charset="0"/>
              </a:rPr>
              <a:t>ϕ</a:t>
            </a:r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 x 8 m H )</a:t>
            </a:r>
          </a:p>
        </p:txBody>
      </p:sp>
      <p:sp>
        <p:nvSpPr>
          <p:cNvPr id="142347" name="TextBox 20"/>
          <p:cNvSpPr txBox="1">
            <a:spLocks noChangeArrowheads="1"/>
          </p:cNvSpPr>
          <p:nvPr/>
        </p:nvSpPr>
        <p:spPr bwMode="auto">
          <a:xfrm>
            <a:off x="5638800" y="6149975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Arial Narrow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Arial Narrow" charset="0"/>
              </a:rPr>
              <a:t>(18 m </a:t>
            </a:r>
            <a:r>
              <a:rPr lang="en-US" sz="2000" b="1">
                <a:solidFill>
                  <a:srgbClr val="C00000"/>
                </a:solidFill>
                <a:latin typeface="Lucida Grande" charset="0"/>
              </a:rPr>
              <a:t>ϕ </a:t>
            </a:r>
            <a:r>
              <a:rPr lang="en-US" sz="2000" b="1">
                <a:solidFill>
                  <a:srgbClr val="C00000"/>
                </a:solidFill>
                <a:latin typeface="Arial Narrow" charset="0"/>
              </a:rPr>
              <a:t>x 18 m H)</a:t>
            </a:r>
          </a:p>
        </p:txBody>
      </p:sp>
      <p:cxnSp>
        <p:nvCxnSpPr>
          <p:cNvPr id="142348" name="Straight Arrow Connector 77"/>
          <p:cNvCxnSpPr>
            <a:cxnSpLocks noChangeShapeType="1"/>
          </p:cNvCxnSpPr>
          <p:nvPr/>
        </p:nvCxnSpPr>
        <p:spPr bwMode="auto">
          <a:xfrm rot="10800000">
            <a:off x="5029200" y="4953000"/>
            <a:ext cx="1371600" cy="121920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77"/>
          <p:cNvCxnSpPr>
            <a:cxnSpLocks noChangeShapeType="1"/>
          </p:cNvCxnSpPr>
          <p:nvPr/>
        </p:nvCxnSpPr>
        <p:spPr bwMode="auto">
          <a:xfrm rot="16200000" flipV="1">
            <a:off x="5943600" y="4114800"/>
            <a:ext cx="1219200" cy="1219200"/>
          </a:xfrm>
          <a:prstGeom prst="straightConnector1">
            <a:avLst/>
          </a:prstGeom>
          <a:noFill/>
          <a:ln w="19050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77"/>
          <p:cNvCxnSpPr>
            <a:cxnSpLocks noChangeShapeType="1"/>
          </p:cNvCxnSpPr>
          <p:nvPr/>
        </p:nvCxnSpPr>
        <p:spPr bwMode="auto">
          <a:xfrm rot="10800000">
            <a:off x="2209800" y="5105400"/>
            <a:ext cx="1219200" cy="1143000"/>
          </a:xfrm>
          <a:prstGeom prst="straightConnector1">
            <a:avLst/>
          </a:prstGeom>
          <a:noFill/>
          <a:ln w="19050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</p:spPr>
      </p:cxnSp>
      <p:sp>
        <p:nvSpPr>
          <p:cNvPr id="142351" name="TextBox 20"/>
          <p:cNvSpPr txBox="1">
            <a:spLocks noChangeArrowheads="1"/>
          </p:cNvSpPr>
          <p:nvPr/>
        </p:nvSpPr>
        <p:spPr bwMode="auto">
          <a:xfrm>
            <a:off x="2438400" y="63246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Liquid Scintillator</a:t>
            </a:r>
          </a:p>
          <a:p>
            <a:pPr algn="ctr"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(8 m </a:t>
            </a:r>
            <a:r>
              <a:rPr lang="en-US" sz="2000" b="1">
                <a:solidFill>
                  <a:srgbClr val="00664D"/>
                </a:solidFill>
                <a:latin typeface="Lucida Grande" charset="0"/>
              </a:rPr>
              <a:t>ϕ</a:t>
            </a:r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 x 8 m H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3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3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E97013-F049-374B-8470-0A859AA9130B}" type="slidenum">
              <a:rPr lang="en-US" sz="1500">
                <a:solidFill>
                  <a:srgbClr val="0000FF"/>
                </a:solidFill>
              </a:rPr>
              <a:pPr eaLnBrk="1" hangingPunct="1"/>
              <a:t>84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3366" name="TextBox 16"/>
          <p:cNvSpPr txBox="1">
            <a:spLocks noChangeArrowheads="1"/>
          </p:cNvSpPr>
          <p:nvPr/>
        </p:nvSpPr>
        <p:spPr bwMode="auto">
          <a:xfrm>
            <a:off x="1839913" y="2193925"/>
            <a:ext cx="725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Xe-132</a:t>
            </a:r>
          </a:p>
        </p:txBody>
      </p:sp>
      <p:sp>
        <p:nvSpPr>
          <p:cNvPr id="143367" name="TextBox 17"/>
          <p:cNvSpPr txBox="1">
            <a:spLocks noChangeArrowheads="1"/>
          </p:cNvSpPr>
          <p:nvPr/>
        </p:nvSpPr>
        <p:spPr bwMode="auto">
          <a:xfrm>
            <a:off x="3521075" y="3170238"/>
            <a:ext cx="649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Arial Narrow" charset="0"/>
              </a:rPr>
              <a:t>Ge-73</a:t>
            </a:r>
          </a:p>
        </p:txBody>
      </p:sp>
      <p:sp>
        <p:nvSpPr>
          <p:cNvPr id="143368" name="TextBox 18"/>
          <p:cNvSpPr txBox="1">
            <a:spLocks noChangeArrowheads="1"/>
          </p:cNvSpPr>
          <p:nvPr/>
        </p:nvSpPr>
        <p:spPr bwMode="auto">
          <a:xfrm>
            <a:off x="1600200" y="2819400"/>
            <a:ext cx="614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FF"/>
                </a:solidFill>
                <a:latin typeface="Arial Narrow" charset="0"/>
              </a:rPr>
              <a:t>Ar-40</a:t>
            </a:r>
          </a:p>
        </p:txBody>
      </p:sp>
      <p:sp>
        <p:nvSpPr>
          <p:cNvPr id="143369" name="TextBox 19"/>
          <p:cNvSpPr txBox="1">
            <a:spLocks noChangeArrowheads="1"/>
          </p:cNvSpPr>
          <p:nvPr/>
        </p:nvSpPr>
        <p:spPr bwMode="auto">
          <a:xfrm>
            <a:off x="1905000" y="3429000"/>
            <a:ext cx="585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FF00"/>
                </a:solidFill>
                <a:latin typeface="Arial Narrow" charset="0"/>
              </a:rPr>
              <a:t>Si-28</a:t>
            </a:r>
          </a:p>
        </p:txBody>
      </p:sp>
      <p:sp>
        <p:nvSpPr>
          <p:cNvPr id="143370" name="TextBox 20"/>
          <p:cNvSpPr txBox="1">
            <a:spLocks noChangeArrowheads="1"/>
          </p:cNvSpPr>
          <p:nvPr/>
        </p:nvSpPr>
        <p:spPr bwMode="auto">
          <a:xfrm>
            <a:off x="1760538" y="3738563"/>
            <a:ext cx="641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Ne-20</a:t>
            </a: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1828800" y="2209800"/>
            <a:ext cx="685800" cy="304800"/>
          </a:xfrm>
          <a:prstGeom prst="rect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1617663" y="2852738"/>
            <a:ext cx="609600" cy="304800"/>
          </a:xfrm>
          <a:prstGeom prst="rect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143373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Various Targets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LXe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4438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43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43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40CB84-D92A-454C-BDCF-7536D1C1F8EB}" type="slidenum">
              <a:rPr lang="en-US" sz="1500">
                <a:solidFill>
                  <a:srgbClr val="0000FF"/>
                </a:solidFill>
              </a:rPr>
              <a:pPr eaLnBrk="1" hangingPunct="1"/>
              <a:t>85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4391" name="Straight Arrow Connector 9"/>
          <p:cNvCxnSpPr>
            <a:cxnSpLocks noChangeAspect="1"/>
          </p:cNvCxnSpPr>
          <p:nvPr/>
        </p:nvCxnSpPr>
        <p:spPr bwMode="auto">
          <a:xfrm>
            <a:off x="1679575" y="2436813"/>
            <a:ext cx="1360488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392" name="TextBox 12"/>
          <p:cNvSpPr txBox="1">
            <a:spLocks noChangeArrowheads="1"/>
          </p:cNvSpPr>
          <p:nvPr/>
        </p:nvSpPr>
        <p:spPr bwMode="auto">
          <a:xfrm>
            <a:off x="1600200" y="1949450"/>
            <a:ext cx="8032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8 keVr</a:t>
            </a:r>
          </a:p>
        </p:txBody>
      </p:sp>
      <p:sp>
        <p:nvSpPr>
          <p:cNvPr id="144393" name="TextBox 13"/>
          <p:cNvSpPr txBox="1">
            <a:spLocks noChangeArrowheads="1"/>
          </p:cNvSpPr>
          <p:nvPr/>
        </p:nvSpPr>
        <p:spPr bwMode="auto">
          <a:xfrm>
            <a:off x="2667000" y="1941513"/>
            <a:ext cx="9239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144394" name="TextBox 18"/>
          <p:cNvSpPr txBox="1">
            <a:spLocks noChangeArrowheads="1"/>
          </p:cNvSpPr>
          <p:nvPr/>
        </p:nvSpPr>
        <p:spPr bwMode="auto">
          <a:xfrm>
            <a:off x="1905000" y="13716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996633"/>
                </a:solidFill>
                <a:latin typeface="Arial Narrow" charset="0"/>
              </a:rPr>
              <a:t>Xenon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7400" y="3200400"/>
            <a:ext cx="765175" cy="307975"/>
          </a:xfrm>
          <a:prstGeom prst="rect">
            <a:avLst/>
          </a:prstGeom>
          <a:noFill/>
        </p:spPr>
        <p:txBody>
          <a:bodyPr wrap="none" lIns="91350" tIns="45675" rIns="91350" bIns="45675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6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chemeClr val="accent6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chemeClr val="accent6"/>
              </a:solidFill>
              <a:latin typeface="+mn-lt"/>
              <a:ea typeface="Arial" charset="0"/>
            </a:endParaRPr>
          </a:p>
        </p:txBody>
      </p:sp>
      <p:sp>
        <p:nvSpPr>
          <p:cNvPr id="144396" name="TextBox 8"/>
          <p:cNvSpPr txBox="1">
            <a:spLocks noChangeArrowheads="1"/>
          </p:cNvSpPr>
          <p:nvPr/>
        </p:nvSpPr>
        <p:spPr bwMode="auto">
          <a:xfrm>
            <a:off x="4572000" y="58674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2FF1E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4397" name="TextBox 9"/>
          <p:cNvSpPr txBox="1">
            <a:spLocks noChangeArrowheads="1"/>
          </p:cNvSpPr>
          <p:nvPr/>
        </p:nvSpPr>
        <p:spPr bwMode="auto">
          <a:xfrm>
            <a:off x="2971800" y="32766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4398" name="TextBox 14"/>
          <p:cNvSpPr txBox="1">
            <a:spLocks noChangeArrowheads="1"/>
          </p:cNvSpPr>
          <p:nvPr/>
        </p:nvSpPr>
        <p:spPr bwMode="auto">
          <a:xfrm>
            <a:off x="2438400" y="40386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144399" name="TextBox 15"/>
          <p:cNvSpPr txBox="1">
            <a:spLocks noChangeArrowheads="1"/>
          </p:cNvSpPr>
          <p:nvPr/>
        </p:nvSpPr>
        <p:spPr bwMode="auto">
          <a:xfrm>
            <a:off x="2209800" y="35052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144400" name="TextBox 6"/>
          <p:cNvSpPr txBox="1">
            <a:spLocks noChangeArrowheads="1"/>
          </p:cNvSpPr>
          <p:nvPr/>
        </p:nvSpPr>
        <p:spPr bwMode="auto">
          <a:xfrm>
            <a:off x="2667000" y="51054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  <a:latin typeface="Arial Narrow" charset="0"/>
              </a:rPr>
              <a:t>20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LAr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4541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54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5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3F2F26E-4F15-2043-98C5-D12BC0DAA286}" type="slidenum">
              <a:rPr lang="en-US" sz="1500">
                <a:solidFill>
                  <a:srgbClr val="0000FF"/>
                </a:solidFill>
              </a:rPr>
              <a:pPr eaLnBrk="1" hangingPunct="1"/>
              <a:t>86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3352800" y="507365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  <a:latin typeface="Arial Narrow" charset="0"/>
              </a:rPr>
              <a:t>20 GeV</a:t>
            </a:r>
          </a:p>
        </p:txBody>
      </p:sp>
      <p:sp>
        <p:nvSpPr>
          <p:cNvPr id="145416" name="TextBox 7"/>
          <p:cNvSpPr txBox="1">
            <a:spLocks noChangeArrowheads="1"/>
          </p:cNvSpPr>
          <p:nvPr/>
        </p:nvSpPr>
        <p:spPr bwMode="auto">
          <a:xfrm>
            <a:off x="6705600" y="446405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66FF"/>
                </a:solidFill>
                <a:latin typeface="Arial Narrow" charset="0"/>
              </a:rPr>
              <a:t>200 GeV</a:t>
            </a:r>
          </a:p>
        </p:txBody>
      </p:sp>
      <p:sp>
        <p:nvSpPr>
          <p:cNvPr id="145417" name="TextBox 8"/>
          <p:cNvSpPr txBox="1">
            <a:spLocks noChangeArrowheads="1"/>
          </p:cNvSpPr>
          <p:nvPr/>
        </p:nvSpPr>
        <p:spPr bwMode="auto">
          <a:xfrm>
            <a:off x="5181600" y="51816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2FF1E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5418" name="TextBox 9"/>
          <p:cNvSpPr txBox="1">
            <a:spLocks noChangeArrowheads="1"/>
          </p:cNvSpPr>
          <p:nvPr/>
        </p:nvSpPr>
        <p:spPr bwMode="auto">
          <a:xfrm>
            <a:off x="3200400" y="3443288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5419" name="TextBox 14"/>
          <p:cNvSpPr txBox="1">
            <a:spLocks noChangeArrowheads="1"/>
          </p:cNvSpPr>
          <p:nvPr/>
        </p:nvSpPr>
        <p:spPr bwMode="auto">
          <a:xfrm>
            <a:off x="3200400" y="42672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145420" name="TextBox 15"/>
          <p:cNvSpPr txBox="1">
            <a:spLocks noChangeArrowheads="1"/>
          </p:cNvSpPr>
          <p:nvPr/>
        </p:nvSpPr>
        <p:spPr bwMode="auto">
          <a:xfrm>
            <a:off x="2743200" y="38100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cxnSp>
        <p:nvCxnSpPr>
          <p:cNvPr id="145421" name="Straight Arrow Connector 9"/>
          <p:cNvCxnSpPr>
            <a:cxnSpLocks noChangeAspect="1"/>
          </p:cNvCxnSpPr>
          <p:nvPr/>
        </p:nvCxnSpPr>
        <p:spPr bwMode="auto">
          <a:xfrm>
            <a:off x="3124200" y="3351213"/>
            <a:ext cx="5029200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422" name="TextBox 13"/>
          <p:cNvSpPr txBox="1">
            <a:spLocks noChangeArrowheads="1"/>
          </p:cNvSpPr>
          <p:nvPr/>
        </p:nvSpPr>
        <p:spPr bwMode="auto">
          <a:xfrm>
            <a:off x="7162800" y="2925763"/>
            <a:ext cx="10350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200 keVr</a:t>
            </a:r>
          </a:p>
        </p:txBody>
      </p:sp>
      <p:sp>
        <p:nvSpPr>
          <p:cNvPr id="145423" name="TextBox 12"/>
          <p:cNvSpPr txBox="1">
            <a:spLocks noChangeArrowheads="1"/>
          </p:cNvSpPr>
          <p:nvPr/>
        </p:nvSpPr>
        <p:spPr bwMode="auto">
          <a:xfrm>
            <a:off x="2819400" y="2925763"/>
            <a:ext cx="9239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145424" name="TextBox 16"/>
          <p:cNvSpPr txBox="1">
            <a:spLocks noChangeArrowheads="1"/>
          </p:cNvSpPr>
          <p:nvPr/>
        </p:nvSpPr>
        <p:spPr bwMode="auto">
          <a:xfrm>
            <a:off x="3965575" y="2398713"/>
            <a:ext cx="23860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996633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996633"/>
                </a:solidFill>
                <a:latin typeface="Arial Narrow" charset="0"/>
              </a:rPr>
              <a:t>(w/ pulse shaping)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14643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643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64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C4D7951-FF28-5541-ADC0-BC88FA51FAC5}" type="slidenum">
              <a:rPr lang="en-US" sz="1500">
                <a:solidFill>
                  <a:srgbClr val="0000FF"/>
                </a:solidFill>
              </a:rPr>
              <a:pPr eaLnBrk="1" hangingPunct="1"/>
              <a:t>87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6439" name="TextBox 7"/>
          <p:cNvSpPr txBox="1">
            <a:spLocks noChangeArrowheads="1"/>
          </p:cNvSpPr>
          <p:nvPr/>
        </p:nvSpPr>
        <p:spPr bwMode="auto">
          <a:xfrm>
            <a:off x="5472113" y="38100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(42 events)</a:t>
            </a:r>
          </a:p>
        </p:txBody>
      </p:sp>
      <p:sp>
        <p:nvSpPr>
          <p:cNvPr id="146440" name="TextBox 8"/>
          <p:cNvSpPr txBox="1">
            <a:spLocks noChangeArrowheads="1"/>
          </p:cNvSpPr>
          <p:nvPr/>
        </p:nvSpPr>
        <p:spPr bwMode="auto">
          <a:xfrm>
            <a:off x="4738688" y="20574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(56 events)</a:t>
            </a:r>
          </a:p>
        </p:txBody>
      </p:sp>
      <p:sp>
        <p:nvSpPr>
          <p:cNvPr id="146441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46442" name="TextBox 9"/>
          <p:cNvSpPr txBox="1">
            <a:spLocks noChangeArrowheads="1"/>
          </p:cNvSpPr>
          <p:nvPr/>
        </p:nvSpPr>
        <p:spPr bwMode="auto">
          <a:xfrm>
            <a:off x="1600200" y="35814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-46  </a:t>
            </a:r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sp>
        <p:nvSpPr>
          <p:cNvPr id="146443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1219200"/>
            <a:ext cx="584200" cy="371475"/>
          </a:xfrm>
          <a:prstGeom prst="rect">
            <a:avLst/>
          </a:prstGeom>
          <a:solidFill>
            <a:srgbClr val="FFFFFF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950" y="3622675"/>
            <a:ext cx="584200" cy="371475"/>
          </a:xfrm>
          <a:prstGeom prst="rect">
            <a:avLst/>
          </a:prstGeom>
          <a:solidFill>
            <a:srgbClr val="FFFFFF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950" y="6107113"/>
            <a:ext cx="584200" cy="371475"/>
          </a:xfrm>
          <a:prstGeom prst="rect">
            <a:avLst/>
          </a:prstGeom>
          <a:solidFill>
            <a:srgbClr val="FFFFFF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146447" name="TextBox 9"/>
          <p:cNvSpPr txBox="1">
            <a:spLocks noChangeArrowheads="1"/>
          </p:cNvSpPr>
          <p:nvPr/>
        </p:nvSpPr>
        <p:spPr bwMode="auto">
          <a:xfrm>
            <a:off x="3567113" y="1557338"/>
            <a:ext cx="102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B050"/>
                </a:solidFill>
                <a:latin typeface="Arial Narrow" charset="0"/>
              </a:rPr>
              <a:t>(40% eff.)</a:t>
            </a:r>
            <a:endParaRPr lang="en-US" sz="1800" b="1" baseline="30000">
              <a:solidFill>
                <a:srgbClr val="00B050"/>
              </a:solidFill>
              <a:latin typeface="Arial Narrow" charset="0"/>
            </a:endParaRPr>
          </a:p>
        </p:txBody>
      </p:sp>
      <p:sp>
        <p:nvSpPr>
          <p:cNvPr id="146448" name="TextBox 9"/>
          <p:cNvSpPr txBox="1">
            <a:spLocks noChangeArrowheads="1"/>
          </p:cNvSpPr>
          <p:nvPr/>
        </p:nvSpPr>
        <p:spPr bwMode="auto">
          <a:xfrm>
            <a:off x="3581400" y="1943100"/>
            <a:ext cx="10175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B050"/>
                </a:solidFill>
                <a:latin typeface="Arial Narrow" charset="0"/>
              </a:rPr>
              <a:t>(80% eff.)</a:t>
            </a:r>
            <a:endParaRPr lang="en-US" sz="1800" b="1" baseline="30000">
              <a:solidFill>
                <a:srgbClr val="00B050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14745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746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74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38B4DC-A640-FA44-93FE-A8AC5B84734C}" type="slidenum">
              <a:rPr lang="en-US" sz="1500">
                <a:solidFill>
                  <a:srgbClr val="0000FF"/>
                </a:solidFill>
              </a:rPr>
              <a:pPr eaLnBrk="1" hangingPunct="1"/>
              <a:t>88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47464" name="TextBox 9"/>
          <p:cNvSpPr txBox="1">
            <a:spLocks noChangeArrowheads="1"/>
          </p:cNvSpPr>
          <p:nvPr/>
        </p:nvSpPr>
        <p:spPr bwMode="auto">
          <a:xfrm>
            <a:off x="3429000" y="32004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7465" name="TextBox 10"/>
          <p:cNvSpPr txBox="1">
            <a:spLocks noChangeArrowheads="1"/>
          </p:cNvSpPr>
          <p:nvPr/>
        </p:nvSpPr>
        <p:spPr bwMode="auto">
          <a:xfrm>
            <a:off x="44958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7466" name="TextBox 11"/>
          <p:cNvSpPr txBox="1">
            <a:spLocks noChangeArrowheads="1"/>
          </p:cNvSpPr>
          <p:nvPr/>
        </p:nvSpPr>
        <p:spPr bwMode="auto">
          <a:xfrm>
            <a:off x="57150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200 GeV</a:t>
            </a:r>
          </a:p>
        </p:txBody>
      </p:sp>
      <p:sp>
        <p:nvSpPr>
          <p:cNvPr id="147467" name="TextBox 12"/>
          <p:cNvSpPr txBox="1">
            <a:spLocks noChangeArrowheads="1"/>
          </p:cNvSpPr>
          <p:nvPr/>
        </p:nvSpPr>
        <p:spPr bwMode="auto">
          <a:xfrm>
            <a:off x="69342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147468" name="TextBox 9"/>
          <p:cNvSpPr txBox="1">
            <a:spLocks noChangeArrowheads="1"/>
          </p:cNvSpPr>
          <p:nvPr/>
        </p:nvSpPr>
        <p:spPr bwMode="auto">
          <a:xfrm>
            <a:off x="1600200" y="35814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-45  </a:t>
            </a:r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sp>
        <p:nvSpPr>
          <p:cNvPr id="147469" name="TextBox 7"/>
          <p:cNvSpPr txBox="1">
            <a:spLocks noChangeArrowheads="1"/>
          </p:cNvSpPr>
          <p:nvPr/>
        </p:nvSpPr>
        <p:spPr bwMode="auto">
          <a:xfrm>
            <a:off x="2890838" y="3429000"/>
            <a:ext cx="80168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Argon</a:t>
            </a:r>
          </a:p>
        </p:txBody>
      </p:sp>
      <p:sp>
        <p:nvSpPr>
          <p:cNvPr id="147470" name="TextBox 8"/>
          <p:cNvSpPr txBox="1">
            <a:spLocks noChangeArrowheads="1"/>
          </p:cNvSpPr>
          <p:nvPr/>
        </p:nvSpPr>
        <p:spPr bwMode="auto">
          <a:xfrm>
            <a:off x="4203700" y="4495800"/>
            <a:ext cx="8239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Xenon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LXe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48483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848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84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5BF3F7-55AD-F744-94E8-C8344DF699CF}" type="slidenum">
              <a:rPr lang="en-US" sz="1500">
                <a:solidFill>
                  <a:srgbClr val="0000FF"/>
                </a:solidFill>
              </a:rPr>
              <a:pPr eaLnBrk="1" hangingPunct="1"/>
              <a:t>89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8487" name="TextBox 6"/>
          <p:cNvSpPr txBox="1">
            <a:spLocks noChangeArrowheads="1"/>
          </p:cNvSpPr>
          <p:nvPr/>
        </p:nvSpPr>
        <p:spPr bwMode="auto">
          <a:xfrm>
            <a:off x="2667000" y="51054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  <a:latin typeface="Arial Narrow" charset="0"/>
              </a:rPr>
              <a:t>20 GeV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3200400"/>
            <a:ext cx="765175" cy="307975"/>
          </a:xfrm>
          <a:prstGeom prst="rect">
            <a:avLst/>
          </a:prstGeom>
          <a:noFill/>
        </p:spPr>
        <p:txBody>
          <a:bodyPr wrap="none" lIns="91350" tIns="45675" rIns="91350" bIns="45675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6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chemeClr val="accent6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chemeClr val="accent6"/>
              </a:solidFill>
              <a:latin typeface="+mn-lt"/>
              <a:ea typeface="Arial" charset="0"/>
            </a:endParaRPr>
          </a:p>
        </p:txBody>
      </p:sp>
      <p:sp>
        <p:nvSpPr>
          <p:cNvPr id="148489" name="TextBox 8"/>
          <p:cNvSpPr txBox="1">
            <a:spLocks noChangeArrowheads="1"/>
          </p:cNvSpPr>
          <p:nvPr/>
        </p:nvSpPr>
        <p:spPr bwMode="auto">
          <a:xfrm>
            <a:off x="4572000" y="58674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2FF1E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8490" name="TextBox 9"/>
          <p:cNvSpPr txBox="1">
            <a:spLocks noChangeArrowheads="1"/>
          </p:cNvSpPr>
          <p:nvPr/>
        </p:nvSpPr>
        <p:spPr bwMode="auto">
          <a:xfrm>
            <a:off x="2971800" y="32766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8491" name="TextBox 14"/>
          <p:cNvSpPr txBox="1">
            <a:spLocks noChangeArrowheads="1"/>
          </p:cNvSpPr>
          <p:nvPr/>
        </p:nvSpPr>
        <p:spPr bwMode="auto">
          <a:xfrm>
            <a:off x="2438400" y="40386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148492" name="TextBox 15"/>
          <p:cNvSpPr txBox="1">
            <a:spLocks noChangeArrowheads="1"/>
          </p:cNvSpPr>
          <p:nvPr/>
        </p:nvSpPr>
        <p:spPr bwMode="auto">
          <a:xfrm>
            <a:off x="2209800" y="35052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cxnSp>
        <p:nvCxnSpPr>
          <p:cNvPr id="148493" name="Straight Arrow Connector 9"/>
          <p:cNvCxnSpPr>
            <a:cxnSpLocks noChangeAspect="1"/>
          </p:cNvCxnSpPr>
          <p:nvPr/>
        </p:nvCxnSpPr>
        <p:spPr bwMode="auto">
          <a:xfrm>
            <a:off x="1679575" y="2436813"/>
            <a:ext cx="1360488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494" name="TextBox 12"/>
          <p:cNvSpPr txBox="1">
            <a:spLocks noChangeArrowheads="1"/>
          </p:cNvSpPr>
          <p:nvPr/>
        </p:nvSpPr>
        <p:spPr bwMode="auto">
          <a:xfrm>
            <a:off x="1600200" y="1949450"/>
            <a:ext cx="8032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8 keVr</a:t>
            </a:r>
          </a:p>
        </p:txBody>
      </p:sp>
      <p:sp>
        <p:nvSpPr>
          <p:cNvPr id="148495" name="TextBox 13"/>
          <p:cNvSpPr txBox="1">
            <a:spLocks noChangeArrowheads="1"/>
          </p:cNvSpPr>
          <p:nvPr/>
        </p:nvSpPr>
        <p:spPr bwMode="auto">
          <a:xfrm>
            <a:off x="2667000" y="1941513"/>
            <a:ext cx="9239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148496" name="TextBox 18"/>
          <p:cNvSpPr txBox="1">
            <a:spLocks noChangeArrowheads="1"/>
          </p:cNvSpPr>
          <p:nvPr/>
        </p:nvSpPr>
        <p:spPr bwMode="auto">
          <a:xfrm>
            <a:off x="1905000" y="13716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996633"/>
                </a:solidFill>
                <a:latin typeface="Arial Narrow" charset="0"/>
              </a:rPr>
              <a:t>Xenon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057400" y="5638800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5" rIns="91350" bIns="45675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" charset="0"/>
              </a:rPr>
              <a:t>Winter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2819400" y="5638800"/>
            <a:ext cx="785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5" rIns="91350" bIns="45675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" charset="0"/>
              </a:rPr>
              <a:t>Summer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91E514-DD92-7942-A99B-BEC51F30B2C8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584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33"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4648200" y="3055938"/>
            <a:ext cx="1836738" cy="12192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86200" y="2819400"/>
            <a:ext cx="609600" cy="685800"/>
            <a:chOff x="4572000" y="1600200"/>
            <a:chExt cx="990600" cy="3352800"/>
          </a:xfrm>
        </p:grpSpPr>
        <p:cxnSp>
          <p:nvCxnSpPr>
            <p:cNvPr id="35852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3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10400" y="3352800"/>
            <a:ext cx="609600" cy="685800"/>
            <a:chOff x="4572000" y="1600200"/>
            <a:chExt cx="990600" cy="3352800"/>
          </a:xfrm>
        </p:grpSpPr>
        <p:cxnSp>
          <p:nvCxnSpPr>
            <p:cNvPr id="35850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1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LAr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4950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950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95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EC4810-9D91-3849-BFFB-3110838F3F3D}" type="slidenum">
              <a:rPr lang="en-US" sz="1500">
                <a:solidFill>
                  <a:srgbClr val="0000FF"/>
                </a:solidFill>
              </a:rPr>
              <a:pPr eaLnBrk="1" hangingPunct="1"/>
              <a:t>90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9511" name="TextBox 7"/>
          <p:cNvSpPr txBox="1">
            <a:spLocks noChangeArrowheads="1"/>
          </p:cNvSpPr>
          <p:nvPr/>
        </p:nvSpPr>
        <p:spPr bwMode="auto">
          <a:xfrm>
            <a:off x="6705600" y="446405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66FF"/>
                </a:solidFill>
                <a:latin typeface="Arial Narrow" charset="0"/>
              </a:rPr>
              <a:t>200 GeV</a:t>
            </a:r>
          </a:p>
        </p:txBody>
      </p:sp>
      <p:sp>
        <p:nvSpPr>
          <p:cNvPr id="149512" name="TextBox 8"/>
          <p:cNvSpPr txBox="1">
            <a:spLocks noChangeArrowheads="1"/>
          </p:cNvSpPr>
          <p:nvPr/>
        </p:nvSpPr>
        <p:spPr bwMode="auto">
          <a:xfrm>
            <a:off x="5181600" y="51816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2FF1E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9513" name="TextBox 9"/>
          <p:cNvSpPr txBox="1">
            <a:spLocks noChangeArrowheads="1"/>
          </p:cNvSpPr>
          <p:nvPr/>
        </p:nvSpPr>
        <p:spPr bwMode="auto">
          <a:xfrm>
            <a:off x="3200400" y="3443288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 Narrow" charset="0"/>
              </a:rPr>
              <a:t>100 GeV</a:t>
            </a:r>
          </a:p>
        </p:txBody>
      </p:sp>
      <p:cxnSp>
        <p:nvCxnSpPr>
          <p:cNvPr id="149514" name="Straight Arrow Connector 9"/>
          <p:cNvCxnSpPr>
            <a:cxnSpLocks noChangeAspect="1"/>
          </p:cNvCxnSpPr>
          <p:nvPr/>
        </p:nvCxnSpPr>
        <p:spPr bwMode="auto">
          <a:xfrm>
            <a:off x="3124200" y="3351213"/>
            <a:ext cx="5029200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9515" name="TextBox 12"/>
          <p:cNvSpPr txBox="1">
            <a:spLocks noChangeArrowheads="1"/>
          </p:cNvSpPr>
          <p:nvPr/>
        </p:nvSpPr>
        <p:spPr bwMode="auto">
          <a:xfrm>
            <a:off x="2819400" y="2925763"/>
            <a:ext cx="9239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149516" name="TextBox 13"/>
          <p:cNvSpPr txBox="1">
            <a:spLocks noChangeArrowheads="1"/>
          </p:cNvSpPr>
          <p:nvPr/>
        </p:nvSpPr>
        <p:spPr bwMode="auto">
          <a:xfrm>
            <a:off x="7162800" y="2925763"/>
            <a:ext cx="10350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200 keVr</a:t>
            </a:r>
          </a:p>
        </p:txBody>
      </p:sp>
      <p:sp>
        <p:nvSpPr>
          <p:cNvPr id="149517" name="TextBox 14"/>
          <p:cNvSpPr txBox="1">
            <a:spLocks noChangeArrowheads="1"/>
          </p:cNvSpPr>
          <p:nvPr/>
        </p:nvSpPr>
        <p:spPr bwMode="auto">
          <a:xfrm>
            <a:off x="3200400" y="42672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149518" name="TextBox 15"/>
          <p:cNvSpPr txBox="1">
            <a:spLocks noChangeArrowheads="1"/>
          </p:cNvSpPr>
          <p:nvPr/>
        </p:nvSpPr>
        <p:spPr bwMode="auto">
          <a:xfrm>
            <a:off x="2743200" y="38100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149519" name="TextBox 16"/>
          <p:cNvSpPr txBox="1">
            <a:spLocks noChangeArrowheads="1"/>
          </p:cNvSpPr>
          <p:nvPr/>
        </p:nvSpPr>
        <p:spPr bwMode="auto">
          <a:xfrm>
            <a:off x="3886200" y="2398713"/>
            <a:ext cx="23860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996633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996633"/>
                </a:solidFill>
                <a:latin typeface="Arial Narrow" charset="0"/>
              </a:rPr>
              <a:t>(w/ pulse shaping)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2886075" y="5562600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5" rIns="91350" bIns="45675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" charset="0"/>
              </a:rPr>
              <a:t>Winter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657600" y="5562600"/>
            <a:ext cx="785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5" rIns="91350" bIns="45675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" charset="0"/>
              </a:rPr>
              <a:t>Summer</a:t>
            </a:r>
          </a:p>
        </p:txBody>
      </p:sp>
      <p:sp>
        <p:nvSpPr>
          <p:cNvPr id="149522" name="TextBox 6"/>
          <p:cNvSpPr txBox="1">
            <a:spLocks noChangeArrowheads="1"/>
          </p:cNvSpPr>
          <p:nvPr/>
        </p:nvSpPr>
        <p:spPr bwMode="auto">
          <a:xfrm>
            <a:off x="3352800" y="507365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  <a:latin typeface="Arial Narrow" charset="0"/>
              </a:rPr>
              <a:t>20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±1</a:t>
            </a:r>
            <a:r>
              <a:rPr lang="el-GR" sz="21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 Error of Annual Modulation Amplitude vs WIMP Mass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Ar, 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5053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15053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05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AE62A7-7448-EB48-9C45-12A311305341}" type="slidenum">
              <a:rPr lang="en-US" sz="1500">
                <a:solidFill>
                  <a:srgbClr val="0000FF"/>
                </a:solidFill>
              </a:rPr>
              <a:pPr eaLnBrk="1" hangingPunct="1"/>
              <a:t>91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6788" y="3757613"/>
            <a:ext cx="800100" cy="404812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FF"/>
                </a:solidFill>
                <a:latin typeface="+mn-lt"/>
                <a:ea typeface="Arial" charset="0"/>
              </a:rPr>
              <a:t>Argon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5181600"/>
            <a:ext cx="823913" cy="404813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Arial" charset="0"/>
              </a:rPr>
              <a:t>Xenon</a:t>
            </a:r>
          </a:p>
        </p:txBody>
      </p:sp>
      <p:sp>
        <p:nvSpPr>
          <p:cNvPr id="150537" name="TextBox 9"/>
          <p:cNvSpPr txBox="1">
            <a:spLocks noChangeArrowheads="1"/>
          </p:cNvSpPr>
          <p:nvPr/>
        </p:nvSpPr>
        <p:spPr bwMode="auto">
          <a:xfrm>
            <a:off x="4038600" y="17526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-45  </a:t>
            </a:r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cxnSp>
        <p:nvCxnSpPr>
          <p:cNvPr id="150538" name="Straight Arrow Connector 9"/>
          <p:cNvCxnSpPr>
            <a:cxnSpLocks noChangeAspect="1"/>
          </p:cNvCxnSpPr>
          <p:nvPr/>
        </p:nvCxnSpPr>
        <p:spPr bwMode="auto">
          <a:xfrm rot="5400000" flipH="1" flipV="1">
            <a:off x="4359275" y="4135438"/>
            <a:ext cx="881063" cy="1587"/>
          </a:xfrm>
          <a:prstGeom prst="straightConnector1">
            <a:avLst/>
          </a:prstGeom>
          <a:noFill/>
          <a:ln w="19050">
            <a:solidFill>
              <a:srgbClr val="0066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539" name="Straight Arrow Connector 9"/>
          <p:cNvCxnSpPr>
            <a:cxnSpLocks noChangeAspect="1"/>
          </p:cNvCxnSpPr>
          <p:nvPr/>
        </p:nvCxnSpPr>
        <p:spPr bwMode="auto">
          <a:xfrm rot="5400000" flipH="1" flipV="1">
            <a:off x="4302125" y="5145088"/>
            <a:ext cx="687387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±1</a:t>
            </a:r>
            <a:r>
              <a:rPr lang="el-GR" sz="21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 Error of Annual Modulation Amplitude vs WIMP Mass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Ar, 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-44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5155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151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1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50AAD47-0940-914A-BE73-0CFE4CAEADCD}" type="slidenum">
              <a:rPr lang="en-US" sz="1500">
                <a:solidFill>
                  <a:srgbClr val="0000FF"/>
                </a:solidFill>
              </a:rPr>
              <a:pPr eaLnBrk="1" hangingPunct="1"/>
              <a:t>92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3581400"/>
            <a:ext cx="800100" cy="404813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FF"/>
                </a:solidFill>
                <a:latin typeface="+mn-lt"/>
                <a:ea typeface="Arial" charset="0"/>
              </a:rPr>
              <a:t>Argon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3113" y="4637088"/>
            <a:ext cx="823912" cy="404812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Arial" charset="0"/>
              </a:rPr>
              <a:t>Xenon</a:t>
            </a:r>
          </a:p>
        </p:txBody>
      </p:sp>
      <p:sp>
        <p:nvSpPr>
          <p:cNvPr id="151561" name="TextBox 9"/>
          <p:cNvSpPr txBox="1">
            <a:spLocks noChangeArrowheads="1"/>
          </p:cNvSpPr>
          <p:nvPr/>
        </p:nvSpPr>
        <p:spPr bwMode="auto">
          <a:xfrm>
            <a:off x="4038600" y="17526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-44  </a:t>
            </a:r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cxnSp>
        <p:nvCxnSpPr>
          <p:cNvPr id="151562" name="Straight Arrow Connector 9"/>
          <p:cNvCxnSpPr>
            <a:cxnSpLocks noChangeAspect="1"/>
          </p:cNvCxnSpPr>
          <p:nvPr/>
        </p:nvCxnSpPr>
        <p:spPr bwMode="auto">
          <a:xfrm rot="5400000" flipH="1" flipV="1">
            <a:off x="4609307" y="4153694"/>
            <a:ext cx="381000" cy="1587"/>
          </a:xfrm>
          <a:prstGeom prst="straightConnector1">
            <a:avLst/>
          </a:prstGeom>
          <a:noFill/>
          <a:ln w="19050">
            <a:solidFill>
              <a:srgbClr val="0066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1563" name="Straight Arrow Connector 9"/>
          <p:cNvCxnSpPr>
            <a:cxnSpLocks noChangeAspect="1"/>
          </p:cNvCxnSpPr>
          <p:nvPr/>
        </p:nvCxnSpPr>
        <p:spPr bwMode="auto">
          <a:xfrm rot="5400000" flipH="1" flipV="1">
            <a:off x="4493419" y="5182394"/>
            <a:ext cx="304800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1900">
                <a:latin typeface="Tahoma" charset="0"/>
                <a:ea typeface="ＭＳ Ｐゴシック" charset="0"/>
                <a:cs typeface="ＭＳ Ｐゴシック" charset="0"/>
              </a:rPr>
              <a:t>±1</a:t>
            </a:r>
            <a:r>
              <a:rPr lang="el-GR" sz="19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1900">
                <a:latin typeface="Tahoma" charset="0"/>
                <a:ea typeface="ＭＳ Ｐゴシック" charset="0"/>
                <a:cs typeface="ＭＳ Ｐゴシック" charset="0"/>
              </a:rPr>
              <a:t> Error of Annual Modulation Amplitude for various WIMP velocities</a:t>
            </a:r>
            <a:br>
              <a:rPr lang="en-US" sz="19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19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(50 ton*year Ar, Cross Section = 10</a:t>
            </a:r>
            <a:r>
              <a:rPr lang="en-US" sz="19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-44</a:t>
            </a:r>
            <a:r>
              <a:rPr lang="en-US" sz="19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19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9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5257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525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25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E824FA-E193-2C4D-ADF7-8625FFC48771}" type="slidenum">
              <a:rPr lang="en-US" sz="1500">
                <a:solidFill>
                  <a:srgbClr val="0000FF"/>
                </a:solidFill>
              </a:rPr>
              <a:pPr eaLnBrk="1" hangingPunct="1"/>
              <a:t>93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2583" name="TextBox 9"/>
          <p:cNvSpPr txBox="1">
            <a:spLocks noChangeArrowheads="1"/>
          </p:cNvSpPr>
          <p:nvPr/>
        </p:nvSpPr>
        <p:spPr bwMode="auto">
          <a:xfrm>
            <a:off x="4038600" y="17526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-44  </a:t>
            </a:r>
            <a:r>
              <a:rPr lang="en-US" sz="2700" b="1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2514600"/>
            <a:ext cx="1174750" cy="584200"/>
          </a:xfrm>
          <a:prstGeom prst="rect">
            <a:avLst/>
          </a:prstGeom>
          <a:noFill/>
        </p:spPr>
        <p:txBody>
          <a:bodyPr wrap="none" lIns="91309" tIns="45654" rIns="91309" bIns="45654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66FF"/>
                </a:solidFill>
                <a:latin typeface="+mn-lt"/>
                <a:ea typeface="Arial" charset="0"/>
              </a:rPr>
              <a:t>Argon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9600" y="3781425"/>
            <a:ext cx="895350" cy="1323975"/>
          </a:xfrm>
          <a:prstGeom prst="rect">
            <a:avLst/>
          </a:prstGeom>
          <a:solidFill>
            <a:schemeClr val="bg1"/>
          </a:solidFill>
        </p:spPr>
        <p:txBody>
          <a:bodyPr wrap="none" lIns="91309" tIns="45654" rIns="91309" bIns="45654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Arial" charset="0"/>
              </a:rPr>
              <a:t>170 km/</a:t>
            </a:r>
            <a:r>
              <a:rPr lang="en-US" sz="1600" b="1" dirty="0" err="1">
                <a:solidFill>
                  <a:srgbClr val="FF00FF"/>
                </a:solidFill>
                <a:latin typeface="+mn-lt"/>
                <a:ea typeface="Arial" charset="0"/>
              </a:rPr>
              <a:t>s</a:t>
            </a:r>
            <a:endParaRPr lang="en-US" sz="1600" b="1" dirty="0">
              <a:solidFill>
                <a:srgbClr val="FF00FF"/>
              </a:solidFill>
              <a:latin typeface="+mn-lt"/>
              <a:ea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+mn-lt"/>
                <a:ea typeface="Arial" charset="0"/>
              </a:rPr>
              <a:t>195 km/</a:t>
            </a:r>
            <a:r>
              <a:rPr lang="en-US" sz="1600" b="1" dirty="0" err="1">
                <a:solidFill>
                  <a:srgbClr val="0000CC"/>
                </a:solidFill>
                <a:latin typeface="+mn-lt"/>
                <a:ea typeface="Arial" charset="0"/>
              </a:rPr>
              <a:t>s</a:t>
            </a:r>
            <a:endParaRPr lang="en-US" sz="1600" b="1" dirty="0">
              <a:solidFill>
                <a:srgbClr val="0000CC"/>
              </a:solidFill>
              <a:latin typeface="+mn-lt"/>
              <a:ea typeface="Arial" charset="0"/>
            </a:endParaRPr>
          </a:p>
          <a:p>
            <a:pPr>
              <a:defRPr/>
            </a:pPr>
            <a:r>
              <a:rPr lang="en-US" sz="1600" b="1" dirty="0">
                <a:latin typeface="+mn-lt"/>
                <a:ea typeface="Arial" charset="0"/>
              </a:rPr>
              <a:t>220 km/</a:t>
            </a:r>
            <a:r>
              <a:rPr lang="en-US" sz="1600" b="1" dirty="0" err="1">
                <a:latin typeface="+mn-lt"/>
                <a:ea typeface="Arial" charset="0"/>
              </a:rPr>
              <a:t>s</a:t>
            </a:r>
            <a:endParaRPr lang="en-US" sz="1600" b="1" dirty="0">
              <a:latin typeface="+mn-lt"/>
              <a:ea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Arial" charset="0"/>
              </a:rPr>
              <a:t>245 km/</a:t>
            </a:r>
            <a:r>
              <a:rPr lang="en-US" sz="1600" b="1" dirty="0" err="1">
                <a:solidFill>
                  <a:srgbClr val="00FF00"/>
                </a:solidFill>
                <a:latin typeface="+mn-lt"/>
                <a:ea typeface="Arial" charset="0"/>
              </a:rPr>
              <a:t>s</a:t>
            </a:r>
            <a:endParaRPr lang="en-US" sz="1600" b="1" dirty="0">
              <a:solidFill>
                <a:srgbClr val="00FF00"/>
              </a:solidFill>
              <a:latin typeface="+mn-lt"/>
              <a:ea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</a:rPr>
              <a:t>270 km/</a:t>
            </a:r>
            <a:r>
              <a:rPr lang="en-US" sz="1600" b="1" dirty="0" err="1">
                <a:solidFill>
                  <a:srgbClr val="FF0000"/>
                </a:solidFill>
                <a:latin typeface="+mn-lt"/>
                <a:ea typeface="Arial" charset="0"/>
              </a:rPr>
              <a:t>s</a:t>
            </a:r>
            <a:endParaRPr lang="en-US" sz="16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cxnSp>
        <p:nvCxnSpPr>
          <p:cNvPr id="12" name="Straight Arrow Connector 11"/>
          <p:cNvCxnSpPr>
            <a:cxnSpLocks noChangeAspect="1"/>
          </p:cNvCxnSpPr>
          <p:nvPr/>
        </p:nvCxnSpPr>
        <p:spPr bwMode="auto">
          <a:xfrm rot="5400000">
            <a:off x="4591050" y="4117975"/>
            <a:ext cx="420688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cxnSpLocks noChangeAspect="1"/>
          </p:cNvCxnSpPr>
          <p:nvPr/>
        </p:nvCxnSpPr>
        <p:spPr bwMode="auto">
          <a:xfrm rot="5400000">
            <a:off x="6249194" y="4420394"/>
            <a:ext cx="4572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 anchor="ctr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rgbClr val="A50021"/>
              </a:buClr>
            </a:pPr>
            <a:r>
              <a:rPr lang="en-US" sz="21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Expected Background from Gammas and pp Solar Neutrinos</a:t>
            </a:r>
            <a:br>
              <a:rPr lang="en-US" sz="2100" b="1">
                <a:solidFill>
                  <a:srgbClr val="A50021"/>
                </a:solidFill>
                <a:latin typeface="Tahoma" charset="0"/>
                <a:cs typeface="ＭＳ Ｐゴシック" charset="0"/>
              </a:rPr>
            </a:br>
            <a:r>
              <a:rPr lang="en-US" sz="2100" b="1">
                <a:solidFill>
                  <a:srgbClr val="00B050"/>
                </a:solidFill>
                <a:latin typeface="Tahoma" charset="0"/>
                <a:cs typeface="ＭＳ Ｐゴシック" charset="0"/>
              </a:rPr>
              <a:t>(100 Year, Multi-hit Cut, S2/S1 Cut)‏</a:t>
            </a:r>
          </a:p>
        </p:txBody>
      </p:sp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FF"/>
              </a:buClr>
            </a:pPr>
            <a:r>
              <a:rPr lang="en-US" sz="1500" i="1">
                <a:solidFill>
                  <a:srgbClr val="0000FF"/>
                </a:solidFill>
                <a:latin typeface="Arial Narrow" charset="0"/>
              </a:rPr>
              <a:t>02/25/10</a:t>
            </a:r>
          </a:p>
        </p:txBody>
      </p:sp>
      <p:sp>
        <p:nvSpPr>
          <p:cNvPr id="153604" name="Text Box 3"/>
          <p:cNvSpPr txBox="1">
            <a:spLocks noChangeArrowheads="1"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FF"/>
              </a:buClr>
            </a:pPr>
            <a:r>
              <a:rPr lang="en-US" sz="1500" i="1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53605" name="Text Box 4"/>
          <p:cNvSpPr txBox="1">
            <a:spLocks noChangeArrowheads="1"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buClr>
                <a:srgbClr val="0000FF"/>
              </a:buClr>
            </a:pPr>
            <a:fld id="{9ACFDC37-3BC4-9F4C-84D1-FC4D4857B36F}" type="slidenum">
              <a:rPr lang="en-US" sz="1500" i="1">
                <a:solidFill>
                  <a:srgbClr val="0000FF"/>
                </a:solidFill>
                <a:latin typeface="Arial Narrow" charset="0"/>
              </a:rPr>
              <a:pPr algn="r" eaLnBrk="1" hangingPunct="1">
                <a:buClr>
                  <a:srgbClr val="0000FF"/>
                </a:buClr>
              </a:pPr>
              <a:t>94</a:t>
            </a:fld>
            <a:endParaRPr lang="en-US" sz="1500" i="1">
              <a:solidFill>
                <a:srgbClr val="0000FF"/>
              </a:solidFill>
              <a:latin typeface="Arial Narrow" charset="0"/>
            </a:endParaRPr>
          </a:p>
        </p:txBody>
      </p:sp>
      <p:pic>
        <p:nvPicPr>
          <p:cNvPr id="1536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31838"/>
            <a:ext cx="4233863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0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731838"/>
            <a:ext cx="370522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08" name="Rectangle 9"/>
          <p:cNvSpPr>
            <a:spLocks noChangeArrowheads="1"/>
          </p:cNvSpPr>
          <p:nvPr/>
        </p:nvSpPr>
        <p:spPr bwMode="auto">
          <a:xfrm>
            <a:off x="1100138" y="3055938"/>
            <a:ext cx="2427287" cy="84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2.3 </a:t>
            </a:r>
            <a:r>
              <a:rPr lang="en-US" b="1">
                <a:solidFill>
                  <a:srgbClr val="FF00FF"/>
                </a:solidFill>
                <a:latin typeface="Lucida Grande" charset="0"/>
                <a:cs typeface="Lucida Grande" charset="0"/>
              </a:rPr>
              <a:t>ν</a:t>
            </a:r>
            <a:r>
              <a:rPr lang="en-US" b="1">
                <a:solidFill>
                  <a:srgbClr val="FF00FF"/>
                </a:solidFill>
                <a:latin typeface="Arial Narrow" charset="0"/>
                <a:sym typeface="Symbol" charset="0"/>
              </a:rPr>
              <a:t> 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/10 ton-year</a:t>
            </a:r>
          </a:p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(pp solar neutrino)</a:t>
            </a:r>
            <a:endParaRPr lang="en-US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53609" name="TextBox 8"/>
          <p:cNvSpPr txBox="1">
            <a:spLocks noChangeArrowheads="1"/>
          </p:cNvSpPr>
          <p:nvPr/>
        </p:nvSpPr>
        <p:spPr bwMode="auto">
          <a:xfrm>
            <a:off x="1219200" y="4800600"/>
            <a:ext cx="9588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Xenon</a:t>
            </a:r>
          </a:p>
          <a:p>
            <a:pPr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10 ton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200400" y="1344613"/>
            <a:ext cx="1173163" cy="938212"/>
            <a:chOff x="7464966" y="5611571"/>
            <a:chExt cx="1174224" cy="937790"/>
          </a:xfrm>
        </p:grpSpPr>
        <p:sp>
          <p:nvSpPr>
            <p:cNvPr id="153613" name="Rectangle 17"/>
            <p:cNvSpPr>
              <a:spLocks noChangeArrowheads="1"/>
            </p:cNvSpPr>
            <p:nvPr/>
          </p:nvSpPr>
          <p:spPr bwMode="auto">
            <a:xfrm>
              <a:off x="7846310" y="5611571"/>
              <a:ext cx="490474" cy="4840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53614" name="TextBox 8"/>
            <p:cNvSpPr txBox="1">
              <a:spLocks noChangeArrowheads="1"/>
            </p:cNvSpPr>
            <p:nvPr/>
          </p:nvSpPr>
          <p:spPr bwMode="auto">
            <a:xfrm>
              <a:off x="7464966" y="6171838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562600" y="3429000"/>
            <a:ext cx="1681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5 × 10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–8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DRU</a:t>
            </a:r>
          </a:p>
        </p:txBody>
      </p:sp>
      <p:sp>
        <p:nvSpPr>
          <p:cNvPr id="153612" name="Rectangle 9"/>
          <p:cNvSpPr>
            <a:spLocks noChangeArrowheads="1"/>
          </p:cNvSpPr>
          <p:nvPr/>
        </p:nvSpPr>
        <p:spPr bwMode="auto">
          <a:xfrm>
            <a:off x="2822575" y="1017588"/>
            <a:ext cx="17049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/>
          <a:p>
            <a:pPr algn="ctr"/>
            <a:r>
              <a:rPr lang="en-US" sz="2000" b="1">
                <a:solidFill>
                  <a:srgbClr val="0066FF"/>
                </a:solidFill>
                <a:latin typeface="Arial Narrow" charset="0"/>
                <a:sym typeface="Symbol" charset="0"/>
              </a:rPr>
              <a:t></a:t>
            </a:r>
            <a:r>
              <a:rPr lang="ja-JP" altLang="en-US" sz="2000" b="1">
                <a:solidFill>
                  <a:srgbClr val="0066FF"/>
                </a:solidFill>
                <a:latin typeface="Arial Narrow" charset="0"/>
                <a:sym typeface="Symbol" charset="0"/>
              </a:rPr>
              <a:t>’</a:t>
            </a:r>
            <a:r>
              <a:rPr lang="en-US" sz="2000" b="1">
                <a:solidFill>
                  <a:srgbClr val="0066FF"/>
                </a:solidFill>
                <a:latin typeface="Arial Narrow" charset="0"/>
                <a:sym typeface="Symbol" charset="0"/>
              </a:rPr>
              <a:t>s from QUPID</a:t>
            </a:r>
            <a:endParaRPr lang="en-US" sz="2000">
              <a:solidFill>
                <a:srgbClr val="0066FF"/>
              </a:solidFill>
              <a:latin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F7FF3-5C4D-0944-AFD8-1243A184CD38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5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6C6DC04-C78A-E445-B5CC-21454EEFB9D2}" type="slidenum">
              <a:rPr lang="en-US" sz="1500">
                <a:solidFill>
                  <a:srgbClr val="0000FF"/>
                </a:solidFill>
              </a:rPr>
              <a:pPr eaLnBrk="1" hangingPunct="1"/>
              <a:t>95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5653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r="7867"/>
          <a:stretch>
            <a:fillRect/>
          </a:stretch>
        </p:blipFill>
        <p:spPr>
          <a:xfrm>
            <a:off x="0" y="1709738"/>
            <a:ext cx="3163888" cy="5224462"/>
          </a:xfrm>
        </p:spPr>
      </p:pic>
      <p:sp>
        <p:nvSpPr>
          <p:cNvPr id="155654" name="Rectangle 16"/>
          <p:cNvSpPr>
            <a:spLocks noChangeArrowheads="1"/>
          </p:cNvSpPr>
          <p:nvPr/>
        </p:nvSpPr>
        <p:spPr bwMode="auto">
          <a:xfrm>
            <a:off x="533400" y="3348038"/>
            <a:ext cx="1638300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0.81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5655" name="Rectangle 16"/>
          <p:cNvSpPr>
            <a:spLocks noChangeArrowheads="1"/>
          </p:cNvSpPr>
          <p:nvPr/>
        </p:nvSpPr>
        <p:spPr bwMode="auto">
          <a:xfrm>
            <a:off x="595313" y="1219200"/>
            <a:ext cx="1622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Before Cuts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667000" y="792163"/>
            <a:ext cx="3709988" cy="6142037"/>
            <a:chOff x="2667000" y="792163"/>
            <a:chExt cx="3709988" cy="6142037"/>
          </a:xfrm>
        </p:grpSpPr>
        <p:pic>
          <p:nvPicPr>
            <p:cNvPr id="155665" name="Content Placeholder 7" descr="nomulti_noS2S1_scatt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5" r="7698"/>
            <a:stretch>
              <a:fillRect/>
            </a:stretch>
          </p:blipFill>
          <p:spPr bwMode="auto">
            <a:xfrm>
              <a:off x="3206750" y="1679575"/>
              <a:ext cx="3170238" cy="525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6" name="Rectangle 16"/>
            <p:cNvSpPr>
              <a:spLocks noChangeArrowheads="1"/>
            </p:cNvSpPr>
            <p:nvPr/>
          </p:nvSpPr>
          <p:spPr bwMode="auto">
            <a:xfrm>
              <a:off x="2894013" y="792163"/>
              <a:ext cx="536575" cy="469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66FF"/>
                  </a:solidFill>
                  <a:latin typeface="Arial Narrow" charset="0"/>
                </a:rPr>
                <a:t>1/8</a:t>
              </a:r>
            </a:p>
          </p:txBody>
        </p:sp>
        <p:sp>
          <p:nvSpPr>
            <p:cNvPr id="155667" name="Curved Down Arrow 13"/>
            <p:cNvSpPr>
              <a:spLocks noChangeArrowheads="1"/>
            </p:cNvSpPr>
            <p:nvPr/>
          </p:nvSpPr>
          <p:spPr bwMode="auto">
            <a:xfrm>
              <a:off x="2667000" y="1295400"/>
              <a:ext cx="1066800" cy="381000"/>
            </a:xfrm>
            <a:prstGeom prst="curvedDownArrow">
              <a:avLst>
                <a:gd name="adj1" fmla="val 17513"/>
                <a:gd name="adj2" fmla="val 49998"/>
                <a:gd name="adj3" fmla="val 38421"/>
              </a:avLst>
            </a:prstGeom>
            <a:solidFill>
              <a:srgbClr val="CCFFCC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 algn="ctr"/>
              <a:endParaRPr lang="en-US"/>
            </a:p>
          </p:txBody>
        </p:sp>
        <p:sp>
          <p:nvSpPr>
            <p:cNvPr id="155668" name="Rectangle 15"/>
            <p:cNvSpPr>
              <a:spLocks noChangeArrowheads="1"/>
            </p:cNvSpPr>
            <p:nvPr/>
          </p:nvSpPr>
          <p:spPr bwMode="auto">
            <a:xfrm>
              <a:off x="3962400" y="1219200"/>
              <a:ext cx="1677988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8000"/>
                  </a:solidFill>
                  <a:latin typeface="Arial Narrow" charset="0"/>
                </a:rPr>
                <a:t>Multi Hit Cut</a:t>
              </a:r>
            </a:p>
          </p:txBody>
        </p:sp>
        <p:sp>
          <p:nvSpPr>
            <p:cNvPr id="155669" name="Rectangle 16"/>
            <p:cNvSpPr>
              <a:spLocks noChangeArrowheads="1"/>
            </p:cNvSpPr>
            <p:nvPr/>
          </p:nvSpPr>
          <p:spPr bwMode="auto">
            <a:xfrm>
              <a:off x="3733800" y="3324225"/>
              <a:ext cx="1638300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0.10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n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/ year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019800" y="787400"/>
            <a:ext cx="3563938" cy="6146800"/>
            <a:chOff x="6019800" y="787400"/>
            <a:chExt cx="3563938" cy="6146800"/>
          </a:xfrm>
        </p:grpSpPr>
        <p:pic>
          <p:nvPicPr>
            <p:cNvPr id="155660" name="Content Placeholder 7" descr="nomulti_noS2S1_scatt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5" r="6805"/>
            <a:stretch>
              <a:fillRect/>
            </a:stretch>
          </p:blipFill>
          <p:spPr bwMode="auto">
            <a:xfrm>
              <a:off x="6383338" y="1679575"/>
              <a:ext cx="3200400" cy="525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1" name="Rectangle 16"/>
            <p:cNvSpPr>
              <a:spLocks noChangeArrowheads="1"/>
            </p:cNvSpPr>
            <p:nvPr/>
          </p:nvSpPr>
          <p:spPr bwMode="auto">
            <a:xfrm>
              <a:off x="6230938" y="787400"/>
              <a:ext cx="536575" cy="469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66FF"/>
                  </a:solidFill>
                  <a:latin typeface="Arial Narrow" charset="0"/>
                </a:rPr>
                <a:t>1/4</a:t>
              </a:r>
            </a:p>
          </p:txBody>
        </p:sp>
        <p:sp>
          <p:nvSpPr>
            <p:cNvPr id="155662" name="Curved Down Arrow 14"/>
            <p:cNvSpPr>
              <a:spLocks noChangeArrowheads="1"/>
            </p:cNvSpPr>
            <p:nvPr/>
          </p:nvSpPr>
          <p:spPr bwMode="auto">
            <a:xfrm>
              <a:off x="6019800" y="1295400"/>
              <a:ext cx="1066800" cy="381000"/>
            </a:xfrm>
            <a:prstGeom prst="curvedDownArrow">
              <a:avLst>
                <a:gd name="adj1" fmla="val 17513"/>
                <a:gd name="adj2" fmla="val 49998"/>
                <a:gd name="adj3" fmla="val 38421"/>
              </a:avLst>
            </a:prstGeom>
            <a:solidFill>
              <a:srgbClr val="CCFFCC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 algn="ctr"/>
              <a:endParaRPr lang="en-US"/>
            </a:p>
          </p:txBody>
        </p:sp>
        <p:sp>
          <p:nvSpPr>
            <p:cNvPr id="155663" name="Rectangle 16"/>
            <p:cNvSpPr>
              <a:spLocks noChangeArrowheads="1"/>
            </p:cNvSpPr>
            <p:nvPr/>
          </p:nvSpPr>
          <p:spPr bwMode="auto">
            <a:xfrm>
              <a:off x="7010400" y="3276600"/>
              <a:ext cx="1638300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0.03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n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/ year</a:t>
              </a:r>
            </a:p>
          </p:txBody>
        </p:sp>
        <p:sp>
          <p:nvSpPr>
            <p:cNvPr id="155664" name="Rectangle 20"/>
            <p:cNvSpPr>
              <a:spLocks noChangeArrowheads="1"/>
            </p:cNvSpPr>
            <p:nvPr/>
          </p:nvSpPr>
          <p:spPr bwMode="auto">
            <a:xfrm>
              <a:off x="7162800" y="1219200"/>
              <a:ext cx="2384425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8000"/>
                  </a:solidFill>
                  <a:latin typeface="Arial Narrow" charset="0"/>
                </a:rPr>
                <a:t>Liquid Scinti. Veto</a:t>
              </a:r>
            </a:p>
          </p:txBody>
        </p:sp>
      </p:grpSp>
      <p:sp>
        <p:nvSpPr>
          <p:cNvPr id="155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Xe 10 ton Neutron Background </a:t>
            </a:r>
            <a:r>
              <a:rPr lang="en-US" sz="27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Years)</a:t>
            </a:r>
          </a:p>
        </p:txBody>
      </p:sp>
      <p:sp>
        <p:nvSpPr>
          <p:cNvPr id="155659" name="TextBox 8"/>
          <p:cNvSpPr txBox="1">
            <a:spLocks noChangeArrowheads="1"/>
          </p:cNvSpPr>
          <p:nvPr/>
        </p:nvSpPr>
        <p:spPr bwMode="auto">
          <a:xfrm>
            <a:off x="444500" y="4876800"/>
            <a:ext cx="955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10 ton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Ar 50 ton Neutron Background </a:t>
            </a:r>
            <a:r>
              <a:rPr lang="en-US" sz="27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Years)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6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81240FB-743B-614B-A706-5BC1CBF0F8F2}" type="slidenum">
              <a:rPr lang="en-US" sz="1500">
                <a:solidFill>
                  <a:srgbClr val="0000FF"/>
                </a:solidFill>
              </a:rPr>
              <a:pPr eaLnBrk="1" hangingPunct="1"/>
              <a:t>96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6678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805"/>
          <a:stretch>
            <a:fillRect/>
          </a:stretch>
        </p:blipFill>
        <p:spPr>
          <a:xfrm>
            <a:off x="0" y="1676400"/>
            <a:ext cx="3200400" cy="5254625"/>
          </a:xfrm>
        </p:spPr>
      </p:pic>
      <p:sp>
        <p:nvSpPr>
          <p:cNvPr id="156679" name="Rectangle 16"/>
          <p:cNvSpPr>
            <a:spLocks noChangeArrowheads="1"/>
          </p:cNvSpPr>
          <p:nvPr/>
        </p:nvSpPr>
        <p:spPr bwMode="auto">
          <a:xfrm>
            <a:off x="533400" y="3348038"/>
            <a:ext cx="142557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42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pic>
        <p:nvPicPr>
          <p:cNvPr id="156680" name="Content Placeholder 7" descr="nomulti_noS2S1_sc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805"/>
          <a:stretch>
            <a:fillRect/>
          </a:stretch>
        </p:blipFill>
        <p:spPr bwMode="auto">
          <a:xfrm>
            <a:off x="3182938" y="1676400"/>
            <a:ext cx="3200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Content Placeholder 7" descr="nomulti_noS2S1_sca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r="6657"/>
          <a:stretch>
            <a:fillRect/>
          </a:stretch>
        </p:blipFill>
        <p:spPr bwMode="auto">
          <a:xfrm>
            <a:off x="6396038" y="1603375"/>
            <a:ext cx="320516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2" name="Rectangle 16"/>
          <p:cNvSpPr>
            <a:spLocks noChangeArrowheads="1"/>
          </p:cNvSpPr>
          <p:nvPr/>
        </p:nvSpPr>
        <p:spPr bwMode="auto">
          <a:xfrm>
            <a:off x="3733800" y="3276600"/>
            <a:ext cx="1497013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2.1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6683" name="Rectangle 16"/>
          <p:cNvSpPr>
            <a:spLocks noChangeArrowheads="1"/>
          </p:cNvSpPr>
          <p:nvPr/>
        </p:nvSpPr>
        <p:spPr bwMode="auto">
          <a:xfrm>
            <a:off x="7010400" y="3276600"/>
            <a:ext cx="1638300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0.39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6684" name="Rectangle 16"/>
          <p:cNvSpPr>
            <a:spLocks noChangeArrowheads="1"/>
          </p:cNvSpPr>
          <p:nvPr/>
        </p:nvSpPr>
        <p:spPr bwMode="auto">
          <a:xfrm>
            <a:off x="2835275" y="792163"/>
            <a:ext cx="677863" cy="469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Arial Narrow" charset="0"/>
              </a:rPr>
              <a:t>1/20</a:t>
            </a:r>
          </a:p>
        </p:txBody>
      </p:sp>
      <p:sp>
        <p:nvSpPr>
          <p:cNvPr id="156685" name="Rectangle 16"/>
          <p:cNvSpPr>
            <a:spLocks noChangeArrowheads="1"/>
          </p:cNvSpPr>
          <p:nvPr/>
        </p:nvSpPr>
        <p:spPr bwMode="auto">
          <a:xfrm>
            <a:off x="6230938" y="787400"/>
            <a:ext cx="536575" cy="469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Arial Narrow" charset="0"/>
              </a:rPr>
              <a:t>1/6</a:t>
            </a:r>
          </a:p>
        </p:txBody>
      </p:sp>
      <p:sp>
        <p:nvSpPr>
          <p:cNvPr id="156686" name="Curved Down Arrow 14"/>
          <p:cNvSpPr>
            <a:spLocks noChangeArrowheads="1"/>
          </p:cNvSpPr>
          <p:nvPr/>
        </p:nvSpPr>
        <p:spPr bwMode="auto">
          <a:xfrm>
            <a:off x="2667000" y="1295400"/>
            <a:ext cx="1066800" cy="381000"/>
          </a:xfrm>
          <a:prstGeom prst="curvedDownArrow">
            <a:avLst>
              <a:gd name="adj1" fmla="val 17513"/>
              <a:gd name="adj2" fmla="val 49998"/>
              <a:gd name="adj3" fmla="val 38421"/>
            </a:avLst>
          </a:prstGeom>
          <a:solidFill>
            <a:srgbClr val="CCFFCC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/>
          </a:p>
        </p:txBody>
      </p:sp>
      <p:sp>
        <p:nvSpPr>
          <p:cNvPr id="156687" name="Curved Down Arrow 15"/>
          <p:cNvSpPr>
            <a:spLocks noChangeArrowheads="1"/>
          </p:cNvSpPr>
          <p:nvPr/>
        </p:nvSpPr>
        <p:spPr bwMode="auto">
          <a:xfrm>
            <a:off x="6019800" y="1295400"/>
            <a:ext cx="1066800" cy="381000"/>
          </a:xfrm>
          <a:prstGeom prst="curvedDownArrow">
            <a:avLst>
              <a:gd name="adj1" fmla="val 17513"/>
              <a:gd name="adj2" fmla="val 49998"/>
              <a:gd name="adj3" fmla="val 38421"/>
            </a:avLst>
          </a:prstGeom>
          <a:solidFill>
            <a:srgbClr val="CCFFCC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/>
          </a:p>
        </p:txBody>
      </p:sp>
      <p:sp>
        <p:nvSpPr>
          <p:cNvPr id="156688" name="Rectangle 16"/>
          <p:cNvSpPr>
            <a:spLocks noChangeArrowheads="1"/>
          </p:cNvSpPr>
          <p:nvPr/>
        </p:nvSpPr>
        <p:spPr bwMode="auto">
          <a:xfrm>
            <a:off x="3962400" y="1219200"/>
            <a:ext cx="1677988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Multi Hit Cut</a:t>
            </a:r>
          </a:p>
        </p:txBody>
      </p:sp>
      <p:sp>
        <p:nvSpPr>
          <p:cNvPr id="156689" name="Rectangle 17"/>
          <p:cNvSpPr>
            <a:spLocks noChangeArrowheads="1"/>
          </p:cNvSpPr>
          <p:nvPr/>
        </p:nvSpPr>
        <p:spPr bwMode="auto">
          <a:xfrm>
            <a:off x="7162800" y="1219200"/>
            <a:ext cx="2384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Liquid Scinti. Veto</a:t>
            </a:r>
          </a:p>
        </p:txBody>
      </p:sp>
      <p:sp>
        <p:nvSpPr>
          <p:cNvPr id="156690" name="Rectangle 18"/>
          <p:cNvSpPr>
            <a:spLocks noChangeArrowheads="1"/>
          </p:cNvSpPr>
          <p:nvPr/>
        </p:nvSpPr>
        <p:spPr bwMode="auto">
          <a:xfrm>
            <a:off x="595313" y="1219200"/>
            <a:ext cx="1622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Before Cuts</a:t>
            </a:r>
          </a:p>
        </p:txBody>
      </p:sp>
      <p:sp>
        <p:nvSpPr>
          <p:cNvPr id="156691" name="TextBox 8"/>
          <p:cNvSpPr txBox="1">
            <a:spLocks noChangeArrowheads="1"/>
          </p:cNvSpPr>
          <p:nvPr/>
        </p:nvSpPr>
        <p:spPr bwMode="auto">
          <a:xfrm>
            <a:off x="6981825" y="4960938"/>
            <a:ext cx="9302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50 ton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Summary of MAX G2/G3 &amp; XAX</a:t>
            </a:r>
          </a:p>
        </p:txBody>
      </p:sp>
      <p:sp>
        <p:nvSpPr>
          <p:cNvPr id="157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57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7B253EC-9537-FA4E-973B-C989A041AEDD}" type="slidenum">
              <a:rPr lang="en-US" sz="1500">
                <a:solidFill>
                  <a:srgbClr val="0000FF"/>
                </a:solidFill>
              </a:rPr>
              <a:pPr eaLnBrk="1" hangingPunct="1"/>
              <a:t>97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400" y="914400"/>
          <a:ext cx="8534400" cy="5929313"/>
        </p:xfrm>
        <a:graphic>
          <a:graphicData uri="http://schemas.openxmlformats.org/drawingml/2006/table">
            <a:tbl>
              <a:tblPr/>
              <a:tblGrid>
                <a:gridCol w="301625"/>
                <a:gridCol w="1749425"/>
                <a:gridCol w="1108075"/>
                <a:gridCol w="1108075"/>
                <a:gridCol w="1108075"/>
                <a:gridCol w="1108075"/>
                <a:gridCol w="1025525"/>
                <a:gridCol w="1025525"/>
              </a:tblGrid>
              <a:tr h="3063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 G2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 G3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XAX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20884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Argon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20884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Argon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129/131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136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 (80%)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 gridSpan="2"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Dimension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Detector Size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1m x 1m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2m x 2m 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2m x 2m 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4m x 4m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2m x 2m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Total Mass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2.2 ton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70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Fiducial Mass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1.1 ton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 ton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 gridSpan="2"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QUPID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121 (3")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595 (3")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595 (3")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661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595 (3")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Side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672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672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2423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672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Bottom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121 (3")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163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163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661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163 (6")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888">
                <a:tc gridSpan="2"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No.WIMP / year (10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-45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cm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Mass = 20 GeV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23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230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138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92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 GeV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71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25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710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250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426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284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 GeV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56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560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336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224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200 GeV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33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36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330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360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198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132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500 GeV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84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56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 gridSpan="2"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Backgrounds / year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Gammas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0.07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0.01 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0.07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0.01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Neutrons (w/o LS)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0.10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0.78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0.10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2.1 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0.10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Neutrons (w/ LS)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0.03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0.10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0.03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0.39 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0.03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 gridSpan="2"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Neutrinos / year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9933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Lucida Grande" charset="0"/>
                        </a:rPr>
                        <a:t>ν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 DBD (10</a:t>
                      </a:r>
                      <a:r>
                        <a:rPr kumimoji="0" lang="en-US" sz="1400" b="1" i="1" u="none" strike="noStrike" cap="none" normalizeH="0" baseline="3000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27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yr)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0.4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3.3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pp-solar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2500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–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666699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Supernova (10 kpc)</a:t>
                      </a:r>
                    </a:p>
                  </a:txBody>
                  <a:tcPr marL="9698" marR="9698" marT="9698" marB="0" anchor="ctr" horzOverflow="overflow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9698" marR="9698" marT="9698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95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141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56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39</a:t>
                      </a:r>
                    </a:p>
                  </a:txBody>
                  <a:tcPr marL="9698" marR="9698" marT="969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>
          <a:xfrm>
            <a:off x="260350" y="990600"/>
            <a:ext cx="9188450" cy="5807075"/>
          </a:xfrm>
        </p:spPr>
        <p:txBody>
          <a:bodyPr/>
          <a:lstStyle/>
          <a:p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XENON100 running extremely well.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Already comparable sensitivity as XENON10 and CDMS-II in 10 days (30 kg fiducial).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Background is 100 times lower than XENON10.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By September, &gt; 10 times larger exposure than CDMS-II.</a:t>
            </a:r>
          </a:p>
          <a:p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QUPID successfully developed.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The first signals in Liquid Xenon.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Mass production (6 QUPID/day) almost ready.</a:t>
            </a:r>
          </a:p>
          <a:p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Based on QUPUID, the future multi-ton Xe/Ar detectors designed and proposed.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XENON 1ton and DarkSide 50 at Gran Sasso.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MAX G3 (Xe 10 ton + Ar 50 ton) at DUSEL.</a:t>
            </a:r>
          </a:p>
          <a:p>
            <a:endParaRPr lang="en-US" sz="32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587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A82D604-6634-024C-8537-39D41CB3EC1D}" type="slidenum">
              <a:rPr lang="en-US" sz="1500">
                <a:solidFill>
                  <a:srgbClr val="0000FF"/>
                </a:solidFill>
              </a:rPr>
              <a:pPr eaLnBrk="1" hangingPunct="1"/>
              <a:t>98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974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597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3/6/2010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97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8D0B7B-D262-B74C-A125-007A6213589F}" type="slidenum">
              <a:rPr lang="en-US" sz="1500">
                <a:solidFill>
                  <a:srgbClr val="0000FF"/>
                </a:solidFill>
              </a:rPr>
              <a:pPr eaLnBrk="1" hangingPunct="1"/>
              <a:t>99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9751" name="TextBox 6"/>
          <p:cNvSpPr txBox="1">
            <a:spLocks noChangeArrowheads="1"/>
          </p:cNvSpPr>
          <p:nvPr/>
        </p:nvSpPr>
        <p:spPr bwMode="auto">
          <a:xfrm>
            <a:off x="3952875" y="5241925"/>
            <a:ext cx="10001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 ton</a:t>
            </a:r>
          </a:p>
        </p:txBody>
      </p:sp>
      <p:sp>
        <p:nvSpPr>
          <p:cNvPr id="159752" name="TextBox 7"/>
          <p:cNvSpPr txBox="1">
            <a:spLocks noChangeArrowheads="1"/>
          </p:cNvSpPr>
          <p:nvPr/>
        </p:nvSpPr>
        <p:spPr bwMode="auto">
          <a:xfrm>
            <a:off x="4011613" y="5897563"/>
            <a:ext cx="11160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Xe 10 ton</a:t>
            </a:r>
          </a:p>
        </p:txBody>
      </p:sp>
      <p:sp>
        <p:nvSpPr>
          <p:cNvPr id="159753" name="TextBox 8"/>
          <p:cNvSpPr txBox="1">
            <a:spLocks noChangeArrowheads="1"/>
          </p:cNvSpPr>
          <p:nvPr/>
        </p:nvSpPr>
        <p:spPr bwMode="auto">
          <a:xfrm>
            <a:off x="5067300" y="4908550"/>
            <a:ext cx="9763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 ton</a:t>
            </a:r>
          </a:p>
        </p:txBody>
      </p:sp>
      <p:sp>
        <p:nvSpPr>
          <p:cNvPr id="159754" name="TextBox 9"/>
          <p:cNvSpPr txBox="1">
            <a:spLocks noChangeArrowheads="1"/>
          </p:cNvSpPr>
          <p:nvPr/>
        </p:nvSpPr>
        <p:spPr bwMode="auto">
          <a:xfrm>
            <a:off x="5003800" y="5510213"/>
            <a:ext cx="1092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Ar 50 ton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0738" y="3983038"/>
            <a:ext cx="1173162" cy="368300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XENON100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19425" y="1752600"/>
            <a:ext cx="762000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800" y="3429000"/>
            <a:ext cx="741363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9775" y="34131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XENON10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00400" y="2600325"/>
            <a:ext cx="1068388" cy="369888"/>
          </a:xfrm>
          <a:prstGeom prst="rect">
            <a:avLst/>
          </a:prstGeom>
          <a:noFill/>
        </p:spPr>
        <p:txBody>
          <a:bodyPr wrap="none" lIns="91342" tIns="45671" rIns="91342" bIns="45671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Arial" charset="0"/>
              </a:rPr>
              <a:t>ZEPLIN III</a:t>
            </a:r>
          </a:p>
        </p:txBody>
      </p:sp>
      <p:sp>
        <p:nvSpPr>
          <p:cNvPr id="159760" name="TextBox 9"/>
          <p:cNvSpPr txBox="1">
            <a:spLocks noChangeArrowheads="1"/>
          </p:cNvSpPr>
          <p:nvPr/>
        </p:nvSpPr>
        <p:spPr bwMode="auto">
          <a:xfrm>
            <a:off x="8010525" y="4484688"/>
            <a:ext cx="1568450" cy="585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MAX–G2</a:t>
            </a:r>
          </a:p>
        </p:txBody>
      </p:sp>
      <p:sp>
        <p:nvSpPr>
          <p:cNvPr id="159761" name="TextBox 9"/>
          <p:cNvSpPr txBox="1">
            <a:spLocks noChangeArrowheads="1"/>
          </p:cNvSpPr>
          <p:nvPr/>
        </p:nvSpPr>
        <p:spPr bwMode="auto">
          <a:xfrm>
            <a:off x="8027988" y="5359400"/>
            <a:ext cx="156845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1" rIns="91383" bIns="456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MAX–G3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00FF"/>
      </a:hlink>
      <a:folHlink>
        <a:srgbClr val="CC99FF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00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ＭＳ Ｐゴシック"/>
        <a:cs typeface="ＭＳ Ｐゴシック"/>
      </a:majorFont>
      <a:minorFont>
        <a:latin typeface="Arial Narrow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11386</TotalTime>
  <Words>3844</Words>
  <Application>Microsoft Macintosh PowerPoint</Application>
  <PresentationFormat>Custom</PresentationFormat>
  <Paragraphs>1389</Paragraphs>
  <Slides>99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99</vt:i4>
      </vt:variant>
    </vt:vector>
  </HeadingPairs>
  <TitlesOfParts>
    <vt:vector size="114" baseType="lpstr">
      <vt:lpstr>Arial</vt:lpstr>
      <vt:lpstr>Tahoma</vt:lpstr>
      <vt:lpstr>ＭＳ Ｐゴシック</vt:lpstr>
      <vt:lpstr>Arial Narrow</vt:lpstr>
      <vt:lpstr>Wingdings</vt:lpstr>
      <vt:lpstr>Times New Roman</vt:lpstr>
      <vt:lpstr>MS Mincho</vt:lpstr>
      <vt:lpstr>msmincho</vt:lpstr>
      <vt:lpstr>Gill Sans</vt:lpstr>
      <vt:lpstr>Calibri</vt:lpstr>
      <vt:lpstr>Symbol</vt:lpstr>
      <vt:lpstr>Lucida Grande</vt:lpstr>
      <vt:lpstr>blank</vt:lpstr>
      <vt:lpstr>1_blank</vt:lpstr>
      <vt:lpstr>Office Theme</vt:lpstr>
      <vt:lpstr>Dark Matter Searches by Liquid Xenon and Argon TPC XENON100, DarkSide50, XENON1Ton, MAX and XAX</vt:lpstr>
      <vt:lpstr>UCLA DM2010 Conference</vt:lpstr>
      <vt:lpstr>Talk Outline</vt:lpstr>
      <vt:lpstr>Introduction</vt:lpstr>
      <vt:lpstr>PowerPoint Presentation</vt:lpstr>
      <vt:lpstr>Brain    　Universe</vt:lpstr>
      <vt:lpstr>PowerPoint Presentation</vt:lpstr>
      <vt:lpstr>“Fossils” from the Earliest Universe</vt:lpstr>
      <vt:lpstr>What is Dark Matter?</vt:lpstr>
      <vt:lpstr>Target Mass Dependence of WIMP Cross Section</vt:lpstr>
      <vt:lpstr>Detection Technique</vt:lpstr>
      <vt:lpstr>Double-Phase Noble Liquids</vt:lpstr>
      <vt:lpstr>XENON10 Detector</vt:lpstr>
      <vt:lpstr>XENON10 Results (2007)</vt:lpstr>
      <vt:lpstr>CDMS-II in Soudan</vt:lpstr>
      <vt:lpstr>CDMS-II New Results</vt:lpstr>
      <vt:lpstr>90% CL Limits of SI Cross Section</vt:lpstr>
      <vt:lpstr>90% CL Limits of SI Cross Section</vt:lpstr>
      <vt:lpstr>90% CL Limits of SI Cross Section</vt:lpstr>
      <vt:lpstr>90% CL Limits of SI Cross Section</vt:lpstr>
      <vt:lpstr>Comparison of Xenon Detector Size</vt:lpstr>
      <vt:lpstr>XENON100</vt:lpstr>
      <vt:lpstr>XENON100 Collaboration</vt:lpstr>
      <vt:lpstr>PowerPoint Presentation</vt:lpstr>
      <vt:lpstr>XENON100 Detector</vt:lpstr>
      <vt:lpstr>PMT Arrays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 Life Time</vt:lpstr>
      <vt:lpstr>AmBe Neutron Band</vt:lpstr>
      <vt:lpstr>Co60 Gamma Band</vt:lpstr>
      <vt:lpstr>Status of XENON100</vt:lpstr>
      <vt:lpstr>Energy Spectrum of Real Data vs. MC</vt:lpstr>
      <vt:lpstr>Z-R Distribution for Elastic Range before S2/S1 Cut</vt:lpstr>
      <vt:lpstr>Z-R Distribution for Elastic Range after S2/S1 Cut</vt:lpstr>
      <vt:lpstr>LogS2/S1 Real Data for 0-50 KeVee</vt:lpstr>
      <vt:lpstr>PowerPoint Presentation</vt:lpstr>
      <vt:lpstr>90% CL Limits of SI Cross Section</vt:lpstr>
      <vt:lpstr>QUPID</vt:lpstr>
      <vt:lpstr>PowerPoint Presentation</vt:lpstr>
      <vt:lpstr>QUPID (QUartz Photon Intensifying Detector)</vt:lpstr>
      <vt:lpstr>Comparison of Low-radioactive Photon Detectors from Hamamatsu</vt:lpstr>
      <vt:lpstr>Spectrum of QUPIDs and Background (4 QUPIDs x 1 month data)</vt:lpstr>
      <vt:lpstr>1, 2 and 3 PE Distribution with 2m cable</vt:lpstr>
      <vt:lpstr>Summary of QUPID</vt:lpstr>
      <vt:lpstr>PowerPoint Presentation</vt:lpstr>
      <vt:lpstr>PowerPoint Presentation</vt:lpstr>
      <vt:lpstr>Qupid Pictures</vt:lpstr>
      <vt:lpstr>Electron Bombardment Gain (QHA26)</vt:lpstr>
      <vt:lpstr>APD Gain and Leakage (QHA26)</vt:lpstr>
      <vt:lpstr>PowerPoint Presentation</vt:lpstr>
      <vt:lpstr>The first Scintillating lights detected by QUPID from 57Co in Liquid Xenon</vt:lpstr>
      <vt:lpstr>The first Scintillating lights detected by QUPID from 57Co in Liquid Xenon</vt:lpstr>
      <vt:lpstr>XENON1T</vt:lpstr>
      <vt:lpstr>XENON 1ton Structure</vt:lpstr>
      <vt:lpstr>XENON 1Ton</vt:lpstr>
      <vt:lpstr>XENON 1ton Top Corner</vt:lpstr>
      <vt:lpstr>XENON 1ton with Water Tank Shielding</vt:lpstr>
      <vt:lpstr>Gamma Background (After Multi-hit Cut and S2/S1 Cut)</vt:lpstr>
      <vt:lpstr>Expected Backgrounds in XENON 1Ton (100 Year, Multi-hit Cut)</vt:lpstr>
      <vt:lpstr>DarkSide 50</vt:lpstr>
      <vt:lpstr>DarkSide 50 with 19 + 19 QUPIDs</vt:lpstr>
      <vt:lpstr>DarkSide Collaboration</vt:lpstr>
      <vt:lpstr>Properties of Noble Liqud</vt:lpstr>
      <vt:lpstr>Pulse Shaping Discrimination by Ar</vt:lpstr>
      <vt:lpstr>PowerPoint Presentation</vt:lpstr>
      <vt:lpstr>MAX and XAX</vt:lpstr>
      <vt:lpstr>DUSEL ($750M project by NSF)</vt:lpstr>
      <vt:lpstr>PowerPoint Presentation</vt:lpstr>
      <vt:lpstr>Original Concept of XAX</vt:lpstr>
      <vt:lpstr>G2 and G3 facilities at DUSEL</vt:lpstr>
      <vt:lpstr>Supports on both Xe and Ar</vt:lpstr>
      <vt:lpstr>MAX - Multi-ton Argon &amp; Xenon</vt:lpstr>
      <vt:lpstr>90% CL Limits of SI Cross Section</vt:lpstr>
      <vt:lpstr>90% CL Limits of SI Cross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(SI) WIMP Energy Spectrum for Various Targets (Cross Section = 10-45cm2)</vt:lpstr>
      <vt:lpstr>(SI) WIMP Energy Spectrum for LXe (Cross Section = 10-45cm2)</vt:lpstr>
      <vt:lpstr>(SI) WIMP Energy Spectrum for LAr (Cross Section = 10-45cm2)</vt:lpstr>
      <vt:lpstr>1-σ Error of WIMP Mass vs SI Cross Section (10 ton*year Xe and 50 ton*year Ar)</vt:lpstr>
      <vt:lpstr>1-σ Error of WIMP Mass vs SI Cross Section (10 ton*year Xe and 50 ton*year Ar)</vt:lpstr>
      <vt:lpstr>(SI) WIMP Energy Spectrum for LXe (Cross Section = 10-45cm2)</vt:lpstr>
      <vt:lpstr>(SI) WIMP Energy Spectrum for LAr (Cross Section = 10-45cm2)</vt:lpstr>
      <vt:lpstr>±1σ Error of Annual Modulation Amplitude vs WIMP Mass (10 ton*year Xe and 50 ton*year Ar, Cross Section = 10-45cm2)</vt:lpstr>
      <vt:lpstr>±1σ Error of Annual Modulation Amplitude vs WIMP Mass (10 ton*year Xe and 50 ton*year Ar, Cross Section = 10-44cm2)</vt:lpstr>
      <vt:lpstr>±1σ Error of Annual Modulation Amplitude for various WIMP velocities (50 ton*year Ar, Cross Section = 10-44cm2)</vt:lpstr>
      <vt:lpstr>PowerPoint Presentation</vt:lpstr>
      <vt:lpstr>Xe 10 ton Neutron Background (100 Years)</vt:lpstr>
      <vt:lpstr>Ar 50 ton Neutron Background (100 Years)</vt:lpstr>
      <vt:lpstr>Summary of MAX G2/G3 &amp; XAX</vt:lpstr>
      <vt:lpstr>Conclusions</vt:lpstr>
      <vt:lpstr>90% CL Limits of SI Cross Section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 Pierre-Auger Projects  and UCLA Contributions</dc:title>
  <dc:creator>Katsushi Arisaka</dc:creator>
  <cp:lastModifiedBy>Katsushi Arisaka</cp:lastModifiedBy>
  <cp:revision>254</cp:revision>
  <cp:lastPrinted>2009-10-28T14:12:06Z</cp:lastPrinted>
  <dcterms:created xsi:type="dcterms:W3CDTF">2010-03-11T04:06:31Z</dcterms:created>
  <dcterms:modified xsi:type="dcterms:W3CDTF">2012-11-16T21:31:35Z</dcterms:modified>
</cp:coreProperties>
</file>