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1822" r:id="rId2"/>
    <p:sldId id="2109" r:id="rId3"/>
    <p:sldId id="2124" r:id="rId4"/>
    <p:sldId id="2088" r:id="rId5"/>
    <p:sldId id="2018" r:id="rId6"/>
    <p:sldId id="2108" r:id="rId7"/>
    <p:sldId id="2000" r:id="rId8"/>
    <p:sldId id="1933" r:id="rId9"/>
    <p:sldId id="1920" r:id="rId10"/>
    <p:sldId id="1922" r:id="rId11"/>
    <p:sldId id="2047" r:id="rId12"/>
    <p:sldId id="2045" r:id="rId13"/>
    <p:sldId id="2046" r:id="rId14"/>
    <p:sldId id="2100" r:id="rId15"/>
    <p:sldId id="2101" r:id="rId16"/>
    <p:sldId id="2102" r:id="rId17"/>
    <p:sldId id="2103" r:id="rId18"/>
    <p:sldId id="2104" r:id="rId19"/>
    <p:sldId id="2089" r:id="rId20"/>
    <p:sldId id="2090" r:id="rId21"/>
    <p:sldId id="2091" r:id="rId22"/>
    <p:sldId id="2092" r:id="rId23"/>
    <p:sldId id="2083" r:id="rId24"/>
    <p:sldId id="2078" r:id="rId25"/>
    <p:sldId id="2054" r:id="rId26"/>
    <p:sldId id="2052" r:id="rId27"/>
    <p:sldId id="2084" r:id="rId28"/>
    <p:sldId id="2081" r:id="rId29"/>
    <p:sldId id="2053" r:id="rId30"/>
    <p:sldId id="2055" r:id="rId31"/>
    <p:sldId id="2061" r:id="rId32"/>
    <p:sldId id="2062" r:id="rId33"/>
    <p:sldId id="2122" r:id="rId34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CCFF"/>
    <a:srgbClr val="0066FF"/>
    <a:srgbClr val="3333CC"/>
    <a:srgbClr val="CCFFFF"/>
    <a:srgbClr val="FFFFCC"/>
    <a:srgbClr val="9966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20" y="-600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sushi:Desktop:QUPID%20QE%20(QHA63-64)_10080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sushi:Documents:DM:$My%20XLS:QUPID%20saturation%20vs%20temperature.xls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037037037037"/>
          <c:y val="0.0501089324618736"/>
          <c:w val="0.856296296296296"/>
          <c:h val="0.771241830065359"/>
        </c:manualLayout>
      </c:layout>
      <c:scatterChart>
        <c:scatterStyle val="lineMarker"/>
        <c:varyColors val="0"/>
        <c:ser>
          <c:idx val="2"/>
          <c:order val="2"/>
          <c:tx>
            <c:strRef>
              <c:f>'QE data'!$B$1</c:f>
              <c:strCache>
                <c:ptCount val="1"/>
                <c:pt idx="0">
                  <c:v>QHA63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'QE data'!$A$2:$A$70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</c:numCache>
            </c:numRef>
          </c:xVal>
          <c:yVal>
            <c:numRef>
              <c:f>'QE data'!$B$2:$B$70</c:f>
              <c:numCache>
                <c:formatCode>0.0_ </c:formatCode>
                <c:ptCount val="69"/>
                <c:pt idx="0">
                  <c:v>21.93310884066276</c:v>
                </c:pt>
                <c:pt idx="1">
                  <c:v>34.37454135505646</c:v>
                </c:pt>
                <c:pt idx="2">
                  <c:v>42.46314960344093</c:v>
                </c:pt>
                <c:pt idx="3">
                  <c:v>45.30273138591308</c:v>
                </c:pt>
                <c:pt idx="4">
                  <c:v>46.14905732316124</c:v>
                </c:pt>
                <c:pt idx="5">
                  <c:v>45.42231129350103</c:v>
                </c:pt>
                <c:pt idx="6">
                  <c:v>43.226146784129</c:v>
                </c:pt>
                <c:pt idx="7">
                  <c:v>38.6750259399414</c:v>
                </c:pt>
                <c:pt idx="8">
                  <c:v>34.89444351196273</c:v>
                </c:pt>
                <c:pt idx="9">
                  <c:v>32.89093780517578</c:v>
                </c:pt>
                <c:pt idx="10">
                  <c:v>30.79804039001465</c:v>
                </c:pt>
                <c:pt idx="11">
                  <c:v>30.55194091796875</c:v>
                </c:pt>
                <c:pt idx="12">
                  <c:v>30.27819061279297</c:v>
                </c:pt>
                <c:pt idx="13">
                  <c:v>30.17541885375977</c:v>
                </c:pt>
                <c:pt idx="14">
                  <c:v>29.95238304138178</c:v>
                </c:pt>
                <c:pt idx="15">
                  <c:v>30.14928436279297</c:v>
                </c:pt>
                <c:pt idx="16">
                  <c:v>30.71736907958984</c:v>
                </c:pt>
                <c:pt idx="17">
                  <c:v>30.76093673706055</c:v>
                </c:pt>
                <c:pt idx="18">
                  <c:v>31.67362403869629</c:v>
                </c:pt>
                <c:pt idx="19">
                  <c:v>31.68778991699219</c:v>
                </c:pt>
                <c:pt idx="20">
                  <c:v>31.92056083679183</c:v>
                </c:pt>
                <c:pt idx="21">
                  <c:v>32.03038024902344</c:v>
                </c:pt>
                <c:pt idx="22">
                  <c:v>31.88615226745605</c:v>
                </c:pt>
                <c:pt idx="23">
                  <c:v>31.47309112548828</c:v>
                </c:pt>
                <c:pt idx="24">
                  <c:v>31.07782173156738</c:v>
                </c:pt>
                <c:pt idx="25">
                  <c:v>30.94599342346191</c:v>
                </c:pt>
                <c:pt idx="26">
                  <c:v>30.00778961181641</c:v>
                </c:pt>
                <c:pt idx="27">
                  <c:v>29.55429840087891</c:v>
                </c:pt>
                <c:pt idx="28">
                  <c:v>28.84970283508298</c:v>
                </c:pt>
                <c:pt idx="29">
                  <c:v>28.15463447570801</c:v>
                </c:pt>
                <c:pt idx="30">
                  <c:v>27.24656295776362</c:v>
                </c:pt>
                <c:pt idx="31">
                  <c:v>26.28637313842772</c:v>
                </c:pt>
                <c:pt idx="32">
                  <c:v>25.2198944091797</c:v>
                </c:pt>
                <c:pt idx="33">
                  <c:v>24.03497314453125</c:v>
                </c:pt>
                <c:pt idx="34">
                  <c:v>23.12126922607422</c:v>
                </c:pt>
                <c:pt idx="35">
                  <c:v>22.06560897827148</c:v>
                </c:pt>
                <c:pt idx="36">
                  <c:v>21.15996742248535</c:v>
                </c:pt>
                <c:pt idx="37">
                  <c:v>19.92828941345215</c:v>
                </c:pt>
                <c:pt idx="38">
                  <c:v>18.26582717895508</c:v>
                </c:pt>
                <c:pt idx="39">
                  <c:v>16.33559608459473</c:v>
                </c:pt>
                <c:pt idx="40">
                  <c:v>14.28836917877197</c:v>
                </c:pt>
                <c:pt idx="41">
                  <c:v>12.47969722747803</c:v>
                </c:pt>
                <c:pt idx="42">
                  <c:v>11.03391647338867</c:v>
                </c:pt>
                <c:pt idx="43">
                  <c:v>9.726906776428222</c:v>
                </c:pt>
                <c:pt idx="44">
                  <c:v>8.585240364074707</c:v>
                </c:pt>
                <c:pt idx="45">
                  <c:v>7.654613494873046</c:v>
                </c:pt>
                <c:pt idx="46">
                  <c:v>6.755538940429687</c:v>
                </c:pt>
                <c:pt idx="47">
                  <c:v>5.84859848022461</c:v>
                </c:pt>
                <c:pt idx="48">
                  <c:v>5.006969451904296</c:v>
                </c:pt>
                <c:pt idx="49">
                  <c:v>4.198729038238525</c:v>
                </c:pt>
                <c:pt idx="50">
                  <c:v>3.392320871353148</c:v>
                </c:pt>
                <c:pt idx="51">
                  <c:v>2.656660079956055</c:v>
                </c:pt>
                <c:pt idx="52">
                  <c:v>2.032928228378296</c:v>
                </c:pt>
                <c:pt idx="53">
                  <c:v>1.507594585418701</c:v>
                </c:pt>
                <c:pt idx="54">
                  <c:v>1.094598412513733</c:v>
                </c:pt>
                <c:pt idx="55">
                  <c:v>0.760115563869476</c:v>
                </c:pt>
                <c:pt idx="56">
                  <c:v>0.513474106788635</c:v>
                </c:pt>
                <c:pt idx="57">
                  <c:v>0.339881479740143</c:v>
                </c:pt>
                <c:pt idx="58">
                  <c:v>0.220779791474342</c:v>
                </c:pt>
                <c:pt idx="59">
                  <c:v>0.139022156596184</c:v>
                </c:pt>
                <c:pt idx="60">
                  <c:v>0.0877451151609421</c:v>
                </c:pt>
                <c:pt idx="61">
                  <c:v>0.0532820113003254</c:v>
                </c:pt>
                <c:pt idx="62">
                  <c:v>0.0320231802761555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'QE data'!$C$1</c:f>
              <c:strCache>
                <c:ptCount val="1"/>
                <c:pt idx="0">
                  <c:v>QHA64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ysDash"/>
            </a:ln>
          </c:spPr>
          <c:marker>
            <c:symbol val="none"/>
          </c:marker>
          <c:xVal>
            <c:numRef>
              <c:f>'QE data'!$A$2:$A$70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</c:numCache>
            </c:numRef>
          </c:xVal>
          <c:yVal>
            <c:numRef>
              <c:f>'QE data'!$C$2:$C$70</c:f>
              <c:numCache>
                <c:formatCode>0.0_ </c:formatCode>
                <c:ptCount val="69"/>
                <c:pt idx="0">
                  <c:v>19.76491022981696</c:v>
                </c:pt>
                <c:pt idx="1">
                  <c:v>30.06610334902532</c:v>
                </c:pt>
                <c:pt idx="2">
                  <c:v>36.42616360552228</c:v>
                </c:pt>
                <c:pt idx="3">
                  <c:v>39.0694186904098</c:v>
                </c:pt>
                <c:pt idx="4">
                  <c:v>39.9266696044277</c:v>
                </c:pt>
                <c:pt idx="5">
                  <c:v>39.49318742925236</c:v>
                </c:pt>
                <c:pt idx="6">
                  <c:v>37.70547425187495</c:v>
                </c:pt>
                <c:pt idx="7">
                  <c:v>33.8426170349121</c:v>
                </c:pt>
                <c:pt idx="8">
                  <c:v>30.12872886657712</c:v>
                </c:pt>
                <c:pt idx="9">
                  <c:v>28.2935962677002</c:v>
                </c:pt>
                <c:pt idx="10">
                  <c:v>26.67996215820312</c:v>
                </c:pt>
                <c:pt idx="11">
                  <c:v>26.54235649108887</c:v>
                </c:pt>
                <c:pt idx="12">
                  <c:v>26.30313682556152</c:v>
                </c:pt>
                <c:pt idx="13">
                  <c:v>26.16889190673828</c:v>
                </c:pt>
                <c:pt idx="14">
                  <c:v>25.93728256225586</c:v>
                </c:pt>
                <c:pt idx="15">
                  <c:v>26.08760643005371</c:v>
                </c:pt>
                <c:pt idx="16">
                  <c:v>26.65813827514648</c:v>
                </c:pt>
                <c:pt idx="17">
                  <c:v>26.71362113952637</c:v>
                </c:pt>
                <c:pt idx="18">
                  <c:v>27.59789276123047</c:v>
                </c:pt>
                <c:pt idx="19">
                  <c:v>27.82305526733398</c:v>
                </c:pt>
                <c:pt idx="20">
                  <c:v>28.11575317382812</c:v>
                </c:pt>
                <c:pt idx="21">
                  <c:v>28.33526611328125</c:v>
                </c:pt>
                <c:pt idx="22">
                  <c:v>28.23776245117187</c:v>
                </c:pt>
                <c:pt idx="23">
                  <c:v>28.02126121520996</c:v>
                </c:pt>
                <c:pt idx="24">
                  <c:v>27.79215621948242</c:v>
                </c:pt>
                <c:pt idx="25">
                  <c:v>27.83523941040039</c:v>
                </c:pt>
                <c:pt idx="26">
                  <c:v>27.16254043579102</c:v>
                </c:pt>
                <c:pt idx="27">
                  <c:v>26.82786560058594</c:v>
                </c:pt>
                <c:pt idx="28">
                  <c:v>26.30403327941895</c:v>
                </c:pt>
                <c:pt idx="29">
                  <c:v>25.74553298950179</c:v>
                </c:pt>
                <c:pt idx="30">
                  <c:v>24.90865516662598</c:v>
                </c:pt>
                <c:pt idx="31">
                  <c:v>24.10808181762695</c:v>
                </c:pt>
                <c:pt idx="32">
                  <c:v>23.20931434631348</c:v>
                </c:pt>
                <c:pt idx="33">
                  <c:v>22.11186981201172</c:v>
                </c:pt>
                <c:pt idx="34">
                  <c:v>21.18278121948242</c:v>
                </c:pt>
                <c:pt idx="35">
                  <c:v>20.11370086669922</c:v>
                </c:pt>
                <c:pt idx="36">
                  <c:v>19.2476749420166</c:v>
                </c:pt>
                <c:pt idx="37">
                  <c:v>18.19894790649414</c:v>
                </c:pt>
                <c:pt idx="38">
                  <c:v>16.8291015625</c:v>
                </c:pt>
                <c:pt idx="39">
                  <c:v>15.21217060089111</c:v>
                </c:pt>
                <c:pt idx="40">
                  <c:v>13.24577713012695</c:v>
                </c:pt>
                <c:pt idx="41">
                  <c:v>11.44345283508301</c:v>
                </c:pt>
                <c:pt idx="42">
                  <c:v>10.00117588043213</c:v>
                </c:pt>
                <c:pt idx="43">
                  <c:v>8.65504455566406</c:v>
                </c:pt>
                <c:pt idx="44">
                  <c:v>7.467187404632568</c:v>
                </c:pt>
                <c:pt idx="45">
                  <c:v>6.490830421447754</c:v>
                </c:pt>
                <c:pt idx="46">
                  <c:v>5.602910995483397</c:v>
                </c:pt>
                <c:pt idx="47">
                  <c:v>4.763400554656966</c:v>
                </c:pt>
                <c:pt idx="48">
                  <c:v>4.005360126495361</c:v>
                </c:pt>
                <c:pt idx="49">
                  <c:v>3.309206962585449</c:v>
                </c:pt>
                <c:pt idx="50">
                  <c:v>2.659431457519531</c:v>
                </c:pt>
                <c:pt idx="51">
                  <c:v>2.04765796661377</c:v>
                </c:pt>
                <c:pt idx="52">
                  <c:v>1.5392085313797</c:v>
                </c:pt>
                <c:pt idx="53">
                  <c:v>1.12277913093567</c:v>
                </c:pt>
                <c:pt idx="54">
                  <c:v>0.800189197063446</c:v>
                </c:pt>
                <c:pt idx="55">
                  <c:v>0.545432388782501</c:v>
                </c:pt>
                <c:pt idx="56">
                  <c:v>0.360717475414276</c:v>
                </c:pt>
                <c:pt idx="57">
                  <c:v>0.234161093831062</c:v>
                </c:pt>
                <c:pt idx="58">
                  <c:v>0.14894899725914</c:v>
                </c:pt>
                <c:pt idx="59">
                  <c:v>0.091921903192997</c:v>
                </c:pt>
                <c:pt idx="60">
                  <c:v>0.0568577609956264</c:v>
                </c:pt>
                <c:pt idx="61">
                  <c:v>0.033809807151556</c:v>
                </c:pt>
                <c:pt idx="62">
                  <c:v>0.0199631936848164</c:v>
                </c:pt>
              </c:numCache>
            </c:numRef>
          </c:yVal>
          <c:smooth val="0"/>
        </c:ser>
        <c:ser>
          <c:idx val="0"/>
          <c:order val="0"/>
          <c:tx>
            <c:strRef>
              <c:f>'QE data'!$B$1</c:f>
              <c:strCache>
                <c:ptCount val="1"/>
                <c:pt idx="0">
                  <c:v>QHA63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'QE data'!$A$2:$A$70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</c:numCache>
            </c:numRef>
          </c:xVal>
          <c:yVal>
            <c:numRef>
              <c:f>'QE data'!$B$2:$B$70</c:f>
              <c:numCache>
                <c:formatCode>0.0_ </c:formatCode>
                <c:ptCount val="69"/>
                <c:pt idx="0">
                  <c:v>21.93310884066276</c:v>
                </c:pt>
                <c:pt idx="1">
                  <c:v>34.37454135505646</c:v>
                </c:pt>
                <c:pt idx="2">
                  <c:v>42.46314960344093</c:v>
                </c:pt>
                <c:pt idx="3">
                  <c:v>45.30273138591308</c:v>
                </c:pt>
                <c:pt idx="4">
                  <c:v>46.14905732316124</c:v>
                </c:pt>
                <c:pt idx="5">
                  <c:v>45.42231129350103</c:v>
                </c:pt>
                <c:pt idx="6">
                  <c:v>43.226146784129</c:v>
                </c:pt>
                <c:pt idx="7">
                  <c:v>38.6750259399414</c:v>
                </c:pt>
                <c:pt idx="8">
                  <c:v>34.89444351196273</c:v>
                </c:pt>
                <c:pt idx="9">
                  <c:v>32.89093780517578</c:v>
                </c:pt>
                <c:pt idx="10">
                  <c:v>30.79804039001465</c:v>
                </c:pt>
                <c:pt idx="11">
                  <c:v>30.55194091796875</c:v>
                </c:pt>
                <c:pt idx="12">
                  <c:v>30.27819061279297</c:v>
                </c:pt>
                <c:pt idx="13">
                  <c:v>30.17541885375977</c:v>
                </c:pt>
                <c:pt idx="14">
                  <c:v>29.95238304138178</c:v>
                </c:pt>
                <c:pt idx="15">
                  <c:v>30.14928436279297</c:v>
                </c:pt>
                <c:pt idx="16">
                  <c:v>30.71736907958984</c:v>
                </c:pt>
                <c:pt idx="17">
                  <c:v>30.76093673706055</c:v>
                </c:pt>
                <c:pt idx="18">
                  <c:v>31.67362403869629</c:v>
                </c:pt>
                <c:pt idx="19">
                  <c:v>31.68778991699219</c:v>
                </c:pt>
                <c:pt idx="20">
                  <c:v>31.92056083679183</c:v>
                </c:pt>
                <c:pt idx="21">
                  <c:v>32.03038024902344</c:v>
                </c:pt>
                <c:pt idx="22">
                  <c:v>31.88615226745605</c:v>
                </c:pt>
                <c:pt idx="23">
                  <c:v>31.47309112548828</c:v>
                </c:pt>
                <c:pt idx="24">
                  <c:v>31.07782173156738</c:v>
                </c:pt>
                <c:pt idx="25">
                  <c:v>30.94599342346191</c:v>
                </c:pt>
                <c:pt idx="26">
                  <c:v>30.00778961181641</c:v>
                </c:pt>
                <c:pt idx="27">
                  <c:v>29.55429840087891</c:v>
                </c:pt>
                <c:pt idx="28">
                  <c:v>28.84970283508298</c:v>
                </c:pt>
                <c:pt idx="29">
                  <c:v>28.15463447570801</c:v>
                </c:pt>
                <c:pt idx="30">
                  <c:v>27.24656295776362</c:v>
                </c:pt>
                <c:pt idx="31">
                  <c:v>26.28637313842772</c:v>
                </c:pt>
                <c:pt idx="32">
                  <c:v>25.2198944091797</c:v>
                </c:pt>
                <c:pt idx="33">
                  <c:v>24.03497314453125</c:v>
                </c:pt>
                <c:pt idx="34">
                  <c:v>23.12126922607422</c:v>
                </c:pt>
                <c:pt idx="35">
                  <c:v>22.06560897827148</c:v>
                </c:pt>
                <c:pt idx="36">
                  <c:v>21.15996742248535</c:v>
                </c:pt>
                <c:pt idx="37">
                  <c:v>19.92828941345215</c:v>
                </c:pt>
                <c:pt idx="38">
                  <c:v>18.26582717895508</c:v>
                </c:pt>
                <c:pt idx="39">
                  <c:v>16.33559608459473</c:v>
                </c:pt>
                <c:pt idx="40">
                  <c:v>14.28836917877197</c:v>
                </c:pt>
                <c:pt idx="41">
                  <c:v>12.47969722747803</c:v>
                </c:pt>
                <c:pt idx="42">
                  <c:v>11.03391647338867</c:v>
                </c:pt>
                <c:pt idx="43">
                  <c:v>9.726906776428222</c:v>
                </c:pt>
                <c:pt idx="44">
                  <c:v>8.585240364074707</c:v>
                </c:pt>
                <c:pt idx="45">
                  <c:v>7.654613494873046</c:v>
                </c:pt>
                <c:pt idx="46">
                  <c:v>6.755538940429687</c:v>
                </c:pt>
                <c:pt idx="47">
                  <c:v>5.84859848022461</c:v>
                </c:pt>
                <c:pt idx="48">
                  <c:v>5.006969451904296</c:v>
                </c:pt>
                <c:pt idx="49">
                  <c:v>4.198729038238525</c:v>
                </c:pt>
                <c:pt idx="50">
                  <c:v>3.392320871353148</c:v>
                </c:pt>
                <c:pt idx="51">
                  <c:v>2.656660079956055</c:v>
                </c:pt>
                <c:pt idx="52">
                  <c:v>2.032928228378296</c:v>
                </c:pt>
                <c:pt idx="53">
                  <c:v>1.507594585418701</c:v>
                </c:pt>
                <c:pt idx="54">
                  <c:v>1.094598412513733</c:v>
                </c:pt>
                <c:pt idx="55">
                  <c:v>0.760115563869476</c:v>
                </c:pt>
                <c:pt idx="56">
                  <c:v>0.513474106788635</c:v>
                </c:pt>
                <c:pt idx="57">
                  <c:v>0.339881479740143</c:v>
                </c:pt>
                <c:pt idx="58">
                  <c:v>0.220779791474342</c:v>
                </c:pt>
                <c:pt idx="59">
                  <c:v>0.139022156596184</c:v>
                </c:pt>
                <c:pt idx="60">
                  <c:v>0.0877451151609421</c:v>
                </c:pt>
                <c:pt idx="61">
                  <c:v>0.0532820113003254</c:v>
                </c:pt>
                <c:pt idx="62">
                  <c:v>0.0320231802761555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'QE data'!$C$1</c:f>
              <c:strCache>
                <c:ptCount val="1"/>
                <c:pt idx="0">
                  <c:v>QHA64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ysDash"/>
            </a:ln>
          </c:spPr>
          <c:marker>
            <c:symbol val="none"/>
          </c:marker>
          <c:xVal>
            <c:numRef>
              <c:f>'QE data'!$A$2:$A$70</c:f>
              <c:numCache>
                <c:formatCode>General</c:formatCode>
                <c:ptCount val="69"/>
                <c:pt idx="0">
                  <c:v>160.8</c:v>
                </c:pt>
                <c:pt idx="1">
                  <c:v>164.8</c:v>
                </c:pt>
                <c:pt idx="2">
                  <c:v>170.0</c:v>
                </c:pt>
                <c:pt idx="3">
                  <c:v>175.0</c:v>
                </c:pt>
                <c:pt idx="4">
                  <c:v>182.3</c:v>
                </c:pt>
                <c:pt idx="5">
                  <c:v>187.9</c:v>
                </c:pt>
                <c:pt idx="6">
                  <c:v>193.7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230.0</c:v>
                </c:pt>
                <c:pt idx="11">
                  <c:v>240.0</c:v>
                </c:pt>
                <c:pt idx="12">
                  <c:v>250.0</c:v>
                </c:pt>
                <c:pt idx="13">
                  <c:v>260.0</c:v>
                </c:pt>
                <c:pt idx="14">
                  <c:v>270.0</c:v>
                </c:pt>
                <c:pt idx="15">
                  <c:v>280.0</c:v>
                </c:pt>
                <c:pt idx="16">
                  <c:v>290.0</c:v>
                </c:pt>
                <c:pt idx="17">
                  <c:v>300.0</c:v>
                </c:pt>
                <c:pt idx="18">
                  <c:v>310.0</c:v>
                </c:pt>
                <c:pt idx="19">
                  <c:v>320.0</c:v>
                </c:pt>
                <c:pt idx="20">
                  <c:v>330.0</c:v>
                </c:pt>
                <c:pt idx="21">
                  <c:v>340.0</c:v>
                </c:pt>
                <c:pt idx="22">
                  <c:v>350.0</c:v>
                </c:pt>
                <c:pt idx="23">
                  <c:v>360.0</c:v>
                </c:pt>
                <c:pt idx="24">
                  <c:v>370.0</c:v>
                </c:pt>
                <c:pt idx="25">
                  <c:v>380.0</c:v>
                </c:pt>
                <c:pt idx="26">
                  <c:v>390.0</c:v>
                </c:pt>
                <c:pt idx="27">
                  <c:v>400.0</c:v>
                </c:pt>
                <c:pt idx="28">
                  <c:v>410.0</c:v>
                </c:pt>
                <c:pt idx="29">
                  <c:v>420.0</c:v>
                </c:pt>
                <c:pt idx="30">
                  <c:v>430.0</c:v>
                </c:pt>
                <c:pt idx="31">
                  <c:v>440.0</c:v>
                </c:pt>
                <c:pt idx="32">
                  <c:v>450.0</c:v>
                </c:pt>
                <c:pt idx="33">
                  <c:v>460.0</c:v>
                </c:pt>
                <c:pt idx="34">
                  <c:v>470.0</c:v>
                </c:pt>
                <c:pt idx="35">
                  <c:v>480.0</c:v>
                </c:pt>
                <c:pt idx="36">
                  <c:v>490.0</c:v>
                </c:pt>
                <c:pt idx="37">
                  <c:v>500.0</c:v>
                </c:pt>
                <c:pt idx="38">
                  <c:v>510.0</c:v>
                </c:pt>
                <c:pt idx="39">
                  <c:v>520.0</c:v>
                </c:pt>
                <c:pt idx="40">
                  <c:v>530.0</c:v>
                </c:pt>
                <c:pt idx="41">
                  <c:v>540.0</c:v>
                </c:pt>
                <c:pt idx="42">
                  <c:v>550.0</c:v>
                </c:pt>
                <c:pt idx="43">
                  <c:v>560.0</c:v>
                </c:pt>
                <c:pt idx="44">
                  <c:v>570.0</c:v>
                </c:pt>
                <c:pt idx="45">
                  <c:v>580.0</c:v>
                </c:pt>
                <c:pt idx="46">
                  <c:v>590.0</c:v>
                </c:pt>
                <c:pt idx="47">
                  <c:v>600.0</c:v>
                </c:pt>
                <c:pt idx="48">
                  <c:v>610.0</c:v>
                </c:pt>
                <c:pt idx="49">
                  <c:v>620.0</c:v>
                </c:pt>
                <c:pt idx="50">
                  <c:v>630.0</c:v>
                </c:pt>
                <c:pt idx="51">
                  <c:v>640.0</c:v>
                </c:pt>
                <c:pt idx="52">
                  <c:v>650.0</c:v>
                </c:pt>
                <c:pt idx="53">
                  <c:v>660.0</c:v>
                </c:pt>
                <c:pt idx="54">
                  <c:v>670.0</c:v>
                </c:pt>
                <c:pt idx="55">
                  <c:v>680.0</c:v>
                </c:pt>
                <c:pt idx="56">
                  <c:v>690.0</c:v>
                </c:pt>
                <c:pt idx="57">
                  <c:v>700.0</c:v>
                </c:pt>
                <c:pt idx="58">
                  <c:v>710.0</c:v>
                </c:pt>
                <c:pt idx="59">
                  <c:v>720.0</c:v>
                </c:pt>
                <c:pt idx="60">
                  <c:v>730.0</c:v>
                </c:pt>
                <c:pt idx="61">
                  <c:v>740.0</c:v>
                </c:pt>
                <c:pt idx="62">
                  <c:v>750.0</c:v>
                </c:pt>
              </c:numCache>
            </c:numRef>
          </c:xVal>
          <c:yVal>
            <c:numRef>
              <c:f>'QE data'!$C$2:$C$70</c:f>
              <c:numCache>
                <c:formatCode>0.0_ </c:formatCode>
                <c:ptCount val="69"/>
                <c:pt idx="0">
                  <c:v>19.76491022981696</c:v>
                </c:pt>
                <c:pt idx="1">
                  <c:v>30.06610334902532</c:v>
                </c:pt>
                <c:pt idx="2">
                  <c:v>36.42616360552228</c:v>
                </c:pt>
                <c:pt idx="3">
                  <c:v>39.0694186904098</c:v>
                </c:pt>
                <c:pt idx="4">
                  <c:v>39.9266696044277</c:v>
                </c:pt>
                <c:pt idx="5">
                  <c:v>39.49318742925236</c:v>
                </c:pt>
                <c:pt idx="6">
                  <c:v>37.70547425187495</c:v>
                </c:pt>
                <c:pt idx="7">
                  <c:v>33.8426170349121</c:v>
                </c:pt>
                <c:pt idx="8">
                  <c:v>30.12872886657712</c:v>
                </c:pt>
                <c:pt idx="9">
                  <c:v>28.2935962677002</c:v>
                </c:pt>
                <c:pt idx="10">
                  <c:v>26.67996215820312</c:v>
                </c:pt>
                <c:pt idx="11">
                  <c:v>26.54235649108887</c:v>
                </c:pt>
                <c:pt idx="12">
                  <c:v>26.30313682556152</c:v>
                </c:pt>
                <c:pt idx="13">
                  <c:v>26.16889190673828</c:v>
                </c:pt>
                <c:pt idx="14">
                  <c:v>25.93728256225586</c:v>
                </c:pt>
                <c:pt idx="15">
                  <c:v>26.08760643005371</c:v>
                </c:pt>
                <c:pt idx="16">
                  <c:v>26.65813827514648</c:v>
                </c:pt>
                <c:pt idx="17">
                  <c:v>26.71362113952637</c:v>
                </c:pt>
                <c:pt idx="18">
                  <c:v>27.59789276123047</c:v>
                </c:pt>
                <c:pt idx="19">
                  <c:v>27.82305526733398</c:v>
                </c:pt>
                <c:pt idx="20">
                  <c:v>28.11575317382812</c:v>
                </c:pt>
                <c:pt idx="21">
                  <c:v>28.33526611328125</c:v>
                </c:pt>
                <c:pt idx="22">
                  <c:v>28.23776245117187</c:v>
                </c:pt>
                <c:pt idx="23">
                  <c:v>28.02126121520996</c:v>
                </c:pt>
                <c:pt idx="24">
                  <c:v>27.79215621948242</c:v>
                </c:pt>
                <c:pt idx="25">
                  <c:v>27.83523941040039</c:v>
                </c:pt>
                <c:pt idx="26">
                  <c:v>27.16254043579102</c:v>
                </c:pt>
                <c:pt idx="27">
                  <c:v>26.82786560058594</c:v>
                </c:pt>
                <c:pt idx="28">
                  <c:v>26.30403327941895</c:v>
                </c:pt>
                <c:pt idx="29">
                  <c:v>25.74553298950179</c:v>
                </c:pt>
                <c:pt idx="30">
                  <c:v>24.90865516662598</c:v>
                </c:pt>
                <c:pt idx="31">
                  <c:v>24.10808181762695</c:v>
                </c:pt>
                <c:pt idx="32">
                  <c:v>23.20931434631348</c:v>
                </c:pt>
                <c:pt idx="33">
                  <c:v>22.11186981201172</c:v>
                </c:pt>
                <c:pt idx="34">
                  <c:v>21.18278121948242</c:v>
                </c:pt>
                <c:pt idx="35">
                  <c:v>20.11370086669922</c:v>
                </c:pt>
                <c:pt idx="36">
                  <c:v>19.2476749420166</c:v>
                </c:pt>
                <c:pt idx="37">
                  <c:v>18.19894790649414</c:v>
                </c:pt>
                <c:pt idx="38">
                  <c:v>16.8291015625</c:v>
                </c:pt>
                <c:pt idx="39">
                  <c:v>15.21217060089111</c:v>
                </c:pt>
                <c:pt idx="40">
                  <c:v>13.24577713012695</c:v>
                </c:pt>
                <c:pt idx="41">
                  <c:v>11.44345283508301</c:v>
                </c:pt>
                <c:pt idx="42">
                  <c:v>10.00117588043213</c:v>
                </c:pt>
                <c:pt idx="43">
                  <c:v>8.65504455566406</c:v>
                </c:pt>
                <c:pt idx="44">
                  <c:v>7.467187404632568</c:v>
                </c:pt>
                <c:pt idx="45">
                  <c:v>6.490830421447754</c:v>
                </c:pt>
                <c:pt idx="46">
                  <c:v>5.602910995483397</c:v>
                </c:pt>
                <c:pt idx="47">
                  <c:v>4.763400554656966</c:v>
                </c:pt>
                <c:pt idx="48">
                  <c:v>4.005360126495361</c:v>
                </c:pt>
                <c:pt idx="49">
                  <c:v>3.309206962585449</c:v>
                </c:pt>
                <c:pt idx="50">
                  <c:v>2.659431457519531</c:v>
                </c:pt>
                <c:pt idx="51">
                  <c:v>2.04765796661377</c:v>
                </c:pt>
                <c:pt idx="52">
                  <c:v>1.5392085313797</c:v>
                </c:pt>
                <c:pt idx="53">
                  <c:v>1.12277913093567</c:v>
                </c:pt>
                <c:pt idx="54">
                  <c:v>0.800189197063446</c:v>
                </c:pt>
                <c:pt idx="55">
                  <c:v>0.545432388782501</c:v>
                </c:pt>
                <c:pt idx="56">
                  <c:v>0.360717475414276</c:v>
                </c:pt>
                <c:pt idx="57">
                  <c:v>0.234161093831062</c:v>
                </c:pt>
                <c:pt idx="58">
                  <c:v>0.14894899725914</c:v>
                </c:pt>
                <c:pt idx="59">
                  <c:v>0.091921903192997</c:v>
                </c:pt>
                <c:pt idx="60">
                  <c:v>0.0568577609956264</c:v>
                </c:pt>
                <c:pt idx="61">
                  <c:v>0.033809807151556</c:v>
                </c:pt>
                <c:pt idx="62">
                  <c:v>0.0199631936848164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3711304"/>
        <c:axId val="-2111479496"/>
      </c:scatterChart>
      <c:valAx>
        <c:axId val="2113711304"/>
        <c:scaling>
          <c:orientation val="minMax"/>
          <c:max val="600.0"/>
          <c:min val="100.0"/>
        </c:scaling>
        <c:delete val="0"/>
        <c:axPos val="b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Wavelength [nm]</a:t>
                </a:r>
              </a:p>
            </c:rich>
          </c:tx>
          <c:layout>
            <c:manualLayout>
              <c:xMode val="edge"/>
              <c:yMode val="edge"/>
              <c:x val="0.438518518518518"/>
              <c:y val="0.90849673202614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11479496"/>
        <c:crosses val="autoZero"/>
        <c:crossBetween val="midCat"/>
        <c:majorUnit val="50.0"/>
        <c:minorUnit val="10.0"/>
      </c:valAx>
      <c:valAx>
        <c:axId val="-2111479496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Quantum Efficiency [%]</a:t>
                </a:r>
              </a:p>
            </c:rich>
          </c:tx>
          <c:layout>
            <c:manualLayout>
              <c:xMode val="edge"/>
              <c:yMode val="edge"/>
              <c:x val="0.0103703703703704"/>
              <c:y val="0.22004357298474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3711304"/>
        <c:crosses val="autoZero"/>
        <c:crossBetween val="midCat"/>
      </c:valAx>
      <c:spPr>
        <a:noFill/>
        <a:ln w="12700">
          <a:solidFill>
            <a:schemeClr val="tx1"/>
          </a:solidFill>
          <a:prstDash val="solid"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7037037037037"/>
          <c:y val="0.0871459694989107"/>
          <c:w val="0.164444444444444"/>
          <c:h val="0.122110268131377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6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183400234511"/>
          <c:y val="0.0500028140146195"/>
          <c:w val="0.736436796829102"/>
          <c:h val="0.8159829989001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QUPID (QHA37)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25.0</c:v>
                </c:pt>
                <c:pt idx="1">
                  <c:v>0.0</c:v>
                </c:pt>
                <c:pt idx="2">
                  <c:v>-25.0</c:v>
                </c:pt>
                <c:pt idx="3">
                  <c:v>-50.0</c:v>
                </c:pt>
                <c:pt idx="4">
                  <c:v>-75.0</c:v>
                </c:pt>
                <c:pt idx="5">
                  <c:v>-100.0</c:v>
                </c:pt>
                <c:pt idx="6">
                  <c:v>-125.0</c:v>
                </c:pt>
                <c:pt idx="7">
                  <c:v>-150.0</c:v>
                </c:pt>
                <c:pt idx="8">
                  <c:v>-165.0</c:v>
                </c:pt>
                <c:pt idx="9">
                  <c:v>-175.0</c:v>
                </c:pt>
              </c:numCache>
            </c:numRef>
          </c:xVal>
          <c:yVal>
            <c:numRef>
              <c:f>Sheet1!$B$2:$B$11</c:f>
              <c:numCache>
                <c:formatCode>General</c:formatCode>
                <c:ptCount val="10"/>
                <c:pt idx="0">
                  <c:v>30000.0</c:v>
                </c:pt>
                <c:pt idx="4">
                  <c:v>10000.0</c:v>
                </c:pt>
                <c:pt idx="5">
                  <c:v>4500.0</c:v>
                </c:pt>
                <c:pt idx="6">
                  <c:v>800.0</c:v>
                </c:pt>
                <c:pt idx="7">
                  <c:v>90.0</c:v>
                </c:pt>
                <c:pt idx="8">
                  <c:v>25.0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R8778</c:v>
                </c:pt>
              </c:strCache>
            </c:strRef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25.0</c:v>
                </c:pt>
                <c:pt idx="1">
                  <c:v>0.0</c:v>
                </c:pt>
                <c:pt idx="2">
                  <c:v>-25.0</c:v>
                </c:pt>
                <c:pt idx="3">
                  <c:v>-50.0</c:v>
                </c:pt>
                <c:pt idx="4">
                  <c:v>-75.0</c:v>
                </c:pt>
                <c:pt idx="5">
                  <c:v>-100.0</c:v>
                </c:pt>
                <c:pt idx="6">
                  <c:v>-125.0</c:v>
                </c:pt>
                <c:pt idx="7">
                  <c:v>-150.0</c:v>
                </c:pt>
                <c:pt idx="8">
                  <c:v>-165.0</c:v>
                </c:pt>
                <c:pt idx="9">
                  <c:v>-175.0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500.0</c:v>
                </c:pt>
                <c:pt idx="1">
                  <c:v>300.0</c:v>
                </c:pt>
                <c:pt idx="2">
                  <c:v>55.0</c:v>
                </c:pt>
                <c:pt idx="3">
                  <c:v>8.0</c:v>
                </c:pt>
                <c:pt idx="4">
                  <c:v>1.0</c:v>
                </c:pt>
                <c:pt idx="5">
                  <c:v>0.1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R8520</c:v>
                </c:pt>
              </c:strCache>
            </c:strRef>
          </c:tx>
          <c:spPr>
            <a:ln w="254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25.0</c:v>
                </c:pt>
                <c:pt idx="1">
                  <c:v>0.0</c:v>
                </c:pt>
                <c:pt idx="2">
                  <c:v>-25.0</c:v>
                </c:pt>
                <c:pt idx="3">
                  <c:v>-50.0</c:v>
                </c:pt>
                <c:pt idx="4">
                  <c:v>-75.0</c:v>
                </c:pt>
                <c:pt idx="5">
                  <c:v>-100.0</c:v>
                </c:pt>
                <c:pt idx="6">
                  <c:v>-125.0</c:v>
                </c:pt>
                <c:pt idx="7">
                  <c:v>-150.0</c:v>
                </c:pt>
                <c:pt idx="8">
                  <c:v>-165.0</c:v>
                </c:pt>
                <c:pt idx="9">
                  <c:v>-175.0</c:v>
                </c:pt>
              </c:numCache>
            </c:numRef>
          </c:xVal>
          <c:yVal>
            <c:numRef>
              <c:f>Sheet1!$D$2:$D$11</c:f>
              <c:numCache>
                <c:formatCode>General</c:formatCode>
                <c:ptCount val="10"/>
                <c:pt idx="0">
                  <c:v>200.0</c:v>
                </c:pt>
                <c:pt idx="1">
                  <c:v>100.0</c:v>
                </c:pt>
                <c:pt idx="2">
                  <c:v>20.0</c:v>
                </c:pt>
                <c:pt idx="3">
                  <c:v>3.0</c:v>
                </c:pt>
                <c:pt idx="4">
                  <c:v>0.4</c:v>
                </c:pt>
                <c:pt idx="5">
                  <c:v>0.06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5906600"/>
        <c:axId val="-2111562920"/>
      </c:scatterChart>
      <c:valAx>
        <c:axId val="2125906600"/>
        <c:scaling>
          <c:orientation val="minMax"/>
          <c:max val="25.0"/>
          <c:min val="-200.0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minorGridlines>
          <c:spPr>
            <a:ln w="3175">
              <a:solidFill>
                <a:srgbClr val="C0C0C0"/>
              </a:solidFill>
              <a:prstDash val="sysDash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11562920"/>
        <c:crossesAt val="0.1"/>
        <c:crossBetween val="midCat"/>
        <c:majorUnit val="100.0"/>
        <c:minorUnit val="25.0"/>
      </c:valAx>
      <c:valAx>
        <c:axId val="-2111562920"/>
        <c:scaling>
          <c:logBase val="10.0"/>
          <c:orientation val="minMax"/>
          <c:max val="10000.0"/>
          <c:min val="0.1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2125906600"/>
        <c:crossesAt val="-200.0"/>
        <c:crossBetween val="midCat"/>
      </c:valAx>
      <c:spPr>
        <a:solidFill>
          <a:srgbClr val="FFFFFF"/>
        </a:solidFill>
        <a:ln w="12700">
          <a:solidFill>
            <a:srgbClr val="666699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04444444444444"/>
          <c:y val="0.0849673202614379"/>
          <c:w val="0.215616214639837"/>
          <c:h val="0.18134218516803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800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0.61742</cdr:x>
      <cdr:y>0.92118</cdr:y>
    </cdr:from>
    <cdr:to>
      <cdr:x>0.85449</cdr:x>
      <cdr:y>0.99058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39561" y="5806774"/>
          <a:ext cx="2077423" cy="425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Temperature (</a:t>
          </a:r>
          <a:r>
            <a:rPr lang="en-US" sz="2000" baseline="30000"/>
            <a:t>o</a:t>
          </a:r>
          <a:r>
            <a:rPr lang="en-US" sz="2000"/>
            <a:t>C)</a:t>
          </a:r>
        </a:p>
      </cdr:txBody>
    </cdr:sp>
  </cdr:relSizeAnchor>
  <cdr:relSizeAnchor xmlns:cdr="http://schemas.openxmlformats.org/drawingml/2006/chartDrawing">
    <cdr:from>
      <cdr:x>0.0531</cdr:x>
      <cdr:y>0.3398</cdr:y>
    </cdr:from>
    <cdr:to>
      <cdr:x>0.10322</cdr:x>
      <cdr:y>0.64869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317034" y="2908607"/>
          <a:ext cx="1949149" cy="425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/>
            <a:t>Current</a:t>
          </a:r>
          <a:r>
            <a:rPr lang="en-US" sz="2000" baseline="0"/>
            <a:t> with -5% non-linearity (nA)</a:t>
          </a:r>
          <a:endParaRPr lang="en-US" sz="20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FB54200F-4BF4-5941-93C2-01F43DB0A6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03F54A82-2A36-A14E-9895-31CB29C549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75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00F5E52-BC39-A44B-8E10-4A3E84A37D42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55C5E7-3C30-1846-8D73-E018CBA39DC2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810EC8-F384-4D49-95FF-AF513270A9F5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855C8C-DE40-234A-A3F3-BAACA8EEEBE4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9EE7C7-02FF-744C-843B-C0D17F6198E5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E4E79A8-0F54-FB44-9200-1C473281F937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FF34CD-2B64-C64D-A35C-3BAD5B8F7626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F0A0A7-C430-2147-B756-70C1692E8915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762E7CE-21FF-CE48-8656-80303D61C381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55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91C3B27-1B9E-4644-B0BC-B12D17D36182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175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FC9002-3E4F-C642-95E6-B2F2162F7EED}" type="slidenum">
              <a:rPr lang="en-US" sz="1300">
                <a:solidFill>
                  <a:srgbClr val="000000"/>
                </a:solidFill>
              </a:rPr>
              <a:pPr eaLnBrk="1" hangingPunct="1"/>
              <a:t>24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1216025" y="890588"/>
            <a:ext cx="4572000" cy="3214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550" tIns="41775" rIns="83550" bIns="4177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03" name="Rectangle 2"/>
          <p:cNvSpPr>
            <a:spLocks noChangeArrowheads="1"/>
          </p:cNvSpPr>
          <p:nvPr>
            <p:ph type="body"/>
          </p:nvPr>
        </p:nvSpPr>
        <p:spPr>
          <a:xfrm>
            <a:off x="1082675" y="4418013"/>
            <a:ext cx="4837113" cy="3560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6F9F2-EFB9-7749-82B8-E11576C659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676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57393-CA47-3747-B067-BBA32A9E52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2241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DEBC9-A4F9-E441-96A4-58602690D4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105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04" y="537659"/>
            <a:ext cx="8188992" cy="12104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706104" y="2033881"/>
            <a:ext cx="4021920" cy="4597731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176" y="2033881"/>
            <a:ext cx="4021920" cy="45977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6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522B6-7002-F740-80BC-645730754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154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41B39-0565-FB45-B3F6-1AFFDABA9F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360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5680A-3068-E640-A5EB-9FB3319925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619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0A525-7DF6-ED4D-BDA1-2C171216C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3874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AAD07-D3EB-FA4B-A873-4DC68B4D9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4229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27B07-E01E-4D42-A179-F6E783A3E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6582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3084F-2C3C-6D43-99A3-8998D20A1D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073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72E80-54C2-D94A-9FB7-41AD451960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4563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5ACAD9AA-831C-4D42-92BC-76D54F2B6F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90897F-2914-BF4C-88E9-B8CA5FBFBC55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4102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" y="762002"/>
            <a:ext cx="9372600" cy="1981200"/>
          </a:xfrm>
          <a:ln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72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MAX + LZD = G3 </a:t>
            </a:r>
            <a:r>
              <a:rPr lang="en-US" sz="54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5400" dirty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6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54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Detector and Physics</a:t>
            </a:r>
            <a:endParaRPr lang="en-US" sz="54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68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969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970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97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85D77E-8D5F-514A-9F79-46D5A165D599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07365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46405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443288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2250" y="1371600"/>
            <a:ext cx="11747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Argon</a:t>
            </a:r>
          </a:p>
        </p:txBody>
      </p:sp>
      <p:cxnSp>
        <p:nvCxnSpPr>
          <p:cNvPr id="29708" name="Straight Arrow Connector 9"/>
          <p:cNvCxnSpPr>
            <a:cxnSpLocks noChangeAspect="1"/>
          </p:cNvCxnSpPr>
          <p:nvPr/>
        </p:nvCxnSpPr>
        <p:spPr bwMode="auto">
          <a:xfrm>
            <a:off x="3124200" y="3168650"/>
            <a:ext cx="5029200" cy="1588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3048000" y="27432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45 keVr</a:t>
            </a:r>
          </a:p>
        </p:txBody>
      </p:sp>
      <p:sp>
        <p:nvSpPr>
          <p:cNvPr id="29710" name="TextBox 13"/>
          <p:cNvSpPr txBox="1">
            <a:spLocks noChangeArrowheads="1"/>
          </p:cNvSpPr>
          <p:nvPr/>
        </p:nvSpPr>
        <p:spPr bwMode="auto">
          <a:xfrm>
            <a:off x="7162800" y="2743200"/>
            <a:ext cx="950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072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0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67CA48-2A0B-B74A-A299-87A088A2FD38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100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200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30732" name="TextBox 9"/>
          <p:cNvSpPr txBox="1">
            <a:spLocks noChangeArrowheads="1"/>
          </p:cNvSpPr>
          <p:nvPr/>
        </p:nvSpPr>
        <p:spPr bwMode="auto">
          <a:xfrm>
            <a:off x="1828800" y="3581400"/>
            <a:ext cx="12652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-46  </a:t>
            </a:r>
            <a:r>
              <a:rPr lang="en-US" b="1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174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D4C657-241D-A642-B3DE-7D4B9790197C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1753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1828800" y="3581400"/>
            <a:ext cx="126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-46  </a:t>
            </a:r>
            <a:r>
              <a:rPr lang="en-US" b="1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3175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2771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C1EB0A-4046-8F4A-943E-1D4BFDC54929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5964238" y="4257675"/>
            <a:ext cx="1579562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>
                <a:solidFill>
                  <a:srgbClr val="0066FF"/>
                </a:solidFill>
                <a:latin typeface="Arial Narrow" charset="0"/>
              </a:rPr>
              <a:t>(4.2 events)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4900613" y="2057400"/>
            <a:ext cx="1579562" cy="847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(5.6 events)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1828800" y="3581400"/>
            <a:ext cx="126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-47  </a:t>
            </a:r>
            <a:r>
              <a:rPr lang="en-US" b="1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ED3AEF-7932-2D4C-86D9-B3B63DC9A9DE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797" name="Title 7"/>
          <p:cNvSpPr>
            <a:spLocks noGrp="1"/>
          </p:cNvSpPr>
          <p:nvPr>
            <p:ph type="title"/>
          </p:nvPr>
        </p:nvSpPr>
        <p:spPr>
          <a:xfrm>
            <a:off x="609600" y="2438400"/>
            <a:ext cx="8077200" cy="16002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Xenon 10 ton Detector </a:t>
            </a:r>
            <a:b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(2m x 2m) </a:t>
            </a:r>
            <a:endParaRPr lang="en-US" sz="3600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6" descr="argon1ton_2-21-10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>
          <a:xfrm>
            <a:off x="1219200" y="901700"/>
            <a:ext cx="5257800" cy="6032500"/>
          </a:xfrm>
        </p:spPr>
      </p:pic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9132107-588D-DE4F-B23B-D680E8F57F7E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6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Xenon 10 Ton Detector Structure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6396038" y="2914650"/>
            <a:ext cx="31289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Top: 	  3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595</a:t>
            </a:r>
          </a:p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Bottom:  3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595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6" descr="argon1ton_2-21-10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4062" r="21176" b="3438"/>
          <a:stretch>
            <a:fillRect/>
          </a:stretch>
        </p:blipFill>
        <p:spPr>
          <a:xfrm>
            <a:off x="1143000" y="814388"/>
            <a:ext cx="5540375" cy="6119812"/>
          </a:xfrm>
        </p:spPr>
      </p:pic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7D5F85-7A92-E546-8E37-CB7C06743A85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7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Xenon 10 Ton Detector Structure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586581" y="3939382"/>
            <a:ext cx="3692525" cy="111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6" name="TextBox 15"/>
          <p:cNvSpPr txBox="1"/>
          <p:nvPr/>
        </p:nvSpPr>
        <p:spPr bwMode="auto">
          <a:xfrm>
            <a:off x="2341563" y="3279775"/>
            <a:ext cx="1152525" cy="47625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ea typeface="+mn-ea"/>
              </a:rPr>
              <a:t>1.84m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1752600" y="5181600"/>
            <a:ext cx="41910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 bwMode="auto">
          <a:xfrm>
            <a:off x="3100388" y="4714875"/>
            <a:ext cx="962025" cy="476250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ea typeface="+mn-ea"/>
              </a:rPr>
              <a:t>2.1m</a:t>
            </a:r>
          </a:p>
        </p:txBody>
      </p:sp>
      <p:sp>
        <p:nvSpPr>
          <p:cNvPr id="36875" name="TextBox 24"/>
          <p:cNvSpPr txBox="1">
            <a:spLocks noChangeArrowheads="1"/>
          </p:cNvSpPr>
          <p:nvPr/>
        </p:nvSpPr>
        <p:spPr bwMode="auto">
          <a:xfrm>
            <a:off x="6396038" y="2914650"/>
            <a:ext cx="31289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Top: 	  3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595</a:t>
            </a:r>
          </a:p>
          <a:p>
            <a:pPr eaLnBrk="1" hangingPunct="1"/>
            <a:r>
              <a:rPr lang="en-US" b="1">
                <a:solidFill>
                  <a:srgbClr val="00664D"/>
                </a:solidFill>
                <a:latin typeface="Arial Narrow" charset="0"/>
              </a:rPr>
              <a:t>Bottom:  3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 QUPID x 595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6" descr="argon1ton_2-21-10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4" t="4062" r="21176" b="3438"/>
          <a:stretch>
            <a:fillRect/>
          </a:stretch>
        </p:blipFill>
        <p:spPr>
          <a:xfrm>
            <a:off x="1143000" y="814388"/>
            <a:ext cx="5540375" cy="6119812"/>
          </a:xfrm>
        </p:spPr>
      </p:pic>
      <p:sp>
        <p:nvSpPr>
          <p:cNvPr id="378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CBD6366-8009-F44A-94C3-11A0BC722B5A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4" name="Rectangle 26"/>
          <p:cNvSpPr>
            <a:spLocks noChangeArrowheads="1"/>
          </p:cNvSpPr>
          <p:nvPr/>
        </p:nvSpPr>
        <p:spPr bwMode="auto">
          <a:xfrm>
            <a:off x="1708150" y="2125663"/>
            <a:ext cx="4208463" cy="3589337"/>
          </a:xfrm>
          <a:prstGeom prst="rect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9" tIns="45679" rIns="91359" bIns="45679" anchor="ctr"/>
          <a:lstStyle/>
          <a:p>
            <a:pPr algn="ctr"/>
            <a:endParaRPr lang="en-US"/>
          </a:p>
        </p:txBody>
      </p:sp>
      <p:sp>
        <p:nvSpPr>
          <p:cNvPr id="37895" name="Rectangle 27"/>
          <p:cNvSpPr>
            <a:spLocks noChangeAspect="1"/>
          </p:cNvSpPr>
          <p:nvPr/>
        </p:nvSpPr>
        <p:spPr bwMode="auto">
          <a:xfrm>
            <a:off x="2043113" y="2482850"/>
            <a:ext cx="3443287" cy="2803525"/>
          </a:xfrm>
          <a:prstGeom prst="rect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9" tIns="45679" rIns="91359" bIns="45679" anchor="ctr"/>
          <a:lstStyle/>
          <a:p>
            <a:pPr algn="ctr"/>
            <a:endParaRPr lang="en-US"/>
          </a:p>
        </p:txBody>
      </p:sp>
      <p:sp>
        <p:nvSpPr>
          <p:cNvPr id="37896" name="TextBox 20"/>
          <p:cNvSpPr txBox="1">
            <a:spLocks noChangeArrowheads="1"/>
          </p:cNvSpPr>
          <p:nvPr/>
        </p:nvSpPr>
        <p:spPr bwMode="auto">
          <a:xfrm>
            <a:off x="6629400" y="2362200"/>
            <a:ext cx="2286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6600"/>
                </a:solidFill>
                <a:latin typeface="Arial Narrow" charset="0"/>
              </a:rPr>
              <a:t>Xe 20 ton</a:t>
            </a:r>
          </a:p>
        </p:txBody>
      </p:sp>
      <p:sp>
        <p:nvSpPr>
          <p:cNvPr id="37897" name="TextBox 20"/>
          <p:cNvSpPr txBox="1">
            <a:spLocks noChangeArrowheads="1"/>
          </p:cNvSpPr>
          <p:nvPr/>
        </p:nvSpPr>
        <p:spPr bwMode="auto">
          <a:xfrm>
            <a:off x="2514600" y="3446463"/>
            <a:ext cx="21828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  <a:latin typeface="Arial Narrow" charset="0"/>
              </a:rPr>
              <a:t>Xe 10 ton</a:t>
            </a:r>
          </a:p>
        </p:txBody>
      </p:sp>
      <p:cxnSp>
        <p:nvCxnSpPr>
          <p:cNvPr id="11" name="Straight Arrow Connector 10"/>
          <p:cNvCxnSpPr>
            <a:cxnSpLocks noChangeAspect="1"/>
          </p:cNvCxnSpPr>
          <p:nvPr/>
        </p:nvCxnSpPr>
        <p:spPr>
          <a:xfrm flipV="1">
            <a:off x="1698625" y="3673475"/>
            <a:ext cx="32861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7899" name="TextBox 30"/>
          <p:cNvSpPr txBox="1">
            <a:spLocks noChangeArrowheads="1"/>
          </p:cNvSpPr>
          <p:nvPr/>
        </p:nvSpPr>
        <p:spPr bwMode="auto">
          <a:xfrm>
            <a:off x="1371600" y="3675063"/>
            <a:ext cx="7318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573" tIns="48286" rIns="96573" bIns="4828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20 cm</a:t>
            </a:r>
          </a:p>
        </p:txBody>
      </p:sp>
      <p:cxnSp>
        <p:nvCxnSpPr>
          <p:cNvPr id="37900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5715000" y="2819400"/>
            <a:ext cx="8382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1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Xenon 10 Ton Detector Structure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6" descr="argon1ton_2-21-10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" y="819150"/>
            <a:ext cx="9175750" cy="6096000"/>
          </a:xfrm>
        </p:spPr>
      </p:pic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EB748FE-9CAE-7744-9F6A-D4EC1F75FF7B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8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Xenon 10 Ton Top corner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38A958-589B-4746-A448-1EF9D563BC48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1" name="Title 7"/>
          <p:cNvSpPr>
            <a:spLocks noGrp="1"/>
          </p:cNvSpPr>
          <p:nvPr>
            <p:ph type="title"/>
          </p:nvPr>
        </p:nvSpPr>
        <p:spPr>
          <a:xfrm>
            <a:off x="609600" y="2438400"/>
            <a:ext cx="8077200" cy="16002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Argon 50 ton Detector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(4m x 4m) 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9112250" cy="60150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G3 Detector Concept	 	</a:t>
            </a:r>
            <a:endParaRPr lang="en-US" sz="360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Xenon 10 Ton + Argon 50 Ton (Fiducial)</a:t>
            </a:r>
          </a:p>
          <a:p>
            <a:pPr eaLnBrk="1" hangingPunct="1">
              <a:lnSpc>
                <a:spcPct val="7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Physics sensitivities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Mass and Cross Section by Energy spectrum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WIMP Velocity by annual Modulation</a:t>
            </a:r>
          </a:p>
          <a:p>
            <a:pPr lvl="3" eaLnBrk="1" hangingPunct="1">
              <a:lnSpc>
                <a:spcPct val="70000"/>
              </a:lnSpc>
            </a:pPr>
            <a:endParaRPr lang="en-US" sz="2300"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Mechanical Design</a:t>
            </a:r>
          </a:p>
          <a:p>
            <a:pPr lvl="1" eaLnBrk="1" hangingPunct="1">
              <a:lnSpc>
                <a:spcPct val="70000"/>
              </a:lnSpc>
            </a:pPr>
            <a:endParaRPr lang="en-US" sz="3200">
              <a:latin typeface="Arial Narrow" charset="0"/>
              <a:ea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Status of QUPID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New Photo cathode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Operation in Liquid Xenon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197FFA-4E74-8643-86AC-AC11640FB0D3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694414-001E-074F-8D04-4D75B31A15B7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1989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7694"/>
          <a:stretch>
            <a:fillRect/>
          </a:stretch>
        </p:blipFill>
        <p:spPr bwMode="auto">
          <a:xfrm>
            <a:off x="1143000" y="762000"/>
            <a:ext cx="55626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Argon 50 ton Detector Structure</a:t>
            </a:r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6400800" y="2914650"/>
            <a:ext cx="32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Top: 	  3</a:t>
            </a:r>
            <a:r>
              <a:rPr lang="ja-JP" altLang="en-US" sz="2000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QUPID x 2644</a:t>
            </a:r>
          </a:p>
          <a:p>
            <a:pPr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Bottom:    3</a:t>
            </a:r>
            <a:r>
              <a:rPr lang="ja-JP" altLang="en-US" sz="2000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QUPID x 2644</a:t>
            </a:r>
          </a:p>
          <a:p>
            <a:pPr eaLnBrk="1" hangingPunct="1"/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Total:	  3</a:t>
            </a:r>
            <a:r>
              <a:rPr lang="ja-JP" altLang="en-US" sz="2000" b="1">
                <a:solidFill>
                  <a:srgbClr val="0066FF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 QUPID x 5288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527117-2D68-284B-BFF0-0EFA374EBD19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3013" name="Picture 5" descr="4meter_3-5-10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4912"/>
          <a:stretch>
            <a:fillRect/>
          </a:stretch>
        </p:blipFill>
        <p:spPr bwMode="auto">
          <a:xfrm>
            <a:off x="838200" y="762000"/>
            <a:ext cx="60960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Argon 50 ton Detector Structure</a:t>
            </a: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>
            <a:off x="763587" y="3656013"/>
            <a:ext cx="3960813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1905000" y="4191000"/>
            <a:ext cx="39624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3017" name="TextBox 12"/>
          <p:cNvSpPr txBox="1">
            <a:spLocks noChangeArrowheads="1"/>
          </p:cNvSpPr>
          <p:nvPr/>
        </p:nvSpPr>
        <p:spPr bwMode="auto">
          <a:xfrm>
            <a:off x="2438400" y="2819400"/>
            <a:ext cx="12239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4 m</a:t>
            </a:r>
          </a:p>
        </p:txBody>
      </p:sp>
      <p:sp>
        <p:nvSpPr>
          <p:cNvPr id="43018" name="TextBox 13"/>
          <p:cNvSpPr txBox="1">
            <a:spLocks noChangeArrowheads="1"/>
          </p:cNvSpPr>
          <p:nvPr/>
        </p:nvSpPr>
        <p:spPr bwMode="auto">
          <a:xfrm>
            <a:off x="3162300" y="4122738"/>
            <a:ext cx="122396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4m</a:t>
            </a:r>
          </a:p>
        </p:txBody>
      </p:sp>
      <p:sp>
        <p:nvSpPr>
          <p:cNvPr id="43019" name="TextBox 7"/>
          <p:cNvSpPr txBox="1">
            <a:spLocks noChangeArrowheads="1"/>
          </p:cNvSpPr>
          <p:nvPr/>
        </p:nvSpPr>
        <p:spPr bwMode="auto">
          <a:xfrm>
            <a:off x="6400800" y="2914650"/>
            <a:ext cx="3200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Top: 	  3</a:t>
            </a:r>
            <a:r>
              <a:rPr lang="ja-JP" altLang="en-US" sz="2000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QUPID x 2644</a:t>
            </a:r>
          </a:p>
          <a:p>
            <a:pPr eaLnBrk="1" hangingPunct="1"/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Bottom:    3</a:t>
            </a:r>
            <a:r>
              <a:rPr lang="ja-JP" altLang="en-US" sz="2000" b="1">
                <a:solidFill>
                  <a:srgbClr val="00664D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4D"/>
                </a:solidFill>
                <a:latin typeface="Arial Narrow" charset="0"/>
              </a:rPr>
              <a:t> QUPID x 2644</a:t>
            </a:r>
          </a:p>
          <a:p>
            <a:pPr eaLnBrk="1" hangingPunct="1"/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Total:	  3</a:t>
            </a:r>
            <a:r>
              <a:rPr lang="ja-JP" altLang="en-US" sz="2000" b="1">
                <a:solidFill>
                  <a:srgbClr val="0066FF"/>
                </a:solidFill>
                <a:latin typeface="Arial Narrow" charset="0"/>
              </a:rPr>
              <a:t>”</a:t>
            </a:r>
            <a:r>
              <a:rPr lang="en-US" sz="2000" b="1">
                <a:solidFill>
                  <a:srgbClr val="0066FF"/>
                </a:solidFill>
                <a:latin typeface="Arial Narrow" charset="0"/>
              </a:rPr>
              <a:t> QUPID x 5288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3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6CED0A-B70E-9842-AAA7-784CEB59DE1D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4037" name="Picture 5" descr="4meter_3-5-10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14912"/>
          <a:stretch>
            <a:fillRect/>
          </a:stretch>
        </p:blipFill>
        <p:spPr bwMode="auto">
          <a:xfrm>
            <a:off x="838200" y="769938"/>
            <a:ext cx="6096000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3" tIns="48312" rIns="96623" bIns="48312" anchor="ctr"/>
          <a:lstStyle/>
          <a:p>
            <a:pPr algn="ctr" defTabSz="966615" eaLnBrk="0" hangingPunct="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Argon 50 ton Detector Structure</a:t>
            </a:r>
          </a:p>
        </p:txBody>
      </p:sp>
      <p:sp>
        <p:nvSpPr>
          <p:cNvPr id="44039" name="Rectangle 26"/>
          <p:cNvSpPr>
            <a:spLocks noChangeArrowheads="1"/>
          </p:cNvSpPr>
          <p:nvPr/>
        </p:nvSpPr>
        <p:spPr bwMode="auto">
          <a:xfrm>
            <a:off x="1924050" y="1785938"/>
            <a:ext cx="3932238" cy="3886200"/>
          </a:xfrm>
          <a:prstGeom prst="rect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9" tIns="45679" rIns="91359" bIns="45679" anchor="ctr"/>
          <a:lstStyle/>
          <a:p>
            <a:pPr algn="ctr"/>
            <a:endParaRPr lang="en-US"/>
          </a:p>
        </p:txBody>
      </p:sp>
      <p:sp>
        <p:nvSpPr>
          <p:cNvPr id="44040" name="Rectangle 27"/>
          <p:cNvSpPr>
            <a:spLocks noChangeAspect="1"/>
          </p:cNvSpPr>
          <p:nvPr/>
        </p:nvSpPr>
        <p:spPr bwMode="auto">
          <a:xfrm>
            <a:off x="2438400" y="2305050"/>
            <a:ext cx="2941638" cy="2952750"/>
          </a:xfrm>
          <a:prstGeom prst="rect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9" tIns="45679" rIns="91359" bIns="45679" anchor="ctr"/>
          <a:lstStyle/>
          <a:p>
            <a:pPr algn="ctr"/>
            <a:endParaRPr lang="en-US"/>
          </a:p>
        </p:txBody>
      </p:sp>
      <p:sp>
        <p:nvSpPr>
          <p:cNvPr id="44041" name="TextBox 20"/>
          <p:cNvSpPr txBox="1">
            <a:spLocks noChangeArrowheads="1"/>
          </p:cNvSpPr>
          <p:nvPr/>
        </p:nvSpPr>
        <p:spPr bwMode="auto">
          <a:xfrm>
            <a:off x="6446838" y="2330450"/>
            <a:ext cx="2286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6600"/>
                </a:solidFill>
                <a:latin typeface="Arial Narrow" charset="0"/>
              </a:rPr>
              <a:t>Ar 74 ton</a:t>
            </a:r>
          </a:p>
        </p:txBody>
      </p:sp>
      <p:sp>
        <p:nvSpPr>
          <p:cNvPr id="44042" name="TextBox 20"/>
          <p:cNvSpPr txBox="1">
            <a:spLocks noChangeArrowheads="1"/>
          </p:cNvSpPr>
          <p:nvPr/>
        </p:nvSpPr>
        <p:spPr bwMode="auto">
          <a:xfrm>
            <a:off x="2740025" y="3436938"/>
            <a:ext cx="21828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700" b="1">
                <a:solidFill>
                  <a:srgbClr val="FFFF00"/>
                </a:solidFill>
                <a:latin typeface="Arial Narrow" charset="0"/>
              </a:rPr>
              <a:t>Ar 47 ton</a:t>
            </a:r>
          </a:p>
        </p:txBody>
      </p:sp>
      <p:cxnSp>
        <p:nvCxnSpPr>
          <p:cNvPr id="17" name="Straight Arrow Connector 16"/>
          <p:cNvCxnSpPr>
            <a:cxnSpLocks noChangeAspect="1"/>
          </p:cNvCxnSpPr>
          <p:nvPr/>
        </p:nvCxnSpPr>
        <p:spPr>
          <a:xfrm>
            <a:off x="1962150" y="3675063"/>
            <a:ext cx="407988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044" name="TextBox 30"/>
          <p:cNvSpPr txBox="1">
            <a:spLocks noChangeArrowheads="1"/>
          </p:cNvSpPr>
          <p:nvPr/>
        </p:nvSpPr>
        <p:spPr bwMode="auto">
          <a:xfrm>
            <a:off x="1752600" y="3667125"/>
            <a:ext cx="7318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40 cm</a:t>
            </a:r>
          </a:p>
        </p:txBody>
      </p:sp>
      <p:cxnSp>
        <p:nvCxnSpPr>
          <p:cNvPr id="44045" name="Straight Arrow Connector 77"/>
          <p:cNvCxnSpPr>
            <a:cxnSpLocks noChangeShapeType="1"/>
          </p:cNvCxnSpPr>
          <p:nvPr/>
        </p:nvCxnSpPr>
        <p:spPr bwMode="auto">
          <a:xfrm rot="10800000" flipV="1">
            <a:off x="5684838" y="2797175"/>
            <a:ext cx="838200" cy="45720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D0C4396-1838-1A4C-BE0D-0288A07C6A71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5061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Status of QUPID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2700"/>
            <a:ext cx="41910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727075" y="1524000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Photo Cathode</a:t>
            </a:r>
          </a:p>
          <a:p>
            <a:pPr eaLnBrk="1" hangingPunct="1"/>
            <a:r>
              <a:rPr lang="en-US" sz="1600" b="1">
                <a:solidFill>
                  <a:srgbClr val="6600FF"/>
                </a:solidFill>
                <a:latin typeface="Arial Narrow" charset="0"/>
              </a:rPr>
              <a:t>(-6 kV)</a:t>
            </a:r>
          </a:p>
        </p:txBody>
      </p:sp>
      <p:grpSp>
        <p:nvGrpSpPr>
          <p:cNvPr id="47108" name="Group 19"/>
          <p:cNvGrpSpPr>
            <a:grpSpLocks/>
          </p:cNvGrpSpPr>
          <p:nvPr/>
        </p:nvGrpSpPr>
        <p:grpSpPr bwMode="auto">
          <a:xfrm>
            <a:off x="1752600" y="1600200"/>
            <a:ext cx="2598738" cy="3697288"/>
            <a:chOff x="1747837" y="1573997"/>
            <a:chExt cx="2598739" cy="3697972"/>
          </a:xfrm>
        </p:grpSpPr>
        <p:sp>
          <p:nvSpPr>
            <p:cNvPr id="47120" name="TextBox 6"/>
            <p:cNvSpPr txBox="1">
              <a:spLocks noChangeArrowheads="1"/>
            </p:cNvSpPr>
            <p:nvPr/>
          </p:nvSpPr>
          <p:spPr bwMode="auto">
            <a:xfrm>
              <a:off x="1747837" y="3708033"/>
              <a:ext cx="981075" cy="34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47121" name="TextBox 7"/>
            <p:cNvSpPr txBox="1">
              <a:spLocks noChangeArrowheads="1"/>
            </p:cNvSpPr>
            <p:nvPr/>
          </p:nvSpPr>
          <p:spPr bwMode="auto">
            <a:xfrm>
              <a:off x="3195638" y="1573997"/>
              <a:ext cx="1150938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47122" name="TextBox 9"/>
            <p:cNvSpPr txBox="1">
              <a:spLocks noChangeArrowheads="1"/>
            </p:cNvSpPr>
            <p:nvPr/>
          </p:nvSpPr>
          <p:spPr bwMode="auto">
            <a:xfrm>
              <a:off x="2509837" y="4927482"/>
              <a:ext cx="884238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 Narrow" charset="0"/>
                </a:rPr>
                <a:t>Quartz</a:t>
              </a:r>
            </a:p>
          </p:txBody>
        </p:sp>
        <p:sp>
          <p:nvSpPr>
            <p:cNvPr id="47123" name="TextBox 15"/>
            <p:cNvSpPr txBox="1">
              <a:spLocks noChangeArrowheads="1"/>
            </p:cNvSpPr>
            <p:nvPr/>
          </p:nvSpPr>
          <p:spPr bwMode="auto">
            <a:xfrm>
              <a:off x="1752600" y="2667000"/>
              <a:ext cx="1366838" cy="34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E6E6E6"/>
                  </a:solidFill>
                  <a:latin typeface="Arial Narrow" charset="0"/>
                </a:rPr>
                <a:t>Al coating</a:t>
              </a:r>
            </a:p>
          </p:txBody>
        </p:sp>
      </p:grpSp>
      <p:grpSp>
        <p:nvGrpSpPr>
          <p:cNvPr id="47109" name="Group 20"/>
          <p:cNvGrpSpPr>
            <a:grpSpLocks/>
          </p:cNvGrpSpPr>
          <p:nvPr/>
        </p:nvGrpSpPr>
        <p:grpSpPr bwMode="auto">
          <a:xfrm>
            <a:off x="4419600" y="1143000"/>
            <a:ext cx="5029200" cy="5029200"/>
            <a:chOff x="4419600" y="1143000"/>
            <a:chExt cx="5029200" cy="5029200"/>
          </a:xfrm>
        </p:grpSpPr>
        <p:grpSp>
          <p:nvGrpSpPr>
            <p:cNvPr id="47114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47117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7118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7119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4" t="7777" b="7777"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47115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47116" name="TextBox 18"/>
            <p:cNvSpPr txBox="1">
              <a:spLocks noChangeArrowheads="1"/>
            </p:cNvSpPr>
            <p:nvPr/>
          </p:nvSpPr>
          <p:spPr bwMode="auto">
            <a:xfrm>
              <a:off x="6553200" y="1143000"/>
              <a:ext cx="2222500" cy="33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 (-6 kV)</a:t>
              </a:r>
            </a:p>
          </p:txBody>
        </p:sp>
      </p:grpSp>
      <p:sp>
        <p:nvSpPr>
          <p:cNvPr id="471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New QUPID (Production Version)</a:t>
            </a:r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MS PGothic" charset="0"/>
              </a:rPr>
              <a:t>2010/8/8</a:t>
            </a:r>
            <a:endParaRPr lang="en-US" sz="1500">
              <a:solidFill>
                <a:srgbClr val="0000FF"/>
              </a:solidFill>
              <a:cs typeface="MS PGothic" charset="0"/>
            </a:endParaRPr>
          </a:p>
        </p:txBody>
      </p:sp>
      <p:sp>
        <p:nvSpPr>
          <p:cNvPr id="471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21521B-32DE-5947-A82D-EC0836BBFF18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711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MS PGothic" charset="0"/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16" tIns="45708" rIns="91416" bIns="45708" anchor="ctr"/>
          <a:lstStyle/>
          <a:p>
            <a:pPr algn="ctr">
              <a:defRPr/>
            </a:pPr>
            <a:endParaRPr lang="en-US">
              <a:ea typeface="Arial" charset="0"/>
            </a:endParaRPr>
          </a:p>
        </p:txBody>
      </p:sp>
      <p:pic>
        <p:nvPicPr>
          <p:cNvPr id="49155" name="Content Placeholder 6" descr="IMG_8584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5208" r="22112" b="10417"/>
          <a:stretch>
            <a:fillRect/>
          </a:stretch>
        </p:blipFill>
        <p:spPr>
          <a:xfrm>
            <a:off x="4572000" y="990600"/>
            <a:ext cx="4964113" cy="6172200"/>
          </a:xfrm>
        </p:spPr>
      </p:pic>
      <p:pic>
        <p:nvPicPr>
          <p:cNvPr id="49156" name="Picture 7" descr="IMG_8585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7563" b="7954"/>
          <a:stretch>
            <a:fillRect/>
          </a:stretch>
        </p:blipFill>
        <p:spPr bwMode="auto">
          <a:xfrm>
            <a:off x="76200" y="990600"/>
            <a:ext cx="43481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itle 1"/>
          <p:cNvSpPr txBox="1">
            <a:spLocks/>
          </p:cNvSpPr>
          <p:nvPr/>
        </p:nvSpPr>
        <p:spPr bwMode="auto">
          <a:xfrm>
            <a:off x="152400" y="0"/>
            <a:ext cx="929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defTabSz="963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36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New 3</a:t>
            </a:r>
            <a:r>
              <a:rPr lang="ja-JP" alt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”</a:t>
            </a:r>
            <a:r>
              <a:rPr lang="en-US" sz="3200" b="1">
                <a:solidFill>
                  <a:srgbClr val="FF6600"/>
                </a:solidFill>
                <a:latin typeface="Tahoma" charset="0"/>
                <a:cs typeface="ＭＳ Ｐゴシック" charset="0"/>
              </a:rPr>
              <a:t> QUPID (Production Version)</a:t>
            </a:r>
            <a:endParaRPr lang="en-US" sz="4000" b="1">
              <a:solidFill>
                <a:srgbClr val="FF6600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22B6-7002-F740-80BC-645730754FE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197850" cy="685800"/>
          </a:xfrm>
        </p:spPr>
        <p:txBody>
          <a:bodyPr/>
          <a:lstStyle/>
          <a:p>
            <a:pPr eaLnBrk="1">
              <a:tabLst>
                <a:tab pos="0" algn="l"/>
                <a:tab pos="434975" algn="l"/>
                <a:tab pos="873125" algn="l"/>
                <a:tab pos="1311275" algn="l"/>
                <a:tab pos="1749425" algn="l"/>
                <a:tab pos="2187575" algn="l"/>
                <a:tab pos="2625725" algn="l"/>
                <a:tab pos="3065463" algn="l"/>
                <a:tab pos="3503613" algn="l"/>
                <a:tab pos="3941763" algn="l"/>
                <a:tab pos="4379913" algn="l"/>
                <a:tab pos="4818063" algn="l"/>
                <a:tab pos="5256213" algn="l"/>
                <a:tab pos="5695950" algn="l"/>
                <a:tab pos="6134100" algn="l"/>
                <a:tab pos="6572250" algn="l"/>
                <a:tab pos="7010400" algn="l"/>
                <a:tab pos="7448550" algn="l"/>
                <a:tab pos="7886700" algn="l"/>
                <a:tab pos="8326438" algn="l"/>
                <a:tab pos="8764588" algn="l"/>
              </a:tabLst>
            </a:pPr>
            <a: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  <a:t>Spectrum of QUPIDs and Background</a:t>
            </a:r>
            <a:b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GB" sz="2700">
                <a:latin typeface="Tahoma" charset="0"/>
                <a:ea typeface="ＭＳ Ｐゴシック" charset="0"/>
                <a:cs typeface="ＭＳ Ｐゴシック" charset="0"/>
              </a:rPr>
              <a:t>(4 QUPIDs x 1 month data)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r="5591"/>
          <a:stretch>
            <a:fillRect/>
          </a:stretch>
        </p:blipFill>
        <p:spPr bwMode="auto">
          <a:xfrm>
            <a:off x="381000" y="838200"/>
            <a:ext cx="9107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1295400" y="5562600"/>
            <a:ext cx="2057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4 QUPIDs</a:t>
            </a:r>
            <a:endParaRPr lang="en-US" sz="2000" b="1" baseline="-250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2438400" y="4343400"/>
            <a:ext cx="2057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Arial Narrow" charset="0"/>
              </a:rPr>
              <a:t>No QUPID</a:t>
            </a:r>
            <a:endParaRPr lang="en-US" sz="2000" b="1" baseline="-25000">
              <a:latin typeface="Arial Narrow" charset="0"/>
            </a:endParaRPr>
          </a:p>
        </p:txBody>
      </p:sp>
      <p:sp>
        <p:nvSpPr>
          <p:cNvPr id="50182" name="Date Placeholder 3"/>
          <p:cNvSpPr txBox="1">
            <a:spLocks/>
          </p:cNvSpPr>
          <p:nvPr/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45E952-A97A-F14A-875E-2E74277B748F}" type="datetime1">
              <a:rPr lang="en-US" sz="1500" i="1">
                <a:solidFill>
                  <a:srgbClr val="0000FF"/>
                </a:solidFill>
              </a:rPr>
              <a:pPr eaLnBrk="1" hangingPunct="1"/>
              <a:t>11/18/12</a:t>
            </a:fld>
            <a:endParaRPr lang="en-US" sz="1500" i="1">
              <a:solidFill>
                <a:srgbClr val="0000FF"/>
              </a:solidFill>
            </a:endParaRPr>
          </a:p>
        </p:txBody>
      </p:sp>
      <p:sp>
        <p:nvSpPr>
          <p:cNvPr id="50183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500" i="1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0184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27" tIns="48265" rIns="96527" bIns="4826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CBC47C0-BD16-8343-9727-E3EB55390320}" type="slidenum">
              <a:rPr lang="en-US" sz="1500" i="1">
                <a:solidFill>
                  <a:srgbClr val="0000FF"/>
                </a:solidFill>
              </a:rPr>
              <a:pPr algn="r" eaLnBrk="1" hangingPunct="1"/>
              <a:t>26</a:t>
            </a:fld>
            <a:endParaRPr lang="en-US" sz="1500" i="1">
              <a:solidFill>
                <a:srgbClr val="0000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791200" y="2870195"/>
          <a:ext cx="3124200" cy="2159005"/>
        </p:xfrm>
        <a:graphic>
          <a:graphicData uri="http://schemas.openxmlformats.org/drawingml/2006/table">
            <a:tbl>
              <a:tblPr/>
              <a:tblGrid>
                <a:gridCol w="1214967"/>
                <a:gridCol w="1909233"/>
              </a:tblGrid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latin typeface="Arial Narrow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latin typeface="Arial Narrow"/>
                        </a:rPr>
                        <a:t>90% CL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 dirty="0">
                          <a:latin typeface="Arial Narrow"/>
                        </a:rPr>
                        <a:t>238</a:t>
                      </a:r>
                      <a:r>
                        <a:rPr lang="en-US" sz="2000" b="1" i="0" u="none" strike="noStrike" dirty="0">
                          <a:latin typeface="Arial Narrow"/>
                        </a:rPr>
                        <a:t>U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8080"/>
                          </a:solidFill>
                          <a:latin typeface="Arial Narrow"/>
                        </a:rPr>
                        <a:t>&lt; 0.36 </a:t>
                      </a:r>
                      <a:r>
                        <a:rPr lang="en-US" sz="2000" b="1" i="0" u="none" strike="noStrike" dirty="0" err="1">
                          <a:solidFill>
                            <a:srgbClr val="008080"/>
                          </a:solidFill>
                          <a:latin typeface="Arial Narrow"/>
                        </a:rPr>
                        <a:t>mBq</a:t>
                      </a:r>
                      <a:endParaRPr lang="en-US" sz="2000" b="1" i="0" u="none" strike="noStrike" dirty="0">
                        <a:solidFill>
                          <a:srgbClr val="008080"/>
                        </a:solidFill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232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8080"/>
                          </a:solidFill>
                          <a:latin typeface="Arial Narrow"/>
                        </a:rPr>
                        <a:t>&lt; 0.30 mBq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60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Co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rgbClr val="008080"/>
                          </a:solidFill>
                          <a:latin typeface="Arial Narrow"/>
                        </a:rPr>
                        <a:t>0.12 ± 0.06 mBq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  <a:tr h="431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baseline="30000">
                          <a:latin typeface="Arial Narrow"/>
                        </a:rPr>
                        <a:t>40</a:t>
                      </a:r>
                      <a:r>
                        <a:rPr lang="en-US" sz="2000" b="1" i="0" u="none" strike="noStrike">
                          <a:latin typeface="Arial Narrow"/>
                        </a:rPr>
                        <a:t>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rgbClr val="008080"/>
                          </a:solidFill>
                          <a:latin typeface="Arial Narrow"/>
                        </a:rPr>
                        <a:t>&lt; 1.96 </a:t>
                      </a:r>
                      <a:r>
                        <a:rPr lang="en-US" sz="2000" b="1" i="0" u="none" strike="noStrike" dirty="0" err="1">
                          <a:solidFill>
                            <a:srgbClr val="008080"/>
                          </a:solidFill>
                          <a:latin typeface="Arial Narrow"/>
                        </a:rPr>
                        <a:t>mBq</a:t>
                      </a:r>
                      <a:endParaRPr lang="en-US" sz="2000" b="1" i="0" u="none" strike="noStrike" dirty="0">
                        <a:solidFill>
                          <a:srgbClr val="008080"/>
                        </a:solidFill>
                        <a:latin typeface="Arial Narrow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139700" prst="cross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4117" r="16669" b="27058"/>
          <a:stretch>
            <a:fillRect/>
          </a:stretch>
        </p:blipFill>
        <p:spPr bwMode="auto">
          <a:xfrm>
            <a:off x="1752600" y="1295400"/>
            <a:ext cx="34718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228600" y="742950"/>
          <a:ext cx="8858250" cy="626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Quantum Efficiency (QHA63, 64)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3676650"/>
            <a:ext cx="955675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9933"/>
                </a:solidFill>
                <a:latin typeface="+mn-lt"/>
                <a:ea typeface="+mn-ea"/>
              </a:rPr>
              <a:t>Xenon</a:t>
            </a:r>
          </a:p>
        </p:txBody>
      </p:sp>
      <p:cxnSp>
        <p:nvCxnSpPr>
          <p:cNvPr id="52229" name="Straight Arrow Connector 17"/>
          <p:cNvCxnSpPr>
            <a:cxnSpLocks noChangeAspect="1"/>
          </p:cNvCxnSpPr>
          <p:nvPr/>
        </p:nvCxnSpPr>
        <p:spPr bwMode="auto">
          <a:xfrm rot="5400000">
            <a:off x="2151062" y="3290888"/>
            <a:ext cx="639763" cy="1588"/>
          </a:xfrm>
          <a:prstGeom prst="straightConnector1">
            <a:avLst/>
          </a:prstGeom>
          <a:noFill/>
          <a:ln w="38100">
            <a:solidFill>
              <a:srgbClr val="FF9933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0" name="Date Placeholder 3"/>
          <p:cNvSpPr txBox="1">
            <a:spLocks/>
          </p:cNvSpPr>
          <p:nvPr/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B2FD37-E30A-7748-99C4-F00719D4AFD6}" type="datetime1">
              <a:rPr lang="en-US" sz="1500" i="1">
                <a:solidFill>
                  <a:srgbClr val="0000FF"/>
                </a:solidFill>
              </a:rPr>
              <a:pPr eaLnBrk="1" hangingPunct="1"/>
              <a:t>11/18/12</a:t>
            </a:fld>
            <a:endParaRPr lang="en-US" sz="1500" i="1">
              <a:solidFill>
                <a:srgbClr val="0000FF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54" tIns="48278" rIns="96554" bIns="48278"/>
          <a:lstStyle/>
          <a:p>
            <a:pPr algn="ctr">
              <a:defRPr/>
            </a:pPr>
            <a:r>
              <a:rPr lang="en-US" sz="1500" i="1">
                <a:solidFill>
                  <a:srgbClr val="0000FF"/>
                </a:solidFill>
                <a:ea typeface="+mn-ea"/>
              </a:rPr>
              <a:t>Katsushi Arisaka, UCLA</a:t>
            </a:r>
          </a:p>
        </p:txBody>
      </p:sp>
      <p:sp>
        <p:nvSpPr>
          <p:cNvPr id="52232" name="Slide Number Placeholder 5"/>
          <p:cNvSpPr txBox="1">
            <a:spLocks/>
          </p:cNvSpPr>
          <p:nvPr/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A2B7865-243A-EF43-8E4E-CCE9E326B3E4}" type="slidenum">
              <a:rPr lang="en-US" sz="1500" i="1">
                <a:solidFill>
                  <a:srgbClr val="0000FF"/>
                </a:solidFill>
              </a:rPr>
              <a:pPr algn="r" eaLnBrk="1" hangingPunct="1"/>
              <a:t>27</a:t>
            </a:fld>
            <a:endParaRPr lang="en-US" sz="15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Cathode current with -5% non-linearity</a:t>
            </a:r>
          </a:p>
        </p:txBody>
      </p:sp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3CD9E35-D846-384F-A4C6-9FE1A907AEA2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838201"/>
          <a:ext cx="934085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71800" y="2209800"/>
            <a:ext cx="784225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  <a:ea typeface="+mn-ea"/>
              </a:rPr>
              <a:t>QUPID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2463" y="3810000"/>
            <a:ext cx="744537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</a:rPr>
              <a:t>R8778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3063" y="4495800"/>
            <a:ext cx="744537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99CC00"/>
                </a:solidFill>
                <a:latin typeface="+mn-lt"/>
                <a:ea typeface="+mn-ea"/>
              </a:rPr>
              <a:t>R8520</a:t>
            </a:r>
          </a:p>
        </p:txBody>
      </p:sp>
      <p:cxnSp>
        <p:nvCxnSpPr>
          <p:cNvPr id="53258" name="Straight Arrow Connector 11"/>
          <p:cNvCxnSpPr>
            <a:cxnSpLocks noChangeAspect="1"/>
          </p:cNvCxnSpPr>
          <p:nvPr/>
        </p:nvCxnSpPr>
        <p:spPr bwMode="auto">
          <a:xfrm rot="5400000">
            <a:off x="4556126" y="5546725"/>
            <a:ext cx="639762" cy="1587"/>
          </a:xfrm>
          <a:prstGeom prst="straightConnector1">
            <a:avLst/>
          </a:prstGeom>
          <a:noFill/>
          <a:ln w="28575">
            <a:solidFill>
              <a:srgbClr val="FF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495800" y="4953000"/>
            <a:ext cx="763588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33"/>
                </a:solidFill>
                <a:latin typeface="+mn-lt"/>
                <a:ea typeface="+mn-ea"/>
              </a:rPr>
              <a:t>Xenon</a:t>
            </a:r>
          </a:p>
        </p:txBody>
      </p:sp>
      <p:cxnSp>
        <p:nvCxnSpPr>
          <p:cNvPr id="53260" name="Straight Arrow Connector 17"/>
          <p:cNvCxnSpPr>
            <a:cxnSpLocks noChangeAspect="1"/>
          </p:cNvCxnSpPr>
          <p:nvPr/>
        </p:nvCxnSpPr>
        <p:spPr bwMode="auto">
          <a:xfrm rot="5400000">
            <a:off x="1870075" y="5611813"/>
            <a:ext cx="639763" cy="1587"/>
          </a:xfrm>
          <a:prstGeom prst="straightConnector1">
            <a:avLst/>
          </a:prstGeom>
          <a:noFill/>
          <a:ln w="28575">
            <a:solidFill>
              <a:srgbClr val="FF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925638" y="4876800"/>
            <a:ext cx="741362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33"/>
                </a:solidFill>
                <a:latin typeface="+mn-lt"/>
                <a:ea typeface="+mn-ea"/>
              </a:rPr>
              <a:t>Argon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r="995" b="2187"/>
          <a:stretch>
            <a:fillRect/>
          </a:stretch>
        </p:blipFill>
        <p:spPr>
          <a:xfrm>
            <a:off x="88900" y="914400"/>
            <a:ext cx="9426575" cy="5976938"/>
          </a:xfrm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1, 2 and 3 PE Distribution with 2m cable</a:t>
            </a:r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42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73F3F95-03D8-CC4A-AD11-624AC06DADE1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17526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5149850" y="43434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1 PE</a:t>
            </a:r>
          </a:p>
        </p:txBody>
      </p:sp>
      <p:sp>
        <p:nvSpPr>
          <p:cNvPr id="54282" name="Rectangle 22"/>
          <p:cNvSpPr>
            <a:spLocks noChangeArrowheads="1"/>
          </p:cNvSpPr>
          <p:nvPr/>
        </p:nvSpPr>
        <p:spPr bwMode="auto">
          <a:xfrm>
            <a:off x="6477000" y="1371600"/>
            <a:ext cx="1905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G = 800 × 200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    = 160,000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7C93BA-577A-7E40-B088-98E4AC6C6E02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228600" y="2"/>
            <a:ext cx="92202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27" tIns="48265" rIns="96527" bIns="48265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algn="ctr" defTabSz="961768" eaLnBrk="0" hangingPunct="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FF0000"/>
                </a:solidFill>
                <a:latin typeface="Tahoma"/>
                <a:ea typeface="ＭＳ Ｐゴシック" charset="-128"/>
                <a:cs typeface="ＭＳ Ｐゴシック" charset="-128"/>
              </a:rPr>
              <a:t>MAX – G3 </a:t>
            </a:r>
            <a:r>
              <a:rPr lang="en-US" sz="3200" b="1" dirty="0">
                <a:solidFill>
                  <a:srgbClr val="A50021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Detector </a:t>
            </a:r>
            <a:r>
              <a:rPr lang="en-US" sz="3200" b="1" dirty="0">
                <a:solidFill>
                  <a:srgbClr val="009973"/>
                </a:solidFill>
                <a:latin typeface="Tahoma" charset="0"/>
                <a:ea typeface="ＭＳ Ｐゴシック" charset="-128"/>
                <a:cs typeface="ＭＳ Ｐゴシック" charset="-128"/>
              </a:rPr>
              <a:t>(from UCLA DM2010)</a:t>
            </a:r>
          </a:p>
        </p:txBody>
      </p:sp>
      <p:sp>
        <p:nvSpPr>
          <p:cNvPr id="20486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0487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pic>
        <p:nvPicPr>
          <p:cNvPr id="20489" name="Picture 5" descr="xenon10ton 2-8-10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t="7874" r="25676" b="4210"/>
          <a:stretch>
            <a:fillRect/>
          </a:stretch>
        </p:blipFill>
        <p:spPr bwMode="auto">
          <a:xfrm>
            <a:off x="609600" y="2438400"/>
            <a:ext cx="29829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0" name="Straight Arrow Connector 53"/>
          <p:cNvCxnSpPr>
            <a:cxnSpLocks noChangeShapeType="1"/>
          </p:cNvCxnSpPr>
          <p:nvPr/>
        </p:nvCxnSpPr>
        <p:spPr bwMode="auto">
          <a:xfrm rot="5400000">
            <a:off x="232410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6240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33" tIns="45667" rIns="91333" bIns="45667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0492" name="Picture 4" descr="4meter_2-15-10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253" r="19804" b="-156"/>
          <a:stretch>
            <a:fillRect/>
          </a:stretch>
        </p:blipFill>
        <p:spPr bwMode="auto">
          <a:xfrm>
            <a:off x="4343400" y="914400"/>
            <a:ext cx="4953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01" tIns="45650" rIns="91301" bIns="456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3200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9238" y="6477000"/>
            <a:ext cx="1503362" cy="338138"/>
          </a:xfrm>
          <a:prstGeom prst="rect">
            <a:avLst/>
          </a:prstGeom>
        </p:spPr>
        <p:txBody>
          <a:bodyPr wrap="none" lIns="91399" tIns="45699" rIns="91399" bIns="45699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6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3746</a:t>
            </a:r>
            <a:endParaRPr lang="en-US" sz="1800">
              <a:solidFill>
                <a:srgbClr val="32946A"/>
              </a:solidFill>
            </a:endParaRPr>
          </a:p>
        </p:txBody>
      </p:sp>
      <p:sp>
        <p:nvSpPr>
          <p:cNvPr id="20495" name="Rectangle 16"/>
          <p:cNvSpPr>
            <a:spLocks noChangeArrowheads="1"/>
          </p:cNvSpPr>
          <p:nvPr/>
        </p:nvSpPr>
        <p:spPr bwMode="auto">
          <a:xfrm>
            <a:off x="304800" y="5867400"/>
            <a:ext cx="312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6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825 (Side/Bottom)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3" name="Content Placeholder 6" descr="IMG_86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38" r="-230"/>
          <a:stretch>
            <a:fillRect/>
          </a:stretch>
        </p:blipFill>
        <p:spPr>
          <a:xfrm>
            <a:off x="-1066800" y="0"/>
            <a:ext cx="10706100" cy="7315200"/>
          </a:xfrm>
        </p:spPr>
      </p:pic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381000" y="0"/>
            <a:ext cx="89154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Cryogenic System at UCLA (Hanguo Wang</a:t>
            </a:r>
            <a:r>
              <a:rPr lang="ja-JP" alt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’</a:t>
            </a:r>
            <a:r>
              <a:rPr lang="en-US" b="1">
                <a:solidFill>
                  <a:srgbClr val="FFFF00"/>
                </a:solidFill>
                <a:latin typeface="Tahoma" charset="0"/>
                <a:cs typeface="ＭＳ Ｐゴシック" charset="0"/>
              </a:rPr>
              <a:t>s Lab) 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715000" y="6248400"/>
            <a:ext cx="260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  <a:latin typeface="+mn-lt"/>
                <a:ea typeface="Arial" charset="0"/>
              </a:rPr>
              <a:t>Artin</a:t>
            </a:r>
            <a:r>
              <a:rPr lang="en-US" sz="2800" b="1" dirty="0">
                <a:solidFill>
                  <a:srgbClr val="FFFF00"/>
                </a:solidFill>
                <a:latin typeface="+mn-lt"/>
                <a:ea typeface="Arial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ea typeface="Arial" charset="0"/>
              </a:rPr>
              <a:t>Teymourian</a:t>
            </a:r>
            <a:r>
              <a:rPr lang="en-US" sz="2800" b="1" dirty="0">
                <a:solidFill>
                  <a:srgbClr val="FFFF00"/>
                </a:solidFill>
                <a:latin typeface="+mn-lt"/>
                <a:ea typeface="Arial" charset="0"/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3886200"/>
            <a:ext cx="3581400" cy="461963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Liquid Xe</a:t>
            </a:r>
            <a:endParaRPr lang="en-US" sz="2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28600" y="4191000"/>
            <a:ext cx="1676400" cy="461963"/>
          </a:xfrm>
          <a:prstGeom prst="rect">
            <a:avLst/>
          </a:prstGeom>
        </p:spPr>
        <p:txBody>
          <a:bodyPr lIns="91416" tIns="45708" rIns="91416" bIns="45708">
            <a:spAutoFit/>
          </a:bodyPr>
          <a:lstStyle/>
          <a:p>
            <a:pPr algn="ctr"/>
            <a:r>
              <a:rPr lang="en-US" b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Nitrogen </a:t>
            </a:r>
            <a:endParaRPr lang="en-US" sz="2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2010/8/8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522B6-7002-F740-80BC-645730754FE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The first Scintillating lights detected by QUPID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800" baseline="30000">
                <a:latin typeface="Tahoma" charset="0"/>
                <a:ea typeface="ＭＳ Ｐゴシック" charset="0"/>
                <a:cs typeface="ＭＳ Ｐゴシック" charset="0"/>
              </a:rPr>
              <a:t>57</a:t>
            </a:r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Co in Liquid Xenon</a:t>
            </a:r>
          </a:p>
        </p:txBody>
      </p:sp>
      <p:pic>
        <p:nvPicPr>
          <p:cNvPr id="57347" name="Content Placeholder 7" descr="QHA26PhotoelectronSpectru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38" y="762000"/>
            <a:ext cx="8588375" cy="6172200"/>
          </a:xfrm>
        </p:spPr>
      </p:pic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2C1C0C-3A59-0F40-BE1D-0C63121E6238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1910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2 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49530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3 PE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3581400" y="2514600"/>
            <a:ext cx="838200" cy="523875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66FF"/>
                </a:solidFill>
                <a:latin typeface="+mn-lt"/>
                <a:ea typeface="+mn-ea"/>
              </a:rPr>
              <a:t>1 PE</a:t>
            </a:r>
          </a:p>
        </p:txBody>
      </p:sp>
      <p:sp>
        <p:nvSpPr>
          <p:cNvPr id="57354" name="Line 5"/>
          <p:cNvSpPr>
            <a:spLocks noChangeShapeType="1"/>
          </p:cNvSpPr>
          <p:nvPr/>
        </p:nvSpPr>
        <p:spPr bwMode="auto">
          <a:xfrm flipH="1">
            <a:off x="1824038" y="4343400"/>
            <a:ext cx="4762" cy="1981200"/>
          </a:xfrm>
          <a:prstGeom prst="line">
            <a:avLst/>
          </a:prstGeom>
          <a:noFill/>
          <a:ln w="28440">
            <a:solidFill>
              <a:srgbClr val="FF9966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 bwMode="auto">
          <a:xfrm>
            <a:off x="1219200" y="3973513"/>
            <a:ext cx="1524000" cy="369887"/>
          </a:xfrm>
          <a:prstGeom prst="rect">
            <a:avLst/>
          </a:prstGeom>
          <a:noFill/>
        </p:spPr>
        <p:txBody>
          <a:bodyPr lIns="91416" tIns="45708" rIns="91416" bIns="45708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9900"/>
                </a:solidFill>
                <a:latin typeface="+mn-lt"/>
                <a:ea typeface="+mn-ea"/>
              </a:rPr>
              <a:t>Threshold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Summary of QUPID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9112250" cy="63198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Extremely low radioactivity:	 	</a:t>
            </a:r>
            <a:r>
              <a:rPr lang="en-US" sz="28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&lt; 1 mBq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&lt; 0.1 neutron / year 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&lt; 10 times lower than conventional low radioactive PMTs.</a:t>
            </a:r>
          </a:p>
          <a:p>
            <a:pPr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Large diameter:				 </a:t>
            </a:r>
            <a:r>
              <a:rPr lang="en-US" sz="28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3 inch</a:t>
            </a:r>
          </a:p>
          <a:p>
            <a:pPr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Special Photocathode:			</a:t>
            </a:r>
            <a:r>
              <a:rPr lang="en-US" sz="28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Bialkali LT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 u="sng">
                <a:solidFill>
                  <a:srgbClr val="FF0000"/>
                </a:solidFill>
                <a:latin typeface="Arial Narrow" charset="0"/>
                <a:ea typeface="ＭＳ Ｐゴシック" charset="0"/>
              </a:rPr>
              <a:t>46 % QE at 178 nm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Low resistivity even at Liquid Ar temperature (- 185 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o</a:t>
            </a:r>
            <a:r>
              <a:rPr lang="en-US" sz="2800">
                <a:latin typeface="Arial Narrow" charset="0"/>
                <a:ea typeface="ＭＳ Ｐゴシック" charset="0"/>
              </a:rPr>
              <a:t>C)</a:t>
            </a:r>
          </a:p>
          <a:p>
            <a:pPr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True photon counting.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1, 2, 3… photoelectron peaks clearly visible.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100% collection efficiency.</a:t>
            </a:r>
          </a:p>
          <a:p>
            <a:pPr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Simple HV supply.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Common HV (-6 kV) for all QUPIDs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2800">
                <a:latin typeface="Arial Narrow" charset="0"/>
                <a:ea typeface="ＭＳ Ｐゴシック" charset="0"/>
              </a:rPr>
              <a:t>Resister chain not necessary</a:t>
            </a:r>
          </a:p>
          <a:p>
            <a:pPr eaLnBrk="1" hangingPunct="1">
              <a:lnSpc>
                <a:spcPct val="70000"/>
              </a:lnSpc>
            </a:pPr>
            <a:r>
              <a:rPr lang="en-US" sz="2800" u="sng">
                <a:solidFill>
                  <a:srgbClr val="80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Successful operation in Liquid Xenon at UCLA</a:t>
            </a:r>
          </a:p>
          <a:p>
            <a:pPr lvl="1" eaLnBrk="1" hangingPunct="1">
              <a:lnSpc>
                <a:spcPct val="70000"/>
              </a:lnSpc>
              <a:buFont typeface="Wingdings" charset="0"/>
              <a:buNone/>
            </a:pPr>
            <a:r>
              <a:rPr lang="en-US" sz="2800">
                <a:latin typeface="Arial Narrow" charset="0"/>
                <a:ea typeface="ＭＳ Ｐゴシック" charset="0"/>
              </a:rPr>
              <a:t>	</a:t>
            </a:r>
          </a:p>
          <a:p>
            <a:pPr lvl="1" eaLnBrk="1" hangingPunct="1">
              <a:lnSpc>
                <a:spcPct val="70000"/>
              </a:lnSpc>
            </a:pPr>
            <a:endParaRPr lang="en-US" sz="2800">
              <a:latin typeface="Arial Narrow" charset="0"/>
              <a:ea typeface="ＭＳ Ｐゴシック" charset="0"/>
            </a:endParaRP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206BE3-98E8-6D44-B3AB-DE6B0F0ABFF5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07950" y="990600"/>
            <a:ext cx="9340850" cy="6091238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MAX + LZD = </a:t>
            </a:r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G3</a:t>
            </a:r>
            <a:r>
              <a:rPr lang="ja-JP" altLang="en-US" sz="4000">
                <a:latin typeface="Arial Narrow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	 	</a:t>
            </a:r>
            <a:endParaRPr lang="en-US" sz="400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Xenon 10 Ton + Argon 50 Ton (Fiducial)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3</a:t>
            </a:r>
            <a:r>
              <a:rPr lang="ja-JP" altLang="en-US" sz="3600">
                <a:latin typeface="Arial Narrow" charset="0"/>
                <a:ea typeface="ＭＳ Ｐゴシック" charset="0"/>
              </a:rPr>
              <a:t>”</a:t>
            </a:r>
            <a:r>
              <a:rPr lang="en-US" sz="3600">
                <a:latin typeface="Arial Narrow" charset="0"/>
                <a:ea typeface="ＭＳ Ｐゴシック" charset="0"/>
              </a:rPr>
              <a:t> QUPID at top/bottom only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Physics sensitivities: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~ 5 events / year / detector, if 100 GeV,10</a:t>
            </a:r>
            <a:r>
              <a:rPr lang="en-US" sz="3600" baseline="30000">
                <a:latin typeface="Arial Narrow" charset="0"/>
                <a:ea typeface="ＭＳ Ｐゴシック" charset="0"/>
              </a:rPr>
              <a:t>-47 </a:t>
            </a:r>
            <a:r>
              <a:rPr lang="en-US" sz="3600">
                <a:latin typeface="Arial Narrow" charset="0"/>
                <a:ea typeface="ＭＳ Ｐゴシック" charset="0"/>
              </a:rPr>
              <a:t>cm</a:t>
            </a:r>
            <a:r>
              <a:rPr lang="en-US" sz="3600" baseline="30000">
                <a:latin typeface="Arial Narrow" charset="0"/>
                <a:ea typeface="ＭＳ Ｐゴシック" charset="0"/>
              </a:rPr>
              <a:t>2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Mass and Cross Section by Energy Spectrum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WIMP Velocity by Annual Modulation</a:t>
            </a:r>
          </a:p>
          <a:p>
            <a:pPr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QUPID development nearly complete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&gt; 45% QE by new photocathode</a:t>
            </a:r>
          </a:p>
          <a:p>
            <a:pPr lvl="1" eaLnBrk="1" hangingPunct="1">
              <a:lnSpc>
                <a:spcPct val="70000"/>
              </a:lnSpc>
              <a:spcAft>
                <a:spcPts val="600"/>
              </a:spcAft>
            </a:pPr>
            <a:r>
              <a:rPr lang="en-US" sz="3600">
                <a:latin typeface="Arial Narrow" charset="0"/>
                <a:ea typeface="ＭＳ Ｐゴシック" charset="0"/>
              </a:rPr>
              <a:t>Operation in Liquid Xenon/Argon underway</a:t>
            </a:r>
          </a:p>
        </p:txBody>
      </p:sp>
      <p:sp>
        <p:nvSpPr>
          <p:cNvPr id="6042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75C1738-9AF5-2343-B3BE-06680FF749CE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7377E8-0B99-294C-BADF-F107FD2FC160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G3 Detector </a:t>
            </a:r>
            <a:r>
              <a:rPr lang="en-US" sz="3600" b="1">
                <a:solidFill>
                  <a:srgbClr val="009973"/>
                </a:solidFill>
                <a:latin typeface="Tahoma" charset="0"/>
                <a:cs typeface="ＭＳ Ｐゴシック" charset="0"/>
              </a:rPr>
              <a:t>(at DUSEL)</a:t>
            </a:r>
            <a:endParaRPr lang="en-US" b="1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3200" b="1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133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meter_3-5-1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5044"/>
          <a:stretch>
            <a:fillRect/>
          </a:stretch>
        </p:blipFill>
        <p:spPr bwMode="auto">
          <a:xfrm>
            <a:off x="4891088" y="1828800"/>
            <a:ext cx="4557712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982ADE-7429-F74F-A729-30B5F400C40E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G3 Shielding Structure</a:t>
            </a:r>
          </a:p>
        </p:txBody>
      </p:sp>
      <p:sp>
        <p:nvSpPr>
          <p:cNvPr id="22535" name="TextBox 34"/>
          <p:cNvSpPr txBox="1">
            <a:spLocks noChangeArrowheads="1"/>
          </p:cNvSpPr>
          <p:nvPr/>
        </p:nvSpPr>
        <p:spPr bwMode="auto">
          <a:xfrm>
            <a:off x="987425" y="6858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2536" name="Straight Arrow Connector 53"/>
          <p:cNvCxnSpPr>
            <a:cxnSpLocks noChangeShapeType="1"/>
          </p:cNvCxnSpPr>
          <p:nvPr/>
        </p:nvCxnSpPr>
        <p:spPr bwMode="auto">
          <a:xfrm rot="5400000">
            <a:off x="2601119" y="4229894"/>
            <a:ext cx="43434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21"/>
          <p:cNvSpPr txBox="1">
            <a:spLocks noChangeArrowheads="1"/>
          </p:cNvSpPr>
          <p:nvPr/>
        </p:nvSpPr>
        <p:spPr bwMode="auto">
          <a:xfrm rot="5400000">
            <a:off x="4436269" y="4023519"/>
            <a:ext cx="7270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pic>
        <p:nvPicPr>
          <p:cNvPr id="22538" name="Picture 5" descr="xenon10ton 2-8-10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5051" r="22086" b="4050"/>
          <a:stretch>
            <a:fillRect/>
          </a:stretch>
        </p:blipFill>
        <p:spPr bwMode="auto">
          <a:xfrm>
            <a:off x="106363" y="1960563"/>
            <a:ext cx="4445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0500" y="579120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1406525" y="46116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FFFFCC"/>
                </a:solidFill>
                <a:latin typeface="Arial Narrow" charset="0"/>
              </a:rPr>
              <a:t>Liquid</a:t>
            </a:r>
          </a:p>
          <a:p>
            <a:r>
              <a:rPr lang="en-US" sz="1600" b="1">
                <a:solidFill>
                  <a:srgbClr val="FFFFCC"/>
                </a:solidFill>
                <a:latin typeface="Arial Narrow" charset="0"/>
              </a:rPr>
              <a:t>Scinti</a:t>
            </a:r>
            <a:endParaRPr lang="en-US" sz="1800">
              <a:solidFill>
                <a:srgbClr val="FFFF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5088" y="581025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cxnSp>
        <p:nvCxnSpPr>
          <p:cNvPr id="22542" name="Straight Arrow Connector 53"/>
          <p:cNvCxnSpPr>
            <a:cxnSpLocks noChangeShapeType="1"/>
          </p:cNvCxnSpPr>
          <p:nvPr/>
        </p:nvCxnSpPr>
        <p:spPr bwMode="auto">
          <a:xfrm>
            <a:off x="5103813" y="6704013"/>
            <a:ext cx="4344987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3" name="TextBox 24"/>
          <p:cNvSpPr txBox="1">
            <a:spLocks noChangeArrowheads="1"/>
          </p:cNvSpPr>
          <p:nvPr/>
        </p:nvSpPr>
        <p:spPr bwMode="auto">
          <a:xfrm>
            <a:off x="7010400" y="6484938"/>
            <a:ext cx="762000" cy="373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22544" name="Straight Arrow Connector 53"/>
          <p:cNvCxnSpPr>
            <a:cxnSpLocks noChangeShapeType="1"/>
          </p:cNvCxnSpPr>
          <p:nvPr/>
        </p:nvCxnSpPr>
        <p:spPr bwMode="auto">
          <a:xfrm>
            <a:off x="1316038" y="6704013"/>
            <a:ext cx="1981200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TextBox 29"/>
          <p:cNvSpPr txBox="1">
            <a:spLocks noChangeArrowheads="1"/>
          </p:cNvSpPr>
          <p:nvPr/>
        </p:nvSpPr>
        <p:spPr bwMode="auto">
          <a:xfrm>
            <a:off x="2095500" y="6496050"/>
            <a:ext cx="6096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22546" name="TextBox 33"/>
          <p:cNvSpPr txBox="1">
            <a:spLocks noChangeArrowheads="1"/>
          </p:cNvSpPr>
          <p:nvPr/>
        </p:nvSpPr>
        <p:spPr bwMode="auto">
          <a:xfrm>
            <a:off x="5486400" y="6858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>
                <a:solidFill>
                  <a:srgbClr val="FF00FF"/>
                </a:solidFill>
                <a:latin typeface="Arial Narrow" charset="0"/>
              </a:rPr>
              <a:t>40</a:t>
            </a:r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(50 ton)</a:t>
            </a:r>
            <a:endParaRPr lang="en-US" sz="3200" b="1">
              <a:solidFill>
                <a:srgbClr val="FF00FF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3FCADA-5077-2644-AEAF-2290822E1F3E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3557" name="Title 7"/>
          <p:cNvSpPr>
            <a:spLocks noGrp="1"/>
          </p:cNvSpPr>
          <p:nvPr>
            <p:ph type="title"/>
          </p:nvPr>
        </p:nvSpPr>
        <p:spPr>
          <a:xfrm>
            <a:off x="838200" y="2438400"/>
            <a:ext cx="7620000" cy="1295400"/>
          </a:xfrm>
          <a:solidFill>
            <a:srgbClr val="FFF9C3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Physics Sensitivities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340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sz="3400">
              <a:solidFill>
                <a:srgbClr val="00B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4528C5-114B-8447-80EC-28A203507E5E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8588" y="5172075"/>
            <a:ext cx="862012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 err="1">
                <a:latin typeface="+mn-lt"/>
                <a:ea typeface="Arial" charset="0"/>
              </a:rPr>
              <a:t>Xe</a:t>
            </a:r>
            <a:r>
              <a:rPr lang="en-US" sz="1800" b="1" dirty="0">
                <a:latin typeface="+mn-lt"/>
                <a:ea typeface="Arial" charset="0"/>
              </a:rPr>
              <a:t> 1ton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4400" y="5876925"/>
            <a:ext cx="965200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 err="1">
                <a:latin typeface="+mn-lt"/>
                <a:ea typeface="Arial" charset="0"/>
              </a:rPr>
              <a:t>Xe</a:t>
            </a:r>
            <a:r>
              <a:rPr lang="en-US" sz="1800" b="1" dirty="0">
                <a:latin typeface="+mn-lt"/>
                <a:ea typeface="Arial" charset="0"/>
              </a:rPr>
              <a:t> 10ton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9013" y="4902200"/>
            <a:ext cx="839787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 err="1">
                <a:solidFill>
                  <a:srgbClr val="FF00FF"/>
                </a:solidFill>
                <a:latin typeface="+mn-lt"/>
                <a:ea typeface="Arial" charset="0"/>
              </a:rPr>
              <a:t>Ar</a:t>
            </a:r>
            <a:r>
              <a:rPr lang="en-US" sz="1800" b="1" dirty="0">
                <a:solidFill>
                  <a:srgbClr val="FF00FF"/>
                </a:solidFill>
                <a:latin typeface="+mn-lt"/>
                <a:ea typeface="Arial" charset="0"/>
              </a:rPr>
              <a:t> 5ton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0438" y="5540375"/>
            <a:ext cx="944562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 err="1">
                <a:solidFill>
                  <a:srgbClr val="FF00FF"/>
                </a:solidFill>
                <a:latin typeface="+mn-lt"/>
                <a:ea typeface="Arial" charset="0"/>
              </a:rPr>
              <a:t>Ar</a:t>
            </a:r>
            <a:r>
              <a:rPr lang="en-US" sz="1800" b="1" dirty="0">
                <a:solidFill>
                  <a:srgbClr val="FF00FF"/>
                </a:solidFill>
                <a:latin typeface="+mn-lt"/>
                <a:ea typeface="Arial" charset="0"/>
              </a:rPr>
              <a:t> 50ton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3733800"/>
            <a:ext cx="752475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XE100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0" y="1752600"/>
            <a:ext cx="762000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latin typeface="+mn-lt"/>
                <a:ea typeface="Arial" charset="0"/>
              </a:rPr>
              <a:t>DAMA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6800" y="3429000"/>
            <a:ext cx="741363" cy="369888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Arial" charset="0"/>
              </a:rPr>
              <a:t>CDMS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2500" y="2906713"/>
            <a:ext cx="647700" cy="369887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2FF1E"/>
                </a:solidFill>
                <a:latin typeface="+mn-lt"/>
                <a:ea typeface="Arial" charset="0"/>
              </a:rPr>
              <a:t>XE10</a:t>
            </a:r>
          </a:p>
        </p:txBody>
      </p:sp>
      <p:sp>
        <p:nvSpPr>
          <p:cNvPr id="25615" name="TextBox 9"/>
          <p:cNvSpPr txBox="1">
            <a:spLocks noChangeArrowheads="1"/>
          </p:cNvSpPr>
          <p:nvPr/>
        </p:nvSpPr>
        <p:spPr bwMode="auto">
          <a:xfrm>
            <a:off x="7010400" y="4648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25616" name="TextBox 9"/>
          <p:cNvSpPr txBox="1">
            <a:spLocks noChangeArrowheads="1"/>
          </p:cNvSpPr>
          <p:nvPr/>
        </p:nvSpPr>
        <p:spPr bwMode="auto">
          <a:xfrm>
            <a:off x="70104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6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E90E4C-62A7-F24B-A194-33A5662D5676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867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86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2010/8/8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90D955-0004-2944-8704-E8DD8BA7E438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5026025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1242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51054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32004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4150" y="1397000"/>
            <a:ext cx="1212850" cy="584200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996633"/>
                </a:solidFill>
                <a:latin typeface="+mn-lt"/>
                <a:ea typeface="Arial" charset="0"/>
              </a:rPr>
              <a:t>Xenon</a:t>
            </a:r>
          </a:p>
        </p:txBody>
      </p:sp>
      <p:cxnSp>
        <p:nvCxnSpPr>
          <p:cNvPr id="28684" name="Straight Arrow Connector 9"/>
          <p:cNvCxnSpPr>
            <a:cxnSpLocks noChangeAspect="1"/>
          </p:cNvCxnSpPr>
          <p:nvPr/>
        </p:nvCxnSpPr>
        <p:spPr bwMode="auto">
          <a:xfrm>
            <a:off x="2057400" y="2436813"/>
            <a:ext cx="2362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52600" y="1979613"/>
            <a:ext cx="749300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7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979613"/>
            <a:ext cx="850900" cy="369887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45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28687" name="TextBox 14"/>
          <p:cNvSpPr txBox="1">
            <a:spLocks noChangeArrowheads="1"/>
          </p:cNvSpPr>
          <p:nvPr/>
        </p:nvSpPr>
        <p:spPr bwMode="auto">
          <a:xfrm>
            <a:off x="4191000" y="41910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8688" name="TextBox 15"/>
          <p:cNvSpPr txBox="1">
            <a:spLocks noChangeArrowheads="1"/>
          </p:cNvSpPr>
          <p:nvPr/>
        </p:nvSpPr>
        <p:spPr bwMode="auto">
          <a:xfrm>
            <a:off x="3505200" y="35814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40842</TotalTime>
  <Words>966</Words>
  <Application>Microsoft Macintosh PowerPoint</Application>
  <PresentationFormat>Custom</PresentationFormat>
  <Paragraphs>345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Tahoma</vt:lpstr>
      <vt:lpstr>ＭＳ Ｐゴシック</vt:lpstr>
      <vt:lpstr>Arial Narrow</vt:lpstr>
      <vt:lpstr>Wingdings</vt:lpstr>
      <vt:lpstr>Times New Roman</vt:lpstr>
      <vt:lpstr>MS Mincho</vt:lpstr>
      <vt:lpstr>Symbol</vt:lpstr>
      <vt:lpstr>MS PGothic</vt:lpstr>
      <vt:lpstr>blank</vt:lpstr>
      <vt:lpstr>MAX + LZD = G3   Detector and Physics</vt:lpstr>
      <vt:lpstr>Talk Outline</vt:lpstr>
      <vt:lpstr>PowerPoint Presentation</vt:lpstr>
      <vt:lpstr>PowerPoint Presentation</vt:lpstr>
      <vt:lpstr>PowerPoint Presentation</vt:lpstr>
      <vt:lpstr>Physics Sensitivities</vt:lpstr>
      <vt:lpstr>90% CL Limits of SI Cross Section</vt:lpstr>
      <vt:lpstr>Target Mass Dependence of WIMP Cross Section</vt:lpstr>
      <vt:lpstr>(SI) WIMP Energy Spectrum for LXe (Cross Section = 10-45cm2)</vt:lpstr>
      <vt:lpstr>(SI) WIMP Energy Spectrum for LAr (Cross Section = 10-45cm2)</vt:lpstr>
      <vt:lpstr>1-σ Error of WIMP Mass vs SI Cross Section (10 ton*year Xe and 50 ton*year Ar)</vt:lpstr>
      <vt:lpstr>1-σ Error of WIMP Mass vs SI Cross Section (10 ton*year Xe and 50 ton*year Ar)</vt:lpstr>
      <vt:lpstr>1-σ Error of WIMP Mass vs SI Cross Section (10 ton*year Xe and 50 ton*year Ar)</vt:lpstr>
      <vt:lpstr>Xenon 10 ton Detector  (2m x 2m) </vt:lpstr>
      <vt:lpstr>PowerPoint Presentation</vt:lpstr>
      <vt:lpstr>PowerPoint Presentation</vt:lpstr>
      <vt:lpstr>PowerPoint Presentation</vt:lpstr>
      <vt:lpstr>PowerPoint Presentation</vt:lpstr>
      <vt:lpstr>Argon 50 ton Detector  (4m x 4m) </vt:lpstr>
      <vt:lpstr>PowerPoint Presentation</vt:lpstr>
      <vt:lpstr>PowerPoint Presentation</vt:lpstr>
      <vt:lpstr>PowerPoint Presentation</vt:lpstr>
      <vt:lpstr>Status of QUPID</vt:lpstr>
      <vt:lpstr>New QUPID (Production Version)</vt:lpstr>
      <vt:lpstr>PowerPoint Presentation</vt:lpstr>
      <vt:lpstr>Spectrum of QUPIDs and Background (4 QUPIDs x 1 month data)</vt:lpstr>
      <vt:lpstr>Quantum Efficiency (QHA63, 64)</vt:lpstr>
      <vt:lpstr>Cathode current with -5% non-linearity</vt:lpstr>
      <vt:lpstr>1, 2 and 3 PE Distribution with 2m cable</vt:lpstr>
      <vt:lpstr>PowerPoint Presentation</vt:lpstr>
      <vt:lpstr>The first Scintillating lights detected by QUPID from 57Co in Liquid Xenon</vt:lpstr>
      <vt:lpstr>Summary of QUPID</vt:lpstr>
      <vt:lpstr>Conclusions</vt:lpstr>
    </vt:vector>
  </TitlesOfParts>
  <Company>Bar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creator>Katsushi Arisaka</dc:creator>
  <cp:lastModifiedBy>Katsushi Arisaka</cp:lastModifiedBy>
  <cp:revision>755</cp:revision>
  <cp:lastPrinted>2010-08-08T19:18:17Z</cp:lastPrinted>
  <dcterms:created xsi:type="dcterms:W3CDTF">2010-08-08T19:05:31Z</dcterms:created>
  <dcterms:modified xsi:type="dcterms:W3CDTF">2012-11-19T02:56:22Z</dcterms:modified>
</cp:coreProperties>
</file>