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embeddings/oleObject1.bin" ContentType="application/vnd.openxmlformats-officedocument.oleObject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embeddings/oleObject2.bin" ContentType="application/vnd.openxmlformats-officedocument.oleObject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handoutMasterIdLst>
    <p:handoutMasterId r:id="rId118"/>
  </p:handoutMasterIdLst>
  <p:sldIdLst>
    <p:sldId id="716" r:id="rId2"/>
    <p:sldId id="1965" r:id="rId3"/>
    <p:sldId id="1968" r:id="rId4"/>
    <p:sldId id="1955" r:id="rId5"/>
    <p:sldId id="1670" r:id="rId6"/>
    <p:sldId id="1662" r:id="rId7"/>
    <p:sldId id="1535" r:id="rId8"/>
    <p:sldId id="1521" r:id="rId9"/>
    <p:sldId id="1439" r:id="rId10"/>
    <p:sldId id="1488" r:id="rId11"/>
    <p:sldId id="1446" r:id="rId12"/>
    <p:sldId id="1953" r:id="rId13"/>
    <p:sldId id="1954" r:id="rId14"/>
    <p:sldId id="1973" r:id="rId15"/>
    <p:sldId id="1974" r:id="rId16"/>
    <p:sldId id="1975" r:id="rId17"/>
    <p:sldId id="1736" r:id="rId18"/>
    <p:sldId id="1737" r:id="rId19"/>
    <p:sldId id="1912" r:id="rId20"/>
    <p:sldId id="1913" r:id="rId21"/>
    <p:sldId id="1693" r:id="rId22"/>
    <p:sldId id="1898" r:id="rId23"/>
    <p:sldId id="1739" r:id="rId24"/>
    <p:sldId id="1494" r:id="rId25"/>
    <p:sldId id="1914" r:id="rId26"/>
    <p:sldId id="1915" r:id="rId27"/>
    <p:sldId id="1496" r:id="rId28"/>
    <p:sldId id="1497" r:id="rId29"/>
    <p:sldId id="1683" r:id="rId30"/>
    <p:sldId id="1684" r:id="rId31"/>
    <p:sldId id="1764" r:id="rId32"/>
    <p:sldId id="1685" r:id="rId33"/>
    <p:sldId id="1964" r:id="rId34"/>
    <p:sldId id="1686" r:id="rId35"/>
    <p:sldId id="1929" r:id="rId36"/>
    <p:sldId id="1930" r:id="rId37"/>
    <p:sldId id="1952" r:id="rId38"/>
    <p:sldId id="1932" r:id="rId39"/>
    <p:sldId id="1931" r:id="rId40"/>
    <p:sldId id="1933" r:id="rId41"/>
    <p:sldId id="1934" r:id="rId42"/>
    <p:sldId id="1644" r:id="rId43"/>
    <p:sldId id="1978" r:id="rId44"/>
    <p:sldId id="1646" r:id="rId45"/>
    <p:sldId id="1969" r:id="rId46"/>
    <p:sldId id="1971" r:id="rId47"/>
    <p:sldId id="1977" r:id="rId48"/>
    <p:sldId id="1650" r:id="rId49"/>
    <p:sldId id="1694" r:id="rId50"/>
    <p:sldId id="1979" r:id="rId51"/>
    <p:sldId id="1652" r:id="rId52"/>
    <p:sldId id="1980" r:id="rId53"/>
    <p:sldId id="1901" r:id="rId54"/>
    <p:sldId id="1900" r:id="rId55"/>
    <p:sldId id="1548" r:id="rId56"/>
    <p:sldId id="1654" r:id="rId57"/>
    <p:sldId id="1769" r:id="rId58"/>
    <p:sldId id="1770" r:id="rId59"/>
    <p:sldId id="1624" r:id="rId60"/>
    <p:sldId id="1891" r:id="rId61"/>
    <p:sldId id="1885" r:id="rId62"/>
    <p:sldId id="1783" r:id="rId63"/>
    <p:sldId id="1784" r:id="rId64"/>
    <p:sldId id="1709" r:id="rId65"/>
    <p:sldId id="1626" r:id="rId66"/>
    <p:sldId id="1786" r:id="rId67"/>
    <p:sldId id="1711" r:id="rId68"/>
    <p:sldId id="1712" r:id="rId69"/>
    <p:sldId id="1892" r:id="rId70"/>
    <p:sldId id="1888" r:id="rId71"/>
    <p:sldId id="1661" r:id="rId72"/>
    <p:sldId id="1909" r:id="rId73"/>
    <p:sldId id="1754" r:id="rId74"/>
    <p:sldId id="1554" r:id="rId75"/>
    <p:sldId id="1976" r:id="rId76"/>
    <p:sldId id="1557" r:id="rId77"/>
    <p:sldId id="1558" r:id="rId78"/>
    <p:sldId id="1559" r:id="rId79"/>
    <p:sldId id="1696" r:id="rId80"/>
    <p:sldId id="1665" r:id="rId81"/>
    <p:sldId id="1771" r:id="rId82"/>
    <p:sldId id="1716" r:id="rId83"/>
    <p:sldId id="1717" r:id="rId84"/>
    <p:sldId id="1961" r:id="rId85"/>
    <p:sldId id="1697" r:id="rId86"/>
    <p:sldId id="1698" r:id="rId87"/>
    <p:sldId id="1699" r:id="rId88"/>
    <p:sldId id="1700" r:id="rId89"/>
    <p:sldId id="1619" r:id="rId90"/>
    <p:sldId id="1748" r:id="rId91"/>
    <p:sldId id="1636" r:id="rId92"/>
    <p:sldId id="1902" r:id="rId93"/>
    <p:sldId id="1876" r:id="rId94"/>
    <p:sldId id="1877" r:id="rId95"/>
    <p:sldId id="1967" r:id="rId96"/>
    <p:sldId id="1701" r:id="rId97"/>
    <p:sldId id="1720" r:id="rId98"/>
    <p:sldId id="1702" r:id="rId99"/>
    <p:sldId id="1950" r:id="rId100"/>
    <p:sldId id="1893" r:id="rId101"/>
    <p:sldId id="1928" r:id="rId102"/>
    <p:sldId id="1839" r:id="rId103"/>
    <p:sldId id="1910" r:id="rId104"/>
    <p:sldId id="1841" r:id="rId105"/>
    <p:sldId id="1903" r:id="rId106"/>
    <p:sldId id="1962" r:id="rId107"/>
    <p:sldId id="1951" r:id="rId108"/>
    <p:sldId id="1842" r:id="rId109"/>
    <p:sldId id="1956" r:id="rId110"/>
    <p:sldId id="1957" r:id="rId111"/>
    <p:sldId id="1958" r:id="rId112"/>
    <p:sldId id="1959" r:id="rId113"/>
    <p:sldId id="1960" r:id="rId114"/>
    <p:sldId id="1966" r:id="rId115"/>
    <p:sldId id="1963" r:id="rId116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00FF"/>
    <a:srgbClr val="A50021"/>
    <a:srgbClr val="6600FF"/>
    <a:srgbClr val="FF99FF"/>
    <a:srgbClr val="66FF99"/>
    <a:srgbClr val="FAFFD3"/>
    <a:srgbClr val="D07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-928" y="-104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esProps" Target="presProps.xml"/><Relationship Id="rId121" Type="http://schemas.openxmlformats.org/officeDocument/2006/relationships/viewProps" Target="viewProps.xml"/><Relationship Id="rId122" Type="http://schemas.openxmlformats.org/officeDocument/2006/relationships/theme" Target="theme/theme1.xml"/><Relationship Id="rId12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notesMaster" Target="notesMasters/notesMaster1.xml"/><Relationship Id="rId118" Type="http://schemas.openxmlformats.org/officeDocument/2006/relationships/handoutMaster" Target="handoutMasters/handoutMaster1.xml"/><Relationship Id="rId119" Type="http://schemas.openxmlformats.org/officeDocument/2006/relationships/printerSettings" Target="printerSettings/printerSettings1.bin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atsushi\Desktop\NSF%20IDBR\D-Plot%20Sampe1-10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8814373563459"/>
          <c:y val="0.0399377708068527"/>
          <c:w val="0.637008603631881"/>
          <c:h val="0.8784823535719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All_x!$D$19</c:f>
              <c:strCache>
                <c:ptCount val="1"/>
                <c:pt idx="0">
                  <c:v>#1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All_x!$D$20:$D$35</c:f>
              <c:numCache>
                <c:formatCode>0.0</c:formatCode>
                <c:ptCount val="16"/>
                <c:pt idx="0">
                  <c:v>182.0898288088648</c:v>
                </c:pt>
                <c:pt idx="1">
                  <c:v>185.3949917456675</c:v>
                </c:pt>
                <c:pt idx="2">
                  <c:v>191.1455455472091</c:v>
                </c:pt>
                <c:pt idx="3">
                  <c:v>206.1410154527962</c:v>
                </c:pt>
                <c:pt idx="4">
                  <c:v>229.9157765797447</c:v>
                </c:pt>
                <c:pt idx="5">
                  <c:v>267.9201091687532</c:v>
                </c:pt>
                <c:pt idx="6">
                  <c:v>331.6231599242686</c:v>
                </c:pt>
                <c:pt idx="7">
                  <c:v>388.348220316502</c:v>
                </c:pt>
                <c:pt idx="8">
                  <c:v>449.0961323639816</c:v>
                </c:pt>
                <c:pt idx="9">
                  <c:v>559.1974432861485</c:v>
                </c:pt>
                <c:pt idx="10">
                  <c:v>644.0104892555748</c:v>
                </c:pt>
                <c:pt idx="11">
                  <c:v>793.608187276118</c:v>
                </c:pt>
                <c:pt idx="12">
                  <c:v>947.4342085729744</c:v>
                </c:pt>
                <c:pt idx="13">
                  <c:v>1114.076218693066</c:v>
                </c:pt>
                <c:pt idx="14">
                  <c:v>1414.28778383013</c:v>
                </c:pt>
                <c:pt idx="15">
                  <c:v>1543.212909675456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All_x!$E$19</c:f>
              <c:strCache>
                <c:ptCount val="1"/>
                <c:pt idx="0">
                  <c:v>#2</c:v>
                </c:pt>
              </c:strCache>
            </c:strRef>
          </c:tx>
          <c:marker>
            <c:symbol val="square"/>
            <c:size val="5"/>
          </c:marker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All_x!$E$20:$E$35</c:f>
              <c:numCache>
                <c:formatCode>0.0</c:formatCode>
                <c:ptCount val="16"/>
                <c:pt idx="0">
                  <c:v>517.3014759922917</c:v>
                </c:pt>
                <c:pt idx="1">
                  <c:v>519.174194971116</c:v>
                </c:pt>
                <c:pt idx="2">
                  <c:v>527.9332318889424</c:v>
                </c:pt>
                <c:pt idx="3">
                  <c:v>539.8536533856974</c:v>
                </c:pt>
                <c:pt idx="4">
                  <c:v>566.6811370308334</c:v>
                </c:pt>
                <c:pt idx="5">
                  <c:v>622.7346699305294</c:v>
                </c:pt>
                <c:pt idx="6">
                  <c:v>732.8032076490925</c:v>
                </c:pt>
                <c:pt idx="7">
                  <c:v>849.8261272792079</c:v>
                </c:pt>
                <c:pt idx="8">
                  <c:v>942.3326454663244</c:v>
                </c:pt>
                <c:pt idx="9">
                  <c:v>1085.84995534086</c:v>
                </c:pt>
                <c:pt idx="10">
                  <c:v>1217.57428984587</c:v>
                </c:pt>
                <c:pt idx="11">
                  <c:v>1487.91401186118</c:v>
                </c:pt>
                <c:pt idx="12">
                  <c:v>1749.64436426937</c:v>
                </c:pt>
                <c:pt idx="13">
                  <c:v>2434.51338266479</c:v>
                </c:pt>
                <c:pt idx="14">
                  <c:v>3300.546835258376</c:v>
                </c:pt>
                <c:pt idx="15">
                  <c:v>5504.73032903466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All_x!$F$19</c:f>
              <c:strCache>
                <c:ptCount val="1"/>
                <c:pt idx="0">
                  <c:v>#3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All_x!$F$20:$F$35</c:f>
              <c:numCache>
                <c:formatCode>0.0</c:formatCode>
                <c:ptCount val="16"/>
                <c:pt idx="0">
                  <c:v>654.6276184508679</c:v>
                </c:pt>
                <c:pt idx="1">
                  <c:v>658.8383196223542</c:v>
                </c:pt>
                <c:pt idx="2">
                  <c:v>660.76390566669</c:v>
                </c:pt>
                <c:pt idx="3">
                  <c:v>681.1435638323734</c:v>
                </c:pt>
                <c:pt idx="4">
                  <c:v>706.5505574200411</c:v>
                </c:pt>
                <c:pt idx="5">
                  <c:v>748.4980952389234</c:v>
                </c:pt>
                <c:pt idx="6">
                  <c:v>820.4687416994254</c:v>
                </c:pt>
                <c:pt idx="7">
                  <c:v>883.707991206187</c:v>
                </c:pt>
                <c:pt idx="8">
                  <c:v>981.6638421848094</c:v>
                </c:pt>
                <c:pt idx="9">
                  <c:v>1124.616968529182</c:v>
                </c:pt>
                <c:pt idx="10">
                  <c:v>1278.501232708578</c:v>
                </c:pt>
                <c:pt idx="11">
                  <c:v>1486.679629371431</c:v>
                </c:pt>
                <c:pt idx="12">
                  <c:v>1623.895544650815</c:v>
                </c:pt>
                <c:pt idx="13">
                  <c:v>1770.0232375308</c:v>
                </c:pt>
                <c:pt idx="14">
                  <c:v>1837.19645071784</c:v>
                </c:pt>
                <c:pt idx="15">
                  <c:v>2952.783255983841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All_x!$G$19</c:f>
              <c:strCache>
                <c:ptCount val="1"/>
                <c:pt idx="0">
                  <c:v>#4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All_x!$G$20:$G$35</c:f>
              <c:numCache>
                <c:formatCode>0.0</c:formatCode>
                <c:ptCount val="16"/>
                <c:pt idx="0">
                  <c:v>542.758495055878</c:v>
                </c:pt>
                <c:pt idx="1">
                  <c:v>545.9980187379575</c:v>
                </c:pt>
                <c:pt idx="2">
                  <c:v>547.598963826589</c:v>
                </c:pt>
                <c:pt idx="3">
                  <c:v>568.1658779055881</c:v>
                </c:pt>
                <c:pt idx="4">
                  <c:v>596.2016746647415</c:v>
                </c:pt>
                <c:pt idx="5">
                  <c:v>646.3105306917164</c:v>
                </c:pt>
                <c:pt idx="6">
                  <c:v>744.3496596936374</c:v>
                </c:pt>
                <c:pt idx="7">
                  <c:v>816.2124698053964</c:v>
                </c:pt>
                <c:pt idx="8">
                  <c:v>884.135068441227</c:v>
                </c:pt>
                <c:pt idx="9">
                  <c:v>1000.58841810265</c:v>
                </c:pt>
                <c:pt idx="10">
                  <c:v>1192.210915144971</c:v>
                </c:pt>
                <c:pt idx="11">
                  <c:v>1498.386048797061</c:v>
                </c:pt>
                <c:pt idx="12">
                  <c:v>1767.113213891771</c:v>
                </c:pt>
                <c:pt idx="13">
                  <c:v>1993.465157050782</c:v>
                </c:pt>
                <c:pt idx="14">
                  <c:v>3286.616986741756</c:v>
                </c:pt>
                <c:pt idx="15">
                  <c:v>7503.069548033055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All_x!$H$19</c:f>
              <c:strCache>
                <c:ptCount val="1"/>
                <c:pt idx="0">
                  <c:v>#5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All_x!$H$20:$H$35</c:f>
              <c:numCache>
                <c:formatCode>0.0</c:formatCode>
                <c:ptCount val="16"/>
                <c:pt idx="0">
                  <c:v>59.30809304130459</c:v>
                </c:pt>
                <c:pt idx="1">
                  <c:v>62.69152603011201</c:v>
                </c:pt>
                <c:pt idx="2">
                  <c:v>70.71672712609038</c:v>
                </c:pt>
                <c:pt idx="3">
                  <c:v>84.43517562282175</c:v>
                </c:pt>
                <c:pt idx="4">
                  <c:v>114.064080671059</c:v>
                </c:pt>
                <c:pt idx="5">
                  <c:v>162.4979117726873</c:v>
                </c:pt>
                <c:pt idx="6">
                  <c:v>231.8725000404155</c:v>
                </c:pt>
                <c:pt idx="7">
                  <c:v>323.4090487604989</c:v>
                </c:pt>
                <c:pt idx="8">
                  <c:v>383.2423759654517</c:v>
                </c:pt>
                <c:pt idx="9">
                  <c:v>450.4825715105586</c:v>
                </c:pt>
                <c:pt idx="10">
                  <c:v>492.040886182916</c:v>
                </c:pt>
                <c:pt idx="11">
                  <c:v>573.7995463154981</c:v>
                </c:pt>
                <c:pt idx="12">
                  <c:v>691.496641088397</c:v>
                </c:pt>
                <c:pt idx="13">
                  <c:v>751.2122687200774</c:v>
                </c:pt>
                <c:pt idx="14">
                  <c:v>1032.436048174091</c:v>
                </c:pt>
                <c:pt idx="15">
                  <c:v>1156.27121058289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All_x!$I$19</c:f>
              <c:strCache>
                <c:ptCount val="1"/>
                <c:pt idx="0">
                  <c:v>#6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All_x!$I$20:$I$35</c:f>
              <c:numCache>
                <c:formatCode>0.0</c:formatCode>
                <c:ptCount val="16"/>
                <c:pt idx="0">
                  <c:v>53.58950881121309</c:v>
                </c:pt>
                <c:pt idx="1">
                  <c:v>58.95235771998894</c:v>
                </c:pt>
                <c:pt idx="2">
                  <c:v>68.94361162153492</c:v>
                </c:pt>
                <c:pt idx="3">
                  <c:v>87.10961190600338</c:v>
                </c:pt>
                <c:pt idx="4">
                  <c:v>127.4951757780318</c:v>
                </c:pt>
                <c:pt idx="5">
                  <c:v>202.8728878250821</c:v>
                </c:pt>
                <c:pt idx="6">
                  <c:v>333.7513984754336</c:v>
                </c:pt>
                <c:pt idx="7">
                  <c:v>471.4268775904296</c:v>
                </c:pt>
                <c:pt idx="8">
                  <c:v>598.8497695546746</c:v>
                </c:pt>
                <c:pt idx="9">
                  <c:v>761.3342043787144</c:v>
                </c:pt>
                <c:pt idx="10">
                  <c:v>908.7393383239125</c:v>
                </c:pt>
                <c:pt idx="11">
                  <c:v>1090.97703410538</c:v>
                </c:pt>
                <c:pt idx="12">
                  <c:v>1133.43342650317</c:v>
                </c:pt>
                <c:pt idx="13">
                  <c:v>1218.913579661801</c:v>
                </c:pt>
                <c:pt idx="14">
                  <c:v>1292.603250057417</c:v>
                </c:pt>
                <c:pt idx="15">
                  <c:v>2282.840743493866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All_x!$J$19</c:f>
              <c:strCache>
                <c:ptCount val="1"/>
                <c:pt idx="0">
                  <c:v>#7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All_x!$J$20:$J$35</c:f>
              <c:numCache>
                <c:formatCode>0.0</c:formatCode>
                <c:ptCount val="16"/>
                <c:pt idx="0">
                  <c:v>49.80231248326152</c:v>
                </c:pt>
                <c:pt idx="1">
                  <c:v>54.11114158240974</c:v>
                </c:pt>
                <c:pt idx="2">
                  <c:v>62.04563924722773</c:v>
                </c:pt>
                <c:pt idx="3">
                  <c:v>75.93354717254275</c:v>
                </c:pt>
                <c:pt idx="4">
                  <c:v>105.804262042196</c:v>
                </c:pt>
                <c:pt idx="5">
                  <c:v>154.907897571218</c:v>
                </c:pt>
                <c:pt idx="6">
                  <c:v>242.4619193210205</c:v>
                </c:pt>
                <c:pt idx="7">
                  <c:v>328.0852119507696</c:v>
                </c:pt>
                <c:pt idx="8">
                  <c:v>409.6081221948343</c:v>
                </c:pt>
                <c:pt idx="9">
                  <c:v>494.8840597020612</c:v>
                </c:pt>
                <c:pt idx="10">
                  <c:v>581.8842600855724</c:v>
                </c:pt>
                <c:pt idx="11">
                  <c:v>700.8136791209404</c:v>
                </c:pt>
                <c:pt idx="12">
                  <c:v>813.0617613941254</c:v>
                </c:pt>
                <c:pt idx="13">
                  <c:v>910.5955404159579</c:v>
                </c:pt>
                <c:pt idx="14">
                  <c:v>1350.075230705785</c:v>
                </c:pt>
                <c:pt idx="15">
                  <c:v>1539.77104902592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All_x!$K$19</c:f>
              <c:strCache>
                <c:ptCount val="1"/>
                <c:pt idx="0">
                  <c:v>#8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All_x!$K$20:$K$35</c:f>
              <c:numCache>
                <c:formatCode>0.0</c:formatCode>
                <c:ptCount val="16"/>
                <c:pt idx="0">
                  <c:v>57.65308349960124</c:v>
                </c:pt>
                <c:pt idx="1">
                  <c:v>61.76470197454526</c:v>
                </c:pt>
                <c:pt idx="2">
                  <c:v>69.9706161091531</c:v>
                </c:pt>
                <c:pt idx="3">
                  <c:v>85.52303335410105</c:v>
                </c:pt>
                <c:pt idx="4">
                  <c:v>119.5890775784472</c:v>
                </c:pt>
                <c:pt idx="5">
                  <c:v>179.2798213945099</c:v>
                </c:pt>
                <c:pt idx="6">
                  <c:v>284.6991567099836</c:v>
                </c:pt>
                <c:pt idx="7">
                  <c:v>393.5553669593872</c:v>
                </c:pt>
                <c:pt idx="8">
                  <c:v>497.9444389183819</c:v>
                </c:pt>
                <c:pt idx="9">
                  <c:v>613.9147721514483</c:v>
                </c:pt>
                <c:pt idx="10">
                  <c:v>757.4623085928444</c:v>
                </c:pt>
                <c:pt idx="11">
                  <c:v>1090.27836322992</c:v>
                </c:pt>
                <c:pt idx="12">
                  <c:v>1236.997549028068</c:v>
                </c:pt>
                <c:pt idx="13">
                  <c:v>1434.332451095921</c:v>
                </c:pt>
                <c:pt idx="14">
                  <c:v>2178.885109649735</c:v>
                </c:pt>
                <c:pt idx="15">
                  <c:v>3910.830010021332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All_x!$L$19</c:f>
              <c:strCache>
                <c:ptCount val="1"/>
                <c:pt idx="0">
                  <c:v>#9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All_x!$L$20:$L$35</c:f>
              <c:numCache>
                <c:formatCode>0.0</c:formatCode>
                <c:ptCount val="16"/>
                <c:pt idx="0">
                  <c:v>66.05953370632031</c:v>
                </c:pt>
                <c:pt idx="1">
                  <c:v>71.45078383240404</c:v>
                </c:pt>
                <c:pt idx="2">
                  <c:v>83.53098493710475</c:v>
                </c:pt>
                <c:pt idx="3">
                  <c:v>104.1705245041612</c:v>
                </c:pt>
                <c:pt idx="4">
                  <c:v>153.7664524721673</c:v>
                </c:pt>
                <c:pt idx="5">
                  <c:v>229.8150482279127</c:v>
                </c:pt>
                <c:pt idx="6">
                  <c:v>363.5649710069318</c:v>
                </c:pt>
                <c:pt idx="7">
                  <c:v>477.9056227672336</c:v>
                </c:pt>
                <c:pt idx="8">
                  <c:v>585.0062628415174</c:v>
                </c:pt>
                <c:pt idx="9">
                  <c:v>734.2189752114735</c:v>
                </c:pt>
                <c:pt idx="10">
                  <c:v>921.3585918368925</c:v>
                </c:pt>
                <c:pt idx="11">
                  <c:v>1118.712837084241</c:v>
                </c:pt>
                <c:pt idx="12">
                  <c:v>1314.03302788741</c:v>
                </c:pt>
                <c:pt idx="13">
                  <c:v>1579.166528193317</c:v>
                </c:pt>
                <c:pt idx="14">
                  <c:v>2357.230902624251</c:v>
                </c:pt>
                <c:pt idx="15">
                  <c:v>4277.038297932637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All_x!$M$19</c:f>
              <c:strCache>
                <c:ptCount val="1"/>
                <c:pt idx="0">
                  <c:v>#10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All_x!$M$20:$M$35</c:f>
              <c:numCache>
                <c:formatCode>0.0</c:formatCode>
                <c:ptCount val="16"/>
                <c:pt idx="0">
                  <c:v>63.02171252040601</c:v>
                </c:pt>
                <c:pt idx="1">
                  <c:v>70.95694605883621</c:v>
                </c:pt>
                <c:pt idx="2">
                  <c:v>84.00588798177567</c:v>
                </c:pt>
                <c:pt idx="3">
                  <c:v>106.0603460596281</c:v>
                </c:pt>
                <c:pt idx="4">
                  <c:v>152.3317652423755</c:v>
                </c:pt>
                <c:pt idx="5">
                  <c:v>229.2694312331592</c:v>
                </c:pt>
                <c:pt idx="6">
                  <c:v>374.9444609924694</c:v>
                </c:pt>
                <c:pt idx="7">
                  <c:v>482.977608869947</c:v>
                </c:pt>
                <c:pt idx="8">
                  <c:v>599.90750552605</c:v>
                </c:pt>
                <c:pt idx="9">
                  <c:v>836.8423447165254</c:v>
                </c:pt>
                <c:pt idx="10">
                  <c:v>1120.520025863075</c:v>
                </c:pt>
                <c:pt idx="11">
                  <c:v>1486.336723765531</c:v>
                </c:pt>
                <c:pt idx="12">
                  <c:v>1792.285350424986</c:v>
                </c:pt>
                <c:pt idx="13">
                  <c:v>2182.224158131776</c:v>
                </c:pt>
                <c:pt idx="14">
                  <c:v>2602.334269842321</c:v>
                </c:pt>
                <c:pt idx="15">
                  <c:v>2549.074054157764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024536"/>
        <c:axId val="-2144028216"/>
      </c:scatterChart>
      <c:valAx>
        <c:axId val="-2144024536"/>
        <c:scaling>
          <c:logBase val="10.0"/>
          <c:orientation val="minMax"/>
        </c:scaling>
        <c:delete val="0"/>
        <c:axPos val="b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3175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44028216"/>
        <c:crossesAt val="0.001"/>
        <c:crossBetween val="midCat"/>
        <c:majorUnit val="10.0"/>
      </c:valAx>
      <c:valAx>
        <c:axId val="-2144028216"/>
        <c:scaling>
          <c:logBase val="10.0"/>
          <c:orientation val="minMax"/>
          <c:max val="10000.0"/>
          <c:min val="10.0"/>
        </c:scaling>
        <c:delete val="0"/>
        <c:axPos val="l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6350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-2144024536"/>
        <c:crossesAt val="0.0100000000000001"/>
        <c:crossBetween val="midCat"/>
      </c:valAx>
      <c:spPr>
        <a:ln w="25400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46659461289275"/>
          <c:y val="0.0553498321099596"/>
          <c:w val="0.169235244580062"/>
          <c:h val="0.1891087475431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0.08344</cdr:x>
      <cdr:y>0.45475</cdr:y>
    </cdr:from>
    <cdr:to>
      <cdr:x>0.18903</cdr:x>
      <cdr:y>0.60024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529" y="28580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0.77723</cdr:x>
      <cdr:y>0.93904</cdr:y>
    </cdr:from>
    <cdr:to>
      <cdr:x>0.96114</cdr:x>
      <cdr:y>0.98994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51627" y="5924734"/>
          <a:ext cx="1597591" cy="321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/>
            <a:t>T (msec)</a:t>
          </a:r>
        </a:p>
      </cdr:txBody>
    </cdr:sp>
  </cdr:relSizeAnchor>
  <cdr:relSizeAnchor xmlns:cdr="http://schemas.openxmlformats.org/drawingml/2006/chartDrawing">
    <cdr:from>
      <cdr:x>0.08318</cdr:x>
      <cdr:y>0.08907</cdr:y>
    </cdr:from>
    <cdr:to>
      <cdr:x>0.13678</cdr:x>
      <cdr:y>0.31174</cdr:y>
    </cdr:to>
    <cdr:sp macro="" textlink="">
      <cdr:nvSpPr>
        <cdr:cNvPr id="4" name="TextBox 3"/>
        <cdr:cNvSpPr txBox="1"/>
      </cdr:nvSpPr>
      <cdr:spPr>
        <a:xfrm xmlns:a="http://schemas.openxmlformats.org/drawingml/2006/main" rot="10800000">
          <a:off x="722529" y="561966"/>
          <a:ext cx="465630" cy="1404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r>
            <a:rPr lang="en-US" sz="2000" dirty="0"/>
            <a:t>&lt;r</a:t>
          </a:r>
          <a:r>
            <a:rPr lang="en-US" sz="2000" baseline="30000" dirty="0"/>
            <a:t>2</a:t>
          </a:r>
          <a:r>
            <a:rPr lang="en-US" sz="2000" dirty="0"/>
            <a:t>&gt; (nm</a:t>
          </a:r>
          <a:r>
            <a:rPr lang="en-US" sz="2000" baseline="30000" dirty="0"/>
            <a:t>2</a:t>
          </a:r>
          <a:r>
            <a:rPr lang="en-US" sz="2000" dirty="0"/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charset="0"/>
              </a:defRPr>
            </a:lvl1pPr>
          </a:lstStyle>
          <a:p>
            <a:fld id="{A41CF96A-C23F-C64C-B1E2-787346F6BB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90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7" tIns="48297" rIns="96597" bIns="48297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charset="0"/>
              </a:defRPr>
            </a:lvl1pPr>
          </a:lstStyle>
          <a:p>
            <a:fld id="{0DF91E7B-78CD-1544-970D-84223385CA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221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0495035-F93A-CF47-82DF-2F2F9688601B}" type="slidenum">
              <a:rPr lang="en-US" sz="1300" b="0">
                <a:latin typeface="Times New Roman" charset="0"/>
              </a:rPr>
              <a:pPr eaLnBrk="1" hangingPunct="1"/>
              <a:t>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3C2BF37-9EC4-8C47-8BE6-06FBAB7710AE}" type="slidenum">
              <a:rPr lang="en-US" sz="1300" b="0">
                <a:latin typeface="Times New Roman" charset="0"/>
              </a:rPr>
              <a:pPr eaLnBrk="1" hangingPunct="1"/>
              <a:t>12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A02C8DE-DB5E-6D4C-A955-D0730E9FDFEF}" type="slidenum">
              <a:rPr lang="en-US" sz="1300" b="0">
                <a:latin typeface="Times New Roman" charset="0"/>
              </a:rPr>
              <a:pPr eaLnBrk="1" hangingPunct="1"/>
              <a:t>13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2ABADFD-0B4A-5246-BD62-DDA39C538F8D}" type="slidenum">
              <a:rPr lang="en-US" sz="1300" b="0">
                <a:latin typeface="Times New Roman" charset="0"/>
              </a:rPr>
              <a:pPr eaLnBrk="1" hangingPunct="1"/>
              <a:t>14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2662D25-7AC1-B948-B81B-D7E07065A597}" type="slidenum">
              <a:rPr lang="en-US" sz="1300" b="0">
                <a:latin typeface="Times New Roman" charset="0"/>
              </a:rPr>
              <a:pPr eaLnBrk="1" hangingPunct="1"/>
              <a:t>15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B21B11D-5342-C744-A24E-D53E38CA7C06}" type="slidenum">
              <a:rPr lang="en-US" sz="1300" b="0">
                <a:latin typeface="Times New Roman" charset="0"/>
              </a:rPr>
              <a:pPr eaLnBrk="1" hangingPunct="1"/>
              <a:t>16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572DC30-3D5F-844C-AFC4-91495000537E}" type="slidenum">
              <a:rPr lang="en-US" sz="1300" b="0">
                <a:latin typeface="Times New Roman" charset="0"/>
              </a:rPr>
              <a:pPr eaLnBrk="1" hangingPunct="1"/>
              <a:t>17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0788C26-43AD-5141-9A63-09101B2A4B45}" type="slidenum">
              <a:rPr lang="en-US" sz="1300" b="0">
                <a:latin typeface="Times New Roman" charset="0"/>
              </a:rPr>
              <a:pPr eaLnBrk="1" hangingPunct="1"/>
              <a:t>18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38621D4-5D83-7B48-ADD1-3C1799F291D9}" type="slidenum">
              <a:rPr lang="en-US" sz="1300" b="0">
                <a:latin typeface="Times New Roman" charset="0"/>
              </a:rPr>
              <a:pPr eaLnBrk="1" hangingPunct="1"/>
              <a:t>19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5BD7404-D2F3-E84F-B078-F33A4B055A88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E520616-19AC-4B43-B8A6-5349694DEE5A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D63CF72-2262-3646-87C1-4D2A7F1DBCF0}" type="slidenum">
              <a:rPr lang="en-US" sz="1200" b="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22A6CCE-0B8C-AB40-8178-423DF7457C05}" type="slidenum">
              <a:rPr lang="en-US" sz="1300" b="0">
                <a:latin typeface="Times New Roman" charset="0"/>
              </a:rPr>
              <a:pPr eaLnBrk="1" hangingPunct="1"/>
              <a:t>22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AF09CD4-156E-3A48-B791-F870BF5BCB2C}" type="slidenum">
              <a:rPr lang="en-US" sz="1300" b="0">
                <a:latin typeface="Times New Roman" charset="0"/>
              </a:rPr>
              <a:pPr eaLnBrk="1" hangingPunct="1"/>
              <a:t>23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D5A7D61-4A88-FC47-8E2B-D64C48E2220E}" type="slidenum">
              <a:rPr lang="en-US" sz="1300" b="0">
                <a:latin typeface="Times New Roman" charset="0"/>
              </a:rPr>
              <a:pPr eaLnBrk="1" hangingPunct="1"/>
              <a:t>24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EA573D7-7B7F-7249-8359-70A0F20D7810}" type="slidenum">
              <a:rPr lang="en-US" sz="1300" b="0">
                <a:latin typeface="Times New Roman" charset="0"/>
              </a:rPr>
              <a:pPr eaLnBrk="1" hangingPunct="1"/>
              <a:t>25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3FD9654-062C-434B-8D3E-592A921A0CC7}" type="slidenum">
              <a:rPr lang="en-US" sz="1300" b="0">
                <a:latin typeface="Times New Roman" charset="0"/>
              </a:rPr>
              <a:pPr eaLnBrk="1" hangingPunct="1"/>
              <a:t>26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AA325AA-D368-C747-80F7-1613A5219394}" type="slidenum">
              <a:rPr lang="en-US" sz="1300" b="0">
                <a:latin typeface="Times New Roman" charset="0"/>
              </a:rPr>
              <a:pPr eaLnBrk="1" hangingPunct="1"/>
              <a:t>27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0FA93E8-FE94-7447-A0C4-CDF384A83F36}" type="slidenum">
              <a:rPr lang="en-US" sz="1300" b="0">
                <a:latin typeface="Times New Roman" charset="0"/>
              </a:rPr>
              <a:pPr eaLnBrk="1" hangingPunct="1"/>
              <a:t>28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E19C499-33B9-A54C-8941-343C26327AFD}" type="slidenum">
              <a:rPr lang="en-US" sz="1300" b="0">
                <a:latin typeface="Times New Roman" charset="0"/>
              </a:rPr>
              <a:pPr eaLnBrk="1" hangingPunct="1"/>
              <a:t>29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BB5248C-D26F-4446-B1D3-502AED9E3322}" type="slidenum">
              <a:rPr lang="en-US" sz="1300" b="0">
                <a:latin typeface="Times New Roman" charset="0"/>
              </a:rPr>
              <a:pPr eaLnBrk="1" hangingPunct="1"/>
              <a:t>30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20C8ECF-3B0B-FE45-B3EB-AF1B56D05AC9}" type="slidenum">
              <a:rPr lang="en-US" sz="1300" b="0">
                <a:latin typeface="Times New Roman" charset="0"/>
              </a:rPr>
              <a:pPr eaLnBrk="1" hangingPunct="1"/>
              <a:t>31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E1C318E-D291-0C4F-8590-8E5703019BBE}" type="slidenum">
              <a:rPr lang="en-US" sz="1300" b="0">
                <a:latin typeface="Times New Roman" charset="0"/>
              </a:rPr>
              <a:pPr eaLnBrk="1" hangingPunct="1"/>
              <a:t>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C59CFE9-E1CD-B84F-861B-39C8CA74940B}" type="slidenum">
              <a:rPr lang="en-US" sz="1300" b="0">
                <a:latin typeface="Times New Roman" charset="0"/>
              </a:rPr>
              <a:pPr eaLnBrk="1" hangingPunct="1"/>
              <a:t>32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389084E-C8AC-4745-83C5-FFE5F056AFAE}" type="slidenum">
              <a:rPr lang="en-US" sz="1300" b="0">
                <a:latin typeface="Times New Roman" charset="0"/>
              </a:rPr>
              <a:pPr eaLnBrk="1" hangingPunct="1"/>
              <a:t>35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D71C03-305D-7445-BAA6-49D977B75E4D}" type="slidenum">
              <a:rPr lang="en-US" sz="1300" b="0">
                <a:latin typeface="Times New Roman" charset="0"/>
              </a:rPr>
              <a:pPr eaLnBrk="1" hangingPunct="1"/>
              <a:t>36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FE3C51F-5EA5-C245-9F9E-3AC0A965963E}" type="slidenum">
              <a:rPr lang="en-US" sz="1300" b="0">
                <a:latin typeface="Times New Roman" charset="0"/>
              </a:rPr>
              <a:pPr eaLnBrk="1" hangingPunct="1"/>
              <a:t>37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C4E60C4-56FA-F846-BBBC-A32F7CFC529A}" type="slidenum">
              <a:rPr lang="en-US" sz="1300" b="0">
                <a:latin typeface="Times New Roman" charset="0"/>
              </a:rPr>
              <a:pPr eaLnBrk="1" hangingPunct="1"/>
              <a:t>38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665C67E-598C-654F-BBDD-E8EC0B0E0685}" type="slidenum">
              <a:rPr lang="en-US" sz="1300" b="0">
                <a:latin typeface="Times New Roman" charset="0"/>
              </a:rPr>
              <a:pPr eaLnBrk="1" hangingPunct="1"/>
              <a:t>39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85A5C86-B60B-0547-87BC-3912B9634607}" type="slidenum">
              <a:rPr lang="en-US" sz="1300" b="0">
                <a:latin typeface="Times New Roman" charset="0"/>
              </a:rPr>
              <a:pPr eaLnBrk="1" hangingPunct="1"/>
              <a:t>40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57888AA-05C5-2E44-A50F-822BB4CF7E16}" type="slidenum">
              <a:rPr lang="en-US" sz="1300" b="0">
                <a:latin typeface="Times New Roman" charset="0"/>
              </a:rPr>
              <a:pPr eaLnBrk="1" hangingPunct="1"/>
              <a:t>41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686C015-CE1B-4C4C-A23A-A78D84179835}" type="slidenum">
              <a:rPr lang="en-US" sz="1300" b="0">
                <a:latin typeface="Times New Roman" charset="0"/>
              </a:rPr>
              <a:pPr eaLnBrk="1" hangingPunct="1"/>
              <a:t>42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5963"/>
            <a:ext cx="4725987" cy="360045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4557713"/>
            <a:ext cx="5372100" cy="432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949728A-63E1-1B4E-A5D0-C84561B1C3B7}" type="slidenum">
              <a:rPr lang="en-US" sz="1300" b="0">
                <a:latin typeface="Times New Roman" charset="0"/>
              </a:rPr>
              <a:pPr eaLnBrk="1" hangingPunct="1"/>
              <a:t>44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D5285DF-1209-6D45-9348-D88EBB9A0CF8}" type="slidenum">
              <a:rPr lang="en-US" sz="1300" b="0">
                <a:latin typeface="Times New Roman" charset="0"/>
              </a:rPr>
              <a:pPr eaLnBrk="1" hangingPunct="1"/>
              <a:t>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5963"/>
            <a:ext cx="4725987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4557713"/>
            <a:ext cx="5372100" cy="432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0A82462-FC2A-824E-802C-1667FBB6C181}" type="slidenum">
              <a:rPr lang="en-US" sz="1300" b="0">
                <a:latin typeface="Times New Roman" charset="0"/>
              </a:rPr>
              <a:pPr eaLnBrk="1" hangingPunct="1"/>
              <a:t>45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13F2557-4A6F-894C-B3F4-ECEAE70CFF4D}" type="slidenum">
              <a:rPr lang="en-US" sz="1300" b="0">
                <a:latin typeface="Times New Roman" charset="0"/>
              </a:rPr>
              <a:pPr eaLnBrk="1" hangingPunct="1"/>
              <a:t>46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A839FF3-5173-A244-A320-CE671FAC6D32}" type="slidenum">
              <a:rPr lang="en-US" sz="1300" b="0">
                <a:latin typeface="Times New Roman" charset="0"/>
              </a:rPr>
              <a:pPr eaLnBrk="1" hangingPunct="1"/>
              <a:t>48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9508AA4-3D9D-A040-B22B-D977C18BC234}" type="slidenum">
              <a:rPr lang="en-US" sz="1300" b="0">
                <a:latin typeface="Times New Roman" charset="0"/>
              </a:rPr>
              <a:pPr eaLnBrk="1" hangingPunct="1"/>
              <a:t>49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BEA69D3-11CD-AA4E-942B-7C68F79D3D0D}" type="slidenum">
              <a:rPr lang="en-US" sz="1300" b="0">
                <a:latin typeface="Times New Roman" charset="0"/>
              </a:rPr>
              <a:pPr eaLnBrk="1" hangingPunct="1"/>
              <a:t>51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9985841-67DE-FC47-8445-5125DDE2508D}" type="slidenum">
              <a:rPr lang="en-US" sz="1300" b="0">
                <a:latin typeface="Times New Roman" charset="0"/>
              </a:rPr>
              <a:pPr eaLnBrk="1" hangingPunct="1"/>
              <a:t>52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95A18C9-2D8F-434E-9E8E-AF94C657F76D}" type="slidenum">
              <a:rPr lang="en-US" sz="1300" b="0">
                <a:latin typeface="Times New Roman" charset="0"/>
              </a:rPr>
              <a:pPr eaLnBrk="1" hangingPunct="1"/>
              <a:t>53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CA71145-2953-6745-BD42-CF16AA084DD9}" type="slidenum">
              <a:rPr lang="en-US" sz="1300" b="0">
                <a:latin typeface="Times New Roman" charset="0"/>
              </a:rPr>
              <a:pPr eaLnBrk="1" hangingPunct="1"/>
              <a:t>54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A1ABAB9-4CEF-CE4B-90F6-AE480D845C88}" type="slidenum">
              <a:rPr lang="en-US" sz="1300" b="0">
                <a:latin typeface="Times New Roman" charset="0"/>
              </a:rPr>
              <a:pPr eaLnBrk="1" hangingPunct="1"/>
              <a:t>55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3CA54F6-FB9A-B547-996B-99D81AD0A366}" type="slidenum">
              <a:rPr lang="en-US" sz="1300" b="0">
                <a:latin typeface="Times New Roman" charset="0"/>
              </a:rPr>
              <a:pPr eaLnBrk="1" hangingPunct="1"/>
              <a:t>56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5963"/>
            <a:ext cx="4725987" cy="360045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4557713"/>
            <a:ext cx="5372100" cy="432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DE6B9C8-98E2-A944-9C01-70139A426D4A}" type="slidenum">
              <a:rPr lang="en-US" sz="1300" b="0">
                <a:latin typeface="Times New Roman" charset="0"/>
              </a:rPr>
              <a:pPr eaLnBrk="1" hangingPunct="1"/>
              <a:t>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7F7D79-4F45-8F46-BF88-A5C5E37F61F6}" type="slidenum">
              <a:rPr lang="en-US" sz="1300" b="0">
                <a:latin typeface="Times New Roman" charset="0"/>
              </a:rPr>
              <a:pPr eaLnBrk="1" hangingPunct="1"/>
              <a:t>59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9B72A17-7C05-5C40-8B49-214C77CC43A2}" type="slidenum">
              <a:rPr lang="en-US" sz="1200" b="0">
                <a:solidFill>
                  <a:srgbClr val="000000"/>
                </a:solidFill>
                <a:latin typeface="Arial" charset="0"/>
              </a:rPr>
              <a:pPr eaLnBrk="1" hangingPunct="1"/>
              <a:t>60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20725"/>
            <a:ext cx="4729162" cy="360203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9C46A47-46A8-9C4E-BB72-051FB503BC0E}" type="slidenum">
              <a:rPr lang="en-US" sz="1300" b="0">
                <a:latin typeface="Times New Roman" charset="0"/>
              </a:rPr>
              <a:pPr eaLnBrk="1" hangingPunct="1"/>
              <a:t>61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8DF3BF7-0C8F-BF41-808C-D1AFED46FCDB}" type="slidenum">
              <a:rPr lang="en-US" sz="1300" b="0">
                <a:latin typeface="Times New Roman" charset="0"/>
              </a:rPr>
              <a:pPr eaLnBrk="1" hangingPunct="1"/>
              <a:t>62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8B70F72-FE78-6545-B22D-D470F99943AB}" type="slidenum">
              <a:rPr lang="en-US" sz="1300" b="0">
                <a:latin typeface="Times New Roman" charset="0"/>
              </a:rPr>
              <a:pPr eaLnBrk="1" hangingPunct="1"/>
              <a:t>63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78296E3-699F-6140-B619-1122021E50B5}" type="slidenum">
              <a:rPr lang="en-US" sz="1300" b="0">
                <a:latin typeface="Times New Roman" charset="0"/>
              </a:rPr>
              <a:pPr eaLnBrk="1" hangingPunct="1"/>
              <a:t>64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FC68AA0-466F-4C44-AE12-7048D8BDBF0F}" type="slidenum">
              <a:rPr lang="en-US" sz="1300" b="0">
                <a:latin typeface="Times New Roman" charset="0"/>
              </a:rPr>
              <a:pPr eaLnBrk="1" hangingPunct="1"/>
              <a:t>65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F10B9C6-0768-5245-B514-2D116DE001B2}" type="slidenum">
              <a:rPr lang="en-US" sz="1300" b="0">
                <a:latin typeface="Times New Roman" charset="0"/>
              </a:rPr>
              <a:pPr eaLnBrk="1" hangingPunct="1"/>
              <a:t>67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0CDB1A3-6BA7-1D49-A573-E8534EE7EB3B}" type="slidenum">
              <a:rPr lang="en-US" sz="1300" b="0">
                <a:latin typeface="Times New Roman" charset="0"/>
              </a:rPr>
              <a:pPr eaLnBrk="1" hangingPunct="1"/>
              <a:t>68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F535A73-ACE2-7E4F-82F1-1BF82415C1D9}" type="slidenum">
              <a:rPr lang="en-US" sz="1300" b="0">
                <a:latin typeface="Times New Roman" charset="0"/>
              </a:rPr>
              <a:pPr eaLnBrk="1" hangingPunct="1"/>
              <a:t>69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EEB42A1-84E9-A34E-B14E-87ADFDBE9875}" type="slidenum">
              <a:rPr lang="en-US" sz="1300" b="0">
                <a:latin typeface="Times New Roman" charset="0"/>
              </a:rPr>
              <a:pPr eaLnBrk="1" hangingPunct="1"/>
              <a:t>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15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59A2397-329C-CE43-AA0F-D45C6BD8FAF9}" type="slidenum">
              <a:rPr lang="en-US" sz="1300" b="0">
                <a:latin typeface="Times New Roman" charset="0"/>
              </a:rPr>
              <a:pPr eaLnBrk="1" hangingPunct="1"/>
              <a:t>70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839BBDB-30B1-3047-B26B-1930DCFB3520}" type="slidenum">
              <a:rPr lang="en-US" sz="1300" b="0">
                <a:latin typeface="Times New Roman" charset="0"/>
              </a:rPr>
              <a:pPr eaLnBrk="1" hangingPunct="1"/>
              <a:t>71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5963"/>
            <a:ext cx="4725987" cy="360045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4557713"/>
            <a:ext cx="5372100" cy="432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556AA6C-FF0A-6E4D-A17C-46F4F2DDE9F1}" type="slidenum">
              <a:rPr lang="en-US" sz="1300" b="0">
                <a:latin typeface="Times New Roman" charset="0"/>
              </a:rPr>
              <a:pPr eaLnBrk="1" hangingPunct="1"/>
              <a:t>72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69F61C5-87AF-9744-92B6-33BFF5861FAF}" type="slidenum">
              <a:rPr lang="en-US" sz="1300" b="0">
                <a:latin typeface="Times New Roman" charset="0"/>
              </a:rPr>
              <a:pPr eaLnBrk="1" hangingPunct="1"/>
              <a:t>73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6B6B699-75C9-064B-B597-307064CBF23D}" type="slidenum">
              <a:rPr lang="en-US" sz="1300" b="0">
                <a:latin typeface="Times New Roman" charset="0"/>
              </a:rPr>
              <a:pPr eaLnBrk="1" hangingPunct="1"/>
              <a:t>74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F6F0F49-1D91-7547-A677-E89FCD0A2DEA}" type="slidenum">
              <a:rPr lang="en-US" sz="1300" b="0">
                <a:latin typeface="Times New Roman" charset="0"/>
              </a:rPr>
              <a:pPr eaLnBrk="1" hangingPunct="1"/>
              <a:t>75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12E16AB-D4E6-934B-96F8-E5ECA946E4B7}" type="slidenum">
              <a:rPr lang="en-US" sz="1300" b="0">
                <a:latin typeface="Times New Roman" charset="0"/>
              </a:rPr>
              <a:pPr eaLnBrk="1" hangingPunct="1"/>
              <a:t>76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E473CDF-C7B5-7841-9615-3208C3A00C16}" type="slidenum">
              <a:rPr lang="en-US" sz="1300" b="0">
                <a:latin typeface="Times New Roman" charset="0"/>
              </a:rPr>
              <a:pPr eaLnBrk="1" hangingPunct="1"/>
              <a:t>77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585D6F7-8010-1448-82BE-FE163E6C0EC4}" type="slidenum">
              <a:rPr lang="en-US" sz="1300" b="0">
                <a:latin typeface="Times New Roman" charset="0"/>
              </a:rPr>
              <a:pPr eaLnBrk="1" hangingPunct="1"/>
              <a:t>78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A7DF128-C071-C44E-9DF8-0C2067287BE7}" type="slidenum">
              <a:rPr lang="en-US" sz="1300" b="0">
                <a:latin typeface="Times New Roman" charset="0"/>
              </a:rPr>
              <a:pPr eaLnBrk="1" hangingPunct="1"/>
              <a:t>81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92935CF-3D61-CC4C-A52F-6DD8B6A19E8B}" type="slidenum">
              <a:rPr lang="en-US" sz="1300" b="0">
                <a:latin typeface="Times New Roman" charset="0"/>
              </a:rPr>
              <a:pPr eaLnBrk="1" hangingPunct="1"/>
              <a:t>9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659CD29-286E-7E48-8CE0-9ECFD81E634B}" type="slidenum">
              <a:rPr lang="en-US" sz="1300" b="0">
                <a:latin typeface="Times New Roman" charset="0"/>
              </a:rPr>
              <a:pPr eaLnBrk="1" hangingPunct="1"/>
              <a:t>82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4400" cy="360045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559300"/>
            <a:ext cx="58483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D2B3AA8-9909-704E-9D59-13C7B76DAF82}" type="slidenum">
              <a:rPr lang="en-US" sz="1300" b="0">
                <a:solidFill>
                  <a:srgbClr val="000000"/>
                </a:solidFill>
                <a:latin typeface="Times New Roman" charset="0"/>
              </a:rPr>
              <a:pPr eaLnBrk="1" hangingPunct="1"/>
              <a:t>83</a:t>
            </a:fld>
            <a:endParaRPr lang="en-US" sz="1300" b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E5C846A-61D4-0144-8949-8C2A02D17D28}" type="slidenum">
              <a:rPr lang="en-US" sz="1300" b="0">
                <a:latin typeface="Times New Roman" charset="0"/>
              </a:rPr>
              <a:pPr eaLnBrk="1" hangingPunct="1"/>
              <a:t>84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9D3A81B-E794-CF47-BD9A-2560014F9C1C}" type="slidenum">
              <a:rPr lang="en-US" sz="1300" b="0">
                <a:latin typeface="Times New Roman" charset="0"/>
              </a:rPr>
              <a:pPr eaLnBrk="1" hangingPunct="1"/>
              <a:t>85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B734DEFF-A8E4-D546-82A2-01EB0D8CEB7E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89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C2A0077C-81E7-CA42-8351-806319F58ADC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90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8D383E7-8927-854F-8081-A2FD2B527FD0}" type="slidenum">
              <a:rPr lang="en-US" sz="1300" b="0">
                <a:latin typeface="Times New Roman" charset="0"/>
              </a:rPr>
              <a:pPr eaLnBrk="1" hangingPunct="1"/>
              <a:t>91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05F5E08-CD62-1F42-B1F6-B91599E8CC78}" type="slidenum">
              <a:rPr lang="en-US" sz="1300" b="0">
                <a:latin typeface="Times New Roman" charset="0"/>
              </a:rPr>
              <a:pPr eaLnBrk="1" hangingPunct="1"/>
              <a:t>92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AE5EA5B-E678-7040-AA7D-241E47D2CD96}" type="slidenum">
              <a:rPr lang="en-US" sz="1300" b="0">
                <a:latin typeface="Times New Roman" charset="0"/>
              </a:rPr>
              <a:pPr eaLnBrk="1" hangingPunct="1"/>
              <a:t>93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307A1BF-C7F3-FA48-AE0D-D52E3BEA0FFD}" type="slidenum">
              <a:rPr lang="en-US" sz="1300" b="0">
                <a:latin typeface="Times New Roman" charset="0"/>
              </a:rPr>
              <a:pPr eaLnBrk="1" hangingPunct="1"/>
              <a:t>94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172E8A8-91E5-ED47-BD28-5257669E5F6C}" type="slidenum">
              <a:rPr lang="en-US" sz="1300" b="0">
                <a:latin typeface="Times New Roman" charset="0"/>
              </a:rPr>
              <a:pPr eaLnBrk="1" hangingPunct="1"/>
              <a:t>10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40EF346-95D0-7A4E-9DE2-C060555FA125}" type="slidenum">
              <a:rPr lang="en-US" sz="1300" b="0">
                <a:latin typeface="Times New Roman" charset="0"/>
              </a:rPr>
              <a:pPr eaLnBrk="1" hangingPunct="1"/>
              <a:t>95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0499381-5F0D-EA41-9938-7E041FCB8499}" type="slidenum">
              <a:rPr lang="en-US" sz="1300" b="0">
                <a:latin typeface="Times New Roman" charset="0"/>
              </a:rPr>
              <a:pPr eaLnBrk="1" hangingPunct="1"/>
              <a:t>97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1225476-7923-F144-B16D-813F6B28F618}" type="slidenum">
              <a:rPr lang="en-US" sz="1300" b="0">
                <a:latin typeface="Times New Roman" charset="0"/>
              </a:rPr>
              <a:pPr eaLnBrk="1" hangingPunct="1"/>
              <a:t>98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E482040-9878-524C-9699-39E51ACDC0E5}" type="slidenum">
              <a:rPr lang="en-US" sz="1300" b="0">
                <a:latin typeface="Times New Roman" charset="0"/>
              </a:rPr>
              <a:pPr eaLnBrk="1" hangingPunct="1"/>
              <a:t>99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2FC74B0-6D49-5742-83F4-775ECE5104DC}" type="slidenum">
              <a:rPr lang="en-US" sz="1300" b="0">
                <a:latin typeface="Times New Roman" charset="0"/>
              </a:rPr>
              <a:pPr eaLnBrk="1" hangingPunct="1"/>
              <a:t>100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414FC65-D6F8-8F4F-953D-B300C6EACD92}" type="slidenum">
              <a:rPr lang="en-US" sz="1300" b="0">
                <a:latin typeface="Times New Roman" charset="0"/>
              </a:rPr>
              <a:pPr eaLnBrk="1" hangingPunct="1"/>
              <a:t>102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5963"/>
            <a:ext cx="4725987" cy="3600450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4557713"/>
            <a:ext cx="5372100" cy="432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7F6B60F-58FD-8B49-A1DD-2A0A1A48A845}" type="slidenum">
              <a:rPr lang="en-US" sz="1300" b="0">
                <a:latin typeface="Times New Roman" charset="0"/>
              </a:rPr>
              <a:pPr eaLnBrk="1" hangingPunct="1"/>
              <a:t>103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06AD085-4EF1-514F-9DE1-4BFF3E2D995D}" type="slidenum">
              <a:rPr lang="en-US" sz="1300" b="0">
                <a:latin typeface="Times New Roman" charset="0"/>
              </a:rPr>
              <a:pPr eaLnBrk="1" hangingPunct="1"/>
              <a:t>104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79DF86F-1666-5C40-A196-998B827D5329}" type="slidenum">
              <a:rPr lang="en-US" sz="1300" b="0">
                <a:latin typeface="Times New Roman" charset="0"/>
              </a:rPr>
              <a:pPr eaLnBrk="1" hangingPunct="1"/>
              <a:t>105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A954377-AABE-5143-9BC5-433C5347F2F5}" type="slidenum">
              <a:rPr lang="en-US" sz="1300" b="0">
                <a:latin typeface="Times New Roman" charset="0"/>
              </a:rPr>
              <a:pPr eaLnBrk="1" hangingPunct="1"/>
              <a:t>107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AD9C2B9-47EF-7545-9D04-C768002961E1}" type="slidenum">
              <a:rPr lang="en-US" sz="1300" b="0">
                <a:latin typeface="Times New Roman" charset="0"/>
              </a:rPr>
              <a:pPr eaLnBrk="1" hangingPunct="1"/>
              <a:t>11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4795561-D276-374F-8A79-2FB3B82C15DD}" type="slidenum">
              <a:rPr lang="en-US" sz="1300" b="0">
                <a:latin typeface="Times New Roman" charset="0"/>
              </a:rPr>
              <a:pPr eaLnBrk="1" hangingPunct="1"/>
              <a:t>108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DFC83C2-3A67-DC47-96F1-CFE92FC19F44}" type="slidenum">
              <a:rPr lang="en-US" sz="1300" b="0">
                <a:latin typeface="Times New Roman" charset="0"/>
              </a:rPr>
              <a:pPr eaLnBrk="1" hangingPunct="1"/>
              <a:t>109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4E42BAB-B408-3E40-A63D-E59CE7AF7B5E}" type="slidenum">
              <a:rPr lang="en-US" sz="1300" b="0">
                <a:latin typeface="Times New Roman" charset="0"/>
              </a:rPr>
              <a:pPr eaLnBrk="1" hangingPunct="1"/>
              <a:t>110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436FBF2-FF89-304B-85FE-A82A3DDF6A77}" type="slidenum">
              <a:rPr lang="en-US" sz="1300" b="0">
                <a:latin typeface="Times New Roman" charset="0"/>
              </a:rPr>
              <a:pPr eaLnBrk="1" hangingPunct="1"/>
              <a:t>111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CE627C9-57A4-2543-8564-C81066967269}" type="slidenum">
              <a:rPr lang="en-US" sz="1300" b="0">
                <a:latin typeface="Times New Roman" charset="0"/>
              </a:rPr>
              <a:pPr eaLnBrk="1" hangingPunct="1"/>
              <a:t>112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430F497-F6B8-DF4E-976F-8F6FCE18F364}" type="slidenum">
              <a:rPr lang="en-US" sz="1300" b="0">
                <a:latin typeface="Times New Roman" charset="0"/>
              </a:rPr>
              <a:pPr eaLnBrk="1" hangingPunct="1"/>
              <a:t>113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9C7C38B-F361-8B4B-9DE3-A396E62682F2}" type="slidenum">
              <a:rPr lang="en-US" sz="1300" b="0">
                <a:latin typeface="Times New Roman" charset="0"/>
              </a:rPr>
              <a:pPr eaLnBrk="1" hangingPunct="1"/>
              <a:t>114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48EBE9-DB25-B644-9A4D-F0A342E788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6648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5B324-DD16-8D4A-A229-3ADECE3F0A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5162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7F1D3-1E17-7540-919B-6CF4D539EA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5439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9595F-65E2-3646-BFDA-F97CDF3DB3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2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BD52F-ED13-EC4B-98E3-4EBF41BD5B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6289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518025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1143000"/>
            <a:ext cx="4518025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194C8-DEB6-A14C-A0A5-8AD102739A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5205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518025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1143000"/>
            <a:ext cx="4518025" cy="5715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9/23/2010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D46A7-1FBC-9044-9813-2698BEE952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731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2872E-33F5-8C41-8E24-CC115026FD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5673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6913FA-6C51-C14A-9419-0E93702EE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511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9A15B-19FA-3E4C-AF84-D82C7FF06D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7889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08519-5D19-D843-AE79-D228E91754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958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EE789-4FE7-974D-8E81-6D57728F38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4420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07890-996D-F34C-871A-275B59610F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3583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2F514-5597-2E4A-826C-EFFD06191B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2497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4638E-9A21-BE44-A57A-9C74F37AC5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3359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l">
              <a:defRPr sz="1500" b="0" i="1">
                <a:solidFill>
                  <a:srgbClr val="0000FF"/>
                </a:solidFill>
                <a:latin typeface="Arial" charset="0"/>
              </a:defRPr>
            </a:lvl1pPr>
          </a:lstStyle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b="0" i="1">
                <a:solidFill>
                  <a:srgbClr val="0000FF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b="0" i="1">
                <a:solidFill>
                  <a:srgbClr val="0000FF"/>
                </a:solidFill>
                <a:latin typeface="Arial" charset="0"/>
              </a:defRPr>
            </a:lvl1pPr>
          </a:lstStyle>
          <a:p>
            <a:fld id="{D06A642A-DAAD-8F4A-8D9A-AE088206E9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 Narrow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  <p:sldLayoutId id="2147484522" r:id="rId12"/>
    <p:sldLayoutId id="2147484523" r:id="rId13"/>
    <p:sldLayoutId id="2147484524" r:id="rId14"/>
    <p:sldLayoutId id="2147484525" r:id="rId15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3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3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2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4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\Users\Katsushi\Desktop\Bio%20Movies\Earth_rotating.mov" TargetMode="External"/><Relationship Id="rId2" Type="http://schemas.openxmlformats.org/officeDocument/2006/relationships/video" Target="\Users\Katsushi\Desktop\Bio%20Movies\Earth_rotating.mov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3.hu/events/97/corliss/index.html" TargetMode="External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\Users\Katsushi\Desktop\Body_Code.mov" TargetMode="External"/><Relationship Id="rId2" Type="http://schemas.openxmlformats.org/officeDocument/2006/relationships/video" Target="\Users\Katsushi\Desktop\Body_Code.mov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37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6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7.xml"/><Relationship Id="rId5" Type="http://schemas.openxmlformats.org/officeDocument/2006/relationships/image" Target="../media/image50.png"/><Relationship Id="rId1" Type="http://schemas.microsoft.com/office/2007/relationships/media" Target="\Users\Katsushi\Desktop\P41\Arisaka_Goldbead.mp4" TargetMode="External"/><Relationship Id="rId2" Type="http://schemas.openxmlformats.org/officeDocument/2006/relationships/video" Target="\Users\Katsushi\Desktop\P41\Arisaka_Goldbead.mp4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chart" Target="../charts/char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3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57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76.png"/><Relationship Id="rId6" Type="http://schemas.openxmlformats.org/officeDocument/2006/relationships/image" Target="../media/image77.jpeg"/><Relationship Id="rId7" Type="http://schemas.openxmlformats.org/officeDocument/2006/relationships/image" Target="../media/image7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0.png"/><Relationship Id="rId1" Type="http://schemas.microsoft.com/office/2007/relationships/media" Target="\Users\Katsushi\Desktop\STEM_single_plane_raw.mov" TargetMode="External"/><Relationship Id="rId2" Type="http://schemas.openxmlformats.org/officeDocument/2006/relationships/video" Target="\Users\Katsushi\Desktop\STEM_single_plane_raw.mov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1" Type="http://schemas.microsoft.com/office/2007/relationships/media" Target="\Users\Katsushi\Desktop\STEM_single_plane_contours.mov" TargetMode="External"/><Relationship Id="rId2" Type="http://schemas.openxmlformats.org/officeDocument/2006/relationships/video" Target="\Users\Katsushi\Desktop\STEM_single_plane_contours.mov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4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7.png"/><Relationship Id="rId1" Type="http://schemas.microsoft.com/office/2007/relationships/media" Target="\Users\Katsushi\Desktop\Mouse_VR.mov" TargetMode="External"/><Relationship Id="rId2" Type="http://schemas.openxmlformats.org/officeDocument/2006/relationships/video" Target="\Users\Katsushi\Desktop\Mouse_VR.mov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41150A4-8152-F84A-BC42-572BE613F48A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554882" name="Rectangle 2"/>
          <p:cNvSpPr>
            <a:spLocks noChangeArrowheads="1"/>
          </p:cNvSpPr>
          <p:nvPr/>
        </p:nvSpPr>
        <p:spPr bwMode="auto">
          <a:xfrm>
            <a:off x="1524000" y="3727450"/>
            <a:ext cx="6705600" cy="830263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ja-JP" altLang="en-US" sz="480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有坂勝史</a:t>
            </a:r>
          </a:p>
        </p:txBody>
      </p:sp>
      <p:sp>
        <p:nvSpPr>
          <p:cNvPr id="25548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9144000" cy="1736725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ja-JP" altLang="en-US" sz="60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光で探る</a:t>
            </a:r>
            <a:r>
              <a:rPr lang="en-US" altLang="ja-JP" sz="60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60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ja-JP" altLang="en-US" sz="60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宇宙・生命・意識の起源</a:t>
            </a:r>
            <a:endParaRPr lang="ja-JP" altLang="en-US" sz="6000">
              <a:solidFill>
                <a:schemeClr val="hlin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2" name="Line 4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5"/>
          <p:cNvSpPr>
            <a:spLocks noChangeShapeType="1"/>
          </p:cNvSpPr>
          <p:nvPr/>
        </p:nvSpPr>
        <p:spPr bwMode="auto">
          <a:xfrm>
            <a:off x="4603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6"/>
          <p:cNvSpPr>
            <a:spLocks noChangeShapeType="1"/>
          </p:cNvSpPr>
          <p:nvPr/>
        </p:nvSpPr>
        <p:spPr bwMode="auto">
          <a:xfrm>
            <a:off x="955516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Rectangle 2"/>
          <p:cNvSpPr>
            <a:spLocks noChangeArrowheads="1"/>
          </p:cNvSpPr>
          <p:nvPr/>
        </p:nvSpPr>
        <p:spPr bwMode="auto">
          <a:xfrm>
            <a:off x="1638300" y="5016500"/>
            <a:ext cx="6334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ja-JP" altLang="en-US" sz="2800">
                <a:solidFill>
                  <a:srgbClr val="0000FF"/>
                </a:solidFill>
                <a:latin typeface="Tahoma" charset="0"/>
                <a:ea typeface="MS Gothic" charset="0"/>
                <a:cs typeface="MS Gothic" charset="0"/>
              </a:rPr>
              <a:t>カリフォルニア大学ロスアンゼルス校</a:t>
            </a:r>
            <a:endParaRPr lang="ja-JP" altLang="en-US" sz="2800">
              <a:solidFill>
                <a:srgbClr val="0000FF"/>
              </a:solidFill>
              <a:latin typeface="Times New Roman" charset="0"/>
              <a:ea typeface="MS Gothic" charset="0"/>
              <a:cs typeface="MS Gothic" charset="0"/>
            </a:endParaRPr>
          </a:p>
          <a:p>
            <a:pPr eaLnBrk="0" hangingPunct="0"/>
            <a:endParaRPr lang="en-US" altLang="ja-JP" sz="1200">
              <a:solidFill>
                <a:srgbClr val="0099FF"/>
              </a:solidFill>
              <a:latin typeface="Times New Roman" charset="0"/>
              <a:ea typeface="MS Gothic" charset="0"/>
              <a:cs typeface="MS Gothic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ja-JP" sz="2800" b="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800" b="0">
              <a:latin typeface="Times New Roman" charset="0"/>
            </a:endParaRPr>
          </a:p>
        </p:txBody>
      </p:sp>
      <p:sp>
        <p:nvSpPr>
          <p:cNvPr id="194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9C0BBAA-57BB-3643-8D73-78882DDE1F37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ハッブルの法則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: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　膨張する宇宙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（１９２９年）</a:t>
            </a:r>
            <a:endParaRPr lang="ja-JP" alt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009900"/>
                </a:solidFill>
              </a:rPr>
              <a:t>我々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35852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35853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35854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8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9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1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398838" y="2887663"/>
            <a:ext cx="31670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4400">
                <a:solidFill>
                  <a:srgbClr val="FF0000"/>
                </a:solidFill>
              </a:rPr>
              <a:t>ビッグバン</a:t>
            </a:r>
            <a:r>
              <a:rPr lang="en-US" altLang="ja-JP" sz="4400">
                <a:solidFill>
                  <a:srgbClr val="FF0000"/>
                </a:solidFill>
              </a:rPr>
              <a:t>!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5849" name="Text Box 20"/>
          <p:cNvSpPr txBox="1">
            <a:spLocks noChangeArrowheads="1"/>
          </p:cNvSpPr>
          <p:nvPr/>
        </p:nvSpPr>
        <p:spPr bwMode="auto">
          <a:xfrm>
            <a:off x="381000" y="6308725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/>
              <a:t>140</a:t>
            </a:r>
            <a:r>
              <a:rPr lang="ja-JP" altLang="en-US" sz="2000"/>
              <a:t>億光年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7010400" y="6156325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/>
              <a:t>光速で</a:t>
            </a:r>
          </a:p>
          <a:p>
            <a:pPr eaLnBrk="1" hangingPunct="1"/>
            <a:r>
              <a:rPr lang="ja-JP" altLang="en-US" sz="2000"/>
              <a:t>遠ざかる地平線</a:t>
            </a:r>
          </a:p>
        </p:txBody>
      </p:sp>
      <p:sp>
        <p:nvSpPr>
          <p:cNvPr id="35851" name="Text Box 6"/>
          <p:cNvSpPr txBox="1">
            <a:spLocks noChangeArrowheads="1"/>
          </p:cNvSpPr>
          <p:nvPr/>
        </p:nvSpPr>
        <p:spPr bwMode="auto">
          <a:xfrm>
            <a:off x="7608888" y="990600"/>
            <a:ext cx="18399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FF6600"/>
                </a:solidFill>
              </a:rPr>
              <a:t>宇宙の</a:t>
            </a:r>
          </a:p>
          <a:p>
            <a:pPr eaLnBrk="1" hangingPunct="1"/>
            <a:r>
              <a:rPr lang="ja-JP" altLang="en-US" sz="1800">
                <a:solidFill>
                  <a:srgbClr val="FF6600"/>
                </a:solidFill>
              </a:rPr>
              <a:t>地平線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外なる世界と内なる世界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5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9144000" cy="5695950"/>
          </a:xfrm>
        </p:spPr>
        <p:txBody>
          <a:bodyPr/>
          <a:lstStyle/>
          <a:p>
            <a:r>
              <a:rPr lang="ja-JP" altLang="en-US" sz="3200">
                <a:latin typeface="Arial Narrow" charset="0"/>
                <a:ea typeface="ＭＳ Ｐゴシック" charset="0"/>
                <a:cs typeface="ＭＳ Ｐゴシック" charset="0"/>
              </a:rPr>
              <a:t>外なる世界</a:t>
            </a:r>
            <a:r>
              <a:rPr lang="en-US" altLang="ja-JP" sz="3200">
                <a:latin typeface="Arial Narrow" charset="0"/>
                <a:ea typeface="ＭＳ Ｐゴシック" charset="0"/>
                <a:cs typeface="ＭＳ Ｐゴシック" charset="0"/>
              </a:rPr>
              <a:t>: </a:t>
            </a:r>
            <a:r>
              <a:rPr lang="ja-JP" altLang="en-US" sz="3200">
                <a:latin typeface="Arial Narrow" charset="0"/>
                <a:ea typeface="ＭＳ Ｐゴシック" charset="0"/>
                <a:cs typeface="ＭＳ Ｐゴシック" charset="0"/>
              </a:rPr>
              <a:t>五感</a:t>
            </a:r>
            <a:r>
              <a:rPr lang="en-US" altLang="ja-JP" sz="32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 </a:t>
            </a:r>
            <a:r>
              <a:rPr lang="en-US" altLang="ja-JP" sz="32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Virtual Reality </a:t>
            </a:r>
            <a:r>
              <a:rPr lang="ja-JP" altLang="en-US" sz="32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による刺激</a:t>
            </a:r>
            <a:endParaRPr lang="en-US" altLang="ja-JP" sz="32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視覚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聴覚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味覚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嗅覚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触覚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r>
              <a:rPr lang="ja-JP" altLang="en-US" sz="32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内なる世界（脳）</a:t>
            </a:r>
            <a:r>
              <a:rPr lang="en-US" altLang="ja-JP" sz="32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</a:t>
            </a:r>
            <a:r>
              <a:rPr lang="ja-JP" altLang="en-US" sz="32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光による刺激（二光子励起）</a:t>
            </a:r>
            <a:endParaRPr lang="en-US" altLang="ja-JP" sz="320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 sz="3200">
                <a:latin typeface="Arial Narrow" charset="0"/>
                <a:ea typeface="ＭＳ Ｐゴシック" charset="0"/>
              </a:rPr>
              <a:t>脳神経回路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/>
            <a:endParaRPr lang="en-US" sz="2000">
              <a:solidFill>
                <a:srgbClr val="0000CC"/>
              </a:solidFill>
              <a:latin typeface="Arial Narrow" charset="0"/>
              <a:ea typeface="ＭＳ Ｐゴシック" charset="0"/>
            </a:endParaRPr>
          </a:p>
          <a:p>
            <a:r>
              <a:rPr lang="ja-JP" altLang="en-US" sz="3200">
                <a:latin typeface="Arial Narrow" charset="0"/>
                <a:ea typeface="ＭＳ Ｐゴシック" charset="0"/>
                <a:cs typeface="ＭＳ Ｐゴシック" charset="0"/>
              </a:rPr>
              <a:t>内なる世界（脳）と外なる世界を直接につなぐ</a:t>
            </a:r>
            <a:endParaRPr lang="en-US" altLang="ja-JP" sz="32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 sz="3200">
                <a:latin typeface="Arial Narrow" charset="0"/>
                <a:ea typeface="ＭＳ Ｐゴシック" charset="0"/>
              </a:rPr>
              <a:t>外界の時空間の、内なる認識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 sz="32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2078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F680102-B097-DD46-974D-D4A1E4861FF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「意識」の起源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601200" cy="5943600"/>
          </a:xfrm>
        </p:spPr>
        <p:txBody>
          <a:bodyPr/>
          <a:lstStyle/>
          <a:p>
            <a:r>
              <a:rPr lang="ja-JP" altLang="en-US" sz="3200">
                <a:latin typeface="Arial Narrow" charset="0"/>
                <a:ea typeface="ＭＳ Ｐゴシック" charset="0"/>
                <a:cs typeface="ＭＳ Ｐゴシック" charset="0"/>
              </a:rPr>
              <a:t>人の脳は無意識下に、数限りない並列演算を行っている。</a:t>
            </a:r>
            <a:endParaRPr lang="en-US" altLang="ja-JP" sz="32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3"/>
            <a:endParaRPr lang="en-US" altLang="ja-JP" sz="1900">
              <a:latin typeface="Arial Narrow" charset="0"/>
              <a:ea typeface="ＭＳ Ｐゴシック" charset="0"/>
            </a:endParaRPr>
          </a:p>
          <a:p>
            <a:pPr lvl="1"/>
            <a:r>
              <a:rPr lang="ja-JP" altLang="en-US" sz="2800">
                <a:latin typeface="Arial Narrow" charset="0"/>
                <a:ea typeface="ＭＳ Ｐゴシック" charset="0"/>
              </a:rPr>
              <a:t>画像処理</a:t>
            </a:r>
            <a:endParaRPr lang="en-US" altLang="ja-JP" sz="2800">
              <a:latin typeface="Arial Narrow" charset="0"/>
              <a:ea typeface="ＭＳ Ｐゴシック" charset="0"/>
            </a:endParaRPr>
          </a:p>
          <a:p>
            <a:pPr lvl="1"/>
            <a:r>
              <a:rPr lang="ja-JP" altLang="en-US" sz="2800">
                <a:latin typeface="Arial Narrow" charset="0"/>
                <a:ea typeface="ＭＳ Ｐゴシック" charset="0"/>
              </a:rPr>
              <a:t>音、言語の認識</a:t>
            </a:r>
            <a:endParaRPr lang="en-US" altLang="ja-JP" sz="2800">
              <a:latin typeface="Arial Narrow" charset="0"/>
              <a:ea typeface="ＭＳ Ｐゴシック" charset="0"/>
            </a:endParaRPr>
          </a:p>
          <a:p>
            <a:pPr lvl="1"/>
            <a:r>
              <a:rPr lang="ja-JP" altLang="en-US" sz="2800">
                <a:latin typeface="Arial Narrow" charset="0"/>
                <a:ea typeface="ＭＳ Ｐゴシック" charset="0"/>
              </a:rPr>
              <a:t>時空の認識</a:t>
            </a:r>
            <a:endParaRPr lang="en-US" altLang="ja-JP" sz="2800">
              <a:latin typeface="Arial Narrow" charset="0"/>
              <a:ea typeface="ＭＳ Ｐゴシック" charset="0"/>
            </a:endParaRPr>
          </a:p>
          <a:p>
            <a:pPr lvl="1"/>
            <a:r>
              <a:rPr lang="en-US" altLang="ja-JP" sz="2800">
                <a:latin typeface="Arial Narrow" charset="0"/>
                <a:ea typeface="ＭＳ Ｐゴシック" charset="0"/>
              </a:rPr>
              <a:t>… </a:t>
            </a:r>
          </a:p>
          <a:p>
            <a:r>
              <a:rPr lang="ja-JP" altLang="en-US" sz="3200">
                <a:latin typeface="Arial Narrow" charset="0"/>
                <a:ea typeface="ＭＳ Ｐゴシック" charset="0"/>
                <a:cs typeface="ＭＳ Ｐゴシック" charset="0"/>
              </a:rPr>
              <a:t>「意識」とは、無意識に行っている脳の並列演算の結果として、決断を下した後の「残像」に過ぎない。</a:t>
            </a:r>
            <a:endParaRPr lang="en-US" altLang="ja-JP" sz="32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3"/>
            <a:endParaRPr lang="en-US" altLang="ja-JP" sz="1900">
              <a:latin typeface="Arial Narrow" charset="0"/>
              <a:ea typeface="ＭＳ Ｐゴシック" charset="0"/>
            </a:endParaRPr>
          </a:p>
          <a:p>
            <a:pPr lvl="1"/>
            <a:r>
              <a:rPr lang="ja-JP" altLang="en-US" sz="2800">
                <a:latin typeface="Arial Narrow" charset="0"/>
                <a:ea typeface="ＭＳ Ｐゴシック" charset="0"/>
              </a:rPr>
              <a:t>言語、論理的思考は、実は過去の残像</a:t>
            </a:r>
            <a:endParaRPr lang="en-US" altLang="ja-JP" sz="2800">
              <a:latin typeface="Arial Narrow" charset="0"/>
              <a:ea typeface="ＭＳ Ｐゴシック" charset="0"/>
            </a:endParaRPr>
          </a:p>
          <a:p>
            <a:pPr lvl="1"/>
            <a:r>
              <a:rPr lang="ja-JP" altLang="en-US" sz="2800">
                <a:latin typeface="Arial Narrow" charset="0"/>
                <a:ea typeface="ＭＳ Ｐゴシック" charset="0"/>
              </a:rPr>
              <a:t>言葉の内容は、話した後で初めて意識される。</a:t>
            </a:r>
            <a:endParaRPr lang="en-US" altLang="ja-JP" sz="2800">
              <a:latin typeface="Arial Narrow" charset="0"/>
              <a:ea typeface="ＭＳ Ｐゴシック" charset="0"/>
            </a:endParaRP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音楽の演奏</a:t>
            </a:r>
            <a:r>
              <a:rPr lang="ja-JP" altLang="en-US" sz="2800">
                <a:latin typeface="Arial Narrow" charset="0"/>
                <a:ea typeface="ＭＳ Ｐゴシック" charset="0"/>
              </a:rPr>
              <a:t>中</a:t>
            </a:r>
            <a:r>
              <a:rPr lang="en-US" sz="2800">
                <a:latin typeface="Arial Narrow" charset="0"/>
                <a:ea typeface="ＭＳ Ｐゴシック" charset="0"/>
              </a:rPr>
              <a:t>は</a:t>
            </a:r>
            <a:r>
              <a:rPr lang="ja-JP" altLang="en-US" sz="2800">
                <a:latin typeface="Arial Narrow" charset="0"/>
                <a:ea typeface="ＭＳ Ｐゴシック" charset="0"/>
              </a:rPr>
              <a:t>、すぐ</a:t>
            </a:r>
            <a:r>
              <a:rPr lang="en-US" sz="2800">
                <a:latin typeface="Arial Narrow" charset="0"/>
                <a:ea typeface="ＭＳ Ｐゴシック" charset="0"/>
              </a:rPr>
              <a:t>次のフレーズしか浮かばない。</a:t>
            </a:r>
            <a:endParaRPr lang="en-US" altLang="ja-JP" sz="2800">
              <a:latin typeface="Arial Narrow" charset="0"/>
              <a:ea typeface="ＭＳ Ｐゴシック" charset="0"/>
            </a:endParaRPr>
          </a:p>
        </p:txBody>
      </p:sp>
      <p:sp>
        <p:nvSpPr>
          <p:cNvPr id="20992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2099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04C0017-1E3C-F145-8B4F-181CBAD49B61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2109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7893F21-867A-A549-B6B9-F2CD19D2CF58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1094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590800"/>
            <a:ext cx="5943600" cy="2209800"/>
          </a:xfrm>
          <a:solidFill>
            <a:srgbClr val="CCFFCC"/>
          </a:solidFill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4800">
                <a:latin typeface="Tahoma" charset="0"/>
                <a:ea typeface="ＭＳ Ｐゴシック" charset="0"/>
                <a:cs typeface="ＭＳ Ｐゴシック" charset="0"/>
              </a:rPr>
              <a:t>まとめ</a:t>
            </a:r>
            <a:r>
              <a:rPr lang="en-US" altLang="ja-JP" sz="4800"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4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ja-JP" altLang="en-US" sz="4800">
                <a:latin typeface="Tahoma" charset="0"/>
                <a:ea typeface="ＭＳ Ｐゴシック" charset="0"/>
                <a:cs typeface="ＭＳ Ｐゴシック" charset="0"/>
              </a:rPr>
              <a:t>科学の行方</a:t>
            </a:r>
            <a:endParaRPr lang="en-US" sz="4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50055A2-FBB0-8348-8A0A-91F760F2BDDE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129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21299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130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8000" y="6096000"/>
            <a:ext cx="1211263" cy="708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>
                <a:solidFill>
                  <a:srgbClr val="32946A"/>
                </a:solidFill>
              </a:rPr>
              <a:t>単純</a:t>
            </a:r>
            <a:endParaRPr lang="en-US" sz="4000">
              <a:solidFill>
                <a:srgbClr val="32946A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921250" y="6059488"/>
            <a:ext cx="4106863" cy="7080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>
                <a:solidFill>
                  <a:srgbClr val="32946A"/>
                </a:solidFill>
              </a:rPr>
              <a:t>秩序だった複雑系</a:t>
            </a:r>
            <a:endParaRPr lang="en-US" sz="4000">
              <a:solidFill>
                <a:srgbClr val="32946A"/>
              </a:solidFill>
            </a:endParaRPr>
          </a:p>
        </p:txBody>
      </p:sp>
      <p:sp>
        <p:nvSpPr>
          <p:cNvPr id="213003" name="AutoShape 4"/>
          <p:cNvSpPr>
            <a:spLocks noChangeArrowheads="1"/>
          </p:cNvSpPr>
          <p:nvPr/>
        </p:nvSpPr>
        <p:spPr bwMode="auto">
          <a:xfrm rot="-5400000">
            <a:off x="2990850" y="5429250"/>
            <a:ext cx="571500" cy="2133600"/>
          </a:xfrm>
          <a:prstGeom prst="downArrow">
            <a:avLst>
              <a:gd name="adj1" fmla="val 28657"/>
              <a:gd name="adj2" fmla="val 47721"/>
            </a:avLst>
          </a:prstGeom>
          <a:solidFill>
            <a:schemeClr val="bg1"/>
          </a:solidFill>
          <a:ln w="50800">
            <a:solidFill>
              <a:srgbClr val="60C99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00FF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24B7A91-41DF-954D-9382-11156768A611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15044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215045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15047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925" y="6019800"/>
            <a:ext cx="110807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</a:rPr>
              <a:t>粒子の</a:t>
            </a:r>
            <a:endParaRPr lang="en-US" altLang="ja-JP" sz="2400">
              <a:solidFill>
                <a:srgbClr val="FF00FF"/>
              </a:solidFill>
            </a:endParaRPr>
          </a:p>
          <a:p>
            <a:r>
              <a:rPr lang="ja-JP" altLang="en-US" sz="2400">
                <a:solidFill>
                  <a:srgbClr val="FF00FF"/>
                </a:solidFill>
              </a:rPr>
              <a:t>起源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191000" y="6003925"/>
            <a:ext cx="110807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生命の</a:t>
            </a:r>
            <a:endParaRPr lang="en-US" altLang="ja-JP" sz="2400">
              <a:solidFill>
                <a:srgbClr val="FF3300"/>
              </a:solidFill>
            </a:endParaRPr>
          </a:p>
          <a:p>
            <a:r>
              <a:rPr lang="ja-JP" altLang="en-US" sz="2400">
                <a:solidFill>
                  <a:srgbClr val="FF3300"/>
                </a:solidFill>
              </a:rPr>
              <a:t>起源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81800" y="6003925"/>
            <a:ext cx="110807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意識</a:t>
            </a:r>
            <a:endParaRPr lang="en-US" altLang="ja-JP" sz="2400">
              <a:solidFill>
                <a:srgbClr val="FF3300"/>
              </a:solidFill>
            </a:endParaRPr>
          </a:p>
          <a:p>
            <a:r>
              <a:rPr lang="ja-JP" altLang="en-US" sz="2400">
                <a:solidFill>
                  <a:srgbClr val="FF3300"/>
                </a:solidFill>
              </a:rPr>
              <a:t>の起源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  <p:sp>
        <p:nvSpPr>
          <p:cNvPr id="2150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295400" y="6019800"/>
            <a:ext cx="110807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</a:rPr>
              <a:t>構造の</a:t>
            </a:r>
            <a:endParaRPr lang="en-US" altLang="ja-JP" sz="2400">
              <a:solidFill>
                <a:srgbClr val="FF00FF"/>
              </a:solidFill>
            </a:endParaRPr>
          </a:p>
          <a:p>
            <a:r>
              <a:rPr lang="ja-JP" altLang="en-US" sz="2400">
                <a:solidFill>
                  <a:srgbClr val="FF00FF"/>
                </a:solidFill>
              </a:rPr>
              <a:t>起源</a:t>
            </a:r>
            <a:endParaRPr lang="en-US" sz="240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1325E85-FC23-244E-B4E8-C9B3DB9A0F44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17093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217094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17096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121400"/>
            <a:ext cx="1416050" cy="584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ja-JP" altLang="en-US" sz="3200">
                <a:solidFill>
                  <a:srgbClr val="FF6600"/>
                </a:solidFill>
              </a:rPr>
              <a:t>加速器</a:t>
            </a:r>
            <a:endParaRPr lang="en-US" sz="3200">
              <a:solidFill>
                <a:srgbClr val="FF6600"/>
              </a:solidFill>
            </a:endParaRPr>
          </a:p>
        </p:txBody>
      </p:sp>
      <p:grpSp>
        <p:nvGrpSpPr>
          <p:cNvPr id="217098" name="Group 19"/>
          <p:cNvGrpSpPr>
            <a:grpSpLocks/>
          </p:cNvGrpSpPr>
          <p:nvPr/>
        </p:nvGrpSpPr>
        <p:grpSpPr bwMode="auto">
          <a:xfrm>
            <a:off x="4724400" y="6121400"/>
            <a:ext cx="3352800" cy="584200"/>
            <a:chOff x="4724400" y="6122184"/>
            <a:chExt cx="3352800" cy="584776"/>
          </a:xfrm>
        </p:grpSpPr>
        <p:cxnSp>
          <p:nvCxnSpPr>
            <p:cNvPr id="217103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594350" y="6122184"/>
              <a:ext cx="1416050" cy="58477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ja-JP" altLang="en-US" sz="3200">
                  <a:solidFill>
                    <a:srgbClr val="FF0000"/>
                  </a:solidFill>
                </a:rPr>
                <a:t>顕微鏡</a:t>
              </a:r>
              <a:endParaRPr lang="en-US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217099" name="Group 18"/>
          <p:cNvGrpSpPr>
            <a:grpSpLocks/>
          </p:cNvGrpSpPr>
          <p:nvPr/>
        </p:nvGrpSpPr>
        <p:grpSpPr bwMode="auto">
          <a:xfrm>
            <a:off x="1676400" y="6121400"/>
            <a:ext cx="2743200" cy="584200"/>
            <a:chOff x="1676400" y="6120824"/>
            <a:chExt cx="2743200" cy="584776"/>
          </a:xfrm>
        </p:grpSpPr>
        <p:cxnSp>
          <p:nvCxnSpPr>
            <p:cNvPr id="217101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209800" y="6120824"/>
              <a:ext cx="1416050" cy="584776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ja-JP" altLang="en-US" sz="3200">
                  <a:solidFill>
                    <a:srgbClr val="FF00FF"/>
                  </a:solidFill>
                </a:rPr>
                <a:t>望遠鏡</a:t>
              </a:r>
              <a:endParaRPr lang="en-US" sz="3200">
                <a:solidFill>
                  <a:srgbClr val="FF00FF"/>
                </a:solidFill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生命とは何か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39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9264650" cy="60007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ja-JP" altLang="en-US" sz="4000" u="sng">
                <a:latin typeface="Arial Narrow" charset="0"/>
                <a:ea typeface="ＭＳ Ｐゴシック" charset="0"/>
                <a:cs typeface="ＭＳ Ｐゴシック" charset="0"/>
              </a:rPr>
              <a:t>強く相互作用する複雑系</a:t>
            </a:r>
            <a:endParaRPr lang="en-US" altLang="ja-JP" sz="40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 sz="3600">
                <a:latin typeface="Arial Narrow" charset="0"/>
                <a:ea typeface="ＭＳ Ｐゴシック" charset="0"/>
              </a:rPr>
              <a:t>一つの細胞内に、数万種類のタンパク質がひしめいている。</a:t>
            </a:r>
            <a:endParaRPr lang="en-US" altLang="ja-JP" sz="3600"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 sz="3600">
                <a:latin typeface="Arial Narrow" charset="0"/>
                <a:ea typeface="ＭＳ Ｐゴシック" charset="0"/>
              </a:rPr>
              <a:t>一つの生命体は、百兆個（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10</a:t>
            </a:r>
            <a:r>
              <a:rPr lang="en-US" altLang="ja-JP" sz="3600" baseline="30000">
                <a:latin typeface="Arial Narrow" charset="0"/>
                <a:ea typeface="ＭＳ Ｐゴシック" charset="0"/>
              </a:rPr>
              <a:t>14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)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もの細胞が寄り集まってできている。</a:t>
            </a:r>
            <a:endParaRPr lang="en-US" altLang="ja-JP" sz="3600">
              <a:latin typeface="Arial Narrow" charset="0"/>
              <a:ea typeface="ＭＳ Ｐゴシック" charset="0"/>
            </a:endParaRPr>
          </a:p>
          <a:p>
            <a:pPr>
              <a:spcAft>
                <a:spcPts val="600"/>
              </a:spcAft>
            </a:pPr>
            <a:r>
              <a:rPr lang="ja-JP" altLang="en-US" sz="4000" u="sng">
                <a:latin typeface="Arial Narrow" charset="0"/>
                <a:ea typeface="ＭＳ Ｐゴシック" charset="0"/>
                <a:cs typeface="ＭＳ Ｐゴシック" charset="0"/>
              </a:rPr>
              <a:t>秩序だった自発的対称性の破れ</a:t>
            </a:r>
            <a:endParaRPr lang="en-US" altLang="ja-JP" sz="40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 sz="3600">
                <a:latin typeface="Arial Narrow" charset="0"/>
                <a:ea typeface="ＭＳ Ｐゴシック" charset="0"/>
              </a:rPr>
              <a:t>生命の進化過程</a:t>
            </a:r>
            <a:endParaRPr lang="en-US" altLang="ja-JP" sz="3600"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 sz="3600">
                <a:latin typeface="Arial Narrow" charset="0"/>
                <a:ea typeface="ＭＳ Ｐゴシック" charset="0"/>
              </a:rPr>
              <a:t>受精卵からの成長過程</a:t>
            </a:r>
            <a:endParaRPr lang="en-US" altLang="ja-JP" sz="3600"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 sz="3600">
                <a:latin typeface="Arial Narrow" charset="0"/>
                <a:ea typeface="ＭＳ Ｐゴシック" charset="0"/>
              </a:rPr>
              <a:t>後天的な学習過程</a:t>
            </a:r>
            <a:endParaRPr lang="en-US" altLang="ja-JP" sz="3600">
              <a:latin typeface="Arial Narrow" charset="0"/>
              <a:ea typeface="ＭＳ Ｐゴシック" charset="0"/>
            </a:endParaRPr>
          </a:p>
          <a:p>
            <a:pPr>
              <a:spcAft>
                <a:spcPts val="600"/>
              </a:spcAft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600"/>
              </a:spcAft>
            </a:pPr>
            <a:endParaRPr lang="en-US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2191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08600FD-31B0-A44B-9C28-BEBCEB028C9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01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201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3CB8EA0-3F5B-1347-B105-8CA696345EC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0165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016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脳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宇宙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0167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8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0169" name="Rectangle 6"/>
          <p:cNvSpPr>
            <a:spLocks noChangeArrowheads="1"/>
          </p:cNvSpPr>
          <p:nvPr/>
        </p:nvSpPr>
        <p:spPr bwMode="auto">
          <a:xfrm>
            <a:off x="7075488" y="6948488"/>
            <a:ext cx="2525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33"/>
                </a:solidFill>
              </a:rPr>
              <a:t>New York Times 8/21/2006</a:t>
            </a:r>
          </a:p>
        </p:txBody>
      </p:sp>
      <p:sp>
        <p:nvSpPr>
          <p:cNvPr id="220170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FFFF00"/>
                </a:solidFill>
              </a:rPr>
              <a:t>一千億の銀河</a:t>
            </a:r>
          </a:p>
        </p:txBody>
      </p:sp>
      <p:sp>
        <p:nvSpPr>
          <p:cNvPr id="220171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FFFF00"/>
                </a:solidFill>
              </a:rPr>
              <a:t>一千億のニューロン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800">
                <a:latin typeface="Tahoma" charset="0"/>
                <a:ea typeface="ＭＳ Ｐゴシック" charset="0"/>
                <a:cs typeface="ＭＳ Ｐゴシック" charset="0"/>
              </a:rPr>
              <a:t>四大科学</a:t>
            </a:r>
            <a:endParaRPr lang="en-US" sz="4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439863"/>
            <a:ext cx="9340850" cy="5162550"/>
          </a:xfrm>
        </p:spPr>
        <p:txBody>
          <a:bodyPr>
            <a:noAutofit/>
          </a:bodyPr>
          <a:lstStyle/>
          <a:p>
            <a:pPr algn="ctr">
              <a:buFont typeface="Wingdings" charset="0"/>
              <a:buNone/>
            </a:pPr>
            <a:r>
              <a:rPr lang="ja-JP" altLang="en-US" sz="48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　物の起源　　　     宇宙の起源</a:t>
            </a:r>
            <a:endParaRPr lang="en-US" altLang="ja-JP" sz="480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algn="ctr">
              <a:buFont typeface="Wingdings" charset="0"/>
              <a:buNone/>
            </a:pPr>
            <a:r>
              <a:rPr lang="ja-JP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素粒子論　　　</a:t>
            </a:r>
            <a:r>
              <a:rPr lang="en-US" altLang="ja-JP" sz="48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	   </a:t>
            </a:r>
            <a:r>
              <a:rPr lang="ja-JP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宇宙論</a:t>
            </a:r>
            <a:endParaRPr lang="en-US" altLang="ja-JP" sz="4800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algn="ctr">
              <a:buFont typeface="Wingdings" charset="0"/>
              <a:buNone/>
            </a:pPr>
            <a:endParaRPr lang="en-US" altLang="ja-JP" sz="48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ja-JP" altLang="en-US" sz="48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     </a:t>
            </a:r>
            <a:r>
              <a:rPr lang="ja-JP" altLang="en-US" sz="48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生命の起源  　</a:t>
            </a:r>
            <a:r>
              <a:rPr lang="en-US" altLang="ja-JP" sz="48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  </a:t>
            </a:r>
            <a:r>
              <a:rPr lang="ja-JP" altLang="en-US" sz="48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意識の起源</a:t>
            </a:r>
            <a:endParaRPr lang="en-US" altLang="ja-JP" sz="480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ja-JP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altLang="ja-JP" sz="48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</a:t>
            </a:r>
            <a:r>
              <a:rPr lang="ja-JP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分子生物学  　</a:t>
            </a:r>
            <a:r>
              <a:rPr lang="en-US" altLang="ja-JP" sz="48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	         </a:t>
            </a:r>
            <a:r>
              <a:rPr lang="ja-JP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脳科学          </a:t>
            </a:r>
            <a:endParaRPr lang="en-US" altLang="ja-JP" sz="4800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algn="ctr">
              <a:buFont typeface="Wingdings" charset="0"/>
              <a:buNone/>
            </a:pPr>
            <a:r>
              <a:rPr lang="en-US" altLang="ja-JP" sz="4800">
                <a:latin typeface="Arial Narrow" charset="0"/>
                <a:ea typeface="ＭＳ Ｐゴシック" charset="0"/>
                <a:cs typeface="ＭＳ Ｐゴシック" charset="0"/>
              </a:rPr>
              <a:t>		</a:t>
            </a:r>
            <a:endParaRPr lang="en-US" sz="48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22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222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B099E08-163B-804E-95D1-A7AE8CCE8FD9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09600" y="1316038"/>
            <a:ext cx="35814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5814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09600" y="4316413"/>
            <a:ext cx="35814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175250" y="4316413"/>
            <a:ext cx="35814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3" name="Up-Down Arrow 12"/>
          <p:cNvSpPr/>
          <p:nvPr/>
        </p:nvSpPr>
        <p:spPr bwMode="auto">
          <a:xfrm>
            <a:off x="2320925" y="3554413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4" name="Up-Down Arrow 13"/>
          <p:cNvSpPr/>
          <p:nvPr/>
        </p:nvSpPr>
        <p:spPr bwMode="auto">
          <a:xfrm>
            <a:off x="6858000" y="354647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6" name="Up-Down Arrow 15"/>
          <p:cNvSpPr/>
          <p:nvPr/>
        </p:nvSpPr>
        <p:spPr bwMode="auto">
          <a:xfrm rot="5400000">
            <a:off x="4510088" y="5091113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42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242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A9CB4EF-ADDF-5D43-BDD4-4B8EAA9932ED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109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4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42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Text Box 5"/>
          <p:cNvSpPr txBox="1">
            <a:spLocks noChangeArrowheads="1"/>
          </p:cNvSpPr>
          <p:nvPr/>
        </p:nvSpPr>
        <p:spPr bwMode="auto">
          <a:xfrm>
            <a:off x="4622800" y="4389438"/>
            <a:ext cx="142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FF00"/>
                </a:solidFill>
              </a:rPr>
              <a:t>影の宇宙</a:t>
            </a:r>
          </a:p>
        </p:txBody>
      </p:sp>
      <p:sp>
        <p:nvSpPr>
          <p:cNvPr id="224264" name="Text Box 6"/>
          <p:cNvSpPr txBox="1">
            <a:spLocks noChangeArrowheads="1"/>
          </p:cNvSpPr>
          <p:nvPr/>
        </p:nvSpPr>
        <p:spPr bwMode="auto">
          <a:xfrm>
            <a:off x="7340600" y="4745038"/>
            <a:ext cx="1731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FF00"/>
                </a:solidFill>
              </a:rPr>
              <a:t>我々の宇宙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86BC132-440F-5143-BFEE-2C0491895836}" type="slidenum">
              <a:rPr lang="en-US" sz="1600" b="0">
                <a:solidFill>
                  <a:srgbClr val="0000FF"/>
                </a:solidFill>
                <a:latin typeface="Arial" charset="0"/>
              </a:rPr>
              <a:pPr eaLnBrk="1" hangingPunct="1"/>
              <a:t>11</a:t>
            </a:fld>
            <a:endParaRPr lang="en-US" sz="16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-76200"/>
            <a:ext cx="8880475" cy="812800"/>
          </a:xfrm>
          <a:noFill/>
        </p:spPr>
        <p:txBody>
          <a:bodyPr lIns="96627" tIns="48314" rIns="96627" bIns="48314"/>
          <a:lstStyle/>
          <a:p>
            <a:pPr defTabSz="914400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素粒子の内部構造　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（１９７０年頃）</a:t>
            </a:r>
          </a:p>
        </p:txBody>
      </p:sp>
      <p:pic>
        <p:nvPicPr>
          <p:cNvPr id="3789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340475"/>
          </a:xfrm>
          <a:noFill/>
        </p:spPr>
      </p:pic>
      <p:sp>
        <p:nvSpPr>
          <p:cNvPr id="37895" name="Text Box 5"/>
          <p:cNvSpPr txBox="1">
            <a:spLocks noChangeArrowheads="1"/>
          </p:cNvSpPr>
          <p:nvPr/>
        </p:nvSpPr>
        <p:spPr bwMode="auto">
          <a:xfrm>
            <a:off x="6627813" y="1617663"/>
            <a:ext cx="14160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/>
              <a:t>電子</a:t>
            </a:r>
          </a:p>
        </p:txBody>
      </p:sp>
      <p:sp>
        <p:nvSpPr>
          <p:cNvPr id="37896" name="Text Box 6"/>
          <p:cNvSpPr txBox="1">
            <a:spLocks noChangeArrowheads="1"/>
          </p:cNvSpPr>
          <p:nvPr/>
        </p:nvSpPr>
        <p:spPr bwMode="auto">
          <a:xfrm>
            <a:off x="3810000" y="2052638"/>
            <a:ext cx="14160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/>
              <a:t>原子</a:t>
            </a:r>
          </a:p>
        </p:txBody>
      </p:sp>
      <p:sp>
        <p:nvSpPr>
          <p:cNvPr id="37897" name="Text Box 7"/>
          <p:cNvSpPr txBox="1">
            <a:spLocks noChangeArrowheads="1"/>
          </p:cNvSpPr>
          <p:nvPr/>
        </p:nvSpPr>
        <p:spPr bwMode="auto">
          <a:xfrm>
            <a:off x="4811713" y="3411538"/>
            <a:ext cx="14160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/>
              <a:t>原子核</a:t>
            </a:r>
          </a:p>
        </p:txBody>
      </p:sp>
      <p:sp>
        <p:nvSpPr>
          <p:cNvPr id="37898" name="Text Box 8"/>
          <p:cNvSpPr txBox="1">
            <a:spLocks noChangeArrowheads="1"/>
          </p:cNvSpPr>
          <p:nvPr/>
        </p:nvSpPr>
        <p:spPr bwMode="auto">
          <a:xfrm>
            <a:off x="6745288" y="5194300"/>
            <a:ext cx="20193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/>
              <a:t>陽子・中性子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5511800" y="6869113"/>
            <a:ext cx="1803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/>
              <a:t>クォーク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63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263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9EE51C9-A5EC-FA4E-AE45-8E5B71D2637A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110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63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9950" y="2124075"/>
            <a:ext cx="7967663" cy="2713038"/>
          </a:xfrm>
        </p:spPr>
        <p:txBody>
          <a:bodyPr/>
          <a:lstStyle/>
          <a:p>
            <a:pPr marL="0" indent="0">
              <a:lnSpc>
                <a:spcPct val="125000"/>
              </a:lnSpc>
              <a:buFont typeface="Wingdings" charset="0"/>
              <a:buNone/>
            </a:pPr>
            <a:r>
              <a:rPr lang="ja-JP" altLang="en-US" sz="5600">
                <a:latin typeface="Arial Narrow" charset="0"/>
                <a:ea typeface="ＭＳ Ｐゴシック" charset="0"/>
                <a:cs typeface="ＭＳ Ｐゴシック" charset="0"/>
              </a:rPr>
              <a:t>そもそも宇宙は、我々の住む宇宙だけなのか？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83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283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ED5F2F8-9F8F-7044-A779-AC270A5A4931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111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83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83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9" name="Rectangle 5"/>
          <p:cNvSpPr>
            <a:spLocks noChangeArrowheads="1"/>
          </p:cNvSpPr>
          <p:nvPr/>
        </p:nvSpPr>
        <p:spPr bwMode="auto">
          <a:xfrm>
            <a:off x="4849813" y="152400"/>
            <a:ext cx="47513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sz="3200">
                <a:solidFill>
                  <a:srgbClr val="EE00A4"/>
                </a:solidFill>
                <a:latin typeface="Tahoma" charset="0"/>
              </a:rPr>
              <a:t>Linde</a:t>
            </a:r>
            <a:r>
              <a:rPr lang="ja-JP" altLang="en-US" sz="3200">
                <a:solidFill>
                  <a:srgbClr val="EE00A4"/>
                </a:solidFill>
                <a:latin typeface="Tahoma" charset="0"/>
              </a:rPr>
              <a:t>の宇宙多重発生</a:t>
            </a:r>
            <a:endParaRPr lang="en-US" altLang="ja-JP" sz="3200">
              <a:solidFill>
                <a:srgbClr val="EE00A4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304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304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0E41B10-AE74-4F49-8A44-6DFDE929CD1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112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30405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8423" name="Text Box 7"/>
          <p:cNvSpPr txBox="1">
            <a:spLocks noChangeArrowheads="1"/>
          </p:cNvSpPr>
          <p:nvPr/>
        </p:nvSpPr>
        <p:spPr bwMode="auto">
          <a:xfrm>
            <a:off x="803275" y="2657475"/>
            <a:ext cx="8105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FFFF00"/>
                </a:solidFill>
              </a:rPr>
              <a:t>約</a:t>
            </a:r>
            <a:r>
              <a:rPr lang="en-US" altLang="ja-JP" sz="3600">
                <a:solidFill>
                  <a:srgbClr val="FFFF00"/>
                </a:solidFill>
              </a:rPr>
              <a:t>1000</a:t>
            </a:r>
            <a:r>
              <a:rPr lang="ja-JP" altLang="en-US" sz="3600">
                <a:solidFill>
                  <a:srgbClr val="FFFF00"/>
                </a:solidFill>
              </a:rPr>
              <a:t>億の宇宙のひとつに我々はいる。</a:t>
            </a:r>
          </a:p>
        </p:txBody>
      </p:sp>
      <p:sp>
        <p:nvSpPr>
          <p:cNvPr id="828424" name="Text Box 8"/>
          <p:cNvSpPr txBox="1">
            <a:spLocks noChangeArrowheads="1"/>
          </p:cNvSpPr>
          <p:nvPr/>
        </p:nvSpPr>
        <p:spPr bwMode="auto">
          <a:xfrm>
            <a:off x="76200" y="5324475"/>
            <a:ext cx="9590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FFFF00"/>
                </a:solidFill>
              </a:rPr>
              <a:t>たまたまその宇宙が、生命誕生の条件を備えた。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23" grpId="0"/>
      <p:bldP spid="82842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324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324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7DE7B40-FCDE-304A-8E8D-E494D2EFE69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113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3245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23245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970588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5257800" y="6629400"/>
            <a:ext cx="431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60C99C"/>
                </a:solidFill>
              </a:rPr>
              <a:t>なぜ我々は存在するのか</a:t>
            </a:r>
            <a:r>
              <a:rPr lang="en-US" altLang="ja-JP" sz="2800">
                <a:solidFill>
                  <a:srgbClr val="60C99C"/>
                </a:solidFill>
              </a:rPr>
              <a:t>? </a:t>
            </a:r>
            <a:endParaRPr lang="ja-JP" altLang="en-US" sz="2800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まとめ　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−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　四大科学の行方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499" name="Content Placeholder 2"/>
          <p:cNvSpPr>
            <a:spLocks noGrp="1"/>
          </p:cNvSpPr>
          <p:nvPr>
            <p:ph idx="1"/>
          </p:nvPr>
        </p:nvSpPr>
        <p:spPr>
          <a:xfrm>
            <a:off x="0" y="1009650"/>
            <a:ext cx="9493250" cy="5924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3000">
                <a:latin typeface="Arial Narrow" charset="0"/>
                <a:ea typeface="ＭＳ Ｐゴシック" charset="0"/>
                <a:cs typeface="ＭＳ Ｐゴシック" charset="0"/>
              </a:rPr>
              <a:t>我々人類に至る宇宙の進化過程に於いて、数えきれない「</a:t>
            </a:r>
            <a:r>
              <a:rPr lang="ja-JP" altLang="en-US" sz="3000">
                <a:solidFill>
                  <a:srgbClr val="80008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自発的対称性</a:t>
            </a:r>
            <a:r>
              <a:rPr lang="ja-JP" altLang="en-US" sz="3000">
                <a:latin typeface="Arial Narrow" charset="0"/>
                <a:ea typeface="ＭＳ Ｐゴシック" charset="0"/>
                <a:cs typeface="ＭＳ Ｐゴシック" charset="0"/>
              </a:rPr>
              <a:t>」の破れが必要だった。</a:t>
            </a:r>
            <a:endParaRPr lang="en-US" altLang="ja-JP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｢</a:t>
            </a:r>
            <a:r>
              <a:rPr lang="ja-JP" altLang="en-US" sz="3000">
                <a:solidFill>
                  <a:srgbClr val="80008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生命</a:t>
            </a:r>
            <a:r>
              <a:rPr lang="ja-JP" altLang="en-US" sz="3000">
                <a:latin typeface="Arial Narrow" charset="0"/>
                <a:ea typeface="ＭＳ Ｐゴシック" charset="0"/>
                <a:cs typeface="ＭＳ Ｐゴシック" charset="0"/>
              </a:rPr>
              <a:t>」とは</a:t>
            </a: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4</a:t>
            </a:r>
            <a:r>
              <a:rPr lang="ja-JP" altLang="en-US" sz="3000">
                <a:latin typeface="Arial Narrow" charset="0"/>
                <a:ea typeface="ＭＳ Ｐゴシック" charset="0"/>
                <a:cs typeface="ＭＳ Ｐゴシック" charset="0"/>
              </a:rPr>
              <a:t>次元空間に於ける複雑系。</a:t>
            </a:r>
            <a:endParaRPr lang="en-US" altLang="ja-JP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2600">
                <a:latin typeface="Arial Narrow" charset="0"/>
                <a:ea typeface="ＭＳ Ｐゴシック" charset="0"/>
              </a:rPr>
              <a:t>強い相互作用</a:t>
            </a:r>
            <a:endParaRPr lang="en-US" altLang="ja-JP" sz="26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2600">
                <a:latin typeface="Arial Narrow" charset="0"/>
                <a:ea typeface="ＭＳ Ｐゴシック" charset="0"/>
              </a:rPr>
              <a:t>秩序だった自発的対称性の破れ</a:t>
            </a:r>
            <a:endParaRPr lang="en-US" altLang="ja-JP" sz="26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2600">
                <a:latin typeface="Arial Narrow" charset="0"/>
                <a:ea typeface="ＭＳ Ｐゴシック" charset="0"/>
              </a:rPr>
              <a:t>その最たる物が人間の脳</a:t>
            </a:r>
            <a:endParaRPr lang="en-US" altLang="ja-JP" sz="26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altLang="ja-JP" sz="2600">
                <a:latin typeface="Arial Narrow" charset="0"/>
                <a:ea typeface="ＭＳ Ｐゴシック" charset="0"/>
              </a:rPr>
              <a:t>Virtual Reality </a:t>
            </a:r>
            <a:r>
              <a:rPr lang="ja-JP" altLang="en-US" sz="2600">
                <a:latin typeface="Arial Narrow" charset="0"/>
                <a:ea typeface="ＭＳ Ｐゴシック" charset="0"/>
              </a:rPr>
              <a:t>により、外なる世界と内なる世界の関係を探る。</a:t>
            </a:r>
            <a:endParaRPr lang="en-US" altLang="ja-JP" sz="260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ja-JP" altLang="en-US" sz="3000">
                <a:latin typeface="Arial Narrow" charset="0"/>
                <a:ea typeface="ＭＳ Ｐゴシック" charset="0"/>
                <a:cs typeface="ＭＳ Ｐゴシック" charset="0"/>
              </a:rPr>
              <a:t>「</a:t>
            </a:r>
            <a:r>
              <a:rPr lang="ja-JP" altLang="en-US" sz="3000">
                <a:solidFill>
                  <a:srgbClr val="80008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高速顕微鏡</a:t>
            </a:r>
            <a:r>
              <a:rPr lang="ja-JP" altLang="en-US" sz="3000">
                <a:latin typeface="Arial Narrow" charset="0"/>
                <a:ea typeface="ＭＳ Ｐゴシック" charset="0"/>
                <a:cs typeface="ＭＳ Ｐゴシック" charset="0"/>
              </a:rPr>
              <a:t>」でより速い世界を見る事により、生命現象の核心を捉える。</a:t>
            </a:r>
            <a:endParaRPr lang="en-US" altLang="ja-JP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2600">
                <a:latin typeface="Arial Narrow" charset="0"/>
                <a:ea typeface="ＭＳ Ｐゴシック" charset="0"/>
              </a:rPr>
              <a:t>熱雑音に打ち勝つ、秩序だった動きを見る。</a:t>
            </a:r>
            <a:endParaRPr lang="en-US" altLang="ja-JP" sz="26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2600">
                <a:latin typeface="Arial Narrow" charset="0"/>
                <a:ea typeface="ＭＳ Ｐゴシック" charset="0"/>
              </a:rPr>
              <a:t>４次元空間で、とてつもない情報量の分布を探る。</a:t>
            </a:r>
            <a:endParaRPr lang="en-US" altLang="ja-JP" sz="260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ja-JP" altLang="en-US" sz="3000">
                <a:latin typeface="Arial Narrow" charset="0"/>
                <a:ea typeface="ＭＳ Ｐゴシック" charset="0"/>
                <a:cs typeface="ＭＳ Ｐゴシック" charset="0"/>
              </a:rPr>
              <a:t>生物学の革命の入り口が見えてきた。</a:t>
            </a:r>
            <a:endParaRPr lang="en-US" altLang="ja-JP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2600">
                <a:latin typeface="Arial Narrow" charset="0"/>
                <a:ea typeface="ＭＳ Ｐゴシック" charset="0"/>
              </a:rPr>
              <a:t>物理法則で生命の複雑系を記述する可能性。</a:t>
            </a:r>
            <a:endParaRPr lang="en-US" sz="2600">
              <a:latin typeface="Arial Narrow" charset="0"/>
              <a:ea typeface="ＭＳ Ｐゴシック" charset="0"/>
            </a:endParaRPr>
          </a:p>
        </p:txBody>
      </p:sp>
      <p:sp>
        <p:nvSpPr>
          <p:cNvPr id="2345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345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C986157-33E0-D849-864A-622E3A856FD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114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345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>
                <a:latin typeface="Tahoma" charset="0"/>
                <a:ea typeface="ＭＳ Ｐゴシック" charset="0"/>
                <a:cs typeface="ＭＳ Ｐゴシック" charset="0"/>
              </a:rPr>
              <a:t>参考文献</a:t>
            </a:r>
            <a:endParaRPr lang="en-US" sz="4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6547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959850" cy="6000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クォーク　</a:t>
            </a:r>
          </a:p>
          <a:p>
            <a:pPr lvl="1">
              <a:lnSpc>
                <a:spcPct val="8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南部 陽一郎</a:t>
            </a: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宇宙はわれわれの宇宙だけではなかった</a:t>
            </a:r>
          </a:p>
          <a:p>
            <a:pPr lvl="1">
              <a:lnSpc>
                <a:spcPct val="8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佐藤 勝彦</a:t>
            </a: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ワープする宇宙―5次元時空の謎を解く</a:t>
            </a:r>
          </a:p>
          <a:p>
            <a:pPr lvl="1">
              <a:lnSpc>
                <a:spcPct val="8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リサ ランドール</a:t>
            </a: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生物と無生物のあいだ</a:t>
            </a:r>
          </a:p>
          <a:p>
            <a:pPr lvl="1">
              <a:lnSpc>
                <a:spcPct val="8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福岡 伸一</a:t>
            </a: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生命とは何か―複雑系生命科学</a:t>
            </a:r>
            <a:endParaRPr lang="en-US" altLang="ja-JP" sz="32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金子 邦彦</a:t>
            </a: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神経科学―脳の探求</a:t>
            </a:r>
            <a:endParaRPr lang="en-US" altLang="ja-JP" sz="32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ベアー</a:t>
            </a:r>
            <a:r>
              <a:rPr lang="ja-JP" altLang="en-US" sz="2800">
                <a:latin typeface="Arial Narrow" charset="0"/>
                <a:ea typeface="ＭＳ Ｐゴシック" charset="0"/>
              </a:rPr>
              <a:t>、</a:t>
            </a:r>
            <a:r>
              <a:rPr lang="en-US" altLang="ja-JP" sz="2800">
                <a:latin typeface="Arial Narrow" charset="0"/>
                <a:ea typeface="ＭＳ Ｐゴシック" charset="0"/>
              </a:rPr>
              <a:t> </a:t>
            </a:r>
            <a:r>
              <a:rPr lang="en-US" sz="2800">
                <a:latin typeface="Arial Narrow" charset="0"/>
                <a:ea typeface="ＭＳ Ｐゴシック" charset="0"/>
              </a:rPr>
              <a:t>コノーズ</a:t>
            </a:r>
            <a:r>
              <a:rPr lang="ja-JP" altLang="en-US" sz="2800">
                <a:latin typeface="Arial Narrow" charset="0"/>
                <a:ea typeface="ＭＳ Ｐゴシック" charset="0"/>
              </a:rPr>
              <a:t>、</a:t>
            </a:r>
            <a:r>
              <a:rPr lang="en-US" altLang="ja-JP" sz="2800">
                <a:latin typeface="Arial Narrow" charset="0"/>
                <a:ea typeface="ＭＳ Ｐゴシック" charset="0"/>
              </a:rPr>
              <a:t> </a:t>
            </a:r>
            <a:r>
              <a:rPr lang="en-US" sz="2800">
                <a:latin typeface="Arial Narrow" charset="0"/>
                <a:ea typeface="ＭＳ Ｐゴシック" charset="0"/>
              </a:rPr>
              <a:t>パラディーソ</a:t>
            </a:r>
            <a:r>
              <a:rPr lang="en-US" altLang="ja-JP" sz="2800">
                <a:latin typeface="Arial Narrow" charset="0"/>
                <a:ea typeface="ＭＳ Ｐゴシック" charset="0"/>
              </a:rPr>
              <a:t> </a:t>
            </a:r>
          </a:p>
          <a:p>
            <a:pPr lvl="1">
              <a:lnSpc>
                <a:spcPct val="80000"/>
              </a:lnSpc>
            </a:pPr>
            <a:endParaRPr lang="en-US" sz="2800">
              <a:latin typeface="Arial Narrow" charset="0"/>
              <a:ea typeface="ＭＳ Ｐゴシック" charset="0"/>
            </a:endParaRPr>
          </a:p>
        </p:txBody>
      </p:sp>
      <p:sp>
        <p:nvSpPr>
          <p:cNvPr id="2365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2365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40988BB-51A1-D24C-AD0C-6D305C8AEAC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115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  <a:cs typeface="MS PGothic" charset="0"/>
              </a:rPr>
              <a:t>Katsushi Arisaka, UCLA</a:t>
            </a: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2E7F037-256B-E94D-82C6-C5CD5DF69E69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MS PGothic" charset="0"/>
              </a:rPr>
              <a:t>素粒子の一覧表　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（１９８０年頃）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42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700088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ja-JP" altLang="en-US" sz="2000">
                <a:solidFill>
                  <a:srgbClr val="0000FF"/>
                </a:solidFill>
                <a:cs typeface="MS PGothic" charset="0"/>
              </a:rPr>
              <a:t>電荷</a:t>
            </a:r>
            <a:endParaRPr lang="en-US" altLang="ja-JP" sz="2000">
              <a:solidFill>
                <a:srgbClr val="0000FF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</a:rPr>
              <a:t>+2/3</a:t>
            </a:r>
          </a:p>
          <a:p>
            <a:pPr eaLnBrk="1" hangingPunct="1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</a:rPr>
              <a:t>-1/3</a:t>
            </a:r>
          </a:p>
          <a:p>
            <a:pPr eaLnBrk="1" hangingPunct="1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39944" name="Rectangle 5"/>
          <p:cNvSpPr>
            <a:spLocks noChangeArrowheads="1"/>
          </p:cNvSpPr>
          <p:nvPr/>
        </p:nvSpPr>
        <p:spPr bwMode="auto">
          <a:xfrm>
            <a:off x="3200400" y="1127125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400">
                <a:solidFill>
                  <a:srgbClr val="FF00FF"/>
                </a:solidFill>
              </a:rPr>
              <a:t>Fermion   	</a:t>
            </a:r>
            <a:r>
              <a:rPr lang="en-US" sz="2400">
                <a:solidFill>
                  <a:srgbClr val="008000"/>
                </a:solidFill>
              </a:rPr>
              <a:t>Boson</a:t>
            </a:r>
          </a:p>
        </p:txBody>
      </p:sp>
      <p:sp>
        <p:nvSpPr>
          <p:cNvPr id="39945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700088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ja-JP" altLang="en-US" sz="2000">
                <a:solidFill>
                  <a:srgbClr val="0000FF"/>
                </a:solidFill>
                <a:cs typeface="MS PGothic" charset="0"/>
              </a:rPr>
              <a:t>電荷</a:t>
            </a:r>
            <a:endParaRPr lang="en-US" altLang="ja-JP" sz="2000">
              <a:solidFill>
                <a:srgbClr val="0000FF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  <a:sym typeface="Symbol" charset="0"/>
              </a:rPr>
              <a:t></a:t>
            </a:r>
            <a:r>
              <a:rPr lang="en-US" sz="20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9946" name="Rectangle 7"/>
          <p:cNvSpPr>
            <a:spLocks noChangeArrowheads="1"/>
          </p:cNvSpPr>
          <p:nvPr/>
        </p:nvSpPr>
        <p:spPr bwMode="auto">
          <a:xfrm>
            <a:off x="6400800" y="6172200"/>
            <a:ext cx="1901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+ </a:t>
            </a:r>
            <a:r>
              <a:rPr lang="ja-JP" altLang="en-US" sz="3600">
                <a:solidFill>
                  <a:srgbClr val="0000FF"/>
                </a:solidFill>
                <a:cs typeface="MS PGothic" charset="0"/>
              </a:rPr>
              <a:t>反粒子</a:t>
            </a:r>
            <a:endParaRPr lang="en-US" sz="36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EFE9F22-C1E4-FE4B-B95F-298448E25464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  <a:noFill/>
        </p:spPr>
        <p:txBody>
          <a:bodyPr lIns="96618" tIns="48309" rIns="96618" bIns="48309"/>
          <a:lstStyle/>
          <a:p>
            <a:pPr defTabSz="914400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自然界の四つの力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70497"/>
          <a:stretch>
            <a:fillRect/>
          </a:stretch>
        </p:blipFill>
        <p:spPr bwMode="auto">
          <a:xfrm>
            <a:off x="1295400" y="762000"/>
            <a:ext cx="2809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421"/>
          <a:stretch>
            <a:fillRect/>
          </a:stretch>
        </p:blipFill>
        <p:spPr bwMode="auto">
          <a:xfrm>
            <a:off x="5181600" y="762000"/>
            <a:ext cx="28559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2081213" y="735013"/>
            <a:ext cx="11938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強い力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5638800" y="711200"/>
            <a:ext cx="1295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3366FF"/>
                </a:solidFill>
              </a:rPr>
              <a:t>弱い力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1798638" y="4525963"/>
            <a:ext cx="1905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008000"/>
                </a:solidFill>
              </a:rPr>
              <a:t>電磁気力</a:t>
            </a:r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5867400" y="4419600"/>
            <a:ext cx="1600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800080"/>
                </a:solidFill>
              </a:rPr>
              <a:t>重力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B88035D-9ACB-EB4E-9093-83886410DFCA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四つの力の統一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8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44040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endParaRPr lang="en-US" sz="2000">
              <a:solidFill>
                <a:srgbClr val="FF00FF"/>
              </a:solidFill>
            </a:endParaRPr>
          </a:p>
          <a:p>
            <a:pPr eaLnBrk="1" hangingPunct="1"/>
            <a:r>
              <a:rPr lang="en-US" sz="1800">
                <a:solidFill>
                  <a:srgbClr val="FF00FF"/>
                </a:solidFill>
              </a:rPr>
              <a:t>??</a:t>
            </a:r>
          </a:p>
        </p:txBody>
      </p:sp>
      <p:sp>
        <p:nvSpPr>
          <p:cNvPr id="44041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3048000" y="1143000"/>
            <a:ext cx="64008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43" name="Text Box 8"/>
          <p:cNvSpPr txBox="1">
            <a:spLocks noChangeArrowheads="1"/>
          </p:cNvSpPr>
          <p:nvPr/>
        </p:nvSpPr>
        <p:spPr bwMode="auto">
          <a:xfrm>
            <a:off x="2971800" y="2343150"/>
            <a:ext cx="1905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FF00FF"/>
                </a:solidFill>
              </a:rPr>
              <a:t>電弱力の統一</a:t>
            </a:r>
            <a:endParaRPr lang="en-US" sz="2000">
              <a:solidFill>
                <a:srgbClr val="FF00FF"/>
              </a:solidFill>
            </a:endParaRPr>
          </a:p>
        </p:txBody>
      </p:sp>
      <p:sp>
        <p:nvSpPr>
          <p:cNvPr id="44044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44045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44046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4C067A3-CF73-D14D-B3DA-5F98048AAFB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46087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089" name="Text Box 7"/>
          <p:cNvSpPr txBox="1">
            <a:spLocks noChangeArrowheads="1"/>
          </p:cNvSpPr>
          <p:nvPr/>
        </p:nvSpPr>
        <p:spPr bwMode="auto">
          <a:xfrm>
            <a:off x="6400800" y="2057400"/>
            <a:ext cx="1143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FF00FF"/>
                </a:solidFill>
              </a:rPr>
              <a:t>大統一</a:t>
            </a:r>
            <a:endParaRPr lang="en-US" sz="2000">
              <a:solidFill>
                <a:srgbClr val="FF00FF"/>
              </a:solidFill>
            </a:endParaRPr>
          </a:p>
        </p:txBody>
      </p:sp>
      <p:sp>
        <p:nvSpPr>
          <p:cNvPr id="46090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46091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46092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46093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46094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460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四つの力の統一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928D374-4207-C846-8485-29DE0C106D6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8133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7848600" y="1639888"/>
            <a:ext cx="175260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FF00FF"/>
              </a:solidFill>
            </a:endParaRPr>
          </a:p>
          <a:p>
            <a:pPr eaLnBrk="1" hangingPunct="1"/>
            <a:r>
              <a:rPr lang="ja-JP" altLang="en-US" sz="1800">
                <a:solidFill>
                  <a:srgbClr val="FF00FF"/>
                </a:solidFill>
              </a:rPr>
              <a:t>プランク</a:t>
            </a:r>
            <a:endParaRPr lang="en-US" altLang="ja-JP" sz="1800">
              <a:solidFill>
                <a:srgbClr val="FF00FF"/>
              </a:solidFill>
            </a:endParaRPr>
          </a:p>
          <a:p>
            <a:pPr eaLnBrk="1" hangingPunct="1"/>
            <a:r>
              <a:rPr lang="ja-JP" altLang="en-US" sz="1800">
                <a:solidFill>
                  <a:srgbClr val="FF00FF"/>
                </a:solidFill>
              </a:rPr>
              <a:t>スケール</a:t>
            </a:r>
            <a:endParaRPr lang="en-US" sz="1800">
              <a:solidFill>
                <a:srgbClr val="FF00FF"/>
              </a:solidFill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48138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48139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481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四つの力の統一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CAB0536-B938-C64E-BA09-2A590E526661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838200"/>
          </a:xfrm>
        </p:spPr>
        <p:txBody>
          <a:bodyPr/>
          <a:lstStyle/>
          <a:p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5018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ja-JP" altLang="en-US" sz="4000">
                <a:solidFill>
                  <a:srgbClr val="00FFFF"/>
                </a:solidFill>
              </a:rPr>
              <a:t>物理学者がたどり着いた宇宙の始り</a:t>
            </a:r>
            <a:endParaRPr lang="en-US" altLang="ja-JP" sz="4000">
              <a:solidFill>
                <a:srgbClr val="00FFFF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1978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0" tIns="48320" rIns="96640" bIns="48320"/>
          <a:lstStyle>
            <a:lvl1pPr marL="360363" indent="-360363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ja-JP" altLang="en-US" sz="7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初めに</a:t>
            </a:r>
            <a:r>
              <a:rPr lang="ja-JP" alt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光</a:t>
            </a:r>
            <a:r>
              <a:rPr lang="ja-JP" altLang="en-US" sz="7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ありき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B8F8E43-47E5-4A49-B94A-6066E8F19610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838200"/>
          </a:xfrm>
        </p:spPr>
        <p:txBody>
          <a:bodyPr/>
          <a:lstStyle/>
          <a:p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52231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ja-JP" altLang="en-US" sz="4000">
                <a:solidFill>
                  <a:srgbClr val="00FFFF"/>
                </a:solidFill>
              </a:rPr>
              <a:t>物理学者がたどり着いた宇宙の始り</a:t>
            </a:r>
            <a:endParaRPr lang="en-US" altLang="ja-JP" sz="4000">
              <a:solidFill>
                <a:srgbClr val="00FFFF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3429000"/>
            <a:ext cx="9220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0" tIns="48320" rIns="96640" bIns="48320"/>
          <a:lstStyle>
            <a:lvl1pPr marL="360363" indent="-360363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ja-JP" altLang="en-US" sz="7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初めは</a:t>
            </a:r>
            <a:r>
              <a:rPr lang="ja-JP" alt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光のみ</a:t>
            </a:r>
            <a:r>
              <a:rPr lang="ja-JP" altLang="en-US" sz="7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ありき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9990227-BD1C-B348-883E-1C8F9655FF5E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19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>
                <a:latin typeface="Tahoma" charset="0"/>
                <a:ea typeface="ＭＳ Ｐゴシック" charset="0"/>
                <a:cs typeface="ＭＳ Ｐゴシック" charset="0"/>
              </a:rPr>
              <a:t>物理法則の基本原理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8365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4400" u="sng">
                <a:latin typeface="Arial Narrow" charset="0"/>
                <a:ea typeface="ＭＳ Ｐゴシック" charset="0"/>
                <a:cs typeface="ＭＳ Ｐゴシック" charset="0"/>
              </a:rPr>
              <a:t>時空の対称性</a:t>
            </a:r>
          </a:p>
          <a:p>
            <a:pPr lvl="1">
              <a:lnSpc>
                <a:spcPct val="80000"/>
              </a:lnSpc>
            </a:pPr>
            <a:r>
              <a:rPr lang="ja-JP" altLang="en-US" sz="4000">
                <a:solidFill>
                  <a:srgbClr val="FF0066"/>
                </a:solidFill>
                <a:latin typeface="Arial Narrow" charset="0"/>
                <a:ea typeface="ＭＳ Ｐゴシック" charset="0"/>
              </a:rPr>
              <a:t>ローレンツ不変性</a:t>
            </a:r>
          </a:p>
          <a:p>
            <a:pPr lvl="1">
              <a:lnSpc>
                <a:spcPct val="80000"/>
              </a:lnSpc>
            </a:pPr>
            <a:r>
              <a:rPr lang="ja-JP" altLang="en-US" sz="4000">
                <a:latin typeface="Arial Narrow" charset="0"/>
                <a:ea typeface="ＭＳ Ｐゴシック" charset="0"/>
              </a:rPr>
              <a:t>空間と時間の一様性</a:t>
            </a:r>
          </a:p>
          <a:p>
            <a:pPr lvl="1">
              <a:lnSpc>
                <a:spcPct val="80000"/>
              </a:lnSpc>
            </a:pPr>
            <a:endParaRPr lang="ja-JP" altLang="en-US" sz="400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ja-JP" altLang="en-US" sz="4400" u="sng">
                <a:latin typeface="Arial Narrow" charset="0"/>
                <a:ea typeface="ＭＳ Ｐゴシック" charset="0"/>
                <a:cs typeface="ＭＳ Ｐゴシック" charset="0"/>
              </a:rPr>
              <a:t>仮想内部空間における対称性</a:t>
            </a:r>
            <a:endParaRPr lang="en-US" altLang="ja-JP" sz="44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ja-JP" altLang="en-US" sz="400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局所ゲージ不変性</a:t>
            </a:r>
          </a:p>
          <a:p>
            <a:pPr lvl="1">
              <a:lnSpc>
                <a:spcPct val="80000"/>
              </a:lnSpc>
            </a:pPr>
            <a:r>
              <a:rPr lang="ja-JP" altLang="en-US" sz="4000">
                <a:latin typeface="Arial Narrow" charset="0"/>
                <a:ea typeface="ＭＳ Ｐゴシック" charset="0"/>
              </a:rPr>
              <a:t>力</a:t>
            </a:r>
            <a:r>
              <a:rPr lang="en-US" altLang="ja-JP" sz="4000">
                <a:latin typeface="Arial Narrow" charset="0"/>
                <a:ea typeface="ＭＳ Ｐゴシック" charset="0"/>
              </a:rPr>
              <a:t>･</a:t>
            </a:r>
            <a:r>
              <a:rPr lang="ja-JP" altLang="en-US" sz="4000">
                <a:latin typeface="Arial Narrow" charset="0"/>
                <a:ea typeface="ＭＳ Ｐゴシック" charset="0"/>
              </a:rPr>
              <a:t>エネルギーの源	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ja-JP" altLang="en-US" sz="4000">
              <a:solidFill>
                <a:srgbClr val="FF00FF"/>
              </a:solidFill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endParaRPr lang="ja-JP" altLang="en-US" sz="4000">
              <a:latin typeface="Arial Narrow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Tahoma" charset="0"/>
                <a:ea typeface="ＭＳ Ｐゴシック" charset="0"/>
                <a:cs typeface="ＭＳ Ｐゴシック" charset="0"/>
              </a:rPr>
              <a:t>講演</a:t>
            </a:r>
            <a:r>
              <a:rPr lang="ja-JP" altLang="en-US" dirty="0">
                <a:latin typeface="Tahoma" charset="0"/>
                <a:ea typeface="ＭＳ Ｐゴシック" charset="0"/>
                <a:cs typeface="ＭＳ Ｐゴシック" charset="0"/>
              </a:rPr>
              <a:t>内容　　（９０分）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883650" cy="523875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ja-JP" altLang="en-US">
                <a:latin typeface="Arial Narrow" charset="0"/>
                <a:ea typeface="ＭＳ Ｐゴシック" charset="0"/>
                <a:cs typeface="ＭＳ Ｐゴシック" charset="0"/>
              </a:rPr>
              <a:t>宇宙の起源と進化</a:t>
            </a:r>
            <a:r>
              <a:rPr lang="en-US" altLang="ja-JP">
                <a:latin typeface="Arial Narrow" charset="0"/>
                <a:ea typeface="ＭＳ Ｐゴシック" charset="0"/>
                <a:cs typeface="ＭＳ Ｐゴシック" charset="0"/>
              </a:rPr>
              <a:t>			</a:t>
            </a:r>
            <a:r>
              <a:rPr lang="ja-JP" altLang="en-US">
                <a:solidFill>
                  <a:srgbClr val="009973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３０分</a:t>
            </a:r>
            <a:endParaRPr lang="en-US" altLang="ja-JP">
              <a:solidFill>
                <a:srgbClr val="009973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2400"/>
              </a:spcAft>
            </a:pPr>
            <a:r>
              <a:rPr lang="ja-JP" altLang="en-US">
                <a:latin typeface="Arial Narrow" charset="0"/>
                <a:ea typeface="ＭＳ Ｐゴシック" charset="0"/>
                <a:cs typeface="ＭＳ Ｐゴシック" charset="0"/>
              </a:rPr>
              <a:t>生命の起源、生命とは</a:t>
            </a:r>
            <a:r>
              <a:rPr lang="en-US" altLang="ja-JP">
                <a:latin typeface="Arial Narrow" charset="0"/>
                <a:ea typeface="ＭＳ Ｐゴシック" charset="0"/>
                <a:cs typeface="ＭＳ Ｐゴシック" charset="0"/>
              </a:rPr>
              <a:t>		</a:t>
            </a:r>
            <a:r>
              <a:rPr lang="ja-JP" altLang="en-US">
                <a:solidFill>
                  <a:srgbClr val="009973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２０分</a:t>
            </a:r>
            <a:endParaRPr lang="en-US" altLang="ja-JP">
              <a:solidFill>
                <a:srgbClr val="009973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2400"/>
              </a:spcAft>
            </a:pPr>
            <a:r>
              <a:rPr lang="ja-JP" altLang="en-US">
                <a:latin typeface="Arial Narrow" charset="0"/>
                <a:ea typeface="ＭＳ Ｐゴシック" charset="0"/>
                <a:cs typeface="ＭＳ Ｐゴシック" charset="0"/>
              </a:rPr>
              <a:t>脳の働き、意識の起源</a:t>
            </a:r>
            <a:r>
              <a:rPr lang="en-US" altLang="ja-JP">
                <a:latin typeface="Arial Narrow" charset="0"/>
                <a:ea typeface="ＭＳ Ｐゴシック" charset="0"/>
                <a:cs typeface="ＭＳ Ｐゴシック" charset="0"/>
              </a:rPr>
              <a:t>		</a:t>
            </a:r>
            <a:r>
              <a:rPr lang="ja-JP" altLang="en-US">
                <a:solidFill>
                  <a:srgbClr val="009973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３０分</a:t>
            </a:r>
            <a:endParaRPr lang="en-US" altLang="ja-JP">
              <a:solidFill>
                <a:srgbClr val="009973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2400"/>
              </a:spcAft>
            </a:pPr>
            <a:r>
              <a:rPr lang="ja-JP" altLang="en-US">
                <a:latin typeface="Arial Narrow" charset="0"/>
                <a:ea typeface="ＭＳ Ｐゴシック" charset="0"/>
                <a:cs typeface="ＭＳ Ｐゴシック" charset="0"/>
              </a:rPr>
              <a:t>まとめ</a:t>
            </a:r>
            <a:r>
              <a:rPr lang="en-US" altLang="ja-JP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ja-JP" altLang="en-US">
                <a:latin typeface="Arial Narrow" charset="0"/>
                <a:ea typeface="ＭＳ Ｐゴシック" charset="0"/>
                <a:cs typeface="ＭＳ Ｐゴシック" charset="0"/>
              </a:rPr>
              <a:t>ー　科学の行方</a:t>
            </a:r>
            <a:r>
              <a:rPr lang="en-US" altLang="ja-JP">
                <a:latin typeface="Arial Narrow" charset="0"/>
                <a:ea typeface="ＭＳ Ｐゴシック" charset="0"/>
                <a:cs typeface="ＭＳ Ｐゴシック" charset="0"/>
              </a:rPr>
              <a:t>		</a:t>
            </a:r>
            <a:r>
              <a:rPr lang="ja-JP" altLang="en-US">
                <a:solidFill>
                  <a:srgbClr val="009973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１０分</a:t>
            </a:r>
            <a:endParaRPr lang="en-US" altLang="ja-JP">
              <a:solidFill>
                <a:srgbClr val="009973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2400"/>
              </a:spcAft>
            </a:pPr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4D3AF8C-552B-864E-872A-9EFB93179248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E0EC2CD-D8A7-864A-A363-D2908EA9801E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400">
                <a:latin typeface="Tahoma" charset="0"/>
                <a:ea typeface="ＭＳ Ｐゴシック" charset="0"/>
                <a:cs typeface="ＭＳ Ｐゴシック" charset="0"/>
              </a:rPr>
              <a:t>宇宙の始り</a:t>
            </a:r>
            <a:endParaRPr lang="en-US" sz="4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ja-JP" alt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全ての物は同じ　</a:t>
            </a:r>
            <a:r>
              <a:rPr lang="en-US" altLang="ja-JP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 </a:t>
            </a:r>
            <a:r>
              <a:rPr lang="ja-JP" alt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　完璧な対称性</a:t>
            </a:r>
            <a:endParaRPr lang="en-US" altLang="ja-JP" sz="3800"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 eaLnBrk="1" hangingPunct="1"/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すべての粒子は光</a:t>
            </a:r>
            <a:endParaRPr lang="en-US" altLang="ja-JP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すべての力は同じ</a:t>
            </a:r>
            <a:endParaRPr lang="en-US" altLang="ja-JP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4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ja-JP" alt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宇宙は始まりは十次元</a:t>
            </a:r>
            <a:endParaRPr lang="en-US" altLang="ja-JP" sz="3800"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3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ja-JP" altLang="en-US" sz="340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空間</a:t>
            </a:r>
            <a:r>
              <a:rPr lang="en-US" altLang="ja-JP" sz="3400">
                <a:latin typeface="Arial Narrow" charset="0"/>
                <a:ea typeface="ＭＳ Ｐゴシック" charset="0"/>
                <a:sym typeface="Symbol" charset="0"/>
              </a:rPr>
              <a:t>					</a:t>
            </a:r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平坦化</a:t>
            </a:r>
            <a:endParaRPr lang="en-US" altLang="ja-JP" sz="3400" i="1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ja-JP" altLang="en-US" sz="340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時間</a:t>
            </a:r>
            <a:endParaRPr lang="en-US" altLang="ja-JP" sz="3400">
              <a:solidFill>
                <a:srgbClr val="FF3300"/>
              </a:solidFill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ja-JP" altLang="en-US" sz="340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強い力</a:t>
            </a:r>
            <a:endParaRPr lang="en-US" altLang="ja-JP" sz="3400">
              <a:solidFill>
                <a:srgbClr val="008000"/>
              </a:solidFill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ja-JP" altLang="en-US" sz="340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弱い力</a:t>
            </a:r>
            <a:r>
              <a:rPr lang="en-US" altLang="ja-JP" sz="340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	</a:t>
            </a:r>
            <a:r>
              <a:rPr lang="en-US" altLang="ja-JP" sz="3400">
                <a:latin typeface="Arial Narrow" charset="0"/>
                <a:ea typeface="ＭＳ Ｐゴシック" charset="0"/>
                <a:sym typeface="Symbol" charset="0"/>
              </a:rPr>
              <a:t>		</a:t>
            </a:r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閉じ込め</a:t>
            </a:r>
            <a:endParaRPr lang="en-US" altLang="ja-JP" sz="3400" i="1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ja-JP" altLang="en-US" sz="340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電磁気力</a:t>
            </a:r>
            <a:endParaRPr lang="en-US" altLang="ja-JP" sz="3400">
              <a:solidFill>
                <a:srgbClr val="9933FF"/>
              </a:solidFill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5632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2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32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33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3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3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47E1558-784B-AC46-B918-2F89CF23F17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8373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58374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58376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6096000"/>
            <a:ext cx="1416050" cy="8302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800">
                <a:solidFill>
                  <a:srgbClr val="32946A"/>
                </a:solidFill>
              </a:rPr>
              <a:t>単純</a:t>
            </a:r>
            <a:endParaRPr lang="en-US" sz="4800">
              <a:solidFill>
                <a:srgbClr val="32946A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856413" y="6096000"/>
            <a:ext cx="1416050" cy="8302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800">
                <a:solidFill>
                  <a:srgbClr val="32946A"/>
                </a:solidFill>
              </a:rPr>
              <a:t>複雑</a:t>
            </a:r>
            <a:endParaRPr lang="en-US" sz="4800">
              <a:solidFill>
                <a:srgbClr val="32946A"/>
              </a:solidFill>
            </a:endParaRPr>
          </a:p>
        </p:txBody>
      </p:sp>
      <p:sp>
        <p:nvSpPr>
          <p:cNvPr id="58379" name="AutoShape 4"/>
          <p:cNvSpPr>
            <a:spLocks noChangeArrowheads="1"/>
          </p:cNvSpPr>
          <p:nvPr/>
        </p:nvSpPr>
        <p:spPr bwMode="auto">
          <a:xfrm rot="-5400000">
            <a:off x="4210050" y="5429250"/>
            <a:ext cx="571500" cy="2133600"/>
          </a:xfrm>
          <a:prstGeom prst="downArrow">
            <a:avLst>
              <a:gd name="adj1" fmla="val 28657"/>
              <a:gd name="adj2" fmla="val 47721"/>
            </a:avLst>
          </a:prstGeom>
          <a:solidFill>
            <a:schemeClr val="bg1"/>
          </a:solidFill>
          <a:ln w="50800">
            <a:solidFill>
              <a:srgbClr val="60C99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00FF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05F2FAE-74F8-CF40-A2B2-41113A75599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042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6042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042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925" y="6019800"/>
            <a:ext cx="110807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</a:rPr>
              <a:t>粒子の</a:t>
            </a:r>
            <a:endParaRPr lang="en-US" altLang="ja-JP" sz="2400">
              <a:solidFill>
                <a:srgbClr val="FF00FF"/>
              </a:solidFill>
            </a:endParaRPr>
          </a:p>
          <a:p>
            <a:r>
              <a:rPr lang="ja-JP" altLang="en-US" sz="2400">
                <a:solidFill>
                  <a:srgbClr val="FF00FF"/>
                </a:solidFill>
              </a:rPr>
              <a:t>起源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  <a:cs typeface="MS PGothic" charset="0"/>
              </a:rPr>
              <a:t>Katsushi Arisaka, UCLA</a:t>
            </a:r>
          </a:p>
        </p:txBody>
      </p:sp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0735161-4511-174C-BA3A-373D36B8AF1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2008</a:t>
            </a:r>
            <a:r>
              <a:rPr lang="ja-JP" altLang="en-US">
                <a:latin typeface="Tahoma" charset="0"/>
                <a:ea typeface="ＭＳ Ｐゴシック" charset="0"/>
                <a:cs typeface="MS PGothic" charset="0"/>
              </a:rPr>
              <a:t>年のノーベル物理学賞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"/>
          <a:stretch>
            <a:fillRect/>
          </a:stretch>
        </p:blipFill>
        <p:spPr>
          <a:xfrm>
            <a:off x="838200" y="762000"/>
            <a:ext cx="7772400" cy="6218238"/>
          </a:xfrm>
          <a:noFill/>
        </p:spPr>
      </p:pic>
      <p:sp>
        <p:nvSpPr>
          <p:cNvPr id="62471" name="Rectangle 6"/>
          <p:cNvSpPr>
            <a:spLocks noChangeArrowheads="1"/>
          </p:cNvSpPr>
          <p:nvPr/>
        </p:nvSpPr>
        <p:spPr bwMode="auto">
          <a:xfrm>
            <a:off x="1752600" y="2895600"/>
            <a:ext cx="1474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FF"/>
                </a:solidFill>
                <a:cs typeface="MS PGothic" charset="0"/>
              </a:rPr>
              <a:t>南部洋一郎</a:t>
            </a:r>
            <a:endParaRPr lang="en-US" sz="2000">
              <a:solidFill>
                <a:srgbClr val="FF00FF"/>
              </a:solidFill>
            </a:endParaRPr>
          </a:p>
        </p:txBody>
      </p:sp>
      <p:sp>
        <p:nvSpPr>
          <p:cNvPr id="62472" name="Rectangle 6"/>
          <p:cNvSpPr>
            <a:spLocks noChangeArrowheads="1"/>
          </p:cNvSpPr>
          <p:nvPr/>
        </p:nvSpPr>
        <p:spPr bwMode="auto">
          <a:xfrm>
            <a:off x="4419600" y="2895600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008000"/>
                </a:solidFill>
              </a:rPr>
              <a:t>小林誠</a:t>
            </a:r>
            <a:endParaRPr lang="en-US" sz="2000">
              <a:solidFill>
                <a:srgbClr val="008000"/>
              </a:solidFill>
            </a:endParaRPr>
          </a:p>
        </p:txBody>
      </p:sp>
      <p:sp>
        <p:nvSpPr>
          <p:cNvPr id="62473" name="Rectangle 6"/>
          <p:cNvSpPr>
            <a:spLocks noChangeArrowheads="1"/>
          </p:cNvSpPr>
          <p:nvPr/>
        </p:nvSpPr>
        <p:spPr bwMode="auto">
          <a:xfrm>
            <a:off x="6507163" y="2895600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008000"/>
                </a:solidFill>
              </a:rPr>
              <a:t>益川敏英</a:t>
            </a:r>
            <a:endParaRPr lang="en-US" sz="200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645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7297E91-2146-5F43-B761-469C94472BD7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南部洋一郎による自発対称性の破れの例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7" name="Oval 3"/>
          <p:cNvSpPr>
            <a:spLocks noChangeAspect="1" noChangeArrowheads="1"/>
          </p:cNvSpPr>
          <p:nvPr/>
        </p:nvSpPr>
        <p:spPr bwMode="auto">
          <a:xfrm>
            <a:off x="2636838" y="1668463"/>
            <a:ext cx="4108450" cy="4179887"/>
          </a:xfrm>
          <a:prstGeom prst="ellips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18" name="Oval 4"/>
          <p:cNvSpPr>
            <a:spLocks noChangeAspect="1" noChangeArrowheads="1"/>
          </p:cNvSpPr>
          <p:nvPr/>
        </p:nvSpPr>
        <p:spPr bwMode="auto">
          <a:xfrm>
            <a:off x="2962275" y="3540125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19" name="Oval 5"/>
          <p:cNvSpPr>
            <a:spLocks noChangeAspect="1" noChangeArrowheads="1"/>
          </p:cNvSpPr>
          <p:nvPr/>
        </p:nvSpPr>
        <p:spPr bwMode="auto">
          <a:xfrm>
            <a:off x="4473575" y="5092700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0" name="Oval 6"/>
          <p:cNvSpPr>
            <a:spLocks noChangeAspect="1" noChangeArrowheads="1"/>
          </p:cNvSpPr>
          <p:nvPr/>
        </p:nvSpPr>
        <p:spPr bwMode="auto">
          <a:xfrm>
            <a:off x="5973763" y="3535363"/>
            <a:ext cx="439737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1" name="Oval 7"/>
          <p:cNvSpPr>
            <a:spLocks noChangeAspect="1" noChangeArrowheads="1"/>
          </p:cNvSpPr>
          <p:nvPr/>
        </p:nvSpPr>
        <p:spPr bwMode="auto">
          <a:xfrm>
            <a:off x="4473575" y="1989138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2" name="Oval 8"/>
          <p:cNvSpPr>
            <a:spLocks noChangeAspect="1" noChangeArrowheads="1"/>
          </p:cNvSpPr>
          <p:nvPr/>
        </p:nvSpPr>
        <p:spPr bwMode="auto">
          <a:xfrm>
            <a:off x="5576888" y="246380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3" name="Oval 9"/>
          <p:cNvSpPr>
            <a:spLocks noChangeAspect="1" noChangeArrowheads="1"/>
          </p:cNvSpPr>
          <p:nvPr/>
        </p:nvSpPr>
        <p:spPr bwMode="auto">
          <a:xfrm>
            <a:off x="5589588" y="4621213"/>
            <a:ext cx="441325" cy="449262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4" name="Oval 10"/>
          <p:cNvSpPr>
            <a:spLocks noChangeAspect="1" noChangeArrowheads="1"/>
          </p:cNvSpPr>
          <p:nvPr/>
        </p:nvSpPr>
        <p:spPr bwMode="auto">
          <a:xfrm>
            <a:off x="3387725" y="465455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5" name="Oval 11"/>
          <p:cNvSpPr>
            <a:spLocks noChangeAspect="1" noChangeArrowheads="1"/>
          </p:cNvSpPr>
          <p:nvPr/>
        </p:nvSpPr>
        <p:spPr bwMode="auto">
          <a:xfrm>
            <a:off x="3411538" y="2462213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6" name="Oval 12"/>
          <p:cNvSpPr>
            <a:spLocks noChangeAspect="1" noChangeArrowheads="1"/>
          </p:cNvSpPr>
          <p:nvPr/>
        </p:nvSpPr>
        <p:spPr bwMode="auto">
          <a:xfrm>
            <a:off x="3355975" y="418147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7" name="Oval 13"/>
          <p:cNvSpPr>
            <a:spLocks noChangeAspect="1" noChangeArrowheads="1"/>
          </p:cNvSpPr>
          <p:nvPr/>
        </p:nvSpPr>
        <p:spPr bwMode="auto">
          <a:xfrm>
            <a:off x="4079875" y="4895850"/>
            <a:ext cx="206375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8" name="Oval 14"/>
          <p:cNvSpPr>
            <a:spLocks noChangeAspect="1" noChangeArrowheads="1"/>
          </p:cNvSpPr>
          <p:nvPr/>
        </p:nvSpPr>
        <p:spPr bwMode="auto">
          <a:xfrm>
            <a:off x="5110163" y="4886325"/>
            <a:ext cx="204787" cy="206375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29" name="Oval 15"/>
          <p:cNvSpPr>
            <a:spLocks noChangeAspect="1" noChangeArrowheads="1"/>
          </p:cNvSpPr>
          <p:nvPr/>
        </p:nvSpPr>
        <p:spPr bwMode="auto">
          <a:xfrm>
            <a:off x="5813425" y="4157663"/>
            <a:ext cx="204788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30" name="Oval 16"/>
          <p:cNvSpPr>
            <a:spLocks noChangeAspect="1" noChangeArrowheads="1"/>
          </p:cNvSpPr>
          <p:nvPr/>
        </p:nvSpPr>
        <p:spPr bwMode="auto">
          <a:xfrm>
            <a:off x="5803900" y="3168650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31" name="Oval 17"/>
          <p:cNvSpPr>
            <a:spLocks noChangeAspect="1" noChangeArrowheads="1"/>
          </p:cNvSpPr>
          <p:nvPr/>
        </p:nvSpPr>
        <p:spPr bwMode="auto">
          <a:xfrm>
            <a:off x="5073650" y="2395538"/>
            <a:ext cx="206375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32" name="Oval 18"/>
          <p:cNvSpPr>
            <a:spLocks noChangeAspect="1" noChangeArrowheads="1"/>
          </p:cNvSpPr>
          <p:nvPr/>
        </p:nvSpPr>
        <p:spPr bwMode="auto">
          <a:xfrm>
            <a:off x="4100513" y="2398713"/>
            <a:ext cx="204787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33" name="Oval 19"/>
          <p:cNvSpPr>
            <a:spLocks noChangeAspect="1" noChangeArrowheads="1"/>
          </p:cNvSpPr>
          <p:nvPr/>
        </p:nvSpPr>
        <p:spPr bwMode="auto">
          <a:xfrm>
            <a:off x="3340100" y="314642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64534" name="Text Box 20"/>
          <p:cNvSpPr txBox="1">
            <a:spLocks noChangeArrowheads="1"/>
          </p:cNvSpPr>
          <p:nvPr/>
        </p:nvSpPr>
        <p:spPr bwMode="auto">
          <a:xfrm>
            <a:off x="228600" y="1371600"/>
            <a:ext cx="2992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FF9900"/>
                </a:solidFill>
              </a:rPr>
              <a:t>円卓のセットアップ</a:t>
            </a:r>
            <a:endParaRPr lang="en-US" sz="2800">
              <a:solidFill>
                <a:srgbClr val="FF9900"/>
              </a:solidFill>
            </a:endParaRPr>
          </a:p>
        </p:txBody>
      </p:sp>
      <p:sp>
        <p:nvSpPr>
          <p:cNvPr id="64535" name="Text Box 21"/>
          <p:cNvSpPr txBox="1">
            <a:spLocks noChangeArrowheads="1"/>
          </p:cNvSpPr>
          <p:nvPr/>
        </p:nvSpPr>
        <p:spPr bwMode="auto">
          <a:xfrm>
            <a:off x="7162800" y="5181600"/>
            <a:ext cx="1766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800080"/>
                </a:solidFill>
              </a:rPr>
              <a:t>メインの皿</a:t>
            </a:r>
            <a:endParaRPr lang="en-US" sz="2800">
              <a:solidFill>
                <a:srgbClr val="800080"/>
              </a:solidFill>
            </a:endParaRPr>
          </a:p>
        </p:txBody>
      </p:sp>
      <p:sp>
        <p:nvSpPr>
          <p:cNvPr id="64536" name="Text Box 22"/>
          <p:cNvSpPr txBox="1">
            <a:spLocks noChangeArrowheads="1"/>
          </p:cNvSpPr>
          <p:nvPr/>
        </p:nvSpPr>
        <p:spPr bwMode="auto">
          <a:xfrm>
            <a:off x="5381625" y="5975350"/>
            <a:ext cx="2363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008000"/>
                </a:solidFill>
              </a:rPr>
              <a:t>ガラスのコップ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64537" name="Line 23"/>
          <p:cNvSpPr>
            <a:spLocks noChangeShapeType="1"/>
          </p:cNvSpPr>
          <p:nvPr/>
        </p:nvSpPr>
        <p:spPr bwMode="auto">
          <a:xfrm flipH="1" flipV="1">
            <a:off x="5332413" y="5187950"/>
            <a:ext cx="506412" cy="706438"/>
          </a:xfrm>
          <a:prstGeom prst="line">
            <a:avLst/>
          </a:prstGeom>
          <a:noFill/>
          <a:ln w="38100">
            <a:solidFill>
              <a:srgbClr val="00FF99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8" name="Line 24"/>
          <p:cNvSpPr>
            <a:spLocks noChangeShapeType="1"/>
          </p:cNvSpPr>
          <p:nvPr/>
        </p:nvSpPr>
        <p:spPr bwMode="auto">
          <a:xfrm flipH="1" flipV="1">
            <a:off x="6075363" y="4978400"/>
            <a:ext cx="841375" cy="4349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665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8B141CA-A2AD-0548-9649-CE79358C546A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自発的対称性の破れ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: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　ヒッグス機構</a:t>
            </a:r>
          </a:p>
        </p:txBody>
      </p:sp>
      <p:sp>
        <p:nvSpPr>
          <p:cNvPr id="66565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Line 7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66582" name="Group 4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66585" name="Freeform 5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6" name="Freeform 6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583" name="Oval 8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4" name="Oval 9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66569" name="Text Box 11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66570" name="Text Box 12"/>
          <p:cNvSpPr txBox="1">
            <a:spLocks noChangeArrowheads="1"/>
          </p:cNvSpPr>
          <p:nvPr/>
        </p:nvSpPr>
        <p:spPr bwMode="auto">
          <a:xfrm>
            <a:off x="4652963" y="1257300"/>
            <a:ext cx="1638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chemeClr val="hlink"/>
                </a:solidFill>
              </a:rPr>
              <a:t>エネルギー</a:t>
            </a:r>
          </a:p>
        </p:txBody>
      </p:sp>
      <p:sp>
        <p:nvSpPr>
          <p:cNvPr id="66571" name="Rectangle 13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Rectangle 14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5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16" name="Oval 16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4819" name="Text Box 19"/>
          <p:cNvSpPr txBox="1">
            <a:spLocks noChangeArrowheads="1"/>
          </p:cNvSpPr>
          <p:nvPr/>
        </p:nvSpPr>
        <p:spPr bwMode="auto">
          <a:xfrm>
            <a:off x="3457575" y="4191000"/>
            <a:ext cx="13954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/>
              <a:t>真空の</a:t>
            </a:r>
          </a:p>
          <a:p>
            <a:pPr eaLnBrk="1" hangingPunct="1"/>
            <a:r>
              <a:rPr lang="ja-JP" altLang="en-US" sz="2000"/>
              <a:t>エネルギー</a:t>
            </a:r>
          </a:p>
        </p:txBody>
      </p:sp>
      <p:sp>
        <p:nvSpPr>
          <p:cNvPr id="844820" name="Text Box 20"/>
          <p:cNvSpPr txBox="1">
            <a:spLocks noChangeArrowheads="1"/>
          </p:cNvSpPr>
          <p:nvPr/>
        </p:nvSpPr>
        <p:spPr bwMode="auto">
          <a:xfrm>
            <a:off x="6670675" y="5805488"/>
            <a:ext cx="79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/>
              <a:t>質量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633538" y="1343025"/>
            <a:ext cx="6397625" cy="3683000"/>
            <a:chOff x="1029" y="846"/>
            <a:chExt cx="4030" cy="2320"/>
          </a:xfrm>
        </p:grpSpPr>
        <p:sp>
          <p:nvSpPr>
            <p:cNvPr id="66579" name="Oval 23"/>
            <p:cNvSpPr>
              <a:spLocks noChangeArrowheads="1"/>
            </p:cNvSpPr>
            <p:nvPr/>
          </p:nvSpPr>
          <p:spPr bwMode="auto">
            <a:xfrm>
              <a:off x="1041" y="84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0" name="Freeform 24"/>
            <p:cNvSpPr>
              <a:spLocks/>
            </p:cNvSpPr>
            <p:nvPr/>
          </p:nvSpPr>
          <p:spPr bwMode="auto">
            <a:xfrm>
              <a:off x="3040" y="1538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1" name="Freeform 25"/>
            <p:cNvSpPr>
              <a:spLocks/>
            </p:cNvSpPr>
            <p:nvPr/>
          </p:nvSpPr>
          <p:spPr bwMode="auto">
            <a:xfrm flipH="1">
              <a:off x="1029" y="1539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831E-7 -2.84722E-6 C 0.01108 0.00087 0.02216 0.00174 0.03009 0.00456 C 0.03803 0.00738 0.04117 0.0089 0.04762 0.01671 C 0.05407 0.02452 0.06167 0.04058 0.06845 0.05187 C 0.07523 0.06315 0.08102 0.07531 0.08813 0.08399 C 0.09524 0.09267 0.10284 0.09896 0.11144 0.10373 C 0.12004 0.10851 0.13128 0.1109 0.13939 0.11285 C 0.14749 0.1148 0.15427 0.11545 0.16022 0.11589 C 0.16617 0.11632 0.17064 0.1161 0.17527 0.11589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844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44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4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16" grpId="0" animBg="1"/>
      <p:bldP spid="844819" grpId="0"/>
      <p:bldP spid="8448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686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3F2A22E-0E8B-3A4A-86AF-99CFA85E7FC2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自発的対称性の破れ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: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　ヒッグス機構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3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615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68626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68629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30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8627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68617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68618" name="Text Box 13"/>
          <p:cNvSpPr txBox="1">
            <a:spLocks noChangeArrowheads="1"/>
          </p:cNvSpPr>
          <p:nvPr/>
        </p:nvSpPr>
        <p:spPr bwMode="auto">
          <a:xfrm>
            <a:off x="4711700" y="1208088"/>
            <a:ext cx="1633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chemeClr val="hlink"/>
                </a:solidFill>
              </a:rPr>
              <a:t>エネルギー</a:t>
            </a:r>
          </a:p>
        </p:txBody>
      </p:sp>
      <p:sp>
        <p:nvSpPr>
          <p:cNvPr id="68619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0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1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5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6866" name="Text Box 18"/>
          <p:cNvSpPr txBox="1">
            <a:spLocks noChangeArrowheads="1"/>
          </p:cNvSpPr>
          <p:nvPr/>
        </p:nvSpPr>
        <p:spPr bwMode="auto">
          <a:xfrm>
            <a:off x="3455988" y="4191000"/>
            <a:ext cx="1395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/>
              <a:t>真空の</a:t>
            </a:r>
          </a:p>
          <a:p>
            <a:pPr eaLnBrk="1" hangingPunct="1"/>
            <a:r>
              <a:rPr lang="ja-JP" altLang="en-US" sz="2000"/>
              <a:t>エネルギー</a:t>
            </a:r>
            <a:endParaRPr lang="en-US" sz="2000"/>
          </a:p>
        </p:txBody>
      </p:sp>
      <p:sp>
        <p:nvSpPr>
          <p:cNvPr id="846867" name="Text Box 19"/>
          <p:cNvSpPr txBox="1">
            <a:spLocks noChangeArrowheads="1"/>
          </p:cNvSpPr>
          <p:nvPr/>
        </p:nvSpPr>
        <p:spPr bwMode="auto">
          <a:xfrm>
            <a:off x="6113463" y="6329363"/>
            <a:ext cx="79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/>
              <a:t>質量</a:t>
            </a:r>
          </a:p>
        </p:txBody>
      </p:sp>
      <p:sp>
        <p:nvSpPr>
          <p:cNvPr id="686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005E-6 -1.04167E-6 C 0.00992 -0.00087 0.02001 -0.00152 0.02893 0.0076 C 0.03786 0.01671 0.04795 0.03451 0.0534 0.05491 C 0.05886 0.07531 0.05737 0.11003 0.06151 0.12956 C 0.06564 0.14909 0.07258 0.16233 0.07771 0.17209 C 0.08284 0.18186 0.0878 0.18533 0.09276 0.18902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846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4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84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865" grpId="0" animBg="1"/>
      <p:bldP spid="846866" grpId="0"/>
      <p:bldP spid="8468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06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70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97D764B-CA01-854F-9A3C-D9844A153E2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706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  <a:noFill/>
        </p:spPr>
      </p:pic>
      <p:sp>
        <p:nvSpPr>
          <p:cNvPr id="70662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1295400"/>
          </a:xfrm>
          <a:noFill/>
        </p:spPr>
        <p:txBody>
          <a:bodyPr lIns="96627" tIns="48314" rIns="96627" bIns="48314"/>
          <a:lstStyle/>
          <a:p>
            <a:pPr defTabSz="914400" eaLnBrk="1" hangingPunct="1"/>
            <a:r>
              <a:rPr lang="ja-JP" altLang="en-US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世界最大の加速器　</a:t>
            </a:r>
            <a:r>
              <a:rPr lang="en-US" altLang="ja-JP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LHC in Geneva</a:t>
            </a:r>
            <a:endParaRPr lang="en-US">
              <a:solidFill>
                <a:srgbClr val="C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3" name="Text Box 4"/>
          <p:cNvSpPr txBox="1">
            <a:spLocks noChangeArrowheads="1"/>
          </p:cNvSpPr>
          <p:nvPr/>
        </p:nvSpPr>
        <p:spPr bwMode="auto">
          <a:xfrm>
            <a:off x="6102350" y="4713288"/>
            <a:ext cx="2668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27km Circumference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</a:rPr>
              <a:t>7+7=14 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727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FD217C7-1A6E-F24F-89A3-C0187249BB4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72709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3"/>
          <p:cNvSpPr>
            <a:spLocks noChangeArrowheads="1"/>
          </p:cNvSpPr>
          <p:nvPr/>
        </p:nvSpPr>
        <p:spPr bwMode="auto">
          <a:xfrm>
            <a:off x="228600" y="152400"/>
            <a:ext cx="60960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FFFF00"/>
                </a:solidFill>
                <a:latin typeface="Tahoma" charset="0"/>
              </a:rPr>
              <a:t>LHC 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</a:rPr>
              <a:t>のトンネルと超伝導磁石</a:t>
            </a:r>
            <a:endParaRPr lang="en-US" sz="3600">
              <a:solidFill>
                <a:srgbClr val="FFFF0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  <a:cs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  <a:cs typeface="Arial" charset="0"/>
              </a:rPr>
              <a:t>Katsushi Arisaka, UCLA</a:t>
            </a: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FA3D86-0BCB-3942-B6FC-223ACBD0AECA}" type="slidenum">
              <a:rPr lang="en-US" sz="1500" b="0">
                <a:solidFill>
                  <a:srgbClr val="0000FF"/>
                </a:solidFill>
                <a:latin typeface="Arial" charset="0"/>
                <a:cs typeface="Arial" charset="0"/>
              </a:rPr>
              <a:pPr eaLnBrk="1" hangingPunct="1"/>
              <a:t>29</a:t>
            </a:fld>
            <a:endParaRPr lang="en-US" sz="1500" b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747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  <a:noFill/>
        </p:spPr>
      </p:pic>
      <p:sp>
        <p:nvSpPr>
          <p:cNvPr id="74758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87313"/>
            <a:ext cx="7299325" cy="598487"/>
          </a:xfrm>
          <a:noFill/>
        </p:spPr>
        <p:txBody>
          <a:bodyPr lIns="96582" tIns="48291" rIns="96582" bIns="48291"/>
          <a:lstStyle/>
          <a:p>
            <a:r>
              <a:rPr 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超伝導ソレノイド磁石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22531" name="Earth_rotating.mov" descr="/Users/Katsushi/Desktop/Bio Movies/Earth_rotating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533400"/>
            <a:ext cx="9144000" cy="6096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6324600"/>
            <a:ext cx="9296400" cy="685800"/>
          </a:xfrm>
        </p:spPr>
        <p:txBody>
          <a:bodyPr/>
          <a:lstStyle/>
          <a:p>
            <a:r>
              <a:rPr lang="ja-JP" altLang="en-US" sz="3200">
                <a:solidFill>
                  <a:srgbClr val="60C99C"/>
                </a:solidFill>
                <a:latin typeface="Tahoma" charset="0"/>
                <a:ea typeface="ＭＳ Ｐゴシック" charset="0"/>
                <a:cs typeface="ＭＳ Ｐゴシック" charset="0"/>
              </a:rPr>
              <a:t>なぜ我々は存在するのか？</a:t>
            </a:r>
            <a:r>
              <a:rPr lang="en-US" altLang="ja-JP" sz="3200">
                <a:solidFill>
                  <a:srgbClr val="47FFD1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endParaRPr lang="ja-JP" altLang="en-US" sz="3200">
              <a:solidFill>
                <a:srgbClr val="47FFD1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22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768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6C151A1-FFE9-A344-A9C0-F19B1311BAE2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88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788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4475CA3-A31E-8E4C-B793-03A6F1129A2E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5" name="Picture 5" descr="oreach-2006-027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-14288"/>
            <a:ext cx="9725025" cy="732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  <a:cs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808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  <a:cs typeface="Arial" charset="0"/>
              </a:rPr>
              <a:t>Katsushi Arisaka, UCLA</a:t>
            </a:r>
          </a:p>
        </p:txBody>
      </p:sp>
      <p:sp>
        <p:nvSpPr>
          <p:cNvPr id="809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52B460B-32CC-7C47-A85B-A3DBED8D12EB}" type="slidenum">
              <a:rPr lang="en-US" sz="1500" b="0">
                <a:solidFill>
                  <a:srgbClr val="0000FF"/>
                </a:solidFill>
                <a:latin typeface="Arial" charset="0"/>
                <a:cs typeface="Arial" charset="0"/>
              </a:rPr>
              <a:pPr eaLnBrk="1" hangingPunct="1"/>
              <a:t>32</a:t>
            </a:fld>
            <a:endParaRPr lang="en-US" sz="1500" b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0903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94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3972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3175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Rectangle 3"/>
          <p:cNvSpPr>
            <a:spLocks noChangeArrowheads="1"/>
          </p:cNvSpPr>
          <p:nvPr/>
        </p:nvSpPr>
        <p:spPr bwMode="auto">
          <a:xfrm>
            <a:off x="246063" y="6781800"/>
            <a:ext cx="900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6600"/>
                </a:solidFill>
                <a:latin typeface="+mn-lt"/>
                <a:ea typeface="ＭＳ Ｐゴシック" charset="-128"/>
                <a:cs typeface="ＭＳ Ｐゴシック" charset="-128"/>
              </a:rPr>
              <a:t>First Event at LHC – Recreation of the Big Bang!   (Nov 7, 2009)</a:t>
            </a:r>
          </a:p>
        </p:txBody>
      </p:sp>
      <p:sp>
        <p:nvSpPr>
          <p:cNvPr id="83974" name="Rectangle 5"/>
          <p:cNvSpPr>
            <a:spLocks noChangeArrowheads="1"/>
          </p:cNvSpPr>
          <p:nvPr/>
        </p:nvSpPr>
        <p:spPr bwMode="auto">
          <a:xfrm>
            <a:off x="4295775" y="76200"/>
            <a:ext cx="2122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6DFF"/>
                </a:solidFill>
              </a:rPr>
              <a:t>CMS Detector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EBFD9EE-83E2-844F-B28D-87CBC9789912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49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8499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850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925" y="6019800"/>
            <a:ext cx="110807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</a:rPr>
              <a:t>粒子の</a:t>
            </a:r>
            <a:endParaRPr lang="en-US" altLang="ja-JP" sz="2400">
              <a:solidFill>
                <a:srgbClr val="FF00FF"/>
              </a:solidFill>
            </a:endParaRPr>
          </a:p>
          <a:p>
            <a:r>
              <a:rPr lang="ja-JP" altLang="en-US" sz="2400">
                <a:solidFill>
                  <a:srgbClr val="FF00FF"/>
                </a:solidFill>
              </a:rPr>
              <a:t>起源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95400" y="6019800"/>
            <a:ext cx="110807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</a:rPr>
              <a:t>構造の</a:t>
            </a:r>
            <a:endParaRPr lang="en-US" altLang="ja-JP" sz="2400">
              <a:solidFill>
                <a:srgbClr val="FF00FF"/>
              </a:solidFill>
            </a:endParaRPr>
          </a:p>
          <a:p>
            <a:r>
              <a:rPr lang="ja-JP" altLang="en-US" sz="2400">
                <a:solidFill>
                  <a:srgbClr val="FF00FF"/>
                </a:solidFill>
              </a:rPr>
              <a:t>起源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595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FE5682C-9B43-F94D-ACA1-34433AB9FE87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7045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Text Box 3"/>
          <p:cNvSpPr txBox="1">
            <a:spLocks noChangeArrowheads="1"/>
          </p:cNvSpPr>
          <p:nvPr/>
        </p:nvSpPr>
        <p:spPr bwMode="auto">
          <a:xfrm>
            <a:off x="1520825" y="193675"/>
            <a:ext cx="70135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  <a:latin typeface="Tahoma" charset="0"/>
              </a:rPr>
              <a:t>宇宙の構造の進化</a:t>
            </a:r>
            <a:endParaRPr lang="en-US" sz="3600">
              <a:solidFill>
                <a:srgbClr val="FF0000"/>
              </a:solidFill>
              <a:latin typeface="Tahoma" charset="0"/>
            </a:endParaRPr>
          </a:p>
        </p:txBody>
      </p:sp>
      <p:grpSp>
        <p:nvGrpSpPr>
          <p:cNvPr id="87047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87049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50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1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533400" y="65532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FF00FF"/>
                </a:solidFill>
              </a:rPr>
              <a:t>ダークマターが必要！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90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890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E692248-A422-DB44-9883-FE9C1B31AFCD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89093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029200" y="64770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FF00FF"/>
                </a:solidFill>
              </a:rPr>
              <a:t>ダークマターが必要！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3813"/>
            <a:ext cx="5040313" cy="1447801"/>
          </a:xfrm>
        </p:spPr>
        <p:txBody>
          <a:bodyPr/>
          <a:lstStyle/>
          <a:p>
            <a:pPr defTabSz="914400"/>
            <a:r>
              <a:rPr lang="ja-JP" altLang="en-US">
                <a:latin typeface="Tahoma" charset="0"/>
                <a:ea typeface="ＭＳ Ｐゴシック" charset="0"/>
                <a:cs typeface="MS PGothic" charset="0"/>
              </a:rPr>
              <a:t>重い星の一生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280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br>
              <a:rPr lang="en-US" altLang="ja-JP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2800">
                <a:solidFill>
                  <a:srgbClr val="CC00FF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en-US" sz="2800">
                <a:solidFill>
                  <a:srgbClr val="CC00FF"/>
                </a:solidFill>
                <a:latin typeface="Tahoma" charset="0"/>
                <a:ea typeface="ＭＳ Ｐゴシック" charset="0"/>
                <a:cs typeface="MS PGothic" charset="0"/>
              </a:rPr>
              <a:t>太陽の２０倍の重さ</a:t>
            </a:r>
            <a:r>
              <a:rPr lang="en-US" altLang="ja-JP" sz="2800">
                <a:solidFill>
                  <a:srgbClr val="CC00FF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  <a:endParaRPr lang="en-US">
              <a:solidFill>
                <a:srgbClr val="CC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057400"/>
            <a:ext cx="4646613" cy="4292600"/>
          </a:xfrm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ja-JP" altLang="en-US" sz="3100">
                <a:latin typeface="Arial Narrow" charset="0"/>
                <a:ea typeface="ＭＳ Ｐゴシック" charset="0"/>
                <a:cs typeface="MS PGothic" charset="0"/>
              </a:rPr>
              <a:t>水素</a:t>
            </a:r>
            <a:r>
              <a:rPr lang="en-US" altLang="ja-JP" sz="3100">
                <a:latin typeface="Arial Narrow" charset="0"/>
                <a:ea typeface="ＭＳ Ｐゴシック" charset="0"/>
                <a:cs typeface="ＭＳ Ｐゴシック" charset="0"/>
              </a:rPr>
              <a:t>			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10</a:t>
            </a:r>
            <a:r>
              <a:rPr lang="en-US" altLang="ja-JP" sz="3100" baseline="300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7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MS PGothic" charset="0"/>
              </a:rPr>
              <a:t>年</a:t>
            </a:r>
            <a:endParaRPr lang="en-US" altLang="ja-JP" sz="3100">
              <a:solidFill>
                <a:srgbClr val="CC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ja-JP" altLang="en-US" sz="3100">
                <a:latin typeface="Arial Narrow" charset="0"/>
                <a:ea typeface="ＭＳ Ｐゴシック" charset="0"/>
                <a:cs typeface="MS PGothic" charset="0"/>
              </a:rPr>
              <a:t>ヘリウム</a:t>
            </a:r>
            <a:r>
              <a:rPr lang="en-US" altLang="ja-JP" sz="3100">
                <a:latin typeface="Arial Narrow" charset="0"/>
                <a:ea typeface="ＭＳ Ｐゴシック" charset="0"/>
                <a:cs typeface="ＭＳ Ｐゴシック" charset="0"/>
              </a:rPr>
              <a:t>		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10</a:t>
            </a:r>
            <a:r>
              <a:rPr lang="en-US" altLang="ja-JP" sz="3100" baseline="300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6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MS PGothic" charset="0"/>
              </a:rPr>
              <a:t>年</a:t>
            </a:r>
            <a:endParaRPr lang="en-US" altLang="ja-JP" sz="3100">
              <a:solidFill>
                <a:srgbClr val="CC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ja-JP" altLang="en-US" sz="3100">
                <a:latin typeface="Arial Narrow" charset="0"/>
                <a:ea typeface="ＭＳ Ｐゴシック" charset="0"/>
                <a:cs typeface="MS PGothic" charset="0"/>
              </a:rPr>
              <a:t>炭素</a:t>
            </a:r>
            <a:r>
              <a:rPr lang="en-US" altLang="ja-JP" sz="3100">
                <a:latin typeface="Arial Narrow" charset="0"/>
                <a:ea typeface="ＭＳ Ｐゴシック" charset="0"/>
                <a:cs typeface="ＭＳ Ｐゴシック" charset="0"/>
              </a:rPr>
              <a:t>			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10</a:t>
            </a:r>
            <a:r>
              <a:rPr lang="en-US" altLang="ja-JP" sz="3100" baseline="300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3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MS PGothic" charset="0"/>
              </a:rPr>
              <a:t>年</a:t>
            </a:r>
            <a:endParaRPr lang="en-US" altLang="ja-JP" sz="3100">
              <a:solidFill>
                <a:srgbClr val="CC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ja-JP" altLang="en-US" sz="3100">
                <a:latin typeface="Arial Narrow" charset="0"/>
                <a:ea typeface="ＭＳ Ｐゴシック" charset="0"/>
                <a:cs typeface="MS PGothic" charset="0"/>
              </a:rPr>
              <a:t>酸素</a:t>
            </a:r>
            <a:r>
              <a:rPr lang="en-US" altLang="ja-JP" sz="3100">
                <a:latin typeface="Arial Narrow" charset="0"/>
                <a:ea typeface="ＭＳ Ｐゴシック" charset="0"/>
                <a:cs typeface="ＭＳ Ｐゴシック" charset="0"/>
              </a:rPr>
              <a:t>			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1 </a:t>
            </a:r>
            <a:r>
              <a:rPr lang="ja-JP" altLang="en-US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MS PGothic" charset="0"/>
              </a:rPr>
              <a:t>年</a:t>
            </a:r>
            <a:endParaRPr lang="en-US" altLang="ja-JP" sz="3100">
              <a:solidFill>
                <a:srgbClr val="CC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ja-JP" altLang="en-US" sz="3100">
                <a:latin typeface="Arial Narrow" charset="0"/>
                <a:ea typeface="ＭＳ Ｐゴシック" charset="0"/>
                <a:cs typeface="MS PGothic" charset="0"/>
              </a:rPr>
              <a:t>珪素</a:t>
            </a:r>
            <a:r>
              <a:rPr lang="en-US" altLang="ja-JP" sz="3100">
                <a:latin typeface="Arial Narrow" charset="0"/>
                <a:ea typeface="ＭＳ Ｐゴシック" charset="0"/>
                <a:cs typeface="ＭＳ Ｐゴシック" charset="0"/>
              </a:rPr>
              <a:t>			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1 </a:t>
            </a:r>
            <a:r>
              <a:rPr lang="ja-JP" altLang="en-US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MS PGothic" charset="0"/>
              </a:rPr>
              <a:t>週間</a:t>
            </a:r>
            <a:endParaRPr lang="en-US" altLang="ja-JP" sz="3100">
              <a:solidFill>
                <a:srgbClr val="CC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ja-JP" altLang="en-US" sz="3100">
                <a:latin typeface="Arial Narrow" charset="0"/>
                <a:ea typeface="ＭＳ Ｐゴシック" charset="0"/>
                <a:cs typeface="MS PGothic" charset="0"/>
              </a:rPr>
              <a:t>鉄</a:t>
            </a:r>
            <a:r>
              <a:rPr lang="en-US" altLang="ja-JP" sz="3100">
                <a:latin typeface="Arial Narrow" charset="0"/>
                <a:ea typeface="ＭＳ Ｐゴシック" charset="0"/>
                <a:cs typeface="ＭＳ Ｐゴシック" charset="0"/>
              </a:rPr>
              <a:t>			</a:t>
            </a:r>
            <a:r>
              <a:rPr lang="en-US" altLang="ja-JP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&lt; 1 </a:t>
            </a:r>
            <a:r>
              <a:rPr lang="ja-JP" altLang="en-US" sz="3100">
                <a:solidFill>
                  <a:srgbClr val="CC00FF"/>
                </a:solidFill>
                <a:latin typeface="Arial Narrow" charset="0"/>
                <a:ea typeface="ＭＳ Ｐゴシック" charset="0"/>
                <a:cs typeface="MS PGothic" charset="0"/>
              </a:rPr>
              <a:t>日</a:t>
            </a:r>
            <a:endParaRPr lang="en-US" altLang="ja-JP" sz="3100">
              <a:solidFill>
                <a:srgbClr val="CC00FF"/>
              </a:solidFill>
              <a:latin typeface="Arial Narrow" charset="0"/>
              <a:ea typeface="ＭＳ Ｐゴシック" charset="0"/>
              <a:cs typeface="MS PGothic" charset="0"/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endParaRPr lang="en-US" sz="3100">
              <a:solidFill>
                <a:srgbClr val="CC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ja-JP" altLang="en-US" sz="3100">
                <a:solidFill>
                  <a:srgbClr val="FF0000"/>
                </a:solidFill>
                <a:latin typeface="Arial Narrow" charset="0"/>
                <a:ea typeface="ＭＳ Ｐゴシック" charset="0"/>
                <a:cs typeface="MS PGothic" charset="0"/>
              </a:rPr>
              <a:t>そして超新星爆発！</a:t>
            </a:r>
            <a:endParaRPr lang="en-US" altLang="ja-JP" sz="3100">
              <a:solidFill>
                <a:srgbClr val="FF0000"/>
              </a:solidFill>
              <a:latin typeface="Arial Narrow" charset="0"/>
              <a:ea typeface="ＭＳ Ｐゴシック" charset="0"/>
              <a:cs typeface="MS PGothic" charset="0"/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ja-JP" altLang="en-US" sz="2800">
                <a:solidFill>
                  <a:srgbClr val="FF0000"/>
                </a:solidFill>
                <a:latin typeface="Arial Narrow" charset="0"/>
                <a:ea typeface="ＭＳ Ｐゴシック" charset="0"/>
                <a:cs typeface="MS PGothic" charset="0"/>
              </a:rPr>
              <a:t>（</a:t>
            </a:r>
            <a:r>
              <a:rPr lang="en-US" altLang="ja-JP" sz="2800">
                <a:solidFill>
                  <a:srgbClr val="FF0000"/>
                </a:solidFill>
                <a:latin typeface="Arial Narrow" charset="0"/>
                <a:ea typeface="ＭＳ Ｐゴシック" charset="0"/>
                <a:cs typeface="MS PGothic" charset="0"/>
              </a:rPr>
              <a:t>1987</a:t>
            </a:r>
            <a:r>
              <a:rPr lang="ja-JP" altLang="en-US" sz="2800">
                <a:solidFill>
                  <a:srgbClr val="FF0000"/>
                </a:solidFill>
                <a:latin typeface="Arial Narrow" charset="0"/>
                <a:ea typeface="ＭＳ Ｐゴシック" charset="0"/>
                <a:cs typeface="MS PGothic" charset="0"/>
              </a:rPr>
              <a:t>年にニュートリノ検出）</a:t>
            </a:r>
            <a:endParaRPr lang="en-US" sz="28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1141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125" y="84138"/>
            <a:ext cx="4713288" cy="717867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2" descr="sk_build4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931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Super-Kamiokande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75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A7D38F6-3501-174B-9B1F-D7990FBB2014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9296400" cy="822325"/>
          </a:xfrm>
        </p:spPr>
        <p:txBody>
          <a:bodyPr/>
          <a:lstStyle/>
          <a:p>
            <a:r>
              <a:rPr lang="en-US" b="0">
                <a:solidFill>
                  <a:srgbClr val="CC0000"/>
                </a:solidFill>
                <a:latin typeface="Tahoma" charset="0"/>
                <a:ea typeface="ＭＳ Ｐゴシック" charset="0"/>
                <a:cs typeface="ＭＳ Ｐゴシック" charset="0"/>
              </a:rPr>
              <a:t>ポール・ゴーギャン (1897) </a:t>
            </a:r>
          </a:p>
        </p:txBody>
      </p:sp>
      <p:pic>
        <p:nvPicPr>
          <p:cNvPr id="23559" name="Picture 4" descr="w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6012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2590800" y="5638800"/>
            <a:ext cx="44545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/>
          <a:p>
            <a:pPr algn="l"/>
            <a:r>
              <a:rPr lang="en-US" sz="3200">
                <a:solidFill>
                  <a:srgbClr val="D07C01"/>
                </a:solidFill>
              </a:rPr>
              <a:t>我々はどこから来たのか</a:t>
            </a:r>
            <a:endParaRPr lang="en-US" altLang="ja-JP" sz="3200">
              <a:solidFill>
                <a:srgbClr val="D07C01"/>
              </a:solidFill>
            </a:endParaRPr>
          </a:p>
          <a:p>
            <a:pPr algn="l"/>
            <a:r>
              <a:rPr lang="en-US" sz="3200">
                <a:solidFill>
                  <a:srgbClr val="D07C01"/>
                </a:solidFill>
              </a:rPr>
              <a:t>我々は何者か</a:t>
            </a:r>
          </a:p>
          <a:p>
            <a:pPr algn="l"/>
            <a:r>
              <a:rPr lang="en-US" sz="3200">
                <a:solidFill>
                  <a:srgbClr val="D07C01"/>
                </a:solidFill>
              </a:rPr>
              <a:t>我々はどこへ行くのか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9772340-5FA5-8043-A2C3-E5EDAD225554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200</a:t>
            </a:r>
            <a:r>
              <a:rPr lang="ja-JP" altLang="en-US">
                <a:latin typeface="Tahoma" charset="0"/>
                <a:ea typeface="ＭＳ Ｐゴシック" charset="0"/>
                <a:cs typeface="MS PGothic" charset="0"/>
              </a:rPr>
              <a:t>２年のノーベル物理学賞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523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952500"/>
            <a:ext cx="7494587" cy="6016625"/>
          </a:xfrm>
        </p:spPr>
      </p:pic>
      <p:sp>
        <p:nvSpPr>
          <p:cNvPr id="952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52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  <a:cs typeface="MS PGothic" charset="0"/>
              </a:rPr>
              <a:t>Katsushi Arisaka, UCLA</a:t>
            </a:r>
          </a:p>
        </p:txBody>
      </p:sp>
      <p:sp>
        <p:nvSpPr>
          <p:cNvPr id="95239" name="Rectangle 9"/>
          <p:cNvSpPr>
            <a:spLocks noChangeArrowheads="1"/>
          </p:cNvSpPr>
          <p:nvPr/>
        </p:nvSpPr>
        <p:spPr bwMode="auto">
          <a:xfrm>
            <a:off x="4191000" y="3505200"/>
            <a:ext cx="121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小柴昌俊</a:t>
            </a:r>
            <a:endParaRPr 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72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972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FB9336F-4FC6-7F47-884E-BFB62FC146E0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97285" name="Picture 2" descr="timelin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993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446EF89-104A-A544-8A91-CA0311EE315E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590800"/>
            <a:ext cx="7086600" cy="19050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ja-JP" altLang="en-US" sz="4800">
                <a:latin typeface="Tahoma" charset="0"/>
                <a:ea typeface="ＭＳ Ｐゴシック" charset="0"/>
                <a:cs typeface="ＭＳ Ｐゴシック" charset="0"/>
              </a:rPr>
              <a:t>生命の起源</a:t>
            </a:r>
            <a:endParaRPr lang="en-US" sz="4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013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EA87BD7-4D29-FC42-8E7A-0EEC57802255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0138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Rectangle 2"/>
          <p:cNvSpPr txBox="1">
            <a:spLocks noChangeArrowheads="1"/>
          </p:cNvSpPr>
          <p:nvPr/>
        </p:nvSpPr>
        <p:spPr bwMode="auto">
          <a:xfrm>
            <a:off x="1600200" y="152400"/>
            <a:ext cx="678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ja-JP" altLang="en-US" sz="4000">
                <a:solidFill>
                  <a:srgbClr val="FF6600"/>
                </a:solidFill>
                <a:latin typeface="Tahoma" charset="0"/>
                <a:cs typeface="MS PGothic" charset="0"/>
              </a:rPr>
              <a:t>太陽系の誕生　（４６億年前）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57175" y="6477000"/>
            <a:ext cx="1979613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66FF99"/>
                </a:solidFill>
              </a:rPr>
              <a:t>太陽（水素）</a:t>
            </a:r>
            <a:endParaRPr lang="en-US" sz="2800">
              <a:solidFill>
                <a:srgbClr val="66FF99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846888" y="6477000"/>
            <a:ext cx="2678112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66FF99"/>
                </a:solidFill>
              </a:rPr>
              <a:t>地球（重い元素）</a:t>
            </a:r>
            <a:endParaRPr lang="en-US" sz="2800">
              <a:solidFill>
                <a:srgbClr val="66FF9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05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424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2"/>
          <p:cNvSpPr txBox="1">
            <a:spLocks noChangeArrowheads="1"/>
          </p:cNvSpPr>
          <p:nvPr/>
        </p:nvSpPr>
        <p:spPr bwMode="auto">
          <a:xfrm>
            <a:off x="0" y="76200"/>
            <a:ext cx="3657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ja-JP" altLang="en-US" sz="4000">
                <a:solidFill>
                  <a:srgbClr val="FFFF00"/>
                </a:solidFill>
                <a:latin typeface="Tahoma" charset="0"/>
                <a:cs typeface="MS PGothic" charset="0"/>
              </a:rPr>
              <a:t>生命の起源</a:t>
            </a:r>
            <a:endParaRPr lang="en-US" altLang="ja-JP" sz="4000">
              <a:solidFill>
                <a:srgbClr val="FFFF00"/>
              </a:solidFill>
              <a:latin typeface="Tahoma" charset="0"/>
              <a:cs typeface="MS PGothic" charset="0"/>
            </a:endParaRPr>
          </a:p>
          <a:p>
            <a:pPr>
              <a:lnSpc>
                <a:spcPct val="80000"/>
              </a:lnSpc>
            </a:pPr>
            <a:r>
              <a:rPr lang="ja-JP" altLang="en-US" sz="4000">
                <a:solidFill>
                  <a:srgbClr val="FFFF00"/>
                </a:solidFill>
                <a:latin typeface="Tahoma" charset="0"/>
                <a:cs typeface="MS PGothic" charset="0"/>
              </a:rPr>
              <a:t>（</a:t>
            </a:r>
            <a:r>
              <a:rPr lang="en-US" altLang="ja-JP" sz="4000">
                <a:solidFill>
                  <a:srgbClr val="FFFF00"/>
                </a:solidFill>
                <a:latin typeface="Tahoma" charset="0"/>
                <a:cs typeface="MS PGothic" charset="0"/>
              </a:rPr>
              <a:t>〜</a:t>
            </a:r>
            <a:r>
              <a:rPr lang="ja-JP" altLang="en-US" sz="4000">
                <a:solidFill>
                  <a:srgbClr val="FFFF00"/>
                </a:solidFill>
                <a:latin typeface="Tahoma" charset="0"/>
                <a:cs typeface="MS PGothic" charset="0"/>
              </a:rPr>
              <a:t>３８億年前）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44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7EAA150-0E85-FF4B-9144-BCEBD044F23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4453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宇宙空間を漂う有機物</a:t>
            </a:r>
            <a:endParaRPr lang="en-US" sz="3600">
              <a:solidFill>
                <a:srgbClr val="FF99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4455" name="Picture 4" descr="Conceptualization of organic and other molecules that might occur in an interstellar gas-dust clou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990600"/>
            <a:ext cx="9640888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5"/>
          <p:cNvSpPr>
            <a:spLocks noChangeArrowheads="1"/>
          </p:cNvSpPr>
          <p:nvPr/>
        </p:nvSpPr>
        <p:spPr bwMode="auto">
          <a:xfrm>
            <a:off x="9525" y="942975"/>
            <a:ext cx="9601200" cy="76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65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505D42B-75D2-B74B-AA7A-C1045BD19AFD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6501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502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9296400" cy="685800"/>
          </a:xfrm>
        </p:spPr>
        <p:txBody>
          <a:bodyPr/>
          <a:lstStyle/>
          <a:p>
            <a:r>
              <a:rPr lang="ja-JP" altLang="en-US" sz="36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深海熱水孔　ー　生命の起源</a:t>
            </a:r>
            <a:endParaRPr lang="en-US" sz="3600">
              <a:solidFill>
                <a:srgbClr val="FF99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6503" name="Picture 4" descr="BAC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685800"/>
            <a:ext cx="943292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熱平衡からの離脱と進化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601200" cy="5467350"/>
          </a:xfrm>
        </p:spPr>
        <p:txBody>
          <a:bodyPr/>
          <a:lstStyle/>
          <a:p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素粒子</a:t>
            </a:r>
            <a:r>
              <a:rPr lang="en-US" altLang="ja-JP" sz="360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電子、クオーク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…</a:t>
            </a:r>
          </a:p>
          <a:p>
            <a:pPr lvl="1"/>
            <a:r>
              <a:rPr lang="ja-JP" altLang="en-US" sz="3200">
                <a:latin typeface="Arial Narrow" charset="0"/>
                <a:ea typeface="ＭＳ Ｐゴシック" charset="0"/>
              </a:rPr>
              <a:t>自発的対称性の破れ（ヒッグス機構）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元素　　</a:t>
            </a:r>
            <a:r>
              <a:rPr lang="en-US" altLang="ja-JP" sz="3600">
                <a:latin typeface="Arial Narrow" charset="0"/>
                <a:ea typeface="ＭＳ Ｐゴシック" charset="0"/>
                <a:cs typeface="ＭＳ Ｐゴシック" charset="0"/>
              </a:rPr>
              <a:t>		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炭素、酸素、窒素、鉄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… </a:t>
            </a:r>
          </a:p>
          <a:p>
            <a:pPr lvl="1"/>
            <a:r>
              <a:rPr lang="ja-JP" altLang="en-US" sz="3200">
                <a:latin typeface="Arial Narrow" charset="0"/>
                <a:ea typeface="ＭＳ Ｐゴシック" charset="0"/>
              </a:rPr>
              <a:t>超新星の爆発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有機物</a:t>
            </a:r>
            <a:r>
              <a:rPr lang="en-US" altLang="ja-JP" sz="360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アンモニア、メタン、アミノ酸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…</a:t>
            </a:r>
          </a:p>
          <a:p>
            <a:pPr lvl="1"/>
            <a:r>
              <a:rPr lang="ja-JP" altLang="en-US" sz="3200">
                <a:latin typeface="Arial Narrow" charset="0"/>
                <a:ea typeface="ＭＳ Ｐゴシック" charset="0"/>
              </a:rPr>
              <a:t>紫外線による星間物質の進化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生命の起源</a:t>
            </a:r>
            <a:r>
              <a:rPr lang="en-US" altLang="ja-JP" sz="3600">
                <a:latin typeface="Arial Narrow" charset="0"/>
                <a:ea typeface="ＭＳ Ｐゴシック" charset="0"/>
                <a:cs typeface="ＭＳ Ｐゴシック" charset="0"/>
              </a:rPr>
              <a:t> 	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RNA</a:t>
            </a:r>
            <a:r>
              <a:rPr lang="ja-JP" altLang="en-US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、タンパク質、</a:t>
            </a:r>
            <a:r>
              <a:rPr lang="en-US" altLang="ja-JP" sz="36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DNA…</a:t>
            </a:r>
          </a:p>
          <a:p>
            <a:pPr lvl="1"/>
            <a:r>
              <a:rPr lang="ja-JP" altLang="en-US" sz="3200">
                <a:latin typeface="Arial Narrow" charset="0"/>
                <a:ea typeface="ＭＳ Ｐゴシック" charset="0"/>
              </a:rPr>
              <a:t>深海熱水孔</a:t>
            </a:r>
            <a:endParaRPr lang="en-US" sz="3200">
              <a:latin typeface="Arial Narrow" charset="0"/>
              <a:ea typeface="ＭＳ Ｐゴシック" charset="0"/>
            </a:endParaRPr>
          </a:p>
        </p:txBody>
      </p:sp>
      <p:sp>
        <p:nvSpPr>
          <p:cNvPr id="1085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085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C62E8BE-CD93-4B4A-AAB8-D4E906FFBAC5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07F4658-E116-8547-8359-69EDDE9C75D4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RNA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ワールド　（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〜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３７億年前）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2" name="Picture 3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/>
          <a:stretch>
            <a:fillRect/>
          </a:stretch>
        </p:blipFill>
        <p:spPr bwMode="auto">
          <a:xfrm>
            <a:off x="0" y="762000"/>
            <a:ext cx="8001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4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/>
          <a:stretch>
            <a:fillRect/>
          </a:stretch>
        </p:blipFill>
        <p:spPr bwMode="auto">
          <a:xfrm>
            <a:off x="3962400" y="3825875"/>
            <a:ext cx="56388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Katsushi Arisaka, UCLA</a:t>
            </a:r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真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核細胞　（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〜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２０億年前）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413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116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4AD923B-C4EC-134C-B205-B0D6C34631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49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1622" name="Picture 2" descr="http://www.cbu.edu/~seisen/EukaryoticCellStructure_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4543425" cy="3886200"/>
          </a:xfrm>
          <a:noFill/>
        </p:spPr>
      </p:pic>
      <p:cxnSp>
        <p:nvCxnSpPr>
          <p:cNvPr id="111623" name="Straight Arrow Connector 12"/>
          <p:cNvCxnSpPr>
            <a:cxnSpLocks noChangeShapeType="1"/>
          </p:cNvCxnSpPr>
          <p:nvPr/>
        </p:nvCxnSpPr>
        <p:spPr bwMode="auto">
          <a:xfrm>
            <a:off x="838200" y="6705600"/>
            <a:ext cx="33528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24050" y="6553200"/>
            <a:ext cx="11715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+mn-lt"/>
                <a:ea typeface="ＭＳ Ｐゴシック" charset="-128"/>
                <a:cs typeface="ＭＳ Ｐゴシック" charset="-128"/>
              </a:rPr>
              <a:t>10 – 50 µ</a:t>
            </a:r>
            <a:r>
              <a:rPr lang="en-US" dirty="0" err="1">
                <a:solidFill>
                  <a:srgbClr val="0070C0"/>
                </a:solidFill>
                <a:latin typeface="+mn-lt"/>
                <a:ea typeface="ＭＳ Ｐゴシック" charset="-128"/>
                <a:cs typeface="ＭＳ Ｐゴシック" charset="-128"/>
              </a:rPr>
              <a:t>m</a:t>
            </a:r>
            <a:endParaRPr lang="en-US" dirty="0">
              <a:solidFill>
                <a:srgbClr val="0070C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1625" name="Picture 2" descr="http://www.rikenresearch.riken.jp/frontline/546/images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491038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6" name="Rectangle 12"/>
          <p:cNvSpPr>
            <a:spLocks noChangeArrowheads="1"/>
          </p:cNvSpPr>
          <p:nvPr/>
        </p:nvSpPr>
        <p:spPr bwMode="auto">
          <a:xfrm rot="-1854623">
            <a:off x="4668838" y="1905000"/>
            <a:ext cx="2392362" cy="1998663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Rectangle 13"/>
          <p:cNvSpPr>
            <a:spLocks noChangeArrowheads="1"/>
          </p:cNvSpPr>
          <p:nvPr/>
        </p:nvSpPr>
        <p:spPr bwMode="auto">
          <a:xfrm rot="-1854623">
            <a:off x="5384800" y="2030413"/>
            <a:ext cx="1568450" cy="212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4"/>
          <p:cNvSpPr>
            <a:spLocks noChangeArrowheads="1"/>
          </p:cNvSpPr>
          <p:nvPr/>
        </p:nvSpPr>
        <p:spPr bwMode="auto">
          <a:xfrm rot="-1854623">
            <a:off x="6110288" y="2746375"/>
            <a:ext cx="522287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711825" y="5157788"/>
            <a:ext cx="16097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+mn-lt"/>
                <a:ea typeface="ＭＳ Ｐゴシック" charset="-128"/>
                <a:cs typeface="ＭＳ Ｐゴシック" charset="-128"/>
              </a:rPr>
              <a:t>Up to ~2 </a:t>
            </a:r>
            <a:r>
              <a:rPr lang="en-US" dirty="0" err="1">
                <a:solidFill>
                  <a:srgbClr val="0070C0"/>
                </a:solidFill>
                <a:latin typeface="+mn-lt"/>
                <a:ea typeface="ＭＳ Ｐゴシック" charset="-128"/>
                <a:cs typeface="ＭＳ Ｐゴシック" charset="-128"/>
              </a:rPr>
              <a:t>m</a:t>
            </a:r>
            <a:r>
              <a:rPr lang="en-US" dirty="0">
                <a:solidFill>
                  <a:srgbClr val="0070C0"/>
                </a:solidFill>
                <a:latin typeface="+mn-lt"/>
                <a:ea typeface="ＭＳ Ｐゴシック" charset="-128"/>
                <a:cs typeface="ＭＳ Ｐゴシック" charset="-128"/>
              </a:rPr>
              <a:t> long</a:t>
            </a:r>
          </a:p>
        </p:txBody>
      </p:sp>
      <p:sp>
        <p:nvSpPr>
          <p:cNvPr id="111630" name="Rectangle 11"/>
          <p:cNvSpPr>
            <a:spLocks noChangeArrowheads="1"/>
          </p:cNvSpPr>
          <p:nvPr/>
        </p:nvSpPr>
        <p:spPr bwMode="auto">
          <a:xfrm>
            <a:off x="8096250" y="3862388"/>
            <a:ext cx="12017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2 nm</a:t>
            </a:r>
            <a:r>
              <a:rPr lang="ja-JP" altLang="en-US">
                <a:solidFill>
                  <a:srgbClr val="0070C0"/>
                </a:solidFill>
              </a:rPr>
              <a:t>　</a:t>
            </a:r>
            <a:r>
              <a:rPr lang="en-US" altLang="ja-JP">
                <a:solidFill>
                  <a:srgbClr val="0070C0"/>
                </a:solidFill>
              </a:rPr>
              <a:t>wide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1533525"/>
            <a:ext cx="4038600" cy="52387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008000"/>
                </a:solidFill>
              </a:rPr>
              <a:t>タンパク質でできた細胞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111632" name="TextBox 18"/>
          <p:cNvSpPr txBox="1">
            <a:spLocks noChangeArrowheads="1"/>
          </p:cNvSpPr>
          <p:nvPr/>
        </p:nvSpPr>
        <p:spPr bwMode="auto">
          <a:xfrm>
            <a:off x="5764213" y="1533525"/>
            <a:ext cx="3455987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008000"/>
                </a:solidFill>
              </a:rPr>
              <a:t>遺伝情報を持つ</a:t>
            </a:r>
            <a:r>
              <a:rPr lang="en-US" altLang="ja-JP" sz="2800">
                <a:solidFill>
                  <a:srgbClr val="008000"/>
                </a:solidFill>
              </a:rPr>
              <a:t>DNA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20" name="Left-Right Arrow 19"/>
          <p:cNvSpPr>
            <a:spLocks noChangeArrowheads="1"/>
          </p:cNvSpPr>
          <p:nvPr/>
        </p:nvSpPr>
        <p:spPr bwMode="auto">
          <a:xfrm>
            <a:off x="4419600" y="1600200"/>
            <a:ext cx="10668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906713" y="787400"/>
            <a:ext cx="3876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>
                <a:solidFill>
                  <a:srgbClr val="00B0F0"/>
                </a:solidFill>
              </a:rPr>
              <a:t>自発的対称性の破れ</a:t>
            </a:r>
            <a:endParaRPr lang="en-US" sz="320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51738B5-B724-6043-9CBA-42C5496C7379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25605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925" y="6019800"/>
            <a:ext cx="110807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</a:rPr>
              <a:t>粒子の</a:t>
            </a:r>
            <a:endParaRPr lang="en-US" altLang="ja-JP" sz="2400">
              <a:solidFill>
                <a:srgbClr val="FF00FF"/>
              </a:solidFill>
            </a:endParaRPr>
          </a:p>
          <a:p>
            <a:r>
              <a:rPr lang="ja-JP" altLang="en-US" sz="2400">
                <a:solidFill>
                  <a:srgbClr val="FF00FF"/>
                </a:solidFill>
              </a:rPr>
              <a:t>起源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191000" y="6003925"/>
            <a:ext cx="110807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生命の</a:t>
            </a:r>
            <a:endParaRPr lang="en-US" altLang="ja-JP" sz="2400">
              <a:solidFill>
                <a:srgbClr val="FF3300"/>
              </a:solidFill>
            </a:endParaRPr>
          </a:p>
          <a:p>
            <a:r>
              <a:rPr lang="ja-JP" altLang="en-US" sz="2400">
                <a:solidFill>
                  <a:srgbClr val="FF3300"/>
                </a:solidFill>
              </a:rPr>
              <a:t>起源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81800" y="6003925"/>
            <a:ext cx="110807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意識</a:t>
            </a:r>
            <a:endParaRPr lang="en-US" altLang="ja-JP" sz="2400">
              <a:solidFill>
                <a:srgbClr val="FF3300"/>
              </a:solidFill>
            </a:endParaRPr>
          </a:p>
          <a:p>
            <a:r>
              <a:rPr lang="ja-JP" altLang="en-US" sz="2400">
                <a:solidFill>
                  <a:srgbClr val="FF3300"/>
                </a:solidFill>
              </a:rPr>
              <a:t>の起源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295400" y="6019800"/>
            <a:ext cx="110807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</a:rPr>
              <a:t>構造の</a:t>
            </a:r>
            <a:endParaRPr lang="en-US" altLang="ja-JP" sz="2400">
              <a:solidFill>
                <a:srgbClr val="FF00FF"/>
              </a:solidFill>
            </a:endParaRPr>
          </a:p>
          <a:p>
            <a:r>
              <a:rPr lang="ja-JP" altLang="en-US" sz="2400">
                <a:solidFill>
                  <a:srgbClr val="FF00FF"/>
                </a:solidFill>
              </a:rPr>
              <a:t>起源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256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1810" r="12563" b="12598"/>
          <a:stretch>
            <a:fillRect/>
          </a:stretch>
        </p:blipFill>
        <p:spPr bwMode="auto">
          <a:xfrm>
            <a:off x="5943600" y="4038600"/>
            <a:ext cx="2590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733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光合成と呼吸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136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BD33902-573C-3D42-A80D-069F19C9D3E2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3672" name="Rectangle 6"/>
          <p:cNvSpPr>
            <a:spLocks noChangeArrowheads="1"/>
          </p:cNvSpPr>
          <p:nvPr/>
        </p:nvSpPr>
        <p:spPr bwMode="auto">
          <a:xfrm>
            <a:off x="34925" y="3330575"/>
            <a:ext cx="9467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/>
              <a:t>6CO</a:t>
            </a:r>
            <a:r>
              <a:rPr lang="en-US" sz="4400" baseline="-25000"/>
              <a:t>2</a:t>
            </a:r>
            <a:r>
              <a:rPr lang="en-US" sz="4400"/>
              <a:t> + 12H</a:t>
            </a:r>
            <a:r>
              <a:rPr lang="en-US" sz="4400" baseline="-25000"/>
              <a:t>2</a:t>
            </a:r>
            <a:r>
              <a:rPr lang="en-US" sz="4400"/>
              <a:t>O </a:t>
            </a:r>
            <a:r>
              <a:rPr lang="ja-JP" altLang="en-US" sz="4400"/>
              <a:t>　</a:t>
            </a:r>
            <a:r>
              <a:rPr lang="en-US" altLang="ja-JP" sz="4400"/>
              <a:t>→ </a:t>
            </a:r>
            <a:r>
              <a:rPr lang="ja-JP" altLang="en-US" sz="4400"/>
              <a:t>　</a:t>
            </a:r>
            <a:r>
              <a:rPr lang="en-US" altLang="ja-JP" sz="4400"/>
              <a:t>C</a:t>
            </a:r>
            <a:r>
              <a:rPr lang="en-US" altLang="ja-JP" sz="4400" baseline="-25000"/>
              <a:t>6</a:t>
            </a:r>
            <a:r>
              <a:rPr lang="en-US" altLang="ja-JP" sz="4400"/>
              <a:t>H</a:t>
            </a:r>
            <a:r>
              <a:rPr lang="en-US" altLang="ja-JP" sz="4400" baseline="-25000"/>
              <a:t>12</a:t>
            </a:r>
            <a:r>
              <a:rPr lang="en-US" altLang="ja-JP" sz="4400"/>
              <a:t>O</a:t>
            </a:r>
            <a:r>
              <a:rPr lang="en-US" altLang="ja-JP" sz="4400" baseline="-25000"/>
              <a:t>6</a:t>
            </a:r>
            <a:r>
              <a:rPr lang="en-US" altLang="ja-JP" sz="4400"/>
              <a:t> + 6H</a:t>
            </a:r>
            <a:r>
              <a:rPr lang="en-US" altLang="ja-JP" sz="4400" baseline="-25000"/>
              <a:t>2</a:t>
            </a:r>
            <a:r>
              <a:rPr lang="en-US" altLang="ja-JP" sz="4400"/>
              <a:t>O + 6O</a:t>
            </a:r>
            <a:r>
              <a:rPr lang="en-US" altLang="ja-JP" sz="4400" baseline="-25000"/>
              <a:t>2</a:t>
            </a:r>
            <a:endParaRPr lang="en-US" sz="4400"/>
          </a:p>
        </p:txBody>
      </p:sp>
      <p:sp>
        <p:nvSpPr>
          <p:cNvPr id="113673" name="TextBox 12"/>
          <p:cNvSpPr txBox="1">
            <a:spLocks noChangeArrowheads="1"/>
          </p:cNvSpPr>
          <p:nvPr/>
        </p:nvSpPr>
        <p:spPr bwMode="auto">
          <a:xfrm>
            <a:off x="153988" y="1762125"/>
            <a:ext cx="3429000" cy="10763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008000"/>
                </a:solidFill>
              </a:rPr>
              <a:t>光合成生物（植物）</a:t>
            </a:r>
            <a:endParaRPr lang="en-US" altLang="ja-JP" sz="3200">
              <a:solidFill>
                <a:srgbClr val="008000"/>
              </a:solidFill>
            </a:endParaRPr>
          </a:p>
          <a:p>
            <a:pPr eaLnBrk="1" hangingPunct="1"/>
            <a:r>
              <a:rPr lang="en-US" sz="3200">
                <a:solidFill>
                  <a:srgbClr val="FF6600"/>
                </a:solidFill>
              </a:rPr>
              <a:t>葉緑体</a:t>
            </a:r>
          </a:p>
        </p:txBody>
      </p:sp>
      <p:sp>
        <p:nvSpPr>
          <p:cNvPr id="113674" name="TextBox 18"/>
          <p:cNvSpPr txBox="1">
            <a:spLocks noChangeArrowheads="1"/>
          </p:cNvSpPr>
          <p:nvPr/>
        </p:nvSpPr>
        <p:spPr bwMode="auto">
          <a:xfrm>
            <a:off x="5715000" y="1752600"/>
            <a:ext cx="3276600" cy="107791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008000"/>
                </a:solidFill>
              </a:rPr>
              <a:t>呼吸生物（動物）　</a:t>
            </a:r>
            <a:endParaRPr lang="en-US" altLang="ja-JP" sz="3200">
              <a:solidFill>
                <a:srgbClr val="008000"/>
              </a:solidFill>
            </a:endParaRPr>
          </a:p>
          <a:p>
            <a:pPr eaLnBrk="1" hangingPunct="1"/>
            <a:r>
              <a:rPr lang="ja-JP" altLang="en-US" sz="3200">
                <a:solidFill>
                  <a:srgbClr val="FF0000"/>
                </a:solidFill>
              </a:rPr>
              <a:t>ミトコンドリア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Left-Right Arrow 14"/>
          <p:cNvSpPr>
            <a:spLocks noChangeArrowheads="1"/>
          </p:cNvSpPr>
          <p:nvPr/>
        </p:nvSpPr>
        <p:spPr bwMode="auto">
          <a:xfrm>
            <a:off x="3810000" y="2133600"/>
            <a:ext cx="1524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676" name="Rectangle 16"/>
          <p:cNvSpPr>
            <a:spLocks noChangeArrowheads="1"/>
          </p:cNvSpPr>
          <p:nvPr/>
        </p:nvSpPr>
        <p:spPr bwMode="auto">
          <a:xfrm rot="10800000">
            <a:off x="3557588" y="3657600"/>
            <a:ext cx="749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</a:rPr>
              <a:t>→</a:t>
            </a:r>
            <a:endParaRPr lang="en-US" sz="2000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438400" y="914400"/>
            <a:ext cx="4340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971800" y="2895600"/>
            <a:ext cx="1570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FF6600"/>
                </a:solidFill>
              </a:rPr>
              <a:t>光合成</a:t>
            </a:r>
            <a:endParaRPr lang="en-US" sz="3600">
              <a:solidFill>
                <a:srgbClr val="FF6600"/>
              </a:solidFill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886200" y="4114800"/>
            <a:ext cx="1108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FF0000"/>
                </a:solidFill>
              </a:rPr>
              <a:t>呼吸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生命進化の系統図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F2BE2AD-C5CC-2244-BBAA-CFB34768B17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4693" name="Picture 2" descr="http://www.terrapsych.com/evolution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723900"/>
            <a:ext cx="5867400" cy="6270625"/>
          </a:xfrm>
          <a:noFill/>
        </p:spPr>
      </p:pic>
      <p:grpSp>
        <p:nvGrpSpPr>
          <p:cNvPr id="114694" name="Group 10"/>
          <p:cNvGrpSpPr>
            <a:grpSpLocks/>
          </p:cNvGrpSpPr>
          <p:nvPr/>
        </p:nvGrpSpPr>
        <p:grpSpPr bwMode="auto">
          <a:xfrm>
            <a:off x="4495800" y="762000"/>
            <a:ext cx="2362200" cy="712788"/>
            <a:chOff x="4800600" y="789216"/>
            <a:chExt cx="2362200" cy="653144"/>
          </a:xfrm>
        </p:grpSpPr>
        <p:sp>
          <p:nvSpPr>
            <p:cNvPr id="114700" name="Rectangle 7"/>
            <p:cNvSpPr>
              <a:spLocks noChangeArrowheads="1"/>
            </p:cNvSpPr>
            <p:nvPr/>
          </p:nvSpPr>
          <p:spPr bwMode="auto">
            <a:xfrm>
              <a:off x="4800600" y="789216"/>
              <a:ext cx="2362200" cy="65314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30900" y="838675"/>
              <a:ext cx="901700" cy="4800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sz="2800">
                  <a:solidFill>
                    <a:srgbClr val="FF0000"/>
                  </a:solidFill>
                </a:rPr>
                <a:t>人類</a:t>
              </a:r>
              <a:endParaRPr lang="en-US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114695" name="Group 16"/>
          <p:cNvGrpSpPr>
            <a:grpSpLocks/>
          </p:cNvGrpSpPr>
          <p:nvPr/>
        </p:nvGrpSpPr>
        <p:grpSpPr bwMode="auto">
          <a:xfrm>
            <a:off x="6070600" y="990600"/>
            <a:ext cx="2752725" cy="5995988"/>
            <a:chOff x="6070269" y="993507"/>
            <a:chExt cx="2753945" cy="5992461"/>
          </a:xfrm>
        </p:grpSpPr>
        <p:sp>
          <p:nvSpPr>
            <p:cNvPr id="114697" name="TextBox 13"/>
            <p:cNvSpPr txBox="1">
              <a:spLocks noChangeArrowheads="1"/>
            </p:cNvSpPr>
            <p:nvPr/>
          </p:nvSpPr>
          <p:spPr bwMode="auto">
            <a:xfrm>
              <a:off x="6171569" y="5475557"/>
              <a:ext cx="2652645" cy="39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FF"/>
                  </a:solidFill>
                </a:rPr>
                <a:t>~</a:t>
              </a:r>
              <a:r>
                <a:rPr lang="ja-JP" altLang="en-US" sz="2000">
                  <a:solidFill>
                    <a:srgbClr val="FF00FF"/>
                  </a:solidFill>
                </a:rPr>
                <a:t>２０億年前（真核細胞</a:t>
              </a:r>
              <a:r>
                <a:rPr lang="en-US" altLang="ja-JP" sz="2000">
                  <a:solidFill>
                    <a:srgbClr val="FF00FF"/>
                  </a:solidFill>
                </a:rPr>
                <a:t>)</a:t>
              </a:r>
              <a:endParaRPr lang="en-US" sz="2000">
                <a:solidFill>
                  <a:srgbClr val="FF00FF"/>
                </a:solidFill>
              </a:endParaRPr>
            </a:p>
          </p:txBody>
        </p:sp>
        <p:sp>
          <p:nvSpPr>
            <p:cNvPr id="114698" name="TextBox 14"/>
            <p:cNvSpPr txBox="1">
              <a:spLocks noChangeArrowheads="1"/>
            </p:cNvSpPr>
            <p:nvPr/>
          </p:nvSpPr>
          <p:spPr bwMode="auto">
            <a:xfrm>
              <a:off x="6070269" y="6586153"/>
              <a:ext cx="2652300" cy="399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FF"/>
                  </a:solidFill>
                </a:rPr>
                <a:t>~</a:t>
              </a:r>
              <a:r>
                <a:rPr lang="ja-JP" altLang="en-US" sz="2000">
                  <a:solidFill>
                    <a:srgbClr val="FF00FF"/>
                  </a:solidFill>
                </a:rPr>
                <a:t>３８億年前（生命誕生</a:t>
              </a:r>
              <a:r>
                <a:rPr lang="en-US" altLang="ja-JP" sz="2000">
                  <a:solidFill>
                    <a:srgbClr val="FF00FF"/>
                  </a:solidFill>
                </a:rPr>
                <a:t>)</a:t>
              </a:r>
              <a:endParaRPr lang="en-US" sz="2000">
                <a:solidFill>
                  <a:srgbClr val="FF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7010486" y="993507"/>
              <a:ext cx="1737495" cy="3998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FF"/>
                  </a:solidFill>
                </a:rPr>
                <a:t>〜</a:t>
              </a:r>
              <a:r>
                <a:rPr lang="ja-JP" altLang="en-US" sz="2000">
                  <a:solidFill>
                    <a:srgbClr val="FF00FF"/>
                  </a:solidFill>
                </a:rPr>
                <a:t>２００万年前</a:t>
              </a:r>
              <a:endParaRPr lang="en-US" sz="2000">
                <a:solidFill>
                  <a:srgbClr val="FF00FF"/>
                </a:solidFill>
              </a:endParaRPr>
            </a:p>
          </p:txBody>
        </p:sp>
      </p:grpSp>
      <p:sp>
        <p:nvSpPr>
          <p:cNvPr id="21512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963D0D5-C621-E643-A5B8-81F2D000556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674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1167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167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8000" y="6096000"/>
            <a:ext cx="1211263" cy="708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>
                <a:solidFill>
                  <a:srgbClr val="32946A"/>
                </a:solidFill>
              </a:rPr>
              <a:t>単純</a:t>
            </a:r>
            <a:endParaRPr lang="en-US" sz="4000">
              <a:solidFill>
                <a:srgbClr val="32946A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921250" y="6059488"/>
            <a:ext cx="4106863" cy="7080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>
                <a:solidFill>
                  <a:srgbClr val="32946A"/>
                </a:solidFill>
              </a:rPr>
              <a:t>秩序だった複雑系</a:t>
            </a:r>
            <a:endParaRPr lang="en-US" sz="4000">
              <a:solidFill>
                <a:srgbClr val="32946A"/>
              </a:solidFill>
            </a:endParaRPr>
          </a:p>
        </p:txBody>
      </p:sp>
      <p:sp>
        <p:nvSpPr>
          <p:cNvPr id="116747" name="AutoShape 4"/>
          <p:cNvSpPr>
            <a:spLocks noChangeArrowheads="1"/>
          </p:cNvSpPr>
          <p:nvPr/>
        </p:nvSpPr>
        <p:spPr bwMode="auto">
          <a:xfrm rot="-5400000">
            <a:off x="2990850" y="5429250"/>
            <a:ext cx="571500" cy="2133600"/>
          </a:xfrm>
          <a:prstGeom prst="downArrow">
            <a:avLst>
              <a:gd name="adj1" fmla="val 28657"/>
              <a:gd name="adj2" fmla="val 47721"/>
            </a:avLst>
          </a:prstGeom>
          <a:solidFill>
            <a:schemeClr val="bg1"/>
          </a:solidFill>
          <a:ln w="50800">
            <a:solidFill>
              <a:srgbClr val="60C99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00FF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F08E2CD-4159-BE48-96C7-114AF892BCC4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8789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118790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18792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191000" y="6003925"/>
            <a:ext cx="110807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生命の</a:t>
            </a:r>
            <a:endParaRPr lang="en-US" altLang="ja-JP" sz="2400">
              <a:solidFill>
                <a:srgbClr val="FF3300"/>
              </a:solidFill>
            </a:endParaRPr>
          </a:p>
          <a:p>
            <a:r>
              <a:rPr lang="ja-JP" altLang="en-US" sz="2400">
                <a:solidFill>
                  <a:srgbClr val="FF3300"/>
                </a:solidFill>
              </a:rPr>
              <a:t>起源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D81ADB7-95C3-F842-A75F-2B444D905A2D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083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121400"/>
            <a:ext cx="1416050" cy="584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ja-JP" altLang="en-US" sz="3200">
                <a:solidFill>
                  <a:srgbClr val="FF6600"/>
                </a:solidFill>
              </a:rPr>
              <a:t>加速器</a:t>
            </a:r>
            <a:endParaRPr lang="en-US" sz="3200">
              <a:solidFill>
                <a:srgbClr val="FF66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495800" y="6121400"/>
            <a:ext cx="3352800" cy="584200"/>
            <a:chOff x="4724400" y="6122184"/>
            <a:chExt cx="3352800" cy="584776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594350" y="6122184"/>
              <a:ext cx="1416050" cy="58477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ja-JP" altLang="en-US" sz="3200">
                  <a:solidFill>
                    <a:srgbClr val="FF0000"/>
                  </a:solidFill>
                </a:rPr>
                <a:t>顕微鏡</a:t>
              </a:r>
              <a:endParaRPr lang="en-US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676400" y="6121400"/>
            <a:ext cx="2743200" cy="584200"/>
            <a:chOff x="1676400" y="6120824"/>
            <a:chExt cx="2743200" cy="584776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209800" y="6120824"/>
              <a:ext cx="1416050" cy="584776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ja-JP" altLang="en-US" sz="3200">
                  <a:solidFill>
                    <a:srgbClr val="FF00FF"/>
                  </a:solidFill>
                </a:rPr>
                <a:t>望遠鏡</a:t>
              </a:r>
              <a:endParaRPr lang="en-US" sz="3200">
                <a:solidFill>
                  <a:srgbClr val="FF00FF"/>
                </a:solidFill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228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6257ECB-F654-9940-9BFE-85CB982D4B5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生命の誕生を解き明かす意義</a:t>
            </a:r>
          </a:p>
        </p:txBody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696200" cy="5273675"/>
          </a:xfrm>
        </p:spPr>
        <p:txBody>
          <a:bodyPr/>
          <a:lstStyle/>
          <a:p>
            <a:pPr eaLnBrk="1" hangingPunct="1"/>
            <a:r>
              <a:rPr lang="ja-JP" altLang="en-US" sz="47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宇宙の起源と我々を結ぶ連結点が、生命の起源。</a:t>
            </a:r>
          </a:p>
          <a:p>
            <a:pPr lvl="2" eaLnBrk="1" hangingPunct="1"/>
            <a:endParaRPr lang="ja-JP" altLang="en-US" sz="3600">
              <a:solidFill>
                <a:schemeClr val="tx1"/>
              </a:solidFill>
              <a:latin typeface="Arial Narrow" charset="0"/>
              <a:ea typeface="ＭＳ Ｐゴシック" charset="0"/>
            </a:endParaRPr>
          </a:p>
          <a:p>
            <a:pPr eaLnBrk="1" hangingPunct="1"/>
            <a:r>
              <a:rPr lang="ja-JP" altLang="en-US" sz="47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光で宇宙を見ると同じ原理で、光で生命現象を捉える。</a:t>
            </a:r>
          </a:p>
          <a:p>
            <a:pPr lvl="3" eaLnBrk="1" hangingPunct="1"/>
            <a:endParaRPr lang="ja-JP" altLang="en-US" sz="3300">
              <a:solidFill>
                <a:schemeClr val="tx1"/>
              </a:solidFill>
              <a:latin typeface="Arial Narrow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ja-JP" altLang="en-US" sz="47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	</a:t>
            </a:r>
            <a:r>
              <a:rPr lang="ja-JP" altLang="en-US" sz="47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望遠鏡　</a:t>
            </a:r>
            <a:r>
              <a:rPr lang="ja-JP" altLang="en-US" sz="47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　</a:t>
            </a:r>
            <a:r>
              <a:rPr lang="ja-JP" altLang="en-US" sz="47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顕微鏡</a:t>
            </a:r>
          </a:p>
          <a:p>
            <a:pPr eaLnBrk="1" hangingPunct="1">
              <a:buFont typeface="Wingdings" charset="0"/>
              <a:buNone/>
            </a:pPr>
            <a:endParaRPr lang="ja-JP" altLang="en-US" sz="4700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6200" y="7010400"/>
            <a:ext cx="1905000" cy="29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249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5EEBA8A-2881-B44D-9A2D-E9AF388A9DF7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590800"/>
            <a:ext cx="7086600" cy="1905000"/>
          </a:xfrm>
          <a:solidFill>
            <a:srgbClr val="FAFFD3"/>
          </a:solidFill>
        </p:spPr>
        <p:txBody>
          <a:bodyPr/>
          <a:lstStyle/>
          <a:p>
            <a:pPr eaLnBrk="1" hangingPunct="1"/>
            <a:r>
              <a:rPr lang="ja-JP" altLang="en-US" sz="4800">
                <a:latin typeface="Tahoma" charset="0"/>
                <a:ea typeface="ＭＳ Ｐゴシック" charset="0"/>
                <a:cs typeface="ＭＳ Ｐゴシック" charset="0"/>
              </a:rPr>
              <a:t>生命とは何か？</a:t>
            </a:r>
            <a:endParaRPr lang="en-US" sz="4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448800" cy="6248400"/>
          </a:xfrm>
        </p:spPr>
        <p:txBody>
          <a:bodyPr/>
          <a:lstStyle/>
          <a:p>
            <a:pPr marL="0">
              <a:buFont typeface="Wingdings" charset="0"/>
              <a:buNone/>
            </a:pPr>
            <a:r>
              <a:rPr lang="ja-JP" altLang="en-US" sz="4000">
                <a:solidFill>
                  <a:srgbClr val="00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オーストラリア　</a:t>
            </a:r>
            <a:r>
              <a:rPr lang="en-US" altLang="ja-JP" sz="4000">
                <a:solidFill>
                  <a:srgbClr val="00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Walter and Eliza Hall Institute</a:t>
            </a:r>
            <a:r>
              <a:rPr lang="ja-JP" altLang="en-US" sz="4000">
                <a:solidFill>
                  <a:srgbClr val="00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によるコンピューターグラフィックス</a:t>
            </a:r>
            <a:endParaRPr lang="en-US" altLang="ja-JP" sz="4000">
              <a:solidFill>
                <a:srgbClr val="00FF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0">
              <a:buFont typeface="Wingdings" charset="0"/>
              <a:buNone/>
            </a:pPr>
            <a:r>
              <a:rPr lang="en-US" altLang="ja-JP" sz="4000">
                <a:solidFill>
                  <a:srgbClr val="00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	</a:t>
            </a:r>
            <a:r>
              <a:rPr lang="en-US" altLang="ja-JP" sz="40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Body Code</a:t>
            </a:r>
            <a:r>
              <a:rPr lang="ja-JP" altLang="en-US" sz="400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（８分間）</a:t>
            </a:r>
            <a:endParaRPr lang="en-US" altLang="ja-JP" sz="400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0">
              <a:spcAft>
                <a:spcPts val="600"/>
              </a:spcAft>
              <a:buFont typeface="Wingdings" charset="0"/>
              <a:buNone/>
            </a:pPr>
            <a:endParaRPr lang="en-US" altLang="ja-JP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細胞と細胞膜の実際の動き</a:t>
            </a:r>
            <a:endParaRPr lang="en-US" altLang="ja-JP" sz="3600">
              <a:solidFill>
                <a:srgbClr val="FF6600"/>
              </a:solidFill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DNA</a:t>
            </a:r>
            <a:r>
              <a:rPr lang="ja-JP" alt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の２重螺旋の構造</a:t>
            </a:r>
            <a:endParaRPr lang="en-US" altLang="ja-JP" sz="3600">
              <a:solidFill>
                <a:srgbClr val="FF6600"/>
              </a:solidFill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細胞分裂時の</a:t>
            </a:r>
            <a:r>
              <a:rPr lang="en-US" altLang="ja-JP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DNA</a:t>
            </a:r>
            <a:r>
              <a:rPr lang="ja-JP" alt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のコピー</a:t>
            </a:r>
            <a:endParaRPr lang="en-US" altLang="ja-JP" sz="3600">
              <a:solidFill>
                <a:srgbClr val="FF6600"/>
              </a:solidFill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DNA </a:t>
            </a:r>
            <a:r>
              <a:rPr lang="ja-JP" alt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から</a:t>
            </a:r>
            <a:r>
              <a:rPr lang="en-US" altLang="ja-JP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RNA </a:t>
            </a:r>
            <a:r>
              <a:rPr lang="ja-JP" alt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への転写</a:t>
            </a:r>
            <a:endParaRPr lang="en-US" altLang="ja-JP" sz="3600">
              <a:solidFill>
                <a:srgbClr val="FF6600"/>
              </a:solidFill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en-US" altLang="ja-JP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RNA</a:t>
            </a:r>
            <a:r>
              <a:rPr lang="ja-JP" altLang="en-US" sz="360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からタンパク質（ヘモグロビン）の合成</a:t>
            </a:r>
            <a:endParaRPr lang="en-US" altLang="ja-JP" sz="3600">
              <a:solidFill>
                <a:srgbClr val="FF6600"/>
              </a:solidFill>
              <a:latin typeface="Arial Narrow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8003" name="Body_Code.mov" descr="/Users/Katsushi/.Trash/Body_Code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620250" cy="76962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40" fill="hold"/>
                                        <p:tgtEl>
                                          <p:spTgt spid="128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800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8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8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0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どうやって生命の謎を解き明かす？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>
          <a:xfrm>
            <a:off x="260350" y="1066800"/>
            <a:ext cx="9340850" cy="5695950"/>
          </a:xfrm>
        </p:spPr>
        <p:txBody>
          <a:bodyPr/>
          <a:lstStyle/>
          <a:p>
            <a:r>
              <a:rPr lang="en-US" altLang="ja-JP" sz="4000" u="sng">
                <a:latin typeface="Arial Narrow" charset="0"/>
                <a:ea typeface="ＭＳ Ｐゴシック" charset="0"/>
                <a:cs typeface="ＭＳ Ｐゴシック" charset="0"/>
              </a:rPr>
              <a:t>4</a:t>
            </a:r>
            <a:r>
              <a:rPr lang="ja-JP" altLang="en-US" sz="4000" u="sng">
                <a:latin typeface="Arial Narrow" charset="0"/>
                <a:ea typeface="ＭＳ Ｐゴシック" charset="0"/>
                <a:cs typeface="ＭＳ Ｐゴシック" charset="0"/>
              </a:rPr>
              <a:t>次元情報</a:t>
            </a:r>
            <a:endParaRPr lang="en-US" altLang="ja-JP" sz="40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70000"/>
              </a:lnSpc>
            </a:pPr>
            <a:r>
              <a:rPr lang="ja-JP" altLang="en-US" sz="3600">
                <a:latin typeface="Arial Narrow" charset="0"/>
                <a:ea typeface="ＭＳ Ｐゴシック" charset="0"/>
              </a:rPr>
              <a:t>今までの情報は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2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次元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(xy)</a:t>
            </a:r>
          </a:p>
          <a:p>
            <a:pPr lvl="2">
              <a:lnSpc>
                <a:spcPct val="70000"/>
              </a:lnSpc>
            </a:pPr>
            <a:r>
              <a:rPr lang="ja-JP" altLang="en-US">
                <a:latin typeface="Arial Narrow" charset="0"/>
                <a:ea typeface="ＭＳ Ｐゴシック" charset="0"/>
              </a:rPr>
              <a:t>時間軸が未だ抜けている。</a:t>
            </a:r>
            <a:endParaRPr lang="en-US" altLang="ja-JP">
              <a:latin typeface="Arial Narrow" charset="0"/>
              <a:ea typeface="ＭＳ Ｐゴシック" charset="0"/>
            </a:endParaRPr>
          </a:p>
          <a:p>
            <a:pPr lvl="2">
              <a:lnSpc>
                <a:spcPct val="70000"/>
              </a:lnSpc>
            </a:pPr>
            <a:r>
              <a:rPr lang="en-US">
                <a:latin typeface="Arial Narrow" charset="0"/>
                <a:ea typeface="ＭＳ Ｐゴシック" charset="0"/>
              </a:rPr>
              <a:t>DNA Sequencing</a:t>
            </a:r>
            <a:r>
              <a:rPr lang="ja-JP" altLang="en-US">
                <a:latin typeface="Arial Narrow" charset="0"/>
                <a:ea typeface="ＭＳ Ｐゴシック" charset="0"/>
              </a:rPr>
              <a:t>が良い例</a:t>
            </a:r>
            <a:endParaRPr lang="en-US" altLang="ja-JP" sz="4000">
              <a:latin typeface="Arial Narrow" charset="0"/>
              <a:ea typeface="ＭＳ Ｐゴシック" charset="0"/>
            </a:endParaRPr>
          </a:p>
          <a:p>
            <a:pPr lvl="1"/>
            <a:r>
              <a:rPr lang="ja-JP" altLang="en-US" sz="3600">
                <a:latin typeface="Arial Narrow" charset="0"/>
                <a:ea typeface="ＭＳ Ｐゴシック" charset="0"/>
              </a:rPr>
              <a:t>せいぜいがビデオレートの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3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次元像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(xyt)</a:t>
            </a:r>
          </a:p>
          <a:p>
            <a:r>
              <a:rPr lang="ja-JP" altLang="en-US" sz="4000" u="sng">
                <a:latin typeface="Arial Narrow" charset="0"/>
                <a:ea typeface="ＭＳ Ｐゴシック" charset="0"/>
                <a:cs typeface="ＭＳ Ｐゴシック" charset="0"/>
              </a:rPr>
              <a:t>圧倒的なサンプル量</a:t>
            </a:r>
            <a:r>
              <a:rPr lang="ja-JP" altLang="en-US" sz="4000">
                <a:latin typeface="Arial Narrow" charset="0"/>
                <a:ea typeface="ＭＳ Ｐゴシック" charset="0"/>
                <a:cs typeface="ＭＳ Ｐゴシック" charset="0"/>
              </a:rPr>
              <a:t>の統計処理</a:t>
            </a: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2800">
                <a:latin typeface="Arial Narrow" charset="0"/>
                <a:ea typeface="ＭＳ Ｐゴシック" charset="0"/>
              </a:rPr>
              <a:t>DNA Sequencing</a:t>
            </a:r>
            <a:r>
              <a:rPr lang="ja-JP" altLang="en-US" sz="2800">
                <a:latin typeface="Arial Narrow" charset="0"/>
                <a:ea typeface="ＭＳ Ｐゴシック" charset="0"/>
              </a:rPr>
              <a:t>が良い成功例</a:t>
            </a:r>
            <a:endParaRPr lang="en-US" altLang="ja-JP">
              <a:latin typeface="Arial Narrow" charset="0"/>
              <a:ea typeface="ＭＳ Ｐゴシック" charset="0"/>
            </a:endParaRPr>
          </a:p>
          <a:p>
            <a:pPr lvl="1"/>
            <a:r>
              <a:rPr lang="ja-JP" altLang="en-US" sz="3600">
                <a:latin typeface="Arial Narrow" charset="0"/>
                <a:ea typeface="ＭＳ Ｐゴシック" charset="0"/>
              </a:rPr>
              <a:t>統計揺らぎの中にガウス分布でない裾野を見出す。</a:t>
            </a:r>
            <a:endParaRPr lang="en-US" altLang="ja-JP" sz="3600">
              <a:latin typeface="Arial Narrow" charset="0"/>
              <a:ea typeface="ＭＳ Ｐゴシック" charset="0"/>
            </a:endParaRPr>
          </a:p>
          <a:p>
            <a:r>
              <a:rPr lang="ja-JP" altLang="en-US" sz="4000" u="sng">
                <a:latin typeface="Arial Narrow" charset="0"/>
                <a:ea typeface="ＭＳ Ｐゴシック" charset="0"/>
                <a:cs typeface="ＭＳ Ｐゴシック" charset="0"/>
              </a:rPr>
              <a:t>多体系の相互作用</a:t>
            </a:r>
            <a:r>
              <a:rPr lang="ja-JP" altLang="en-US" sz="4000">
                <a:latin typeface="Arial Narrow" charset="0"/>
                <a:ea typeface="ＭＳ Ｐゴシック" charset="0"/>
                <a:cs typeface="ＭＳ Ｐゴシック" charset="0"/>
              </a:rPr>
              <a:t>の観測。</a:t>
            </a:r>
            <a:endParaRPr lang="en-US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9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29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554DAE4-68E9-6344-90FB-ECCDAF91C522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59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1C07CAF-5E3A-1F4D-8C22-51DC8C662C5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590800"/>
            <a:ext cx="7086600" cy="19050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ja-JP" altLang="en-US" sz="4800">
                <a:latin typeface="Tahoma" charset="0"/>
                <a:ea typeface="ＭＳ Ｐゴシック" charset="0"/>
                <a:cs typeface="ＭＳ Ｐゴシック" charset="0"/>
              </a:rPr>
              <a:t>宇宙の起源</a:t>
            </a:r>
            <a:endParaRPr lang="en-US" sz="4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1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19B586E-BA27-0D4D-81D0-68603501105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64" tIns="48282" rIns="96564" bIns="48282">
            <a:spAutoFit/>
          </a:bodyPr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131078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131093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31074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07" name="Image" r:id="rId5" imgW="6760325" imgH="5159195" progId="Photoshop.Image.5">
                    <p:embed/>
                  </p:oleObj>
                </mc:Choice>
                <mc:Fallback>
                  <p:oleObj name="Image" r:id="rId5" imgW="6760325" imgH="5159195" progId="Photoshop.Image.5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1094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131097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098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099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100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101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20886681">
              <a:off x="1651" y="1817"/>
              <a:ext cx="1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defTabSz="966702">
                <a:defRPr/>
              </a:pPr>
              <a:endParaRPr lang="en-US" sz="13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0" y="2362"/>
              <a:ext cx="38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52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131079" name="Group 14"/>
          <p:cNvGrpSpPr>
            <a:grpSpLocks/>
          </p:cNvGrpSpPr>
          <p:nvPr/>
        </p:nvGrpSpPr>
        <p:grpSpPr bwMode="auto">
          <a:xfrm>
            <a:off x="1330325" y="1300163"/>
            <a:ext cx="6350000" cy="4440237"/>
            <a:chOff x="930" y="766"/>
            <a:chExt cx="3810" cy="2622"/>
          </a:xfrm>
        </p:grpSpPr>
        <p:grpSp>
          <p:nvGrpSpPr>
            <p:cNvPr id="131089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622"/>
              <a:chOff x="930" y="436"/>
              <a:chExt cx="1266" cy="2622"/>
            </a:xfrm>
          </p:grpSpPr>
          <p:pic>
            <p:nvPicPr>
              <p:cNvPr id="131091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1092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154" cy="1290"/>
              </a:xfrm>
              <a:prstGeom prst="curvedConnector4">
                <a:avLst>
                  <a:gd name="adj1" fmla="val -89273"/>
                  <a:gd name="adj2" fmla="val 52944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defTabSz="965200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131080" name="Group 19"/>
          <p:cNvGrpSpPr>
            <a:grpSpLocks/>
          </p:cNvGrpSpPr>
          <p:nvPr/>
        </p:nvGrpSpPr>
        <p:grpSpPr bwMode="auto">
          <a:xfrm>
            <a:off x="2438400" y="1435100"/>
            <a:ext cx="6916738" cy="5194300"/>
            <a:chOff x="1563" y="436"/>
            <a:chExt cx="4072" cy="3067"/>
          </a:xfrm>
        </p:grpSpPr>
        <p:pic>
          <p:nvPicPr>
            <p:cNvPr id="131087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1088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1081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4" tIns="48282" rIns="96564" bIns="48282">
            <a:spAutoFit/>
          </a:bodyPr>
          <a:lstStyle/>
          <a:p>
            <a:pPr defTabSz="965200"/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単分子のイメージング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1828800" cy="9540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FF0000"/>
                </a:solidFill>
                <a:cs typeface="MS PGothic" charset="0"/>
              </a:rPr>
              <a:t>素粒子の実験装置</a:t>
            </a:r>
            <a:endParaRPr lang="en-US" altLang="ja-JP" sz="2800">
              <a:solidFill>
                <a:srgbClr val="FF0000"/>
              </a:solidFill>
              <a:cs typeface="MS PGothic" charset="0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477000" y="1519238"/>
            <a:ext cx="1981200" cy="52387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FF00FF"/>
                </a:solidFill>
                <a:cs typeface="MS PGothic" charset="0"/>
              </a:rPr>
              <a:t>ナノ技術</a:t>
            </a:r>
            <a:endParaRPr lang="en-US" altLang="ja-JP" sz="2800">
              <a:solidFill>
                <a:srgbClr val="FF00FF"/>
              </a:solidFill>
              <a:cs typeface="MS PGothic" charset="0"/>
            </a:endParaRPr>
          </a:p>
        </p:txBody>
      </p:sp>
      <p:sp>
        <p:nvSpPr>
          <p:cNvPr id="23564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31085" name="TextBox 28"/>
          <p:cNvSpPr txBox="1">
            <a:spLocks noChangeArrowheads="1"/>
          </p:cNvSpPr>
          <p:nvPr/>
        </p:nvSpPr>
        <p:spPr bwMode="auto">
          <a:xfrm>
            <a:off x="5521325" y="895350"/>
            <a:ext cx="3435350" cy="46196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B0F0"/>
                </a:solidFill>
              </a:rPr>
              <a:t>Shimon Weiss (Chemistry)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0" y="7620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i="1">
                <a:solidFill>
                  <a:srgbClr val="008000"/>
                </a:solidFill>
                <a:cs typeface="MS PGothic" charset="0"/>
              </a:rPr>
              <a:t>January 2006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lum bright="-10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"/>
          <a:stretch>
            <a:fillRect/>
          </a:stretch>
        </p:blipFill>
        <p:spPr bwMode="auto">
          <a:xfrm rot="-120000">
            <a:off x="150813" y="801688"/>
            <a:ext cx="44021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5"/>
          <p:cNvPicPr>
            <a:picLocks noChangeAspect="1" noChangeArrowheads="1"/>
          </p:cNvPicPr>
          <p:nvPr/>
        </p:nvPicPr>
        <p:blipFill>
          <a:blip r:embed="rId4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583"/>
          <a:stretch>
            <a:fillRect/>
          </a:stretch>
        </p:blipFill>
        <p:spPr bwMode="auto">
          <a:xfrm flipH="1">
            <a:off x="3429000" y="2895600"/>
            <a:ext cx="59324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608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33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C8305FD-6B31-7C4D-9E1E-C020972A6737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31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量子ドットの発光波長</a:t>
            </a:r>
          </a:p>
        </p:txBody>
      </p:sp>
      <p:sp>
        <p:nvSpPr>
          <p:cNvPr id="133128" name="Text Box 7"/>
          <p:cNvSpPr txBox="1">
            <a:spLocks noChangeArrowheads="1"/>
          </p:cNvSpPr>
          <p:nvPr/>
        </p:nvSpPr>
        <p:spPr bwMode="auto">
          <a:xfrm>
            <a:off x="6096000" y="3803650"/>
            <a:ext cx="6175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FF"/>
                </a:solidFill>
              </a:rPr>
              <a:t>InP</a:t>
            </a:r>
          </a:p>
        </p:txBody>
      </p:sp>
      <p:sp>
        <p:nvSpPr>
          <p:cNvPr id="133129" name="Text Box 8"/>
          <p:cNvSpPr txBox="1">
            <a:spLocks noChangeArrowheads="1"/>
          </p:cNvSpPr>
          <p:nvPr/>
        </p:nvSpPr>
        <p:spPr bwMode="auto">
          <a:xfrm>
            <a:off x="7802563" y="3803650"/>
            <a:ext cx="782637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FF"/>
                </a:solidFill>
              </a:rPr>
              <a:t>InAs</a:t>
            </a:r>
          </a:p>
        </p:txBody>
      </p:sp>
      <p:sp>
        <p:nvSpPr>
          <p:cNvPr id="133130" name="Text Box 9"/>
          <p:cNvSpPr txBox="1">
            <a:spLocks noChangeArrowheads="1"/>
          </p:cNvSpPr>
          <p:nvPr/>
        </p:nvSpPr>
        <p:spPr bwMode="auto">
          <a:xfrm>
            <a:off x="3954463" y="3973513"/>
            <a:ext cx="84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FF"/>
                </a:solidFill>
              </a:rPr>
              <a:t>2.1nm</a:t>
            </a:r>
          </a:p>
        </p:txBody>
      </p:sp>
      <p:sp>
        <p:nvSpPr>
          <p:cNvPr id="133131" name="Text Box 10"/>
          <p:cNvSpPr txBox="1">
            <a:spLocks noChangeArrowheads="1"/>
          </p:cNvSpPr>
          <p:nvPr/>
        </p:nvSpPr>
        <p:spPr bwMode="auto">
          <a:xfrm>
            <a:off x="5257800" y="3962400"/>
            <a:ext cx="846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FF"/>
                </a:solidFill>
              </a:rPr>
              <a:t>4.6nm</a:t>
            </a:r>
          </a:p>
        </p:txBody>
      </p:sp>
      <p:sp>
        <p:nvSpPr>
          <p:cNvPr id="133132" name="Text Box 9"/>
          <p:cNvSpPr txBox="1">
            <a:spLocks noChangeArrowheads="1"/>
          </p:cNvSpPr>
          <p:nvPr/>
        </p:nvSpPr>
        <p:spPr bwMode="auto">
          <a:xfrm>
            <a:off x="3619500" y="6305550"/>
            <a:ext cx="461963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/>
              <a:t>460</a:t>
            </a:r>
          </a:p>
        </p:txBody>
      </p:sp>
      <p:sp>
        <p:nvSpPr>
          <p:cNvPr id="133133" name="Text Box 9"/>
          <p:cNvSpPr txBox="1">
            <a:spLocks noChangeArrowheads="1"/>
          </p:cNvSpPr>
          <p:nvPr/>
        </p:nvSpPr>
        <p:spPr bwMode="auto">
          <a:xfrm>
            <a:off x="4960938" y="6305550"/>
            <a:ext cx="461962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/>
              <a:t>560</a:t>
            </a:r>
          </a:p>
        </p:txBody>
      </p:sp>
      <p:sp>
        <p:nvSpPr>
          <p:cNvPr id="133134" name="Text Box 9"/>
          <p:cNvSpPr txBox="1">
            <a:spLocks noChangeArrowheads="1"/>
          </p:cNvSpPr>
          <p:nvPr/>
        </p:nvSpPr>
        <p:spPr bwMode="auto">
          <a:xfrm>
            <a:off x="6302375" y="6305550"/>
            <a:ext cx="463550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/>
              <a:t>730</a:t>
            </a:r>
          </a:p>
        </p:txBody>
      </p:sp>
      <p:sp>
        <p:nvSpPr>
          <p:cNvPr id="133135" name="Text Box 9"/>
          <p:cNvSpPr txBox="1">
            <a:spLocks noChangeArrowheads="1"/>
          </p:cNvSpPr>
          <p:nvPr/>
        </p:nvSpPr>
        <p:spPr bwMode="auto">
          <a:xfrm>
            <a:off x="7599363" y="6305550"/>
            <a:ext cx="552450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/>
              <a:t>1030</a:t>
            </a:r>
          </a:p>
        </p:txBody>
      </p:sp>
      <p:sp>
        <p:nvSpPr>
          <p:cNvPr id="133136" name="Text Box 9"/>
          <p:cNvSpPr txBox="1">
            <a:spLocks noChangeArrowheads="1"/>
          </p:cNvSpPr>
          <p:nvPr/>
        </p:nvSpPr>
        <p:spPr bwMode="auto">
          <a:xfrm>
            <a:off x="8896350" y="6305550"/>
            <a:ext cx="552450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/>
              <a:t>1770</a:t>
            </a:r>
          </a:p>
        </p:txBody>
      </p:sp>
      <p:sp>
        <p:nvSpPr>
          <p:cNvPr id="133137" name="Text Box 9"/>
          <p:cNvSpPr txBox="1">
            <a:spLocks noChangeArrowheads="1"/>
          </p:cNvSpPr>
          <p:nvPr/>
        </p:nvSpPr>
        <p:spPr bwMode="auto">
          <a:xfrm>
            <a:off x="5373688" y="6619875"/>
            <a:ext cx="2051050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/>
              <a:t>Wavelength (nm)</a:t>
            </a:r>
          </a:p>
        </p:txBody>
      </p:sp>
      <p:sp>
        <p:nvSpPr>
          <p:cNvPr id="133138" name="Rectangle 21"/>
          <p:cNvSpPr>
            <a:spLocks noChangeArrowheads="1"/>
          </p:cNvSpPr>
          <p:nvPr/>
        </p:nvSpPr>
        <p:spPr bwMode="auto">
          <a:xfrm>
            <a:off x="5029200" y="3894138"/>
            <a:ext cx="2286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39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7236" r="7001" b="21330"/>
          <a:stretch>
            <a:fillRect/>
          </a:stretch>
        </p:blipFill>
        <p:spPr bwMode="auto">
          <a:xfrm>
            <a:off x="4114800" y="3028950"/>
            <a:ext cx="25908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0" name="Text Box 6"/>
          <p:cNvSpPr txBox="1">
            <a:spLocks noChangeArrowheads="1"/>
          </p:cNvSpPr>
          <p:nvPr/>
        </p:nvSpPr>
        <p:spPr bwMode="auto">
          <a:xfrm>
            <a:off x="4557713" y="3795713"/>
            <a:ext cx="8858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FF"/>
                </a:solidFill>
              </a:rPr>
              <a:t>CdSe</a:t>
            </a:r>
          </a:p>
        </p:txBody>
      </p:sp>
      <p:sp>
        <p:nvSpPr>
          <p:cNvPr id="133141" name="TextBox 28"/>
          <p:cNvSpPr txBox="1">
            <a:spLocks noChangeArrowheads="1"/>
          </p:cNvSpPr>
          <p:nvPr/>
        </p:nvSpPr>
        <p:spPr bwMode="auto">
          <a:xfrm>
            <a:off x="5521325" y="895350"/>
            <a:ext cx="3435350" cy="46196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B0F0"/>
                </a:solidFill>
              </a:rPr>
              <a:t>Shimon Weiss (Chemistry)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GFP (Green Fluorescent Protein)</a:t>
            </a:r>
          </a:p>
        </p:txBody>
      </p:sp>
      <p:sp>
        <p:nvSpPr>
          <p:cNvPr id="1351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5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F8155B8-3F7D-B046-B50A-053F6BEB0392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5173" name="Picture 2" descr="http://www.plantsci.cam.ac.uk/Haseloff/SITEGRAPHICS/spectra1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2238"/>
            <a:ext cx="4419600" cy="3382962"/>
          </a:xfrm>
          <a:noFill/>
        </p:spPr>
      </p:pic>
      <p:pic>
        <p:nvPicPr>
          <p:cNvPr id="135174" name="Picture 4" descr="http://staff.aist.go.jp/munehito-arai/arai/GF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39775"/>
            <a:ext cx="204311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6" name="TextBox 5416"/>
          <p:cNvSpPr txBox="1">
            <a:spLocks noChangeArrowheads="1"/>
          </p:cNvSpPr>
          <p:nvPr/>
        </p:nvSpPr>
        <p:spPr bwMode="auto">
          <a:xfrm>
            <a:off x="6645275" y="838200"/>
            <a:ext cx="25590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B0F0"/>
                </a:solidFill>
              </a:rPr>
              <a:t>Osamu Shimomura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Katsushi Arisaka, UCLA</a:t>
            </a:r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9"/>
          <a:stretch>
            <a:fillRect/>
          </a:stretch>
        </p:blipFill>
        <p:spPr>
          <a:xfrm>
            <a:off x="738188" y="762000"/>
            <a:ext cx="8048625" cy="6172200"/>
          </a:xfrm>
          <a:noFill/>
        </p:spPr>
      </p:pic>
      <p:sp>
        <p:nvSpPr>
          <p:cNvPr id="1372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72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  <a:cs typeface="MS PGothic" charset="0"/>
              </a:rPr>
              <a:t>Katsushi Arisaka, UCLA</a:t>
            </a:r>
          </a:p>
        </p:txBody>
      </p:sp>
      <p:sp>
        <p:nvSpPr>
          <p:cNvPr id="1372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E07B1B1-90D4-F24B-AB73-9AF51A34F1D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7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2008</a:t>
            </a:r>
            <a:r>
              <a:rPr lang="ja-JP" altLang="en-US">
                <a:latin typeface="Tahoma" charset="0"/>
                <a:ea typeface="ＭＳ Ｐゴシック" charset="0"/>
                <a:cs typeface="MS PGothic" charset="0"/>
              </a:rPr>
              <a:t>年のノーベル化学賞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1558925" y="2586038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下村脩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9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  <a:cs typeface="Arial" charset="0"/>
              </a:rPr>
              <a:t>Katsushi Arisaka, UCLA</a:t>
            </a:r>
          </a:p>
        </p:txBody>
      </p:sp>
      <p:sp>
        <p:nvSpPr>
          <p:cNvPr id="139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6BF8C0F-3603-F645-8E72-B3A0C522B5F0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9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どうやって顕微鏡を高速化するか？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9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2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008000"/>
                </a:solidFill>
              </a:rPr>
              <a:t>広角</a:t>
            </a:r>
            <a:endParaRPr lang="en-US" sz="3200">
              <a:solidFill>
                <a:srgbClr val="008000"/>
              </a:solidFill>
            </a:endParaRPr>
          </a:p>
        </p:txBody>
      </p:sp>
      <p:sp>
        <p:nvSpPr>
          <p:cNvPr id="139273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008000"/>
                </a:solidFill>
              </a:rPr>
              <a:t>共焦点</a:t>
            </a:r>
            <a:endParaRPr lang="en-US" sz="3200">
              <a:solidFill>
                <a:srgbClr val="0080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6DFF"/>
                </a:solidFill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[ HAPD + FADC (1 GHz) ] * 64</a:t>
            </a:r>
          </a:p>
        </p:txBody>
      </p:sp>
      <p:sp>
        <p:nvSpPr>
          <p:cNvPr id="139276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B0F0"/>
                </a:solidFill>
              </a:rPr>
              <a:t>PMT + FADC (10 – 50 MHz)</a:t>
            </a:r>
          </a:p>
        </p:txBody>
      </p:sp>
      <p:sp>
        <p:nvSpPr>
          <p:cNvPr id="139277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B0F0"/>
                </a:solidFill>
              </a:rPr>
              <a:t>CCD + FADC (10 – 50 MHz)</a:t>
            </a:r>
          </a:p>
        </p:txBody>
      </p:sp>
      <p:sp>
        <p:nvSpPr>
          <p:cNvPr id="139278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cs typeface="Arial" charset="0"/>
              </a:rPr>
              <a:t>Pinhole</a:t>
            </a:r>
          </a:p>
        </p:txBody>
      </p:sp>
      <p:sp>
        <p:nvSpPr>
          <p:cNvPr id="139279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39280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 animBg="1"/>
      <p:bldP spid="1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どうやって顕微鏡を高速化するか？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220200" cy="5772150"/>
          </a:xfrm>
        </p:spPr>
        <p:txBody>
          <a:bodyPr/>
          <a:lstStyle/>
          <a:p>
            <a:pPr eaLnBrk="1" hangingPunct="1"/>
            <a:r>
              <a:rPr lang="ja-JP" altLang="en-US" sz="4000">
                <a:latin typeface="Arial Narrow" charset="0"/>
                <a:ea typeface="ＭＳ Ｐゴシック" charset="0"/>
                <a:cs typeface="ＭＳ Ｐゴシック" charset="0"/>
              </a:rPr>
              <a:t>現状の顕微鏡は読み出し回路のバンド幅で制限されている。　</a:t>
            </a:r>
            <a:r>
              <a:rPr lang="en-US" altLang="ja-JP" sz="4000">
                <a:latin typeface="Arial Narrow" charset="0"/>
                <a:ea typeface="ＭＳ Ｐゴシック" charset="0"/>
                <a:cs typeface="ＭＳ Ｐゴシック" charset="0"/>
              </a:rPr>
              <a:t>	(~ 10MB/sec)</a:t>
            </a:r>
          </a:p>
          <a:p>
            <a:pPr lvl="3" eaLnBrk="1" hangingPunct="1"/>
            <a:endParaRPr lang="en-US" altLang="ja-JP" sz="2800">
              <a:latin typeface="Arial Narrow" charset="0"/>
              <a:ea typeface="ＭＳ Ｐゴシック" charset="0"/>
            </a:endParaRPr>
          </a:p>
          <a:p>
            <a:pPr lvl="1" eaLnBrk="1" hangingPunct="1"/>
            <a:r>
              <a:rPr lang="ja-JP" altLang="en-US" sz="3600">
                <a:latin typeface="Arial Narrow" charset="0"/>
                <a:ea typeface="ＭＳ Ｐゴシック" charset="0"/>
              </a:rPr>
              <a:t>たった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1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チャンネルの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FACD</a:t>
            </a:r>
          </a:p>
          <a:p>
            <a:pPr lvl="1" eaLnBrk="1" hangingPunct="1"/>
            <a:endParaRPr lang="en-US" altLang="ja-JP" sz="3600">
              <a:latin typeface="Arial Narrow" charset="0"/>
              <a:ea typeface="ＭＳ Ｐゴシック" charset="0"/>
            </a:endParaRPr>
          </a:p>
          <a:p>
            <a:pPr eaLnBrk="1" hangingPunct="1"/>
            <a:r>
              <a:rPr lang="ja-JP" altLang="en-US" sz="4000">
                <a:latin typeface="Arial Narrow" charset="0"/>
                <a:ea typeface="ＭＳ Ｐゴシック" charset="0"/>
                <a:cs typeface="ＭＳ Ｐゴシック" charset="0"/>
              </a:rPr>
              <a:t>素粒子実験の応用</a:t>
            </a:r>
            <a:r>
              <a:rPr lang="en-US" altLang="ja-JP" sz="4000">
                <a:latin typeface="Arial Narrow" charset="0"/>
                <a:ea typeface="ＭＳ Ｐゴシック" charset="0"/>
                <a:cs typeface="ＭＳ Ｐゴシック" charset="0"/>
              </a:rPr>
              <a:t>  		(&gt; 10GB/sec)</a:t>
            </a:r>
          </a:p>
          <a:p>
            <a:pPr lvl="3" eaLnBrk="1" hangingPunct="1"/>
            <a:endParaRPr lang="en-US" altLang="ja-JP" sz="2700">
              <a:latin typeface="Arial Narrow" charset="0"/>
              <a:ea typeface="ＭＳ Ｐゴシック" charset="0"/>
            </a:endParaRPr>
          </a:p>
          <a:p>
            <a:pPr lvl="1" eaLnBrk="1" hangingPunct="1"/>
            <a:r>
              <a:rPr lang="ja-JP" altLang="en-US" sz="3600">
                <a:latin typeface="Arial Narrow" charset="0"/>
                <a:ea typeface="ＭＳ Ｐゴシック" charset="0"/>
              </a:rPr>
              <a:t>もっとも高速の光検出器</a:t>
            </a:r>
            <a:endParaRPr lang="en-US" altLang="ja-JP" sz="3600">
              <a:latin typeface="Arial Narrow" charset="0"/>
              <a:ea typeface="ＭＳ Ｐゴシック" charset="0"/>
            </a:endParaRPr>
          </a:p>
          <a:p>
            <a:pPr lvl="1" eaLnBrk="1" hangingPunct="1"/>
            <a:r>
              <a:rPr lang="en-US" altLang="ja-JP" sz="3600">
                <a:latin typeface="Arial Narrow" charset="0"/>
                <a:ea typeface="ＭＳ Ｐゴシック" charset="0"/>
              </a:rPr>
              <a:t>Photon Counting</a:t>
            </a:r>
          </a:p>
          <a:p>
            <a:pPr lvl="1" eaLnBrk="1" hangingPunct="1"/>
            <a:r>
              <a:rPr lang="ja-JP" altLang="en-US" sz="3600">
                <a:latin typeface="Arial Narrow" charset="0"/>
                <a:ea typeface="ＭＳ Ｐゴシック" charset="0"/>
              </a:rPr>
              <a:t>複数チャンネルの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FADC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の使用</a:t>
            </a:r>
            <a:endParaRPr lang="en-US" altLang="ja-JP" sz="2800">
              <a:latin typeface="Arial Narrow" charset="0"/>
              <a:ea typeface="ＭＳ Ｐゴシック" charset="0"/>
            </a:endParaRPr>
          </a:p>
        </p:txBody>
      </p:sp>
      <p:sp>
        <p:nvSpPr>
          <p:cNvPr id="14131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413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41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A8C9BBD-6769-8D40-91C9-A226A63DD4D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Photron SA-5 CMOS Camera</a:t>
            </a:r>
          </a:p>
        </p:txBody>
      </p:sp>
      <p:sp>
        <p:nvSpPr>
          <p:cNvPr id="143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43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BF8D0E9-3743-3E4B-BF26-6EC8F9B4F8A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433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762000"/>
            <a:ext cx="4929187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288"/>
            <a:ext cx="4648200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ChangeArrowheads="1"/>
          </p:cNvSpPr>
          <p:nvPr/>
        </p:nvSpPr>
        <p:spPr bwMode="auto">
          <a:xfrm>
            <a:off x="0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sp>
        <p:nvSpPr>
          <p:cNvPr id="144387" name="Title 1"/>
          <p:cNvSpPr>
            <a:spLocks noGrp="1"/>
          </p:cNvSpPr>
          <p:nvPr>
            <p:ph type="title"/>
          </p:nvPr>
        </p:nvSpPr>
        <p:spPr>
          <a:xfrm>
            <a:off x="-171450" y="76200"/>
            <a:ext cx="10001250" cy="533400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4388" name="Arisaka_Goldbead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</p:spPr>
      </p:pic>
      <p:sp>
        <p:nvSpPr>
          <p:cNvPr id="144389" name="TextBox 6"/>
          <p:cNvSpPr txBox="1">
            <a:spLocks noChangeArrowheads="1"/>
          </p:cNvSpPr>
          <p:nvPr/>
        </p:nvSpPr>
        <p:spPr bwMode="auto">
          <a:xfrm>
            <a:off x="4038600" y="698500"/>
            <a:ext cx="556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B0F0"/>
                </a:solidFill>
                <a:latin typeface="Calibri" charset="0"/>
                <a:cs typeface="Arial" charset="0"/>
              </a:rPr>
              <a:t>Manuel Penichet (Oncology), John Miao (Physics)</a:t>
            </a:r>
          </a:p>
        </p:txBody>
      </p:sp>
      <p:sp>
        <p:nvSpPr>
          <p:cNvPr id="144390" name="Rectangle 7"/>
          <p:cNvSpPr>
            <a:spLocks noChangeArrowheads="1"/>
          </p:cNvSpPr>
          <p:nvPr/>
        </p:nvSpPr>
        <p:spPr bwMode="auto">
          <a:xfrm>
            <a:off x="7094538" y="3902075"/>
            <a:ext cx="24145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Calibri" charset="0"/>
              </a:rPr>
              <a:t>10,000 frame/sec</a:t>
            </a:r>
            <a:endParaRPr lang="en-US" sz="32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144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43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4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388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152400" y="44450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Mean Squire Displacement &lt;r</a:t>
            </a:r>
            <a:r>
              <a:rPr lang="en-US" sz="2700" baseline="30000"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&gt; of TfR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on a Human Multiple Myeloma Cell vs. Time </a:t>
            </a:r>
          </a:p>
        </p:txBody>
      </p:sp>
      <p:sp>
        <p:nvSpPr>
          <p:cNvPr id="14643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29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464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CBF42EA-80D6-664D-9F66-E4CBA301409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457200" y="685800"/>
          <a:ext cx="8673152" cy="62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46325" y="2514600"/>
            <a:ext cx="990600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8409"/>
                </a:solidFill>
                <a:latin typeface="+mn-lt"/>
                <a:ea typeface="ＭＳ Ｐゴシック" charset="-128"/>
                <a:cs typeface="ＭＳ Ｐゴシック" charset="-128"/>
              </a:rPr>
              <a:t>Type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4738" y="5181600"/>
            <a:ext cx="1008062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FF"/>
                </a:solidFill>
                <a:latin typeface="+mn-lt"/>
                <a:ea typeface="ＭＳ Ｐゴシック" charset="-128"/>
                <a:cs typeface="ＭＳ Ｐゴシック" charset="-128"/>
              </a:rPr>
              <a:t>Type 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276600" y="1219200"/>
            <a:ext cx="5802313" cy="4191000"/>
            <a:chOff x="3276600" y="1219200"/>
            <a:chExt cx="5799822" cy="4191000"/>
          </a:xfrm>
        </p:grpSpPr>
        <p:cxnSp>
          <p:nvCxnSpPr>
            <p:cNvPr id="146442" name="Straight Connector 10"/>
            <p:cNvCxnSpPr>
              <a:cxnSpLocks noChangeShapeType="1"/>
            </p:cNvCxnSpPr>
            <p:nvPr/>
          </p:nvCxnSpPr>
          <p:spPr bwMode="auto">
            <a:xfrm rot="10800000" flipV="1">
              <a:off x="3276600" y="1219200"/>
              <a:ext cx="5334000" cy="419100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6637482" y="3362325"/>
              <a:ext cx="2438940" cy="10779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3200" dirty="0">
                  <a:solidFill>
                    <a:srgbClr val="FF0066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ブラウン運動</a:t>
              </a:r>
              <a:endParaRPr lang="en-US" altLang="ja-JP" sz="3200" dirty="0">
                <a:solidFill>
                  <a:srgbClr val="FF0066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&lt; </a:t>
              </a:r>
              <a:r>
                <a:rPr lang="en-US" sz="3200" i="1" dirty="0">
                  <a:solidFill>
                    <a:srgbClr val="FF0066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r</a:t>
              </a:r>
              <a:r>
                <a:rPr lang="en-US" sz="3200" baseline="30000" dirty="0">
                  <a:solidFill>
                    <a:srgbClr val="FF0066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2</a:t>
              </a:r>
              <a:r>
                <a:rPr lang="en-US" sz="3200" dirty="0">
                  <a:solidFill>
                    <a:srgbClr val="FF0066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&gt; ~</a:t>
              </a:r>
              <a:r>
                <a:rPr lang="en-US" sz="3200" i="1" dirty="0" err="1">
                  <a:solidFill>
                    <a:srgbClr val="FF0066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Dt</a:t>
              </a:r>
              <a:endParaRPr lang="en-US" sz="3200" i="1" dirty="0">
                <a:solidFill>
                  <a:srgbClr val="FF0066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6444" name="TextBox 11"/>
            <p:cNvSpPr txBox="1">
              <a:spLocks noChangeArrowheads="1"/>
            </p:cNvSpPr>
            <p:nvPr/>
          </p:nvSpPr>
          <p:spPr bwMode="auto">
            <a:xfrm>
              <a:off x="4121296" y="2209800"/>
              <a:ext cx="52923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0066"/>
                  </a:solidFill>
                  <a:cs typeface="Arial" charset="0"/>
                </a:rPr>
                <a:t>?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生命とは何か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412750" y="1143000"/>
            <a:ext cx="9188450" cy="5619750"/>
          </a:xfrm>
        </p:spPr>
        <p:txBody>
          <a:bodyPr/>
          <a:lstStyle/>
          <a:p>
            <a:r>
              <a:rPr lang="en-US" altLang="ja-JP" sz="3600">
                <a:latin typeface="Arial Narrow" charset="0"/>
                <a:ea typeface="ＭＳ Ｐゴシック" charset="0"/>
                <a:cs typeface="ＭＳ Ｐゴシック" charset="0"/>
              </a:rPr>
              <a:t>4</a:t>
            </a:r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次元時空間における複雑系</a:t>
            </a:r>
            <a:endParaRPr lang="en-US" altLang="ja-JP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 sz="3200">
                <a:latin typeface="Arial Narrow" charset="0"/>
                <a:ea typeface="ＭＳ Ｐゴシック" charset="0"/>
              </a:rPr>
              <a:t>素粒子物理より遥かに複雑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強い相互作用</a:t>
            </a:r>
            <a:endParaRPr lang="en-US" altLang="ja-JP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 sz="3200">
                <a:latin typeface="Arial Narrow" charset="0"/>
                <a:ea typeface="ＭＳ Ｐゴシック" charset="0"/>
              </a:rPr>
              <a:t>陽子の中身の様、しかし遥かに複雑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ミクロなレベルでは熱雑音に晒されている。</a:t>
            </a:r>
            <a:endParaRPr lang="en-US" altLang="ja-JP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70000"/>
              </a:lnSpc>
            </a:pPr>
            <a:r>
              <a:rPr lang="en-US" altLang="ja-JP" sz="3600">
                <a:latin typeface="Arial Narrow" charset="0"/>
                <a:ea typeface="ＭＳ Ｐゴシック" charset="0"/>
              </a:rPr>
              <a:t>1 msec 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で　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~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１ 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µm </a:t>
            </a:r>
          </a:p>
          <a:p>
            <a:pPr lvl="1">
              <a:lnSpc>
                <a:spcPct val="70000"/>
              </a:lnSpc>
            </a:pPr>
            <a:r>
              <a:rPr lang="en-US" altLang="ja-JP" sz="3600">
                <a:latin typeface="Arial Narrow" charset="0"/>
                <a:ea typeface="ＭＳ Ｐゴシック" charset="0"/>
              </a:rPr>
              <a:t>1 µsec 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で　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~ 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１ ｎ</a:t>
            </a:r>
            <a:r>
              <a:rPr lang="en-US" altLang="ja-JP" sz="3600">
                <a:latin typeface="Arial Narrow" charset="0"/>
                <a:ea typeface="ＭＳ Ｐゴシック" charset="0"/>
              </a:rPr>
              <a:t>m </a:t>
            </a:r>
            <a:endParaRPr lang="en-US" altLang="ja-JP">
              <a:latin typeface="Arial Narrow" charset="0"/>
              <a:ea typeface="ＭＳ Ｐゴシック" charset="0"/>
            </a:endParaRPr>
          </a:p>
          <a:p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しかし秩序だった（コヒーレントな）動き</a:t>
            </a:r>
            <a:endParaRPr lang="en-US" altLang="ja-JP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隠し持ったエネルギーの有効利用</a:t>
            </a:r>
            <a:endParaRPr lang="en-US" sz="36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484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04119C4-95CE-0743-B5D0-A5FBBD58EB3D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69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484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E8229DB-6F51-104B-BF2C-61E6F197B46A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9701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926013" y="6723063"/>
            <a:ext cx="45989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FFFF00"/>
                </a:solidFill>
              </a:rPr>
              <a:t>銀河あたり約</a:t>
            </a:r>
            <a:r>
              <a:rPr lang="en-US" altLang="ja-JP" sz="3200">
                <a:solidFill>
                  <a:srgbClr val="FFFF00"/>
                </a:solidFill>
              </a:rPr>
              <a:t>1000</a:t>
            </a:r>
            <a:r>
              <a:rPr lang="ja-JP" altLang="en-US" sz="3200">
                <a:solidFill>
                  <a:srgbClr val="FFFF00"/>
                </a:solidFill>
              </a:rPr>
              <a:t>億の星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UCLA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に於ける有坂の共同実験チーム</a:t>
            </a:r>
            <a:endParaRPr 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0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08325" y="3505200"/>
            <a:ext cx="6261100" cy="1514475"/>
            <a:chOff x="3108325" y="3505200"/>
            <a:chExt cx="6261100" cy="15144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0560" name="TextBox 14"/>
            <p:cNvSpPr txBox="1">
              <a:spLocks noChangeArrowheads="1"/>
            </p:cNvSpPr>
            <p:nvPr/>
          </p:nvSpPr>
          <p:spPr bwMode="auto">
            <a:xfrm>
              <a:off x="6502400" y="4419600"/>
              <a:ext cx="2867025" cy="600075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B050"/>
                  </a:solidFill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>
                  <a:solidFill>
                    <a:srgbClr val="00B050"/>
                  </a:solidFill>
                  <a:cs typeface="Arial" charset="0"/>
                </a:rPr>
                <a:t>(CNSI, </a:t>
              </a:r>
              <a:r>
                <a:rPr lang="en-US" sz="1700">
                  <a:solidFill>
                    <a:srgbClr val="00B050"/>
                  </a:solidFill>
                  <a:cs typeface="Arial" charset="0"/>
                </a:rPr>
                <a:t>Laurent Bentolila</a:t>
              </a:r>
              <a:r>
                <a:rPr lang="en-US" sz="1600">
                  <a:solidFill>
                    <a:srgbClr val="00B050"/>
                  </a:solidFill>
                  <a:cs typeface="Arial" charset="0"/>
                </a:rPr>
                <a:t>)</a:t>
              </a:r>
            </a:p>
          </p:txBody>
        </p:sp>
        <p:cxnSp>
          <p:nvCxnSpPr>
            <p:cNvPr id="150561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030663" y="3124200"/>
            <a:ext cx="5337175" cy="965200"/>
            <a:chOff x="4030663" y="3124200"/>
            <a:chExt cx="5337175" cy="9652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0557" name="TextBox 12"/>
            <p:cNvSpPr txBox="1">
              <a:spLocks noChangeArrowheads="1"/>
            </p:cNvSpPr>
            <p:nvPr/>
          </p:nvSpPr>
          <p:spPr bwMode="auto">
            <a:xfrm>
              <a:off x="6405563" y="3505200"/>
              <a:ext cx="29622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B0F0"/>
                  </a:solidFill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>
                  <a:solidFill>
                    <a:srgbClr val="00B0F0"/>
                  </a:solidFill>
                  <a:cs typeface="Arial" charset="0"/>
                </a:rPr>
                <a:t>(Shimon Weiss)</a:t>
              </a:r>
            </a:p>
          </p:txBody>
        </p:sp>
        <p:cxnSp>
          <p:nvCxnSpPr>
            <p:cNvPr id="150558" name="Straight Arrow Connector 20"/>
            <p:cNvCxnSpPr>
              <a:cxnSpLocks noChangeShapeType="1"/>
            </p:cNvCxnSpPr>
            <p:nvPr/>
          </p:nvCxnSpPr>
          <p:spPr bwMode="auto">
            <a:xfrm rot="10800000">
              <a:off x="4738478" y="3505045"/>
              <a:ext cx="1599995" cy="228626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595688" y="4343400"/>
            <a:ext cx="5040312" cy="1574800"/>
            <a:chOff x="3595688" y="4343400"/>
            <a:chExt cx="5040312" cy="1574800"/>
          </a:xfrm>
        </p:grpSpPr>
        <p:sp>
          <p:nvSpPr>
            <p:cNvPr id="150553" name="TextBox 22"/>
            <p:cNvSpPr txBox="1">
              <a:spLocks noChangeArrowheads="1"/>
            </p:cNvSpPr>
            <p:nvPr/>
          </p:nvSpPr>
          <p:spPr bwMode="auto">
            <a:xfrm>
              <a:off x="6291263" y="5334000"/>
              <a:ext cx="234473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CC3300"/>
                  </a:solidFill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>
                  <a:solidFill>
                    <a:srgbClr val="CC3300"/>
                  </a:solidFill>
                  <a:cs typeface="Arial" charset="0"/>
                </a:rPr>
                <a:t>(Manuel Penichet)</a:t>
              </a:r>
            </a:p>
          </p:txBody>
        </p:sp>
        <p:cxnSp>
          <p:nvCxnSpPr>
            <p:cNvPr id="15055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4281336" y="4799906"/>
              <a:ext cx="1904757" cy="761684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4205288" y="1371600"/>
            <a:ext cx="5167312" cy="987425"/>
            <a:chOff x="4205288" y="1371600"/>
            <a:chExt cx="5167174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4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0551" name="TextBox 11"/>
            <p:cNvSpPr txBox="1">
              <a:spLocks noChangeArrowheads="1"/>
            </p:cNvSpPr>
            <p:nvPr/>
          </p:nvSpPr>
          <p:spPr bwMode="auto">
            <a:xfrm>
              <a:off x="6781938" y="1371600"/>
              <a:ext cx="2590524" cy="83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0066"/>
                  </a:solidFill>
                </a:rPr>
                <a:t>Dept. of Physics &amp; Astronomy</a:t>
              </a:r>
            </a:p>
            <a:p>
              <a:pPr eaLnBrk="1" hangingPunct="1"/>
              <a:r>
                <a:rPr lang="en-US" sz="1600">
                  <a:solidFill>
                    <a:srgbClr val="FF0066"/>
                  </a:solidFill>
                </a:rPr>
                <a:t>(Dolores Bozovic, John Miao, </a:t>
              </a:r>
            </a:p>
            <a:p>
              <a:pPr eaLnBrk="1" hangingPunct="1"/>
              <a:r>
                <a:rPr lang="en-US" sz="1600">
                  <a:solidFill>
                    <a:srgbClr val="FF0066"/>
                  </a:solidFill>
                </a:rPr>
                <a:t>Mayank Mehta)</a:t>
              </a:r>
            </a:p>
          </p:txBody>
        </p:sp>
        <p:cxnSp>
          <p:nvCxnSpPr>
            <p:cNvPr id="150552" name="Straight Arrow Connector 23"/>
            <p:cNvCxnSpPr>
              <a:cxnSpLocks noChangeShapeType="1"/>
              <a:stCxn id="150551" idx="1"/>
              <a:endCxn id="49156" idx="6"/>
            </p:cNvCxnSpPr>
            <p:nvPr/>
          </p:nvCxnSpPr>
          <p:spPr bwMode="auto">
            <a:xfrm rot="10800000" flipV="1">
              <a:off x="4845050" y="1787086"/>
              <a:ext cx="1936888" cy="25205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919288" y="4541838"/>
            <a:ext cx="7548562" cy="2317750"/>
            <a:chOff x="2057400" y="4389106"/>
            <a:chExt cx="7549567" cy="2319411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0546" name="TextBox 13"/>
            <p:cNvSpPr txBox="1">
              <a:spLocks noChangeArrowheads="1"/>
            </p:cNvSpPr>
            <p:nvPr/>
          </p:nvSpPr>
          <p:spPr bwMode="auto">
            <a:xfrm>
              <a:off x="6080661" y="5877659"/>
              <a:ext cx="3526306" cy="830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8409"/>
                  </a:solidFill>
                </a:rPr>
                <a:t>Dept. of Neurology &amp; Neurobiology</a:t>
              </a:r>
            </a:p>
            <a:p>
              <a:pPr eaLnBrk="1" hangingPunct="1"/>
              <a:r>
                <a:rPr lang="en-US" sz="1600">
                  <a:solidFill>
                    <a:srgbClr val="FF8409"/>
                  </a:solidFill>
                </a:rPr>
                <a:t>(Carlos Portera-Cailliau,</a:t>
              </a:r>
            </a:p>
            <a:p>
              <a:pPr eaLnBrk="1" hangingPunct="1"/>
              <a:r>
                <a:rPr lang="en-US" sz="1600">
                  <a:solidFill>
                    <a:srgbClr val="FF8409"/>
                  </a:solidFill>
                </a:rPr>
                <a:t>Jack Feldman, Tom Otis, Andrew Charles)</a:t>
              </a:r>
            </a:p>
          </p:txBody>
        </p:sp>
        <p:cxnSp>
          <p:nvCxnSpPr>
            <p:cNvPr id="150547" name="Straight Arrow Connector 16"/>
            <p:cNvCxnSpPr>
              <a:cxnSpLocks noChangeShapeType="1"/>
              <a:stCxn id="150546" idx="1"/>
              <a:endCxn id="49164" idx="5"/>
            </p:cNvCxnSpPr>
            <p:nvPr/>
          </p:nvCxnSpPr>
          <p:spPr bwMode="auto">
            <a:xfrm rot="10800000">
              <a:off x="2603720" y="5117740"/>
              <a:ext cx="3477723" cy="117498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48" name="Straight Arrow Connector 16"/>
            <p:cNvCxnSpPr>
              <a:cxnSpLocks noChangeShapeType="1"/>
            </p:cNvCxnSpPr>
            <p:nvPr/>
          </p:nvCxnSpPr>
          <p:spPr bwMode="auto">
            <a:xfrm rot="10800000">
              <a:off x="3594320" y="4935460"/>
              <a:ext cx="2425481" cy="1236740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422525" y="2667000"/>
            <a:ext cx="7000875" cy="838200"/>
            <a:chOff x="2422525" y="2667000"/>
            <a:chExt cx="7000875" cy="8382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ＭＳ Ｐゴシック" charset="-128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50544" name="TextBox 29"/>
            <p:cNvSpPr txBox="1">
              <a:spLocks noChangeArrowheads="1"/>
            </p:cNvSpPr>
            <p:nvPr/>
          </p:nvSpPr>
          <p:spPr bwMode="auto">
            <a:xfrm>
              <a:off x="6797675" y="2667000"/>
              <a:ext cx="26257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9973"/>
                  </a:solidFill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>
                  <a:solidFill>
                    <a:srgbClr val="009973"/>
                  </a:solidFill>
                  <a:cs typeface="Arial" charset="0"/>
                </a:rPr>
                <a:t>(Bahram Jalali)</a:t>
              </a:r>
            </a:p>
          </p:txBody>
        </p:sp>
      </p:grpSp>
      <p:sp>
        <p:nvSpPr>
          <p:cNvPr id="1505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1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505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43E9B11-EF1F-7B44-8A81-F65145D24F49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5311" name="TextBox 11"/>
          <p:cNvSpPr txBox="1">
            <a:spLocks noChangeArrowheads="1"/>
          </p:cNvSpPr>
          <p:nvPr/>
        </p:nvSpPr>
        <p:spPr bwMode="auto">
          <a:xfrm>
            <a:off x="152400" y="3352800"/>
            <a:ext cx="2101850" cy="8302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FF"/>
                </a:solidFill>
              </a:rPr>
              <a:t>Industrial Partners</a:t>
            </a:r>
          </a:p>
          <a:p>
            <a:pPr eaLnBrk="1" hangingPunct="1"/>
            <a:r>
              <a:rPr lang="en-US" sz="1600">
                <a:solidFill>
                  <a:srgbClr val="FF00FF"/>
                </a:solidFill>
              </a:rPr>
              <a:t>(Hamamatsu Photonics,</a:t>
            </a:r>
          </a:p>
          <a:p>
            <a:pPr eaLnBrk="1" hangingPunct="1"/>
            <a:r>
              <a:rPr lang="en-US" sz="1600">
                <a:solidFill>
                  <a:srgbClr val="FF00FF"/>
                </a:solidFill>
              </a:rPr>
              <a:t>Photron,  Leica)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52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25AB423-22F5-ED4E-91D3-E5EFCD646AFE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258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590800"/>
            <a:ext cx="7086600" cy="19050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ja-JP" altLang="en-US" sz="4800">
                <a:latin typeface="Tahoma" charset="0"/>
                <a:ea typeface="ＭＳ Ｐゴシック" charset="0"/>
                <a:cs typeface="ＭＳ Ｐゴシック" charset="0"/>
              </a:rPr>
              <a:t>意識の起源</a:t>
            </a:r>
            <a:endParaRPr lang="en-US" sz="4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CBBD421-8B1B-D045-A7AF-21F9F868A15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4629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  <a:latin typeface="Tahoma" charset="0"/>
              </a:rPr>
              <a:t>宇宙進化の７段階</a:t>
            </a:r>
            <a:endParaRPr lang="en-US" sz="4000">
              <a:solidFill>
                <a:srgbClr val="A50021"/>
              </a:solidFill>
              <a:latin typeface="Tahoma" charset="0"/>
            </a:endParaRPr>
          </a:p>
        </p:txBody>
      </p:sp>
      <p:pic>
        <p:nvPicPr>
          <p:cNvPr id="154630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88" y="22860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１４</a:t>
            </a:r>
            <a:r>
              <a:rPr lang="en-US" altLang="ja-JP" sz="2000">
                <a:solidFill>
                  <a:srgbClr val="FF0000"/>
                </a:solidFill>
              </a:rPr>
              <a:t>0</a:t>
            </a:r>
            <a:r>
              <a:rPr lang="ja-JP" altLang="en-US" sz="2000">
                <a:solidFill>
                  <a:srgbClr val="FF0000"/>
                </a:solidFill>
              </a:rPr>
              <a:t>億年前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54632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81800" y="6003925"/>
            <a:ext cx="110807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意識</a:t>
            </a:r>
            <a:endParaRPr lang="en-US" altLang="ja-JP" sz="2400">
              <a:solidFill>
                <a:srgbClr val="FF3300"/>
              </a:solidFill>
            </a:endParaRPr>
          </a:p>
          <a:p>
            <a:r>
              <a:rPr lang="ja-JP" altLang="en-US" sz="2400">
                <a:solidFill>
                  <a:srgbClr val="FF3300"/>
                </a:solidFill>
              </a:rPr>
              <a:t>の起源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984250" y="838200"/>
            <a:ext cx="4422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00B0F0"/>
                </a:solidFill>
              </a:rPr>
              <a:t>自発的対称性の破れ</a:t>
            </a:r>
            <a:endParaRPr lang="en-US" sz="36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66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35959DA-2361-0048-8FA9-ABFD2BC0C872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6677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脳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宇宙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6679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0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81" name="Rectangle 6"/>
          <p:cNvSpPr>
            <a:spLocks noChangeArrowheads="1"/>
          </p:cNvSpPr>
          <p:nvPr/>
        </p:nvSpPr>
        <p:spPr bwMode="auto">
          <a:xfrm>
            <a:off x="7075488" y="6948488"/>
            <a:ext cx="2525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33"/>
                </a:solidFill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FFFF00"/>
                </a:solidFill>
              </a:rPr>
              <a:t>一千億の銀河</a:t>
            </a: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FFFF00"/>
                </a:solidFill>
              </a:rPr>
              <a:t>一千億のニューロン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87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58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188BDFB-FC28-7B4F-B0A6-80D7BD28851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8725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sp>
        <p:nvSpPr>
          <p:cNvPr id="1587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培養したネズミの脳神経系の顕微鏡ビデオ</a:t>
            </a:r>
            <a:endParaRPr lang="en-US" sz="28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8727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905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8" name="Text Box 5"/>
          <p:cNvSpPr txBox="1">
            <a:spLocks noChangeArrowheads="1"/>
          </p:cNvSpPr>
          <p:nvPr/>
        </p:nvSpPr>
        <p:spPr bwMode="auto">
          <a:xfrm>
            <a:off x="8229600" y="6781800"/>
            <a:ext cx="1219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FF00FF"/>
                </a:solidFill>
              </a:rPr>
              <a:t>15 frame/s</a:t>
            </a:r>
            <a:endParaRPr lang="en-US" sz="2000">
              <a:solidFill>
                <a:srgbClr val="FF00FF"/>
              </a:solidFill>
            </a:endParaRPr>
          </a:p>
        </p:txBody>
      </p:sp>
      <p:sp>
        <p:nvSpPr>
          <p:cNvPr id="158729" name="Rectangle 8"/>
          <p:cNvSpPr>
            <a:spLocks noChangeArrowheads="1"/>
          </p:cNvSpPr>
          <p:nvPr/>
        </p:nvSpPr>
        <p:spPr bwMode="auto">
          <a:xfrm>
            <a:off x="152400" y="6889750"/>
            <a:ext cx="17780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/>
          <a:p>
            <a:pPr defTabSz="965200">
              <a:lnSpc>
                <a:spcPct val="90000"/>
              </a:lnSpc>
              <a:spcBef>
                <a:spcPct val="25000"/>
              </a:spcBef>
              <a:buSzPct val="80000"/>
            </a:pPr>
            <a:r>
              <a:rPr lang="en-US" sz="2000">
                <a:solidFill>
                  <a:srgbClr val="FFC000"/>
                </a:solidFill>
              </a:rPr>
              <a:t>Andrew Charles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b="9419"/>
          <a:stretch>
            <a:fillRect/>
          </a:stretch>
        </p:blipFill>
        <p:spPr bwMode="auto">
          <a:xfrm>
            <a:off x="0" y="914400"/>
            <a:ext cx="9601200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itle 1"/>
          <p:cNvSpPr>
            <a:spLocks noGrp="1"/>
          </p:cNvSpPr>
          <p:nvPr>
            <p:ph type="title"/>
          </p:nvPr>
        </p:nvSpPr>
        <p:spPr>
          <a:xfrm>
            <a:off x="479425" y="-69850"/>
            <a:ext cx="8642350" cy="914400"/>
          </a:xfrm>
        </p:spPr>
        <p:txBody>
          <a:bodyPr/>
          <a:lstStyle/>
          <a:p>
            <a:pPr eaLnBrk="1" hangingPunct="1"/>
            <a:r>
              <a:rPr lang="ja-JP" altLang="en-US" sz="4400">
                <a:latin typeface="Tahoma" charset="0"/>
                <a:ea typeface="ＭＳ Ｐゴシック" charset="0"/>
                <a:cs typeface="ＭＳ Ｐゴシック" charset="0"/>
              </a:rPr>
              <a:t>脳神経</a:t>
            </a:r>
            <a:endParaRPr lang="en-US" sz="4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772" name="TextBox 4"/>
          <p:cNvSpPr txBox="1">
            <a:spLocks noChangeArrowheads="1"/>
          </p:cNvSpPr>
          <p:nvPr/>
        </p:nvSpPr>
        <p:spPr bwMode="auto">
          <a:xfrm>
            <a:off x="7361238" y="5934075"/>
            <a:ext cx="14398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~micrometer scale</a:t>
            </a:r>
          </a:p>
        </p:txBody>
      </p:sp>
      <p:sp>
        <p:nvSpPr>
          <p:cNvPr id="1607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607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C1EF3-E9A8-154E-9AEC-CA116D2E568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0776" name="TextBox 8"/>
          <p:cNvSpPr txBox="1">
            <a:spLocks noChangeArrowheads="1"/>
          </p:cNvSpPr>
          <p:nvPr/>
        </p:nvSpPr>
        <p:spPr bwMode="auto">
          <a:xfrm>
            <a:off x="82550" y="708025"/>
            <a:ext cx="8070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008000"/>
                </a:solidFill>
              </a:rPr>
              <a:t>脳神経ひとつあたり千もの</a:t>
            </a:r>
            <a:r>
              <a:rPr lang="en-US">
                <a:solidFill>
                  <a:srgbClr val="008000"/>
                </a:solidFill>
              </a:rPr>
              <a:t>樹状突起</a:t>
            </a:r>
            <a:r>
              <a:rPr lang="en-US" altLang="ja-JP">
                <a:solidFill>
                  <a:srgbClr val="008000"/>
                </a:solidFill>
              </a:rPr>
              <a:t>  (1000</a:t>
            </a:r>
            <a:r>
              <a:rPr lang="ja-JP" altLang="en-US">
                <a:solidFill>
                  <a:srgbClr val="008000"/>
                </a:solidFill>
              </a:rPr>
              <a:t>億</a:t>
            </a:r>
            <a:r>
              <a:rPr lang="en-US" altLang="ja-JP">
                <a:solidFill>
                  <a:srgbClr val="008000"/>
                </a:solidFill>
              </a:rPr>
              <a:t> x 1000 = 100</a:t>
            </a:r>
            <a:r>
              <a:rPr lang="ja-JP" altLang="en-US">
                <a:solidFill>
                  <a:srgbClr val="008000"/>
                </a:solidFill>
              </a:rPr>
              <a:t>兆）</a:t>
            </a:r>
            <a:endParaRPr lang="en-US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62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74F7292-A65D-A448-AC0B-324B8901DEA5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2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脳とコンピューターの違い</a:t>
            </a:r>
          </a:p>
        </p:txBody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9036050" cy="6400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コンピューター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ＧＨｚの演算速度</a:t>
            </a:r>
          </a:p>
          <a:p>
            <a:pPr lvl="2" eaLnBrk="1" hangingPunct="1">
              <a:lnSpc>
                <a:spcPct val="80000"/>
              </a:lnSpc>
            </a:pPr>
            <a:r>
              <a:rPr lang="ja-JP" altLang="en-US" sz="2400">
                <a:latin typeface="Arial Narrow" charset="0"/>
                <a:ea typeface="ＭＳ Ｐゴシック" charset="0"/>
              </a:rPr>
              <a:t>驚異的な計算速度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但し、一度にひとつの演算のみ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プログラムとして書き込んだ通り実行</a:t>
            </a:r>
          </a:p>
          <a:p>
            <a:pPr eaLnBrk="1" hangingPunct="1">
              <a:lnSpc>
                <a:spcPct val="80000"/>
              </a:lnSpc>
            </a:pPr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脳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ＫＨｚの演算速度</a:t>
            </a:r>
          </a:p>
          <a:p>
            <a:pPr lvl="2" eaLnBrk="1" hangingPunct="1">
              <a:lnSpc>
                <a:spcPct val="80000"/>
              </a:lnSpc>
            </a:pPr>
            <a:r>
              <a:rPr lang="ja-JP" altLang="en-US" sz="2400">
                <a:latin typeface="Arial Narrow" charset="0"/>
                <a:ea typeface="ＭＳ Ｐゴシック" charset="0"/>
              </a:rPr>
              <a:t>コンピューターの</a:t>
            </a:r>
            <a:r>
              <a:rPr lang="en-US" altLang="ja-JP" sz="2400">
                <a:latin typeface="Arial Narrow" charset="0"/>
                <a:ea typeface="ＭＳ Ｐゴシック" charset="0"/>
              </a:rPr>
              <a:t>100</a:t>
            </a:r>
            <a:r>
              <a:rPr lang="ja-JP" altLang="en-US" sz="2400">
                <a:latin typeface="Arial Narrow" charset="0"/>
                <a:ea typeface="ＭＳ Ｐゴシック" charset="0"/>
              </a:rPr>
              <a:t>万分の一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但し、３次元結合による驚くべき並列演算</a:t>
            </a:r>
          </a:p>
          <a:p>
            <a:pPr lvl="2" eaLnBrk="1" hangingPunct="1">
              <a:lnSpc>
                <a:spcPct val="80000"/>
              </a:lnSpc>
            </a:pPr>
            <a:r>
              <a:rPr lang="ja-JP" altLang="en-US" sz="2400">
                <a:latin typeface="Arial Narrow" charset="0"/>
                <a:ea typeface="ＭＳ Ｐゴシック" charset="0"/>
              </a:rPr>
              <a:t>驚異的なパターン認識能力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遺伝と記憶による膨大な情報の保持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3200">
                <a:latin typeface="Arial Narrow" charset="0"/>
                <a:ea typeface="ＭＳ Ｐゴシック" charset="0"/>
              </a:rPr>
              <a:t>意識と無意識の世界が共存</a:t>
            </a:r>
            <a:endParaRPr lang="en-US" altLang="ja-JP" sz="3200">
              <a:latin typeface="Arial Narrow" charset="0"/>
              <a:ea typeface="ＭＳ Ｐゴシック" charset="0"/>
            </a:endParaRPr>
          </a:p>
        </p:txBody>
      </p:sp>
      <p:sp>
        <p:nvSpPr>
          <p:cNvPr id="1628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65325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2300" y="4495800"/>
            <a:ext cx="3178175" cy="2468563"/>
            <a:chOff x="5702300" y="4495800"/>
            <a:chExt cx="3179170" cy="2468914"/>
          </a:xfrm>
        </p:grpSpPr>
        <p:sp>
          <p:nvSpPr>
            <p:cNvPr id="164884" name="TextBox 31"/>
            <p:cNvSpPr txBox="1">
              <a:spLocks noChangeArrowheads="1"/>
            </p:cNvSpPr>
            <p:nvPr/>
          </p:nvSpPr>
          <p:spPr bwMode="auto">
            <a:xfrm>
              <a:off x="5702300" y="6621150"/>
              <a:ext cx="883065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Thalamus</a:t>
              </a:r>
            </a:p>
          </p:txBody>
        </p:sp>
        <p:sp>
          <p:nvSpPr>
            <p:cNvPr id="164885" name="TextBox 41"/>
            <p:cNvSpPr txBox="1">
              <a:spLocks noChangeArrowheads="1"/>
            </p:cNvSpPr>
            <p:nvPr/>
          </p:nvSpPr>
          <p:spPr bwMode="auto">
            <a:xfrm>
              <a:off x="7456488" y="6651625"/>
              <a:ext cx="1424982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64886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046" y="4778963"/>
                <a:ext cx="560680" cy="63865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9039" y="4301705"/>
                <a:ext cx="994414" cy="46858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276" y="5575549"/>
                <a:ext cx="765205" cy="46858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90144" y="6134375"/>
                <a:ext cx="763443" cy="46858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730" y="4328653"/>
                <a:ext cx="242968" cy="657653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841" y="5175355"/>
                <a:ext cx="779231" cy="21158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387" y="5417621"/>
                <a:ext cx="738757" cy="951044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9481" y="5731743"/>
                <a:ext cx="14105" cy="558825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097" y="6008414"/>
                <a:ext cx="1181864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9171" y="6124691"/>
                <a:ext cx="897244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9481" y="5684885"/>
                <a:ext cx="595943" cy="1735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8260" y="6496154"/>
                <a:ext cx="215200" cy="8816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2402" y="6380813"/>
                <a:ext cx="417866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868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ja-JP" altLang="en-US" sz="4400">
                <a:solidFill>
                  <a:srgbClr val="A50021"/>
                </a:solidFill>
                <a:latin typeface="Tahoma" charset="0"/>
              </a:rPr>
              <a:t>大脳皮質</a:t>
            </a:r>
            <a:endParaRPr lang="en-US" sz="440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6486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48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3E340B2-DD95-714E-8E0D-20029EB621BA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487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93863" y="914400"/>
            <a:ext cx="7837487" cy="3536950"/>
            <a:chOff x="1693715" y="914400"/>
            <a:chExt cx="7837635" cy="3536415"/>
          </a:xfrm>
        </p:grpSpPr>
        <p:pic>
          <p:nvPicPr>
            <p:cNvPr id="1648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3302" y="2819112"/>
              <a:ext cx="246068" cy="2841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731" y="1507154"/>
              <a:ext cx="1603132" cy="10207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849" y="3130923"/>
              <a:ext cx="1023783" cy="10096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880" name="TextBox 14"/>
            <p:cNvSpPr txBox="1">
              <a:spLocks noChangeArrowheads="1"/>
            </p:cNvSpPr>
            <p:nvPr/>
          </p:nvSpPr>
          <p:spPr bwMode="auto">
            <a:xfrm>
              <a:off x="4321174" y="4149725"/>
              <a:ext cx="312699" cy="30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6488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82" name="Rectangle 3"/>
            <p:cNvSpPr>
              <a:spLocks noChangeArrowheads="1"/>
            </p:cNvSpPr>
            <p:nvPr/>
          </p:nvSpPr>
          <p:spPr bwMode="auto">
            <a:xfrm>
              <a:off x="1693715" y="914400"/>
              <a:ext cx="1112858" cy="657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3600">
                  <a:solidFill>
                    <a:srgbClr val="0066FF"/>
                  </a:solidFill>
                </a:rPr>
                <a:t>意識</a:t>
              </a:r>
              <a:endParaRPr lang="en-US" sz="3600">
                <a:solidFill>
                  <a:srgbClr val="0066FF"/>
                </a:solidFill>
              </a:endParaRPr>
            </a:p>
          </p:txBody>
        </p:sp>
        <p:sp>
          <p:nvSpPr>
            <p:cNvPr id="164883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778000" y="5943600"/>
            <a:ext cx="1573213" cy="1000125"/>
            <a:chOff x="1778558" y="5943600"/>
            <a:chExt cx="1571949" cy="1001122"/>
          </a:xfrm>
        </p:grpSpPr>
        <p:sp>
          <p:nvSpPr>
            <p:cNvPr id="164874" name="Rectangle 3"/>
            <p:cNvSpPr>
              <a:spLocks noChangeArrowheads="1"/>
            </p:cNvSpPr>
            <p:nvPr/>
          </p:nvSpPr>
          <p:spPr bwMode="auto">
            <a:xfrm>
              <a:off x="1778558" y="6288431"/>
              <a:ext cx="1571949" cy="65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3600">
                  <a:solidFill>
                    <a:srgbClr val="00B0F0"/>
                  </a:solidFill>
                </a:rPr>
                <a:t>無意識</a:t>
              </a:r>
              <a:endParaRPr lang="en-US" sz="3600">
                <a:solidFill>
                  <a:srgbClr val="00B0F0"/>
                </a:solidFill>
              </a:endParaRPr>
            </a:p>
          </p:txBody>
        </p:sp>
        <p:sp>
          <p:nvSpPr>
            <p:cNvPr id="164875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915" name="Text Box 5"/>
          <p:cNvSpPr txBox="1">
            <a:spLocks noChangeArrowheads="1"/>
          </p:cNvSpPr>
          <p:nvPr/>
        </p:nvSpPr>
        <p:spPr bwMode="auto">
          <a:xfrm>
            <a:off x="1600200" y="-33338"/>
            <a:ext cx="64008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6" tIns="48318" rIns="96636" bIns="4831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4000">
                <a:solidFill>
                  <a:srgbClr val="C00000"/>
                </a:solidFill>
                <a:latin typeface="Tahoma" charset="0"/>
              </a:rPr>
              <a:t>先天的か後天的か</a:t>
            </a:r>
            <a:endParaRPr lang="en-US" sz="4000">
              <a:solidFill>
                <a:srgbClr val="C00000"/>
              </a:solidFill>
              <a:latin typeface="Tahoma" charset="0"/>
            </a:endParaRPr>
          </a:p>
        </p:txBody>
      </p:sp>
      <p:sp>
        <p:nvSpPr>
          <p:cNvPr id="16691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6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25F38D8-FF2A-EC44-91B5-6FD003D18F2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691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pic>
        <p:nvPicPr>
          <p:cNvPr id="1669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9624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838200"/>
            <a:ext cx="3621088" cy="4829175"/>
            <a:chOff x="228600" y="838200"/>
            <a:chExt cx="3620335" cy="4829175"/>
          </a:xfrm>
        </p:grpSpPr>
        <p:sp>
          <p:nvSpPr>
            <p:cNvPr id="166927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156" cy="124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84" y="2895600"/>
              <a:ext cx="2001422" cy="141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66930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31" name="Rectangle 3"/>
            <p:cNvSpPr>
              <a:spLocks noChangeArrowheads="1"/>
            </p:cNvSpPr>
            <p:nvPr/>
          </p:nvSpPr>
          <p:spPr bwMode="auto">
            <a:xfrm>
              <a:off x="2437940" y="2406650"/>
              <a:ext cx="1410995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3200">
                  <a:solidFill>
                    <a:srgbClr val="0066FF"/>
                  </a:solidFill>
                </a:rPr>
                <a:t>先天的</a:t>
              </a:r>
              <a:endParaRPr lang="en-US" sz="3200">
                <a:solidFill>
                  <a:srgbClr val="0066FF"/>
                </a:solidFill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324600" y="876300"/>
            <a:ext cx="3200400" cy="4540250"/>
            <a:chOff x="6324600" y="876300"/>
            <a:chExt cx="3200400" cy="4540250"/>
          </a:xfrm>
        </p:grpSpPr>
        <p:sp>
          <p:nvSpPr>
            <p:cNvPr id="166922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00" y="3962400"/>
              <a:ext cx="1600200" cy="145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325" y="876300"/>
              <a:ext cx="1560513" cy="126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00" y="2239963"/>
              <a:ext cx="1571625" cy="1595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sp>
          <p:nvSpPr>
            <p:cNvPr id="166926" name="Rectangle 3"/>
            <p:cNvSpPr>
              <a:spLocks noChangeArrowheads="1"/>
            </p:cNvSpPr>
            <p:nvPr/>
          </p:nvSpPr>
          <p:spPr bwMode="auto">
            <a:xfrm>
              <a:off x="6324600" y="2387600"/>
              <a:ext cx="1411288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3200">
                  <a:solidFill>
                    <a:srgbClr val="0066FF"/>
                  </a:solidFill>
                </a:rPr>
                <a:t>後天的</a:t>
              </a:r>
              <a:endParaRPr lang="en-US" sz="3200">
                <a:solidFill>
                  <a:srgbClr val="00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endParaRPr lang="en-US"/>
          </a:p>
        </p:txBody>
      </p:sp>
      <p:sp>
        <p:nvSpPr>
          <p:cNvPr id="16896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ja-JP" alt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どうして遠くの人物の男女の区別がつくのか？</a:t>
            </a:r>
            <a:endParaRPr lang="en-US" sz="32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2" tIns="48316" rIns="96632" bIns="48316"/>
          <a:lstStyle>
            <a:lvl1pPr marL="358775" indent="-35877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ja-JP" altLang="en-US" sz="3200">
                <a:solidFill>
                  <a:srgbClr val="47FFD1"/>
                </a:solidFill>
              </a:rPr>
              <a:t>遺伝情報？</a:t>
            </a:r>
            <a:endParaRPr lang="en-US" altLang="ja-JP" sz="3200">
              <a:solidFill>
                <a:srgbClr val="47FFD1"/>
              </a:solidFill>
            </a:endParaRP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ja-JP" altLang="en-US" sz="3200">
                <a:solidFill>
                  <a:srgbClr val="47FFD1"/>
                </a:solidFill>
              </a:rPr>
              <a:t>学習と記憶</a:t>
            </a:r>
            <a:r>
              <a:rPr lang="en-US" altLang="ja-JP" sz="3200">
                <a:solidFill>
                  <a:srgbClr val="47FFD1"/>
                </a:solidFill>
              </a:rPr>
              <a:t>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>
              <a:solidFill>
                <a:srgbClr val="47FFD1"/>
              </a:solidFill>
            </a:endParaRP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sz="1800">
              <a:solidFill>
                <a:srgbClr val="47FFD1"/>
              </a:solidFill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8B62E0A-A606-4B4E-8D7D-BA4868BE056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endParaRPr lang="en-US"/>
          </a:p>
        </p:txBody>
      </p:sp>
      <p:pic>
        <p:nvPicPr>
          <p:cNvPr id="31750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983163" cy="838200"/>
          </a:xfrm>
        </p:spPr>
        <p:txBody>
          <a:bodyPr/>
          <a:lstStyle/>
          <a:p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3363" y="6735763"/>
            <a:ext cx="47196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FFFF00"/>
                </a:solidFill>
              </a:rPr>
              <a:t>宇宙には約</a:t>
            </a:r>
            <a:r>
              <a:rPr lang="en-US" altLang="ja-JP" sz="3200">
                <a:solidFill>
                  <a:srgbClr val="FFFF00"/>
                </a:solidFill>
              </a:rPr>
              <a:t>1000</a:t>
            </a:r>
            <a:r>
              <a:rPr lang="ja-JP" altLang="en-US" sz="3200">
                <a:solidFill>
                  <a:srgbClr val="FFFF00"/>
                </a:solidFill>
              </a:rPr>
              <a:t>億の銀河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先天的か後天的か</a:t>
            </a:r>
            <a:endParaRPr lang="en-US">
              <a:solidFill>
                <a:srgbClr val="C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87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340850" cy="58483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ja-JP" altLang="en-US">
                <a:latin typeface="Arial Narrow" charset="0"/>
                <a:ea typeface="ＭＳ Ｐゴシック" charset="0"/>
                <a:cs typeface="ＭＳ Ｐゴシック" charset="0"/>
              </a:rPr>
              <a:t>視覚の不思議</a:t>
            </a:r>
            <a:endParaRPr lang="en-US" altLang="ja-JP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>
                <a:latin typeface="Arial Narrow" charset="0"/>
                <a:ea typeface="ＭＳ Ｐゴシック" charset="0"/>
              </a:rPr>
              <a:t>なぜ人は、遠くにいる人を見て、男女の違いを瞬時に理解できるのか。</a:t>
            </a:r>
            <a:endParaRPr lang="en-US" altLang="ja-JP"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>
                <a:latin typeface="Arial Narrow" charset="0"/>
                <a:ea typeface="ＭＳ Ｐゴシック" charset="0"/>
              </a:rPr>
              <a:t>なぜ人は、ヘビを見ると身がすくむのか。</a:t>
            </a:r>
            <a:endParaRPr lang="en-US" altLang="ja-JP">
              <a:latin typeface="Arial Narrow" charset="0"/>
              <a:ea typeface="ＭＳ Ｐゴシック" charset="0"/>
            </a:endParaRPr>
          </a:p>
          <a:p>
            <a:pPr>
              <a:spcAft>
                <a:spcPts val="600"/>
              </a:spcAft>
            </a:pPr>
            <a:r>
              <a:rPr lang="ja-JP" altLang="en-US">
                <a:latin typeface="Arial Narrow" charset="0"/>
                <a:ea typeface="ＭＳ Ｐゴシック" charset="0"/>
                <a:cs typeface="ＭＳ Ｐゴシック" charset="0"/>
              </a:rPr>
              <a:t>創造性</a:t>
            </a:r>
            <a:endParaRPr lang="en-US" altLang="ja-JP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>
                <a:latin typeface="Arial Narrow" charset="0"/>
                <a:ea typeface="ＭＳ Ｐゴシック" charset="0"/>
              </a:rPr>
              <a:t>なぜ、音楽を作曲できるのか。</a:t>
            </a:r>
            <a:endParaRPr lang="en-US" altLang="ja-JP"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ja-JP" altLang="en-US">
                <a:latin typeface="Arial Narrow" charset="0"/>
                <a:ea typeface="ＭＳ Ｐゴシック" charset="0"/>
              </a:rPr>
              <a:t>なぜ、物理法則を数式で表現できるのか。</a:t>
            </a:r>
            <a:endParaRPr lang="en-US" altLang="ja-JP">
              <a:latin typeface="Arial Narrow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endParaRPr lang="en-US">
              <a:latin typeface="Arial Narrow" charset="0"/>
              <a:ea typeface="ＭＳ Ｐゴシック" charset="0"/>
            </a:endParaRPr>
          </a:p>
        </p:txBody>
      </p:sp>
      <p:sp>
        <p:nvSpPr>
          <p:cNvPr id="1699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Katsushi Arisaka, UCLA</a:t>
            </a:r>
          </a:p>
        </p:txBody>
      </p:sp>
      <p:sp>
        <p:nvSpPr>
          <p:cNvPr id="1699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05882BE-C4D7-484F-A76A-05E6F1336E28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80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5"/>
          <p:cNvSpPr txBox="1">
            <a:spLocks noChangeArrowheads="1"/>
          </p:cNvSpPr>
          <p:nvPr/>
        </p:nvSpPr>
        <p:spPr bwMode="auto">
          <a:xfrm>
            <a:off x="138113" y="0"/>
            <a:ext cx="92964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C00000"/>
                </a:solidFill>
                <a:latin typeface="Tahoma" charset="0"/>
              </a:rPr>
              <a:t>ねずみの大脳の神経細胞の発達</a:t>
            </a:r>
            <a:endParaRPr lang="en-US" sz="3600">
              <a:solidFill>
                <a:srgbClr val="C00000"/>
              </a:solidFill>
              <a:latin typeface="Tahoma" charset="0"/>
            </a:endParaRPr>
          </a:p>
        </p:txBody>
      </p:sp>
      <p:pic>
        <p:nvPicPr>
          <p:cNvPr id="1710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1515" r="2486" b="2296"/>
          <a:stretch>
            <a:fillRect/>
          </a:stretch>
        </p:blipFill>
        <p:spPr bwMode="auto">
          <a:xfrm>
            <a:off x="838200" y="838200"/>
            <a:ext cx="78486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10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BCEBF68-F1F6-EB47-9E65-0C50B630F6B1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81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789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835400" y="885825"/>
            <a:ext cx="26558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00B0F0"/>
                </a:solidFill>
              </a:rPr>
              <a:t>対称性の破れ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17563" y="2286000"/>
            <a:ext cx="2697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008000"/>
                </a:solidFill>
              </a:rPr>
              <a:t>遺伝情報の確立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3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7607232-28D8-3B41-8DF7-030792BD595D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82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3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多光子顕微鏡</a:t>
            </a:r>
            <a:endParaRPr lang="de-DE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30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9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73063" name="Text Box 4"/>
          <p:cNvSpPr txBox="1">
            <a:spLocks noChangeArrowheads="1"/>
          </p:cNvSpPr>
          <p:nvPr/>
        </p:nvSpPr>
        <p:spPr bwMode="auto">
          <a:xfrm>
            <a:off x="3733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0000"/>
                </a:solidFill>
              </a:rPr>
              <a:t>880 nm</a:t>
            </a:r>
          </a:p>
        </p:txBody>
      </p:sp>
      <p:sp>
        <p:nvSpPr>
          <p:cNvPr id="173064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FF"/>
                </a:solidFill>
              </a:rPr>
              <a:t>440 nm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79750" y="3011488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8000"/>
                </a:solidFill>
                <a:latin typeface="+mn-lt"/>
                <a:ea typeface="ＭＳ Ｐゴシック" charset="-128"/>
                <a:cs typeface="ＭＳ Ｐゴシック" charset="-128"/>
              </a:rPr>
              <a:t>500 – 600 nm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22438" y="5470525"/>
            <a:ext cx="6662737" cy="1371600"/>
            <a:chOff x="1951482" y="5486400"/>
            <a:chExt cx="6663018" cy="1371600"/>
          </a:xfrm>
        </p:grpSpPr>
        <p:pic>
          <p:nvPicPr>
            <p:cNvPr id="17307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" t="41911" r="50909" b="28362"/>
            <a:stretch>
              <a:fillRect/>
            </a:stretch>
          </p:blipFill>
          <p:spPr bwMode="auto">
            <a:xfrm>
              <a:off x="1951482" y="5486400"/>
              <a:ext cx="31768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42131" r="1187" b="28142"/>
            <a:stretch>
              <a:fillRect/>
            </a:stretch>
          </p:blipFill>
          <p:spPr bwMode="auto">
            <a:xfrm>
              <a:off x="5486400" y="5486400"/>
              <a:ext cx="31281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410200" y="990600"/>
            <a:ext cx="2743200" cy="650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ja-JP" altLang="en-US" sz="3600">
                <a:solidFill>
                  <a:srgbClr val="FF0000"/>
                </a:solidFill>
              </a:rPr>
              <a:t>二光子励起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86000" y="1025525"/>
            <a:ext cx="2133600" cy="650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ja-JP" altLang="en-US" sz="3600">
                <a:solidFill>
                  <a:srgbClr val="0000FF"/>
                </a:solidFill>
              </a:rPr>
              <a:t>共焦点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2895600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8000"/>
                </a:solidFill>
                <a:latin typeface="+mn-lt"/>
                <a:ea typeface="ＭＳ Ｐゴシック" charset="-128"/>
                <a:cs typeface="ＭＳ Ｐゴシック" charset="-128"/>
              </a:rPr>
              <a:t>500 – 600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r="1996"/>
          <a:stretch>
            <a:fillRect/>
          </a:stretch>
        </p:blipFill>
        <p:spPr bwMode="auto">
          <a:xfrm>
            <a:off x="152400" y="762000"/>
            <a:ext cx="6283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9"/>
          <p:cNvSpPr>
            <a:spLocks noChangeArrowheads="1"/>
          </p:cNvSpPr>
          <p:nvPr/>
        </p:nvSpPr>
        <p:spPr bwMode="auto">
          <a:xfrm>
            <a:off x="0" y="1525588"/>
            <a:ext cx="21336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4 Beams</a:t>
            </a:r>
          </a:p>
          <a:p>
            <a:r>
              <a:rPr lang="en-US">
                <a:solidFill>
                  <a:srgbClr val="FF00FF"/>
                </a:solidFill>
              </a:rPr>
              <a:t>240 frame/sec</a:t>
            </a:r>
            <a:endParaRPr lang="en-US" sz="3200">
              <a:solidFill>
                <a:srgbClr val="FF00FF"/>
              </a:solidFill>
            </a:endParaRPr>
          </a:p>
        </p:txBody>
      </p:sp>
      <p:sp>
        <p:nvSpPr>
          <p:cNvPr id="136196" name="TextBox 14"/>
          <p:cNvSpPr txBox="1">
            <a:spLocks noChangeArrowheads="1"/>
          </p:cNvSpPr>
          <p:nvPr/>
        </p:nvSpPr>
        <p:spPr bwMode="auto">
          <a:xfrm>
            <a:off x="6477000" y="89535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Adrian Cheng (Physics)</a:t>
            </a:r>
          </a:p>
        </p:txBody>
      </p:sp>
      <p:sp>
        <p:nvSpPr>
          <p:cNvPr id="175109" name="Text Box 4"/>
          <p:cNvSpPr txBox="1">
            <a:spLocks noChangeArrowheads="1"/>
          </p:cNvSpPr>
          <p:nvPr/>
        </p:nvSpPr>
        <p:spPr bwMode="auto">
          <a:xfrm>
            <a:off x="673100" y="4386263"/>
            <a:ext cx="1001713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FF0000"/>
                </a:solidFill>
                <a:cs typeface="Arial Narrow" charset="0"/>
              </a:rPr>
              <a:t>HAPD  #1</a:t>
            </a:r>
          </a:p>
        </p:txBody>
      </p:sp>
      <p:sp>
        <p:nvSpPr>
          <p:cNvPr id="175110" name="Text Box 4"/>
          <p:cNvSpPr txBox="1">
            <a:spLocks noChangeArrowheads="1"/>
          </p:cNvSpPr>
          <p:nvPr/>
        </p:nvSpPr>
        <p:spPr bwMode="auto">
          <a:xfrm>
            <a:off x="838200" y="5224463"/>
            <a:ext cx="990600" cy="33813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008000"/>
                </a:solidFill>
                <a:cs typeface="Arial Narrow" charset="0"/>
              </a:rPr>
              <a:t>HAPD  #2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ja-JP" altLang="en-US" sz="3600">
                <a:solidFill>
                  <a:srgbClr val="A50021"/>
                </a:solidFill>
                <a:latin typeface="Tahoma" charset="0"/>
              </a:rPr>
              <a:t>　超高速二光子励起顕微鏡</a:t>
            </a:r>
            <a:endParaRPr lang="en-US" sz="360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75112" name="Text Box 4"/>
          <p:cNvSpPr txBox="1">
            <a:spLocks noChangeArrowheads="1"/>
          </p:cNvSpPr>
          <p:nvPr/>
        </p:nvSpPr>
        <p:spPr bwMode="auto">
          <a:xfrm>
            <a:off x="4800600" y="2286000"/>
            <a:ext cx="60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i="1">
                <a:solidFill>
                  <a:srgbClr val="FF6600"/>
                </a:solidFill>
                <a:cs typeface="Arial Narrow" charset="0"/>
              </a:rPr>
              <a:t>  0 ns</a:t>
            </a:r>
          </a:p>
          <a:p>
            <a:pPr eaLnBrk="1" hangingPunct="1"/>
            <a:r>
              <a:rPr lang="en-US" altLang="ja-JP" sz="1400" i="1">
                <a:solidFill>
                  <a:srgbClr val="FF6600"/>
                </a:solidFill>
                <a:cs typeface="Arial Narrow" charset="0"/>
              </a:rPr>
              <a:t>+3 ns</a:t>
            </a:r>
          </a:p>
          <a:p>
            <a:pPr eaLnBrk="1" hangingPunct="1"/>
            <a:r>
              <a:rPr lang="en-US" altLang="ja-JP" sz="1400" i="1">
                <a:solidFill>
                  <a:srgbClr val="FF6600"/>
                </a:solidFill>
                <a:cs typeface="Arial Narrow" charset="0"/>
              </a:rPr>
              <a:t>+6 ns</a:t>
            </a:r>
          </a:p>
          <a:p>
            <a:pPr eaLnBrk="1" hangingPunct="1"/>
            <a:r>
              <a:rPr lang="en-US" altLang="ja-JP" sz="1400" i="1">
                <a:solidFill>
                  <a:srgbClr val="FF6600"/>
                </a:solidFill>
                <a:cs typeface="Arial Narrow" charset="0"/>
              </a:rPr>
              <a:t>+9 ns</a:t>
            </a:r>
          </a:p>
        </p:txBody>
      </p:sp>
      <p:sp>
        <p:nvSpPr>
          <p:cNvPr id="175113" name="Text Box 4"/>
          <p:cNvSpPr txBox="1">
            <a:spLocks noChangeArrowheads="1"/>
          </p:cNvSpPr>
          <p:nvPr/>
        </p:nvSpPr>
        <p:spPr bwMode="auto">
          <a:xfrm>
            <a:off x="5029200" y="40814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i="1">
                <a:solidFill>
                  <a:srgbClr val="FF6600"/>
                </a:solidFill>
                <a:cs typeface="Arial Narrow" charset="0"/>
              </a:rPr>
              <a:t>16 kHz</a:t>
            </a:r>
          </a:p>
        </p:txBody>
      </p:sp>
      <p:pic>
        <p:nvPicPr>
          <p:cNvPr id="1751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 r="3477" b="5128"/>
          <a:stretch>
            <a:fillRect/>
          </a:stretch>
        </p:blipFill>
        <p:spPr bwMode="auto">
          <a:xfrm>
            <a:off x="6477000" y="1524000"/>
            <a:ext cx="304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5" name="Text Box 4"/>
          <p:cNvSpPr txBox="1">
            <a:spLocks noChangeArrowheads="1"/>
          </p:cNvSpPr>
          <p:nvPr/>
        </p:nvSpPr>
        <p:spPr bwMode="auto">
          <a:xfrm>
            <a:off x="1208088" y="863600"/>
            <a:ext cx="1611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i="1">
                <a:solidFill>
                  <a:srgbClr val="FF6600"/>
                </a:solidFill>
                <a:cs typeface="Arial Narrow" charset="0"/>
              </a:rPr>
              <a:t>80 MHz</a:t>
            </a:r>
          </a:p>
          <a:p>
            <a:pPr eaLnBrk="1" hangingPunct="1"/>
            <a:r>
              <a:rPr lang="en-US" altLang="ja-JP" sz="1600" i="1">
                <a:solidFill>
                  <a:srgbClr val="FF6600"/>
                </a:solidFill>
                <a:cs typeface="Arial Narrow" charset="0"/>
              </a:rPr>
              <a:t>(100 fs pulse)</a:t>
            </a:r>
          </a:p>
        </p:txBody>
      </p:sp>
      <p:sp>
        <p:nvSpPr>
          <p:cNvPr id="175116" name="Text Box 4"/>
          <p:cNvSpPr txBox="1">
            <a:spLocks noChangeArrowheads="1"/>
          </p:cNvSpPr>
          <p:nvPr/>
        </p:nvSpPr>
        <p:spPr bwMode="auto">
          <a:xfrm>
            <a:off x="1219200" y="3657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i="1">
                <a:solidFill>
                  <a:srgbClr val="FF6600"/>
                </a:solidFill>
                <a:cs typeface="Arial Narrow" charset="0"/>
              </a:rPr>
              <a:t>1 kHz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9/23/2010</a:t>
            </a: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Katsushi Arisaka, UCLA</a:t>
            </a: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7890-996D-F34C-871A-275B59610FA5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77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C7F54FB-8D4D-B440-AC11-F53C59E564AA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84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7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浜松ホトニクス　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Hybrid APD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77158" name="Group 7"/>
          <p:cNvGrpSpPr>
            <a:grpSpLocks/>
          </p:cNvGrpSpPr>
          <p:nvPr/>
        </p:nvGrpSpPr>
        <p:grpSpPr bwMode="auto">
          <a:xfrm>
            <a:off x="228600" y="800100"/>
            <a:ext cx="6400800" cy="2895600"/>
            <a:chOff x="381000" y="1905000"/>
            <a:chExt cx="8839200" cy="4092575"/>
          </a:xfrm>
        </p:grpSpPr>
        <p:pic>
          <p:nvPicPr>
            <p:cNvPr id="177163" name="Picture 3" descr="hpd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905000"/>
              <a:ext cx="4572000" cy="409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164" name="Picture 4" descr="150_hp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133600"/>
              <a:ext cx="35814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7159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 r="11295"/>
          <a:stretch>
            <a:fillRect/>
          </a:stretch>
        </p:blipFill>
        <p:spPr bwMode="auto">
          <a:xfrm>
            <a:off x="3352800" y="3657600"/>
            <a:ext cx="6096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0" name="Rectangle 277"/>
          <p:cNvSpPr>
            <a:spLocks noChangeArrowheads="1"/>
          </p:cNvSpPr>
          <p:nvPr/>
        </p:nvSpPr>
        <p:spPr bwMode="auto">
          <a:xfrm>
            <a:off x="6705600" y="13716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Single Channel HAPD</a:t>
            </a:r>
          </a:p>
        </p:txBody>
      </p:sp>
      <p:sp>
        <p:nvSpPr>
          <p:cNvPr id="177161" name="Rectangle 277"/>
          <p:cNvSpPr>
            <a:spLocks noChangeArrowheads="1"/>
          </p:cNvSpPr>
          <p:nvPr/>
        </p:nvSpPr>
        <p:spPr bwMode="auto">
          <a:xfrm>
            <a:off x="685800" y="4075113"/>
            <a:ext cx="2667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64 Channel HAPD</a:t>
            </a:r>
          </a:p>
          <a:p>
            <a:r>
              <a:rPr lang="en-US" sz="2800">
                <a:solidFill>
                  <a:srgbClr val="FF00FF"/>
                </a:solidFill>
              </a:rPr>
              <a:t>+ Readout</a:t>
            </a:r>
          </a:p>
        </p:txBody>
      </p:sp>
      <p:sp>
        <p:nvSpPr>
          <p:cNvPr id="177162" name="TextBox 7"/>
          <p:cNvSpPr txBox="1">
            <a:spLocks noChangeArrowheads="1"/>
          </p:cNvSpPr>
          <p:nvPr/>
        </p:nvSpPr>
        <p:spPr bwMode="auto">
          <a:xfrm>
            <a:off x="200025" y="5638800"/>
            <a:ext cx="2362200" cy="83026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B0F0"/>
                </a:solidFill>
              </a:rPr>
              <a:t>Motohiro Suyama</a:t>
            </a:r>
          </a:p>
          <a:p>
            <a:pPr eaLnBrk="1" hangingPunct="1"/>
            <a:r>
              <a:rPr lang="en-US" i="1">
                <a:solidFill>
                  <a:srgbClr val="00B0F0"/>
                </a:solidFill>
              </a:rPr>
              <a:t>(Hamamatsu)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9202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2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9204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0" tIns="48320" rIns="96640" bIns="48320" anchor="ctr"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ja-JP" altLang="en-US" sz="2800">
                <a:solidFill>
                  <a:srgbClr val="FF6600"/>
                </a:solidFill>
                <a:latin typeface="Tahoma" charset="0"/>
              </a:rPr>
              <a:t>生きたネズミの脳神経系の２光子励起撮影</a:t>
            </a:r>
            <a:endParaRPr lang="en-US" sz="2800">
              <a:solidFill>
                <a:srgbClr val="FF6600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12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4572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416175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419600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433638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i="1" dirty="0">
                <a:solidFill>
                  <a:srgbClr val="00B0F0"/>
                </a:solidFill>
                <a:ea typeface="ＭＳ Ｐゴシック" charset="-128"/>
                <a:cs typeface="ＭＳ Ｐゴシック" charset="-128"/>
              </a:rPr>
              <a:t>Carlos </a:t>
            </a:r>
            <a:r>
              <a:rPr lang="en-US" sz="2000" i="1" dirty="0" err="1">
                <a:solidFill>
                  <a:srgbClr val="00B0F0"/>
                </a:solidFill>
                <a:ea typeface="ＭＳ Ｐゴシック" charset="-128"/>
                <a:cs typeface="ＭＳ Ｐゴシック" charset="-128"/>
              </a:rPr>
              <a:t>Portera-Cailliau</a:t>
            </a:r>
            <a:r>
              <a:rPr lang="en-US" sz="2000" i="1" dirty="0">
                <a:solidFill>
                  <a:srgbClr val="00B0F0"/>
                </a:solidFill>
                <a:ea typeface="ＭＳ Ｐゴシック" charset="-128"/>
                <a:cs typeface="ＭＳ Ｐゴシック" charset="-128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ja-JP" altLang="en-US">
                <a:solidFill>
                  <a:srgbClr val="A50021"/>
                </a:solidFill>
                <a:latin typeface="Tahoma" charset="0"/>
              </a:rPr>
              <a:t>ネズミの大脳皮質の神経系</a:t>
            </a:r>
            <a:endParaRPr lang="en-US">
              <a:solidFill>
                <a:srgbClr val="A50021"/>
              </a:solidFill>
              <a:latin typeface="Tahoma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990600" y="1981200"/>
            <a:ext cx="5562600" cy="1524000"/>
            <a:chOff x="838200" y="1981199"/>
            <a:chExt cx="5562601" cy="1524000"/>
          </a:xfrm>
        </p:grpSpPr>
        <p:grpSp>
          <p:nvGrpSpPr>
            <p:cNvPr id="181258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8126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261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262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263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838200" y="2590799"/>
              <a:ext cx="1458913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150 </a:t>
              </a:r>
              <a:r>
                <a:rPr lang="en-US" sz="2000" dirty="0" err="1">
                  <a:solidFill>
                    <a:srgbClr val="FF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μm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deep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2275" name="STEM_single_plane_raw.mo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819150"/>
            <a:ext cx="9144000" cy="6096000"/>
          </a:xfrm>
        </p:spPr>
      </p:pic>
      <p:grpSp>
        <p:nvGrpSpPr>
          <p:cNvPr id="182276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182283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rPr>
                <a:t>300 </a:t>
              </a:r>
              <a:r>
                <a:rPr lang="en-US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rPr>
                <a:t>μm</a:t>
              </a:r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Barrel Cortex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Layer 2/3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150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μm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 deep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dirty="0">
                <a:solidFill>
                  <a:srgbClr val="FF6DFF"/>
                </a:solidFill>
                <a:latin typeface="+mn-lt"/>
                <a:ea typeface="ＭＳ Ｐゴシック" charset="-128"/>
                <a:cs typeface="ＭＳ Ｐゴシック" charset="-128"/>
              </a:rPr>
              <a:t>240 fps</a:t>
            </a:r>
          </a:p>
          <a:p>
            <a:pPr>
              <a:defRPr/>
            </a:pPr>
            <a:r>
              <a:rPr lang="en-US" dirty="0">
                <a:solidFill>
                  <a:srgbClr val="FF6DFF"/>
                </a:solidFill>
                <a:latin typeface="+mn-lt"/>
                <a:ea typeface="ＭＳ Ｐゴシック" charset="-128"/>
                <a:cs typeface="ＭＳ Ｐゴシック" charset="-128"/>
              </a:rPr>
              <a:t>Raw Data</a:t>
            </a:r>
          </a:p>
          <a:p>
            <a:pPr>
              <a:defRPr/>
            </a:pPr>
            <a:endParaRPr lang="en-US" dirty="0">
              <a:solidFill>
                <a:srgbClr val="FF6D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dirty="0">
                <a:solidFill>
                  <a:srgbClr val="FBE6FF"/>
                </a:solidFill>
                <a:latin typeface="+mn-lt"/>
                <a:ea typeface="ＭＳ Ｐゴシック" charset="-128"/>
                <a:cs typeface="ＭＳ Ｐゴシック" charset="-128"/>
              </a:rPr>
              <a:t>(x3 faster</a:t>
            </a:r>
          </a:p>
          <a:p>
            <a:pPr>
              <a:defRPr/>
            </a:pPr>
            <a:r>
              <a:rPr lang="en-US" dirty="0">
                <a:solidFill>
                  <a:srgbClr val="FBE6FF"/>
                </a:solidFill>
                <a:latin typeface="+mn-lt"/>
                <a:ea typeface="ＭＳ Ｐゴシック" charset="-128"/>
                <a:cs typeface="ＭＳ Ｐゴシック" charset="-128"/>
              </a:rPr>
              <a:t>than real)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Beam 1</a:t>
            </a:r>
          </a:p>
          <a:p>
            <a:pPr>
              <a:defRPr/>
            </a:pPr>
            <a:r>
              <a:rPr lang="en-US" dirty="0">
                <a:solidFill>
                  <a:srgbClr val="00FFFF"/>
                </a:solidFill>
                <a:latin typeface="+mn-lt"/>
                <a:ea typeface="ＭＳ Ｐゴシック" charset="-128"/>
                <a:cs typeface="ＭＳ Ｐゴシック" charset="-128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Beam 2</a:t>
            </a:r>
          </a:p>
          <a:p>
            <a:pPr>
              <a:defRPr/>
            </a:pPr>
            <a:r>
              <a:rPr lang="en-US" dirty="0">
                <a:solidFill>
                  <a:srgbClr val="00FFFF"/>
                </a:solidFill>
                <a:latin typeface="+mn-lt"/>
                <a:ea typeface="ＭＳ Ｐゴシック" charset="-128"/>
                <a:cs typeface="ＭＳ Ｐゴシック" charset="-128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Beam 3</a:t>
            </a:r>
          </a:p>
          <a:p>
            <a:pPr>
              <a:defRPr/>
            </a:pPr>
            <a:r>
              <a:rPr lang="en-US" dirty="0">
                <a:solidFill>
                  <a:srgbClr val="00FFFF"/>
                </a:solidFill>
                <a:latin typeface="+mn-lt"/>
                <a:ea typeface="ＭＳ Ｐゴシック" charset="-128"/>
                <a:cs typeface="ＭＳ Ｐゴシック" charset="-128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Beam 4</a:t>
            </a:r>
          </a:p>
          <a:p>
            <a:pPr>
              <a:defRPr/>
            </a:pPr>
            <a:r>
              <a:rPr lang="en-US" dirty="0">
                <a:solidFill>
                  <a:srgbClr val="00FFFF"/>
                </a:solidFill>
                <a:latin typeface="+mn-lt"/>
                <a:ea typeface="ＭＳ Ｐゴシック" charset="-128"/>
                <a:cs typeface="ＭＳ Ｐゴシック" charset="-128"/>
              </a:rPr>
              <a:t>(+9 ns)</a:t>
            </a:r>
          </a:p>
        </p:txBody>
      </p:sp>
      <p:sp>
        <p:nvSpPr>
          <p:cNvPr id="1822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生きたネズミの脳神経系の２光子励起撮影</a:t>
            </a:r>
            <a:endParaRPr lang="en-US" sz="28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3" fill="hold"/>
                                        <p:tgtEl>
                                          <p:spTgt spid="182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22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2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2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275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3299" name="STEM_single_plane_contours.mo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819150"/>
            <a:ext cx="9144000" cy="6096000"/>
          </a:xfrm>
        </p:spPr>
      </p:pic>
      <p:cxnSp>
        <p:nvCxnSpPr>
          <p:cNvPr id="183300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300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μm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Barrel Cortex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Layer 2/3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150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μm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 deep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n-US" dirty="0">
              <a:solidFill>
                <a:srgbClr val="FF6D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dirty="0">
                <a:solidFill>
                  <a:srgbClr val="FF6DFF"/>
                </a:solidFill>
                <a:latin typeface="+mn-lt"/>
                <a:ea typeface="ＭＳ Ｐゴシック" charset="-128"/>
                <a:cs typeface="ＭＳ Ｐゴシック" charset="-128"/>
              </a:rPr>
              <a:t>After averaging</a:t>
            </a:r>
          </a:p>
          <a:p>
            <a:pPr>
              <a:defRPr/>
            </a:pPr>
            <a:endParaRPr lang="en-US" dirty="0">
              <a:solidFill>
                <a:srgbClr val="FF6D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dirty="0">
                <a:solidFill>
                  <a:srgbClr val="FBE6FF"/>
                </a:solidFill>
                <a:latin typeface="Arial Narrow"/>
                <a:ea typeface="ＭＳ Ｐゴシック" charset="-128"/>
                <a:cs typeface="ＭＳ Ｐゴシック" charset="-128"/>
              </a:rPr>
              <a:t>(x3 faster</a:t>
            </a:r>
          </a:p>
          <a:p>
            <a:pPr>
              <a:defRPr/>
            </a:pPr>
            <a:r>
              <a:rPr lang="en-US" dirty="0">
                <a:solidFill>
                  <a:srgbClr val="FBE6FF"/>
                </a:solidFill>
                <a:latin typeface="Arial Narrow"/>
                <a:ea typeface="ＭＳ Ｐゴシック" charset="-128"/>
                <a:cs typeface="ＭＳ Ｐゴシック" charset="-128"/>
              </a:rPr>
              <a:t>than real)</a:t>
            </a:r>
          </a:p>
          <a:p>
            <a:pPr>
              <a:defRPr/>
            </a:pPr>
            <a:r>
              <a:rPr lang="en-US" dirty="0">
                <a:solidFill>
                  <a:srgbClr val="FF6DFF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8153400" y="4648200"/>
            <a:ext cx="1447800" cy="1938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B0F0"/>
                </a:solidFill>
                <a:cs typeface="Arial" charset="0"/>
              </a:rPr>
              <a:t>58 neurons</a:t>
            </a:r>
          </a:p>
          <a:p>
            <a:pPr eaLnBrk="1" hangingPunct="1"/>
            <a:endParaRPr lang="en-US" sz="2000" i="1">
              <a:solidFill>
                <a:srgbClr val="00B0F0"/>
              </a:solidFill>
              <a:cs typeface="Arial" charset="0"/>
            </a:endParaRPr>
          </a:p>
          <a:p>
            <a:pPr eaLnBrk="1" hangingPunct="1"/>
            <a:r>
              <a:rPr lang="en-US" sz="2000" i="1">
                <a:solidFill>
                  <a:srgbClr val="00B0F0"/>
                </a:solidFill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i="1">
                <a:solidFill>
                  <a:srgbClr val="00B0F0"/>
                </a:solidFill>
                <a:cs typeface="Arial" charset="0"/>
              </a:rPr>
              <a:t>in our brain)</a:t>
            </a:r>
          </a:p>
          <a:p>
            <a:pPr eaLnBrk="1" hangingPunct="1"/>
            <a:endParaRPr lang="en-US" sz="2000" i="1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1833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生きたネズミの脳神経系の２光子励起撮影</a:t>
            </a:r>
            <a:endParaRPr lang="en-US" sz="28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183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329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3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3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299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1" name="Picture 4" descr="slid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434513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Line 5"/>
          <p:cNvSpPr>
            <a:spLocks noChangeShapeType="1"/>
          </p:cNvSpPr>
          <p:nvPr/>
        </p:nvSpPr>
        <p:spPr bwMode="auto">
          <a:xfrm>
            <a:off x="7464425" y="2795588"/>
            <a:ext cx="9572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6373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ja-JP" alt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海馬による迷路内の位置の認識</a:t>
            </a:r>
            <a:endParaRPr lang="en-US" sz="32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4" name="Rectangle 6"/>
          <p:cNvSpPr>
            <a:spLocks noChangeArrowheads="1"/>
          </p:cNvSpPr>
          <p:nvPr/>
        </p:nvSpPr>
        <p:spPr bwMode="auto">
          <a:xfrm>
            <a:off x="6523038" y="67770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9900"/>
                </a:solidFill>
              </a:rPr>
              <a:t>Mayank Mehta (UCLA)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931A7F6-1BBF-D040-AFBB-496D9DBFFDD9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903170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3173" name="Text Box 5"/>
          <p:cNvSpPr txBox="1">
            <a:spLocks noChangeArrowheads="1"/>
          </p:cNvSpPr>
          <p:nvPr/>
        </p:nvSpPr>
        <p:spPr bwMode="auto">
          <a:xfrm>
            <a:off x="5311775" y="4275138"/>
            <a:ext cx="28130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ja-JP" altLang="en-US" sz="3200">
                <a:solidFill>
                  <a:srgbClr val="EE00A4"/>
                </a:solidFill>
              </a:rPr>
              <a:t>最遠のものは、</a:t>
            </a:r>
          </a:p>
          <a:p>
            <a:pPr algn="l" eaLnBrk="1" hangingPunct="1"/>
            <a:r>
              <a:rPr lang="ja-JP" altLang="en-US" sz="3200">
                <a:solidFill>
                  <a:srgbClr val="EE00A4"/>
                </a:solidFill>
              </a:rPr>
              <a:t>光速の９０％で</a:t>
            </a:r>
          </a:p>
          <a:p>
            <a:pPr algn="l" eaLnBrk="1" hangingPunct="1"/>
            <a:r>
              <a:rPr lang="ja-JP" altLang="en-US" sz="3200">
                <a:solidFill>
                  <a:srgbClr val="EE00A4"/>
                </a:solidFill>
              </a:rPr>
              <a:t>遠ざかる。</a:t>
            </a:r>
          </a:p>
        </p:txBody>
      </p:sp>
      <p:sp>
        <p:nvSpPr>
          <p:cNvPr id="903174" name="Line 6"/>
          <p:cNvSpPr>
            <a:spLocks noChangeShapeType="1"/>
          </p:cNvSpPr>
          <p:nvPr/>
        </p:nvSpPr>
        <p:spPr bwMode="auto">
          <a:xfrm flipH="1" flipV="1">
            <a:off x="5902325" y="3513138"/>
            <a:ext cx="776288" cy="715962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0317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0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0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3173" grpId="0"/>
      <p:bldP spid="90317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ja-JP" alt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海馬による迷路内の位置の学習と記憶</a:t>
            </a:r>
            <a:endParaRPr lang="en-US" sz="32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8420" name="Picture 5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8715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23"/>
          <p:cNvSpPr txBox="1">
            <a:spLocks noChangeArrowheads="1"/>
          </p:cNvSpPr>
          <p:nvPr/>
        </p:nvSpPr>
        <p:spPr bwMode="auto">
          <a:xfrm>
            <a:off x="1905000" y="47244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ja-JP" altLang="en-US">
                <a:solidFill>
                  <a:srgbClr val="00FFFF"/>
                </a:solidFill>
              </a:rPr>
              <a:t>学習後</a:t>
            </a:r>
            <a:endParaRPr lang="en-US">
              <a:solidFill>
                <a:srgbClr val="00FFFF"/>
              </a:solidFill>
            </a:endParaRPr>
          </a:p>
        </p:txBody>
      </p:sp>
      <p:sp>
        <p:nvSpPr>
          <p:cNvPr id="188422" name="TextBox 23"/>
          <p:cNvSpPr txBox="1">
            <a:spLocks noChangeArrowheads="1"/>
          </p:cNvSpPr>
          <p:nvPr/>
        </p:nvSpPr>
        <p:spPr bwMode="auto">
          <a:xfrm>
            <a:off x="5486400" y="48768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ja-JP" altLang="en-US">
                <a:solidFill>
                  <a:srgbClr val="FF0000"/>
                </a:solidFill>
              </a:rPr>
              <a:t>学習前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88423" name="TextBox 23"/>
          <p:cNvSpPr txBox="1">
            <a:spLocks noChangeArrowheads="1"/>
          </p:cNvSpPr>
          <p:nvPr/>
        </p:nvSpPr>
        <p:spPr bwMode="auto">
          <a:xfrm>
            <a:off x="1371600" y="3505200"/>
            <a:ext cx="21336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ja-JP" altLang="en-US">
                <a:solidFill>
                  <a:schemeClr val="bg1"/>
                </a:solidFill>
              </a:rPr>
              <a:t>　運動方向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8424" name="Rectangle 6"/>
          <p:cNvSpPr>
            <a:spLocks noChangeArrowheads="1"/>
          </p:cNvSpPr>
          <p:nvPr/>
        </p:nvSpPr>
        <p:spPr bwMode="auto">
          <a:xfrm>
            <a:off x="6599238" y="68532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9900"/>
                </a:solidFill>
              </a:rPr>
              <a:t>Mayank Mehta (UCLA)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脳の機能と生命の進化の関係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7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9144000" cy="577215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脳はより正確な判断をより早くするのが目的</a:t>
            </a:r>
            <a:endParaRPr lang="en-US" altLang="ja-JP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3200">
                <a:latin typeface="Arial Narrow" charset="0"/>
                <a:ea typeface="ＭＳ Ｐゴシック" charset="0"/>
              </a:rPr>
              <a:t>より早く獲物にありつく。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3200">
                <a:latin typeface="Arial Narrow" charset="0"/>
                <a:ea typeface="ＭＳ Ｐゴシック" charset="0"/>
              </a:rPr>
              <a:t>より早く敵から逃げる。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3200">
                <a:latin typeface="Arial Narrow" charset="0"/>
                <a:ea typeface="ＭＳ Ｐゴシック" charset="0"/>
              </a:rPr>
              <a:t>より早く（より優れた）相手を求める。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2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ja-JP" sz="2800">
              <a:latin typeface="Arial Narrow" charset="0"/>
              <a:ea typeface="ＭＳ Ｐゴシック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脳はその瞬間、最良の判断を一つのみ下す。</a:t>
            </a:r>
            <a:endParaRPr lang="en-US" altLang="ja-JP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US" altLang="ja-JP" sz="2600">
              <a:latin typeface="Arial Narrow" charset="0"/>
              <a:ea typeface="ＭＳ Ｐゴシック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ja-JP" altLang="en-US" sz="3600">
                <a:latin typeface="Arial Narrow" charset="0"/>
                <a:ea typeface="ＭＳ Ｐゴシック" charset="0"/>
                <a:cs typeface="ＭＳ Ｐゴシック" charset="0"/>
              </a:rPr>
              <a:t>脳の機能は、生命の進化そのもの</a:t>
            </a:r>
            <a:endParaRPr lang="en-US" altLang="ja-JP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ja-JP" altLang="en-US" sz="3200">
                <a:latin typeface="Arial Narrow" charset="0"/>
                <a:ea typeface="ＭＳ Ｐゴシック" charset="0"/>
              </a:rPr>
              <a:t>自発的対称性の破れ</a:t>
            </a:r>
            <a:endParaRPr lang="en-US" altLang="ja-JP" sz="3200">
              <a:latin typeface="Arial Narrow" charset="0"/>
              <a:ea typeface="ＭＳ Ｐゴシック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000">
              <a:solidFill>
                <a:srgbClr val="0000CC"/>
              </a:solidFill>
              <a:latin typeface="Arial Narrow" charset="0"/>
              <a:ea typeface="ＭＳ Ｐゴシック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0"/>
              <a:buNone/>
            </a:pPr>
            <a:endParaRPr lang="en-US" sz="32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904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A3D3013-95E0-1549-ACCB-385B3D3D19D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外なる世界と内なる世界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25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92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477F941-7028-514D-B53E-3EFFC0A8B769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2517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92519" name="Rectangle 6"/>
          <p:cNvSpPr>
            <a:spLocks noChangeArrowheads="1"/>
          </p:cNvSpPr>
          <p:nvPr/>
        </p:nvSpPr>
        <p:spPr bwMode="auto">
          <a:xfrm>
            <a:off x="158750" y="2362200"/>
            <a:ext cx="33718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>
                <a:solidFill>
                  <a:srgbClr val="3366FF"/>
                </a:solidFill>
              </a:rPr>
              <a:t>外なる世界（五感）</a:t>
            </a:r>
            <a:endParaRPr lang="en-US" sz="3200">
              <a:solidFill>
                <a:srgbClr val="3366FF"/>
              </a:solidFill>
            </a:endParaRPr>
          </a:p>
        </p:txBody>
      </p:sp>
      <p:sp>
        <p:nvSpPr>
          <p:cNvPr id="192520" name="Rectangle 7"/>
          <p:cNvSpPr>
            <a:spLocks noChangeArrowheads="1"/>
          </p:cNvSpPr>
          <p:nvPr/>
        </p:nvSpPr>
        <p:spPr bwMode="auto">
          <a:xfrm>
            <a:off x="762000" y="6045200"/>
            <a:ext cx="15097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3200">
                <a:solidFill>
                  <a:srgbClr val="3366FF"/>
                </a:solidFill>
              </a:rPr>
              <a:t>行動　　　　</a:t>
            </a:r>
            <a:endParaRPr lang="en-US" sz="3200">
              <a:solidFill>
                <a:srgbClr val="3366FF"/>
              </a:solidFill>
            </a:endParaRPr>
          </a:p>
        </p:txBody>
      </p:sp>
      <p:sp>
        <p:nvSpPr>
          <p:cNvPr id="192521" name="Rectangle 8"/>
          <p:cNvSpPr>
            <a:spLocks noChangeArrowheads="1"/>
          </p:cNvSpPr>
          <p:nvPr/>
        </p:nvSpPr>
        <p:spPr bwMode="auto">
          <a:xfrm>
            <a:off x="6003925" y="2182813"/>
            <a:ext cx="29606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>
                <a:solidFill>
                  <a:srgbClr val="3366FF"/>
                </a:solidFill>
              </a:rPr>
              <a:t>内なる世界（脳）</a:t>
            </a:r>
            <a:endParaRPr lang="en-US" sz="320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人間の目の構造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945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492A228-E35C-8C49-B330-283F6D70004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4566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  <p:sp>
        <p:nvSpPr>
          <p:cNvPr id="194567" name="Rectangle 6"/>
          <p:cNvSpPr>
            <a:spLocks noChangeArrowheads="1"/>
          </p:cNvSpPr>
          <p:nvPr/>
        </p:nvSpPr>
        <p:spPr bwMode="auto">
          <a:xfrm>
            <a:off x="5638800" y="914400"/>
            <a:ext cx="26987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FF00FF"/>
                </a:solidFill>
              </a:rPr>
              <a:t>一億個の視細胞</a:t>
            </a:r>
            <a:endParaRPr lang="en-US" sz="2800">
              <a:solidFill>
                <a:srgbClr val="FF00FF"/>
              </a:solidFill>
            </a:endParaRPr>
          </a:p>
        </p:txBody>
      </p:sp>
      <p:sp>
        <p:nvSpPr>
          <p:cNvPr id="194568" name="Rectangle 7"/>
          <p:cNvSpPr>
            <a:spLocks noChangeArrowheads="1"/>
          </p:cNvSpPr>
          <p:nvPr/>
        </p:nvSpPr>
        <p:spPr bwMode="auto">
          <a:xfrm>
            <a:off x="4841875" y="6324600"/>
            <a:ext cx="4370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008000"/>
                </a:solidFill>
              </a:rPr>
              <a:t>5.4</a:t>
            </a:r>
            <a:r>
              <a:rPr lang="ja-JP" altLang="en-US" sz="2800">
                <a:solidFill>
                  <a:srgbClr val="008000"/>
                </a:solidFill>
              </a:rPr>
              <a:t>億年前</a:t>
            </a:r>
            <a:r>
              <a:rPr lang="en-US" altLang="ja-JP" sz="2800">
                <a:solidFill>
                  <a:srgbClr val="008000"/>
                </a:solidFill>
              </a:rPr>
              <a:t> </a:t>
            </a:r>
            <a:r>
              <a:rPr lang="ja-JP" altLang="en-US" sz="2800">
                <a:solidFill>
                  <a:srgbClr val="008000"/>
                </a:solidFill>
              </a:rPr>
              <a:t>（</a:t>
            </a:r>
            <a:r>
              <a:rPr lang="en-US" sz="2800">
                <a:solidFill>
                  <a:srgbClr val="008000"/>
                </a:solidFill>
              </a:rPr>
              <a:t>カンブリア爆発</a:t>
            </a:r>
            <a:r>
              <a:rPr lang="ja-JP" altLang="en-US" sz="2800">
                <a:solidFill>
                  <a:srgbClr val="008000"/>
                </a:solidFill>
              </a:rPr>
              <a:t>）</a:t>
            </a:r>
            <a:endParaRPr lang="en-US" sz="280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人間の耳の構造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65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966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9970C72-D062-5F41-9C71-787E6E95A98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6614" name="Picture 2" descr="http://www.zmescience.com/wp-content/uploads/2008/08/the-human-ear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8588375" cy="5618163"/>
          </a:xfrm>
          <a:noFill/>
        </p:spPr>
      </p:pic>
      <p:sp>
        <p:nvSpPr>
          <p:cNvPr id="196615" name="Rectangle 6"/>
          <p:cNvSpPr>
            <a:spLocks noChangeArrowheads="1"/>
          </p:cNvSpPr>
          <p:nvPr/>
        </p:nvSpPr>
        <p:spPr bwMode="auto">
          <a:xfrm>
            <a:off x="5562600" y="762000"/>
            <a:ext cx="3775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FF00FF"/>
                </a:solidFill>
              </a:rPr>
              <a:t>一万個の聴覚有毛細胞</a:t>
            </a:r>
            <a:endParaRPr lang="en-US" sz="2800">
              <a:solidFill>
                <a:srgbClr val="FF00FF"/>
              </a:solidFill>
            </a:endParaRPr>
          </a:p>
        </p:txBody>
      </p:sp>
      <p:sp>
        <p:nvSpPr>
          <p:cNvPr id="196616" name="Rectangle 7"/>
          <p:cNvSpPr>
            <a:spLocks noChangeArrowheads="1"/>
          </p:cNvSpPr>
          <p:nvPr/>
        </p:nvSpPr>
        <p:spPr bwMode="auto">
          <a:xfrm>
            <a:off x="6227763" y="6400800"/>
            <a:ext cx="3444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008000"/>
                </a:solidFill>
              </a:rPr>
              <a:t> 3 ~ 1</a:t>
            </a:r>
            <a:r>
              <a:rPr lang="ja-JP" altLang="en-US" sz="2800">
                <a:solidFill>
                  <a:srgbClr val="008000"/>
                </a:solidFill>
              </a:rPr>
              <a:t>億年前（中生代）</a:t>
            </a:r>
            <a:endParaRPr lang="en-US" sz="280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外なる世界と内なる世界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98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80C2ABA-7DF0-F34D-B882-B0DBECA5894E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8661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198663" name="Rectangle 6"/>
          <p:cNvSpPr>
            <a:spLocks noChangeArrowheads="1"/>
          </p:cNvSpPr>
          <p:nvPr/>
        </p:nvSpPr>
        <p:spPr bwMode="auto">
          <a:xfrm>
            <a:off x="158750" y="2362200"/>
            <a:ext cx="33718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>
                <a:solidFill>
                  <a:srgbClr val="3366FF"/>
                </a:solidFill>
              </a:rPr>
              <a:t>外なる世界（五感）</a:t>
            </a:r>
            <a:endParaRPr lang="en-US" sz="3200">
              <a:solidFill>
                <a:srgbClr val="3366FF"/>
              </a:solidFill>
            </a:endParaRPr>
          </a:p>
        </p:txBody>
      </p:sp>
      <p:sp>
        <p:nvSpPr>
          <p:cNvPr id="198664" name="Rectangle 7"/>
          <p:cNvSpPr>
            <a:spLocks noChangeArrowheads="1"/>
          </p:cNvSpPr>
          <p:nvPr/>
        </p:nvSpPr>
        <p:spPr bwMode="auto">
          <a:xfrm>
            <a:off x="762000" y="6045200"/>
            <a:ext cx="15097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3200">
                <a:solidFill>
                  <a:srgbClr val="3366FF"/>
                </a:solidFill>
              </a:rPr>
              <a:t>行動　　　　</a:t>
            </a:r>
            <a:endParaRPr lang="en-US" sz="3200">
              <a:solidFill>
                <a:srgbClr val="3366FF"/>
              </a:solidFill>
            </a:endParaRPr>
          </a:p>
        </p:txBody>
      </p:sp>
      <p:sp>
        <p:nvSpPr>
          <p:cNvPr id="198665" name="Rectangle 8"/>
          <p:cNvSpPr>
            <a:spLocks noChangeArrowheads="1"/>
          </p:cNvSpPr>
          <p:nvPr/>
        </p:nvSpPr>
        <p:spPr bwMode="auto">
          <a:xfrm>
            <a:off x="6003925" y="2182813"/>
            <a:ext cx="29606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>
                <a:solidFill>
                  <a:srgbClr val="3366FF"/>
                </a:solidFill>
              </a:rPr>
              <a:t>内なる世界（脳）</a:t>
            </a:r>
            <a:endParaRPr lang="en-US" sz="320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0707" name="Mouse_VR.mov" descr="/Users/Katsushi/Desktop/Mouse_VR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106363"/>
            <a:ext cx="9982200" cy="7486651"/>
          </a:xfrm>
        </p:spPr>
      </p:pic>
      <p:sp>
        <p:nvSpPr>
          <p:cNvPr id="200708" name="Title 1"/>
          <p:cNvSpPr txBox="1">
            <a:spLocks/>
          </p:cNvSpPr>
          <p:nvPr/>
        </p:nvSpPr>
        <p:spPr bwMode="auto">
          <a:xfrm>
            <a:off x="3048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2" tIns="48316" rIns="96632" bIns="48316" anchor="ctr"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200" b="0">
                <a:solidFill>
                  <a:srgbClr val="FF6600"/>
                </a:solidFill>
                <a:latin typeface="Tahoma" charset="0"/>
              </a:rPr>
              <a:t>Virtual Reality </a:t>
            </a:r>
            <a:r>
              <a:rPr lang="en-US" sz="3200">
                <a:solidFill>
                  <a:srgbClr val="FF6600"/>
                </a:solidFill>
                <a:latin typeface="Tahoma" charset="0"/>
              </a:rPr>
              <a:t>の迷路を走るネズミ</a:t>
            </a:r>
          </a:p>
        </p:txBody>
      </p:sp>
      <p:sp>
        <p:nvSpPr>
          <p:cNvPr id="200709" name="Rectangle 6"/>
          <p:cNvSpPr>
            <a:spLocks noChangeArrowheads="1"/>
          </p:cNvSpPr>
          <p:nvPr/>
        </p:nvSpPr>
        <p:spPr bwMode="auto">
          <a:xfrm>
            <a:off x="6321425" y="6705600"/>
            <a:ext cx="297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400" i="1">
                <a:solidFill>
                  <a:srgbClr val="00B0F0"/>
                </a:solidFill>
              </a:rPr>
              <a:t>David Tank (Princeton)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5" fill="hold"/>
                                        <p:tgtEl>
                                          <p:spTgt spid="200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07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0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0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707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601200" cy="568325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UCLA 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での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Virtual Reality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実験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1731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155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2017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56F7FE8F-F717-0241-BF7A-63A0B17AD8AD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1735" name="TextBox 8"/>
          <p:cNvSpPr txBox="1">
            <a:spLocks noChangeArrowheads="1"/>
          </p:cNvSpPr>
          <p:nvPr/>
        </p:nvSpPr>
        <p:spPr bwMode="auto">
          <a:xfrm>
            <a:off x="26050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eaLnBrk="1" hangingPunct="1"/>
            <a:r>
              <a:rPr lang="en-US" sz="18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201736" name="TextBox 37"/>
          <p:cNvSpPr txBox="1">
            <a:spLocks noChangeArrowheads="1"/>
          </p:cNvSpPr>
          <p:nvPr/>
        </p:nvSpPr>
        <p:spPr bwMode="auto">
          <a:xfrm>
            <a:off x="7175500" y="5181600"/>
            <a:ext cx="2266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i="1">
                <a:solidFill>
                  <a:srgbClr val="00B0F0"/>
                </a:solidFill>
                <a:cs typeface="Arial" charset="0"/>
              </a:rPr>
              <a:t>Mayank Mehta</a:t>
            </a:r>
          </a:p>
          <a:p>
            <a:pPr eaLnBrk="1" hangingPunct="1"/>
            <a:r>
              <a:rPr lang="en-US" sz="2800" i="1">
                <a:solidFill>
                  <a:srgbClr val="00B0F0"/>
                </a:solidFill>
                <a:cs typeface="Arial" charset="0"/>
              </a:rPr>
              <a:t> (Physics)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/>
          <a:stretch>
            <a:fillRect/>
          </a:stretch>
        </p:blipFill>
        <p:spPr bwMode="auto">
          <a:xfrm>
            <a:off x="0" y="3987800"/>
            <a:ext cx="39624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光による脳神経の刺激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81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2037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C294A92-94B7-544F-B332-CC1EF73F0748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3783" name="Rectangle 6"/>
          <p:cNvSpPr>
            <a:spLocks noChangeArrowheads="1"/>
          </p:cNvSpPr>
          <p:nvPr/>
        </p:nvSpPr>
        <p:spPr bwMode="auto">
          <a:xfrm>
            <a:off x="6070600" y="895350"/>
            <a:ext cx="285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i="1">
                <a:solidFill>
                  <a:srgbClr val="00B0F0"/>
                </a:solidFill>
              </a:rPr>
              <a:t>Karl Deisseroth (Stanford) </a:t>
            </a:r>
          </a:p>
        </p:txBody>
      </p:sp>
      <p:pic>
        <p:nvPicPr>
          <p:cNvPr id="20378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"/>
          <a:stretch>
            <a:fillRect/>
          </a:stretch>
        </p:blipFill>
        <p:spPr bwMode="auto">
          <a:xfrm>
            <a:off x="3536950" y="2078038"/>
            <a:ext cx="606425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6" name="Rectangle 12"/>
          <p:cNvSpPr>
            <a:spLocks noChangeArrowheads="1"/>
          </p:cNvSpPr>
          <p:nvPr/>
        </p:nvSpPr>
        <p:spPr bwMode="auto">
          <a:xfrm>
            <a:off x="4383088" y="1600200"/>
            <a:ext cx="202565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Excitation by</a:t>
            </a:r>
          </a:p>
          <a:p>
            <a:r>
              <a:rPr lang="en-US">
                <a:solidFill>
                  <a:srgbClr val="3366FF"/>
                </a:solidFill>
              </a:rPr>
              <a:t>Channelrhodopsin-2</a:t>
            </a:r>
          </a:p>
          <a:p>
            <a:r>
              <a:rPr lang="en-US">
                <a:solidFill>
                  <a:srgbClr val="3366FF"/>
                </a:solidFill>
              </a:rPr>
              <a:t>(ChR2)</a:t>
            </a:r>
          </a:p>
        </p:txBody>
      </p:sp>
      <p:sp>
        <p:nvSpPr>
          <p:cNvPr id="203787" name="Rectangle 13"/>
          <p:cNvSpPr>
            <a:spLocks noChangeArrowheads="1"/>
          </p:cNvSpPr>
          <p:nvPr/>
        </p:nvSpPr>
        <p:spPr bwMode="auto">
          <a:xfrm>
            <a:off x="7475538" y="1600200"/>
            <a:ext cx="151923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Inhabitation by </a:t>
            </a:r>
          </a:p>
          <a:p>
            <a:r>
              <a:rPr lang="en-US">
                <a:solidFill>
                  <a:srgbClr val="FF6600"/>
                </a:solidFill>
              </a:rPr>
              <a:t>Halorhodopsin</a:t>
            </a:r>
          </a:p>
          <a:p>
            <a:r>
              <a:rPr lang="en-US">
                <a:solidFill>
                  <a:srgbClr val="FF6600"/>
                </a:solidFill>
              </a:rPr>
              <a:t>(NpHR)</a:t>
            </a:r>
          </a:p>
        </p:txBody>
      </p:sp>
      <p:sp>
        <p:nvSpPr>
          <p:cNvPr id="203788" name="Rectangle 14"/>
          <p:cNvSpPr>
            <a:spLocks noChangeArrowheads="1"/>
          </p:cNvSpPr>
          <p:nvPr/>
        </p:nvSpPr>
        <p:spPr bwMode="auto">
          <a:xfrm>
            <a:off x="0" y="4038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9/23/2010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58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Katsushi Arisaka, UCLA</a:t>
            </a:r>
          </a:p>
        </p:txBody>
      </p:sp>
      <p:sp>
        <p:nvSpPr>
          <p:cNvPr id="2058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2B14010-AF04-2A40-B760-9179D2E5755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99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5829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205830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7429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31" name="Group 22"/>
          <p:cNvGrpSpPr>
            <a:grpSpLocks/>
          </p:cNvGrpSpPr>
          <p:nvPr/>
        </p:nvGrpSpPr>
        <p:grpSpPr bwMode="auto">
          <a:xfrm>
            <a:off x="2087563" y="1295400"/>
            <a:ext cx="5440362" cy="3543300"/>
            <a:chOff x="2088246" y="1143000"/>
            <a:chExt cx="5439679" cy="3542845"/>
          </a:xfrm>
        </p:grpSpPr>
        <p:sp>
          <p:nvSpPr>
            <p:cNvPr id="205839" name="Oval 9"/>
            <p:cNvSpPr>
              <a:spLocks noChangeAspect="1"/>
            </p:cNvSpPr>
            <p:nvPr/>
          </p:nvSpPr>
          <p:spPr bwMode="auto">
            <a:xfrm>
              <a:off x="4114800" y="16764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0" name="Oval 12"/>
            <p:cNvSpPr>
              <a:spLocks noChangeAspect="1"/>
            </p:cNvSpPr>
            <p:nvPr/>
          </p:nvSpPr>
          <p:spPr bwMode="auto">
            <a:xfrm>
              <a:off x="3886200" y="1143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1" name="Oval 13"/>
            <p:cNvSpPr>
              <a:spLocks noChangeAspect="1"/>
            </p:cNvSpPr>
            <p:nvPr/>
          </p:nvSpPr>
          <p:spPr bwMode="auto">
            <a:xfrm>
              <a:off x="2088246" y="172992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2" name="Oval 14"/>
            <p:cNvSpPr>
              <a:spLocks noChangeAspect="1"/>
            </p:cNvSpPr>
            <p:nvPr/>
          </p:nvSpPr>
          <p:spPr bwMode="auto">
            <a:xfrm>
              <a:off x="2514600" y="3429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3" name="Oval 15"/>
            <p:cNvSpPr>
              <a:spLocks noChangeAspect="1"/>
            </p:cNvSpPr>
            <p:nvPr/>
          </p:nvSpPr>
          <p:spPr bwMode="auto">
            <a:xfrm>
              <a:off x="3794272" y="454932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4" name="Oval 16"/>
            <p:cNvSpPr>
              <a:spLocks noChangeAspect="1"/>
            </p:cNvSpPr>
            <p:nvPr/>
          </p:nvSpPr>
          <p:spPr bwMode="auto">
            <a:xfrm>
              <a:off x="5585887" y="18288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5" name="Oval 17"/>
            <p:cNvSpPr>
              <a:spLocks noChangeAspect="1"/>
            </p:cNvSpPr>
            <p:nvPr/>
          </p:nvSpPr>
          <p:spPr bwMode="auto">
            <a:xfrm>
              <a:off x="3886200" y="32766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6" name="Oval 18"/>
            <p:cNvSpPr>
              <a:spLocks noChangeAspect="1"/>
            </p:cNvSpPr>
            <p:nvPr/>
          </p:nvSpPr>
          <p:spPr bwMode="auto">
            <a:xfrm>
              <a:off x="5410200" y="3048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7" name="Oval 19"/>
            <p:cNvSpPr>
              <a:spLocks noChangeAspect="1"/>
            </p:cNvSpPr>
            <p:nvPr/>
          </p:nvSpPr>
          <p:spPr bwMode="auto">
            <a:xfrm>
              <a:off x="5890834" y="450351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8" name="Oval 20"/>
            <p:cNvSpPr>
              <a:spLocks noChangeAspect="1"/>
            </p:cNvSpPr>
            <p:nvPr/>
          </p:nvSpPr>
          <p:spPr bwMode="auto">
            <a:xfrm>
              <a:off x="6652077" y="273564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9" name="Oval 21"/>
            <p:cNvSpPr>
              <a:spLocks noChangeAspect="1"/>
            </p:cNvSpPr>
            <p:nvPr/>
          </p:nvSpPr>
          <p:spPr bwMode="auto">
            <a:xfrm>
              <a:off x="7391400" y="207327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762000" y="5722938"/>
            <a:ext cx="3336925" cy="925512"/>
            <a:chOff x="762000" y="5570160"/>
            <a:chExt cx="3336925" cy="925911"/>
          </a:xfrm>
        </p:grpSpPr>
        <p:sp>
          <p:nvSpPr>
            <p:cNvPr id="205835" name="Oval 14"/>
            <p:cNvSpPr>
              <a:spLocks noChangeAspect="1"/>
            </p:cNvSpPr>
            <p:nvPr/>
          </p:nvSpPr>
          <p:spPr bwMode="auto">
            <a:xfrm>
              <a:off x="1333195" y="5570160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05836" name="Oval 14"/>
            <p:cNvSpPr>
              <a:spLocks noChangeAspect="1"/>
            </p:cNvSpPr>
            <p:nvPr/>
          </p:nvSpPr>
          <p:spPr bwMode="auto">
            <a:xfrm>
              <a:off x="2529718" y="5807075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05837" name="Oval 14"/>
            <p:cNvSpPr>
              <a:spLocks noChangeAspect="1"/>
            </p:cNvSpPr>
            <p:nvPr/>
          </p:nvSpPr>
          <p:spPr bwMode="auto">
            <a:xfrm>
              <a:off x="3962400" y="5791200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05838" name="TextBox 23"/>
            <p:cNvSpPr txBox="1">
              <a:spLocks noChangeArrowheads="1"/>
            </p:cNvSpPr>
            <p:nvPr/>
          </p:nvSpPr>
          <p:spPr bwMode="auto">
            <a:xfrm>
              <a:off x="762000" y="6095819"/>
              <a:ext cx="2819400" cy="400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ja-JP" altLang="en-US" sz="2000">
                  <a:solidFill>
                    <a:srgbClr val="00FFFF"/>
                  </a:solidFill>
                </a:rPr>
                <a:t>光による脳神経の刺激</a:t>
              </a:r>
              <a:endParaRPr lang="en-US" sz="2000">
                <a:solidFill>
                  <a:srgbClr val="00FFFF"/>
                </a:solidFill>
              </a:endParaRPr>
            </a:p>
          </p:txBody>
        </p:sp>
      </p:grpSp>
      <p:sp>
        <p:nvSpPr>
          <p:cNvPr id="205833" name="TextBox 24"/>
          <p:cNvSpPr txBox="1">
            <a:spLocks noChangeArrowheads="1"/>
          </p:cNvSpPr>
          <p:nvPr/>
        </p:nvSpPr>
        <p:spPr bwMode="auto">
          <a:xfrm>
            <a:off x="3429000" y="24384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ja-JP" altLang="en-US" sz="2000">
                <a:solidFill>
                  <a:srgbClr val="FF6DFF"/>
                </a:solidFill>
              </a:rPr>
              <a:t>二光子励起による</a:t>
            </a:r>
            <a:endParaRPr lang="en-US" altLang="ja-JP" sz="2000">
              <a:solidFill>
                <a:srgbClr val="FF6DFF"/>
              </a:solidFill>
            </a:endParaRPr>
          </a:p>
          <a:p>
            <a:pPr algn="l" eaLnBrk="1" hangingPunct="1"/>
            <a:r>
              <a:rPr lang="ja-JP" altLang="en-US" sz="2000">
                <a:solidFill>
                  <a:srgbClr val="FF6DFF"/>
                </a:solidFill>
              </a:rPr>
              <a:t>神経パルスの検出</a:t>
            </a:r>
            <a:endParaRPr lang="en-US" sz="2000">
              <a:solidFill>
                <a:srgbClr val="FF6DFF"/>
              </a:solidFill>
            </a:endParaRPr>
          </a:p>
        </p:txBody>
      </p:sp>
      <p:sp>
        <p:nvSpPr>
          <p:cNvPr id="20583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培養したネズミの脳神経系の顕微鏡ビデオ</a:t>
            </a:r>
            <a:endParaRPr lang="en-US" sz="28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0099"/>
      </a:hlink>
      <a:folHlink>
        <a:srgbClr val="CC00FF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0099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35487</TotalTime>
  <Words>3399</Words>
  <Application>Microsoft Macintosh PowerPoint</Application>
  <PresentationFormat>Custom</PresentationFormat>
  <Paragraphs>1016</Paragraphs>
  <Slides>115</Slides>
  <Notes>96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7" baseType="lpstr">
      <vt:lpstr>blank</vt:lpstr>
      <vt:lpstr>Image</vt:lpstr>
      <vt:lpstr>光で探る 宇宙・生命・意識の起源</vt:lpstr>
      <vt:lpstr>講演内容　　（９０分）</vt:lpstr>
      <vt:lpstr>なぜ我々は存在するのか？ </vt:lpstr>
      <vt:lpstr>ポール・ゴーギャン (1897) </vt:lpstr>
      <vt:lpstr>PowerPoint Presentation</vt:lpstr>
      <vt:lpstr>宇宙の起源</vt:lpstr>
      <vt:lpstr>Andromeda</vt:lpstr>
      <vt:lpstr>Hubble Deep Field</vt:lpstr>
      <vt:lpstr>PowerPoint Presentation</vt:lpstr>
      <vt:lpstr>ハッブルの法則:　膨張する宇宙（１９２９年）</vt:lpstr>
      <vt:lpstr>素粒子の内部構造　（１９７０年頃）</vt:lpstr>
      <vt:lpstr>素粒子の一覧表　（１９８０年頃）</vt:lpstr>
      <vt:lpstr>自然界の四つの力</vt:lpstr>
      <vt:lpstr>四つの力の統一</vt:lpstr>
      <vt:lpstr>四つの力の統一</vt:lpstr>
      <vt:lpstr>四つの力の統一</vt:lpstr>
      <vt:lpstr>Hubble Deep Field</vt:lpstr>
      <vt:lpstr>Hubble Deep Field</vt:lpstr>
      <vt:lpstr>物理法則の基本原理</vt:lpstr>
      <vt:lpstr>宇宙の始り</vt:lpstr>
      <vt:lpstr>PowerPoint Presentation</vt:lpstr>
      <vt:lpstr>PowerPoint Presentation</vt:lpstr>
      <vt:lpstr>2008年のノーベル物理学賞</vt:lpstr>
      <vt:lpstr>南部洋一郎による自発対称性の破れの例</vt:lpstr>
      <vt:lpstr>自発的対称性の破れ:　ヒッグス機構</vt:lpstr>
      <vt:lpstr>自発的対称性の破れ:　ヒッグス機構</vt:lpstr>
      <vt:lpstr>世界最大の加速器　 LHC in Geneva</vt:lpstr>
      <vt:lpstr>PowerPoint Presentation</vt:lpstr>
      <vt:lpstr>CMS 超伝導ソレノイド磁石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Andromeda</vt:lpstr>
      <vt:lpstr>重い星の一生   (太陽の２０倍の重さ)</vt:lpstr>
      <vt:lpstr>Super-Kamiokande</vt:lpstr>
      <vt:lpstr>200２年のノーベル物理学賞</vt:lpstr>
      <vt:lpstr>PowerPoint Presentation</vt:lpstr>
      <vt:lpstr>生命の起源</vt:lpstr>
      <vt:lpstr>v</vt:lpstr>
      <vt:lpstr>PowerPoint Presentation</vt:lpstr>
      <vt:lpstr>宇宙空間を漂う有機物</vt:lpstr>
      <vt:lpstr>深海熱水孔　ー　生命の起源</vt:lpstr>
      <vt:lpstr>熱平衡からの離脱と進化</vt:lpstr>
      <vt:lpstr>RNA ワールド　（〜３７億年前）</vt:lpstr>
      <vt:lpstr>真核細胞　（〜２０億年前）</vt:lpstr>
      <vt:lpstr>光合成と呼吸</vt:lpstr>
      <vt:lpstr>生命進化の系統図</vt:lpstr>
      <vt:lpstr>PowerPoint Presentation</vt:lpstr>
      <vt:lpstr>PowerPoint Presentation</vt:lpstr>
      <vt:lpstr>PowerPoint Presentation</vt:lpstr>
      <vt:lpstr>生命の誕生を解き明かす意義</vt:lpstr>
      <vt:lpstr>生命とは何か？</vt:lpstr>
      <vt:lpstr>PowerPoint Presentation</vt:lpstr>
      <vt:lpstr>PowerPoint Presentation</vt:lpstr>
      <vt:lpstr>どうやって生命の謎を解き明かす？</vt:lpstr>
      <vt:lpstr>PowerPoint Presentation</vt:lpstr>
      <vt:lpstr>量子ドットの発光波長</vt:lpstr>
      <vt:lpstr>GFP (Green Fluorescent Protein)</vt:lpstr>
      <vt:lpstr>2008年のノーベル化学賞</vt:lpstr>
      <vt:lpstr>どうやって顕微鏡を高速化するか？</vt:lpstr>
      <vt:lpstr>どうやって顕微鏡を高速化するか？</vt:lpstr>
      <vt:lpstr>Photron SA-5 CMOS Camera</vt:lpstr>
      <vt:lpstr>Gold nano particle (40nm) attached to Transferrin Receptor (TfR) on Cancer Cell</vt:lpstr>
      <vt:lpstr>Mean Squire Displacement &lt;r2&gt; of TfR on a Human Multiple Myeloma Cell vs. Time </vt:lpstr>
      <vt:lpstr>生命とは何か</vt:lpstr>
      <vt:lpstr>UCLAに於ける有坂の共同実験チーム</vt:lpstr>
      <vt:lpstr>意識の起源</vt:lpstr>
      <vt:lpstr>PowerPoint Presentation</vt:lpstr>
      <vt:lpstr>脳    　宇宙</vt:lpstr>
      <vt:lpstr>培養したネズミの脳神経系の顕微鏡ビデオ</vt:lpstr>
      <vt:lpstr>脳神経</vt:lpstr>
      <vt:lpstr>脳とコンピューターの違い</vt:lpstr>
      <vt:lpstr>PowerPoint Presentation</vt:lpstr>
      <vt:lpstr>PowerPoint Presentation</vt:lpstr>
      <vt:lpstr>どうして遠くの人物の男女の区別がつくのか？</vt:lpstr>
      <vt:lpstr>先天的か後天的か</vt:lpstr>
      <vt:lpstr>PowerPoint Presentation</vt:lpstr>
      <vt:lpstr>多光子顕微鏡</vt:lpstr>
      <vt:lpstr>PowerPoint Presentation</vt:lpstr>
      <vt:lpstr>浜松ホトニクス　Hybrid APD</vt:lpstr>
      <vt:lpstr>PowerPoint Presentation</vt:lpstr>
      <vt:lpstr>PowerPoint Presentation</vt:lpstr>
      <vt:lpstr>生きたネズミの脳神経系の２光子励起撮影</vt:lpstr>
      <vt:lpstr>生きたネズミの脳神経系の２光子励起撮影</vt:lpstr>
      <vt:lpstr>海馬による迷路内の位置の認識</vt:lpstr>
      <vt:lpstr>海馬による迷路内の位置の学習と記憶</vt:lpstr>
      <vt:lpstr>脳の機能と生命の進化の関係</vt:lpstr>
      <vt:lpstr>外なる世界と内なる世界</vt:lpstr>
      <vt:lpstr>人間の目の構造</vt:lpstr>
      <vt:lpstr>人間の耳の構造</vt:lpstr>
      <vt:lpstr>外なる世界と内なる世界</vt:lpstr>
      <vt:lpstr>PowerPoint Presentation</vt:lpstr>
      <vt:lpstr>UCLA でのVirtual Reality実験</vt:lpstr>
      <vt:lpstr>光による脳神経の刺激</vt:lpstr>
      <vt:lpstr>培養したネズミの脳神経系の顕微鏡ビデオ</vt:lpstr>
      <vt:lpstr>外なる世界と内なる世界</vt:lpstr>
      <vt:lpstr>「意識」の起源</vt:lpstr>
      <vt:lpstr>まとめ 科学の行方</vt:lpstr>
      <vt:lpstr>PowerPoint Presentation</vt:lpstr>
      <vt:lpstr>PowerPoint Presentation</vt:lpstr>
      <vt:lpstr>PowerPoint Presentation</vt:lpstr>
      <vt:lpstr>生命とは何か</vt:lpstr>
      <vt:lpstr>脳    　宇宙</vt:lpstr>
      <vt:lpstr>四大科学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まとめ　−　四大科学の行方</vt:lpstr>
      <vt:lpstr>参考文献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Katsushi Arisaka</dc:creator>
  <cp:lastModifiedBy>Katsushi Arisaka</cp:lastModifiedBy>
  <cp:revision>565</cp:revision>
  <dcterms:created xsi:type="dcterms:W3CDTF">2010-09-21T11:16:56Z</dcterms:created>
  <dcterms:modified xsi:type="dcterms:W3CDTF">2012-12-28T14:42:27Z</dcterms:modified>
</cp:coreProperties>
</file>