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464" r:id="rId2"/>
    <p:sldId id="1180" r:id="rId3"/>
    <p:sldId id="1182" r:id="rId4"/>
    <p:sldId id="1216" r:id="rId5"/>
    <p:sldId id="1205" r:id="rId6"/>
    <p:sldId id="964" r:id="rId7"/>
    <p:sldId id="1217" r:id="rId8"/>
    <p:sldId id="1209" r:id="rId9"/>
    <p:sldId id="966" r:id="rId10"/>
    <p:sldId id="967" r:id="rId11"/>
    <p:sldId id="1184" r:id="rId12"/>
    <p:sldId id="538" r:id="rId13"/>
    <p:sldId id="539" r:id="rId14"/>
    <p:sldId id="1198" r:id="rId15"/>
    <p:sldId id="1197" r:id="rId16"/>
    <p:sldId id="1200" r:id="rId17"/>
    <p:sldId id="1201" r:id="rId18"/>
    <p:sldId id="968" r:id="rId19"/>
    <p:sldId id="542" r:id="rId20"/>
    <p:sldId id="1221" r:id="rId21"/>
    <p:sldId id="1234" r:id="rId22"/>
    <p:sldId id="1119" r:id="rId23"/>
    <p:sldId id="1120" r:id="rId24"/>
    <p:sldId id="1202" r:id="rId25"/>
    <p:sldId id="1204" r:id="rId26"/>
    <p:sldId id="1203" r:id="rId27"/>
    <p:sldId id="1206" r:id="rId28"/>
    <p:sldId id="1207" r:id="rId29"/>
    <p:sldId id="1125" r:id="rId30"/>
    <p:sldId id="1126" r:id="rId31"/>
    <p:sldId id="1127" r:id="rId32"/>
    <p:sldId id="1128" r:id="rId33"/>
    <p:sldId id="1185" r:id="rId34"/>
    <p:sldId id="1186" r:id="rId35"/>
    <p:sldId id="787" r:id="rId36"/>
    <p:sldId id="1191" r:id="rId37"/>
    <p:sldId id="551" r:id="rId38"/>
    <p:sldId id="1222" r:id="rId39"/>
    <p:sldId id="593" r:id="rId40"/>
    <p:sldId id="1189" r:id="rId41"/>
    <p:sldId id="1190" r:id="rId42"/>
    <p:sldId id="861" r:id="rId43"/>
    <p:sldId id="1213" r:id="rId44"/>
    <p:sldId id="1210" r:id="rId45"/>
    <p:sldId id="1211" r:id="rId46"/>
    <p:sldId id="1212" r:id="rId47"/>
    <p:sldId id="1117" r:id="rId48"/>
    <p:sldId id="1188" r:id="rId49"/>
    <p:sldId id="1138" r:id="rId50"/>
    <p:sldId id="1192" r:id="rId51"/>
    <p:sldId id="1144" r:id="rId52"/>
    <p:sldId id="1142" r:id="rId53"/>
    <p:sldId id="1230" r:id="rId54"/>
    <p:sldId id="1231" r:id="rId55"/>
    <p:sldId id="1229" r:id="rId56"/>
    <p:sldId id="1220" r:id="rId57"/>
    <p:sldId id="1225" r:id="rId58"/>
    <p:sldId id="1226" r:id="rId59"/>
    <p:sldId id="1223" r:id="rId60"/>
    <p:sldId id="1232" r:id="rId61"/>
    <p:sldId id="1233" r:id="rId62"/>
    <p:sldId id="1218" r:id="rId63"/>
    <p:sldId id="1194" r:id="rId64"/>
    <p:sldId id="1195" r:id="rId65"/>
    <p:sldId id="1196" r:id="rId66"/>
    <p:sldId id="1193" r:id="rId67"/>
    <p:sldId id="1208" r:id="rId68"/>
  </p:sldIdLst>
  <p:sldSz cx="9601200" cy="73152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0027"/>
    <a:srgbClr val="0000CC"/>
    <a:srgbClr val="FFCCFF"/>
    <a:srgbClr val="FF00FF"/>
    <a:srgbClr val="FFFFCC"/>
    <a:srgbClr val="FF0000"/>
    <a:srgbClr val="FFFF00"/>
    <a:srgbClr val="66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95" autoAdjust="0"/>
  </p:normalViewPr>
  <p:slideViewPr>
    <p:cSldViewPr>
      <p:cViewPr varScale="1">
        <p:scale>
          <a:sx n="124" d="100"/>
          <a:sy n="124" d="100"/>
        </p:scale>
        <p:origin x="-112" y="-664"/>
      </p:cViewPr>
      <p:guideLst>
        <p:guide orient="horz" pos="2304"/>
        <p:guide pos="30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4112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handoutMaster" Target="handoutMasters/handout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cs typeface="Arial" charset="0"/>
              </a:defRPr>
            </a:lvl1pPr>
          </a:lstStyle>
          <a:p>
            <a:pPr>
              <a:defRPr/>
            </a:pPr>
            <a:fld id="{DCF758D3-B404-D04E-98AA-FBC205023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402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96988" y="720725"/>
            <a:ext cx="4725987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cs typeface="Arial" charset="0"/>
              </a:defRPr>
            </a:lvl1pPr>
          </a:lstStyle>
          <a:p>
            <a:pPr>
              <a:defRPr/>
            </a:pPr>
            <a:fld id="{A5172533-D5CD-6B4A-95C8-F5696B3F17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64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C28F952-5CA0-9D43-8BC6-435CECC351A9}" type="slidenum">
              <a:rPr lang="en-US" sz="1300">
                <a:latin typeface="Times New Roman" charset="0"/>
              </a:rPr>
              <a:pPr eaLnBrk="1" hangingPunct="1"/>
              <a:t>1</a:t>
            </a:fld>
            <a:endParaRPr lang="en-US" sz="1300">
              <a:latin typeface="Times New Roman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5FF2D3-CB0E-7C49-8756-A7A04F634D25}" type="slidenum">
              <a:rPr lang="en-US" sz="1300">
                <a:latin typeface="Times New Roman" charset="0"/>
              </a:rPr>
              <a:pPr eaLnBrk="1" hangingPunct="1"/>
              <a:t>13</a:t>
            </a:fld>
            <a:endParaRPr lang="en-US" sz="1300">
              <a:latin typeface="Times New Roman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4064" indent="-286179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715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600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486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372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6258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4144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2029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A1A9A9-CBC4-2C4C-AC4B-5D46EEF7095B}" type="slidenum">
              <a:rPr lang="en-US" sz="1300">
                <a:latin typeface="Times New Roman" charset="0"/>
              </a:rPr>
              <a:pPr eaLnBrk="1" hangingPunct="1"/>
              <a:t>14</a:t>
            </a:fld>
            <a:endParaRPr lang="en-US" sz="1300">
              <a:latin typeface="Times New Roman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4064" indent="-286179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715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600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486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372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6258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4144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2029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4BFC29-F4C2-B142-9D08-30E2EC5DD890}" type="slidenum">
              <a:rPr lang="en-US" sz="1300">
                <a:latin typeface="Times New Roman" charset="0"/>
              </a:rPr>
              <a:pPr eaLnBrk="1" hangingPunct="1"/>
              <a:t>15</a:t>
            </a:fld>
            <a:endParaRPr lang="en-US" sz="1300">
              <a:latin typeface="Times New Roman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4064" indent="-286179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715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600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486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372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6258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4144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2029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ECF5DE-E623-664A-ADD4-483294A57C9D}" type="slidenum">
              <a:rPr lang="en-US" sz="1300">
                <a:latin typeface="Times New Roman" charset="0"/>
              </a:rPr>
              <a:pPr eaLnBrk="1" hangingPunct="1"/>
              <a:t>16</a:t>
            </a:fld>
            <a:endParaRPr lang="en-US" sz="1300">
              <a:latin typeface="Times New Roman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4064" indent="-286179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715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600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486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372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6258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4144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2029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41EBAE5-51E2-5747-8BAE-7A9193BCC707}" type="slidenum">
              <a:rPr lang="en-US" sz="1300">
                <a:latin typeface="Times New Roman" charset="0"/>
              </a:rPr>
              <a:pPr eaLnBrk="1" hangingPunct="1"/>
              <a:t>17</a:t>
            </a:fld>
            <a:endParaRPr lang="en-US" sz="1300">
              <a:latin typeface="Times New Roman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53A922-09F3-FF4E-9259-5CE36F3E334B}" type="slidenum">
              <a:rPr lang="en-US" sz="1300">
                <a:latin typeface="Times New Roman" charset="0"/>
              </a:rPr>
              <a:pPr eaLnBrk="1" hangingPunct="1"/>
              <a:t>18</a:t>
            </a:fld>
            <a:endParaRPr lang="en-US" sz="1300">
              <a:latin typeface="Times New Roman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CBDB35-2993-084B-B14C-EDB490DC4365}" type="slidenum">
              <a:rPr lang="en-US" sz="1300">
                <a:latin typeface="Times New Roman" charset="0"/>
              </a:rPr>
              <a:pPr eaLnBrk="1" hangingPunct="1"/>
              <a:t>19</a:t>
            </a:fld>
            <a:endParaRPr lang="en-US" sz="1300">
              <a:latin typeface="Times New Roman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E3DE12-889A-BF4E-8724-1C58CC77D3ED}" type="slidenum">
              <a:rPr lang="en-US"/>
              <a:pPr/>
              <a:t>20</a:t>
            </a:fld>
            <a:endParaRPr lang="en-US"/>
          </a:p>
        </p:txBody>
      </p:sp>
      <p:sp>
        <p:nvSpPr>
          <p:cNvPr id="34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E526D3-FE82-D040-8A74-21AA4738DC3A}" type="slidenum">
              <a:rPr lang="en-US" sz="1300">
                <a:latin typeface="Times New Roman" charset="0"/>
              </a:rPr>
              <a:pPr eaLnBrk="1" hangingPunct="1"/>
              <a:t>22</a:t>
            </a:fld>
            <a:endParaRPr lang="en-US" sz="1300">
              <a:latin typeface="Times New Roman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EC7741-595D-5D42-B2A9-A03BA6650116}" type="slidenum">
              <a:rPr lang="en-US" sz="1300">
                <a:latin typeface="Times New Roman" charset="0"/>
              </a:rPr>
              <a:pPr eaLnBrk="1" hangingPunct="1"/>
              <a:t>23</a:t>
            </a:fld>
            <a:endParaRPr lang="en-US" sz="1300">
              <a:latin typeface="Times New Roman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67637F-B8C2-FD4A-AB07-E7B1A24B0B15}" type="slidenum">
              <a:rPr lang="en-US" sz="1300">
                <a:latin typeface="Times New Roman" charset="0"/>
              </a:rPr>
              <a:pPr eaLnBrk="1" hangingPunct="1"/>
              <a:t>2</a:t>
            </a:fld>
            <a:endParaRPr lang="en-US" sz="1300">
              <a:latin typeface="Times New Roman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7575" cy="3602038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2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4064" indent="-286179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715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600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486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372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6258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4144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2029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3E2C7F-DF17-FB49-A0E9-119209DB4313}" type="slidenum">
              <a:rPr lang="en-US" sz="1300">
                <a:latin typeface="Times New Roman" charset="0"/>
              </a:rPr>
              <a:pPr eaLnBrk="1" hangingPunct="1"/>
              <a:t>24</a:t>
            </a:fld>
            <a:endParaRPr lang="en-US" sz="1300">
              <a:latin typeface="Times New Roman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4064" indent="-286179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715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600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486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372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6258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4144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2029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0B46C4-CCA0-2F46-B4C1-39C0D0880DD2}" type="slidenum">
              <a:rPr lang="en-US" sz="1300">
                <a:latin typeface="Times New Roman" charset="0"/>
              </a:rPr>
              <a:pPr eaLnBrk="1" hangingPunct="1"/>
              <a:t>25</a:t>
            </a:fld>
            <a:endParaRPr lang="en-US" sz="1300">
              <a:latin typeface="Times New Roman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4064" indent="-286179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715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600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486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372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6258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4144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2029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8A8F39-69C5-624D-A492-C09367E10790}" type="slidenum">
              <a:rPr lang="en-US" sz="1300">
                <a:latin typeface="Times New Roman" charset="0"/>
              </a:rPr>
              <a:pPr eaLnBrk="1" hangingPunct="1"/>
              <a:t>26</a:t>
            </a:fld>
            <a:endParaRPr lang="en-US" sz="1300">
              <a:latin typeface="Times New Roman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4064" indent="-286179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715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600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486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372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6258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4144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2029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159BD2-C75C-1342-B568-BBB65AFC4C0E}" type="slidenum">
              <a:rPr lang="en-US" sz="1300">
                <a:latin typeface="Times New Roman" charset="0"/>
              </a:rPr>
              <a:pPr eaLnBrk="1" hangingPunct="1"/>
              <a:t>27</a:t>
            </a:fld>
            <a:endParaRPr lang="en-US" sz="1300">
              <a:latin typeface="Times New Roman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1"/>
            <a:ext cx="5852160" cy="43205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4064" indent="-286179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715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600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486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372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6258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4144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2029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4312930-B10F-654F-9469-BC307D33C4C7}" type="slidenum">
              <a:rPr lang="en-US" sz="1300">
                <a:latin typeface="Times New Roman" charset="0"/>
              </a:rPr>
              <a:pPr eaLnBrk="1" hangingPunct="1"/>
              <a:t>28</a:t>
            </a:fld>
            <a:endParaRPr lang="en-US" sz="13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EB9D0A-79B0-BB46-90C3-C6BD246AD2A6}" type="slidenum">
              <a:rPr lang="en-US" sz="1300">
                <a:latin typeface="Times New Roman" charset="0"/>
              </a:rPr>
              <a:pPr eaLnBrk="1" hangingPunct="1"/>
              <a:t>29</a:t>
            </a:fld>
            <a:endParaRPr lang="en-US" sz="1300">
              <a:latin typeface="Times New Roman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C0B56B3-5055-B54E-B4FF-602A22798136}" type="slidenum">
              <a:rPr lang="en-US" sz="1300">
                <a:latin typeface="Times New Roman" charset="0"/>
              </a:rPr>
              <a:pPr eaLnBrk="1" hangingPunct="1"/>
              <a:t>30</a:t>
            </a:fld>
            <a:endParaRPr lang="en-US" sz="1300">
              <a:latin typeface="Times New Roman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07F6F8-88BC-0A43-B69F-FA298DFE0814}" type="slidenum">
              <a:rPr lang="en-US" sz="1300">
                <a:latin typeface="Times New Roman" charset="0"/>
              </a:rPr>
              <a:pPr eaLnBrk="1" hangingPunct="1"/>
              <a:t>31</a:t>
            </a:fld>
            <a:endParaRPr lang="en-US" sz="1300">
              <a:latin typeface="Times New Roman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703B52-459E-6E4B-8777-46940727908D}" type="slidenum">
              <a:rPr lang="en-US" sz="1300">
                <a:latin typeface="Times New Roman" charset="0"/>
              </a:rPr>
              <a:pPr eaLnBrk="1" hangingPunct="1"/>
              <a:t>32</a:t>
            </a:fld>
            <a:endParaRPr lang="en-US" sz="1300">
              <a:latin typeface="Times New Roman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4E7DF2-3900-B34E-AB06-F68C03797979}" type="slidenum">
              <a:rPr lang="en-US" sz="1300">
                <a:latin typeface="Times New Roman" charset="0"/>
              </a:rPr>
              <a:pPr eaLnBrk="1" hangingPunct="1"/>
              <a:t>33</a:t>
            </a:fld>
            <a:endParaRPr lang="en-US" sz="1300">
              <a:latin typeface="Times New Roman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96E77D-E8D0-B749-AC27-F40F67252EF1}" type="slidenum">
              <a:rPr lang="en-US" sz="1300">
                <a:latin typeface="Times New Roman" charset="0"/>
              </a:rPr>
              <a:pPr eaLnBrk="1" hangingPunct="1"/>
              <a:t>3</a:t>
            </a:fld>
            <a:endParaRPr lang="en-US" sz="1300">
              <a:latin typeface="Times New Roman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4790469-F780-2443-A947-54E65283958F}" type="slidenum">
              <a:rPr lang="en-US" sz="1300">
                <a:latin typeface="Times New Roman" charset="0"/>
              </a:rPr>
              <a:pPr eaLnBrk="1" hangingPunct="1"/>
              <a:t>34</a:t>
            </a:fld>
            <a:endParaRPr lang="en-US" sz="1300">
              <a:latin typeface="Times New Roman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4DFE826-37E7-0C4A-8CCD-8398F9009E75}" type="slidenum">
              <a:rPr lang="en-US" sz="1300">
                <a:latin typeface="Times New Roman" charset="0"/>
              </a:rPr>
              <a:pPr eaLnBrk="1" hangingPunct="1"/>
              <a:t>35</a:t>
            </a:fld>
            <a:endParaRPr lang="en-US" sz="1300">
              <a:latin typeface="Times New Roman" charset="0"/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0BC5759-D7F8-0143-A616-255A20141B87}" type="slidenum">
              <a:rPr lang="en-US" sz="1300">
                <a:latin typeface="Times New Roman" charset="0"/>
              </a:rPr>
              <a:pPr eaLnBrk="1" hangingPunct="1"/>
              <a:t>36</a:t>
            </a:fld>
            <a:endParaRPr lang="en-US" sz="1300">
              <a:latin typeface="Times New Roman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2C9A255-F48E-0D43-92FF-DF99F0249538}" type="slidenum">
              <a:rPr lang="en-US" sz="1300">
                <a:latin typeface="Times New Roman" charset="0"/>
              </a:rPr>
              <a:pPr eaLnBrk="1" hangingPunct="1"/>
              <a:t>37</a:t>
            </a:fld>
            <a:endParaRPr lang="en-US" sz="1300">
              <a:latin typeface="Times New Roman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C3BB3F-A9FC-264B-AAFC-CE1E141639AF}" type="slidenum">
              <a:rPr lang="en-US"/>
              <a:pPr/>
              <a:t>38</a:t>
            </a:fld>
            <a:endParaRPr lang="en-US"/>
          </a:p>
        </p:txBody>
      </p:sp>
      <p:sp>
        <p:nvSpPr>
          <p:cNvPr id="36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9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412EAB5-F73E-1D40-80A0-FB37889F17D4}" type="slidenum">
              <a:rPr lang="en-US" sz="1300">
                <a:latin typeface="Times New Roman" charset="0"/>
              </a:rPr>
              <a:pPr eaLnBrk="1" hangingPunct="1"/>
              <a:t>39</a:t>
            </a:fld>
            <a:endParaRPr lang="en-US" sz="1300">
              <a:latin typeface="Times New Roman" charset="0"/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C0D5ACA-6582-9240-B707-CBE3DF85E866}" type="slidenum">
              <a:rPr lang="en-US" sz="1300">
                <a:latin typeface="Times New Roman" charset="0"/>
              </a:rPr>
              <a:pPr eaLnBrk="1" hangingPunct="1"/>
              <a:t>40</a:t>
            </a:fld>
            <a:endParaRPr lang="en-US" sz="1300">
              <a:latin typeface="Times New Roman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09B75B-FA85-F244-8189-23E12A2E8A89}" type="slidenum">
              <a:rPr lang="en-US" sz="1300">
                <a:latin typeface="Times New Roman" charset="0"/>
              </a:rPr>
              <a:pPr eaLnBrk="1" hangingPunct="1"/>
              <a:t>41</a:t>
            </a:fld>
            <a:endParaRPr lang="en-US" sz="1300">
              <a:latin typeface="Times New Roman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AD9A83-2FC6-6C46-8A5E-BC5F27EC104C}" type="slidenum">
              <a:rPr lang="en-US" sz="1300">
                <a:latin typeface="Times New Roman" charset="0"/>
              </a:rPr>
              <a:pPr eaLnBrk="1" hangingPunct="1"/>
              <a:t>42</a:t>
            </a:fld>
            <a:endParaRPr lang="en-US" sz="1300">
              <a:latin typeface="Times New Roman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3338" y="727075"/>
            <a:ext cx="4705350" cy="3586163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3F0CA35-620B-9544-BFED-11FC6E5572B6}" type="slidenum">
              <a:rPr lang="en-US" sz="1300">
                <a:latin typeface="Times New Roman" charset="0"/>
              </a:rPr>
              <a:pPr eaLnBrk="1" hangingPunct="1"/>
              <a:t>43</a:t>
            </a:fld>
            <a:endParaRPr lang="en-US" sz="1300">
              <a:latin typeface="Times New Roman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BEB071-7F60-9949-A4E8-84EDE439E515}" type="slidenum">
              <a:rPr lang="en-US" sz="1300">
                <a:latin typeface="Times New Roman" charset="0"/>
              </a:rPr>
              <a:pPr eaLnBrk="1" hangingPunct="1"/>
              <a:t>6</a:t>
            </a:fld>
            <a:endParaRPr lang="en-US" sz="1300">
              <a:latin typeface="Times New Roman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FD5982E-0724-AD4D-B0BF-4599C52079F4}" type="slidenum">
              <a:rPr lang="en-US" sz="1300">
                <a:latin typeface="Times New Roman" charset="0"/>
              </a:rPr>
              <a:pPr eaLnBrk="1" hangingPunct="1"/>
              <a:t>44</a:t>
            </a:fld>
            <a:endParaRPr lang="en-US" sz="1300">
              <a:latin typeface="Times New Roman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A81E95E-6142-C94F-A608-7AF9AC0C5400}" type="slidenum">
              <a:rPr lang="en-US" sz="1300">
                <a:latin typeface="Times New Roman" charset="0"/>
              </a:rPr>
              <a:pPr eaLnBrk="1" hangingPunct="1"/>
              <a:t>45</a:t>
            </a:fld>
            <a:endParaRPr lang="en-US" sz="1300">
              <a:latin typeface="Times New Roman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675096-B76B-514F-8050-FB3867B9BC9F}" type="slidenum">
              <a:rPr lang="en-US" sz="1300">
                <a:latin typeface="Times New Roman" charset="0"/>
              </a:rPr>
              <a:pPr eaLnBrk="1" hangingPunct="1"/>
              <a:t>46</a:t>
            </a:fld>
            <a:endParaRPr lang="en-US" sz="1300">
              <a:latin typeface="Times New Roman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BC8EFFF-2561-CE47-8818-464856B2F861}" type="slidenum">
              <a:rPr lang="en-US" sz="1300">
                <a:latin typeface="Times New Roman" charset="0"/>
              </a:rPr>
              <a:pPr eaLnBrk="1" hangingPunct="1"/>
              <a:t>47</a:t>
            </a:fld>
            <a:endParaRPr lang="en-US" sz="1300">
              <a:latin typeface="Times New Roman" charset="0"/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83BAF6-CF6F-C245-BC68-BF3FB30677B2}" type="slidenum">
              <a:rPr lang="en-US" sz="1300">
                <a:latin typeface="Times New Roman" charset="0"/>
              </a:rPr>
              <a:pPr eaLnBrk="1" hangingPunct="1"/>
              <a:t>50</a:t>
            </a:fld>
            <a:endParaRPr lang="en-US" sz="1300">
              <a:latin typeface="Times New Roman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796E151-B2CA-F948-89BA-ADF0BFE08584}" type="slidenum">
              <a:rPr lang="en-US" sz="1300">
                <a:latin typeface="Times New Roman" charset="0"/>
              </a:rPr>
              <a:pPr eaLnBrk="1" hangingPunct="1"/>
              <a:t>51</a:t>
            </a:fld>
            <a:endParaRPr lang="en-US" sz="1300">
              <a:latin typeface="Times New Roman" charset="0"/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73ECB5-1581-4248-AA96-097907FD1251}" type="slidenum">
              <a:rPr lang="en-US" sz="1300">
                <a:latin typeface="Times New Roman" charset="0"/>
              </a:rPr>
              <a:pPr eaLnBrk="1" hangingPunct="1"/>
              <a:t>52</a:t>
            </a:fld>
            <a:endParaRPr lang="en-US" sz="1300">
              <a:latin typeface="Times New Roman" charset="0"/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6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BE0055-2D03-4548-BC80-983C8609AB00}" type="slidenum">
              <a:rPr lang="en-US" sz="1300">
                <a:latin typeface="Times New Roman" charset="0"/>
              </a:rPr>
              <a:pPr eaLnBrk="1" hangingPunct="1"/>
              <a:t>53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8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7855A4-DBFF-E34C-8FC8-F70BE90BB76D}" type="slidenum">
              <a:rPr lang="en-US" sz="1300">
                <a:latin typeface="Times New Roman" charset="0"/>
              </a:rPr>
              <a:pPr eaLnBrk="1" hangingPunct="1"/>
              <a:t>54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08DC41-27CA-7F49-972C-205DE7CE0A3A}" type="slidenum">
              <a:rPr lang="en-US"/>
              <a:pPr/>
              <a:t>55</a:t>
            </a:fld>
            <a:endParaRPr lang="en-US"/>
          </a:p>
        </p:txBody>
      </p:sp>
      <p:sp>
        <p:nvSpPr>
          <p:cNvPr id="229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94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77E2490-E4F1-2C4C-AF1C-07F31D53CAE8}" type="slidenum">
              <a:rPr lang="en-US" sz="1300">
                <a:latin typeface="Times New Roman" charset="0"/>
              </a:rPr>
              <a:pPr eaLnBrk="1" hangingPunct="1"/>
              <a:t>8</a:t>
            </a:fld>
            <a:endParaRPr lang="en-US" sz="1300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284BE0-D927-1446-82D0-750E01E5933F}" type="slidenum">
              <a:rPr lang="en-US"/>
              <a:pPr/>
              <a:t>56</a:t>
            </a:fld>
            <a:endParaRPr lang="en-US"/>
          </a:p>
        </p:txBody>
      </p:sp>
      <p:sp>
        <p:nvSpPr>
          <p:cNvPr id="86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EC5433-D3D4-A348-95C5-CCD9DDE59EF9}" type="slidenum">
              <a:rPr lang="en-US"/>
              <a:pPr/>
              <a:t>57</a:t>
            </a:fld>
            <a:endParaRPr lang="en-US"/>
          </a:p>
        </p:txBody>
      </p:sp>
      <p:sp>
        <p:nvSpPr>
          <p:cNvPr id="397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7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BF89F3-FF9A-3E47-97EE-327739EFAE57}" type="slidenum">
              <a:rPr lang="en-US"/>
              <a:pPr/>
              <a:t>58</a:t>
            </a:fld>
            <a:endParaRPr lang="en-US"/>
          </a:p>
        </p:txBody>
      </p:sp>
      <p:sp>
        <p:nvSpPr>
          <p:cNvPr id="39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7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0ED650-388C-894B-8A23-FEDABC21CDA3}" type="slidenum">
              <a:rPr lang="en-US"/>
              <a:pPr/>
              <a:t>59</a:t>
            </a:fld>
            <a:endParaRPr lang="en-US"/>
          </a:p>
        </p:txBody>
      </p:sp>
      <p:sp>
        <p:nvSpPr>
          <p:cNvPr id="396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6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67637F-B8C2-FD4A-AB07-E7B1A24B0B15}" type="slidenum">
              <a:rPr lang="en-US" sz="1300">
                <a:latin typeface="Times New Roman" charset="0"/>
              </a:rPr>
              <a:pPr eaLnBrk="1" hangingPunct="1"/>
              <a:t>61</a:t>
            </a:fld>
            <a:endParaRPr lang="en-US" sz="1300">
              <a:latin typeface="Times New Roman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7575" cy="3602038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2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9B54E6-A4F6-6647-9FA8-9842197980AF}" type="slidenum">
              <a:rPr lang="en-US"/>
              <a:pPr/>
              <a:t>62</a:t>
            </a:fld>
            <a:endParaRPr lang="en-US"/>
          </a:p>
        </p:txBody>
      </p:sp>
      <p:sp>
        <p:nvSpPr>
          <p:cNvPr id="71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BC6C5E-6D92-CE44-967F-EEB2C814F2C9}" type="slidenum">
              <a:rPr lang="en-US" sz="1300">
                <a:latin typeface="Times New Roman" charset="0"/>
              </a:rPr>
              <a:pPr eaLnBrk="1" hangingPunct="1"/>
              <a:t>63</a:t>
            </a:fld>
            <a:endParaRPr lang="en-US" sz="1300">
              <a:latin typeface="Times New Roman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686F99-6F27-8041-9EC7-AE30974D607A}" type="slidenum">
              <a:rPr lang="en-US" sz="1300">
                <a:latin typeface="Times New Roman" charset="0"/>
              </a:rPr>
              <a:pPr eaLnBrk="1" hangingPunct="1"/>
              <a:t>64</a:t>
            </a:fld>
            <a:endParaRPr lang="en-US" sz="1300">
              <a:latin typeface="Times New Roman" charset="0"/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1689A4-2974-114C-8A61-6F13DD8E6BE5}" type="slidenum">
              <a:rPr lang="en-US" sz="1300">
                <a:latin typeface="Times New Roman" charset="0"/>
              </a:rPr>
              <a:pPr eaLnBrk="1" hangingPunct="1"/>
              <a:t>65</a:t>
            </a:fld>
            <a:endParaRPr lang="en-US" sz="1300">
              <a:latin typeface="Times New Roman" charset="0"/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EE684D-6566-0147-8834-7477021D331B}" type="slidenum">
              <a:rPr lang="en-US" sz="1300">
                <a:latin typeface="Times New Roman" charset="0"/>
              </a:rPr>
              <a:pPr eaLnBrk="1" hangingPunct="1"/>
              <a:t>66</a:t>
            </a:fld>
            <a:endParaRPr lang="en-US" sz="1300">
              <a:latin typeface="Times New Roman" charset="0"/>
            </a:endParaRPr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B145D1C-F387-A544-AF4E-70860D01707F}" type="slidenum">
              <a:rPr lang="en-US" sz="1300">
                <a:latin typeface="Times New Roman" charset="0"/>
              </a:rPr>
              <a:pPr eaLnBrk="1" hangingPunct="1"/>
              <a:t>9</a:t>
            </a:fld>
            <a:endParaRPr lang="en-US" sz="13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96E77D-E8D0-B749-AC27-F40F67252EF1}" type="slidenum">
              <a:rPr lang="en-US" sz="1300">
                <a:latin typeface="Times New Roman" charset="0"/>
              </a:rPr>
              <a:pPr eaLnBrk="1" hangingPunct="1"/>
              <a:t>67</a:t>
            </a:fld>
            <a:endParaRPr lang="en-US" sz="1300">
              <a:latin typeface="Times New Roman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B382F60-4A51-5841-AEF0-3C970B859DE7}" type="slidenum">
              <a:rPr lang="en-US" sz="1300">
                <a:latin typeface="Times New Roman" charset="0"/>
              </a:rPr>
              <a:pPr eaLnBrk="1" hangingPunct="1"/>
              <a:t>10</a:t>
            </a:fld>
            <a:endParaRPr lang="en-US" sz="1300">
              <a:latin typeface="Times New Roman" charset="0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60152F-46E4-004A-925C-9AF4AE3F2847}" type="slidenum">
              <a:rPr lang="en-US" sz="1300">
                <a:latin typeface="Times New Roman" charset="0"/>
              </a:rPr>
              <a:pPr eaLnBrk="1" hangingPunct="1"/>
              <a:t>11</a:t>
            </a:fld>
            <a:endParaRPr lang="en-US" sz="1300">
              <a:latin typeface="Times New Roman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1D4F9D7-887C-254D-844C-221649F24823}" type="slidenum">
              <a:rPr lang="en-US" sz="1300">
                <a:latin typeface="Times New Roman" charset="0"/>
              </a:rPr>
              <a:pPr eaLnBrk="1" hangingPunct="1"/>
              <a:t>12</a:t>
            </a:fld>
            <a:endParaRPr lang="en-US" sz="1300">
              <a:latin typeface="Times New Roman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3" y="414496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1/29/2011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6B4E4-85B2-1249-87A9-DAC320DB71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5223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1/29/2011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C24A7-A5F4-6C47-8F01-7E0622DB36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34896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1/29/2011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30F0D-A6B5-3842-B9F2-35F992D8A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17906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0"/>
            <a:ext cx="9340850" cy="691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1/29/2011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3500A-6DD5-5E4E-9F53-202539233A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73921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1/29/2011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8A76D-AA86-8F4C-B1F8-EDE046274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14009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1/29/2011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02BF9-8E74-334A-BEBA-F87B62C13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79604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1/29/2011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26D4F-781C-3A41-B293-C4D1AAEAE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90373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1/29/2011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0A389-1630-4E4D-BC65-0AF644C67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46184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1/29/2011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1B01B-D9B6-2847-AAB7-A91549935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39790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864235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1/29/2011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D0AE3-9F6B-7042-84F5-41472ADF0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4821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1/29/2011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56927-24AE-E947-9A9B-606634ABD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20378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1/29/2011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989EB-F92A-A049-AC86-CD1FC44486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4780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0513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7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5" y="1530350"/>
            <a:ext cx="31591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1/29/2011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37C81-61BA-7E4B-9316-07C8A7A6FD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4268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5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1/29/2011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7B525-6609-BA46-B82E-F8ED17F117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46428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rgbClr val="0000FF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1/29/2011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ctr">
              <a:defRPr sz="1500" i="1">
                <a:solidFill>
                  <a:srgbClr val="0000FF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rgbClr val="0000FF"/>
                </a:solidFill>
                <a:cs typeface="Arial" charset="0"/>
              </a:defRPr>
            </a:lvl1pPr>
          </a:lstStyle>
          <a:p>
            <a:pPr>
              <a:defRPr/>
            </a:pPr>
            <a:fld id="{750AF3F1-35E8-B042-B140-EDB9D7E81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xmlns:p14="http://schemas.microsoft.com/office/powerpoint/2010/main"/>
  <p:hf hdr="0"/>
  <p:txStyles>
    <p:titleStyle>
      <a:lvl1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72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44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16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88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60363" indent="-360363" algn="l" defTabSz="966788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rgbClr val="0000CC"/>
          </a:solidFill>
          <a:latin typeface="+mn-lt"/>
          <a:ea typeface="ＭＳ Ｐゴシック" charset="-128"/>
          <a:cs typeface="ＭＳ Ｐゴシック" charset="-128"/>
        </a:defRPr>
      </a:lvl1pPr>
      <a:lvl2pPr marL="785813" indent="-3048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charset="-128"/>
        </a:defRPr>
      </a:lvl2pPr>
      <a:lvl3pPr marL="1208088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FF00FF"/>
          </a:solidFill>
          <a:latin typeface="+mn-lt"/>
          <a:ea typeface="ＭＳ Ｐゴシック" charset="-128"/>
        </a:defRPr>
      </a:lvl3pPr>
      <a:lvl4pPr marL="1693863" indent="-246063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charset="-128"/>
        </a:defRPr>
      </a:lvl4pPr>
      <a:lvl5pPr marL="2174875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charset="-128"/>
        </a:defRPr>
      </a:lvl5pPr>
      <a:lvl6pPr marL="26320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92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64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36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43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ACA8EB-FB48-1644-A53E-D8C47E7901FE}" type="slidenum">
              <a:rPr lang="en-US" sz="1500">
                <a:solidFill>
                  <a:srgbClr val="0000FF"/>
                </a:solidFill>
              </a:rPr>
              <a:pPr eaLnBrk="1" hangingPunct="1"/>
              <a:t>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1371600" y="3657600"/>
            <a:ext cx="6705600" cy="707886"/>
          </a:xfrm>
          <a:prstGeom prst="rect">
            <a:avLst/>
          </a:prstGeom>
          <a:noFill/>
          <a:ln w="6350">
            <a:noFill/>
            <a:miter lim="800000"/>
            <a:headEnd type="none" w="lg" len="lg"/>
            <a:tailEnd type="none" w="med" len="lg"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Arial" charset="0"/>
              </a:rPr>
              <a:t>Prof. Katsushi Arisaka</a:t>
            </a:r>
          </a:p>
        </p:txBody>
      </p:sp>
      <p:sp>
        <p:nvSpPr>
          <p:cNvPr id="29902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42875" y="723900"/>
            <a:ext cx="9296400" cy="1736725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en-US" altLang="ja-JP" sz="5400" dirty="0" smtClean="0">
                <a:solidFill>
                  <a:srgbClr val="C7002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  <a:t>Why are we here?</a:t>
            </a:r>
            <a:r>
              <a:rPr lang="en-US" altLang="ja-JP" sz="5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  <a:t/>
            </a:r>
            <a:br>
              <a:rPr lang="en-US" altLang="ja-JP" sz="5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</a:br>
            <a:r>
              <a:rPr lang="en-US" altLang="ja-JP" sz="4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  <a:t>Origin </a:t>
            </a:r>
            <a:r>
              <a:rPr lang="en-US" altLang="ja-JP" sz="4400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  <a:t>of the </a:t>
            </a:r>
            <a:r>
              <a:rPr lang="en-US" altLang="ja-JP" sz="4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  <a:t>Universe</a:t>
            </a:r>
            <a:r>
              <a:rPr lang="en-US" altLang="ja-JP" sz="4400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  <a:t> </a:t>
            </a:r>
            <a:r>
              <a:rPr lang="en-US" altLang="ja-JP" sz="4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  <a:t>and Life</a:t>
            </a:r>
            <a:endParaRPr lang="en-US" sz="4400" dirty="0"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ＭＳ Ｐゴシック" charset="0"/>
              <a:cs typeface="MS Gothic" charset="0"/>
            </a:endParaRPr>
          </a:p>
        </p:txBody>
      </p:sp>
      <p:sp>
        <p:nvSpPr>
          <p:cNvPr id="18438" name="Line 13"/>
          <p:cNvSpPr>
            <a:spLocks noChangeShapeType="1"/>
          </p:cNvSpPr>
          <p:nvPr/>
        </p:nvSpPr>
        <p:spPr bwMode="auto">
          <a:xfrm>
            <a:off x="0" y="25146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Line 14"/>
          <p:cNvSpPr>
            <a:spLocks noChangeShapeType="1"/>
          </p:cNvSpPr>
          <p:nvPr/>
        </p:nvSpPr>
        <p:spPr bwMode="auto">
          <a:xfrm>
            <a:off x="36513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Line 15"/>
          <p:cNvSpPr>
            <a:spLocks noChangeShapeType="1"/>
          </p:cNvSpPr>
          <p:nvPr/>
        </p:nvSpPr>
        <p:spPr bwMode="auto">
          <a:xfrm>
            <a:off x="9564688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Rectangle 17"/>
          <p:cNvSpPr>
            <a:spLocks noChangeArrowheads="1"/>
          </p:cNvSpPr>
          <p:nvPr/>
        </p:nvSpPr>
        <p:spPr bwMode="auto">
          <a:xfrm>
            <a:off x="1447800" y="5029200"/>
            <a:ext cx="66516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lg"/>
                <a:tailEnd type="none" w="med" len="lg"/>
              </a14:hiddenLine>
            </a:ext>
          </a:extLst>
        </p:spPr>
        <p:txBody>
          <a:bodyPr lIns="95344" tIns="47672" rIns="95344" bIns="47672">
            <a:spAutoFit/>
          </a:bodyPr>
          <a:lstStyle/>
          <a:p>
            <a:pPr algn="ctr" defTabSz="954088" eaLnBrk="0" hangingPunct="0"/>
            <a:r>
              <a:rPr lang="en-US" altLang="ja-JP" sz="2500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University of California, Los Angeles</a:t>
            </a:r>
            <a:endParaRPr lang="en-US" altLang="ja-JP" sz="250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defTabSz="954088" eaLnBrk="0" hangingPunct="0"/>
            <a:r>
              <a:rPr lang="en-US" altLang="ja-JP" sz="2500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Department of Physics and Astronomy</a:t>
            </a:r>
            <a:endParaRPr lang="en-US" altLang="ja-JP" sz="250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defTabSz="954088" eaLnBrk="0" hangingPunct="0"/>
            <a:endParaRPr lang="en-US" altLang="ja-JP" sz="2500">
              <a:solidFill>
                <a:srgbClr val="0099FF"/>
              </a:solidFill>
              <a:latin typeface="Tahoma" charset="0"/>
              <a:ea typeface="MS Mincho" charset="0"/>
              <a:cs typeface="MS Mincho" charset="0"/>
            </a:endParaRPr>
          </a:p>
          <a:p>
            <a:pPr algn="ctr" defTabSz="954088" eaLnBrk="0" hangingPunct="0"/>
            <a:r>
              <a:rPr lang="en-US" altLang="ja-JP" sz="2500">
                <a:solidFill>
                  <a:srgbClr val="0099FF"/>
                </a:solidFill>
                <a:latin typeface="Tahoma" charset="0"/>
                <a:ea typeface="MS Mincho" charset="0"/>
                <a:cs typeface="MS Mincho" charset="0"/>
              </a:rPr>
              <a:t>arisaka@physics.ucla.edu</a:t>
            </a:r>
            <a:endParaRPr lang="en-US" altLang="ja-JP" sz="2500"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096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4096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6B287C-2F4A-1E4A-93BA-F91370EA891B}" type="slidenum">
              <a:rPr lang="en-US" sz="1500">
                <a:solidFill>
                  <a:srgbClr val="0000FF"/>
                </a:solidFill>
              </a:rPr>
              <a:pPr eaLnBrk="1" hangingPunct="1"/>
              <a:t>10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46498" name="Picture 2" descr="PRC9601a"/>
          <p:cNvPicPr>
            <a:picLocks noChangeAspect="1" noChangeArrowheads="1"/>
          </p:cNvPicPr>
          <p:nvPr/>
        </p:nvPicPr>
        <p:blipFill>
          <a:blip r:embed="rId3">
            <a:lum bright="-8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5"/>
            <a:ext cx="9634538" cy="740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6500" name="Text Box 4"/>
          <p:cNvSpPr txBox="1">
            <a:spLocks noChangeArrowheads="1"/>
          </p:cNvSpPr>
          <p:nvPr/>
        </p:nvSpPr>
        <p:spPr bwMode="auto">
          <a:xfrm>
            <a:off x="3985774" y="4343400"/>
            <a:ext cx="4337397" cy="107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3200" b="1" dirty="0" smtClean="0">
                <a:solidFill>
                  <a:srgbClr val="EE00A4"/>
                </a:solidFill>
                <a:latin typeface="+mn-lt"/>
              </a:rPr>
              <a:t>13 billion light years away</a:t>
            </a:r>
          </a:p>
          <a:p>
            <a:pPr algn="ctr" eaLnBrk="1" hangingPunct="1"/>
            <a:r>
              <a:rPr lang="en-US" altLang="ja-JP" sz="3200" b="1" dirty="0" smtClean="0">
                <a:solidFill>
                  <a:srgbClr val="EE00A4"/>
                </a:solidFill>
                <a:latin typeface="+mn-lt"/>
              </a:rPr>
              <a:t>(90% of speed of light)</a:t>
            </a:r>
            <a:endParaRPr lang="en-US" altLang="ja-JP" sz="3200" b="1" dirty="0">
              <a:solidFill>
                <a:srgbClr val="EE00A4"/>
              </a:solidFill>
              <a:latin typeface="+mn-lt"/>
            </a:endParaRPr>
          </a:p>
        </p:txBody>
      </p:sp>
      <p:sp>
        <p:nvSpPr>
          <p:cNvPr id="746501" name="Line 5"/>
          <p:cNvSpPr>
            <a:spLocks noChangeShapeType="1"/>
          </p:cNvSpPr>
          <p:nvPr/>
        </p:nvSpPr>
        <p:spPr bwMode="auto">
          <a:xfrm flipH="1" flipV="1">
            <a:off x="5842000" y="3581400"/>
            <a:ext cx="482600" cy="838200"/>
          </a:xfrm>
          <a:prstGeom prst="line">
            <a:avLst/>
          </a:prstGeom>
          <a:noFill/>
          <a:ln w="57150">
            <a:solidFill>
              <a:srgbClr val="EE00A4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16" tIns="45708" rIns="91416" bIns="45708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74649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4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4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00" grpId="0"/>
      <p:bldP spid="74650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30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4DDA93A-9BE6-0547-8ADD-09C6120FDE9C}" type="slidenum">
              <a:rPr lang="en-US" sz="1500">
                <a:solidFill>
                  <a:srgbClr val="0000FF"/>
                </a:solidFill>
              </a:rPr>
              <a:pPr eaLnBrk="1" hangingPunct="1"/>
              <a:t>11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Hubble</a:t>
            </a:r>
            <a:r>
              <a:rPr lang="ja-JP" altLang="en-US" sz="3200"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3200">
                <a:latin typeface="Tahoma" charset="0"/>
                <a:ea typeface="ＭＳ Ｐゴシック" charset="0"/>
                <a:cs typeface="ＭＳ Ｐゴシック" charset="0"/>
              </a:rPr>
              <a:t>s Law:</a:t>
            </a:r>
            <a:br>
              <a:rPr lang="en-US" altLang="ja-JP" sz="32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altLang="ja-JP" sz="3200">
                <a:latin typeface="Tahoma" charset="0"/>
                <a:ea typeface="ＭＳ Ｐゴシック" charset="0"/>
                <a:cs typeface="ＭＳ Ｐゴシック" charset="0"/>
              </a:rPr>
              <a:t>Expansion of the Universe</a:t>
            </a:r>
            <a:endParaRPr lang="ja-JP" altLang="en-US" sz="32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90" name="Text Box 3"/>
          <p:cNvSpPr txBox="1">
            <a:spLocks noChangeArrowheads="1"/>
          </p:cNvSpPr>
          <p:nvPr/>
        </p:nvSpPr>
        <p:spPr bwMode="auto">
          <a:xfrm>
            <a:off x="3956050" y="3376613"/>
            <a:ext cx="177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9900"/>
                </a:solidFill>
              </a:rPr>
              <a:t>Sun/Earth</a:t>
            </a:r>
            <a:endParaRPr lang="ja-JP" altLang="en-US" sz="2000" b="1">
              <a:solidFill>
                <a:srgbClr val="0099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28925" y="1927225"/>
            <a:ext cx="4016375" cy="3963988"/>
            <a:chOff x="1418" y="855"/>
            <a:chExt cx="3211" cy="3227"/>
          </a:xfrm>
        </p:grpSpPr>
        <p:sp>
          <p:nvSpPr>
            <p:cNvPr id="43019" name="Oval 5"/>
            <p:cNvSpPr>
              <a:spLocks noChangeAspect="1" noChangeArrowheads="1"/>
            </p:cNvSpPr>
            <p:nvPr/>
          </p:nvSpPr>
          <p:spPr bwMode="auto">
            <a:xfrm>
              <a:off x="1418" y="855"/>
              <a:ext cx="3211" cy="3211"/>
            </a:xfrm>
            <a:prstGeom prst="ellips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000" b="1"/>
            </a:p>
          </p:txBody>
        </p:sp>
        <p:sp>
          <p:nvSpPr>
            <p:cNvPr id="43020" name="Oval 6"/>
            <p:cNvSpPr>
              <a:spLocks noChangeArrowheads="1"/>
            </p:cNvSpPr>
            <p:nvPr/>
          </p:nvSpPr>
          <p:spPr bwMode="auto">
            <a:xfrm>
              <a:off x="2982" y="2412"/>
              <a:ext cx="82" cy="83"/>
            </a:xfrm>
            <a:prstGeom prst="ellips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000" b="1">
                <a:solidFill>
                  <a:srgbClr val="FF0000"/>
                </a:solidFill>
              </a:endParaRPr>
            </a:p>
          </p:txBody>
        </p:sp>
        <p:sp>
          <p:nvSpPr>
            <p:cNvPr id="43021" name="AutoShape 7"/>
            <p:cNvSpPr>
              <a:spLocks noChangeArrowheads="1"/>
            </p:cNvSpPr>
            <p:nvPr/>
          </p:nvSpPr>
          <p:spPr bwMode="auto">
            <a:xfrm>
              <a:off x="4098" y="2356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2" name="AutoShape 8"/>
            <p:cNvSpPr>
              <a:spLocks noChangeAspect="1" noChangeArrowheads="1"/>
            </p:cNvSpPr>
            <p:nvPr/>
          </p:nvSpPr>
          <p:spPr bwMode="auto">
            <a:xfrm rot="-5400000">
              <a:off x="2760" y="1019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3" name="AutoShape 9"/>
            <p:cNvSpPr>
              <a:spLocks noChangeAspect="1" noChangeArrowheads="1"/>
            </p:cNvSpPr>
            <p:nvPr/>
          </p:nvSpPr>
          <p:spPr bwMode="auto">
            <a:xfrm rot="5400000" flipV="1">
              <a:off x="2760" y="3715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4" name="AutoShape 10"/>
            <p:cNvSpPr>
              <a:spLocks noChangeArrowheads="1"/>
            </p:cNvSpPr>
            <p:nvPr/>
          </p:nvSpPr>
          <p:spPr bwMode="auto">
            <a:xfrm flipH="1">
              <a:off x="1439" y="2356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5" name="AutoShape 11"/>
            <p:cNvSpPr>
              <a:spLocks noChangeAspect="1" noChangeArrowheads="1"/>
            </p:cNvSpPr>
            <p:nvPr/>
          </p:nvSpPr>
          <p:spPr bwMode="auto">
            <a:xfrm rot="2700000">
              <a:off x="3712" y="3283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6" name="AutoShape 12"/>
            <p:cNvSpPr>
              <a:spLocks noChangeAspect="1" noChangeArrowheads="1"/>
            </p:cNvSpPr>
            <p:nvPr/>
          </p:nvSpPr>
          <p:spPr bwMode="auto">
            <a:xfrm rot="8100000">
              <a:off x="1824" y="3302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7" name="AutoShape 13"/>
            <p:cNvSpPr>
              <a:spLocks noChangeAspect="1" noChangeArrowheads="1"/>
            </p:cNvSpPr>
            <p:nvPr/>
          </p:nvSpPr>
          <p:spPr bwMode="auto">
            <a:xfrm rot="-8100000">
              <a:off x="1824" y="1444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8" name="AutoShape 14"/>
            <p:cNvSpPr>
              <a:spLocks noChangeAspect="1" noChangeArrowheads="1"/>
            </p:cNvSpPr>
            <p:nvPr/>
          </p:nvSpPr>
          <p:spPr bwMode="auto">
            <a:xfrm rot="-2700000">
              <a:off x="3735" y="1475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9" name="AutoShape 15"/>
            <p:cNvSpPr>
              <a:spLocks noChangeArrowheads="1"/>
            </p:cNvSpPr>
            <p:nvPr/>
          </p:nvSpPr>
          <p:spPr bwMode="auto">
            <a:xfrm rot="-5400000">
              <a:off x="2897" y="175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0" name="AutoShape 16"/>
            <p:cNvSpPr>
              <a:spLocks noChangeArrowheads="1"/>
            </p:cNvSpPr>
            <p:nvPr/>
          </p:nvSpPr>
          <p:spPr bwMode="auto">
            <a:xfrm>
              <a:off x="3492" y="238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1" name="AutoShape 17"/>
            <p:cNvSpPr>
              <a:spLocks noChangeArrowheads="1"/>
            </p:cNvSpPr>
            <p:nvPr/>
          </p:nvSpPr>
          <p:spPr bwMode="auto">
            <a:xfrm flipH="1">
              <a:off x="2353" y="238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2" name="AutoShape 18"/>
            <p:cNvSpPr>
              <a:spLocks noChangeArrowheads="1"/>
            </p:cNvSpPr>
            <p:nvPr/>
          </p:nvSpPr>
          <p:spPr bwMode="auto">
            <a:xfrm rot="-5400000" flipH="1" flipV="1">
              <a:off x="2897" y="2874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15" name="Text Box 19"/>
          <p:cNvSpPr txBox="1">
            <a:spLocks noChangeArrowheads="1"/>
          </p:cNvSpPr>
          <p:nvPr/>
        </p:nvSpPr>
        <p:spPr bwMode="auto">
          <a:xfrm>
            <a:off x="7400925" y="1220788"/>
            <a:ext cx="1844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6600"/>
                </a:solidFill>
              </a:rPr>
              <a:t>Horizon </a:t>
            </a:r>
          </a:p>
          <a:p>
            <a:pPr eaLnBrk="1" hangingPunct="1"/>
            <a:r>
              <a:rPr lang="en-US" b="1">
                <a:solidFill>
                  <a:srgbClr val="FF6600"/>
                </a:solidFill>
              </a:rPr>
              <a:t>of Universe</a:t>
            </a:r>
          </a:p>
        </p:txBody>
      </p:sp>
      <p:sp>
        <p:nvSpPr>
          <p:cNvPr id="43016" name="Text Box 20"/>
          <p:cNvSpPr txBox="1">
            <a:spLocks noChangeArrowheads="1"/>
          </p:cNvSpPr>
          <p:nvPr/>
        </p:nvSpPr>
        <p:spPr bwMode="auto">
          <a:xfrm>
            <a:off x="6945313" y="6140450"/>
            <a:ext cx="22431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/>
              <a:t>Moving Away </a:t>
            </a:r>
          </a:p>
          <a:p>
            <a:pPr eaLnBrk="1" hangingPunct="1"/>
            <a:r>
              <a:rPr lang="en-US" sz="2000" b="1"/>
              <a:t>at Speed of Light</a:t>
            </a:r>
          </a:p>
        </p:txBody>
      </p:sp>
      <p:sp>
        <p:nvSpPr>
          <p:cNvPr id="43017" name="Text Box 21"/>
          <p:cNvSpPr txBox="1">
            <a:spLocks noChangeArrowheads="1"/>
          </p:cNvSpPr>
          <p:nvPr/>
        </p:nvSpPr>
        <p:spPr bwMode="auto">
          <a:xfrm>
            <a:off x="950913" y="6113463"/>
            <a:ext cx="15668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/>
              <a:t>14 Billon</a:t>
            </a:r>
          </a:p>
          <a:p>
            <a:pPr eaLnBrk="1" hangingPunct="1"/>
            <a:r>
              <a:rPr lang="en-US" sz="2000" b="1"/>
              <a:t>Light Years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398838" y="2887663"/>
            <a:ext cx="28495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FF0000"/>
                </a:solidFill>
              </a:rPr>
              <a:t>Big Bang!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1639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2.29167E-6 L 0.0005 0.0364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16390" grpId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505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4505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CBE67A6-55CD-D842-8B06-15BBD48DB150}" type="slidenum">
              <a:rPr lang="en-US" sz="1500">
                <a:solidFill>
                  <a:srgbClr val="0000FF"/>
                </a:solidFill>
              </a:rPr>
              <a:pPr eaLnBrk="1" hangingPunct="1"/>
              <a:t>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Expansion of Universe</a:t>
            </a:r>
          </a:p>
        </p:txBody>
      </p:sp>
      <p:sp>
        <p:nvSpPr>
          <p:cNvPr id="45061" name="Line 3"/>
          <p:cNvSpPr>
            <a:spLocks noChangeShapeType="1"/>
          </p:cNvSpPr>
          <p:nvPr/>
        </p:nvSpPr>
        <p:spPr bwMode="auto">
          <a:xfrm flipV="1">
            <a:off x="1976438" y="6232525"/>
            <a:ext cx="6826250" cy="36513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Line 4"/>
          <p:cNvSpPr>
            <a:spLocks noChangeShapeType="1"/>
          </p:cNvSpPr>
          <p:nvPr/>
        </p:nvSpPr>
        <p:spPr bwMode="auto">
          <a:xfrm rot="5400000" flipV="1">
            <a:off x="-450849" y="3844925"/>
            <a:ext cx="4875212" cy="26987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3" name="Text Box 5"/>
          <p:cNvSpPr txBox="1">
            <a:spLocks noChangeArrowheads="1"/>
          </p:cNvSpPr>
          <p:nvPr/>
        </p:nvSpPr>
        <p:spPr bwMode="auto">
          <a:xfrm>
            <a:off x="8389938" y="6403975"/>
            <a:ext cx="10144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/>
              <a:t>Time</a:t>
            </a:r>
          </a:p>
        </p:txBody>
      </p:sp>
      <p:sp>
        <p:nvSpPr>
          <p:cNvPr id="45064" name="Text Box 6"/>
          <p:cNvSpPr txBox="1">
            <a:spLocks noChangeArrowheads="1"/>
          </p:cNvSpPr>
          <p:nvPr/>
        </p:nvSpPr>
        <p:spPr bwMode="auto">
          <a:xfrm>
            <a:off x="806450" y="1514475"/>
            <a:ext cx="895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/>
              <a:t>Size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014538" y="1773238"/>
            <a:ext cx="6496050" cy="4468812"/>
            <a:chOff x="1269" y="1117"/>
            <a:chExt cx="4092" cy="2815"/>
          </a:xfrm>
        </p:grpSpPr>
        <p:sp>
          <p:nvSpPr>
            <p:cNvPr id="45072" name="Freeform 8"/>
            <p:cNvSpPr>
              <a:spLocks/>
            </p:cNvSpPr>
            <p:nvPr/>
          </p:nvSpPr>
          <p:spPr bwMode="auto">
            <a:xfrm>
              <a:off x="1269" y="1319"/>
              <a:ext cx="4092" cy="2613"/>
            </a:xfrm>
            <a:custGeom>
              <a:avLst/>
              <a:gdLst>
                <a:gd name="T0" fmla="*/ 0 w 3201"/>
                <a:gd name="T1" fmla="*/ 29417 h 2198"/>
                <a:gd name="T2" fmla="*/ 5937 w 3201"/>
                <a:gd name="T3" fmla="*/ 20047 h 2198"/>
                <a:gd name="T4" fmla="*/ 29549 w 3201"/>
                <a:gd name="T5" fmla="*/ 10651 h 2198"/>
                <a:gd name="T6" fmla="*/ 72530 w 3201"/>
                <a:gd name="T7" fmla="*/ 3505 h 2198"/>
                <a:gd name="T8" fmla="*/ 127354 w 3201"/>
                <a:gd name="T9" fmla="*/ 0 h 2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01"/>
                <a:gd name="T16" fmla="*/ 0 h 2198"/>
                <a:gd name="T17" fmla="*/ 3201 w 3201"/>
                <a:gd name="T18" fmla="*/ 2198 h 2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01" h="2198">
                  <a:moveTo>
                    <a:pt x="0" y="2198"/>
                  </a:moveTo>
                  <a:cubicBezTo>
                    <a:pt x="12" y="1964"/>
                    <a:pt x="25" y="1730"/>
                    <a:pt x="149" y="1497"/>
                  </a:cubicBezTo>
                  <a:cubicBezTo>
                    <a:pt x="273" y="1264"/>
                    <a:pt x="464" y="1002"/>
                    <a:pt x="743" y="796"/>
                  </a:cubicBezTo>
                  <a:cubicBezTo>
                    <a:pt x="1022" y="590"/>
                    <a:pt x="1414" y="395"/>
                    <a:pt x="1823" y="262"/>
                  </a:cubicBezTo>
                  <a:cubicBezTo>
                    <a:pt x="2232" y="129"/>
                    <a:pt x="2972" y="44"/>
                    <a:pt x="3201" y="0"/>
                  </a:cubicBezTo>
                </a:path>
              </a:pathLst>
            </a:custGeom>
            <a:noFill/>
            <a:ln w="50800">
              <a:solidFill>
                <a:srgbClr val="FF66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4" name="Text Box 10"/>
            <p:cNvSpPr txBox="1">
              <a:spLocks noChangeArrowheads="1"/>
            </p:cNvSpPr>
            <p:nvPr/>
          </p:nvSpPr>
          <p:spPr bwMode="auto">
            <a:xfrm>
              <a:off x="2028" y="1117"/>
              <a:ext cx="1215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FF6600"/>
                  </a:solidFill>
                </a:rPr>
                <a:t>Size of Universe</a:t>
              </a:r>
            </a:p>
          </p:txBody>
        </p:sp>
      </p:grpSp>
      <p:sp>
        <p:nvSpPr>
          <p:cNvPr id="45067" name="Text Box 18"/>
          <p:cNvSpPr txBox="1">
            <a:spLocks noChangeArrowheads="1"/>
          </p:cNvSpPr>
          <p:nvPr/>
        </p:nvSpPr>
        <p:spPr bwMode="auto">
          <a:xfrm>
            <a:off x="6426200" y="6372225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Today</a:t>
            </a:r>
          </a:p>
        </p:txBody>
      </p:sp>
      <p:sp>
        <p:nvSpPr>
          <p:cNvPr id="45068" name="Text Box 19"/>
          <p:cNvSpPr txBox="1">
            <a:spLocks noChangeArrowheads="1"/>
          </p:cNvSpPr>
          <p:nvPr/>
        </p:nvSpPr>
        <p:spPr bwMode="auto">
          <a:xfrm>
            <a:off x="1293813" y="6373813"/>
            <a:ext cx="1671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Beginning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710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471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C7031C-2DAD-6849-8FEE-CBE2C5D07AE3}" type="slidenum">
              <a:rPr lang="en-US" sz="1500">
                <a:solidFill>
                  <a:srgbClr val="0000FF"/>
                </a:solidFill>
              </a:rPr>
              <a:pPr eaLnBrk="1" hangingPunct="1"/>
              <a:t>13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Temperature of Universe</a:t>
            </a:r>
          </a:p>
        </p:txBody>
      </p:sp>
      <p:sp>
        <p:nvSpPr>
          <p:cNvPr id="47109" name="Line 3"/>
          <p:cNvSpPr>
            <a:spLocks noChangeShapeType="1"/>
          </p:cNvSpPr>
          <p:nvPr/>
        </p:nvSpPr>
        <p:spPr bwMode="auto">
          <a:xfrm flipV="1">
            <a:off x="1976438" y="6232525"/>
            <a:ext cx="6826250" cy="36513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0" name="Line 4"/>
          <p:cNvSpPr>
            <a:spLocks noChangeShapeType="1"/>
          </p:cNvSpPr>
          <p:nvPr/>
        </p:nvSpPr>
        <p:spPr bwMode="auto">
          <a:xfrm rot="-5400000" flipH="1" flipV="1">
            <a:off x="-255588" y="4033838"/>
            <a:ext cx="4518025" cy="635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1" name="Text Box 5"/>
          <p:cNvSpPr txBox="1">
            <a:spLocks noChangeArrowheads="1"/>
          </p:cNvSpPr>
          <p:nvPr/>
        </p:nvSpPr>
        <p:spPr bwMode="auto">
          <a:xfrm>
            <a:off x="8450263" y="6403975"/>
            <a:ext cx="895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/>
              <a:t>Size</a:t>
            </a:r>
          </a:p>
        </p:txBody>
      </p:sp>
      <p:sp>
        <p:nvSpPr>
          <p:cNvPr id="47112" name="Text Box 6"/>
          <p:cNvSpPr txBox="1">
            <a:spLocks noChangeArrowheads="1"/>
          </p:cNvSpPr>
          <p:nvPr/>
        </p:nvSpPr>
        <p:spPr bwMode="auto">
          <a:xfrm>
            <a:off x="414338" y="1046163"/>
            <a:ext cx="23415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/>
              <a:t>Temperature</a:t>
            </a:r>
          </a:p>
        </p:txBody>
      </p:sp>
      <p:sp>
        <p:nvSpPr>
          <p:cNvPr id="47113" name="Text Box 7"/>
          <p:cNvSpPr txBox="1">
            <a:spLocks noChangeArrowheads="1"/>
          </p:cNvSpPr>
          <p:nvPr/>
        </p:nvSpPr>
        <p:spPr bwMode="auto">
          <a:xfrm>
            <a:off x="6426200" y="6372225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Today</a:t>
            </a:r>
          </a:p>
        </p:txBody>
      </p:sp>
      <p:sp>
        <p:nvSpPr>
          <p:cNvPr id="47114" name="Text Box 8"/>
          <p:cNvSpPr txBox="1">
            <a:spLocks noChangeArrowheads="1"/>
          </p:cNvSpPr>
          <p:nvPr/>
        </p:nvSpPr>
        <p:spPr bwMode="auto">
          <a:xfrm>
            <a:off x="1293813" y="6373813"/>
            <a:ext cx="1671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Beginning</a:t>
            </a:r>
          </a:p>
        </p:txBody>
      </p:sp>
      <p:sp>
        <p:nvSpPr>
          <p:cNvPr id="47115" name="Freeform 9"/>
          <p:cNvSpPr>
            <a:spLocks/>
          </p:cNvSpPr>
          <p:nvPr/>
        </p:nvSpPr>
        <p:spPr bwMode="auto">
          <a:xfrm>
            <a:off x="2309813" y="1962150"/>
            <a:ext cx="5986462" cy="4071938"/>
          </a:xfrm>
          <a:custGeom>
            <a:avLst/>
            <a:gdLst>
              <a:gd name="T0" fmla="*/ 0 w 3005"/>
              <a:gd name="T1" fmla="*/ 0 h 2393"/>
              <a:gd name="T2" fmla="*/ 2147483647 w 3005"/>
              <a:gd name="T3" fmla="*/ 2147483647 h 2393"/>
              <a:gd name="T4" fmla="*/ 2147483647 w 3005"/>
              <a:gd name="T5" fmla="*/ 2147483647 h 2393"/>
              <a:gd name="T6" fmla="*/ 2147483647 w 3005"/>
              <a:gd name="T7" fmla="*/ 2147483647 h 2393"/>
              <a:gd name="T8" fmla="*/ 2147483647 w 3005"/>
              <a:gd name="T9" fmla="*/ 2147483647 h 2393"/>
              <a:gd name="T10" fmla="*/ 2147483647 w 3005"/>
              <a:gd name="T11" fmla="*/ 2147483647 h 2393"/>
              <a:gd name="T12" fmla="*/ 2147483647 w 3005"/>
              <a:gd name="T13" fmla="*/ 2147483647 h 23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05"/>
              <a:gd name="T22" fmla="*/ 0 h 2393"/>
              <a:gd name="T23" fmla="*/ 3005 w 3005"/>
              <a:gd name="T24" fmla="*/ 2393 h 23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05" h="2393">
                <a:moveTo>
                  <a:pt x="0" y="0"/>
                </a:moveTo>
                <a:cubicBezTo>
                  <a:pt x="34" y="217"/>
                  <a:pt x="69" y="435"/>
                  <a:pt x="161" y="653"/>
                </a:cubicBezTo>
                <a:cubicBezTo>
                  <a:pt x="253" y="871"/>
                  <a:pt x="379" y="1107"/>
                  <a:pt x="552" y="1306"/>
                </a:cubicBezTo>
                <a:cubicBezTo>
                  <a:pt x="725" y="1505"/>
                  <a:pt x="980" y="1708"/>
                  <a:pt x="1200" y="1846"/>
                </a:cubicBezTo>
                <a:cubicBezTo>
                  <a:pt x="1420" y="1984"/>
                  <a:pt x="1657" y="2054"/>
                  <a:pt x="1871" y="2131"/>
                </a:cubicBezTo>
                <a:cubicBezTo>
                  <a:pt x="2085" y="2208"/>
                  <a:pt x="2293" y="2265"/>
                  <a:pt x="2482" y="2309"/>
                </a:cubicBezTo>
                <a:cubicBezTo>
                  <a:pt x="2671" y="2353"/>
                  <a:pt x="2838" y="2373"/>
                  <a:pt x="3005" y="2393"/>
                </a:cubicBez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6" name="Text Box 10"/>
          <p:cNvSpPr txBox="1">
            <a:spLocks noChangeArrowheads="1"/>
          </p:cNvSpPr>
          <p:nvPr/>
        </p:nvSpPr>
        <p:spPr bwMode="auto">
          <a:xfrm>
            <a:off x="2732088" y="2533650"/>
            <a:ext cx="3241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0000"/>
                </a:solidFill>
              </a:rPr>
              <a:t>Temperature = 1/Size</a:t>
            </a:r>
          </a:p>
        </p:txBody>
      </p:sp>
      <p:sp>
        <p:nvSpPr>
          <p:cNvPr id="47117" name="Text Box 11"/>
          <p:cNvSpPr txBox="1">
            <a:spLocks noChangeArrowheads="1"/>
          </p:cNvSpPr>
          <p:nvPr/>
        </p:nvSpPr>
        <p:spPr bwMode="auto">
          <a:xfrm>
            <a:off x="1174750" y="5597525"/>
            <a:ext cx="822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0000"/>
                </a:solidFill>
              </a:rPr>
              <a:t>2.7</a:t>
            </a:r>
            <a:r>
              <a:rPr lang="en-US" sz="2000" b="1" baseline="30000">
                <a:solidFill>
                  <a:srgbClr val="FF0000"/>
                </a:solidFill>
              </a:rPr>
              <a:t>o</a:t>
            </a:r>
            <a:r>
              <a:rPr lang="en-US" sz="2000" b="1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47118" name="Line 12"/>
          <p:cNvSpPr>
            <a:spLocks noChangeShapeType="1"/>
          </p:cNvSpPr>
          <p:nvPr/>
        </p:nvSpPr>
        <p:spPr bwMode="auto">
          <a:xfrm>
            <a:off x="2028825" y="5784850"/>
            <a:ext cx="4735513" cy="55563"/>
          </a:xfrm>
          <a:prstGeom prst="line">
            <a:avLst/>
          </a:prstGeom>
          <a:noFill/>
          <a:ln w="50800">
            <a:solidFill>
              <a:schemeClr val="folHlink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9" name="Line 13"/>
          <p:cNvSpPr>
            <a:spLocks noChangeShapeType="1"/>
          </p:cNvSpPr>
          <p:nvPr/>
        </p:nvSpPr>
        <p:spPr bwMode="auto">
          <a:xfrm>
            <a:off x="6778625" y="5522913"/>
            <a:ext cx="0" cy="698500"/>
          </a:xfrm>
          <a:prstGeom prst="line">
            <a:avLst/>
          </a:prstGeom>
          <a:noFill/>
          <a:ln w="50800">
            <a:solidFill>
              <a:schemeClr val="folHlink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789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378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436F52E-212D-6F4B-ACFC-A768650D64E1}" type="slidenum">
              <a:rPr lang="en-US" sz="1500">
                <a:solidFill>
                  <a:srgbClr val="0000FF"/>
                </a:solidFill>
              </a:rPr>
              <a:pPr eaLnBrk="1" hangingPunct="1"/>
              <a:t>14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Particle Physics</a:t>
            </a:r>
          </a:p>
        </p:txBody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9340850" cy="600075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3800" dirty="0">
                <a:latin typeface="Arial Narrow" charset="0"/>
                <a:ea typeface="ＭＳ Ｐゴシック" charset="0"/>
                <a:cs typeface="ＭＳ Ｐゴシック" charset="0"/>
              </a:rPr>
              <a:t>Purpose:</a:t>
            </a:r>
          </a:p>
          <a:p>
            <a:pPr lvl="1">
              <a:lnSpc>
                <a:spcPct val="70000"/>
              </a:lnSpc>
            </a:pPr>
            <a:r>
              <a:rPr lang="en-US" sz="3400" dirty="0">
                <a:latin typeface="Arial Narrow" charset="0"/>
                <a:ea typeface="ＭＳ Ｐゴシック" charset="0"/>
              </a:rPr>
              <a:t>To understand the most elementary particles in nature.</a:t>
            </a:r>
          </a:p>
          <a:p>
            <a:pPr lvl="1">
              <a:lnSpc>
                <a:spcPct val="70000"/>
              </a:lnSpc>
            </a:pPr>
            <a:r>
              <a:rPr lang="en-US" sz="3400" dirty="0">
                <a:latin typeface="Arial Narrow" charset="0"/>
                <a:ea typeface="ＭＳ Ｐゴシック" charset="0"/>
              </a:rPr>
              <a:t>To understand the most fundamental physics laws = interaction among elementary particles.</a:t>
            </a:r>
          </a:p>
          <a:p>
            <a:pPr lvl="1">
              <a:lnSpc>
                <a:spcPct val="70000"/>
              </a:lnSpc>
            </a:pPr>
            <a:endParaRPr lang="en-US" sz="3400" dirty="0">
              <a:latin typeface="Arial Narrow" charset="0"/>
              <a:ea typeface="ＭＳ Ｐゴシック" charset="0"/>
            </a:endParaRPr>
          </a:p>
          <a:p>
            <a:pPr>
              <a:lnSpc>
                <a:spcPct val="70000"/>
              </a:lnSpc>
            </a:pPr>
            <a:r>
              <a:rPr lang="en-US" sz="3800" dirty="0">
                <a:latin typeface="Arial Narrow" charset="0"/>
                <a:ea typeface="ＭＳ Ｐゴシック" charset="0"/>
                <a:cs typeface="ＭＳ Ｐゴシック" charset="0"/>
              </a:rPr>
              <a:t>How?</a:t>
            </a:r>
          </a:p>
          <a:p>
            <a:pPr lvl="1">
              <a:lnSpc>
                <a:spcPct val="70000"/>
              </a:lnSpc>
            </a:pPr>
            <a:r>
              <a:rPr lang="en-US" sz="3400" dirty="0">
                <a:latin typeface="Arial Narrow" charset="0"/>
                <a:ea typeface="ＭＳ Ｐゴシック" charset="0"/>
              </a:rPr>
              <a:t>Study the shortest distance = The highest energy (= the highest temperature)</a:t>
            </a:r>
          </a:p>
          <a:p>
            <a:pPr lvl="1">
              <a:lnSpc>
                <a:spcPct val="70000"/>
              </a:lnSpc>
            </a:pPr>
            <a:endParaRPr lang="en-US" sz="3400" dirty="0">
              <a:latin typeface="Arial Narrow" charset="0"/>
              <a:ea typeface="ＭＳ Ｐゴシック" charset="0"/>
            </a:endParaRPr>
          </a:p>
          <a:p>
            <a:pPr lvl="1">
              <a:lnSpc>
                <a:spcPct val="70000"/>
              </a:lnSpc>
            </a:pPr>
            <a:endParaRPr lang="en-US" sz="3400" dirty="0">
              <a:latin typeface="Arial Narrow" charset="0"/>
              <a:ea typeface="ＭＳ Ｐゴシック" charset="0"/>
            </a:endParaRPr>
          </a:p>
          <a:p>
            <a:pPr>
              <a:lnSpc>
                <a:spcPct val="70000"/>
              </a:lnSpc>
            </a:pPr>
            <a:r>
              <a:rPr lang="en-US" sz="3800" dirty="0">
                <a:solidFill>
                  <a:srgbClr val="C70027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The best way to understand the earliest stage of the Universe</a:t>
            </a:r>
          </a:p>
        </p:txBody>
      </p:sp>
      <p:sp>
        <p:nvSpPr>
          <p:cNvPr id="37894" name="AutoShape 4"/>
          <p:cNvSpPr>
            <a:spLocks noChangeArrowheads="1"/>
          </p:cNvSpPr>
          <p:nvPr/>
        </p:nvSpPr>
        <p:spPr bwMode="auto">
          <a:xfrm>
            <a:off x="4114800" y="3048000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noFill/>
          <a:ln w="38100">
            <a:solidFill>
              <a:srgbClr val="FF9900"/>
            </a:solidFill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895" name="AutoShape 5"/>
          <p:cNvSpPr>
            <a:spLocks noChangeArrowheads="1"/>
          </p:cNvSpPr>
          <p:nvPr/>
        </p:nvSpPr>
        <p:spPr bwMode="auto">
          <a:xfrm>
            <a:off x="4114800" y="4953000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noFill/>
          <a:ln w="38100">
            <a:solidFill>
              <a:srgbClr val="FF9900"/>
            </a:solidFill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856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993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965E9C-2BAD-2E4E-A296-3F5707B87407}" type="slidenum">
              <a:rPr lang="en-US" sz="1500">
                <a:solidFill>
                  <a:srgbClr val="0000FF"/>
                </a:solidFill>
              </a:rPr>
              <a:pPr eaLnBrk="1" hangingPunct="1"/>
              <a:t>15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ahoma" charset="0"/>
                <a:ea typeface="ＭＳ Ｐゴシック" charset="0"/>
                <a:cs typeface="ＭＳ Ｐゴシック" charset="0"/>
              </a:rPr>
              <a:t>Periodic Table of Elements </a:t>
            </a:r>
            <a:r>
              <a:rPr lang="en-US" sz="3600" dirty="0" smtClean="0">
                <a:latin typeface="Tahoma" charset="0"/>
                <a:ea typeface="ＭＳ Ｐゴシック" charset="0"/>
                <a:cs typeface="ＭＳ Ｐゴシック" charset="0"/>
              </a:rPr>
              <a:t>(1900</a:t>
            </a:r>
            <a:r>
              <a:rPr lang="en-US" sz="3600" dirty="0">
                <a:latin typeface="Tahoma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39941" name="Picture 3" descr="Clickable Map of the Periodic T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55650"/>
            <a:ext cx="7924800" cy="655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Rectangle 4"/>
          <p:cNvSpPr>
            <a:spLocks noChangeArrowheads="1"/>
          </p:cNvSpPr>
          <p:nvPr/>
        </p:nvSpPr>
        <p:spPr bwMode="auto">
          <a:xfrm>
            <a:off x="3352800" y="5638800"/>
            <a:ext cx="3124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420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440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131303-8147-194B-A468-4399C678C23D}" type="slidenum">
              <a:rPr lang="en-US" sz="1500">
                <a:solidFill>
                  <a:srgbClr val="0000FF"/>
                </a:solidFill>
              </a:rPr>
              <a:pPr eaLnBrk="1" hangingPunct="1"/>
              <a:t>16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Elementary Particles</a:t>
            </a:r>
            <a:r>
              <a:rPr lang="en-US" altLang="ja-JP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dirty="0" smtClean="0">
                <a:latin typeface="Tahoma" charset="0"/>
                <a:ea typeface="ＭＳ Ｐゴシック" charset="0"/>
                <a:cs typeface="ＭＳ Ｐゴシック" charset="0"/>
              </a:rPr>
              <a:t>(1930</a:t>
            </a:r>
            <a:r>
              <a:rPr lang="en-US" altLang="ja-JP" dirty="0">
                <a:latin typeface="Tahoma" charset="0"/>
                <a:ea typeface="ＭＳ Ｐゴシック" charset="0"/>
                <a:cs typeface="ＭＳ Ｐゴシック" charset="0"/>
              </a:rPr>
              <a:t>)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4037" name="Picture 3" descr="fi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9342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Text Box 4"/>
          <p:cNvSpPr txBox="1">
            <a:spLocks noChangeArrowheads="1"/>
          </p:cNvSpPr>
          <p:nvPr/>
        </p:nvSpPr>
        <p:spPr bwMode="auto">
          <a:xfrm>
            <a:off x="1235091" y="6106180"/>
            <a:ext cx="72231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CC0000"/>
                </a:solidFill>
                <a:latin typeface="+mn-lt"/>
              </a:rPr>
              <a:t>Avogadro Number = 1 g / 1.762 x 10</a:t>
            </a:r>
            <a:r>
              <a:rPr lang="en-US" sz="2800" b="1" baseline="30000" dirty="0">
                <a:solidFill>
                  <a:srgbClr val="CC0000"/>
                </a:solidFill>
                <a:latin typeface="+mn-lt"/>
              </a:rPr>
              <a:t>-27</a:t>
            </a:r>
            <a:r>
              <a:rPr lang="en-US" sz="2800" b="1" dirty="0">
                <a:solidFill>
                  <a:srgbClr val="CC0000"/>
                </a:solidFill>
                <a:latin typeface="+mn-lt"/>
              </a:rPr>
              <a:t> kg = 6 x 10</a:t>
            </a:r>
            <a:r>
              <a:rPr lang="en-US" sz="2800" b="1" baseline="30000" dirty="0">
                <a:solidFill>
                  <a:srgbClr val="CC0000"/>
                </a:solidFill>
                <a:latin typeface="+mn-lt"/>
              </a:rPr>
              <a:t>23</a:t>
            </a:r>
            <a:r>
              <a:rPr lang="en-US" sz="2800" b="1" dirty="0">
                <a:solidFill>
                  <a:srgbClr val="CC0000"/>
                </a:solidFill>
                <a:latin typeface="+mn-lt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81200" y="3962400"/>
            <a:ext cx="99768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 Narrow"/>
                <a:cs typeface="Arial Narrow"/>
              </a:rPr>
              <a:t>Proton</a:t>
            </a:r>
            <a:endParaRPr lang="en-US" b="1" dirty="0">
              <a:solidFill>
                <a:srgbClr val="000090"/>
              </a:solidFill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000" y="4038600"/>
            <a:ext cx="115187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 Narrow"/>
                <a:cs typeface="Arial Narrow"/>
              </a:rPr>
              <a:t>Neutron</a:t>
            </a:r>
            <a:endParaRPr lang="en-US" b="1" dirty="0">
              <a:solidFill>
                <a:srgbClr val="000090"/>
              </a:solidFill>
              <a:latin typeface="Arial Narrow"/>
              <a:cs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0800" y="2971800"/>
            <a:ext cx="119440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 Narrow"/>
                <a:cs typeface="Arial Narrow"/>
              </a:rPr>
              <a:t>Electron</a:t>
            </a:r>
            <a:endParaRPr lang="en-US" b="1" dirty="0">
              <a:solidFill>
                <a:srgbClr val="00009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9730309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608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460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13A69A-CD96-D349-BD45-BB3017FD398A}" type="slidenum">
              <a:rPr lang="en-US" sz="1500">
                <a:solidFill>
                  <a:srgbClr val="0000FF"/>
                </a:solidFill>
              </a:rPr>
              <a:pPr eaLnBrk="1" hangingPunct="1"/>
              <a:t>17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Atoms</a:t>
            </a:r>
          </a:p>
        </p:txBody>
      </p:sp>
      <p:pic>
        <p:nvPicPr>
          <p:cNvPr id="46085" name="Picture 3" descr="atom-boh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" b="2682"/>
          <a:stretch/>
        </p:blipFill>
        <p:spPr bwMode="auto">
          <a:xfrm>
            <a:off x="1905000" y="838200"/>
            <a:ext cx="5486400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5467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120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512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AF6E4A-F90E-C344-9357-A468ACF037DE}" type="slidenum">
              <a:rPr lang="en-US" sz="1500">
                <a:solidFill>
                  <a:srgbClr val="0000FF"/>
                </a:solidFill>
              </a:rPr>
              <a:pPr eaLnBrk="1" hangingPunct="1"/>
              <a:t>18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51204" name="Picture 6" descr="slac-aerial-photo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601200" cy="730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3733800" cy="914400"/>
          </a:xfrm>
        </p:spPr>
        <p:txBody>
          <a:bodyPr/>
          <a:lstStyle/>
          <a:p>
            <a:r>
              <a:rPr lang="en-US" sz="24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SLAC</a:t>
            </a:r>
            <a:br>
              <a:rPr lang="en-US" sz="24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(Stanford Linear Accelerator Center)</a:t>
            </a:r>
          </a:p>
        </p:txBody>
      </p:sp>
      <p:sp>
        <p:nvSpPr>
          <p:cNvPr id="51206" name="Rectangle 7"/>
          <p:cNvSpPr>
            <a:spLocks noChangeArrowheads="1"/>
          </p:cNvSpPr>
          <p:nvPr/>
        </p:nvSpPr>
        <p:spPr bwMode="auto">
          <a:xfrm>
            <a:off x="0" y="6629400"/>
            <a:ext cx="3048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15" tIns="48307" rIns="96615" bIns="48307" anchor="ctr"/>
          <a:lstStyle/>
          <a:p>
            <a:pPr defTabSz="965200">
              <a:lnSpc>
                <a:spcPct val="80000"/>
              </a:lnSpc>
            </a:pPr>
            <a:r>
              <a:rPr lang="en-US" b="1">
                <a:solidFill>
                  <a:srgbClr val="FF00FF"/>
                </a:solidFill>
                <a:latin typeface="Tahoma" charset="0"/>
              </a:rPr>
              <a:t>e</a:t>
            </a:r>
            <a:r>
              <a:rPr lang="en-US" b="1" baseline="30000">
                <a:solidFill>
                  <a:srgbClr val="FF00FF"/>
                </a:solidFill>
                <a:latin typeface="Tahoma" charset="0"/>
              </a:rPr>
              <a:t>+</a:t>
            </a:r>
            <a:r>
              <a:rPr lang="en-US" b="1">
                <a:solidFill>
                  <a:srgbClr val="FF00FF"/>
                </a:solidFill>
                <a:latin typeface="Tahoma" charset="0"/>
              </a:rPr>
              <a:t> + e</a:t>
            </a:r>
            <a:r>
              <a:rPr lang="en-US" b="1" baseline="30000">
                <a:solidFill>
                  <a:srgbClr val="FF00FF"/>
                </a:solidFill>
                <a:latin typeface="Tahoma" charset="0"/>
              </a:rPr>
              <a:t>-</a:t>
            </a:r>
          </a:p>
        </p:txBody>
      </p:sp>
      <p:sp>
        <p:nvSpPr>
          <p:cNvPr id="51207" name="Rectangle 8"/>
          <p:cNvSpPr>
            <a:spLocks noChangeArrowheads="1"/>
          </p:cNvSpPr>
          <p:nvPr/>
        </p:nvSpPr>
        <p:spPr bwMode="auto">
          <a:xfrm>
            <a:off x="4191000" y="2057400"/>
            <a:ext cx="3687763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/>
          <a:p>
            <a:r>
              <a:rPr lang="en-US" sz="2000" b="1">
                <a:solidFill>
                  <a:srgbClr val="FFFF00"/>
                </a:solidFill>
              </a:rPr>
              <a:t>1 mile long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325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532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67C0609-3263-AC41-8402-19E129EE9DEE}" type="slidenum">
              <a:rPr lang="en-US" sz="1500">
                <a:solidFill>
                  <a:srgbClr val="0000FF"/>
                </a:solidFill>
              </a:rPr>
              <a:pPr eaLnBrk="1" hangingPunct="1"/>
              <a:t>19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53252" name="Picture 2" descr="96-1037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6"/>
          <a:stretch>
            <a:fillRect/>
          </a:stretch>
        </p:blipFill>
        <p:spPr bwMode="auto">
          <a:xfrm>
            <a:off x="0" y="0"/>
            <a:ext cx="9677400" cy="737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Fermi Lab near Chicago</a:t>
            </a:r>
          </a:p>
        </p:txBody>
      </p:sp>
      <p:sp>
        <p:nvSpPr>
          <p:cNvPr id="53254" name="Rectangle 4"/>
          <p:cNvSpPr>
            <a:spLocks noChangeArrowheads="1"/>
          </p:cNvSpPr>
          <p:nvPr/>
        </p:nvSpPr>
        <p:spPr bwMode="auto">
          <a:xfrm>
            <a:off x="4295775" y="4768850"/>
            <a:ext cx="36877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</a:rPr>
              <a:t>6km Circumference</a:t>
            </a:r>
          </a:p>
          <a:p>
            <a:pPr algn="ctr"/>
            <a:r>
              <a:rPr lang="en-US" sz="2000" b="1">
                <a:solidFill>
                  <a:srgbClr val="FFFF00"/>
                </a:solidFill>
              </a:rPr>
              <a:t>1+1=2 TeV</a:t>
            </a: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0" y="6629400"/>
            <a:ext cx="3048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15" tIns="48307" rIns="96615" bIns="48307" anchor="ctr"/>
          <a:lstStyle/>
          <a:p>
            <a:pPr defTabSz="965200">
              <a:lnSpc>
                <a:spcPct val="80000"/>
              </a:lnSpc>
            </a:pPr>
            <a:r>
              <a:rPr lang="en-US" b="1">
                <a:solidFill>
                  <a:srgbClr val="FF00FF"/>
                </a:solidFill>
                <a:latin typeface="Tahoma" charset="0"/>
              </a:rPr>
              <a:t> p  + p</a:t>
            </a:r>
            <a:r>
              <a:rPr lang="en-US" b="1" baseline="30000">
                <a:solidFill>
                  <a:srgbClr val="FF00FF"/>
                </a:solidFill>
                <a:latin typeface="Tahoma" charset="0"/>
              </a:rPr>
              <a:t>-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C5CE7C-A995-A94F-AE8E-4935783A6C53}" type="slidenum">
              <a:rPr lang="en-US" sz="1500">
                <a:solidFill>
                  <a:srgbClr val="0000FF"/>
                </a:solidFill>
              </a:rPr>
              <a:pPr eaLnBrk="1" hangingPunct="1"/>
              <a:t>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2532" name="Rectangle 2"/>
          <p:cNvSpPr>
            <a:spLocks noChangeArrowheads="1"/>
          </p:cNvSpPr>
          <p:nvPr/>
        </p:nvSpPr>
        <p:spPr bwMode="auto">
          <a:xfrm>
            <a:off x="0" y="0"/>
            <a:ext cx="101346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 b="1"/>
          </a:p>
        </p:txBody>
      </p:sp>
      <p:pic>
        <p:nvPicPr>
          <p:cNvPr id="22533" name="Picture 3" descr="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7938"/>
            <a:ext cx="6629400" cy="698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6964" name="Text Box 4"/>
          <p:cNvSpPr txBox="1">
            <a:spLocks noChangeArrowheads="1"/>
          </p:cNvSpPr>
          <p:nvPr/>
        </p:nvSpPr>
        <p:spPr bwMode="auto">
          <a:xfrm>
            <a:off x="6019800" y="6629400"/>
            <a:ext cx="37480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200" b="1">
                <a:solidFill>
                  <a:srgbClr val="60C99C"/>
                </a:solidFill>
              </a:rPr>
              <a:t>Why are we here? </a:t>
            </a:r>
            <a:endParaRPr lang="ja-JP" altLang="en-US" sz="3200" b="1">
              <a:solidFill>
                <a:srgbClr val="60C99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16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696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1/29/2011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65C49-799B-2E48-AA68-A70B0514BE8C}" type="slidenum">
              <a:rPr lang="en-US"/>
              <a:pPr/>
              <a:t>20</a:t>
            </a:fld>
            <a:endParaRPr lang="en-US"/>
          </a:p>
        </p:txBody>
      </p:sp>
      <p:sp>
        <p:nvSpPr>
          <p:cNvPr id="34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665163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627" tIns="48314" rIns="96627" bIns="48314"/>
          <a:lstStyle/>
          <a:p>
            <a:pPr defTabSz="914400"/>
            <a:r>
              <a:rPr lang="en-US" sz="3600" dirty="0"/>
              <a:t>Elementary Particles  </a:t>
            </a:r>
            <a:r>
              <a:rPr lang="en-US" sz="3600" dirty="0" smtClean="0"/>
              <a:t>(1970</a:t>
            </a:r>
            <a:r>
              <a:rPr lang="en-US" sz="3600" dirty="0"/>
              <a:t>)</a:t>
            </a:r>
          </a:p>
        </p:txBody>
      </p:sp>
      <p:pic>
        <p:nvPicPr>
          <p:cNvPr id="34222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3" y="974725"/>
            <a:ext cx="9558337" cy="6280150"/>
          </a:xfrm>
          <a:noFill/>
          <a:ln/>
        </p:spPr>
      </p:pic>
      <p:sp>
        <p:nvSpPr>
          <p:cNvPr id="3422212" name="Text Box 4"/>
          <p:cNvSpPr txBox="1">
            <a:spLocks noChangeArrowheads="1"/>
          </p:cNvSpPr>
          <p:nvPr/>
        </p:nvSpPr>
        <p:spPr bwMode="auto">
          <a:xfrm>
            <a:off x="762000" y="3505200"/>
            <a:ext cx="134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latin typeface="Arial" charset="0"/>
              </a:rPr>
              <a:t>10</a:t>
            </a:r>
            <a:r>
              <a:rPr lang="en-US" sz="2800" baseline="30000">
                <a:latin typeface="Arial" charset="0"/>
              </a:rPr>
              <a:t>-10</a:t>
            </a:r>
            <a:r>
              <a:rPr lang="en-US" sz="2800">
                <a:latin typeface="Arial" charset="0"/>
              </a:rPr>
              <a:t> m</a:t>
            </a:r>
          </a:p>
        </p:txBody>
      </p:sp>
      <p:sp>
        <p:nvSpPr>
          <p:cNvPr id="3422213" name="Text Box 5"/>
          <p:cNvSpPr txBox="1">
            <a:spLocks noChangeArrowheads="1"/>
          </p:cNvSpPr>
          <p:nvPr/>
        </p:nvSpPr>
        <p:spPr bwMode="auto">
          <a:xfrm>
            <a:off x="2743200" y="4495800"/>
            <a:ext cx="134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latin typeface="Arial" charset="0"/>
              </a:rPr>
              <a:t>10</a:t>
            </a:r>
            <a:r>
              <a:rPr lang="en-US" sz="2800" baseline="30000">
                <a:latin typeface="Arial" charset="0"/>
              </a:rPr>
              <a:t>-14</a:t>
            </a:r>
            <a:r>
              <a:rPr lang="en-US" sz="2800">
                <a:latin typeface="Arial" charset="0"/>
              </a:rPr>
              <a:t> m</a:t>
            </a:r>
          </a:p>
        </p:txBody>
      </p:sp>
      <p:sp>
        <p:nvSpPr>
          <p:cNvPr id="3422214" name="Text Box 6"/>
          <p:cNvSpPr txBox="1">
            <a:spLocks noChangeArrowheads="1"/>
          </p:cNvSpPr>
          <p:nvPr/>
        </p:nvSpPr>
        <p:spPr bwMode="auto">
          <a:xfrm>
            <a:off x="3886200" y="5638800"/>
            <a:ext cx="134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latin typeface="Arial" charset="0"/>
              </a:rPr>
              <a:t>10</a:t>
            </a:r>
            <a:r>
              <a:rPr lang="en-US" sz="2800" baseline="30000">
                <a:latin typeface="Arial" charset="0"/>
              </a:rPr>
              <a:t>-15</a:t>
            </a:r>
            <a:r>
              <a:rPr lang="en-US" sz="2800">
                <a:latin typeface="Arial" charset="0"/>
              </a:rPr>
              <a:t> m</a:t>
            </a:r>
          </a:p>
        </p:txBody>
      </p:sp>
      <p:sp>
        <p:nvSpPr>
          <p:cNvPr id="3422215" name="Text Box 7"/>
          <p:cNvSpPr txBox="1">
            <a:spLocks noChangeArrowheads="1"/>
          </p:cNvSpPr>
          <p:nvPr/>
        </p:nvSpPr>
        <p:spPr bwMode="auto">
          <a:xfrm>
            <a:off x="4419600" y="6629400"/>
            <a:ext cx="16525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latin typeface="Arial" charset="0"/>
              </a:rPr>
              <a:t>&lt; 10</a:t>
            </a:r>
            <a:r>
              <a:rPr lang="en-US" sz="2800" baseline="30000">
                <a:latin typeface="Arial" charset="0"/>
              </a:rPr>
              <a:t>-18</a:t>
            </a:r>
            <a:r>
              <a:rPr lang="en-US" sz="2800">
                <a:latin typeface="Arial" charset="0"/>
              </a:rPr>
              <a:t> 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05600" y="5105400"/>
            <a:ext cx="210526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Proton, Neutron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6760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Quark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1/29/2011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26D4F-781C-3A41-B293-C4D1AAEAE64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2209800" y="2895600"/>
            <a:ext cx="2051993" cy="2051995"/>
          </a:xfrm>
          <a:prstGeom prst="ellipse">
            <a:avLst/>
          </a:prstGeom>
          <a:noFill/>
          <a:ln w="508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2912531" y="3276600"/>
            <a:ext cx="533400" cy="533401"/>
          </a:xfrm>
          <a:prstGeom prst="ellipse">
            <a:avLst/>
          </a:prstGeom>
          <a:noFill/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37935" y="3200400"/>
            <a:ext cx="4353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2590800" y="3886200"/>
            <a:ext cx="533400" cy="533401"/>
          </a:xfrm>
          <a:prstGeom prst="ellipse">
            <a:avLst/>
          </a:prstGeom>
          <a:noFill/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3276600" y="3886200"/>
            <a:ext cx="533400" cy="533401"/>
          </a:xfrm>
          <a:prstGeom prst="ellipse">
            <a:avLst/>
          </a:prstGeom>
          <a:noFill/>
          <a:ln w="508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8527" y="3817890"/>
            <a:ext cx="4353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15398" y="3809423"/>
            <a:ext cx="4353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3366FF"/>
                </a:solidFill>
              </a:rPr>
              <a:t>d</a:t>
            </a:r>
            <a:endParaRPr lang="en-US" sz="3200" b="1" dirty="0">
              <a:solidFill>
                <a:srgbClr val="3366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55657" y="2057400"/>
            <a:ext cx="1672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Proton</a:t>
            </a:r>
            <a:endParaRPr lang="en-US" sz="3600" b="1" dirty="0"/>
          </a:p>
        </p:txBody>
      </p:sp>
      <p:sp>
        <p:nvSpPr>
          <p:cNvPr id="17" name="Oval 16"/>
          <p:cNvSpPr>
            <a:spLocks noChangeAspect="1"/>
          </p:cNvSpPr>
          <p:nvPr/>
        </p:nvSpPr>
        <p:spPr bwMode="auto">
          <a:xfrm>
            <a:off x="6141733" y="3276600"/>
            <a:ext cx="533400" cy="533401"/>
          </a:xfrm>
          <a:prstGeom prst="ellipse">
            <a:avLst/>
          </a:prstGeom>
          <a:noFill/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67137" y="3200400"/>
            <a:ext cx="4353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>
            <a:spLocks noChangeAspect="1"/>
          </p:cNvSpPr>
          <p:nvPr/>
        </p:nvSpPr>
        <p:spPr bwMode="auto">
          <a:xfrm>
            <a:off x="5820002" y="3886200"/>
            <a:ext cx="533400" cy="533401"/>
          </a:xfrm>
          <a:prstGeom prst="ellipse">
            <a:avLst/>
          </a:prstGeom>
          <a:noFill/>
          <a:ln w="508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 bwMode="auto">
          <a:xfrm>
            <a:off x="6505802" y="3886200"/>
            <a:ext cx="533400" cy="533401"/>
          </a:xfrm>
          <a:prstGeom prst="ellipse">
            <a:avLst/>
          </a:prstGeom>
          <a:noFill/>
          <a:ln w="508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87729" y="3817890"/>
            <a:ext cx="4353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3366FF"/>
                </a:solidFill>
              </a:rPr>
              <a:t>d</a:t>
            </a:r>
            <a:endParaRPr lang="en-US" sz="3200" b="1" dirty="0">
              <a:solidFill>
                <a:srgbClr val="3366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44600" y="3809423"/>
            <a:ext cx="4353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3366FF"/>
                </a:solidFill>
              </a:rPr>
              <a:t>d</a:t>
            </a:r>
            <a:endParaRPr lang="en-US" sz="3200" b="1" dirty="0">
              <a:solidFill>
                <a:srgbClr val="3366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62600" y="2057400"/>
            <a:ext cx="1954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Neutron</a:t>
            </a:r>
            <a:endParaRPr lang="en-US" sz="3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676400" y="5638800"/>
            <a:ext cx="2829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+ 2/3 + 2/3 </a:t>
            </a:r>
            <a:r>
              <a:rPr lang="en-US" sz="2800" b="1" dirty="0" smtClean="0">
                <a:solidFill>
                  <a:srgbClr val="3366FF"/>
                </a:solidFill>
                <a:latin typeface="+mn-lt"/>
              </a:rPr>
              <a:t>– 1/3 </a:t>
            </a:r>
            <a:r>
              <a:rPr lang="en-US" sz="2800" b="1" dirty="0" smtClean="0">
                <a:latin typeface="+mn-lt"/>
              </a:rPr>
              <a:t>= 1</a:t>
            </a:r>
            <a:endParaRPr lang="en-US" sz="2800" b="1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34000" y="5638800"/>
            <a:ext cx="2821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+ 2/3 </a:t>
            </a:r>
            <a:r>
              <a:rPr lang="en-US" sz="2800" b="1" dirty="0" smtClean="0">
                <a:solidFill>
                  <a:srgbClr val="3366FF"/>
                </a:solidFill>
                <a:latin typeface="+mn-lt"/>
              </a:rPr>
              <a:t>– 1/3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b="1" dirty="0" smtClean="0">
                <a:solidFill>
                  <a:srgbClr val="3366FF"/>
                </a:solidFill>
                <a:latin typeface="+mn-lt"/>
              </a:rPr>
              <a:t>– 1/3 </a:t>
            </a:r>
            <a:r>
              <a:rPr lang="en-US" sz="2800" b="1" dirty="0" smtClean="0">
                <a:latin typeface="+mn-lt"/>
              </a:rPr>
              <a:t>= 0</a:t>
            </a:r>
            <a:endParaRPr lang="en-US" sz="2800" b="1" dirty="0">
              <a:latin typeface="+mn-lt"/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 bwMode="auto">
          <a:xfrm>
            <a:off x="5410200" y="2901005"/>
            <a:ext cx="2051993" cy="2051995"/>
          </a:xfrm>
          <a:prstGeom prst="ellipse">
            <a:avLst/>
          </a:prstGeom>
          <a:noFill/>
          <a:ln w="508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038506"/>
      </p:ext>
    </p:extLst>
  </p:cSld>
  <p:clrMapOvr>
    <a:masterClrMapping/>
  </p:clrMapOvr>
  <p:transition xmlns:p14="http://schemas.microsoft.com/office/powerpoint/2010/main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270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573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0E7C349-9A93-A243-9195-F76C39FB5B1E}" type="slidenum">
              <a:rPr lang="en-US" sz="1500">
                <a:solidFill>
                  <a:srgbClr val="0000FF"/>
                </a:solidFill>
              </a:rPr>
              <a:pPr eaLnBrk="1" hangingPunct="1"/>
              <a:t>22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ahoma" charset="0"/>
                <a:ea typeface="ＭＳ Ｐゴシック" charset="0"/>
                <a:cs typeface="ＭＳ Ｐゴシック" charset="0"/>
              </a:rPr>
              <a:t>Elementary </a:t>
            </a:r>
            <a:r>
              <a:rPr lang="en-US" sz="3600" dirty="0" smtClean="0">
                <a:latin typeface="Tahoma" charset="0"/>
                <a:ea typeface="ＭＳ Ｐゴシック" charset="0"/>
                <a:cs typeface="ＭＳ Ｐゴシック" charset="0"/>
              </a:rPr>
              <a:t>Particles (2000)</a:t>
            </a:r>
            <a:endParaRPr lang="en-US" sz="36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7349" name="Picture 3" descr="simplemode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3"/>
          <a:stretch>
            <a:fillRect/>
          </a:stretch>
        </p:blipFill>
        <p:spPr bwMode="auto">
          <a:xfrm>
            <a:off x="2362200" y="1914525"/>
            <a:ext cx="464820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ext Box 4"/>
          <p:cNvSpPr txBox="1">
            <a:spLocks noChangeArrowheads="1"/>
          </p:cNvSpPr>
          <p:nvPr/>
        </p:nvSpPr>
        <p:spPr bwMode="auto">
          <a:xfrm>
            <a:off x="1219200" y="1228725"/>
            <a:ext cx="104616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Charge</a:t>
            </a:r>
          </a:p>
          <a:p>
            <a:pPr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+2/3</a:t>
            </a:r>
          </a:p>
          <a:p>
            <a:pPr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-1/3</a:t>
            </a:r>
          </a:p>
          <a:p>
            <a:pPr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0</a:t>
            </a:r>
          </a:p>
          <a:p>
            <a:pPr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-1</a:t>
            </a:r>
          </a:p>
        </p:txBody>
      </p:sp>
      <p:sp>
        <p:nvSpPr>
          <p:cNvPr id="57351" name="Rectangle 5"/>
          <p:cNvSpPr>
            <a:spLocks noChangeArrowheads="1"/>
          </p:cNvSpPr>
          <p:nvPr/>
        </p:nvSpPr>
        <p:spPr bwMode="auto">
          <a:xfrm>
            <a:off x="3500438" y="1127125"/>
            <a:ext cx="34178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FF"/>
                </a:solidFill>
              </a:rPr>
              <a:t>Fermion	    </a:t>
            </a:r>
            <a:r>
              <a:rPr lang="en-US">
                <a:solidFill>
                  <a:srgbClr val="008000"/>
                </a:solidFill>
              </a:rPr>
              <a:t>Boson</a:t>
            </a:r>
          </a:p>
        </p:txBody>
      </p:sp>
      <p:sp>
        <p:nvSpPr>
          <p:cNvPr id="57352" name="Text Box 6"/>
          <p:cNvSpPr txBox="1">
            <a:spLocks noChangeArrowheads="1"/>
          </p:cNvSpPr>
          <p:nvPr/>
        </p:nvSpPr>
        <p:spPr bwMode="auto">
          <a:xfrm>
            <a:off x="7162800" y="1219200"/>
            <a:ext cx="104616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Charge</a:t>
            </a:r>
          </a:p>
          <a:p>
            <a:pPr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0</a:t>
            </a:r>
          </a:p>
          <a:p>
            <a:pPr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0</a:t>
            </a:r>
          </a:p>
          <a:p>
            <a:pPr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</a:rPr>
              <a:t>0</a:t>
            </a:r>
          </a:p>
          <a:p>
            <a:pPr eaLnBrk="1" hangingPunct="1">
              <a:lnSpc>
                <a:spcPct val="200000"/>
              </a:lnSpc>
            </a:pPr>
            <a:r>
              <a:rPr lang="en-US">
                <a:solidFill>
                  <a:srgbClr val="0000FF"/>
                </a:solidFill>
                <a:sym typeface="Symbol" charset="0"/>
              </a:rPr>
              <a:t></a:t>
            </a:r>
            <a:r>
              <a:rPr lang="en-US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57353" name="Rectangle 7"/>
          <p:cNvSpPr>
            <a:spLocks noChangeArrowheads="1"/>
          </p:cNvSpPr>
          <p:nvPr/>
        </p:nvSpPr>
        <p:spPr bwMode="auto">
          <a:xfrm>
            <a:off x="6400800" y="6172200"/>
            <a:ext cx="29035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00FF"/>
                </a:solidFill>
              </a:rPr>
              <a:t>+ Anti-particles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475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593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D32FB9-2F72-6E41-BFC3-4DEF6F9480F9}" type="slidenum">
              <a:rPr lang="en-US" sz="1500">
                <a:solidFill>
                  <a:srgbClr val="0000FF"/>
                </a:solidFill>
              </a:rPr>
              <a:pPr eaLnBrk="1" hangingPunct="1"/>
              <a:t>23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9396" name="Rectangle 2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</p:spPr>
        <p:txBody>
          <a:bodyPr lIns="96627" tIns="48314" rIns="96627" bIns="48314"/>
          <a:lstStyle/>
          <a:p>
            <a:pPr defTabSz="914400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Elementary Particles and Forces</a:t>
            </a:r>
          </a:p>
        </p:txBody>
      </p:sp>
      <p:pic>
        <p:nvPicPr>
          <p:cNvPr id="593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" r="70497"/>
          <a:stretch>
            <a:fillRect/>
          </a:stretch>
        </p:blipFill>
        <p:spPr bwMode="auto">
          <a:xfrm>
            <a:off x="1295400" y="762000"/>
            <a:ext cx="28098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8" t="421"/>
          <a:stretch>
            <a:fillRect/>
          </a:stretch>
        </p:blipFill>
        <p:spPr bwMode="auto">
          <a:xfrm>
            <a:off x="5181600" y="762000"/>
            <a:ext cx="285591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885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788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66AFBD-DD24-2643-87F0-93AF90CED049}" type="slidenum">
              <a:rPr lang="en-US" sz="1500">
                <a:solidFill>
                  <a:srgbClr val="0000FF"/>
                </a:solidFill>
              </a:rPr>
              <a:pPr eaLnBrk="1" hangingPunct="1"/>
              <a:t>24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88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Power of Electric Force </a:t>
            </a:r>
          </a:p>
        </p:txBody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9340850" cy="57721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latin typeface="Arial Narrow" charset="0"/>
                <a:ea typeface="ＭＳ Ｐゴシック" charset="0"/>
                <a:cs typeface="ＭＳ Ｐゴシック" charset="0"/>
              </a:rPr>
              <a:t>Electric Force is responsible for</a:t>
            </a:r>
          </a:p>
          <a:p>
            <a:pPr lvl="2">
              <a:lnSpc>
                <a:spcPct val="80000"/>
              </a:lnSpc>
            </a:pPr>
            <a:endParaRPr lang="en-US" dirty="0">
              <a:latin typeface="Arial Narrow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dirty="0">
                <a:latin typeface="Arial Narrow" charset="0"/>
                <a:ea typeface="ＭＳ Ｐゴシック" charset="0"/>
              </a:rPr>
              <a:t>Electrons</a:t>
            </a:r>
            <a:r>
              <a:rPr lang="ja-JP" altLang="en-US" dirty="0">
                <a:latin typeface="Arial Narrow" charset="0"/>
                <a:ea typeface="ＭＳ Ｐゴシック" charset="0"/>
              </a:rPr>
              <a:t>’</a:t>
            </a:r>
            <a:r>
              <a:rPr lang="en-US" altLang="ja-JP" dirty="0">
                <a:latin typeface="Arial Narrow" charset="0"/>
                <a:ea typeface="ＭＳ Ｐゴシック" charset="0"/>
              </a:rPr>
              <a:t> trajectory around a nuclei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latin typeface="Arial Narrow" charset="0"/>
                <a:ea typeface="ＭＳ Ｐゴシック" charset="0"/>
              </a:rPr>
              <a:t>Molecular structure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latin typeface="Arial Narrow" charset="0"/>
                <a:ea typeface="ＭＳ Ｐゴシック" charset="0"/>
              </a:rPr>
              <a:t>Structure </a:t>
            </a:r>
            <a:r>
              <a:rPr lang="en-US" dirty="0">
                <a:latin typeface="Arial Narrow" charset="0"/>
                <a:ea typeface="ＭＳ Ｐゴシック" charset="0"/>
              </a:rPr>
              <a:t>of any life (like your body), building, bridge etc…</a:t>
            </a:r>
          </a:p>
          <a:p>
            <a:pPr lvl="2">
              <a:lnSpc>
                <a:spcPct val="80000"/>
              </a:lnSpc>
            </a:pPr>
            <a:r>
              <a:rPr lang="en-US" dirty="0">
                <a:latin typeface="Arial Narrow" charset="0"/>
                <a:ea typeface="ＭＳ Ｐゴシック" charset="0"/>
              </a:rPr>
              <a:t>Structure of anything larger than a nuclei but smaller than the mountain.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latin typeface="Arial Narrow" charset="0"/>
                <a:ea typeface="ＭＳ Ｐゴシック" charset="0"/>
              </a:rPr>
              <a:t>How your brain works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latin typeface="Arial Narrow" charset="0"/>
                <a:ea typeface="ＭＳ Ｐゴシック" charset="0"/>
              </a:rPr>
              <a:t>Mechanism behind computer, TV, car etc…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latin typeface="Arial Narrow" charset="0"/>
                <a:ea typeface="ＭＳ Ｐゴシック" charset="0"/>
              </a:rPr>
              <a:t>…</a:t>
            </a:r>
            <a:endParaRPr lang="en-US" dirty="0">
              <a:latin typeface="Arial Narrow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7653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294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829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28408E-437E-6B46-8AEF-CBD43E8C949A}" type="slidenum">
              <a:rPr lang="en-US" sz="1500">
                <a:solidFill>
                  <a:srgbClr val="0000FF"/>
                </a:solidFill>
              </a:rPr>
              <a:pPr eaLnBrk="1" hangingPunct="1"/>
              <a:t>25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29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Power of Gravity</a:t>
            </a:r>
          </a:p>
        </p:txBody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9188450" cy="57721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000" dirty="0">
                <a:latin typeface="Arial Narrow" charset="0"/>
                <a:ea typeface="ＭＳ Ｐゴシック" charset="0"/>
                <a:cs typeface="ＭＳ Ｐゴシック" charset="0"/>
              </a:rPr>
              <a:t>Gravity is responsible for</a:t>
            </a:r>
          </a:p>
          <a:p>
            <a:pPr lvl="1">
              <a:lnSpc>
                <a:spcPct val="80000"/>
              </a:lnSpc>
            </a:pPr>
            <a:r>
              <a:rPr lang="en-US" sz="3600" dirty="0">
                <a:latin typeface="Arial Narrow" charset="0"/>
                <a:ea typeface="ＭＳ Ｐゴシック" charset="0"/>
              </a:rPr>
              <a:t>Your staying on the ground</a:t>
            </a:r>
          </a:p>
          <a:p>
            <a:pPr lvl="1">
              <a:lnSpc>
                <a:spcPct val="80000"/>
              </a:lnSpc>
            </a:pPr>
            <a:r>
              <a:rPr lang="en-US" sz="3600" dirty="0">
                <a:latin typeface="Arial Narrow" charset="0"/>
                <a:ea typeface="ＭＳ Ｐゴシック" charset="0"/>
              </a:rPr>
              <a:t>Trajectory of a ball</a:t>
            </a:r>
          </a:p>
          <a:p>
            <a:pPr lvl="1">
              <a:lnSpc>
                <a:spcPct val="80000"/>
              </a:lnSpc>
            </a:pPr>
            <a:r>
              <a:rPr lang="en-US" sz="3600" dirty="0">
                <a:latin typeface="Arial Narrow" charset="0"/>
                <a:ea typeface="ＭＳ Ｐゴシック" charset="0"/>
              </a:rPr>
              <a:t>Orbit of Satellite, moon…</a:t>
            </a:r>
          </a:p>
          <a:p>
            <a:pPr lvl="1">
              <a:lnSpc>
                <a:spcPct val="80000"/>
              </a:lnSpc>
            </a:pPr>
            <a:r>
              <a:rPr lang="en-US" sz="3600" dirty="0" smtClean="0">
                <a:latin typeface="Arial Narrow" charset="0"/>
                <a:ea typeface="ＭＳ Ｐゴシック" charset="0"/>
              </a:rPr>
              <a:t>Formation </a:t>
            </a:r>
            <a:r>
              <a:rPr lang="en-US" sz="3600" dirty="0">
                <a:latin typeface="Arial Narrow" charset="0"/>
                <a:ea typeface="ＭＳ Ｐゴシック" charset="0"/>
              </a:rPr>
              <a:t>of the solar system</a:t>
            </a:r>
          </a:p>
          <a:p>
            <a:pPr lvl="1">
              <a:lnSpc>
                <a:spcPct val="80000"/>
              </a:lnSpc>
            </a:pPr>
            <a:r>
              <a:rPr lang="en-US" sz="3600" dirty="0">
                <a:latin typeface="Arial Narrow" charset="0"/>
                <a:ea typeface="ＭＳ Ｐゴシック" charset="0"/>
              </a:rPr>
              <a:t>Formation of the </a:t>
            </a:r>
            <a:r>
              <a:rPr lang="en-US" sz="3600" dirty="0" smtClean="0">
                <a:latin typeface="Arial Narrow" charset="0"/>
                <a:ea typeface="ＭＳ Ｐゴシック" charset="0"/>
              </a:rPr>
              <a:t>Galaxy</a:t>
            </a:r>
          </a:p>
          <a:p>
            <a:pPr lvl="1">
              <a:lnSpc>
                <a:spcPct val="80000"/>
              </a:lnSpc>
            </a:pPr>
            <a:r>
              <a:rPr lang="en-US" sz="3600" dirty="0" smtClean="0">
                <a:latin typeface="Arial Narrow" charset="0"/>
                <a:ea typeface="ＭＳ Ｐゴシック" charset="0"/>
              </a:rPr>
              <a:t>…</a:t>
            </a:r>
            <a:endParaRPr lang="en-US" sz="3000" dirty="0">
              <a:latin typeface="Arial Narrow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4000" dirty="0" smtClean="0">
                <a:latin typeface="Arial Narrow" charset="0"/>
                <a:ea typeface="ＭＳ Ｐゴシック" charset="0"/>
                <a:cs typeface="ＭＳ Ｐゴシック" charset="0"/>
              </a:rPr>
              <a:t>Gravity </a:t>
            </a:r>
            <a:r>
              <a:rPr lang="en-US" sz="4000" dirty="0">
                <a:latin typeface="Arial Narrow" charset="0"/>
                <a:ea typeface="ＭＳ Ｐゴシック" charset="0"/>
                <a:cs typeface="ＭＳ Ｐゴシック" charset="0"/>
              </a:rPr>
              <a:t>is very, very weak compared to Electric Force.</a:t>
            </a:r>
          </a:p>
          <a:p>
            <a:pPr lvl="1">
              <a:lnSpc>
                <a:spcPct val="80000"/>
              </a:lnSpc>
            </a:pPr>
            <a:r>
              <a:rPr lang="en-US" sz="3600" i="1" dirty="0">
                <a:solidFill>
                  <a:srgbClr val="FF3300"/>
                </a:solidFill>
                <a:latin typeface="Arial Narrow" charset="0"/>
                <a:ea typeface="ＭＳ Ｐゴシック" charset="0"/>
              </a:rPr>
              <a:t>N</a:t>
            </a:r>
            <a:r>
              <a:rPr lang="en-US" sz="3600" dirty="0">
                <a:latin typeface="Arial Narrow" charset="0"/>
                <a:ea typeface="ＭＳ Ｐゴシック" charset="0"/>
              </a:rPr>
              <a:t> = (Electric force) / (Gravity) = </a:t>
            </a:r>
            <a:r>
              <a:rPr lang="en-US" sz="3600" dirty="0" smtClean="0">
                <a:latin typeface="Arial Narrow" charset="0"/>
                <a:ea typeface="ＭＳ Ｐゴシック" charset="0"/>
              </a:rPr>
              <a:t>10</a:t>
            </a:r>
            <a:r>
              <a:rPr lang="en-US" sz="3600" baseline="30000" dirty="0" smtClean="0">
                <a:latin typeface="Arial Narrow" charset="0"/>
                <a:ea typeface="ＭＳ Ｐゴシック" charset="0"/>
              </a:rPr>
              <a:t>39</a:t>
            </a:r>
            <a:endParaRPr lang="en-US" sz="3600" dirty="0">
              <a:latin typeface="Arial Narrow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8153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089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808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7B391F-4485-2B40-8C46-A00B47068B19}" type="slidenum">
              <a:rPr lang="en-US" sz="1500">
                <a:solidFill>
                  <a:srgbClr val="0000FF"/>
                </a:solidFill>
              </a:rPr>
              <a:pPr eaLnBrk="1" hangingPunct="1"/>
              <a:t>26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09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Power of Strong Force </a:t>
            </a:r>
          </a:p>
        </p:txBody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9340850" cy="5772150"/>
          </a:xfrm>
        </p:spPr>
        <p:txBody>
          <a:bodyPr/>
          <a:lstStyle/>
          <a:p>
            <a:r>
              <a:rPr lang="en-US" dirty="0">
                <a:latin typeface="Arial Narrow" charset="0"/>
                <a:ea typeface="ＭＳ Ｐゴシック" charset="0"/>
                <a:cs typeface="ＭＳ Ｐゴシック" charset="0"/>
              </a:rPr>
              <a:t>Strong Force is responsible for</a:t>
            </a:r>
          </a:p>
          <a:p>
            <a:pPr lvl="2"/>
            <a:endParaRPr lang="en-US" dirty="0">
              <a:latin typeface="Arial Narrow" charset="0"/>
              <a:ea typeface="ＭＳ Ｐゴシック" charset="0"/>
            </a:endParaRPr>
          </a:p>
          <a:p>
            <a:pPr lvl="1"/>
            <a:r>
              <a:rPr lang="en-US" dirty="0">
                <a:latin typeface="Arial Narrow" charset="0"/>
                <a:ea typeface="ＭＳ Ｐゴシック" charset="0"/>
              </a:rPr>
              <a:t>Structure of the nuclei</a:t>
            </a:r>
          </a:p>
          <a:p>
            <a:pPr lvl="2"/>
            <a:r>
              <a:rPr lang="en-US" dirty="0">
                <a:latin typeface="Arial Narrow" charset="0"/>
                <a:ea typeface="ＭＳ Ｐゴシック" charset="0"/>
              </a:rPr>
              <a:t>How protons </a:t>
            </a:r>
            <a:r>
              <a:rPr lang="en-US" dirty="0" smtClean="0">
                <a:latin typeface="Arial Narrow" charset="0"/>
                <a:ea typeface="ＭＳ Ｐゴシック" charset="0"/>
              </a:rPr>
              <a:t>and neutrons </a:t>
            </a:r>
            <a:r>
              <a:rPr lang="en-US" dirty="0">
                <a:latin typeface="Arial Narrow" charset="0"/>
                <a:ea typeface="ＭＳ Ｐゴシック" charset="0"/>
              </a:rPr>
              <a:t>are bound together</a:t>
            </a:r>
          </a:p>
          <a:p>
            <a:pPr lvl="1"/>
            <a:r>
              <a:rPr lang="en-US" dirty="0" smtClean="0">
                <a:latin typeface="Arial Narrow" charset="0"/>
                <a:ea typeface="ＭＳ Ｐゴシック" charset="0"/>
              </a:rPr>
              <a:t>Nuclear fission</a:t>
            </a:r>
          </a:p>
          <a:p>
            <a:pPr lvl="2"/>
            <a:r>
              <a:rPr lang="en-US" dirty="0" smtClean="0">
                <a:latin typeface="Arial Narrow" charset="0"/>
                <a:ea typeface="ＭＳ Ｐゴシック" charset="0"/>
              </a:rPr>
              <a:t>Nuclear power plant </a:t>
            </a:r>
          </a:p>
          <a:p>
            <a:pPr lvl="2"/>
            <a:r>
              <a:rPr lang="en-US" dirty="0" smtClean="0">
                <a:latin typeface="Arial Narrow" charset="0"/>
                <a:ea typeface="ＭＳ Ｐゴシック" charset="0"/>
              </a:rPr>
              <a:t>Atomic bomb</a:t>
            </a:r>
          </a:p>
          <a:p>
            <a:pPr lvl="1"/>
            <a:r>
              <a:rPr lang="en-US" dirty="0" smtClean="0">
                <a:latin typeface="Arial Narrow" charset="0"/>
                <a:ea typeface="ＭＳ Ｐゴシック" charset="0"/>
              </a:rPr>
              <a:t>Nuclear </a:t>
            </a:r>
            <a:r>
              <a:rPr lang="en-US" dirty="0">
                <a:latin typeface="Arial Narrow" charset="0"/>
                <a:ea typeface="ＭＳ Ｐゴシック" charset="0"/>
              </a:rPr>
              <a:t>fusion 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  <a:latin typeface="Arial Narrow" charset="0"/>
                <a:ea typeface="ＭＳ Ｐゴシック" charset="0"/>
              </a:rPr>
              <a:t>Sun’</a:t>
            </a:r>
            <a:r>
              <a:rPr lang="en-US" altLang="ja-JP" dirty="0" smtClean="0">
                <a:solidFill>
                  <a:srgbClr val="FF0000"/>
                </a:solidFill>
                <a:latin typeface="Arial Narrow" charset="0"/>
                <a:ea typeface="ＭＳ Ｐゴシック" charset="0"/>
              </a:rPr>
              <a:t>s </a:t>
            </a:r>
            <a:r>
              <a:rPr lang="en-US" altLang="ja-JP" dirty="0">
                <a:solidFill>
                  <a:srgbClr val="FF0000"/>
                </a:solidFill>
                <a:latin typeface="Arial Narrow" charset="0"/>
                <a:ea typeface="ＭＳ Ｐゴシック" charset="0"/>
              </a:rPr>
              <a:t>energy </a:t>
            </a:r>
          </a:p>
          <a:p>
            <a:pPr lvl="1"/>
            <a:endParaRPr lang="en-US" dirty="0">
              <a:latin typeface="Arial Narrow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9785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6866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F756FA-77D0-8F40-BC3E-59286E19FCAC}" type="slidenum">
              <a:rPr lang="en-US" sz="1500">
                <a:solidFill>
                  <a:srgbClr val="0000FF"/>
                </a:solidFill>
              </a:rPr>
              <a:pPr eaLnBrk="1" hangingPunct="1"/>
              <a:t>27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381000" y="0"/>
            <a:ext cx="8882063" cy="71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A50021"/>
                </a:solidFill>
                <a:latin typeface="Tahoma" charset="0"/>
              </a:rPr>
              <a:t>The Solar Interior</a:t>
            </a:r>
          </a:p>
        </p:txBody>
      </p:sp>
      <p:pic>
        <p:nvPicPr>
          <p:cNvPr id="36870" name="Picture 4" descr="bt2lf1402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62000"/>
            <a:ext cx="5638800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6248400"/>
            <a:ext cx="1909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 Narrow"/>
              </a:rPr>
              <a:t>Hydrogen Gas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235552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891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389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DD2C28-A8F1-954D-8865-C64A7DEAE4C8}" type="slidenum">
              <a:rPr lang="en-US" sz="1500">
                <a:solidFill>
                  <a:srgbClr val="0000FF"/>
                </a:solidFill>
              </a:rPr>
              <a:pPr eaLnBrk="1" hangingPunct="1"/>
              <a:t>28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800" dirty="0">
                <a:latin typeface="Tahoma" charset="0"/>
                <a:ea typeface="ＭＳ Ｐゴシック" charset="0"/>
                <a:cs typeface="ＭＳ Ｐゴシック" charset="0"/>
              </a:rPr>
              <a:t>Solar Energy</a:t>
            </a:r>
            <a:endParaRPr lang="en-US" sz="48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917" name="Picture 3" descr="bt2lf14UN1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02"/>
          <a:stretch>
            <a:fillRect/>
          </a:stretch>
        </p:blipFill>
        <p:spPr bwMode="auto">
          <a:xfrm>
            <a:off x="152400" y="2101850"/>
            <a:ext cx="93726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 Box 5"/>
          <p:cNvSpPr txBox="1">
            <a:spLocks noChangeArrowheads="1"/>
          </p:cNvSpPr>
          <p:nvPr/>
        </p:nvSpPr>
        <p:spPr bwMode="auto">
          <a:xfrm>
            <a:off x="2514600" y="2667000"/>
            <a:ext cx="4191000" cy="1292662"/>
          </a:xfrm>
          <a:prstGeom prst="rect">
            <a:avLst/>
          </a:prstGeom>
          <a:noFill/>
          <a:ln w="508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6600" i="1" dirty="0"/>
              <a:t>m</a:t>
            </a:r>
            <a:r>
              <a:rPr lang="en-US" sz="6600" i="1" baseline="-25000" dirty="0"/>
              <a:t>4p</a:t>
            </a:r>
            <a:r>
              <a:rPr lang="en-US" sz="6600" i="1" dirty="0"/>
              <a:t> &gt; </a:t>
            </a:r>
            <a:r>
              <a:rPr lang="en-US" sz="6600" i="1" dirty="0" err="1"/>
              <a:t>m</a:t>
            </a:r>
            <a:r>
              <a:rPr lang="en-US" sz="6600" i="1" baseline="-25000" dirty="0" err="1"/>
              <a:t>He</a:t>
            </a:r>
            <a:endParaRPr lang="en-US" sz="6600" i="1" baseline="-25000" dirty="0"/>
          </a:p>
          <a:p>
            <a:pPr eaLnBrk="1" hangingPunct="1"/>
            <a:endParaRPr lang="en-US" sz="1800" i="1" baseline="-25000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895600" y="990600"/>
            <a:ext cx="3581400" cy="129266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6600" i="1" dirty="0" smtClean="0">
                <a:solidFill>
                  <a:srgbClr val="008000"/>
                </a:solidFill>
              </a:rPr>
              <a:t>E = mC</a:t>
            </a:r>
            <a:r>
              <a:rPr lang="en-US" sz="6600" i="1" baseline="30000" dirty="0" smtClean="0">
                <a:solidFill>
                  <a:srgbClr val="008000"/>
                </a:solidFill>
              </a:rPr>
              <a:t>2</a:t>
            </a:r>
            <a:endParaRPr lang="en-US" sz="6600" i="1" baseline="30000" dirty="0">
              <a:solidFill>
                <a:srgbClr val="008000"/>
              </a:solidFill>
            </a:endParaRPr>
          </a:p>
          <a:p>
            <a:pPr eaLnBrk="1" hangingPunct="1"/>
            <a:endParaRPr lang="en-US" sz="1800" i="1" baseline="-25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5045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49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614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9A1820-DE80-844D-B8D6-9ACB35CA1900}" type="slidenum">
              <a:rPr lang="en-US" sz="1500">
                <a:solidFill>
                  <a:srgbClr val="0000FF"/>
                </a:solidFill>
              </a:rPr>
              <a:pPr eaLnBrk="1" hangingPunct="1"/>
              <a:t>29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Unification of Forces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1445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10668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61447" name="Text Box 5"/>
          <p:cNvSpPr txBox="1">
            <a:spLocks noChangeArrowheads="1"/>
          </p:cNvSpPr>
          <p:nvPr/>
        </p:nvSpPr>
        <p:spPr bwMode="auto">
          <a:xfrm>
            <a:off x="7775575" y="1660525"/>
            <a:ext cx="1825625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000">
              <a:solidFill>
                <a:srgbClr val="FF00FF"/>
              </a:solidFill>
            </a:endParaRPr>
          </a:p>
          <a:p>
            <a:pPr eaLnBrk="1" hangingPunct="1"/>
            <a:r>
              <a:rPr lang="en-US">
                <a:solidFill>
                  <a:srgbClr val="FF00FF"/>
                </a:solidFill>
              </a:rPr>
              <a:t>??</a:t>
            </a:r>
          </a:p>
        </p:txBody>
      </p:sp>
      <p:sp>
        <p:nvSpPr>
          <p:cNvPr id="61448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838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  <p:sp>
        <p:nvSpPr>
          <p:cNvPr id="61449" name="Rectangle 7"/>
          <p:cNvSpPr>
            <a:spLocks noChangeArrowheads="1"/>
          </p:cNvSpPr>
          <p:nvPr/>
        </p:nvSpPr>
        <p:spPr bwMode="auto">
          <a:xfrm>
            <a:off x="2971800" y="990600"/>
            <a:ext cx="6400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1450" name="Text Box 8"/>
          <p:cNvSpPr txBox="1">
            <a:spLocks noChangeArrowheads="1"/>
          </p:cNvSpPr>
          <p:nvPr/>
        </p:nvSpPr>
        <p:spPr bwMode="auto">
          <a:xfrm>
            <a:off x="2895600" y="2133600"/>
            <a:ext cx="2133600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FF"/>
                </a:solidFill>
              </a:rPr>
              <a:t>Electro-Weak Unification</a:t>
            </a:r>
          </a:p>
        </p:txBody>
      </p:sp>
      <p:sp>
        <p:nvSpPr>
          <p:cNvPr id="61451" name="Text Box 9"/>
          <p:cNvSpPr txBox="1">
            <a:spLocks noChangeArrowheads="1"/>
          </p:cNvSpPr>
          <p:nvPr/>
        </p:nvSpPr>
        <p:spPr bwMode="auto">
          <a:xfrm>
            <a:off x="2057400" y="5562600"/>
            <a:ext cx="1006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3300"/>
                </a:solidFill>
              </a:rPr>
              <a:t>100 GeV</a:t>
            </a:r>
          </a:p>
        </p:txBody>
      </p:sp>
      <p:sp>
        <p:nvSpPr>
          <p:cNvPr id="61452" name="Text Box 10"/>
          <p:cNvSpPr txBox="1">
            <a:spLocks noChangeArrowheads="1"/>
          </p:cNvSpPr>
          <p:nvPr/>
        </p:nvSpPr>
        <p:spPr bwMode="auto">
          <a:xfrm>
            <a:off x="5715000" y="5562600"/>
            <a:ext cx="1039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3300"/>
                </a:solidFill>
              </a:rPr>
              <a:t>10</a:t>
            </a:r>
            <a:r>
              <a:rPr lang="en-US" sz="2000" baseline="30000">
                <a:solidFill>
                  <a:srgbClr val="FF3300"/>
                </a:solidFill>
              </a:rPr>
              <a:t>16</a:t>
            </a:r>
            <a:r>
              <a:rPr lang="en-US" sz="2000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61453" name="Text Box 11"/>
          <p:cNvSpPr txBox="1">
            <a:spLocks noChangeArrowheads="1"/>
          </p:cNvSpPr>
          <p:nvPr/>
        </p:nvSpPr>
        <p:spPr bwMode="auto">
          <a:xfrm>
            <a:off x="7620000" y="5562600"/>
            <a:ext cx="1039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3300"/>
                </a:solidFill>
              </a:rPr>
              <a:t>10</a:t>
            </a:r>
            <a:r>
              <a:rPr lang="en-US" sz="2000" baseline="30000">
                <a:solidFill>
                  <a:srgbClr val="FF3300"/>
                </a:solidFill>
              </a:rPr>
              <a:t>19</a:t>
            </a:r>
            <a:r>
              <a:rPr lang="en-US" sz="2000">
                <a:solidFill>
                  <a:srgbClr val="FF3300"/>
                </a:solidFill>
              </a:rPr>
              <a:t> GeV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9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7AAF0D-4780-2D41-A543-BA0996113053}" type="slidenum">
              <a:rPr lang="en-US" sz="1500">
                <a:solidFill>
                  <a:srgbClr val="0000FF"/>
                </a:solidFill>
              </a:rPr>
              <a:pPr eaLnBrk="1" hangingPunct="1"/>
              <a:t>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26629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14 billion years ago</a:t>
            </a:r>
          </a:p>
        </p:txBody>
      </p:sp>
      <p:sp>
        <p:nvSpPr>
          <p:cNvPr id="26631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Origin of</a:t>
            </a:r>
          </a:p>
          <a:p>
            <a:pPr algn="ctr"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Origin of</a:t>
            </a:r>
          </a:p>
          <a:p>
            <a:pPr algn="ctr"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Structure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83288" y="6003925"/>
            <a:ext cx="1236336" cy="830997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Origin of </a:t>
            </a:r>
          </a:p>
          <a:p>
            <a:pPr algn="ctr"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Life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705600" y="6003925"/>
            <a:ext cx="2054225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Origin of </a:t>
            </a:r>
          </a:p>
          <a:p>
            <a:pPr algn="ctr"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Consciousness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70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634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49B2FCD-707B-5E4E-BB45-8703B6A0A371}" type="slidenum">
              <a:rPr lang="en-US" sz="1500">
                <a:solidFill>
                  <a:srgbClr val="0000FF"/>
                </a:solidFill>
              </a:rPr>
              <a:pPr eaLnBrk="1" hangingPunct="1"/>
              <a:t>30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Unification of Forces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493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565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565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  <p:pic>
        <p:nvPicPr>
          <p:cNvPr id="63495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6" name="Rectangle 9"/>
          <p:cNvSpPr>
            <a:spLocks noChangeArrowheads="1"/>
          </p:cNvSpPr>
          <p:nvPr/>
        </p:nvSpPr>
        <p:spPr bwMode="auto">
          <a:xfrm>
            <a:off x="6248400" y="990600"/>
            <a:ext cx="31242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3497" name="Text Box 7"/>
          <p:cNvSpPr txBox="1">
            <a:spLocks noChangeArrowheads="1"/>
          </p:cNvSpPr>
          <p:nvPr/>
        </p:nvSpPr>
        <p:spPr bwMode="auto">
          <a:xfrm>
            <a:off x="5943600" y="1905000"/>
            <a:ext cx="1905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FF"/>
                </a:solidFill>
              </a:rPr>
              <a:t>Grand Unification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2057400" y="5562600"/>
            <a:ext cx="1006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3300"/>
                </a:solidFill>
              </a:rPr>
              <a:t>100 GeV</a:t>
            </a: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5715000" y="5562600"/>
            <a:ext cx="1039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3300"/>
                </a:solidFill>
              </a:rPr>
              <a:t>10</a:t>
            </a:r>
            <a:r>
              <a:rPr lang="en-US" sz="2000" baseline="30000">
                <a:solidFill>
                  <a:srgbClr val="FF3300"/>
                </a:solidFill>
              </a:rPr>
              <a:t>16</a:t>
            </a:r>
            <a:r>
              <a:rPr lang="en-US" sz="2000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7620000" y="5562600"/>
            <a:ext cx="1039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3300"/>
                </a:solidFill>
              </a:rPr>
              <a:t>10</a:t>
            </a:r>
            <a:r>
              <a:rPr lang="en-US" sz="2000" baseline="30000">
                <a:solidFill>
                  <a:srgbClr val="FF3300"/>
                </a:solidFill>
              </a:rPr>
              <a:t>19</a:t>
            </a:r>
            <a:r>
              <a:rPr lang="en-US" sz="2000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63501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762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63502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762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90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</a:t>
            </a:r>
          </a:p>
        </p:txBody>
      </p:sp>
      <p:sp>
        <p:nvSpPr>
          <p:cNvPr id="655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CC2A59F-6234-074F-95FA-C258F38B1BA6}" type="slidenum">
              <a:rPr lang="en-US" sz="1500">
                <a:solidFill>
                  <a:srgbClr val="0000FF"/>
                </a:solidFill>
              </a:rPr>
              <a:pPr eaLnBrk="1" hangingPunct="1"/>
              <a:t>31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55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Unification of Forces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5541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762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65543" name="Text Box 5"/>
          <p:cNvSpPr txBox="1">
            <a:spLocks noChangeArrowheads="1"/>
          </p:cNvSpPr>
          <p:nvPr/>
        </p:nvSpPr>
        <p:spPr bwMode="auto">
          <a:xfrm>
            <a:off x="7775575" y="1660525"/>
            <a:ext cx="1825625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000">
              <a:solidFill>
                <a:srgbClr val="FF00FF"/>
              </a:solidFill>
            </a:endParaRPr>
          </a:p>
          <a:p>
            <a:pPr eaLnBrk="1" hangingPunct="1"/>
            <a:r>
              <a:rPr lang="en-US" sz="2000">
                <a:solidFill>
                  <a:srgbClr val="FF00FF"/>
                </a:solidFill>
              </a:rPr>
              <a:t>Planck Epoch</a:t>
            </a:r>
          </a:p>
        </p:txBody>
      </p:sp>
      <p:sp>
        <p:nvSpPr>
          <p:cNvPr id="65544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762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  <p:sp>
        <p:nvSpPr>
          <p:cNvPr id="65545" name="Text Box 7"/>
          <p:cNvSpPr txBox="1">
            <a:spLocks noChangeArrowheads="1"/>
          </p:cNvSpPr>
          <p:nvPr/>
        </p:nvSpPr>
        <p:spPr bwMode="auto">
          <a:xfrm>
            <a:off x="2057400" y="5562600"/>
            <a:ext cx="1006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3300"/>
                </a:solidFill>
              </a:rPr>
              <a:t>100 GeV</a:t>
            </a:r>
          </a:p>
        </p:txBody>
      </p:sp>
      <p:sp>
        <p:nvSpPr>
          <p:cNvPr id="65546" name="Text Box 8"/>
          <p:cNvSpPr txBox="1">
            <a:spLocks noChangeArrowheads="1"/>
          </p:cNvSpPr>
          <p:nvPr/>
        </p:nvSpPr>
        <p:spPr bwMode="auto">
          <a:xfrm>
            <a:off x="5715000" y="5562600"/>
            <a:ext cx="1039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3300"/>
                </a:solidFill>
              </a:rPr>
              <a:t>10</a:t>
            </a:r>
            <a:r>
              <a:rPr lang="en-US" sz="2000" baseline="30000">
                <a:solidFill>
                  <a:srgbClr val="FF3300"/>
                </a:solidFill>
              </a:rPr>
              <a:t>16</a:t>
            </a:r>
            <a:r>
              <a:rPr lang="en-US" sz="2000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65547" name="Text Box 9"/>
          <p:cNvSpPr txBox="1">
            <a:spLocks noChangeArrowheads="1"/>
          </p:cNvSpPr>
          <p:nvPr/>
        </p:nvSpPr>
        <p:spPr bwMode="auto">
          <a:xfrm>
            <a:off x="7620000" y="5562600"/>
            <a:ext cx="1039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3300"/>
                </a:solidFill>
              </a:rPr>
              <a:t>10</a:t>
            </a:r>
            <a:r>
              <a:rPr lang="en-US" sz="2000" baseline="30000">
                <a:solidFill>
                  <a:srgbClr val="FF3300"/>
                </a:solidFill>
              </a:rPr>
              <a:t>19</a:t>
            </a:r>
            <a:r>
              <a:rPr lang="en-US" sz="2000">
                <a:solidFill>
                  <a:srgbClr val="FF3300"/>
                </a:solidFill>
              </a:rPr>
              <a:t> GeV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113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</a:t>
            </a:r>
          </a:p>
        </p:txBody>
      </p:sp>
      <p:sp>
        <p:nvSpPr>
          <p:cNvPr id="675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91951EF-0E84-514C-B658-480AFC172701}" type="slidenum">
              <a:rPr lang="en-US" sz="1500">
                <a:solidFill>
                  <a:srgbClr val="0000FF"/>
                </a:solidFill>
              </a:rPr>
              <a:pPr eaLnBrk="1" hangingPunct="1"/>
              <a:t>32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58000" cy="685800"/>
          </a:xfrm>
        </p:spPr>
        <p:txBody>
          <a:bodyPr/>
          <a:lstStyle/>
          <a:p>
            <a:pPr eaLnBrk="1" hangingPunct="1"/>
            <a:r>
              <a:rPr lang="en-US" altLang="ja-JP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</a:p>
        </p:txBody>
      </p:sp>
      <p:sp>
        <p:nvSpPr>
          <p:cNvPr id="67589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67590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>
              <a:lnSpc>
                <a:spcPct val="80000"/>
              </a:lnSpc>
            </a:pPr>
            <a:r>
              <a:rPr lang="en-US" altLang="ja-JP" sz="3600" b="1">
                <a:solidFill>
                  <a:srgbClr val="00FFFF"/>
                </a:solidFill>
              </a:rPr>
              <a:t>Physicists’ View of Early Universe</a:t>
            </a:r>
          </a:p>
        </p:txBody>
      </p:sp>
      <p:sp>
        <p:nvSpPr>
          <p:cNvPr id="4035589" name="Text Box 5"/>
          <p:cNvSpPr txBox="1">
            <a:spLocks noChangeArrowheads="1"/>
          </p:cNvSpPr>
          <p:nvPr/>
        </p:nvSpPr>
        <p:spPr bwMode="auto">
          <a:xfrm>
            <a:off x="3746500" y="5032375"/>
            <a:ext cx="50927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Fiat lux</a:t>
            </a:r>
          </a:p>
          <a:p>
            <a:pPr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Let there be light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3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558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969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716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6A7987-21A0-A24B-9CCE-95E85C147AC5}" type="slidenum">
              <a:rPr lang="en-US" sz="1500">
                <a:solidFill>
                  <a:srgbClr val="0000FF"/>
                </a:solidFill>
              </a:rPr>
              <a:pPr eaLnBrk="1" hangingPunct="1"/>
              <a:t>33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Structure of DNA</a:t>
            </a:r>
          </a:p>
        </p:txBody>
      </p:sp>
      <p:pic>
        <p:nvPicPr>
          <p:cNvPr id="71685" name="Picture 3" descr="DNA-backb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14400"/>
            <a:ext cx="58674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4" descr="d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0036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072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5200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8C0F169-8B8D-C042-B733-1FB6DB67C4A1}" type="slidenum">
              <a:rPr lang="en-US" sz="1500">
                <a:solidFill>
                  <a:srgbClr val="0000FF"/>
                </a:solidFill>
              </a:rPr>
              <a:pPr eaLnBrk="1" hangingPunct="1"/>
              <a:t>34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Symmetry Breaking</a:t>
            </a: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3505200" y="3036888"/>
            <a:ext cx="2436813" cy="2133600"/>
            <a:chOff x="3120" y="1962"/>
            <a:chExt cx="1535" cy="1344"/>
          </a:xfrm>
        </p:grpSpPr>
        <p:sp>
          <p:nvSpPr>
            <p:cNvPr id="73806" name="AutoShape 78"/>
            <p:cNvSpPr>
              <a:spLocks noChangeArrowheads="1"/>
            </p:cNvSpPr>
            <p:nvPr/>
          </p:nvSpPr>
          <p:spPr bwMode="auto">
            <a:xfrm>
              <a:off x="3120" y="1962"/>
              <a:ext cx="528" cy="1344"/>
            </a:xfrm>
            <a:prstGeom prst="downArrow">
              <a:avLst>
                <a:gd name="adj1" fmla="val 50000"/>
                <a:gd name="adj2" fmla="val 63636"/>
              </a:avLst>
            </a:prstGeom>
            <a:solidFill>
              <a:schemeClr val="bg1"/>
            </a:solidFill>
            <a:ln w="50800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latin typeface="Arial Narrow" charset="0"/>
              </a:endParaRPr>
            </a:p>
          </p:txBody>
        </p:sp>
        <p:sp>
          <p:nvSpPr>
            <p:cNvPr id="4043855" name="Text Box 79"/>
            <p:cNvSpPr txBox="1">
              <a:spLocks noChangeArrowheads="1"/>
            </p:cNvSpPr>
            <p:nvPr/>
          </p:nvSpPr>
          <p:spPr bwMode="auto">
            <a:xfrm>
              <a:off x="3608" y="2091"/>
              <a:ext cx="1047" cy="53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dirty="0">
                  <a:solidFill>
                    <a:srgbClr val="FF9900"/>
                  </a:solidFill>
                  <a:latin typeface="+mn-lt"/>
                  <a:ea typeface="Arial" charset="0"/>
                  <a:cs typeface="Arial" charset="0"/>
                </a:rPr>
                <a:t>Symmetry</a:t>
              </a:r>
            </a:p>
            <a:p>
              <a:pPr>
                <a:defRPr/>
              </a:pPr>
              <a:r>
                <a:rPr lang="en-US" b="1" i="1" dirty="0">
                  <a:solidFill>
                    <a:srgbClr val="FF9900"/>
                  </a:solidFill>
                  <a:latin typeface="+mn-lt"/>
                  <a:ea typeface="Arial" charset="0"/>
                  <a:cs typeface="Arial" charset="0"/>
                </a:rPr>
                <a:t>Break Down</a:t>
              </a:r>
            </a:p>
          </p:txBody>
        </p:sp>
      </p:grpSp>
      <p:sp>
        <p:nvSpPr>
          <p:cNvPr id="4043857" name="Text Box 81"/>
          <p:cNvSpPr txBox="1">
            <a:spLocks noChangeArrowheads="1"/>
          </p:cNvSpPr>
          <p:nvPr/>
        </p:nvSpPr>
        <p:spPr bwMode="auto">
          <a:xfrm>
            <a:off x="3276600" y="1211263"/>
            <a:ext cx="1704975" cy="7826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4400" b="1" i="1" dirty="0">
                <a:solidFill>
                  <a:srgbClr val="CC00FF"/>
                </a:solidFill>
                <a:latin typeface="+mn-lt"/>
                <a:ea typeface="Arial" charset="0"/>
                <a:cs typeface="Arial" charset="0"/>
              </a:rPr>
              <a:t>Simple</a:t>
            </a:r>
          </a:p>
        </p:txBody>
      </p:sp>
      <p:sp>
        <p:nvSpPr>
          <p:cNvPr id="73735" name="Rectangle 82"/>
          <p:cNvSpPr>
            <a:spLocks noChangeArrowheads="1"/>
          </p:cNvSpPr>
          <p:nvPr/>
        </p:nvSpPr>
        <p:spPr bwMode="auto">
          <a:xfrm>
            <a:off x="6705600" y="838200"/>
            <a:ext cx="2133600" cy="1676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b="1">
              <a:latin typeface="Arial Narrow" charset="0"/>
            </a:endParaRPr>
          </a:p>
        </p:txBody>
      </p:sp>
      <p:sp>
        <p:nvSpPr>
          <p:cNvPr id="4043860" name="Text Box 84"/>
          <p:cNvSpPr txBox="1">
            <a:spLocks noChangeArrowheads="1"/>
          </p:cNvSpPr>
          <p:nvPr/>
        </p:nvSpPr>
        <p:spPr bwMode="auto">
          <a:xfrm>
            <a:off x="3200400" y="5791200"/>
            <a:ext cx="2141538" cy="7826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>
              <a:defRPr/>
            </a:pPr>
            <a:r>
              <a:rPr lang="en-US" sz="4400" b="1" i="1" dirty="0">
                <a:solidFill>
                  <a:srgbClr val="CC00FF"/>
                </a:solidFill>
                <a:latin typeface="+mn-lt"/>
                <a:ea typeface="Arial" charset="0"/>
                <a:cs typeface="Arial" charset="0"/>
              </a:rPr>
              <a:t>Complex</a:t>
            </a:r>
          </a:p>
        </p:txBody>
      </p:sp>
      <p:grpSp>
        <p:nvGrpSpPr>
          <p:cNvPr id="73737" name="Group 88"/>
          <p:cNvGrpSpPr>
            <a:grpSpLocks/>
          </p:cNvGrpSpPr>
          <p:nvPr/>
        </p:nvGrpSpPr>
        <p:grpSpPr bwMode="auto">
          <a:xfrm>
            <a:off x="771525" y="854075"/>
            <a:ext cx="1154113" cy="6003925"/>
            <a:chOff x="771525" y="854075"/>
            <a:chExt cx="1154113" cy="6003925"/>
          </a:xfrm>
        </p:grpSpPr>
        <p:sp>
          <p:nvSpPr>
            <p:cNvPr id="90" name="Text Box 16"/>
            <p:cNvSpPr txBox="1">
              <a:spLocks noChangeArrowheads="1"/>
            </p:cNvSpPr>
            <p:nvPr/>
          </p:nvSpPr>
          <p:spPr bwMode="auto">
            <a:xfrm>
              <a:off x="782638" y="854075"/>
              <a:ext cx="876300" cy="41116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 type="none" w="lg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FF6600"/>
                  </a:solidFill>
                  <a:latin typeface="+mn-lt"/>
                  <a:ea typeface="Arial" charset="0"/>
                  <a:cs typeface="Arial" charset="0"/>
                </a:rPr>
                <a:t>Time </a:t>
              </a:r>
            </a:p>
          </p:txBody>
        </p:sp>
        <p:sp>
          <p:nvSpPr>
            <p:cNvPr id="91" name="Line 17"/>
            <p:cNvSpPr>
              <a:spLocks noChangeAspect="1" noChangeShapeType="1"/>
            </p:cNvSpPr>
            <p:nvPr/>
          </p:nvSpPr>
          <p:spPr bwMode="auto">
            <a:xfrm flipH="1">
              <a:off x="782638" y="1076325"/>
              <a:ext cx="0" cy="5781675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92" name="Line 18"/>
            <p:cNvSpPr>
              <a:spLocks noChangeShapeType="1"/>
            </p:cNvSpPr>
            <p:nvPr/>
          </p:nvSpPr>
          <p:spPr bwMode="auto">
            <a:xfrm>
              <a:off x="782638" y="129698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93" name="Line 19"/>
            <p:cNvSpPr>
              <a:spLocks noChangeShapeType="1"/>
            </p:cNvSpPr>
            <p:nvPr/>
          </p:nvSpPr>
          <p:spPr bwMode="auto">
            <a:xfrm>
              <a:off x="787400" y="1658938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94" name="Line 20"/>
            <p:cNvSpPr>
              <a:spLocks noChangeShapeType="1"/>
            </p:cNvSpPr>
            <p:nvPr/>
          </p:nvSpPr>
          <p:spPr bwMode="auto">
            <a:xfrm>
              <a:off x="787400" y="204152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95" name="Line 21"/>
            <p:cNvSpPr>
              <a:spLocks noChangeShapeType="1"/>
            </p:cNvSpPr>
            <p:nvPr/>
          </p:nvSpPr>
          <p:spPr bwMode="auto">
            <a:xfrm>
              <a:off x="795338" y="24050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96" name="Line 22"/>
            <p:cNvSpPr>
              <a:spLocks noChangeShapeType="1"/>
            </p:cNvSpPr>
            <p:nvPr/>
          </p:nvSpPr>
          <p:spPr bwMode="auto">
            <a:xfrm>
              <a:off x="804863" y="27844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97" name="Line 23"/>
            <p:cNvSpPr>
              <a:spLocks noChangeShapeType="1"/>
            </p:cNvSpPr>
            <p:nvPr/>
          </p:nvSpPr>
          <p:spPr bwMode="auto">
            <a:xfrm>
              <a:off x="793750" y="315277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98" name="Line 24"/>
            <p:cNvSpPr>
              <a:spLocks noChangeShapeType="1"/>
            </p:cNvSpPr>
            <p:nvPr/>
          </p:nvSpPr>
          <p:spPr bwMode="auto">
            <a:xfrm>
              <a:off x="801688" y="352583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99" name="Line 25"/>
            <p:cNvSpPr>
              <a:spLocks noChangeShapeType="1"/>
            </p:cNvSpPr>
            <p:nvPr/>
          </p:nvSpPr>
          <p:spPr bwMode="auto">
            <a:xfrm>
              <a:off x="804863" y="39020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100" name="Line 26"/>
            <p:cNvSpPr>
              <a:spLocks noChangeShapeType="1"/>
            </p:cNvSpPr>
            <p:nvPr/>
          </p:nvSpPr>
          <p:spPr bwMode="auto">
            <a:xfrm>
              <a:off x="793750" y="4265613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101" name="Line 27"/>
            <p:cNvSpPr>
              <a:spLocks noChangeShapeType="1"/>
            </p:cNvSpPr>
            <p:nvPr/>
          </p:nvSpPr>
          <p:spPr bwMode="auto">
            <a:xfrm>
              <a:off x="782638" y="462121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102" name="Line 28"/>
            <p:cNvSpPr>
              <a:spLocks noChangeShapeType="1"/>
            </p:cNvSpPr>
            <p:nvPr/>
          </p:nvSpPr>
          <p:spPr bwMode="auto">
            <a:xfrm>
              <a:off x="782638" y="5008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73787" name="Text Box 30"/>
            <p:cNvSpPr txBox="1">
              <a:spLocks noChangeArrowheads="1"/>
            </p:cNvSpPr>
            <p:nvPr/>
          </p:nvSpPr>
          <p:spPr bwMode="auto">
            <a:xfrm>
              <a:off x="1011238" y="1906588"/>
              <a:ext cx="674687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788" name="Text Box 31"/>
            <p:cNvSpPr txBox="1">
              <a:spLocks noChangeArrowheads="1"/>
            </p:cNvSpPr>
            <p:nvPr/>
          </p:nvSpPr>
          <p:spPr bwMode="auto">
            <a:xfrm>
              <a:off x="1011238" y="2239963"/>
              <a:ext cx="762000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789" name="Text Box 32"/>
            <p:cNvSpPr txBox="1">
              <a:spLocks noChangeArrowheads="1"/>
            </p:cNvSpPr>
            <p:nvPr/>
          </p:nvSpPr>
          <p:spPr bwMode="auto">
            <a:xfrm>
              <a:off x="1163638" y="2346325"/>
              <a:ext cx="762000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06" name="Line 33"/>
            <p:cNvSpPr>
              <a:spLocks noChangeShapeType="1"/>
            </p:cNvSpPr>
            <p:nvPr/>
          </p:nvSpPr>
          <p:spPr bwMode="auto">
            <a:xfrm>
              <a:off x="771525" y="539750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107" name="Line 34"/>
            <p:cNvSpPr>
              <a:spLocks noChangeShapeType="1"/>
            </p:cNvSpPr>
            <p:nvPr/>
          </p:nvSpPr>
          <p:spPr bwMode="auto">
            <a:xfrm>
              <a:off x="779463" y="5770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108" name="Line 35"/>
            <p:cNvSpPr>
              <a:spLocks noChangeShapeType="1"/>
            </p:cNvSpPr>
            <p:nvPr/>
          </p:nvSpPr>
          <p:spPr bwMode="auto">
            <a:xfrm>
              <a:off x="782638" y="6146800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109" name="Line 36"/>
            <p:cNvSpPr>
              <a:spLocks noChangeShapeType="1"/>
            </p:cNvSpPr>
            <p:nvPr/>
          </p:nvSpPr>
          <p:spPr bwMode="auto">
            <a:xfrm>
              <a:off x="771525" y="650875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73794" name="Text Box 37"/>
            <p:cNvSpPr txBox="1">
              <a:spLocks noChangeArrowheads="1"/>
            </p:cNvSpPr>
            <p:nvPr/>
          </p:nvSpPr>
          <p:spPr bwMode="auto">
            <a:xfrm>
              <a:off x="1000125" y="2238375"/>
              <a:ext cx="674688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795" name="Text Box 38"/>
            <p:cNvSpPr txBox="1">
              <a:spLocks noChangeArrowheads="1"/>
            </p:cNvSpPr>
            <p:nvPr/>
          </p:nvSpPr>
          <p:spPr bwMode="auto">
            <a:xfrm>
              <a:off x="1000125" y="2625725"/>
              <a:ext cx="674688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796" name="Text Box 39"/>
            <p:cNvSpPr txBox="1">
              <a:spLocks noChangeArrowheads="1"/>
            </p:cNvSpPr>
            <p:nvPr/>
          </p:nvSpPr>
          <p:spPr bwMode="auto">
            <a:xfrm>
              <a:off x="1000125" y="30178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5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797" name="Text Box 40"/>
            <p:cNvSpPr txBox="1">
              <a:spLocks noChangeArrowheads="1"/>
            </p:cNvSpPr>
            <p:nvPr/>
          </p:nvSpPr>
          <p:spPr bwMode="auto">
            <a:xfrm>
              <a:off x="1000125" y="340201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6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798" name="Text Box 41"/>
            <p:cNvSpPr txBox="1">
              <a:spLocks noChangeArrowheads="1"/>
            </p:cNvSpPr>
            <p:nvPr/>
          </p:nvSpPr>
          <p:spPr bwMode="auto">
            <a:xfrm>
              <a:off x="1000125" y="378936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7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799" name="Text Box 42"/>
            <p:cNvSpPr txBox="1">
              <a:spLocks noChangeArrowheads="1"/>
            </p:cNvSpPr>
            <p:nvPr/>
          </p:nvSpPr>
          <p:spPr bwMode="auto">
            <a:xfrm>
              <a:off x="1000125" y="41227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8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800" name="Text Box 43"/>
            <p:cNvSpPr txBox="1">
              <a:spLocks noChangeArrowheads="1"/>
            </p:cNvSpPr>
            <p:nvPr/>
          </p:nvSpPr>
          <p:spPr bwMode="auto">
            <a:xfrm>
              <a:off x="1000125" y="451008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9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801" name="Text Box 44"/>
            <p:cNvSpPr txBox="1">
              <a:spLocks noChangeArrowheads="1"/>
            </p:cNvSpPr>
            <p:nvPr/>
          </p:nvSpPr>
          <p:spPr bwMode="auto">
            <a:xfrm>
              <a:off x="1000125" y="48974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10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802" name="Text Box 45"/>
            <p:cNvSpPr txBox="1">
              <a:spLocks noChangeArrowheads="1"/>
            </p:cNvSpPr>
            <p:nvPr/>
          </p:nvSpPr>
          <p:spPr bwMode="auto">
            <a:xfrm>
              <a:off x="1000125" y="528796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11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803" name="Text Box 46"/>
            <p:cNvSpPr txBox="1">
              <a:spLocks noChangeArrowheads="1"/>
            </p:cNvSpPr>
            <p:nvPr/>
          </p:nvSpPr>
          <p:spPr bwMode="auto">
            <a:xfrm>
              <a:off x="1000125" y="5616575"/>
              <a:ext cx="674688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804" name="Text Box 47"/>
            <p:cNvSpPr txBox="1">
              <a:spLocks noChangeArrowheads="1"/>
            </p:cNvSpPr>
            <p:nvPr/>
          </p:nvSpPr>
          <p:spPr bwMode="auto">
            <a:xfrm>
              <a:off x="1000125" y="600551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73805" name="Text Box 48"/>
            <p:cNvSpPr txBox="1">
              <a:spLocks noChangeArrowheads="1"/>
            </p:cNvSpPr>
            <p:nvPr/>
          </p:nvSpPr>
          <p:spPr bwMode="auto">
            <a:xfrm>
              <a:off x="1000125" y="63960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</p:grpSp>
      <p:sp>
        <p:nvSpPr>
          <p:cNvPr id="122" name="Text Box 3"/>
          <p:cNvSpPr txBox="1">
            <a:spLocks noChangeArrowheads="1"/>
          </p:cNvSpPr>
          <p:nvPr/>
        </p:nvSpPr>
        <p:spPr bwMode="auto">
          <a:xfrm>
            <a:off x="1011238" y="1501775"/>
            <a:ext cx="1427162" cy="404813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 lIns="91424" tIns="45712" rIns="91424" bIns="45712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6600"/>
                </a:solidFill>
                <a:latin typeface="+mn-lt"/>
                <a:ea typeface="Arial" charset="0"/>
                <a:cs typeface="Arial" charset="0"/>
              </a:rPr>
              <a:t>1B years</a:t>
            </a:r>
          </a:p>
        </p:txBody>
      </p:sp>
      <p:sp>
        <p:nvSpPr>
          <p:cNvPr id="73739" name="Text Box 29"/>
          <p:cNvSpPr txBox="1">
            <a:spLocks noChangeArrowheads="1"/>
          </p:cNvSpPr>
          <p:nvPr/>
        </p:nvSpPr>
        <p:spPr bwMode="auto">
          <a:xfrm>
            <a:off x="1011238" y="1131888"/>
            <a:ext cx="741362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0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grpSp>
        <p:nvGrpSpPr>
          <p:cNvPr id="4" name="Group 85"/>
          <p:cNvGrpSpPr>
            <a:grpSpLocks noChangeAspect="1"/>
          </p:cNvGrpSpPr>
          <p:nvPr/>
        </p:nvGrpSpPr>
        <p:grpSpPr bwMode="auto">
          <a:xfrm>
            <a:off x="6781800" y="2690813"/>
            <a:ext cx="2005013" cy="2054225"/>
            <a:chOff x="2400" y="1886"/>
            <a:chExt cx="1961" cy="2008"/>
          </a:xfrm>
        </p:grpSpPr>
        <p:sp>
          <p:nvSpPr>
            <p:cNvPr id="73742" name="Oval 86"/>
            <p:cNvSpPr>
              <a:spLocks noChangeArrowheads="1"/>
            </p:cNvSpPr>
            <p:nvPr/>
          </p:nvSpPr>
          <p:spPr bwMode="auto">
            <a:xfrm>
              <a:off x="2400" y="1936"/>
              <a:ext cx="1961" cy="1958"/>
            </a:xfrm>
            <a:prstGeom prst="ellipse">
              <a:avLst/>
            </a:prstGeom>
            <a:noFill/>
            <a:ln w="38100" cap="rnd">
              <a:solidFill>
                <a:srgbClr val="FF9900"/>
              </a:solidFill>
              <a:prstDash val="sysDot"/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latin typeface="Arial Narrow" charset="0"/>
              </a:endParaRPr>
            </a:p>
          </p:txBody>
        </p:sp>
        <p:sp>
          <p:nvSpPr>
            <p:cNvPr id="36880" name="Rectangle 87"/>
            <p:cNvSpPr>
              <a:spLocks noChangeAspect="1" noChangeArrowheads="1"/>
            </p:cNvSpPr>
            <p:nvPr/>
          </p:nvSpPr>
          <p:spPr bwMode="auto">
            <a:xfrm>
              <a:off x="3169" y="2662"/>
              <a:ext cx="391" cy="407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lg"/>
            </a:ln>
          </p:spPr>
          <p:txBody>
            <a:bodyPr wrap="none" lIns="91432" tIns="45716" rIns="91432" bIns="45716">
              <a:spAutoFit/>
            </a:bodyPr>
            <a:lstStyle/>
            <a:p>
              <a:pPr>
                <a:defRPr/>
              </a:pPr>
              <a:r>
                <a:rPr lang="en-US" sz="2100">
                  <a:solidFill>
                    <a:srgbClr val="FF3300"/>
                  </a:solidFill>
                  <a:latin typeface="+mn-lt"/>
                  <a:ea typeface="Arial" charset="0"/>
                  <a:cs typeface="Arial" charset="0"/>
                  <a:sym typeface="Symbol" pitchFamily="18" charset="2"/>
                </a:rPr>
                <a:t>Z</a:t>
              </a:r>
              <a:r>
                <a:rPr lang="en-US" sz="2100" baseline="30000">
                  <a:solidFill>
                    <a:srgbClr val="FF3300"/>
                  </a:solidFill>
                  <a:latin typeface="+mn-lt"/>
                  <a:ea typeface="Arial" charset="0"/>
                  <a:cs typeface="Arial" charset="0"/>
                  <a:sym typeface="Symbol" pitchFamily="18" charset="2"/>
                </a:rPr>
                <a:t>o</a:t>
              </a:r>
            </a:p>
          </p:txBody>
        </p:sp>
        <p:sp>
          <p:nvSpPr>
            <p:cNvPr id="73744" name="Rectangle 88"/>
            <p:cNvSpPr>
              <a:spLocks noChangeAspect="1" noChangeArrowheads="1"/>
            </p:cNvSpPr>
            <p:nvPr/>
          </p:nvSpPr>
          <p:spPr bwMode="auto">
            <a:xfrm>
              <a:off x="3099" y="2164"/>
              <a:ext cx="408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µ</a:t>
              </a:r>
              <a:r>
                <a:rPr lang="en-US" baseline="30000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-</a:t>
              </a:r>
            </a:p>
          </p:txBody>
        </p:sp>
        <p:sp>
          <p:nvSpPr>
            <p:cNvPr id="73745" name="Rectangle 89"/>
            <p:cNvSpPr>
              <a:spLocks noChangeAspect="1" noChangeArrowheads="1"/>
            </p:cNvSpPr>
            <p:nvPr/>
          </p:nvSpPr>
          <p:spPr bwMode="auto">
            <a:xfrm>
              <a:off x="3457" y="2539"/>
              <a:ext cx="318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latin typeface="Arial Narrow" charset="0"/>
                  <a:sym typeface="Symbol" charset="0"/>
                </a:rPr>
                <a:t>d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73746" name="Rectangle 90"/>
            <p:cNvSpPr>
              <a:spLocks noChangeAspect="1" noChangeArrowheads="1"/>
            </p:cNvSpPr>
            <p:nvPr/>
          </p:nvSpPr>
          <p:spPr bwMode="auto">
            <a:xfrm>
              <a:off x="3530" y="3269"/>
              <a:ext cx="450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µ</a:t>
              </a:r>
              <a:r>
                <a:rPr lang="en-US" baseline="30000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+</a:t>
              </a:r>
            </a:p>
          </p:txBody>
        </p:sp>
        <p:sp>
          <p:nvSpPr>
            <p:cNvPr id="73747" name="Rectangle 91"/>
            <p:cNvSpPr>
              <a:spLocks noChangeAspect="1" noChangeArrowheads="1"/>
            </p:cNvSpPr>
            <p:nvPr/>
          </p:nvSpPr>
          <p:spPr bwMode="auto">
            <a:xfrm>
              <a:off x="2628" y="2404"/>
              <a:ext cx="429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e</a:t>
              </a:r>
            </a:p>
          </p:txBody>
        </p:sp>
        <p:sp>
          <p:nvSpPr>
            <p:cNvPr id="73748" name="Rectangle 92"/>
            <p:cNvSpPr>
              <a:spLocks noChangeAspect="1" noChangeArrowheads="1"/>
            </p:cNvSpPr>
            <p:nvPr/>
          </p:nvSpPr>
          <p:spPr bwMode="auto">
            <a:xfrm>
              <a:off x="2624" y="2980"/>
              <a:ext cx="317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latin typeface="Arial Narrow" charset="0"/>
                  <a:sym typeface="Symbol" charset="0"/>
                </a:rPr>
                <a:t>u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36886" name="Rectangle 93"/>
            <p:cNvSpPr>
              <a:spLocks noChangeAspect="1" noChangeArrowheads="1"/>
            </p:cNvSpPr>
            <p:nvPr/>
          </p:nvSpPr>
          <p:spPr bwMode="auto">
            <a:xfrm>
              <a:off x="2874" y="2739"/>
              <a:ext cx="413" cy="452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lg"/>
            </a:ln>
          </p:spPr>
          <p:txBody>
            <a:bodyPr wrap="none" lIns="91432" tIns="45716" rIns="91432" bIns="45716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0000FF"/>
                  </a:solidFill>
                  <a:latin typeface="+mn-lt"/>
                  <a:ea typeface="Arial" charset="0"/>
                  <a:cs typeface="Arial" charset="0"/>
                  <a:sym typeface="Symbol" pitchFamily="18" charset="2"/>
                </a:rPr>
                <a:t>e</a:t>
              </a:r>
              <a:r>
                <a:rPr lang="en-US" baseline="30000">
                  <a:solidFill>
                    <a:srgbClr val="0000FF"/>
                  </a:solidFill>
                  <a:latin typeface="+mn-lt"/>
                  <a:ea typeface="Arial" charset="0"/>
                  <a:cs typeface="Arial" charset="0"/>
                  <a:sym typeface="Symbol" pitchFamily="18" charset="2"/>
                </a:rPr>
                <a:t>+</a:t>
              </a:r>
            </a:p>
          </p:txBody>
        </p:sp>
        <p:sp>
          <p:nvSpPr>
            <p:cNvPr id="73750" name="Rectangle 94"/>
            <p:cNvSpPr>
              <a:spLocks noChangeAspect="1" noChangeArrowheads="1"/>
            </p:cNvSpPr>
            <p:nvPr/>
          </p:nvSpPr>
          <p:spPr bwMode="auto">
            <a:xfrm>
              <a:off x="3703" y="2213"/>
              <a:ext cx="315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  <a:latin typeface="Arial Narrow" charset="0"/>
                  <a:sym typeface="Symbol" charset="0"/>
                </a:rPr>
                <a:t></a:t>
              </a:r>
            </a:p>
          </p:txBody>
        </p:sp>
        <p:sp>
          <p:nvSpPr>
            <p:cNvPr id="36888" name="Rectangle 95"/>
            <p:cNvSpPr>
              <a:spLocks noChangeAspect="1" noChangeArrowheads="1"/>
            </p:cNvSpPr>
            <p:nvPr/>
          </p:nvSpPr>
          <p:spPr bwMode="auto">
            <a:xfrm>
              <a:off x="3737" y="2837"/>
              <a:ext cx="373" cy="45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lg"/>
            </a:ln>
          </p:spPr>
          <p:txBody>
            <a:bodyPr wrap="none" lIns="91432" tIns="45716" rIns="91432" bIns="45716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0000FF"/>
                  </a:solidFill>
                  <a:latin typeface="+mn-lt"/>
                  <a:ea typeface="Arial" charset="0"/>
                  <a:cs typeface="Arial" charset="0"/>
                  <a:sym typeface="Symbol" pitchFamily="18" charset="2"/>
                </a:rPr>
                <a:t>e</a:t>
              </a:r>
              <a:r>
                <a:rPr lang="en-US" baseline="30000">
                  <a:solidFill>
                    <a:srgbClr val="0000FF"/>
                  </a:solidFill>
                  <a:latin typeface="+mn-lt"/>
                  <a:ea typeface="Arial" charset="0"/>
                  <a:cs typeface="Arial" charset="0"/>
                  <a:sym typeface="Symbol" pitchFamily="18" charset="2"/>
                </a:rPr>
                <a:t>-</a:t>
              </a:r>
            </a:p>
          </p:txBody>
        </p:sp>
        <p:sp>
          <p:nvSpPr>
            <p:cNvPr id="36889" name="Rectangle 96"/>
            <p:cNvSpPr>
              <a:spLocks noChangeAspect="1" noChangeArrowheads="1"/>
            </p:cNvSpPr>
            <p:nvPr/>
          </p:nvSpPr>
          <p:spPr bwMode="auto">
            <a:xfrm>
              <a:off x="3380" y="2085"/>
              <a:ext cx="469" cy="40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lg"/>
            </a:ln>
          </p:spPr>
          <p:txBody>
            <a:bodyPr wrap="none" lIns="91432" tIns="45716" rIns="91432" bIns="45716">
              <a:spAutoFit/>
            </a:bodyPr>
            <a:lstStyle/>
            <a:p>
              <a:pPr>
                <a:defRPr/>
              </a:pPr>
              <a:r>
                <a:rPr lang="en-US" sz="2100">
                  <a:solidFill>
                    <a:srgbClr val="FF3300"/>
                  </a:solidFill>
                  <a:latin typeface="+mn-lt"/>
                  <a:ea typeface="Arial" charset="0"/>
                  <a:cs typeface="Arial" charset="0"/>
                  <a:sym typeface="Symbol" pitchFamily="18" charset="2"/>
                </a:rPr>
                <a:t>W</a:t>
              </a:r>
              <a:r>
                <a:rPr lang="en-US" sz="2100" baseline="30000">
                  <a:solidFill>
                    <a:srgbClr val="FF3300"/>
                  </a:solidFill>
                  <a:latin typeface="+mn-lt"/>
                  <a:ea typeface="Arial" charset="0"/>
                  <a:cs typeface="Arial" charset="0"/>
                  <a:sym typeface="Symbol" pitchFamily="18" charset="2"/>
                </a:rPr>
                <a:t>+</a:t>
              </a:r>
            </a:p>
          </p:txBody>
        </p:sp>
        <p:sp>
          <p:nvSpPr>
            <p:cNvPr id="73753" name="Rectangle 97"/>
            <p:cNvSpPr>
              <a:spLocks noChangeAspect="1" noChangeArrowheads="1"/>
            </p:cNvSpPr>
            <p:nvPr/>
          </p:nvSpPr>
          <p:spPr bwMode="auto">
            <a:xfrm>
              <a:off x="2864" y="3221"/>
              <a:ext cx="464" cy="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µ</a:t>
              </a:r>
            </a:p>
          </p:txBody>
        </p:sp>
        <p:sp>
          <p:nvSpPr>
            <p:cNvPr id="73754" name="Rectangle 98"/>
            <p:cNvSpPr>
              <a:spLocks noChangeAspect="1" noChangeArrowheads="1"/>
            </p:cNvSpPr>
            <p:nvPr/>
          </p:nvSpPr>
          <p:spPr bwMode="auto">
            <a:xfrm>
              <a:off x="3929" y="2549"/>
              <a:ext cx="429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e</a:t>
              </a:r>
            </a:p>
          </p:txBody>
        </p:sp>
        <p:sp>
          <p:nvSpPr>
            <p:cNvPr id="73755" name="Rectangle 99"/>
            <p:cNvSpPr>
              <a:spLocks noChangeAspect="1" noChangeArrowheads="1"/>
            </p:cNvSpPr>
            <p:nvPr/>
          </p:nvSpPr>
          <p:spPr bwMode="auto">
            <a:xfrm>
              <a:off x="3401" y="2933"/>
              <a:ext cx="464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µ</a:t>
              </a:r>
            </a:p>
          </p:txBody>
        </p:sp>
        <p:sp>
          <p:nvSpPr>
            <p:cNvPr id="36893" name="Rectangle 100"/>
            <p:cNvSpPr>
              <a:spLocks noChangeAspect="1" noChangeArrowheads="1"/>
            </p:cNvSpPr>
            <p:nvPr/>
          </p:nvSpPr>
          <p:spPr bwMode="auto">
            <a:xfrm>
              <a:off x="3237" y="3430"/>
              <a:ext cx="469" cy="407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lg"/>
            </a:ln>
          </p:spPr>
          <p:txBody>
            <a:bodyPr wrap="none" lIns="91432" tIns="45716" rIns="91432" bIns="45716">
              <a:spAutoFit/>
            </a:bodyPr>
            <a:lstStyle/>
            <a:p>
              <a:pPr>
                <a:defRPr/>
              </a:pPr>
              <a:r>
                <a:rPr lang="en-US" sz="2100">
                  <a:solidFill>
                    <a:srgbClr val="FF3300"/>
                  </a:solidFill>
                  <a:latin typeface="+mn-lt"/>
                  <a:ea typeface="Arial" charset="0"/>
                  <a:cs typeface="Arial" charset="0"/>
                  <a:sym typeface="Symbol" pitchFamily="18" charset="2"/>
                </a:rPr>
                <a:t>W</a:t>
              </a:r>
              <a:r>
                <a:rPr lang="en-US" sz="2100" baseline="30000">
                  <a:solidFill>
                    <a:srgbClr val="FF3300"/>
                  </a:solidFill>
                  <a:latin typeface="+mn-lt"/>
                  <a:ea typeface="Arial" charset="0"/>
                  <a:cs typeface="Arial" charset="0"/>
                  <a:sym typeface="Symbol" pitchFamily="18" charset="2"/>
                </a:rPr>
                <a:t>+</a:t>
              </a:r>
            </a:p>
          </p:txBody>
        </p:sp>
        <p:sp>
          <p:nvSpPr>
            <p:cNvPr id="36894" name="Line 101"/>
            <p:cNvSpPr>
              <a:spLocks noChangeAspect="1" noChangeShapeType="1"/>
            </p:cNvSpPr>
            <p:nvPr/>
          </p:nvSpPr>
          <p:spPr bwMode="auto">
            <a:xfrm>
              <a:off x="2712" y="2566"/>
              <a:ext cx="144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36895" name="Line 102"/>
            <p:cNvSpPr>
              <a:spLocks noChangeAspect="1" noChangeShapeType="1"/>
            </p:cNvSpPr>
            <p:nvPr/>
          </p:nvSpPr>
          <p:spPr bwMode="auto">
            <a:xfrm>
              <a:off x="3552" y="2608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36896" name="Line 103"/>
            <p:cNvSpPr>
              <a:spLocks noChangeAspect="1" noChangeShapeType="1"/>
            </p:cNvSpPr>
            <p:nvPr/>
          </p:nvSpPr>
          <p:spPr bwMode="auto">
            <a:xfrm>
              <a:off x="2928" y="2150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36897" name="Line 104"/>
            <p:cNvSpPr>
              <a:spLocks noChangeAspect="1" noChangeShapeType="1"/>
            </p:cNvSpPr>
            <p:nvPr/>
          </p:nvSpPr>
          <p:spPr bwMode="auto">
            <a:xfrm>
              <a:off x="3487" y="3106"/>
              <a:ext cx="144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73761" name="Rectangle 105"/>
            <p:cNvSpPr>
              <a:spLocks noChangeAspect="1" noChangeArrowheads="1"/>
            </p:cNvSpPr>
            <p:nvPr/>
          </p:nvSpPr>
          <p:spPr bwMode="auto">
            <a:xfrm>
              <a:off x="2843" y="2044"/>
              <a:ext cx="304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latin typeface="Arial Narrow" charset="0"/>
                  <a:sym typeface="Symbol" charset="0"/>
                </a:rPr>
                <a:t>s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73762" name="Rectangle 106"/>
            <p:cNvSpPr>
              <a:spLocks noChangeAspect="1" noChangeArrowheads="1"/>
            </p:cNvSpPr>
            <p:nvPr/>
          </p:nvSpPr>
          <p:spPr bwMode="auto">
            <a:xfrm>
              <a:off x="3111" y="3027"/>
              <a:ext cx="318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latin typeface="Arial Narrow" charset="0"/>
                  <a:sym typeface="Symbol" charset="0"/>
                </a:rPr>
                <a:t>u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73763" name="Rectangle 107"/>
            <p:cNvSpPr>
              <a:spLocks noChangeAspect="1" noChangeArrowheads="1"/>
            </p:cNvSpPr>
            <p:nvPr/>
          </p:nvSpPr>
          <p:spPr bwMode="auto">
            <a:xfrm flipV="1">
              <a:off x="3956" y="3143"/>
              <a:ext cx="233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r>
                <a:rPr lang="en-US">
                  <a:latin typeface="Arial Narrow" charset="0"/>
                  <a:sym typeface="Symbol" charset="0"/>
                </a:rPr>
                <a:t>s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73764" name="Rectangle 108"/>
            <p:cNvSpPr>
              <a:spLocks noChangeAspect="1" noChangeArrowheads="1"/>
            </p:cNvSpPr>
            <p:nvPr/>
          </p:nvSpPr>
          <p:spPr bwMode="auto">
            <a:xfrm>
              <a:off x="2487" y="2691"/>
              <a:ext cx="318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latin typeface="Arial Narrow" charset="0"/>
                  <a:sym typeface="Symbol" charset="0"/>
                </a:rPr>
                <a:t>d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36902" name="Line 109"/>
            <p:cNvSpPr>
              <a:spLocks noChangeAspect="1" noChangeShapeType="1"/>
            </p:cNvSpPr>
            <p:nvPr/>
          </p:nvSpPr>
          <p:spPr bwMode="auto">
            <a:xfrm>
              <a:off x="2687" y="3129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73766" name="Rectangle 110"/>
            <p:cNvSpPr>
              <a:spLocks noChangeAspect="1" noChangeArrowheads="1"/>
            </p:cNvSpPr>
            <p:nvPr/>
          </p:nvSpPr>
          <p:spPr bwMode="auto">
            <a:xfrm>
              <a:off x="3689" y="2559"/>
              <a:ext cx="366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</a:t>
              </a:r>
              <a:r>
                <a:rPr lang="en-US" baseline="30000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-</a:t>
              </a:r>
            </a:p>
          </p:txBody>
        </p:sp>
        <p:sp>
          <p:nvSpPr>
            <p:cNvPr id="73767" name="Rectangle 111"/>
            <p:cNvSpPr>
              <a:spLocks noChangeAspect="1" noChangeArrowheads="1"/>
            </p:cNvSpPr>
            <p:nvPr/>
          </p:nvSpPr>
          <p:spPr bwMode="auto">
            <a:xfrm>
              <a:off x="2905" y="2463"/>
              <a:ext cx="408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</a:t>
              </a:r>
              <a:r>
                <a:rPr lang="en-US" baseline="30000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+</a:t>
              </a:r>
            </a:p>
          </p:txBody>
        </p:sp>
        <p:sp>
          <p:nvSpPr>
            <p:cNvPr id="73768" name="Rectangle 112"/>
            <p:cNvSpPr>
              <a:spLocks noChangeAspect="1" noChangeArrowheads="1"/>
            </p:cNvSpPr>
            <p:nvPr/>
          </p:nvSpPr>
          <p:spPr bwMode="auto">
            <a:xfrm>
              <a:off x="3883" y="2269"/>
              <a:ext cx="304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latin typeface="Arial Narrow" charset="0"/>
                  <a:sym typeface="Symbol" charset="0"/>
                </a:rPr>
                <a:t>c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73769" name="Rectangle 113"/>
            <p:cNvSpPr>
              <a:spLocks noChangeAspect="1" noChangeArrowheads="1"/>
            </p:cNvSpPr>
            <p:nvPr/>
          </p:nvSpPr>
          <p:spPr bwMode="auto">
            <a:xfrm>
              <a:off x="3105" y="1886"/>
              <a:ext cx="318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latin typeface="Arial Narrow" charset="0"/>
                  <a:sym typeface="Symbol" charset="0"/>
                </a:rPr>
                <a:t>b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73770" name="Rectangle 114"/>
            <p:cNvSpPr>
              <a:spLocks noChangeAspect="1" noChangeArrowheads="1"/>
            </p:cNvSpPr>
            <p:nvPr/>
          </p:nvSpPr>
          <p:spPr bwMode="auto">
            <a:xfrm>
              <a:off x="2630" y="3276"/>
              <a:ext cx="318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latin typeface="Arial Narrow" charset="0"/>
                  <a:sym typeface="Symbol" charset="0"/>
                </a:rPr>
                <a:t>b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36908" name="Line 115"/>
            <p:cNvSpPr>
              <a:spLocks noChangeAspect="1" noChangeShapeType="1"/>
            </p:cNvSpPr>
            <p:nvPr/>
          </p:nvSpPr>
          <p:spPr bwMode="auto">
            <a:xfrm>
              <a:off x="2687" y="3352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73772" name="Rectangle 116"/>
            <p:cNvSpPr>
              <a:spLocks noChangeAspect="1" noChangeArrowheads="1"/>
            </p:cNvSpPr>
            <p:nvPr/>
          </p:nvSpPr>
          <p:spPr bwMode="auto">
            <a:xfrm>
              <a:off x="3782" y="3374"/>
              <a:ext cx="304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latin typeface="Arial Narrow" charset="0"/>
                  <a:sym typeface="Symbol" charset="0"/>
                </a:rPr>
                <a:t>c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36910" name="Line 117"/>
            <p:cNvSpPr>
              <a:spLocks noChangeAspect="1" noChangeShapeType="1"/>
            </p:cNvSpPr>
            <p:nvPr/>
          </p:nvSpPr>
          <p:spPr bwMode="auto">
            <a:xfrm>
              <a:off x="3839" y="3501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+mn-lt"/>
                <a:ea typeface="Arial" charset="0"/>
                <a:cs typeface="Arial" charset="0"/>
              </a:endParaRPr>
            </a:p>
          </p:txBody>
        </p:sp>
      </p:grpSp>
      <p:pic>
        <p:nvPicPr>
          <p:cNvPr id="82" name="Picture 3" descr="DNA-backb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7"/>
          <a:stretch>
            <a:fillRect/>
          </a:stretch>
        </p:blipFill>
        <p:spPr bwMode="auto">
          <a:xfrm>
            <a:off x="6564313" y="4892675"/>
            <a:ext cx="236220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43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386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577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757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A928E7-BCEC-084B-B601-6AA40257684F}" type="slidenum">
              <a:rPr lang="en-US" sz="1500">
                <a:solidFill>
                  <a:srgbClr val="0000FF"/>
                </a:solidFill>
              </a:rPr>
              <a:pPr eaLnBrk="1" hangingPunct="1"/>
              <a:t>35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The Beginning</a:t>
            </a:r>
          </a:p>
        </p:txBody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9448800" cy="6076950"/>
          </a:xfrm>
        </p:spPr>
        <p:txBody>
          <a:bodyPr/>
          <a:lstStyle/>
          <a:p>
            <a:pPr eaLnBrk="1" hangingPunct="1"/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</a:rPr>
              <a:t>Everything was the same </a:t>
            </a:r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 Perfect symmetry.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All the particles are the same as photons.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All four forces are the same.</a:t>
            </a:r>
          </a:p>
          <a:p>
            <a:pPr lvl="4" eaLnBrk="1" hangingPunct="1"/>
            <a:endParaRPr lang="en-US" sz="2500">
              <a:latin typeface="Arial Narrow" charset="0"/>
              <a:ea typeface="ＭＳ Ｐゴシック" charset="0"/>
              <a:sym typeface="Symbol" charset="0"/>
            </a:endParaRPr>
          </a:p>
          <a:p>
            <a:pPr eaLnBrk="1" hangingPunct="1"/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The Universe was </a:t>
            </a:r>
            <a:r>
              <a:rPr lang="en-US" sz="3800" u="sng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10 dimension</a:t>
            </a:r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  <a:sym typeface="Symbol" charset="0"/>
              </a:rPr>
              <a:t>.</a:t>
            </a:r>
          </a:p>
          <a:p>
            <a:pPr lvl="3" eaLnBrk="1" hangingPunct="1"/>
            <a:endParaRPr lang="en-US" sz="2500">
              <a:latin typeface="Arial Narrow" charset="0"/>
              <a:ea typeface="ＭＳ Ｐゴシック" charset="0"/>
              <a:sym typeface="Symbol" charset="0"/>
            </a:endParaRPr>
          </a:p>
          <a:p>
            <a:pPr lvl="1" eaLnBrk="1" hangingPunct="1">
              <a:buFont typeface="Wingdings" charset="0"/>
              <a:buNone/>
            </a:pP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3	</a:t>
            </a:r>
            <a:r>
              <a:rPr lang="en-US" sz="3400">
                <a:solidFill>
                  <a:srgbClr val="FF00FF"/>
                </a:solidFill>
                <a:latin typeface="Arial Narrow" charset="0"/>
                <a:ea typeface="ＭＳ Ｐゴシック" charset="0"/>
                <a:sym typeface="Symbol" charset="0"/>
              </a:rPr>
              <a:t>Space</a:t>
            </a: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			</a:t>
            </a:r>
            <a:r>
              <a:rPr lang="en-US" sz="3400" i="1">
                <a:latin typeface="Arial Narrow" charset="0"/>
                <a:ea typeface="ＭＳ Ｐゴシック" charset="0"/>
                <a:sym typeface="Symbol" charset="0"/>
              </a:rPr>
              <a:t>Flattened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1	</a:t>
            </a:r>
            <a:r>
              <a:rPr lang="en-US" sz="3400">
                <a:solidFill>
                  <a:srgbClr val="FF3300"/>
                </a:solidFill>
                <a:latin typeface="Arial Narrow" charset="0"/>
                <a:ea typeface="ＭＳ Ｐゴシック" charset="0"/>
                <a:sym typeface="Symbol" charset="0"/>
              </a:rPr>
              <a:t>Time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	   	3 	</a:t>
            </a:r>
            <a:r>
              <a:rPr lang="en-US" sz="3400">
                <a:solidFill>
                  <a:srgbClr val="008000"/>
                </a:solidFill>
                <a:latin typeface="Arial Narrow" charset="0"/>
                <a:ea typeface="ＭＳ Ｐゴシック" charset="0"/>
                <a:sym typeface="Symbol" charset="0"/>
              </a:rPr>
              <a:t>Strong Force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6   	2	</a:t>
            </a:r>
            <a:r>
              <a:rPr lang="en-US" sz="3400">
                <a:solidFill>
                  <a:srgbClr val="0000FF"/>
                </a:solidFill>
                <a:latin typeface="Arial Narrow" charset="0"/>
                <a:ea typeface="ＭＳ Ｐゴシック" charset="0"/>
                <a:sym typeface="Symbol" charset="0"/>
              </a:rPr>
              <a:t>Weak	</a:t>
            </a: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		</a:t>
            </a:r>
            <a:r>
              <a:rPr lang="en-US" sz="3400" i="1">
                <a:latin typeface="Arial Narrow" charset="0"/>
                <a:ea typeface="ＭＳ Ｐゴシック" charset="0"/>
                <a:sym typeface="Symbol" charset="0"/>
              </a:rPr>
              <a:t>Compacitified</a:t>
            </a:r>
          </a:p>
          <a:p>
            <a:pPr lvl="1" eaLnBrk="1" hangingPunct="1">
              <a:buFont typeface="Wingdings" charset="0"/>
              <a:buNone/>
            </a:pPr>
            <a:r>
              <a:rPr lang="en-US" sz="3400">
                <a:latin typeface="Arial Narrow" charset="0"/>
                <a:ea typeface="ＭＳ Ｐゴシック" charset="0"/>
                <a:sym typeface="Symbol" charset="0"/>
              </a:rPr>
              <a:t>		   	1	</a:t>
            </a:r>
            <a:r>
              <a:rPr lang="en-US" sz="3400">
                <a:solidFill>
                  <a:srgbClr val="9933FF"/>
                </a:solidFill>
                <a:latin typeface="Arial Narrow" charset="0"/>
                <a:ea typeface="ＭＳ Ｐゴシック" charset="0"/>
                <a:sym typeface="Symbol" charset="0"/>
              </a:rPr>
              <a:t>Electro-Magnetic</a:t>
            </a:r>
          </a:p>
          <a:p>
            <a:pPr lvl="1" eaLnBrk="1" hangingPunct="1">
              <a:buFont typeface="Wingdings" charset="0"/>
              <a:buNone/>
            </a:pPr>
            <a:endParaRPr lang="en-US" sz="3400">
              <a:latin typeface="Arial Narrow" charset="0"/>
              <a:ea typeface="ＭＳ Ｐゴシック" charset="0"/>
              <a:sym typeface="Symbol" charset="0"/>
            </a:endParaRPr>
          </a:p>
          <a:p>
            <a:pPr lvl="1" eaLnBrk="1" hangingPunct="1"/>
            <a:endParaRPr lang="en-US" sz="3400">
              <a:latin typeface="Arial Narrow" charset="0"/>
              <a:ea typeface="ＭＳ Ｐゴシック" charset="0"/>
              <a:sym typeface="Symbol" charset="0"/>
            </a:endParaRPr>
          </a:p>
        </p:txBody>
      </p:sp>
      <p:sp>
        <p:nvSpPr>
          <p:cNvPr id="75782" name="AutoShape 4"/>
          <p:cNvSpPr>
            <a:spLocks/>
          </p:cNvSpPr>
          <p:nvPr/>
        </p:nvSpPr>
        <p:spPr bwMode="auto">
          <a:xfrm>
            <a:off x="528638" y="4343400"/>
            <a:ext cx="457200" cy="1600200"/>
          </a:xfrm>
          <a:prstGeom prst="leftBrace">
            <a:avLst>
              <a:gd name="adj1" fmla="val 29167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75783" name="AutoShape 5"/>
          <p:cNvSpPr>
            <a:spLocks/>
          </p:cNvSpPr>
          <p:nvPr/>
        </p:nvSpPr>
        <p:spPr bwMode="auto">
          <a:xfrm>
            <a:off x="1600200" y="5334000"/>
            <a:ext cx="381000" cy="1066800"/>
          </a:xfrm>
          <a:prstGeom prst="leftBrace">
            <a:avLst>
              <a:gd name="adj1" fmla="val 23333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75784" name="AutoShape 6"/>
          <p:cNvSpPr>
            <a:spLocks/>
          </p:cNvSpPr>
          <p:nvPr/>
        </p:nvSpPr>
        <p:spPr bwMode="auto">
          <a:xfrm flipH="1">
            <a:off x="6324600" y="5257800"/>
            <a:ext cx="381000" cy="1066800"/>
          </a:xfrm>
          <a:prstGeom prst="leftBrace">
            <a:avLst>
              <a:gd name="adj1" fmla="val 23333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75785" name="Line 7"/>
          <p:cNvSpPr>
            <a:spLocks noChangeShapeType="1"/>
          </p:cNvSpPr>
          <p:nvPr/>
        </p:nvSpPr>
        <p:spPr bwMode="auto">
          <a:xfrm>
            <a:off x="5943600" y="4419600"/>
            <a:ext cx="7620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75786" name="Rectangle 8"/>
          <p:cNvSpPr>
            <a:spLocks noChangeArrowheads="1"/>
          </p:cNvSpPr>
          <p:nvPr/>
        </p:nvSpPr>
        <p:spPr bwMode="auto">
          <a:xfrm>
            <a:off x="1905000" y="4114800"/>
            <a:ext cx="1524000" cy="1066800"/>
          </a:xfrm>
          <a:prstGeom prst="rect">
            <a:avLst/>
          </a:prstGeom>
          <a:noFill/>
          <a:ln w="38100" cap="rnd">
            <a:solidFill>
              <a:srgbClr val="FF9900"/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75787" name="Rectangle 9"/>
          <p:cNvSpPr>
            <a:spLocks noChangeArrowheads="1"/>
          </p:cNvSpPr>
          <p:nvPr/>
        </p:nvSpPr>
        <p:spPr bwMode="auto">
          <a:xfrm>
            <a:off x="3048000" y="5181600"/>
            <a:ext cx="2971800" cy="1524000"/>
          </a:xfrm>
          <a:prstGeom prst="rect">
            <a:avLst/>
          </a:prstGeom>
          <a:noFill/>
          <a:ln w="38100" cap="rnd">
            <a:solidFill>
              <a:srgbClr val="FF9900"/>
            </a:solidFill>
            <a:prstDash val="sysDot"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1139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E9D81F-407F-344C-AD83-8744B26B0ADA}" type="slidenum">
              <a:rPr lang="en-US" sz="1500">
                <a:solidFill>
                  <a:srgbClr val="0000FF"/>
                </a:solidFill>
              </a:rPr>
              <a:pPr eaLnBrk="1" hangingPunct="1"/>
              <a:t>36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1141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91142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14 billion years ago</a:t>
            </a:r>
          </a:p>
        </p:txBody>
      </p:sp>
      <p:sp>
        <p:nvSpPr>
          <p:cNvPr id="91144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Particles</a:t>
            </a:r>
          </a:p>
        </p:txBody>
      </p:sp>
    </p:spTree>
    <p:extLst>
      <p:ext uri="{BB962C8B-B14F-4D97-AF65-F5344CB8AC3E}">
        <p14:creationId xmlns:p14="http://schemas.microsoft.com/office/powerpoint/2010/main" val="260017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806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880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BB24AA-D4ED-514E-A9AB-0C58C0406477}" type="slidenum">
              <a:rPr lang="en-US" sz="1500">
                <a:solidFill>
                  <a:srgbClr val="0000FF"/>
                </a:solidFill>
              </a:rPr>
              <a:pPr eaLnBrk="1" hangingPunct="1"/>
              <a:t>37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8806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-19283"/>
            <a:ext cx="9790113" cy="7372583"/>
          </a:xfrm>
        </p:spPr>
      </p:pic>
      <p:sp>
        <p:nvSpPr>
          <p:cNvPr id="88069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600" dirty="0">
                <a:solidFill>
                  <a:srgbClr val="C70027"/>
                </a:solidFill>
                <a:latin typeface="Tahoma" charset="0"/>
                <a:ea typeface="ＭＳ Ｐゴシック" charset="0"/>
                <a:cs typeface="ＭＳ Ｐゴシック" charset="0"/>
              </a:rPr>
              <a:t>CERN and LHC in Geneva</a:t>
            </a:r>
          </a:p>
        </p:txBody>
      </p:sp>
      <p:sp>
        <p:nvSpPr>
          <p:cNvPr id="88070" name="Text Box 4"/>
          <p:cNvSpPr txBox="1">
            <a:spLocks noChangeArrowheads="1"/>
          </p:cNvSpPr>
          <p:nvPr/>
        </p:nvSpPr>
        <p:spPr bwMode="auto">
          <a:xfrm>
            <a:off x="5592763" y="4713288"/>
            <a:ext cx="36877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FFFF00"/>
                </a:solidFill>
              </a:rPr>
              <a:t>27km Circumference</a:t>
            </a:r>
          </a:p>
          <a:p>
            <a:pPr algn="ctr" eaLnBrk="1" hangingPunct="1"/>
            <a:r>
              <a:rPr lang="en-US" sz="2800" b="1">
                <a:solidFill>
                  <a:srgbClr val="FFFF00"/>
                </a:solidFill>
              </a:rPr>
              <a:t>7+7=14 TeV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1/29/2011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3334C-E290-9248-90C1-D59CF368890E}" type="slidenum">
              <a:rPr lang="en-US"/>
              <a:pPr/>
              <a:t>38</a:t>
            </a:fld>
            <a:endParaRPr lang="en-US"/>
          </a:p>
        </p:txBody>
      </p:sp>
      <p:sp>
        <p:nvSpPr>
          <p:cNvPr id="3688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88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8452" name="Picture 4" descr="9906026_01_layout_sc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" t="1824" r="2576" b="9904"/>
          <a:stretch/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1970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011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901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9DEA82-3090-1844-BB12-0DBC223D690B}" type="slidenum">
              <a:rPr lang="en-US" sz="1500">
                <a:solidFill>
                  <a:srgbClr val="0000FF"/>
                </a:solidFill>
              </a:rPr>
              <a:pPr eaLnBrk="1" hangingPunct="1"/>
              <a:t>39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0116" name="Picture 2" descr="magn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/>
          <a:stretch>
            <a:fillRect/>
          </a:stretch>
        </p:blipFill>
        <p:spPr bwMode="auto">
          <a:xfrm>
            <a:off x="0" y="-20638"/>
            <a:ext cx="9601200" cy="733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Rectangle 3"/>
          <p:cNvSpPr>
            <a:spLocks noChangeArrowheads="1"/>
          </p:cNvSpPr>
          <p:nvPr/>
        </p:nvSpPr>
        <p:spPr bwMode="auto">
          <a:xfrm>
            <a:off x="228600" y="152400"/>
            <a:ext cx="54864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27" tIns="48314" rIns="96627" bIns="48314" anchor="ctr"/>
          <a:lstStyle/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rgbClr val="FFFF00"/>
                </a:solidFill>
                <a:latin typeface="Tahoma" charset="0"/>
              </a:rPr>
              <a:t>LHC Tunnel with Magnets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493250" cy="5543550"/>
          </a:xfrm>
        </p:spPr>
        <p:txBody>
          <a:bodyPr/>
          <a:lstStyle/>
          <a:p>
            <a:r>
              <a:rPr lang="en-US" sz="4000" u="sng" dirty="0" smtClean="0"/>
              <a:t>Prof. Katsushi Arisaka</a:t>
            </a:r>
            <a:r>
              <a:rPr lang="en-US" sz="4000" dirty="0" smtClean="0"/>
              <a:t>		</a:t>
            </a:r>
            <a:r>
              <a:rPr lang="en-US" sz="4000" u="sng" dirty="0" smtClean="0">
                <a:solidFill>
                  <a:srgbClr val="009973"/>
                </a:solidFill>
              </a:rPr>
              <a:t>2:00 – 3:20</a:t>
            </a:r>
          </a:p>
          <a:p>
            <a:pPr lvl="1"/>
            <a:r>
              <a:rPr lang="en-US" sz="3600" dirty="0" smtClean="0"/>
              <a:t>Origin of Universe	  	</a:t>
            </a:r>
            <a:r>
              <a:rPr lang="en-US" sz="3600" i="1" dirty="0" smtClean="0">
                <a:solidFill>
                  <a:srgbClr val="3366FF"/>
                </a:solidFill>
              </a:rPr>
              <a:t>- Cosmology</a:t>
            </a:r>
            <a:r>
              <a:rPr lang="en-US" sz="3600" i="1" dirty="0" smtClean="0"/>
              <a:t> </a:t>
            </a:r>
          </a:p>
          <a:p>
            <a:pPr lvl="1"/>
            <a:r>
              <a:rPr lang="en-US" sz="3600" dirty="0" smtClean="0"/>
              <a:t>Origin of Particles	  	</a:t>
            </a:r>
            <a:r>
              <a:rPr lang="en-US" sz="3600" i="1" dirty="0" smtClean="0">
                <a:solidFill>
                  <a:srgbClr val="3366FF"/>
                </a:solidFill>
              </a:rPr>
              <a:t>- Particle Physics</a:t>
            </a:r>
          </a:p>
          <a:p>
            <a:pPr lvl="1"/>
            <a:r>
              <a:rPr lang="en-US" sz="3600" dirty="0" smtClean="0"/>
              <a:t>Evolution of Universe  	</a:t>
            </a:r>
            <a:r>
              <a:rPr lang="en-US" sz="3600" i="1" dirty="0" smtClean="0">
                <a:solidFill>
                  <a:srgbClr val="3366FF"/>
                </a:solidFill>
              </a:rPr>
              <a:t>- Astronomy</a:t>
            </a:r>
          </a:p>
          <a:p>
            <a:pPr lvl="1"/>
            <a:endParaRPr lang="en-US" sz="3600" dirty="0" smtClean="0"/>
          </a:p>
          <a:p>
            <a:r>
              <a:rPr lang="en-US" sz="4000" u="sng" dirty="0" smtClean="0"/>
              <a:t>Daniel </a:t>
            </a:r>
            <a:r>
              <a:rPr lang="en-US" sz="4000" u="sng" dirty="0" err="1" smtClean="0"/>
              <a:t>Aharoni</a:t>
            </a:r>
            <a:r>
              <a:rPr lang="en-US" sz="4000" dirty="0" smtClean="0"/>
              <a:t>				</a:t>
            </a:r>
            <a:r>
              <a:rPr lang="en-US" sz="4000" u="sng" dirty="0" smtClean="0">
                <a:solidFill>
                  <a:srgbClr val="009973"/>
                </a:solidFill>
              </a:rPr>
              <a:t>3:30 – 5:00</a:t>
            </a:r>
          </a:p>
          <a:p>
            <a:pPr lvl="1"/>
            <a:r>
              <a:rPr lang="en-US" sz="3600" dirty="0" smtClean="0"/>
              <a:t>Origin of Life			</a:t>
            </a:r>
            <a:r>
              <a:rPr lang="en-US" sz="3600" i="1" dirty="0" smtClean="0">
                <a:solidFill>
                  <a:srgbClr val="3366FF"/>
                </a:solidFill>
              </a:rPr>
              <a:t>- Molecular Biology</a:t>
            </a:r>
          </a:p>
          <a:p>
            <a:pPr lvl="1"/>
            <a:r>
              <a:rPr lang="en-US" sz="3600" dirty="0" smtClean="0"/>
              <a:t>Origin of Consciousness 	</a:t>
            </a:r>
            <a:r>
              <a:rPr lang="en-US" sz="3600" i="1" dirty="0" smtClean="0">
                <a:solidFill>
                  <a:srgbClr val="3366FF"/>
                </a:solidFill>
              </a:rPr>
              <a:t>- Neuroscience</a:t>
            </a:r>
            <a:endParaRPr lang="en-US" sz="3600" i="1" dirty="0">
              <a:solidFill>
                <a:srgbClr val="3366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1/29/2011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26D4F-781C-3A41-B293-C4D1AAEAE64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632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26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</a:t>
            </a:r>
          </a:p>
        </p:txBody>
      </p:sp>
      <p:sp>
        <p:nvSpPr>
          <p:cNvPr id="11264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D68C49-8F85-7F43-BDAF-B58759AB4F0D}" type="slidenum">
              <a:rPr lang="en-US" sz="1500">
                <a:solidFill>
                  <a:srgbClr val="0000FF"/>
                </a:solidFill>
              </a:rPr>
              <a:pPr eaLnBrk="1" hangingPunct="1"/>
              <a:t>40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7285" name="Line 2"/>
          <p:cNvSpPr>
            <a:spLocks noChangeAspect="1" noChangeShapeType="1"/>
          </p:cNvSpPr>
          <p:nvPr/>
        </p:nvSpPr>
        <p:spPr bwMode="auto">
          <a:xfrm>
            <a:off x="0" y="650875"/>
            <a:ext cx="9601200" cy="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6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CMS Collaboration (1993 ~)</a:t>
            </a:r>
          </a:p>
        </p:txBody>
      </p:sp>
      <p:pic>
        <p:nvPicPr>
          <p:cNvPr id="9728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87400"/>
            <a:ext cx="9601200" cy="6527800"/>
          </a:xfrm>
        </p:spPr>
      </p:pic>
      <p:sp>
        <p:nvSpPr>
          <p:cNvPr id="97288" name="Rectangle 5"/>
          <p:cNvSpPr>
            <a:spLocks noChangeArrowheads="1"/>
          </p:cNvSpPr>
          <p:nvPr/>
        </p:nvSpPr>
        <p:spPr bwMode="auto">
          <a:xfrm>
            <a:off x="7667625" y="5530850"/>
            <a:ext cx="1265238" cy="134938"/>
          </a:xfrm>
          <a:prstGeom prst="rect">
            <a:avLst/>
          </a:prstGeom>
          <a:noFill/>
          <a:ln w="508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514600" y="5386389"/>
            <a:ext cx="2057400" cy="1905000"/>
          </a:xfrm>
          <a:prstGeom prst="rect">
            <a:avLst/>
          </a:prstGeom>
          <a:noFill/>
          <a:ln w="508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4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05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105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4616A99-0BD8-EE4D-9F20-9E73DEDC7C67}" type="slidenum">
              <a:rPr lang="en-US" sz="1500">
                <a:solidFill>
                  <a:srgbClr val="0000FF"/>
                </a:solidFill>
              </a:rPr>
              <a:pPr eaLnBrk="1" hangingPunct="1"/>
              <a:t>41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933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1038" b="1425"/>
          <a:stretch>
            <a:fillRect/>
          </a:stretch>
        </p:blipFill>
        <p:spPr>
          <a:xfrm>
            <a:off x="0" y="228600"/>
            <a:ext cx="9601200" cy="7086600"/>
          </a:xfrm>
        </p:spPr>
      </p:pic>
      <p:sp>
        <p:nvSpPr>
          <p:cNvPr id="9933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567488"/>
            <a:ext cx="3025775" cy="555625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2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CMS</a:t>
            </a:r>
          </a:p>
        </p:txBody>
      </p:sp>
    </p:spTree>
    <p:extLst>
      <p:ext uri="{BB962C8B-B14F-4D97-AF65-F5344CB8AC3E}">
        <p14:creationId xmlns:p14="http://schemas.microsoft.com/office/powerpoint/2010/main" val="23390877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216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9216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A884EA-D239-E041-BA76-270AADF21C0A}" type="slidenum">
              <a:rPr lang="en-US" sz="1500">
                <a:solidFill>
                  <a:srgbClr val="0000FF"/>
                </a:solidFill>
              </a:rPr>
              <a:pPr eaLnBrk="1" hangingPunct="1"/>
              <a:t>42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21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Installing muon Detectors</a:t>
            </a:r>
          </a:p>
        </p:txBody>
      </p:sp>
      <p:pic>
        <p:nvPicPr>
          <p:cNvPr id="921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963"/>
            <a:ext cx="9601200" cy="739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40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440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3CFDA45-709F-8748-A28C-CD2B6A8A183F}" type="slidenum">
              <a:rPr lang="en-US" sz="1500">
                <a:solidFill>
                  <a:srgbClr val="0000FF"/>
                </a:solidFill>
              </a:rPr>
              <a:pPr eaLnBrk="1" hangingPunct="1"/>
              <a:t>43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40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 Narrow" charset="0"/>
            </a:endParaRPr>
          </a:p>
        </p:txBody>
      </p:sp>
      <p:pic>
        <p:nvPicPr>
          <p:cNvPr id="44039" name="Picture 5" descr="oreach-2006-027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81000"/>
            <a:ext cx="9836150" cy="654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2417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50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CF1CF1E-C1B1-DC49-8670-0CC9955EA6A0}" type="slidenum">
              <a:rPr lang="en-US" sz="1500">
                <a:solidFill>
                  <a:srgbClr val="0000FF"/>
                </a:solidFill>
              </a:rPr>
              <a:pPr eaLnBrk="1" hangingPunct="1"/>
              <a:t>44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45061" name="Picture 5" descr="oreach-2006-027_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34925"/>
            <a:ext cx="9753600" cy="735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495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608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DA3A888-EEA5-E34F-9EB6-7270FCAD2891}" type="slidenum">
              <a:rPr lang="en-US" sz="1500">
                <a:solidFill>
                  <a:srgbClr val="0000FF"/>
                </a:solidFill>
              </a:rPr>
              <a:pPr eaLnBrk="1" hangingPunct="1"/>
              <a:t>45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46085" name="Picture 5" descr="oreach-2006-027_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728200" cy="733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2314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71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471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685A3CB-742E-7248-AC22-575126A77968}" type="slidenum">
              <a:rPr lang="en-US" sz="1500">
                <a:solidFill>
                  <a:srgbClr val="0000FF"/>
                </a:solidFill>
              </a:rPr>
              <a:pPr eaLnBrk="1" hangingPunct="1"/>
              <a:t>46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71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</a:endParaRPr>
          </a:p>
        </p:txBody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 Narrow" charset="0"/>
            </a:endParaRPr>
          </a:p>
        </p:txBody>
      </p:sp>
      <p:pic>
        <p:nvPicPr>
          <p:cNvPr id="47111" name="Picture 5" descr="oreach-2006-027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-14288"/>
            <a:ext cx="9725025" cy="732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662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421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42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11A494-0514-F549-9645-7C872BDBAD38}" type="slidenum">
              <a:rPr lang="en-US" sz="1500">
                <a:solidFill>
                  <a:srgbClr val="0000FF"/>
                </a:solidFill>
              </a:rPr>
              <a:pPr eaLnBrk="1" hangingPunct="1"/>
              <a:t>47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42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421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4214" name="Picture 4" descr="0702022_01-A4-at-144-d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98"/>
          <a:stretch>
            <a:fillRect/>
          </a:stretch>
        </p:blipFill>
        <p:spPr bwMode="auto">
          <a:xfrm>
            <a:off x="0" y="7938"/>
            <a:ext cx="9601200" cy="730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ChangeArrowheads="1"/>
          </p:cNvSpPr>
          <p:nvPr/>
        </p:nvSpPr>
        <p:spPr bwMode="auto">
          <a:xfrm>
            <a:off x="0" y="0"/>
            <a:ext cx="9609138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625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138" y="304800"/>
            <a:ext cx="10345738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1/29/2011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26D4F-781C-3A41-B293-C4D1AAEAE645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9331" name="Picture 3" descr="iSpy-20-32-34.290-07.11.20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Rectangle 3"/>
          <p:cNvSpPr>
            <a:spLocks noChangeArrowheads="1"/>
          </p:cNvSpPr>
          <p:nvPr/>
        </p:nvSpPr>
        <p:spPr bwMode="auto">
          <a:xfrm>
            <a:off x="46038" y="6781800"/>
            <a:ext cx="9402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/>
          <a:p>
            <a:r>
              <a:rPr lang="en-US" b="1">
                <a:solidFill>
                  <a:srgbClr val="FF6600"/>
                </a:solidFill>
              </a:rPr>
              <a:t>First Event at LHC – Recreation of the Big Bang!   (Nov 7, 2009)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1/29/2011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26D4F-781C-3A41-B293-C4D1AAEAE645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v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smtClean="0">
                <a:solidFill>
                  <a:srgbClr val="0000FF"/>
                </a:solidFill>
              </a:rPr>
              <a:t>1/29/2011</a:t>
            </a:r>
            <a:endParaRPr lang="en-US" altLang="ja-JP" sz="1500">
              <a:solidFill>
                <a:srgbClr val="0000FF"/>
              </a:solidFill>
            </a:endParaRPr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smtClean="0">
                <a:solidFill>
                  <a:srgbClr val="0000FF"/>
                </a:solidFill>
              </a:rPr>
              <a:t>Katsushi Arisaka</a:t>
            </a:r>
            <a:endParaRPr lang="en-US" altLang="ja-JP" sz="1500">
              <a:solidFill>
                <a:srgbClr val="0000FF"/>
              </a:solidFill>
            </a:endParaRPr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E86850-B390-DF43-B51B-B728C70FA164}" type="slidenum">
              <a:rPr lang="en-US" sz="1500">
                <a:solidFill>
                  <a:srgbClr val="0000FF"/>
                </a:solidFill>
              </a:rPr>
              <a:pPr eaLnBrk="1" hangingPunct="1"/>
              <a:t>5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174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4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2"/>
          <p:cNvSpPr txBox="1">
            <a:spLocks noChangeArrowheads="1"/>
          </p:cNvSpPr>
          <p:nvPr/>
        </p:nvSpPr>
        <p:spPr bwMode="auto">
          <a:xfrm>
            <a:off x="1066800" y="76200"/>
            <a:ext cx="7848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ja-JP" sz="3600" b="1" dirty="0">
                <a:solidFill>
                  <a:srgbClr val="FF6600"/>
                </a:solidFill>
                <a:latin typeface="Tahoma" charset="0"/>
                <a:ea typeface="MS PGothic" charset="0"/>
                <a:cs typeface="MS PGothic" charset="0"/>
              </a:rPr>
              <a:t>Solar </a:t>
            </a:r>
            <a:r>
              <a:rPr lang="en-US" altLang="ja-JP" sz="3600" b="1" dirty="0" smtClean="0">
                <a:solidFill>
                  <a:srgbClr val="FF6600"/>
                </a:solidFill>
                <a:latin typeface="Tahoma" charset="0"/>
                <a:ea typeface="MS PGothic" charset="0"/>
                <a:cs typeface="MS PGothic" charset="0"/>
              </a:rPr>
              <a:t>System</a:t>
            </a:r>
            <a:endParaRPr lang="ja-JP" altLang="en-US" sz="3600" b="1" dirty="0">
              <a:solidFill>
                <a:srgbClr val="FF6600"/>
              </a:solidFill>
              <a:latin typeface="Tahoma" charset="0"/>
              <a:ea typeface="MS PGothic" charset="0"/>
              <a:cs typeface="MS PGothic" charset="0"/>
            </a:endParaRPr>
          </a:p>
        </p:txBody>
      </p:sp>
      <p:sp>
        <p:nvSpPr>
          <p:cNvPr id="31751" name="Rectangle 3"/>
          <p:cNvSpPr>
            <a:spLocks noChangeArrowheads="1"/>
          </p:cNvSpPr>
          <p:nvPr/>
        </p:nvSpPr>
        <p:spPr bwMode="auto">
          <a:xfrm>
            <a:off x="152400" y="6629400"/>
            <a:ext cx="8628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66FF99"/>
                </a:solidFill>
              </a:rPr>
              <a:t>Sun </a:t>
            </a:r>
            <a:endParaRPr lang="en-US" sz="2800" b="1" dirty="0">
              <a:solidFill>
                <a:srgbClr val="66FF99"/>
              </a:solidFill>
            </a:endParaRPr>
          </a:p>
        </p:txBody>
      </p:sp>
      <p:sp>
        <p:nvSpPr>
          <p:cNvPr id="31752" name="Rectangle 3"/>
          <p:cNvSpPr>
            <a:spLocks noChangeArrowheads="1"/>
          </p:cNvSpPr>
          <p:nvPr/>
        </p:nvSpPr>
        <p:spPr bwMode="auto">
          <a:xfrm>
            <a:off x="7924800" y="6553200"/>
            <a:ext cx="11025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rgbClr val="66FF99"/>
                </a:solidFill>
              </a:rPr>
              <a:t>Earth</a:t>
            </a:r>
            <a:endParaRPr lang="en-US" sz="2800" b="1" dirty="0">
              <a:solidFill>
                <a:srgbClr val="66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6797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6915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2046BC-2FB6-0D4E-80B0-154F065683AB}" type="slidenum">
              <a:rPr lang="en-US" sz="1500">
                <a:solidFill>
                  <a:srgbClr val="0000FF"/>
                </a:solidFill>
              </a:rPr>
              <a:pPr eaLnBrk="1" hangingPunct="1"/>
              <a:t>50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6917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166918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14 billion years ago</a:t>
            </a:r>
          </a:p>
        </p:txBody>
      </p:sp>
      <p:sp>
        <p:nvSpPr>
          <p:cNvPr id="166920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625624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427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CE8599D-08A5-6A4D-A563-8CCE79321DBE}" type="slidenum">
              <a:rPr lang="en-US" sz="1500">
                <a:solidFill>
                  <a:srgbClr val="0000FF"/>
                </a:solidFill>
              </a:rPr>
              <a:pPr eaLnBrk="1" hangingPunct="1"/>
              <a:t>51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9028" name="Rectangle 2"/>
          <p:cNvSpPr>
            <a:spLocks noChangeArrowheads="1"/>
          </p:cNvSpPr>
          <p:nvPr/>
        </p:nvSpPr>
        <p:spPr bwMode="auto">
          <a:xfrm>
            <a:off x="0" y="0"/>
            <a:ext cx="9609138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29" name="Text Box 3"/>
          <p:cNvSpPr txBox="1">
            <a:spLocks noChangeArrowheads="1"/>
          </p:cNvSpPr>
          <p:nvPr/>
        </p:nvSpPr>
        <p:spPr bwMode="auto">
          <a:xfrm>
            <a:off x="1066801" y="193675"/>
            <a:ext cx="7467600" cy="52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ahoma" charset="0"/>
              </a:rPr>
              <a:t>Formation of Structure in the Universe</a:t>
            </a:r>
          </a:p>
        </p:txBody>
      </p:sp>
      <p:grpSp>
        <p:nvGrpSpPr>
          <p:cNvPr id="129030" name="Group 4"/>
          <p:cNvGrpSpPr>
            <a:grpSpLocks/>
          </p:cNvGrpSpPr>
          <p:nvPr/>
        </p:nvGrpSpPr>
        <p:grpSpPr bwMode="auto">
          <a:xfrm>
            <a:off x="76200" y="990600"/>
            <a:ext cx="9525000" cy="6324600"/>
            <a:chOff x="288" y="1056"/>
            <a:chExt cx="4944" cy="3216"/>
          </a:xfrm>
        </p:grpSpPr>
        <p:pic>
          <p:nvPicPr>
            <p:cNvPr id="129032" name="Picture 5" descr="27_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" y="1100"/>
              <a:ext cx="4833" cy="3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9033" name="AutoShape 6"/>
            <p:cNvSpPr>
              <a:spLocks noChangeArrowheads="1"/>
            </p:cNvSpPr>
            <p:nvPr/>
          </p:nvSpPr>
          <p:spPr bwMode="auto">
            <a:xfrm>
              <a:off x="288" y="2448"/>
              <a:ext cx="4368" cy="1824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34" name="AutoShape 7"/>
            <p:cNvSpPr>
              <a:spLocks noChangeArrowheads="1"/>
            </p:cNvSpPr>
            <p:nvPr/>
          </p:nvSpPr>
          <p:spPr bwMode="auto">
            <a:xfrm flipH="1" flipV="1">
              <a:off x="1200" y="1056"/>
              <a:ext cx="4032" cy="960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89544" name="Text Box 8"/>
          <p:cNvSpPr txBox="1">
            <a:spLocks noChangeArrowheads="1"/>
          </p:cNvSpPr>
          <p:nvPr/>
        </p:nvSpPr>
        <p:spPr bwMode="auto">
          <a:xfrm>
            <a:off x="685800" y="6477000"/>
            <a:ext cx="34897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800" b="1" dirty="0">
                <a:solidFill>
                  <a:srgbClr val="FF00FF"/>
                </a:solidFill>
                <a:latin typeface="+mn-lt"/>
              </a:rPr>
              <a:t>Dark Matter is required!</a:t>
            </a:r>
            <a:endParaRPr lang="ja-JP" alt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095509" y="6629400"/>
            <a:ext cx="838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 dirty="0" smtClean="0">
                <a:solidFill>
                  <a:srgbClr val="32946A"/>
                </a:solidFill>
              </a:rPr>
              <a:t>Now</a:t>
            </a:r>
            <a:endParaRPr lang="ja-JP" altLang="en-US" b="1" dirty="0">
              <a:solidFill>
                <a:srgbClr val="32946A"/>
              </a:solidFill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81000" y="4572000"/>
            <a:ext cx="23233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 dirty="0" smtClean="0">
                <a:solidFill>
                  <a:srgbClr val="32946A"/>
                </a:solidFill>
              </a:rPr>
              <a:t>Early Universe</a:t>
            </a:r>
            <a:endParaRPr lang="ja-JP" altLang="en-US" b="1" dirty="0">
              <a:solidFill>
                <a:srgbClr val="32946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89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954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222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249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14765F-437B-3B40-B145-5FF5AB642D14}" type="slidenum">
              <a:rPr lang="en-US" sz="1500">
                <a:solidFill>
                  <a:srgbClr val="0000FF"/>
                </a:solidFill>
              </a:rPr>
              <a:pPr eaLnBrk="1" hangingPunct="1"/>
              <a:t>52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49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422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81000" y="6701135"/>
            <a:ext cx="34897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800" b="1" dirty="0">
                <a:solidFill>
                  <a:srgbClr val="FF00FF"/>
                </a:solidFill>
                <a:latin typeface="+mn-lt"/>
              </a:rPr>
              <a:t>Dark Matter is required!</a:t>
            </a:r>
            <a:endParaRPr lang="ja-JP" altLang="en-US" sz="2800" b="1" dirty="0">
              <a:solidFill>
                <a:srgbClr val="FF00FF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5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541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349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4541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D788F26-C293-1A4A-9083-8B31B86C865F}" type="slidenum">
              <a:rPr lang="en-US" sz="1500">
                <a:solidFill>
                  <a:srgbClr val="0000FF"/>
                </a:solidFill>
              </a:rPr>
              <a:pPr eaLnBrk="1" hangingPunct="1"/>
              <a:t>53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454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43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5" name="TextBox 36"/>
          <p:cNvSpPr txBox="1">
            <a:spLocks noChangeArrowheads="1"/>
          </p:cNvSpPr>
          <p:nvPr/>
        </p:nvSpPr>
        <p:spPr bwMode="auto">
          <a:xfrm>
            <a:off x="6046788" y="5213350"/>
            <a:ext cx="877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chemeClr val="bg1"/>
                </a:solidFill>
              </a:rPr>
              <a:t>WARP</a:t>
            </a:r>
          </a:p>
        </p:txBody>
      </p:sp>
    </p:spTree>
    <p:extLst>
      <p:ext uri="{BB962C8B-B14F-4D97-AF65-F5344CB8AC3E}">
        <p14:creationId xmlns:p14="http://schemas.microsoft.com/office/powerpoint/2010/main" val="27736576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XENON100 Detector</a:t>
            </a:r>
          </a:p>
        </p:txBody>
      </p:sp>
      <p:sp>
        <p:nvSpPr>
          <p:cNvPr id="1474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74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7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0E14390-5298-7A47-B3BB-5F3DFBB7936D}" type="slidenum">
              <a:rPr lang="en-US" sz="1500">
                <a:solidFill>
                  <a:srgbClr val="0000FF"/>
                </a:solidFill>
              </a:rPr>
              <a:pPr eaLnBrk="1" hangingPunct="1"/>
              <a:t>54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4746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/>
          <a:stretch>
            <a:fillRect/>
          </a:stretch>
        </p:blipFill>
        <p:spPr bwMode="auto">
          <a:xfrm>
            <a:off x="381000" y="746125"/>
            <a:ext cx="87725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8090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1/29/2011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F1A5F-F5FF-544C-9F42-45D2E669B62D}" type="slidenum">
              <a:rPr lang="en-US"/>
              <a:pPr/>
              <a:t>55</a:t>
            </a:fld>
            <a:endParaRPr lang="en-US"/>
          </a:p>
        </p:txBody>
      </p:sp>
      <p:sp>
        <p:nvSpPr>
          <p:cNvPr id="2293762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2293763" name="Picture 3" descr="20_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" t="1201" r="1514" b="3603"/>
          <a:stretch>
            <a:fillRect/>
          </a:stretch>
        </p:blipFill>
        <p:spPr bwMode="auto">
          <a:xfrm>
            <a:off x="2865437" y="0"/>
            <a:ext cx="5821363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0" y="152400"/>
            <a:ext cx="6248400" cy="533400"/>
          </a:xfrm>
          <a:prstGeom prst="rect">
            <a:avLst/>
          </a:prstGeom>
        </p:spPr>
        <p:txBody>
          <a:bodyPr/>
          <a:lstStyle>
            <a:lvl1pPr algn="ctr" defTabSz="96678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6678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2pPr>
            <a:lvl3pPr algn="ctr" defTabSz="96678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3pPr>
            <a:lvl4pPr algn="ctr" defTabSz="96678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4pPr>
            <a:lvl5pPr algn="ctr" defTabSz="966788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5pPr>
            <a:lvl6pPr marL="457200" algn="ctr" defTabSz="966788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6pPr>
            <a:lvl7pPr marL="914400" algn="ctr" defTabSz="966788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7pPr>
            <a:lvl8pPr marL="1371600" algn="ctr" defTabSz="966788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8pPr>
            <a:lvl9pPr marL="1828800" algn="ctr" defTabSz="966788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9pPr>
          </a:lstStyle>
          <a:p>
            <a:r>
              <a:rPr lang="en-US" sz="3200" dirty="0" smtClean="0">
                <a:solidFill>
                  <a:srgbClr val="FF6600"/>
                </a:solidFill>
              </a:rPr>
              <a:t>Evolution of a Star like Sun</a:t>
            </a:r>
            <a:endParaRPr lang="en-US" sz="3200" dirty="0">
              <a:solidFill>
                <a:srgbClr val="FF6600"/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981200" y="4648200"/>
            <a:ext cx="1447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Arial Narrow" charset="0"/>
              </a:rPr>
              <a:t>Now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486400" y="6629400"/>
            <a:ext cx="228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60C99C"/>
                </a:solidFill>
                <a:latin typeface="Arial Narrow" charset="0"/>
              </a:rPr>
              <a:t>~5B years later</a:t>
            </a:r>
            <a:endParaRPr lang="en-US" b="1" dirty="0">
              <a:solidFill>
                <a:srgbClr val="60C99C"/>
              </a:solidFill>
              <a:latin typeface="Arial Narrow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934200" y="1676400"/>
            <a:ext cx="198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Arial Narrow" charset="0"/>
              </a:rPr>
              <a:t>4.6B years ago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029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E3B5-16FB-E640-9FDD-5FE3937C8B52}" type="slidenum">
              <a:rPr lang="en-US"/>
              <a:pPr/>
              <a:t>56</a:t>
            </a:fld>
            <a:endParaRPr lang="en-US"/>
          </a:p>
        </p:txBody>
      </p:sp>
      <p:sp>
        <p:nvSpPr>
          <p:cNvPr id="77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5040313" cy="1600200"/>
          </a:xfrm>
        </p:spPr>
        <p:txBody>
          <a:bodyPr/>
          <a:lstStyle/>
          <a:p>
            <a:pPr defTabSz="914400"/>
            <a:r>
              <a:rPr lang="en-US" sz="3600" dirty="0"/>
              <a:t>Nuclear Burning in High Mass Stars</a:t>
            </a:r>
            <a:br>
              <a:rPr lang="en-US" sz="3600" dirty="0"/>
            </a:b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 smtClean="0">
                <a:solidFill>
                  <a:srgbClr val="CC00FF"/>
                </a:solidFill>
              </a:rPr>
              <a:t>(20 times solar mass </a:t>
            </a:r>
            <a:r>
              <a:rPr lang="en-US" sz="2400" dirty="0">
                <a:solidFill>
                  <a:srgbClr val="CC00FF"/>
                </a:solidFill>
              </a:rPr>
              <a:t>star)</a:t>
            </a:r>
            <a:endParaRPr lang="en-US" sz="3600" dirty="0">
              <a:solidFill>
                <a:srgbClr val="CC00FF"/>
              </a:solidFill>
            </a:endParaRPr>
          </a:p>
        </p:txBody>
      </p:sp>
      <p:sp>
        <p:nvSpPr>
          <p:cNvPr id="770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752600"/>
            <a:ext cx="4724400" cy="4579938"/>
          </a:xfrm>
        </p:spPr>
        <p:txBody>
          <a:bodyPr/>
          <a:lstStyle/>
          <a:p>
            <a:pPr marL="342900" indent="-342900" defTabSz="914400">
              <a:spcBef>
                <a:spcPct val="20000"/>
              </a:spcBef>
              <a:buFont typeface="Wingdings" charset="0"/>
              <a:buNone/>
            </a:pPr>
            <a:r>
              <a:rPr lang="en-US" sz="3100" dirty="0"/>
              <a:t>Hydrogen		</a:t>
            </a:r>
            <a:r>
              <a:rPr lang="en-US" sz="3100" i="1" dirty="0">
                <a:solidFill>
                  <a:schemeClr val="accent1">
                    <a:lumMod val="50000"/>
                  </a:schemeClr>
                </a:solidFill>
              </a:rPr>
              <a:t>10</a:t>
            </a:r>
            <a:r>
              <a:rPr lang="en-US" sz="3100" i="1" baseline="30000" dirty="0">
                <a:solidFill>
                  <a:schemeClr val="accent1">
                    <a:lumMod val="50000"/>
                  </a:schemeClr>
                </a:solidFill>
              </a:rPr>
              <a:t>7</a:t>
            </a:r>
            <a:r>
              <a:rPr lang="en-US" sz="31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100" i="1" dirty="0" smtClean="0">
                <a:solidFill>
                  <a:schemeClr val="accent1">
                    <a:lumMod val="50000"/>
                  </a:schemeClr>
                </a:solidFill>
              </a:rPr>
              <a:t>year</a:t>
            </a:r>
            <a:endParaRPr lang="en-US" sz="31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defTabSz="914400">
              <a:spcBef>
                <a:spcPct val="20000"/>
              </a:spcBef>
              <a:buFont typeface="Wingdings" charset="0"/>
              <a:buNone/>
            </a:pPr>
            <a:r>
              <a:rPr lang="en-US" sz="3100" dirty="0"/>
              <a:t>Helium		</a:t>
            </a:r>
            <a:r>
              <a:rPr lang="en-US" sz="3100" i="1" dirty="0">
                <a:solidFill>
                  <a:srgbClr val="00664D"/>
                </a:solidFill>
              </a:rPr>
              <a:t>10</a:t>
            </a:r>
            <a:r>
              <a:rPr lang="en-US" sz="3100" i="1" baseline="30000" dirty="0">
                <a:solidFill>
                  <a:srgbClr val="00664D"/>
                </a:solidFill>
              </a:rPr>
              <a:t>6</a:t>
            </a:r>
            <a:r>
              <a:rPr lang="en-US" sz="3100" i="1" dirty="0">
                <a:solidFill>
                  <a:srgbClr val="00664D"/>
                </a:solidFill>
              </a:rPr>
              <a:t> </a:t>
            </a:r>
            <a:r>
              <a:rPr lang="en-US" sz="3100" i="1" dirty="0" smtClean="0">
                <a:solidFill>
                  <a:srgbClr val="00664D"/>
                </a:solidFill>
              </a:rPr>
              <a:t>year</a:t>
            </a:r>
            <a:endParaRPr lang="en-US" sz="3100" dirty="0">
              <a:solidFill>
                <a:srgbClr val="00664D"/>
              </a:solidFill>
            </a:endParaRPr>
          </a:p>
          <a:p>
            <a:pPr marL="342900" indent="-342900" defTabSz="914400">
              <a:spcBef>
                <a:spcPct val="20000"/>
              </a:spcBef>
              <a:buFont typeface="Wingdings" charset="0"/>
              <a:buNone/>
            </a:pPr>
            <a:r>
              <a:rPr lang="en-US" sz="3100" dirty="0"/>
              <a:t>Carbon		</a:t>
            </a:r>
            <a:r>
              <a:rPr lang="en-US" sz="3100" i="1" dirty="0">
                <a:solidFill>
                  <a:srgbClr val="00664D"/>
                </a:solidFill>
              </a:rPr>
              <a:t>10</a:t>
            </a:r>
            <a:r>
              <a:rPr lang="en-US" sz="3100" i="1" baseline="30000" dirty="0">
                <a:solidFill>
                  <a:srgbClr val="00664D"/>
                </a:solidFill>
              </a:rPr>
              <a:t>3</a:t>
            </a:r>
            <a:r>
              <a:rPr lang="en-US" sz="3100" i="1" dirty="0">
                <a:solidFill>
                  <a:srgbClr val="00664D"/>
                </a:solidFill>
              </a:rPr>
              <a:t> </a:t>
            </a:r>
            <a:r>
              <a:rPr lang="en-US" sz="3100" i="1" dirty="0" smtClean="0">
                <a:solidFill>
                  <a:srgbClr val="00664D"/>
                </a:solidFill>
              </a:rPr>
              <a:t>year</a:t>
            </a:r>
            <a:endParaRPr lang="en-US" sz="3100" dirty="0">
              <a:solidFill>
                <a:srgbClr val="00664D"/>
              </a:solidFill>
            </a:endParaRPr>
          </a:p>
          <a:p>
            <a:pPr marL="342900" indent="-342900" defTabSz="914400">
              <a:spcBef>
                <a:spcPct val="20000"/>
              </a:spcBef>
              <a:buFont typeface="Wingdings" charset="0"/>
              <a:buNone/>
            </a:pPr>
            <a:r>
              <a:rPr lang="en-US" sz="3100" dirty="0"/>
              <a:t>Oxygen		</a:t>
            </a:r>
            <a:r>
              <a:rPr lang="en-US" sz="3100" i="1" dirty="0">
                <a:solidFill>
                  <a:srgbClr val="00664D"/>
                </a:solidFill>
              </a:rPr>
              <a:t>1 </a:t>
            </a:r>
            <a:r>
              <a:rPr lang="en-US" sz="3100" i="1" dirty="0" smtClean="0">
                <a:solidFill>
                  <a:srgbClr val="00664D"/>
                </a:solidFill>
              </a:rPr>
              <a:t>year</a:t>
            </a:r>
            <a:endParaRPr lang="en-US" sz="3100" dirty="0">
              <a:solidFill>
                <a:srgbClr val="00664D"/>
              </a:solidFill>
            </a:endParaRPr>
          </a:p>
          <a:p>
            <a:pPr marL="342900" indent="-342900" defTabSz="914400">
              <a:spcBef>
                <a:spcPct val="20000"/>
              </a:spcBef>
              <a:buFont typeface="Wingdings" charset="0"/>
              <a:buNone/>
            </a:pPr>
            <a:r>
              <a:rPr lang="en-US" sz="3100" dirty="0"/>
              <a:t>Neon</a:t>
            </a:r>
          </a:p>
          <a:p>
            <a:pPr marL="342900" indent="-342900" defTabSz="914400">
              <a:spcBef>
                <a:spcPct val="20000"/>
              </a:spcBef>
              <a:buFont typeface="Wingdings" charset="0"/>
              <a:buNone/>
            </a:pPr>
            <a:r>
              <a:rPr lang="en-US" sz="3100" dirty="0"/>
              <a:t>Magnesium</a:t>
            </a:r>
          </a:p>
          <a:p>
            <a:pPr marL="342900" indent="-342900" defTabSz="914400">
              <a:spcBef>
                <a:spcPct val="20000"/>
              </a:spcBef>
              <a:buFont typeface="Wingdings" charset="0"/>
              <a:buNone/>
            </a:pPr>
            <a:r>
              <a:rPr lang="en-US" sz="3100" dirty="0"/>
              <a:t>Silicon		</a:t>
            </a:r>
            <a:r>
              <a:rPr lang="en-US" sz="3100" i="1" dirty="0">
                <a:solidFill>
                  <a:srgbClr val="00664D"/>
                </a:solidFill>
              </a:rPr>
              <a:t>1 week</a:t>
            </a:r>
          </a:p>
          <a:p>
            <a:pPr marL="342900" indent="-342900" defTabSz="914400">
              <a:spcBef>
                <a:spcPct val="20000"/>
              </a:spcBef>
              <a:buFont typeface="Wingdings" charset="0"/>
              <a:buNone/>
            </a:pPr>
            <a:r>
              <a:rPr lang="en-US" sz="3100" dirty="0"/>
              <a:t>Iron			</a:t>
            </a:r>
            <a:r>
              <a:rPr lang="en-US" sz="3100" i="1" dirty="0">
                <a:solidFill>
                  <a:srgbClr val="00664D"/>
                </a:solidFill>
              </a:rPr>
              <a:t>&lt; 1 day</a:t>
            </a:r>
            <a:endParaRPr lang="en-US" sz="3100" dirty="0">
              <a:solidFill>
                <a:srgbClr val="00664D"/>
              </a:solidFill>
            </a:endParaRPr>
          </a:p>
        </p:txBody>
      </p:sp>
      <p:pic>
        <p:nvPicPr>
          <p:cNvPr id="770052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7913" y="136525"/>
            <a:ext cx="4713287" cy="7178675"/>
          </a:xfrm>
        </p:spPr>
      </p:pic>
      <p:sp>
        <p:nvSpPr>
          <p:cNvPr id="2" name="TextBox 1"/>
          <p:cNvSpPr txBox="1"/>
          <p:nvPr/>
        </p:nvSpPr>
        <p:spPr>
          <a:xfrm>
            <a:off x="338348" y="6248400"/>
            <a:ext cx="4139700" cy="646331"/>
          </a:xfrm>
          <a:prstGeom prst="rect">
            <a:avLst/>
          </a:prstGeom>
          <a:noFill/>
          <a:ln w="28575" cmpd="sng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Supernova explosion!</a:t>
            </a:r>
            <a:endParaRPr lang="en-US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Down Arrow 2"/>
          <p:cNvSpPr/>
          <p:nvPr/>
        </p:nvSpPr>
        <p:spPr bwMode="auto">
          <a:xfrm>
            <a:off x="2057400" y="5715000"/>
            <a:ext cx="304800" cy="457200"/>
          </a:xfrm>
          <a:prstGeom prst="downArrow">
            <a:avLst/>
          </a:prstGeom>
          <a:solidFill>
            <a:srgbClr val="FFFFFF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47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0AC87-1C67-B44F-88B4-7FC59DBB2990}" type="slidenum">
              <a:rPr lang="en-US"/>
              <a:pPr/>
              <a:t>57</a:t>
            </a:fld>
            <a:endParaRPr lang="en-US"/>
          </a:p>
        </p:txBody>
      </p:sp>
      <p:sp>
        <p:nvSpPr>
          <p:cNvPr id="397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Origin of Elements</a:t>
            </a:r>
          </a:p>
        </p:txBody>
      </p:sp>
      <p:sp>
        <p:nvSpPr>
          <p:cNvPr id="397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8763000" cy="5695950"/>
          </a:xfrm>
        </p:spPr>
        <p:txBody>
          <a:bodyPr/>
          <a:lstStyle/>
          <a:p>
            <a:r>
              <a:rPr lang="en-US" u="sng" dirty="0"/>
              <a:t>Hydrogen, Helium</a:t>
            </a:r>
          </a:p>
          <a:p>
            <a:pPr lvl="1"/>
            <a:r>
              <a:rPr lang="en-US" dirty="0"/>
              <a:t>From </a:t>
            </a:r>
            <a:r>
              <a:rPr lang="ja-JP" altLang="en-US" dirty="0">
                <a:latin typeface="Arial"/>
              </a:rPr>
              <a:t>“</a:t>
            </a:r>
            <a:r>
              <a:rPr lang="en-US" dirty="0">
                <a:solidFill>
                  <a:srgbClr val="FF00FF"/>
                </a:solidFill>
              </a:rPr>
              <a:t>Big Bang</a:t>
            </a:r>
            <a:r>
              <a:rPr lang="ja-JP" altLang="en-US" dirty="0" smtClean="0">
                <a:latin typeface="Arial"/>
              </a:rPr>
              <a:t>”</a:t>
            </a:r>
            <a:endParaRPr lang="en-US" altLang="ja-JP" dirty="0" smtClean="0">
              <a:latin typeface="Arial"/>
            </a:endParaRPr>
          </a:p>
          <a:p>
            <a:pPr lvl="3"/>
            <a:endParaRPr lang="en-US" dirty="0"/>
          </a:p>
          <a:p>
            <a:r>
              <a:rPr lang="en-US" u="sng" dirty="0"/>
              <a:t>Carbon – Oxygen – Iron</a:t>
            </a:r>
          </a:p>
          <a:p>
            <a:pPr lvl="1"/>
            <a:r>
              <a:rPr lang="en-US" dirty="0"/>
              <a:t>From </a:t>
            </a:r>
            <a:r>
              <a:rPr lang="ja-JP" altLang="en-US" dirty="0">
                <a:latin typeface="Arial"/>
              </a:rPr>
              <a:t>“</a:t>
            </a:r>
            <a:r>
              <a:rPr lang="en-US" dirty="0">
                <a:solidFill>
                  <a:srgbClr val="FF6600"/>
                </a:solidFill>
              </a:rPr>
              <a:t>Nuclear fusion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at massive stars (&gt; 8 </a:t>
            </a:r>
            <a:r>
              <a:rPr lang="en-US" dirty="0" err="1"/>
              <a:t>M</a:t>
            </a:r>
            <a:r>
              <a:rPr lang="en-US" baseline="-25000" dirty="0" err="1"/>
              <a:t>sun</a:t>
            </a:r>
            <a:r>
              <a:rPr lang="en-US" dirty="0"/>
              <a:t> </a:t>
            </a:r>
            <a:r>
              <a:rPr lang="en-US" dirty="0" smtClean="0"/>
              <a:t>)</a:t>
            </a:r>
          </a:p>
          <a:p>
            <a:pPr lvl="3"/>
            <a:endParaRPr lang="en-US" dirty="0"/>
          </a:p>
          <a:p>
            <a:r>
              <a:rPr lang="en-US" u="sng" dirty="0"/>
              <a:t>Heavier than Iron (Cu, Au, </a:t>
            </a:r>
            <a:r>
              <a:rPr lang="en-US" u="sng" dirty="0" err="1"/>
              <a:t>Pt</a:t>
            </a:r>
            <a:r>
              <a:rPr lang="en-US" u="sng" dirty="0"/>
              <a:t>, </a:t>
            </a:r>
            <a:r>
              <a:rPr lang="en-US" u="sng" dirty="0" err="1"/>
              <a:t>Pb</a:t>
            </a:r>
            <a:r>
              <a:rPr lang="en-US" u="sng" dirty="0"/>
              <a:t>…)</a:t>
            </a:r>
          </a:p>
          <a:p>
            <a:pPr lvl="1"/>
            <a:r>
              <a:rPr lang="en-US" dirty="0"/>
              <a:t>From </a:t>
            </a:r>
            <a:r>
              <a:rPr lang="ja-JP" altLang="en-US" dirty="0">
                <a:latin typeface="Arial"/>
              </a:rPr>
              <a:t>“</a:t>
            </a:r>
            <a:r>
              <a:rPr lang="en-US" dirty="0" smtClean="0">
                <a:solidFill>
                  <a:srgbClr val="FF3300"/>
                </a:solidFill>
              </a:rPr>
              <a:t>Supernova</a:t>
            </a:r>
            <a:r>
              <a:rPr lang="ja-JP" altLang="en-US" dirty="0" smtClean="0">
                <a:latin typeface="Arial"/>
              </a:rPr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6623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1/29/2011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2710B-83FF-E846-BC1D-E4762C911442}" type="slidenum">
              <a:rPr lang="en-US"/>
              <a:pPr/>
              <a:t>58</a:t>
            </a:fld>
            <a:endParaRPr lang="en-US"/>
          </a:p>
        </p:txBody>
      </p:sp>
      <p:sp>
        <p:nvSpPr>
          <p:cNvPr id="3975170" name="Rectangle 2"/>
          <p:cNvSpPr>
            <a:spLocks noChangeArrowheads="1"/>
          </p:cNvSpPr>
          <p:nvPr/>
        </p:nvSpPr>
        <p:spPr bwMode="auto">
          <a:xfrm>
            <a:off x="990600" y="2743200"/>
            <a:ext cx="76200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40" tIns="48320" rIns="96640" bIns="48320" anchor="ctr"/>
          <a:lstStyle/>
          <a:p>
            <a:pPr algn="ctr" defTabSz="966788">
              <a:lnSpc>
                <a:spcPct val="105000"/>
              </a:lnSpc>
            </a:pPr>
            <a:r>
              <a:rPr lang="en-US" sz="6400" b="1" dirty="0">
                <a:solidFill>
                  <a:srgbClr val="CC6600"/>
                </a:solidFill>
                <a:latin typeface="Tahoma" charset="0"/>
              </a:rPr>
              <a:t>We are made from </a:t>
            </a:r>
            <a:r>
              <a:rPr lang="ja-JP" altLang="en-US" sz="6400" b="1" dirty="0">
                <a:solidFill>
                  <a:srgbClr val="CC6600"/>
                </a:solidFill>
                <a:latin typeface="Arial"/>
              </a:rPr>
              <a:t>“</a:t>
            </a:r>
            <a:r>
              <a:rPr lang="en-US" sz="6400" b="1" dirty="0">
                <a:solidFill>
                  <a:srgbClr val="CC6600"/>
                </a:solidFill>
                <a:latin typeface="Tahoma" charset="0"/>
              </a:rPr>
              <a:t>stardust</a:t>
            </a:r>
            <a:r>
              <a:rPr lang="ja-JP" altLang="en-US" sz="6400" b="1" dirty="0">
                <a:solidFill>
                  <a:srgbClr val="CC6600"/>
                </a:solidFill>
                <a:latin typeface="Arial"/>
              </a:rPr>
              <a:t>”</a:t>
            </a:r>
            <a:endParaRPr lang="en-US" sz="6400" b="1" dirty="0">
              <a:solidFill>
                <a:srgbClr val="CC66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793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1/29/2011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D6C7-2C7D-2D4B-8D7C-B9D5146F233D}" type="slidenum">
              <a:rPr lang="en-US"/>
              <a:pPr/>
              <a:t>59</a:t>
            </a:fld>
            <a:endParaRPr lang="en-US"/>
          </a:p>
        </p:txBody>
      </p:sp>
      <p:sp>
        <p:nvSpPr>
          <p:cNvPr id="396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Star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Life Cycle</a:t>
            </a:r>
          </a:p>
        </p:txBody>
      </p:sp>
      <p:pic>
        <p:nvPicPr>
          <p:cNvPr id="3960835" name="Picture 3" descr="g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"/>
          <a:stretch>
            <a:fillRect/>
          </a:stretch>
        </p:blipFill>
        <p:spPr bwMode="auto">
          <a:xfrm>
            <a:off x="304800" y="1657231"/>
            <a:ext cx="7162800" cy="520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60836" name="Text Box 4"/>
          <p:cNvSpPr txBox="1">
            <a:spLocks noChangeArrowheads="1"/>
          </p:cNvSpPr>
          <p:nvPr/>
        </p:nvSpPr>
        <p:spPr bwMode="auto">
          <a:xfrm>
            <a:off x="457200" y="914400"/>
            <a:ext cx="446668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FF"/>
                </a:solidFill>
                <a:latin typeface="+mn-lt"/>
              </a:rPr>
              <a:t>Big Bang! (14 B years ago)</a:t>
            </a:r>
          </a:p>
        </p:txBody>
      </p:sp>
      <p:sp>
        <p:nvSpPr>
          <p:cNvPr id="3960837" name="AutoShape 5"/>
          <p:cNvSpPr>
            <a:spLocks noChangeAspect="1" noChangeArrowheads="1"/>
          </p:cNvSpPr>
          <p:nvPr/>
        </p:nvSpPr>
        <p:spPr bwMode="auto">
          <a:xfrm>
            <a:off x="6096000" y="3886200"/>
            <a:ext cx="685800" cy="6858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2857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60838" name="Rectangle 6"/>
          <p:cNvSpPr>
            <a:spLocks noChangeArrowheads="1"/>
          </p:cNvSpPr>
          <p:nvPr/>
        </p:nvSpPr>
        <p:spPr bwMode="auto">
          <a:xfrm>
            <a:off x="6324600" y="4800600"/>
            <a:ext cx="31792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n-lt"/>
              </a:rPr>
              <a:t>Sun (4.6 B years ago)</a:t>
            </a:r>
          </a:p>
        </p:txBody>
      </p:sp>
    </p:spTree>
    <p:extLst>
      <p:ext uri="{BB962C8B-B14F-4D97-AF65-F5344CB8AC3E}">
        <p14:creationId xmlns:p14="http://schemas.microsoft.com/office/powerpoint/2010/main" val="30441172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686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368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0B88B1-3E73-D74D-ADC3-5C8474537D44}" type="slidenum">
              <a:rPr lang="en-US" sz="1500">
                <a:solidFill>
                  <a:srgbClr val="0000FF"/>
                </a:solidFill>
              </a:rPr>
              <a:pPr eaLnBrk="1" hangingPunct="1"/>
              <a:t>6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6868" name="Picture 5" descr="Andromeda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01213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76200"/>
            <a:ext cx="3657600" cy="685800"/>
          </a:xfrm>
        </p:spPr>
        <p:txBody>
          <a:bodyPr/>
          <a:lstStyle/>
          <a:p>
            <a:r>
              <a:rPr lang="en-US" sz="3200">
                <a:solidFill>
                  <a:srgbClr val="FF9900"/>
                </a:solidFill>
                <a:latin typeface="Tahoma" charset="0"/>
                <a:ea typeface="ＭＳ Ｐゴシック" charset="0"/>
                <a:cs typeface="ＭＳ Ｐゴシック" charset="0"/>
              </a:rPr>
              <a:t>Andromeda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111625" y="6784975"/>
            <a:ext cx="53371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700" b="1">
                <a:solidFill>
                  <a:srgbClr val="FFFF00"/>
                </a:solidFill>
              </a:rPr>
              <a:t>~100 Billions Stars in a Galaxy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v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smtClean="0">
                <a:solidFill>
                  <a:srgbClr val="0000FF"/>
                </a:solidFill>
              </a:rPr>
              <a:t>1/29/2011</a:t>
            </a:r>
            <a:endParaRPr lang="en-US" altLang="ja-JP" sz="1500">
              <a:solidFill>
                <a:srgbClr val="0000FF"/>
              </a:solidFill>
            </a:endParaRPr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smtClean="0">
                <a:solidFill>
                  <a:srgbClr val="0000FF"/>
                </a:solidFill>
              </a:rPr>
              <a:t>Katsushi Arisaka</a:t>
            </a:r>
            <a:endParaRPr lang="en-US" altLang="ja-JP" sz="1500">
              <a:solidFill>
                <a:srgbClr val="0000FF"/>
              </a:solidFill>
            </a:endParaRPr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E86850-B390-DF43-B51B-B728C70FA164}" type="slidenum">
              <a:rPr lang="en-US" sz="1500">
                <a:solidFill>
                  <a:srgbClr val="0000FF"/>
                </a:solidFill>
              </a:rPr>
              <a:pPr eaLnBrk="1" hangingPunct="1"/>
              <a:t>60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174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4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2"/>
          <p:cNvSpPr txBox="1">
            <a:spLocks noChangeArrowheads="1"/>
          </p:cNvSpPr>
          <p:nvPr/>
        </p:nvSpPr>
        <p:spPr bwMode="auto">
          <a:xfrm>
            <a:off x="1066800" y="76200"/>
            <a:ext cx="7848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ja-JP" sz="3200" b="1" dirty="0">
                <a:solidFill>
                  <a:srgbClr val="FF6600"/>
                </a:solidFill>
                <a:latin typeface="Tahoma" charset="0"/>
                <a:ea typeface="MS PGothic" charset="0"/>
                <a:cs typeface="MS PGothic" charset="0"/>
              </a:rPr>
              <a:t>Solar </a:t>
            </a:r>
            <a:r>
              <a:rPr lang="en-US" altLang="ja-JP" sz="3200" b="1" dirty="0" smtClean="0">
                <a:solidFill>
                  <a:srgbClr val="FF6600"/>
                </a:solidFill>
                <a:latin typeface="Tahoma" charset="0"/>
                <a:ea typeface="MS PGothic" charset="0"/>
                <a:cs typeface="MS PGothic" charset="0"/>
              </a:rPr>
              <a:t>System (4.6 B years ago)</a:t>
            </a:r>
            <a:endParaRPr lang="ja-JP" altLang="en-US" sz="3200" b="1" dirty="0">
              <a:solidFill>
                <a:srgbClr val="FF6600"/>
              </a:solidFill>
              <a:latin typeface="Tahoma" charset="0"/>
              <a:ea typeface="MS PGothic" charset="0"/>
              <a:cs typeface="MS PGothic" charset="0"/>
            </a:endParaRPr>
          </a:p>
        </p:txBody>
      </p:sp>
      <p:sp>
        <p:nvSpPr>
          <p:cNvPr id="31751" name="Rectangle 3"/>
          <p:cNvSpPr>
            <a:spLocks noChangeArrowheads="1"/>
          </p:cNvSpPr>
          <p:nvPr/>
        </p:nvSpPr>
        <p:spPr bwMode="auto">
          <a:xfrm>
            <a:off x="152400" y="6629400"/>
            <a:ext cx="8628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66FF99"/>
                </a:solidFill>
              </a:rPr>
              <a:t>Sun </a:t>
            </a:r>
            <a:endParaRPr lang="en-US" sz="2800" b="1" dirty="0">
              <a:solidFill>
                <a:srgbClr val="66FF99"/>
              </a:solidFill>
            </a:endParaRPr>
          </a:p>
        </p:txBody>
      </p:sp>
      <p:sp>
        <p:nvSpPr>
          <p:cNvPr id="31752" name="Rectangle 3"/>
          <p:cNvSpPr>
            <a:spLocks noChangeArrowheads="1"/>
          </p:cNvSpPr>
          <p:nvPr/>
        </p:nvSpPr>
        <p:spPr bwMode="auto">
          <a:xfrm>
            <a:off x="7924800" y="6553200"/>
            <a:ext cx="11025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rgbClr val="66FF99"/>
                </a:solidFill>
              </a:rPr>
              <a:t>Earth</a:t>
            </a:r>
            <a:endParaRPr lang="en-US" sz="2800" b="1" dirty="0">
              <a:solidFill>
                <a:srgbClr val="66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6477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C5CE7C-A995-A94F-AE8E-4935783A6C53}" type="slidenum">
              <a:rPr lang="en-US" sz="1500">
                <a:solidFill>
                  <a:srgbClr val="0000FF"/>
                </a:solidFill>
              </a:rPr>
              <a:pPr eaLnBrk="1" hangingPunct="1"/>
              <a:t>61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2532" name="Rectangle 2"/>
          <p:cNvSpPr>
            <a:spLocks noChangeArrowheads="1"/>
          </p:cNvSpPr>
          <p:nvPr/>
        </p:nvSpPr>
        <p:spPr bwMode="auto">
          <a:xfrm>
            <a:off x="0" y="0"/>
            <a:ext cx="101346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 b="1"/>
          </a:p>
        </p:txBody>
      </p:sp>
      <p:pic>
        <p:nvPicPr>
          <p:cNvPr id="22533" name="Picture 3" descr="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7938"/>
            <a:ext cx="6629400" cy="698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6964" name="Text Box 4"/>
          <p:cNvSpPr txBox="1">
            <a:spLocks noChangeArrowheads="1"/>
          </p:cNvSpPr>
          <p:nvPr/>
        </p:nvSpPr>
        <p:spPr bwMode="auto">
          <a:xfrm>
            <a:off x="6019800" y="6629400"/>
            <a:ext cx="353734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200" b="1" dirty="0" smtClean="0">
                <a:solidFill>
                  <a:srgbClr val="60C99C"/>
                </a:solidFill>
              </a:rPr>
              <a:t>Now we are here!</a:t>
            </a:r>
            <a:endParaRPr lang="ja-JP" altLang="en-US" sz="3200" b="1" dirty="0">
              <a:solidFill>
                <a:srgbClr val="60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14692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16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696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1/29/2011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284B-1632-6643-B166-71BC4103331E}" type="slidenum">
              <a:rPr lang="en-US"/>
              <a:pPr/>
              <a:t>62</a:t>
            </a:fld>
            <a:endParaRPr lang="en-US"/>
          </a:p>
        </p:txBody>
      </p:sp>
      <p:pic>
        <p:nvPicPr>
          <p:cNvPr id="715778" name="Picture 2" descr="timeline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7315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57879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73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873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625F9C-4135-4140-9BA0-2A9AE6601B94}" type="slidenum">
              <a:rPr lang="en-US" sz="1500">
                <a:solidFill>
                  <a:srgbClr val="0000FF"/>
                </a:solidFill>
              </a:rPr>
              <a:pPr eaLnBrk="1" hangingPunct="1"/>
              <a:t>63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6853" name="Rectangle 2"/>
          <p:cNvSpPr>
            <a:spLocks noChangeArrowheads="1"/>
          </p:cNvSpPr>
          <p:nvPr/>
        </p:nvSpPr>
        <p:spPr bwMode="auto">
          <a:xfrm>
            <a:off x="0" y="0"/>
            <a:ext cx="9691688" cy="731520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853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212975"/>
            <a:ext cx="8458200" cy="2892425"/>
          </a:xfrm>
        </p:spPr>
        <p:txBody>
          <a:bodyPr/>
          <a:lstStyle/>
          <a:p>
            <a:pPr marL="0" indent="0" algn="ctr" eaLnBrk="1" hangingPunct="1">
              <a:buFont typeface="Wingdings" charset="2"/>
              <a:buNone/>
              <a:defRPr/>
            </a:pPr>
            <a:r>
              <a:rPr lang="en-US" altLang="ja-JP" sz="6200" dirty="0">
                <a:solidFill>
                  <a:srgbClr val="00FFFF"/>
                </a:solidFill>
                <a:latin typeface="+mj-lt"/>
              </a:rPr>
              <a:t>Are there more than</a:t>
            </a:r>
          </a:p>
          <a:p>
            <a:pPr marL="0" indent="0" algn="ctr" eaLnBrk="1" hangingPunct="1">
              <a:buFont typeface="Wingdings" charset="2"/>
              <a:buNone/>
              <a:defRPr/>
            </a:pPr>
            <a:r>
              <a:rPr lang="en-US" altLang="ja-JP" sz="6200" dirty="0">
                <a:solidFill>
                  <a:srgbClr val="00FFFF"/>
                </a:solidFill>
                <a:latin typeface="+mj-lt"/>
              </a:rPr>
              <a:t>one Universe?</a:t>
            </a:r>
          </a:p>
        </p:txBody>
      </p:sp>
    </p:spTree>
    <p:extLst>
      <p:ext uri="{BB962C8B-B14F-4D97-AF65-F5344CB8AC3E}">
        <p14:creationId xmlns:p14="http://schemas.microsoft.com/office/powerpoint/2010/main" val="33942355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94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8944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2C02BA5-E201-8142-A5E9-AD5311EBA757}" type="slidenum">
              <a:rPr lang="en-US" sz="1500">
                <a:solidFill>
                  <a:srgbClr val="0000FF"/>
                </a:solidFill>
              </a:rPr>
              <a:pPr eaLnBrk="1" hangingPunct="1"/>
              <a:t>64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89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89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2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3" name="Rectangle 4"/>
          <p:cNvSpPr>
            <a:spLocks noChangeArrowheads="1"/>
          </p:cNvSpPr>
          <p:nvPr/>
        </p:nvSpPr>
        <p:spPr bwMode="auto">
          <a:xfrm>
            <a:off x="5410200" y="152400"/>
            <a:ext cx="4191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EE00A4"/>
                </a:solidFill>
                <a:latin typeface="Tahoma" charset="0"/>
              </a:rPr>
              <a:t>Linde</a:t>
            </a:r>
            <a:r>
              <a:rPr lang="en-US" altLang="ja-JP" b="1">
                <a:solidFill>
                  <a:srgbClr val="EE00A4"/>
                </a:solidFill>
                <a:latin typeface="Tahoma" charset="0"/>
              </a:rPr>
              <a:t>’s Multiverse</a:t>
            </a:r>
            <a:br>
              <a:rPr lang="en-US" altLang="ja-JP" b="1">
                <a:solidFill>
                  <a:srgbClr val="EE00A4"/>
                </a:solidFill>
                <a:latin typeface="Tahoma" charset="0"/>
              </a:rPr>
            </a:br>
            <a:r>
              <a:rPr lang="en-US" altLang="ja-JP" b="1">
                <a:solidFill>
                  <a:srgbClr val="EE00A4"/>
                </a:solidFill>
                <a:latin typeface="Tahoma" charset="0"/>
              </a:rPr>
              <a:t>by Chaotic Inflation</a:t>
            </a:r>
          </a:p>
        </p:txBody>
      </p:sp>
    </p:spTree>
    <p:extLst>
      <p:ext uri="{BB962C8B-B14F-4D97-AF65-F5344CB8AC3E}">
        <p14:creationId xmlns:p14="http://schemas.microsoft.com/office/powerpoint/2010/main" val="382797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914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914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9CF7F0-37E4-9248-9F0C-A031365C713C}" type="slidenum">
              <a:rPr lang="en-US" sz="1500">
                <a:solidFill>
                  <a:srgbClr val="0000FF"/>
                </a:solidFill>
              </a:rPr>
              <a:pPr eaLnBrk="1" hangingPunct="1"/>
              <a:t>65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210949" name="Picture 2" descr="PRC9601a"/>
          <p:cNvPicPr>
            <a:picLocks noChangeAspect="1" noChangeArrowheads="1"/>
          </p:cNvPicPr>
          <p:nvPr/>
        </p:nvPicPr>
        <p:blipFill>
          <a:blip r:embed="rId3">
            <a:lum bright="-1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5"/>
            <a:ext cx="9666288" cy="740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3427" name="Text Box 3"/>
          <p:cNvSpPr txBox="1">
            <a:spLocks noChangeArrowheads="1"/>
          </p:cNvSpPr>
          <p:nvPr/>
        </p:nvSpPr>
        <p:spPr bwMode="auto">
          <a:xfrm>
            <a:off x="1065213" y="5819775"/>
            <a:ext cx="73453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200" b="1">
                <a:solidFill>
                  <a:srgbClr val="FF33CC"/>
                </a:solidFill>
              </a:rPr>
              <a:t>There may be ~100 Billion Universes.</a:t>
            </a:r>
            <a:endParaRPr lang="ja-JP" altLang="en-US" sz="3200" b="1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9317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2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53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8534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C827F29-D173-9C40-ADA3-B27E02EF7419}" type="slidenum">
              <a:rPr lang="en-US" sz="1500">
                <a:solidFill>
                  <a:srgbClr val="0000FF"/>
                </a:solidFill>
              </a:rPr>
              <a:pPr eaLnBrk="1" hangingPunct="1"/>
              <a:t>66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4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48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7" name="Text Box 4"/>
          <p:cNvSpPr txBox="1">
            <a:spLocks noChangeArrowheads="1"/>
          </p:cNvSpPr>
          <p:nvPr/>
        </p:nvSpPr>
        <p:spPr bwMode="auto">
          <a:xfrm>
            <a:off x="4675188" y="4289425"/>
            <a:ext cx="147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</a:rPr>
              <a:t>Shadow</a:t>
            </a:r>
          </a:p>
          <a:p>
            <a:pPr eaLnBrk="1" hangingPunct="1"/>
            <a:r>
              <a:rPr lang="en-US" altLang="ja-JP" b="1">
                <a:solidFill>
                  <a:srgbClr val="FFFF00"/>
                </a:solidFill>
              </a:rPr>
              <a:t>Universe</a:t>
            </a:r>
          </a:p>
        </p:txBody>
      </p:sp>
      <p:sp>
        <p:nvSpPr>
          <p:cNvPr id="204808" name="Text Box 5"/>
          <p:cNvSpPr txBox="1">
            <a:spLocks noChangeArrowheads="1"/>
          </p:cNvSpPr>
          <p:nvPr/>
        </p:nvSpPr>
        <p:spPr bwMode="auto">
          <a:xfrm>
            <a:off x="7299325" y="4625975"/>
            <a:ext cx="147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</a:rPr>
              <a:t>Our</a:t>
            </a:r>
          </a:p>
          <a:p>
            <a:pPr eaLnBrk="1" hangingPunct="1"/>
            <a:r>
              <a:rPr lang="en-US" altLang="ja-JP" b="1">
                <a:solidFill>
                  <a:srgbClr val="FFFF00"/>
                </a:solidFill>
              </a:rPr>
              <a:t>Universe</a:t>
            </a:r>
          </a:p>
        </p:txBody>
      </p:sp>
    </p:spTree>
    <p:extLst>
      <p:ext uri="{BB962C8B-B14F-4D97-AF65-F5344CB8AC3E}">
        <p14:creationId xmlns:p14="http://schemas.microsoft.com/office/powerpoint/2010/main" val="37218130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9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7AAF0D-4780-2D41-A543-BA0996113053}" type="slidenum">
              <a:rPr lang="en-US" sz="1500">
                <a:solidFill>
                  <a:srgbClr val="0000FF"/>
                </a:solidFill>
              </a:rPr>
              <a:pPr eaLnBrk="1" hangingPunct="1"/>
              <a:t>67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26629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14 billion years ago</a:t>
            </a:r>
          </a:p>
        </p:txBody>
      </p:sp>
      <p:sp>
        <p:nvSpPr>
          <p:cNvPr id="26631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Origin of</a:t>
            </a:r>
          </a:p>
          <a:p>
            <a:pPr algn="ctr"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Origin of</a:t>
            </a:r>
          </a:p>
          <a:p>
            <a:pPr algn="ctr"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Structure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83288" y="6003925"/>
            <a:ext cx="1236336" cy="830997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Origin of </a:t>
            </a:r>
          </a:p>
          <a:p>
            <a:pPr algn="ctr"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Life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705600" y="6003925"/>
            <a:ext cx="2054225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Origin of </a:t>
            </a:r>
          </a:p>
          <a:p>
            <a:pPr algn="ctr"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Consciousness</a:t>
            </a:r>
          </a:p>
        </p:txBody>
      </p:sp>
    </p:spTree>
    <p:extLst>
      <p:ext uri="{BB962C8B-B14F-4D97-AF65-F5344CB8AC3E}">
        <p14:creationId xmlns:p14="http://schemas.microsoft.com/office/powerpoint/2010/main" val="1990453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1/29/2011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26D4F-781C-3A41-B293-C4D1AAEAE64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1" y="0"/>
            <a:ext cx="10067865" cy="7391400"/>
          </a:xfrm>
          <a:prstGeom prst="rect">
            <a:avLst/>
          </a:prstGeom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3429000" y="5105400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15" tIns="48307" rIns="96615" bIns="48307" anchor="ctr"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2700" b="1" dirty="0" smtClean="0">
                <a:solidFill>
                  <a:srgbClr val="CCFFCC"/>
                </a:solidFill>
                <a:latin typeface="+mn-lt"/>
                <a:cs typeface="ＭＳ Ｐゴシック" charset="0"/>
              </a:rPr>
              <a:t>Keck  </a:t>
            </a:r>
            <a:r>
              <a:rPr lang="en-US" altLang="ja-JP" sz="2700" b="1" dirty="0">
                <a:solidFill>
                  <a:srgbClr val="CCFFCC"/>
                </a:solidFill>
                <a:latin typeface="+mn-lt"/>
                <a:cs typeface="ＭＳ Ｐゴシック" charset="0"/>
              </a:rPr>
              <a:t>Telescope</a:t>
            </a:r>
            <a:br>
              <a:rPr lang="en-US" altLang="ja-JP" sz="2700" b="1" dirty="0">
                <a:solidFill>
                  <a:srgbClr val="CCFFCC"/>
                </a:solidFill>
                <a:latin typeface="+mn-lt"/>
                <a:cs typeface="ＭＳ Ｐゴシック" charset="0"/>
              </a:rPr>
            </a:br>
            <a:endParaRPr lang="ja-JP" altLang="en-US" sz="1600" b="1" dirty="0">
              <a:solidFill>
                <a:srgbClr val="CCFFCC"/>
              </a:solidFill>
              <a:latin typeface="+mn-lt"/>
              <a:cs typeface="ＭＳ Ｐゴシック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7035800" y="6781800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15" tIns="48307" rIns="96615" bIns="48307" anchor="ctr"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2700" b="1" dirty="0" smtClean="0">
                <a:solidFill>
                  <a:srgbClr val="CCFFCC"/>
                </a:solidFill>
                <a:latin typeface="+mn-lt"/>
                <a:cs typeface="ＭＳ Ｐゴシック" charset="0"/>
              </a:rPr>
              <a:t>Subaru Telescope</a:t>
            </a:r>
            <a:r>
              <a:rPr lang="en-US" altLang="ja-JP" sz="2700" b="1" dirty="0">
                <a:solidFill>
                  <a:srgbClr val="CCFFCC"/>
                </a:solidFill>
                <a:latin typeface="+mn-lt"/>
                <a:cs typeface="ＭＳ Ｐゴシック" charset="0"/>
              </a:rPr>
              <a:t/>
            </a:r>
            <a:br>
              <a:rPr lang="en-US" altLang="ja-JP" sz="2700" b="1" dirty="0">
                <a:solidFill>
                  <a:srgbClr val="CCFFCC"/>
                </a:solidFill>
                <a:latin typeface="+mn-lt"/>
                <a:cs typeface="ＭＳ Ｐゴシック" charset="0"/>
              </a:rPr>
            </a:br>
            <a:endParaRPr lang="ja-JP" altLang="en-US" sz="1600" b="1" dirty="0">
              <a:solidFill>
                <a:srgbClr val="CCFFCC"/>
              </a:solidFill>
              <a:latin typeface="+mn-lt"/>
              <a:cs typeface="ＭＳ Ｐゴシック" charset="0"/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52400" y="6477000"/>
            <a:ext cx="3124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15" tIns="48307" rIns="96615" bIns="48307" anchor="ctr"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ja-JP" sz="2700" b="1" dirty="0" smtClean="0">
                <a:solidFill>
                  <a:srgbClr val="FF6600"/>
                </a:solidFill>
                <a:latin typeface="+mn-lt"/>
                <a:cs typeface="ＭＳ Ｐゴシック" charset="0"/>
              </a:rPr>
              <a:t>Mauna Kea at Hawaii (4200m)</a:t>
            </a:r>
            <a:endParaRPr lang="ja-JP" altLang="en-US" sz="1600" b="1" dirty="0">
              <a:solidFill>
                <a:srgbClr val="FF6600"/>
              </a:solidFill>
              <a:latin typeface="+mn-lt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0023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22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4366096-215B-3E43-8266-4BF9C27435CF}" type="slidenum">
              <a:rPr lang="en-US" sz="1500">
                <a:solidFill>
                  <a:srgbClr val="0000FF"/>
                </a:solidFill>
              </a:rPr>
              <a:pPr eaLnBrk="1" hangingPunct="1"/>
              <a:t>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Tahoma" charset="0"/>
            </a:endParaRPr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 Narrow" charset="0"/>
            </a:endParaRPr>
          </a:p>
        </p:txBody>
      </p:sp>
      <p:pic>
        <p:nvPicPr>
          <p:cNvPr id="12295" name="Picture 5" descr="Космический телескоп им. Э.Хаббла (The Hubble Space Telescope) (изображение с hubble.esa.int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32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Rectangle 4"/>
          <p:cNvSpPr txBox="1">
            <a:spLocks noChangeArrowheads="1"/>
          </p:cNvSpPr>
          <p:nvPr/>
        </p:nvSpPr>
        <p:spPr bwMode="auto">
          <a:xfrm>
            <a:off x="0" y="1524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15" tIns="48307" rIns="96615" bIns="48307" anchor="ctr"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2700" b="1" dirty="0">
                <a:solidFill>
                  <a:srgbClr val="00CCFF"/>
                </a:solidFill>
                <a:latin typeface="Tahoma" charset="0"/>
                <a:cs typeface="ＭＳ Ｐゴシック" charset="0"/>
              </a:rPr>
              <a:t>Hubble Telescope</a:t>
            </a:r>
            <a:br>
              <a:rPr lang="en-US" altLang="ja-JP" sz="2700" b="1" dirty="0">
                <a:solidFill>
                  <a:srgbClr val="00CCFF"/>
                </a:solidFill>
                <a:latin typeface="Tahoma" charset="0"/>
                <a:cs typeface="ＭＳ Ｐゴシック" charset="0"/>
              </a:rPr>
            </a:br>
            <a:endParaRPr lang="ja-JP" altLang="en-US" sz="1600" b="1" dirty="0">
              <a:solidFill>
                <a:srgbClr val="00CCFF"/>
              </a:solidFill>
              <a:latin typeface="Tahoma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0150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1/29/2011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891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389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5D1B81-ECE9-5C4A-A37F-67277CFAF9B4}" type="slidenum">
              <a:rPr lang="en-US" sz="1500">
                <a:solidFill>
                  <a:srgbClr val="0000FF"/>
                </a:solidFill>
              </a:rPr>
              <a:pPr eaLnBrk="1" hangingPunct="1"/>
              <a:t>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8916" name="Rectangle 2"/>
          <p:cNvSpPr>
            <a:spLocks noChangeArrowheads="1"/>
          </p:cNvSpPr>
          <p:nvPr/>
        </p:nvSpPr>
        <p:spPr bwMode="auto">
          <a:xfrm>
            <a:off x="0" y="0"/>
            <a:ext cx="9601200" cy="4714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>
            <a:spAutoFit/>
          </a:bodyPr>
          <a:lstStyle/>
          <a:p>
            <a:endParaRPr lang="en-US"/>
          </a:p>
        </p:txBody>
      </p:sp>
      <p:pic>
        <p:nvPicPr>
          <p:cNvPr id="38917" name="Picture 3" descr="print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" t="13817" r="3598" b="27570"/>
          <a:stretch>
            <a:fillRect/>
          </a:stretch>
        </p:blipFill>
        <p:spPr bwMode="auto">
          <a:xfrm>
            <a:off x="0" y="-166688"/>
            <a:ext cx="9867900" cy="77866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864225" y="6791325"/>
            <a:ext cx="360521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700" b="1">
                <a:solidFill>
                  <a:srgbClr val="FFFF00"/>
                </a:solidFill>
              </a:rPr>
              <a:t>~100 Billion</a:t>
            </a:r>
            <a:r>
              <a:rPr lang="en-US" sz="2700" b="1" baseline="30000">
                <a:solidFill>
                  <a:srgbClr val="FFFF00"/>
                </a:solidFill>
              </a:rPr>
              <a:t> </a:t>
            </a:r>
            <a:r>
              <a:rPr lang="en-US" sz="2700" b="1">
                <a:solidFill>
                  <a:srgbClr val="FFFF00"/>
                </a:solidFill>
              </a:rPr>
              <a:t>Galaxies</a:t>
            </a:r>
            <a:endParaRPr lang="ja-JP" altLang="en-US" sz="2700" b="1">
              <a:solidFill>
                <a:srgbClr val="FFFF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4267200" cy="685800"/>
          </a:xfrm>
        </p:spPr>
        <p:txBody>
          <a:bodyPr/>
          <a:lstStyle/>
          <a:p>
            <a:pPr eaLnBrk="1" hangingPunct="1"/>
            <a:r>
              <a:rPr lang="en-US" altLang="ja-JP" sz="3200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  <a:endParaRPr lang="en-US" sz="3200">
              <a:solidFill>
                <a:srgbClr val="00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4879</TotalTime>
  <Words>1509</Words>
  <Application>Microsoft Macintosh PowerPoint</Application>
  <PresentationFormat>Custom</PresentationFormat>
  <Paragraphs>577</Paragraphs>
  <Slides>67</Slides>
  <Notes>60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blank</vt:lpstr>
      <vt:lpstr>Why are we here? Origin of the Universe and Life</vt:lpstr>
      <vt:lpstr>PowerPoint Presentation</vt:lpstr>
      <vt:lpstr>PowerPoint Presentation</vt:lpstr>
      <vt:lpstr>Talk Outline</vt:lpstr>
      <vt:lpstr>v</vt:lpstr>
      <vt:lpstr>Andromeda</vt:lpstr>
      <vt:lpstr>PowerPoint Presentation</vt:lpstr>
      <vt:lpstr>PowerPoint Presentation</vt:lpstr>
      <vt:lpstr>Hubble Deep Field</vt:lpstr>
      <vt:lpstr>PowerPoint Presentation</vt:lpstr>
      <vt:lpstr>Hubble’s Law: Expansion of the Universe</vt:lpstr>
      <vt:lpstr>Expansion of Universe</vt:lpstr>
      <vt:lpstr>Temperature of Universe</vt:lpstr>
      <vt:lpstr>Particle Physics</vt:lpstr>
      <vt:lpstr>Periodic Table of Elements (1900)</vt:lpstr>
      <vt:lpstr>Elementary Particles (1930)</vt:lpstr>
      <vt:lpstr>Atoms</vt:lpstr>
      <vt:lpstr>SLAC (Stanford Linear Accelerator Center)</vt:lpstr>
      <vt:lpstr>Fermi Lab near Chicago</vt:lpstr>
      <vt:lpstr>Elementary Particles  (1970)</vt:lpstr>
      <vt:lpstr>Quark Model</vt:lpstr>
      <vt:lpstr>Elementary Particles (2000)</vt:lpstr>
      <vt:lpstr>Elementary Particles and Forces</vt:lpstr>
      <vt:lpstr>Power of Electric Force </vt:lpstr>
      <vt:lpstr>Power of Gravity</vt:lpstr>
      <vt:lpstr>Power of Strong Force </vt:lpstr>
      <vt:lpstr>PowerPoint Presentation</vt:lpstr>
      <vt:lpstr>Solar Energy</vt:lpstr>
      <vt:lpstr>Unification of Forces</vt:lpstr>
      <vt:lpstr>Unification of Forces</vt:lpstr>
      <vt:lpstr>Unification of Forces</vt:lpstr>
      <vt:lpstr>Hubble Deep Field</vt:lpstr>
      <vt:lpstr>Structure of DNA</vt:lpstr>
      <vt:lpstr>Symmetry Breaking</vt:lpstr>
      <vt:lpstr>The Beginning</vt:lpstr>
      <vt:lpstr>PowerPoint Presentation</vt:lpstr>
      <vt:lpstr>CERN and LHC in Geneva</vt:lpstr>
      <vt:lpstr>PowerPoint Presentation</vt:lpstr>
      <vt:lpstr>PowerPoint Presentation</vt:lpstr>
      <vt:lpstr>CMS Collaboration (1993 ~)</vt:lpstr>
      <vt:lpstr>CMS</vt:lpstr>
      <vt:lpstr>Installing muon Detectors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XENON100 Detector</vt:lpstr>
      <vt:lpstr>PowerPoint Presentation</vt:lpstr>
      <vt:lpstr>Nuclear Burning in High Mass Stars   (20 times solar mass star)</vt:lpstr>
      <vt:lpstr>Origin of Elements</vt:lpstr>
      <vt:lpstr>PowerPoint Presentation</vt:lpstr>
      <vt:lpstr>Star’s Life Cycle</vt:lpstr>
      <vt:lpstr>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of 21st Century: Origin of Universe and Ourselves</dc:title>
  <dc:creator>Katsushi Arisaka</dc:creator>
  <cp:lastModifiedBy>Katsushi Arisaka</cp:lastModifiedBy>
  <cp:revision>243</cp:revision>
  <dcterms:created xsi:type="dcterms:W3CDTF">2010-01-27T17:52:41Z</dcterms:created>
  <dcterms:modified xsi:type="dcterms:W3CDTF">2012-11-16T20:38:00Z</dcterms:modified>
</cp:coreProperties>
</file>