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381" r:id="rId2"/>
    <p:sldId id="620" r:id="rId3"/>
    <p:sldId id="593" r:id="rId4"/>
    <p:sldId id="594" r:id="rId5"/>
    <p:sldId id="592" r:id="rId6"/>
    <p:sldId id="566" r:id="rId7"/>
    <p:sldId id="567" r:id="rId8"/>
    <p:sldId id="568" r:id="rId9"/>
    <p:sldId id="569" r:id="rId10"/>
    <p:sldId id="619" r:id="rId11"/>
    <p:sldId id="583" r:id="rId12"/>
    <p:sldId id="571" r:id="rId13"/>
    <p:sldId id="596" r:id="rId14"/>
    <p:sldId id="597" r:id="rId15"/>
    <p:sldId id="598" r:id="rId16"/>
    <p:sldId id="599" r:id="rId17"/>
    <p:sldId id="600" r:id="rId18"/>
    <p:sldId id="601" r:id="rId19"/>
    <p:sldId id="602" r:id="rId20"/>
    <p:sldId id="617" r:id="rId21"/>
    <p:sldId id="603" r:id="rId22"/>
    <p:sldId id="604" r:id="rId23"/>
    <p:sldId id="605" r:id="rId24"/>
    <p:sldId id="611" r:id="rId25"/>
    <p:sldId id="612" r:id="rId26"/>
    <p:sldId id="616" r:id="rId27"/>
    <p:sldId id="572" r:id="rId28"/>
    <p:sldId id="584" r:id="rId29"/>
    <p:sldId id="576" r:id="rId30"/>
    <p:sldId id="577" r:id="rId31"/>
    <p:sldId id="613" r:id="rId32"/>
    <p:sldId id="574" r:id="rId33"/>
    <p:sldId id="575" r:id="rId34"/>
    <p:sldId id="573" r:id="rId35"/>
    <p:sldId id="579" r:id="rId36"/>
    <p:sldId id="578" r:id="rId37"/>
    <p:sldId id="580" r:id="rId38"/>
    <p:sldId id="558" r:id="rId39"/>
    <p:sldId id="563" r:id="rId40"/>
    <p:sldId id="614" r:id="rId41"/>
    <p:sldId id="564" r:id="rId42"/>
    <p:sldId id="588" r:id="rId43"/>
    <p:sldId id="589" r:id="rId44"/>
    <p:sldId id="590" r:id="rId45"/>
    <p:sldId id="559" r:id="rId46"/>
    <p:sldId id="581" r:id="rId47"/>
    <p:sldId id="582" r:id="rId48"/>
    <p:sldId id="561" r:id="rId49"/>
    <p:sldId id="565" r:id="rId50"/>
    <p:sldId id="562" r:id="rId51"/>
    <p:sldId id="586" r:id="rId52"/>
    <p:sldId id="587" r:id="rId53"/>
    <p:sldId id="591" r:id="rId54"/>
    <p:sldId id="615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EDAAF11-960C-264F-8CFB-E069630D0757}">
          <p14:sldIdLst>
            <p14:sldId id="381"/>
            <p14:sldId id="620"/>
            <p14:sldId id="593"/>
            <p14:sldId id="594"/>
            <p14:sldId id="592"/>
            <p14:sldId id="566"/>
            <p14:sldId id="567"/>
            <p14:sldId id="568"/>
            <p14:sldId id="569"/>
            <p14:sldId id="619"/>
            <p14:sldId id="583"/>
            <p14:sldId id="571"/>
            <p14:sldId id="596"/>
            <p14:sldId id="597"/>
            <p14:sldId id="598"/>
            <p14:sldId id="599"/>
            <p14:sldId id="600"/>
            <p14:sldId id="601"/>
            <p14:sldId id="602"/>
            <p14:sldId id="617"/>
            <p14:sldId id="603"/>
            <p14:sldId id="604"/>
            <p14:sldId id="605"/>
            <p14:sldId id="611"/>
            <p14:sldId id="612"/>
            <p14:sldId id="616"/>
            <p14:sldId id="572"/>
            <p14:sldId id="584"/>
            <p14:sldId id="576"/>
            <p14:sldId id="577"/>
            <p14:sldId id="613"/>
            <p14:sldId id="574"/>
            <p14:sldId id="575"/>
            <p14:sldId id="573"/>
            <p14:sldId id="579"/>
            <p14:sldId id="578"/>
            <p14:sldId id="580"/>
            <p14:sldId id="558"/>
            <p14:sldId id="563"/>
            <p14:sldId id="614"/>
            <p14:sldId id="564"/>
            <p14:sldId id="588"/>
            <p14:sldId id="589"/>
            <p14:sldId id="590"/>
            <p14:sldId id="559"/>
            <p14:sldId id="581"/>
            <p14:sldId id="582"/>
            <p14:sldId id="561"/>
            <p14:sldId id="565"/>
            <p14:sldId id="562"/>
            <p14:sldId id="586"/>
            <p14:sldId id="587"/>
            <p14:sldId id="591"/>
            <p14:sldId id="61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4D"/>
    <a:srgbClr val="06F9FF"/>
    <a:srgbClr val="0000FF"/>
    <a:srgbClr val="FF16D6"/>
    <a:srgbClr val="FF4802"/>
    <a:srgbClr val="4DB35F"/>
    <a:srgbClr val="6BFA84"/>
    <a:srgbClr val="970000"/>
    <a:srgbClr val="0000CC"/>
    <a:srgbClr val="FF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69" autoAdjust="0"/>
  </p:normalViewPr>
  <p:slideViewPr>
    <p:cSldViewPr>
      <p:cViewPr varScale="1">
        <p:scale>
          <a:sx n="130" d="100"/>
          <a:sy n="130" d="100"/>
        </p:scale>
        <p:origin x="-112" y="-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77CDB-6237-614B-9CD2-D80879C63D6C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629D-6A28-2243-94B9-92998948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952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4E4C1-25EB-45E5-AB06-FF9365FC47B9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370F-8265-45BE-829E-166367EE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724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298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298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298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2983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FD3A77-B6B3-EE41-BEF3-EDB952C2FEDA}" type="slidenum">
              <a:rPr lang="en-US" sz="1200">
                <a:latin typeface="Times New Roman" charset="0"/>
              </a:rPr>
              <a:pPr eaLnBrk="1" hangingPunct="1"/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989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defTabSz="918989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BD0103-1656-5141-8FB7-356C7D7EC5C5}" type="slidenum">
              <a:rPr lang="en-US" sz="1200">
                <a:latin typeface="Times New Roman" charset="0"/>
              </a:rPr>
              <a:pPr eaLnBrk="1" hangingPunct="1"/>
              <a:t>20</a:t>
            </a:fld>
            <a:endParaRPr lang="en-US" sz="1200">
              <a:latin typeface="Times New Roman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6ACC19-02A8-E844-BC55-2D557B73DFD3}" type="slidenum">
              <a:rPr lang="en-US" sz="1200">
                <a:latin typeface="Times New Roman" charset="0"/>
              </a:rPr>
              <a:pPr eaLnBrk="1" hangingPunct="1"/>
              <a:t>21</a:t>
            </a:fld>
            <a:endParaRPr lang="en-US" sz="1200">
              <a:latin typeface="Times New Roman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2A4204-27B4-3E49-9FE1-87C80B067054}" type="slidenum">
              <a:rPr lang="en-US" sz="1200">
                <a:latin typeface="Times New Roman" charset="0"/>
              </a:rPr>
              <a:pPr eaLnBrk="1" hangingPunct="1"/>
              <a:t>22</a:t>
            </a:fld>
            <a:endParaRPr lang="en-US" sz="1200"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0413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B0A83E-749C-614A-8EDA-AB1ABABE4257}" type="slidenum">
              <a:rPr lang="en-US" sz="1200">
                <a:latin typeface="Times New Roman" charset="0"/>
              </a:rPr>
              <a:pPr eaLnBrk="1" hangingPunct="1"/>
              <a:t>23</a:t>
            </a:fld>
            <a:endParaRPr lang="en-US" sz="120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BC055F-7AB5-E149-9B9E-4DF4A350D9DF}" type="slidenum">
              <a:rPr lang="en-US" sz="1200">
                <a:latin typeface="Times New Roman" charset="0"/>
              </a:rPr>
              <a:pPr eaLnBrk="1" hangingPunct="1"/>
              <a:t>25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6ACC19-02A8-E844-BC55-2D557B73DFD3}" type="slidenum">
              <a:rPr lang="en-US" sz="1200">
                <a:latin typeface="Times New Roman" charset="0"/>
              </a:rPr>
              <a:pPr eaLnBrk="1" hangingPunct="1"/>
              <a:t>26</a:t>
            </a:fld>
            <a:endParaRPr lang="en-US" sz="1200">
              <a:latin typeface="Times New Roman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CAFFF1-A293-CB40-AAA7-F8476F9C1457}" type="slidenum">
              <a:rPr lang="en-US" sz="1200">
                <a:latin typeface="Times New Roman" charset="0"/>
              </a:rPr>
              <a:pPr eaLnBrk="1" hangingPunct="1"/>
              <a:t>27</a:t>
            </a:fld>
            <a:endParaRPr lang="en-US" sz="1200">
              <a:latin typeface="Times New Roman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8969" indent="-280372" defTabSz="9112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491" indent="-224298" defTabSz="9112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087" indent="-224298" defTabSz="9112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684" indent="-224298" defTabSz="9112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281" indent="-224298" algn="ctr" defTabSz="911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5877" indent="-224298" algn="ctr" defTabSz="911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474" indent="-224298" algn="ctr" defTabSz="911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070" indent="-224298" algn="ctr" defTabSz="911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70F101-9365-EE43-9C6B-0DC8BAB4C035}" type="slidenum">
              <a:rPr lang="en-US" sz="1200">
                <a:latin typeface="Times New Roman" charset="0"/>
              </a:rPr>
              <a:pPr eaLnBrk="1" hangingPunct="1"/>
              <a:t>32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98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898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898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898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8989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898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898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898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898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732321-1A51-3249-AE36-74EB9B0351D9}" type="slidenum">
              <a:rPr lang="en-US" sz="1300">
                <a:latin typeface="Times New Roman" charset="0"/>
              </a:rPr>
              <a:pPr eaLnBrk="1" hangingPunct="1"/>
              <a:t>37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D257F5-89A6-2940-AB63-8B50B8A6C071}" type="slidenum">
              <a:rPr lang="en-US" sz="1200">
                <a:latin typeface="Times New Roman" charset="0"/>
              </a:rPr>
              <a:pPr eaLnBrk="1" hangingPunct="1"/>
              <a:t>12</a:t>
            </a:fld>
            <a:endParaRPr lang="en-US" sz="1200">
              <a:latin typeface="Times New Roman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72000" cy="3430588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69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6792A4-87CD-4646-AD39-021D601FC739}" type="slidenum">
              <a:rPr lang="en-US" sz="1200">
                <a:latin typeface="Times New Roman" charset="0"/>
              </a:rPr>
              <a:pPr eaLnBrk="1" hangingPunct="1"/>
              <a:t>13</a:t>
            </a:fld>
            <a:endParaRPr lang="en-US" sz="1200"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BCACF7-5581-2344-8709-27CE8E39904C}" type="slidenum">
              <a:rPr lang="en-US" sz="1200">
                <a:latin typeface="Times New Roman" charset="0"/>
              </a:rPr>
              <a:pPr eaLnBrk="1" hangingPunct="1"/>
              <a:t>14</a:t>
            </a:fld>
            <a:endParaRPr lang="en-US" sz="1200"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0413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A666A8-9FD3-D049-80E6-C35131C0A25C}" type="slidenum">
              <a:rPr lang="en-US" sz="1200">
                <a:latin typeface="Times New Roman" charset="0"/>
              </a:rPr>
              <a:pPr eaLnBrk="1" hangingPunct="1"/>
              <a:t>15</a:t>
            </a:fld>
            <a:endParaRPr lang="en-US" sz="1200">
              <a:latin typeface="Times New Roman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7D05FE-F678-5344-892C-379A5F443B67}" type="slidenum">
              <a:rPr lang="en-US" sz="1200">
                <a:latin typeface="Times New Roman" charset="0"/>
              </a:rPr>
              <a:pPr eaLnBrk="1" hangingPunct="1"/>
              <a:t>16</a:t>
            </a:fld>
            <a:endParaRPr lang="en-US" sz="1200"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AEFF6E-01C1-8249-960F-1D1383A4985F}" type="slidenum">
              <a:rPr lang="en-US" sz="1200">
                <a:latin typeface="Times New Roman" charset="0"/>
              </a:rPr>
              <a:pPr eaLnBrk="1" hangingPunct="1"/>
              <a:t>17</a:t>
            </a:fld>
            <a:endParaRPr lang="en-US" sz="120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0413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A21BEF-B587-9547-A687-4EA57DA76897}" type="slidenum">
              <a:rPr lang="en-US" sz="1200">
                <a:latin typeface="Times New Roman" charset="0"/>
              </a:rPr>
              <a:pPr eaLnBrk="1" hangingPunct="1"/>
              <a:t>18</a:t>
            </a:fld>
            <a:endParaRPr lang="en-US" sz="1200">
              <a:latin typeface="Times New Roman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E00571-FAA8-4B4D-B4C7-27D51ECE9AAC}" type="slidenum">
              <a:rPr lang="en-US" sz="1200">
                <a:latin typeface="Times New Roman" charset="0"/>
              </a:rPr>
              <a:pPr eaLnBrk="1" hangingPunct="1"/>
              <a:t>19</a:t>
            </a:fld>
            <a:endParaRPr lang="en-US" sz="1200">
              <a:latin typeface="Times New Roman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0413" cy="34290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FA7A-56A0-4052-B082-91FDCF6C8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FA7A-56A0-4052-B082-91FDCF6C8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6725" y="0"/>
            <a:ext cx="2224088" cy="6483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0"/>
            <a:ext cx="6519862" cy="6483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FA7A-56A0-4052-B082-91FDCF6C8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rgbClr val="008000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FA7A-56A0-4052-B082-91FDCF6C8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FA7A-56A0-4052-B082-91FDCF6C8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463" y="768350"/>
            <a:ext cx="4371975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768350"/>
            <a:ext cx="4371975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FA7A-56A0-4052-B082-91FDCF6C8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FA7A-56A0-4052-B082-91FDCF6C8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FA7A-56A0-4052-B082-91FDCF6C8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FA7A-56A0-4052-B082-91FDCF6C8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FA7A-56A0-4052-B082-91FDCF6C8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FA7A-56A0-4052-B082-91FDCF6C8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463" y="0"/>
            <a:ext cx="88550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6" tIns="45698" rIns="91396" bIns="456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768350"/>
            <a:ext cx="88963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463" y="6580188"/>
            <a:ext cx="18145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>
            <a:lvl1pPr defTabSz="865188">
              <a:defRPr sz="1400" i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11/3/2011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32000" y="6580188"/>
            <a:ext cx="52974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>
            <a:lvl1pPr algn="ctr" defTabSz="865188">
              <a:defRPr sz="1400" i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Katsushi Arisaka, UCLA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02513" y="6572250"/>
            <a:ext cx="15970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>
            <a:lvl1pPr algn="r" defTabSz="865188">
              <a:defRPr sz="1400" i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F532FA7A-56A0-4052-B082-91FDCF6C8B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42938"/>
            <a:ext cx="91440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6572250"/>
            <a:ext cx="91440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hf hdr="0"/>
  <p:txStyles>
    <p:titleStyle>
      <a:lvl1pPr algn="ctr" defTabSz="9128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800" b="1" u="none">
          <a:solidFill>
            <a:srgbClr val="A5002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  <a:lvl2pPr algn="ctr" defTabSz="9128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ahoma" pitchFamily="34" charset="0"/>
          <a:ea typeface="ＭＳ Ｐゴシック" pitchFamily="34" charset="-128"/>
        </a:defRPr>
      </a:lvl2pPr>
      <a:lvl3pPr algn="ctr" defTabSz="9128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ahoma" pitchFamily="34" charset="0"/>
          <a:ea typeface="ＭＳ Ｐゴシック" pitchFamily="34" charset="-128"/>
        </a:defRPr>
      </a:lvl3pPr>
      <a:lvl4pPr algn="ctr" defTabSz="9128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ahoma" pitchFamily="34" charset="0"/>
          <a:ea typeface="ＭＳ Ｐゴシック" pitchFamily="34" charset="-128"/>
        </a:defRPr>
      </a:lvl4pPr>
      <a:lvl5pPr algn="ctr" defTabSz="9128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ahoma" pitchFamily="34" charset="0"/>
          <a:ea typeface="ＭＳ Ｐゴシック" pitchFamily="34" charset="-128"/>
        </a:defRPr>
      </a:lvl5pPr>
      <a:lvl6pPr marL="457200" algn="ctr" defTabSz="9128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ahoma" pitchFamily="34" charset="0"/>
          <a:ea typeface="ＭＳ Ｐゴシック" pitchFamily="34" charset="-128"/>
        </a:defRPr>
      </a:lvl6pPr>
      <a:lvl7pPr marL="914400" algn="ctr" defTabSz="9128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ahoma" pitchFamily="34" charset="0"/>
          <a:ea typeface="ＭＳ Ｐゴシック" pitchFamily="34" charset="-128"/>
        </a:defRPr>
      </a:lvl7pPr>
      <a:lvl8pPr marL="1371600" algn="ctr" defTabSz="9128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ahoma" pitchFamily="34" charset="0"/>
          <a:ea typeface="ＭＳ Ｐゴシック" pitchFamily="34" charset="-128"/>
        </a:defRPr>
      </a:lvl8pPr>
      <a:lvl9pPr marL="1828800" algn="ctr" defTabSz="9128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800" b="1">
          <a:solidFill>
            <a:srgbClr val="A50021"/>
          </a:solidFill>
          <a:latin typeface="Tahoma" pitchFamily="34" charset="0"/>
          <a:ea typeface="ＭＳ Ｐゴシック" pitchFamily="34" charset="-128"/>
        </a:defRPr>
      </a:lvl9pPr>
    </p:titleStyle>
    <p:bodyStyle>
      <a:lvl1pPr marL="339725" indent="-339725" algn="l" defTabSz="912813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pitchFamily="2" charset="2"/>
        <a:buChar char="Ø"/>
        <a:defRPr sz="4000" b="1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1363" indent="-285750" algn="l" defTabSz="912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Font typeface="Wingdings" pitchFamily="2" charset="2"/>
        <a:buChar char="§"/>
        <a:defRPr sz="3600" b="1">
          <a:solidFill>
            <a:schemeClr val="tx1"/>
          </a:solidFill>
          <a:latin typeface="+mn-lt"/>
          <a:ea typeface="+mn-ea"/>
        </a:defRPr>
      </a:lvl2pPr>
      <a:lvl3pPr marL="1141413" indent="-227013" algn="l" defTabSz="912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•"/>
        <a:defRPr sz="3000" b="1">
          <a:solidFill>
            <a:schemeClr val="accent1">
              <a:lumMod val="50000"/>
            </a:schemeClr>
          </a:solidFill>
          <a:latin typeface="+mn-lt"/>
          <a:ea typeface="+mn-ea"/>
        </a:defRPr>
      </a:lvl3pPr>
      <a:lvl4pPr marL="1600200" indent="-230188" algn="l" defTabSz="912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Font typeface="Times New Roman" pitchFamily="18" charset="0"/>
        <a:buChar char="–"/>
        <a:defRPr sz="2700" b="1">
          <a:solidFill>
            <a:schemeClr val="accent6">
              <a:lumMod val="75000"/>
            </a:schemeClr>
          </a:solidFill>
          <a:latin typeface="+mn-lt"/>
          <a:ea typeface="+mn-ea"/>
        </a:defRPr>
      </a:lvl4pPr>
      <a:lvl5pPr marL="2055813" indent="-227013" algn="l" defTabSz="912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700" b="1">
          <a:solidFill>
            <a:schemeClr val="tx1"/>
          </a:solidFill>
          <a:latin typeface="+mn-lt"/>
          <a:ea typeface="+mn-ea"/>
        </a:defRPr>
      </a:lvl5pPr>
      <a:lvl6pPr marL="2513013" indent="-227013" algn="l" defTabSz="912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700" b="1">
          <a:solidFill>
            <a:schemeClr val="tx1"/>
          </a:solidFill>
          <a:latin typeface="+mn-lt"/>
          <a:ea typeface="+mn-ea"/>
        </a:defRPr>
      </a:lvl6pPr>
      <a:lvl7pPr marL="2970213" indent="-227013" algn="l" defTabSz="912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700" b="1">
          <a:solidFill>
            <a:schemeClr val="tx1"/>
          </a:solidFill>
          <a:latin typeface="+mn-lt"/>
          <a:ea typeface="+mn-ea"/>
        </a:defRPr>
      </a:lvl7pPr>
      <a:lvl8pPr marL="3427413" indent="-227013" algn="l" defTabSz="912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700" b="1">
          <a:solidFill>
            <a:schemeClr val="tx1"/>
          </a:solidFill>
          <a:latin typeface="+mn-lt"/>
          <a:ea typeface="+mn-ea"/>
        </a:defRPr>
      </a:lvl8pPr>
      <a:lvl9pPr marL="3884613" indent="-227013" algn="l" defTabSz="91281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7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ccle.ucla.edu/course/view/11W-PHYSICS89-1" TargetMode="External"/><Relationship Id="rId4" Type="http://schemas.openxmlformats.org/officeDocument/2006/relationships/hyperlink" Target="http://home.physics.ucla.edu/~arisaka/Teachin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cle.ucla.edu/course/view/11W-PHYSICS6B-2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710505"/>
            <a:ext cx="9144000" cy="172789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400" dirty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I manage to teach </a:t>
            </a:r>
            <a:r>
              <a:rPr lang="en-US" sz="440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physics</a:t>
            </a:r>
            <a:br>
              <a:rPr lang="en-US" sz="440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40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</a:t>
            </a:r>
            <a:r>
              <a:rPr lang="en-US" sz="4400" dirty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English to 500 students </a:t>
            </a:r>
            <a:r>
              <a:rPr lang="en-US" sz="440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440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40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who </a:t>
            </a:r>
            <a:r>
              <a:rPr lang="en-US" sz="4400" dirty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have no interest</a:t>
            </a:r>
            <a:endParaRPr lang="en-US" sz="4400" dirty="0">
              <a:ln w="11430"/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1524000" y="5088561"/>
            <a:ext cx="6032500" cy="131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86442" tIns="43221" rIns="86442" bIns="43221">
            <a:spAutoFit/>
          </a:bodyPr>
          <a:lstStyle/>
          <a:p>
            <a:pPr algn="ctr" eaLnBrk="0" hangingPunct="0"/>
            <a:r>
              <a:rPr lang="en-US" altLang="ja-JP" sz="2000" b="1" i="1" dirty="0">
                <a:solidFill>
                  <a:schemeClr val="accent1">
                    <a:lumMod val="75000"/>
                  </a:schemeClr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000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r>
              <a:rPr lang="en-US" altLang="ja-JP" sz="2000" b="1" i="1" dirty="0">
                <a:solidFill>
                  <a:schemeClr val="accent1">
                    <a:lumMod val="75000"/>
                  </a:schemeClr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000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endParaRPr lang="en-US" altLang="ja-JP" sz="1000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ja-JP" sz="2000" dirty="0" err="1">
                <a:solidFill>
                  <a:schemeClr val="accent1">
                    <a:lumMod val="75000"/>
                  </a:schemeClr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000" dirty="0">
              <a:solidFill>
                <a:schemeClr val="accent1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838200" y="3429000"/>
            <a:ext cx="7315200" cy="702839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wrap="square" lIns="86442" tIns="43221" rIns="86442" bIns="43221">
            <a:spAutoFit/>
          </a:bodyPr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Katsushi Arisaka </a:t>
            </a:r>
          </a:p>
        </p:txBody>
      </p:sp>
      <p:sp>
        <p:nvSpPr>
          <p:cNvPr id="15367" name="Line 5"/>
          <p:cNvSpPr>
            <a:spLocks noChangeShapeType="1"/>
          </p:cNvSpPr>
          <p:nvPr/>
        </p:nvSpPr>
        <p:spPr bwMode="auto">
          <a:xfrm>
            <a:off x="0" y="2485430"/>
            <a:ext cx="91440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42" tIns="43221" rIns="86442" bIns="43221" anchor="ctr"/>
          <a:lstStyle/>
          <a:p>
            <a:endParaRPr lang="en-US"/>
          </a:p>
        </p:txBody>
      </p:sp>
      <p:sp>
        <p:nvSpPr>
          <p:cNvPr id="15368" name="Line 6"/>
          <p:cNvSpPr>
            <a:spLocks noChangeAspect="1" noChangeShapeType="1"/>
          </p:cNvSpPr>
          <p:nvPr/>
        </p:nvSpPr>
        <p:spPr bwMode="auto">
          <a:xfrm>
            <a:off x="25703" y="642938"/>
            <a:ext cx="0" cy="1842492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42" tIns="43221" rIns="86442" bIns="43221" anchor="ctr"/>
          <a:lstStyle/>
          <a:p>
            <a:endParaRPr lang="en-US" sz="2000"/>
          </a:p>
        </p:txBody>
      </p:sp>
      <p:sp>
        <p:nvSpPr>
          <p:cNvPr id="15369" name="Line 7"/>
          <p:cNvSpPr>
            <a:spLocks noChangeAspect="1" noChangeShapeType="1"/>
          </p:cNvSpPr>
          <p:nvPr/>
        </p:nvSpPr>
        <p:spPr bwMode="auto">
          <a:xfrm>
            <a:off x="9118298" y="642938"/>
            <a:ext cx="0" cy="1842492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42" tIns="43221" rIns="86442" bIns="43221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79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9994"/>
            <a:ext cx="7628889" cy="6701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10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Very First Lecture </a:t>
            </a:r>
            <a:r>
              <a:rPr lang="en-US" dirty="0" smtClean="0">
                <a:solidFill>
                  <a:srgbClr val="FF16D6"/>
                </a:solidFill>
              </a:rPr>
              <a:t>(Jan 3)</a:t>
            </a:r>
            <a:endParaRPr lang="en-US" dirty="0">
              <a:solidFill>
                <a:srgbClr val="FF16D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681" y="1600200"/>
            <a:ext cx="8505319" cy="4654550"/>
          </a:xfrm>
        </p:spPr>
        <p:txBody>
          <a:bodyPr/>
          <a:lstStyle/>
          <a:p>
            <a:r>
              <a:rPr lang="en-US" dirty="0" smtClean="0"/>
              <a:t>Connect physics with student’s their own interests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Show instructor’s own excitement in physics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430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3225" indent="-35440836"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38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77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1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55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202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3225" indent="-35440836"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38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77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1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55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02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3225" indent="-35440836"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38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77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1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55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3BECCA-5BEB-414C-9D44-551AF35E73AE}" type="slidenum">
              <a:rPr lang="en-US" sz="1400">
                <a:solidFill>
                  <a:srgbClr val="0000FF"/>
                </a:solidFill>
              </a:rPr>
              <a:pPr eaLnBrk="1" hangingPunct="1"/>
              <a:t>12</a:t>
            </a:fld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202757" name="Rectangle 2"/>
          <p:cNvSpPr>
            <a:spLocks noChangeArrowheads="1"/>
          </p:cNvSpPr>
          <p:nvPr/>
        </p:nvSpPr>
        <p:spPr bwMode="auto">
          <a:xfrm>
            <a:off x="0" y="0"/>
            <a:ext cx="9506857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78" tIns="43239" rIns="86478" bIns="43239" anchor="ctr"/>
          <a:lstStyle/>
          <a:p>
            <a:pPr algn="ctr"/>
            <a:endParaRPr lang="en-US" sz="1900" b="1"/>
          </a:p>
        </p:txBody>
      </p:sp>
      <p:pic>
        <p:nvPicPr>
          <p:cNvPr id="202758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" y="-7442"/>
            <a:ext cx="6313714" cy="654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5768430" y="6215065"/>
            <a:ext cx="3499034" cy="54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78" tIns="43239" rIns="86478" bIns="4323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000" b="1">
                <a:solidFill>
                  <a:srgbClr val="60C99C"/>
                </a:solidFill>
              </a:rPr>
              <a:t>Why are we here? </a:t>
            </a:r>
            <a:endParaRPr lang="ja-JP" altLang="en-US" sz="3000" b="1">
              <a:solidFill>
                <a:srgbClr val="60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220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337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Katsushi Arisaka, UCLA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DB1DCB-327F-DC49-AEC2-62AB6CB4676C}" type="slidenum">
              <a:rPr lang="en-US" sz="1400">
                <a:solidFill>
                  <a:srgbClr val="0000FF"/>
                </a:solidFill>
              </a:rPr>
              <a:pPr eaLnBrk="1" hangingPunct="1"/>
              <a:t>13</a:t>
            </a:fld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500">
                <a:latin typeface="Tahoma" charset="0"/>
                <a:ea typeface="ＭＳ Ｐゴシック" charset="0"/>
                <a:cs typeface="ＭＳ Ｐゴシック" charset="0"/>
              </a:rPr>
              <a:t>Central Theme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143" y="1071562"/>
            <a:ext cx="8708571" cy="5357813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>
                <a:solidFill>
                  <a:srgbClr val="CC33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Why are we here?</a:t>
            </a:r>
          </a:p>
          <a:p>
            <a:pPr lvl="2" eaLnBrk="1" hangingPunct="1">
              <a:lnSpc>
                <a:spcPct val="70000"/>
              </a:lnSpc>
              <a:buFontTx/>
              <a:buNone/>
            </a:pPr>
            <a:endParaRPr lang="en-US" sz="2800">
              <a:solidFill>
                <a:srgbClr val="CC3300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Origin of Ourselves		</a:t>
            </a:r>
            <a:r>
              <a:rPr lang="en-US" sz="3200">
                <a:solidFill>
                  <a:srgbClr val="6600FF"/>
                </a:solidFill>
                <a:latin typeface="Arial Narrow" charset="0"/>
                <a:ea typeface="ＭＳ Ｐゴシック" charset="0"/>
              </a:rPr>
              <a:t>History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Origin of Life			</a:t>
            </a:r>
            <a:r>
              <a:rPr lang="en-US" sz="3200">
                <a:solidFill>
                  <a:srgbClr val="9933FF"/>
                </a:solidFill>
                <a:latin typeface="Arial Narrow" charset="0"/>
                <a:ea typeface="ＭＳ Ｐゴシック" charset="0"/>
              </a:rPr>
              <a:t>Biology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Origin of the Solar System	</a:t>
            </a:r>
            <a:r>
              <a:rPr lang="en-US" sz="3200">
                <a:solidFill>
                  <a:srgbClr val="CC00FF"/>
                </a:solidFill>
                <a:latin typeface="Arial Narrow" charset="0"/>
                <a:ea typeface="ＭＳ Ｐゴシック" charset="0"/>
              </a:rPr>
              <a:t>Astronomy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…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Origin of Atoms			</a:t>
            </a:r>
            <a:r>
              <a:rPr lang="en-US" sz="320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Particle Physics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Origin of the Universe		</a:t>
            </a:r>
            <a:r>
              <a:rPr lang="en-US" sz="3200">
                <a:solidFill>
                  <a:srgbClr val="FF3399"/>
                </a:solidFill>
                <a:latin typeface="Arial Narrow" charset="0"/>
                <a:ea typeface="ＭＳ Ｐゴシック" charset="0"/>
              </a:rPr>
              <a:t>Cosmology</a:t>
            </a:r>
          </a:p>
          <a:p>
            <a:pPr lvl="1" eaLnBrk="1" hangingPunct="1">
              <a:lnSpc>
                <a:spcPct val="70000"/>
              </a:lnSpc>
            </a:pPr>
            <a:endParaRPr lang="en-US" sz="3200">
              <a:latin typeface="Arial Narrow" charset="0"/>
              <a:ea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>
                <a:solidFill>
                  <a:srgbClr val="CC33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What is the most fundamental laws in nature?</a:t>
            </a:r>
          </a:p>
        </p:txBody>
      </p:sp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3253619" y="928688"/>
            <a:ext cx="174675" cy="51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59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358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6A6EA9-013C-1544-A5B7-85EB3E207E62}" type="slidenum">
              <a:rPr lang="en-US" sz="1400">
                <a:solidFill>
                  <a:srgbClr val="0000FF"/>
                </a:solidFill>
              </a:rPr>
              <a:pPr eaLnBrk="1" hangingPunct="1"/>
              <a:t>14</a:t>
            </a:fld>
            <a:endParaRPr lang="en-US" sz="1400">
              <a:solidFill>
                <a:srgbClr val="0000FF"/>
              </a:solidFill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5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5763" name="Text Box 3"/>
          <p:cNvSpPr txBox="1">
            <a:spLocks noChangeArrowheads="1"/>
          </p:cNvSpPr>
          <p:nvPr/>
        </p:nvSpPr>
        <p:spPr bwMode="auto">
          <a:xfrm>
            <a:off x="322037" y="6360915"/>
            <a:ext cx="5394053" cy="51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~100 Billions Stars in a Galaxy</a:t>
            </a:r>
          </a:p>
        </p:txBody>
      </p:sp>
    </p:spTree>
    <p:extLst>
      <p:ext uri="{BB962C8B-B14F-4D97-AF65-F5344CB8AC3E}">
        <p14:creationId xmlns:p14="http://schemas.microsoft.com/office/powerpoint/2010/main" val="26211969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5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57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3789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Katsushi Arisaka, UCLA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C2120E-C7ED-2E45-A77C-D32EF064A65E}" type="slidenum">
              <a:rPr lang="en-US" sz="1400">
                <a:solidFill>
                  <a:srgbClr val="0000FF"/>
                </a:solidFill>
              </a:rPr>
              <a:pPr eaLnBrk="1" hangingPunct="1"/>
              <a:t>15</a:t>
            </a:fld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37892" name="Rectangle 2"/>
          <p:cNvSpPr>
            <a:spLocks noChangeArrowheads="1"/>
          </p:cNvSpPr>
          <p:nvPr/>
        </p:nvSpPr>
        <p:spPr bwMode="auto">
          <a:xfrm>
            <a:off x="0" y="38849"/>
            <a:ext cx="9144000" cy="36432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78" tIns="43239" rIns="86478" bIns="43239" anchor="ctr">
            <a:spAutoFit/>
          </a:bodyPr>
          <a:lstStyle/>
          <a:p>
            <a:endParaRPr lang="en-US"/>
          </a:p>
        </p:txBody>
      </p:sp>
      <p:pic>
        <p:nvPicPr>
          <p:cNvPr id="37893" name="Picture 3" descr="print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817" r="3598" b="27570"/>
          <a:stretch>
            <a:fillRect/>
          </a:stretch>
        </p:blipFill>
        <p:spPr bwMode="auto">
          <a:xfrm>
            <a:off x="0" y="-156270"/>
            <a:ext cx="9398000" cy="73000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584977" y="6366867"/>
            <a:ext cx="3470507" cy="4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70" tIns="43235" rIns="86470" bIns="4323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</a:rPr>
              <a:t>~100 Billion</a:t>
            </a:r>
            <a:r>
              <a:rPr lang="en-US" sz="2600" b="1" baseline="30000">
                <a:solidFill>
                  <a:srgbClr val="FFFF00"/>
                </a:solidFill>
              </a:rPr>
              <a:t> </a:t>
            </a:r>
            <a:r>
              <a:rPr lang="en-US" sz="2600" b="1">
                <a:solidFill>
                  <a:srgbClr val="FFFF00"/>
                </a:solidFill>
              </a:rPr>
              <a:t>Galaxies</a:t>
            </a:r>
            <a:endParaRPr lang="ja-JP" altLang="en-US" sz="2600" b="1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45143" y="0"/>
            <a:ext cx="4064000" cy="642938"/>
          </a:xfrm>
        </p:spPr>
        <p:txBody>
          <a:bodyPr/>
          <a:lstStyle/>
          <a:p>
            <a:pPr eaLnBrk="1" hangingPunct="1"/>
            <a:r>
              <a:rPr lang="en-US" altLang="ja-JP" sz="3000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3000">
              <a:solidFill>
                <a:srgbClr val="00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191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399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Katsushi Arisaka, UCLA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298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29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6FAFA7-7F16-254A-A137-68E8A4E8B359}" type="slidenum">
              <a:rPr lang="en-US" sz="1400">
                <a:solidFill>
                  <a:srgbClr val="0000FF"/>
                </a:solidFill>
              </a:rPr>
              <a:pPr eaLnBrk="1" hangingPunct="1"/>
              <a:t>16</a:t>
            </a:fld>
            <a:endParaRPr lang="en-US" sz="1400">
              <a:solidFill>
                <a:srgbClr val="0000FF"/>
              </a:solidFill>
            </a:endParaRPr>
          </a:p>
        </p:txBody>
      </p:sp>
      <p:pic>
        <p:nvPicPr>
          <p:cNvPr id="746498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320"/>
            <a:ext cx="9175750" cy="694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5058833" y="4030266"/>
            <a:ext cx="1874125" cy="101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70" tIns="43235" rIns="86470" bIns="4323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000" b="1">
                <a:solidFill>
                  <a:srgbClr val="EE00A4"/>
                </a:solidFill>
              </a:rPr>
              <a:t>Red shift </a:t>
            </a:r>
          </a:p>
          <a:p>
            <a:pPr eaLnBrk="1" hangingPunct="1"/>
            <a:r>
              <a:rPr lang="en-US" altLang="ja-JP" sz="3000" b="1">
                <a:solidFill>
                  <a:srgbClr val="EE00A4"/>
                </a:solidFill>
              </a:rPr>
              <a:t>up to ~10</a:t>
            </a: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H="1" flipV="1">
            <a:off x="5621262" y="3293567"/>
            <a:ext cx="739322" cy="671214"/>
          </a:xfrm>
          <a:prstGeom prst="line">
            <a:avLst/>
          </a:prstGeom>
          <a:noFill/>
          <a:ln w="57150">
            <a:solidFill>
              <a:srgbClr val="EE00A4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70" tIns="43235" rIns="86470" bIns="43235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206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4649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0" grpId="0"/>
      <p:bldP spid="7465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198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3D3B6B-A02B-8642-8C39-4C6F8279DF9D}" type="slidenum">
              <a:rPr lang="en-US" sz="1400">
                <a:solidFill>
                  <a:srgbClr val="0000FF"/>
                </a:solidFill>
              </a:rPr>
              <a:pPr eaLnBrk="1" hangingPunct="1"/>
              <a:t>17</a:t>
            </a:fld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Hubble</a:t>
            </a:r>
            <a:r>
              <a:rPr lang="ja-JP" altLang="en-US" sz="30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000">
                <a:latin typeface="Tahoma" charset="0"/>
                <a:ea typeface="ＭＳ Ｐゴシック" charset="0"/>
                <a:cs typeface="ＭＳ Ｐゴシック" charset="0"/>
              </a:rPr>
              <a:t>s Law:</a:t>
            </a:r>
            <a:br>
              <a:rPr lang="en-US" altLang="ja-JP" sz="30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ja-JP" sz="3000">
                <a:latin typeface="Tahoma" charset="0"/>
                <a:ea typeface="ＭＳ Ｐゴシック" charset="0"/>
                <a:cs typeface="ＭＳ Ｐゴシック" charset="0"/>
              </a:rPr>
              <a:t>Expansion of the Universe</a:t>
            </a:r>
            <a:endParaRPr lang="ja-JP" altLang="en-US" sz="30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3767667" y="3165575"/>
            <a:ext cx="1693333" cy="37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 b="1">
                <a:solidFill>
                  <a:srgbClr val="009900"/>
                </a:solidFill>
              </a:rPr>
              <a:t>Sun/Earth</a:t>
            </a:r>
            <a:endParaRPr lang="ja-JP" altLang="en-US" sz="1900" b="1">
              <a:solidFill>
                <a:srgbClr val="0099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94215" y="1806773"/>
            <a:ext cx="3825119" cy="3716239"/>
            <a:chOff x="1418" y="855"/>
            <a:chExt cx="3211" cy="3227"/>
          </a:xfrm>
        </p:grpSpPr>
        <p:sp>
          <p:nvSpPr>
            <p:cNvPr id="41995" name="Oval 5"/>
            <p:cNvSpPr>
              <a:spLocks noChangeAspect="1" noChangeArrowheads="1"/>
            </p:cNvSpPr>
            <p:nvPr/>
          </p:nvSpPr>
          <p:spPr bwMode="auto">
            <a:xfrm>
              <a:off x="1418" y="855"/>
              <a:ext cx="3211" cy="3211"/>
            </a:xfrm>
            <a:prstGeom prst="ellips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900" b="1"/>
            </a:p>
          </p:txBody>
        </p:sp>
        <p:sp>
          <p:nvSpPr>
            <p:cNvPr id="41996" name="Oval 6"/>
            <p:cNvSpPr>
              <a:spLocks noChangeArrowheads="1"/>
            </p:cNvSpPr>
            <p:nvPr/>
          </p:nvSpPr>
          <p:spPr bwMode="auto">
            <a:xfrm>
              <a:off x="2982" y="2412"/>
              <a:ext cx="82" cy="83"/>
            </a:xfrm>
            <a:prstGeom prst="ellips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900" b="1">
                <a:solidFill>
                  <a:srgbClr val="FF0000"/>
                </a:solidFill>
              </a:endParaRPr>
            </a:p>
          </p:txBody>
        </p:sp>
        <p:sp>
          <p:nvSpPr>
            <p:cNvPr id="41997" name="AutoShape 7"/>
            <p:cNvSpPr>
              <a:spLocks noChangeArrowheads="1"/>
            </p:cNvSpPr>
            <p:nvPr/>
          </p:nvSpPr>
          <p:spPr bwMode="auto">
            <a:xfrm>
              <a:off x="4098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AutoShape 8"/>
            <p:cNvSpPr>
              <a:spLocks noChangeAspect="1" noChangeArrowheads="1"/>
            </p:cNvSpPr>
            <p:nvPr/>
          </p:nvSpPr>
          <p:spPr bwMode="auto">
            <a:xfrm rot="-5400000">
              <a:off x="2760" y="1019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AutoShape 9"/>
            <p:cNvSpPr>
              <a:spLocks noChangeAspect="1" noChangeArrowheads="1"/>
            </p:cNvSpPr>
            <p:nvPr/>
          </p:nvSpPr>
          <p:spPr bwMode="auto">
            <a:xfrm rot="5400000" flipV="1">
              <a:off x="2760" y="371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AutoShape 10"/>
            <p:cNvSpPr>
              <a:spLocks noChangeArrowheads="1"/>
            </p:cNvSpPr>
            <p:nvPr/>
          </p:nvSpPr>
          <p:spPr bwMode="auto">
            <a:xfrm flipH="1">
              <a:off x="1439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AutoShape 11"/>
            <p:cNvSpPr>
              <a:spLocks noChangeAspect="1" noChangeArrowheads="1"/>
            </p:cNvSpPr>
            <p:nvPr/>
          </p:nvSpPr>
          <p:spPr bwMode="auto">
            <a:xfrm rot="2700000">
              <a:off x="3712" y="3283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AutoShape 12"/>
            <p:cNvSpPr>
              <a:spLocks noChangeAspect="1" noChangeArrowheads="1"/>
            </p:cNvSpPr>
            <p:nvPr/>
          </p:nvSpPr>
          <p:spPr bwMode="auto">
            <a:xfrm rot="8100000">
              <a:off x="1824" y="3302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AutoShape 13"/>
            <p:cNvSpPr>
              <a:spLocks noChangeAspect="1" noChangeArrowheads="1"/>
            </p:cNvSpPr>
            <p:nvPr/>
          </p:nvSpPr>
          <p:spPr bwMode="auto">
            <a:xfrm rot="-8100000">
              <a:off x="1824" y="1444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AutoShape 14"/>
            <p:cNvSpPr>
              <a:spLocks noChangeAspect="1" noChangeArrowheads="1"/>
            </p:cNvSpPr>
            <p:nvPr/>
          </p:nvSpPr>
          <p:spPr bwMode="auto">
            <a:xfrm rot="-2700000">
              <a:off x="3735" y="147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AutoShape 15"/>
            <p:cNvSpPr>
              <a:spLocks noChangeArrowheads="1"/>
            </p:cNvSpPr>
            <p:nvPr/>
          </p:nvSpPr>
          <p:spPr bwMode="auto">
            <a:xfrm rot="-5400000">
              <a:off x="2897" y="175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AutoShape 16"/>
            <p:cNvSpPr>
              <a:spLocks noChangeArrowheads="1"/>
            </p:cNvSpPr>
            <p:nvPr/>
          </p:nvSpPr>
          <p:spPr bwMode="auto">
            <a:xfrm>
              <a:off x="3492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AutoShape 17"/>
            <p:cNvSpPr>
              <a:spLocks noChangeArrowheads="1"/>
            </p:cNvSpPr>
            <p:nvPr/>
          </p:nvSpPr>
          <p:spPr bwMode="auto">
            <a:xfrm flipH="1">
              <a:off x="2353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2897" y="2874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991" name="Text Box 19"/>
          <p:cNvSpPr txBox="1">
            <a:spLocks noChangeArrowheads="1"/>
          </p:cNvSpPr>
          <p:nvPr/>
        </p:nvSpPr>
        <p:spPr bwMode="auto">
          <a:xfrm>
            <a:off x="7048501" y="1144489"/>
            <a:ext cx="1781072" cy="79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FF6600"/>
                </a:solidFill>
              </a:rPr>
              <a:t>Horizon </a:t>
            </a:r>
          </a:p>
          <a:p>
            <a:pPr eaLnBrk="1" hangingPunct="1"/>
            <a:r>
              <a:rPr lang="en-US" sz="2300" b="1">
                <a:solidFill>
                  <a:srgbClr val="FF6600"/>
                </a:solidFill>
              </a:rPr>
              <a:t>of Universe</a:t>
            </a:r>
          </a:p>
        </p:txBody>
      </p:sp>
      <p:sp>
        <p:nvSpPr>
          <p:cNvPr id="41992" name="Text Box 20"/>
          <p:cNvSpPr txBox="1">
            <a:spLocks noChangeArrowheads="1"/>
          </p:cNvSpPr>
          <p:nvPr/>
        </p:nvSpPr>
        <p:spPr bwMode="auto">
          <a:xfrm>
            <a:off x="6614584" y="5756673"/>
            <a:ext cx="2150934" cy="67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 b="1"/>
              <a:t>Moving Away </a:t>
            </a:r>
          </a:p>
          <a:p>
            <a:pPr eaLnBrk="1" hangingPunct="1"/>
            <a:r>
              <a:rPr lang="en-US" sz="1900" b="1"/>
              <a:t>at Speed of Light</a:t>
            </a:r>
          </a:p>
        </p:txBody>
      </p:sp>
      <p:sp>
        <p:nvSpPr>
          <p:cNvPr id="41993" name="Text Box 21"/>
          <p:cNvSpPr txBox="1">
            <a:spLocks noChangeArrowheads="1"/>
          </p:cNvSpPr>
          <p:nvPr/>
        </p:nvSpPr>
        <p:spPr bwMode="auto">
          <a:xfrm>
            <a:off x="905631" y="5731372"/>
            <a:ext cx="1483734" cy="67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 b="1"/>
              <a:t>14 Billon</a:t>
            </a:r>
          </a:p>
          <a:p>
            <a:pPr eaLnBrk="1" hangingPunct="1"/>
            <a:r>
              <a:rPr lang="en-US" sz="1900" b="1"/>
              <a:t>Light Years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236988" y="2707185"/>
            <a:ext cx="2717814" cy="73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b="1">
                <a:solidFill>
                  <a:srgbClr val="FF0000"/>
                </a:solidFill>
              </a:rPr>
              <a:t>Big Bang!</a:t>
            </a:r>
          </a:p>
        </p:txBody>
      </p:sp>
    </p:spTree>
    <p:extLst>
      <p:ext uri="{BB962C8B-B14F-4D97-AF65-F5344CB8AC3E}">
        <p14:creationId xmlns:p14="http://schemas.microsoft.com/office/powerpoint/2010/main" val="16743998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9167E-6 L 0.0005 0.036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Katsushi Arisaka, UCLA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3BFEEE-8A5E-BB46-91B4-20607F83D91C}" type="slidenum">
              <a:rPr lang="en-US" sz="1400">
                <a:solidFill>
                  <a:srgbClr val="0000FF"/>
                </a:solidFill>
              </a:rPr>
              <a:pPr eaLnBrk="1" hangingPunct="1"/>
              <a:t>18</a:t>
            </a:fld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571" y="0"/>
            <a:ext cx="6531429" cy="642938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4403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/>
          <a:p>
            <a:endParaRPr lang="en-US" sz="1900"/>
          </a:p>
        </p:txBody>
      </p:sp>
      <p:sp>
        <p:nvSpPr>
          <p:cNvPr id="44038" name="Rectangle 4"/>
          <p:cNvSpPr>
            <a:spLocks noChangeArrowheads="1"/>
          </p:cNvSpPr>
          <p:nvPr/>
        </p:nvSpPr>
        <p:spPr bwMode="auto">
          <a:xfrm>
            <a:off x="145143" y="142875"/>
            <a:ext cx="8418286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>
              <a:lnSpc>
                <a:spcPct val="80000"/>
              </a:lnSpc>
            </a:pPr>
            <a:r>
              <a:rPr lang="en-US" altLang="ja-JP" sz="34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568095" y="4717852"/>
            <a:ext cx="4850190" cy="180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sz="4200" b="1">
                <a:solidFill>
                  <a:srgbClr val="FF9900"/>
                </a:solidFill>
              </a:rPr>
              <a:t>Fiat lux</a:t>
            </a:r>
          </a:p>
          <a:p>
            <a:pPr eaLnBrk="1" hangingPunct="1">
              <a:lnSpc>
                <a:spcPct val="135000"/>
              </a:lnSpc>
            </a:pPr>
            <a:r>
              <a:rPr lang="en-US" sz="4200" b="1">
                <a:solidFill>
                  <a:srgbClr val="FF9900"/>
                </a:solidFill>
              </a:rPr>
              <a:t>Let there be light </a:t>
            </a:r>
          </a:p>
        </p:txBody>
      </p:sp>
    </p:spTree>
    <p:extLst>
      <p:ext uri="{BB962C8B-B14F-4D97-AF65-F5344CB8AC3E}">
        <p14:creationId xmlns:p14="http://schemas.microsoft.com/office/powerpoint/2010/main" val="506351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60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60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6BAFC2-42FF-A740-877E-D4B20F09AC1B}" type="slidenum">
              <a:rPr lang="en-US" sz="1400">
                <a:solidFill>
                  <a:srgbClr val="0000FF"/>
                </a:solidFill>
              </a:rPr>
              <a:pPr eaLnBrk="1" hangingPunct="1"/>
              <a:t>19</a:t>
            </a:fld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46085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857250"/>
            <a:ext cx="5588000" cy="548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3813024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430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812212" cy="5416550"/>
          </a:xfrm>
        </p:spPr>
        <p:txBody>
          <a:bodyPr/>
          <a:lstStyle/>
          <a:p>
            <a:r>
              <a:rPr lang="en-US" sz="3600" u="sng" dirty="0" smtClean="0"/>
              <a:t>Overview</a:t>
            </a:r>
            <a:r>
              <a:rPr lang="en-US" sz="3600" dirty="0" smtClean="0"/>
              <a:t>					 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5 min.</a:t>
            </a:r>
          </a:p>
          <a:p>
            <a:r>
              <a:rPr lang="en-US" sz="3600" u="sng" dirty="0" smtClean="0"/>
              <a:t>Example of my lectures</a:t>
            </a:r>
            <a:r>
              <a:rPr lang="en-US" sz="3600" dirty="0" smtClean="0"/>
              <a:t>			</a:t>
            </a:r>
            <a:r>
              <a:rPr lang="en-US" sz="3600" dirty="0" smtClean="0">
                <a:solidFill>
                  <a:srgbClr val="32946A"/>
                </a:solidFill>
              </a:rPr>
              <a:t>20 min.</a:t>
            </a:r>
          </a:p>
          <a:p>
            <a:pPr lvl="1"/>
            <a:r>
              <a:rPr lang="en-US" sz="3200" dirty="0" smtClean="0"/>
              <a:t>The very first lecture</a:t>
            </a:r>
            <a:endParaRPr lang="en-US" sz="3200" dirty="0"/>
          </a:p>
          <a:p>
            <a:pPr lvl="1"/>
            <a:r>
              <a:rPr lang="en-US" sz="3200" dirty="0" smtClean="0"/>
              <a:t>The lecture on “Eclectic Circuits”</a:t>
            </a:r>
          </a:p>
          <a:p>
            <a:r>
              <a:rPr lang="en-US" sz="3600" u="sng" dirty="0" smtClean="0"/>
              <a:t>Technical details </a:t>
            </a:r>
            <a:r>
              <a:rPr lang="en-US" sz="3600" dirty="0" smtClean="0"/>
              <a:t>				</a:t>
            </a:r>
            <a:r>
              <a:rPr lang="en-US" sz="3600" dirty="0" smtClean="0">
                <a:solidFill>
                  <a:srgbClr val="32946A"/>
                </a:solidFill>
              </a:rPr>
              <a:t>15 min.</a:t>
            </a:r>
          </a:p>
          <a:p>
            <a:pPr lvl="2"/>
            <a:endParaRPr lang="en-US" sz="2600" dirty="0" smtClean="0">
              <a:solidFill>
                <a:srgbClr val="32946A"/>
              </a:solidFill>
            </a:endParaRPr>
          </a:p>
          <a:p>
            <a:r>
              <a:rPr lang="en-US" sz="3600" u="sng" dirty="0" smtClean="0">
                <a:solidFill>
                  <a:srgbClr val="0000FF"/>
                </a:solidFill>
              </a:rPr>
              <a:t>Open discussion</a:t>
            </a:r>
            <a:r>
              <a:rPr lang="en-US" sz="3600" dirty="0" smtClean="0"/>
              <a:t>				</a:t>
            </a:r>
            <a:r>
              <a:rPr lang="en-US" sz="3600" dirty="0" smtClean="0">
                <a:solidFill>
                  <a:srgbClr val="32946A"/>
                </a:solidFill>
              </a:rPr>
              <a:t>10 min.</a:t>
            </a:r>
          </a:p>
          <a:p>
            <a:pPr lvl="3"/>
            <a:endParaRPr lang="en-US" sz="2300" dirty="0" smtClean="0">
              <a:solidFill>
                <a:srgbClr val="32946A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32946A"/>
                </a:solidFill>
              </a:rPr>
              <a:t>	</a:t>
            </a:r>
            <a:r>
              <a:rPr lang="en-US" sz="3600" dirty="0" smtClean="0">
                <a:solidFill>
                  <a:srgbClr val="32946A"/>
                </a:solidFill>
              </a:rPr>
              <a:t>				</a:t>
            </a:r>
            <a:r>
              <a:rPr lang="en-US" sz="3600" dirty="0" smtClean="0">
                <a:solidFill>
                  <a:srgbClr val="60C99C"/>
                </a:solidFill>
              </a:rPr>
              <a:t>Total	     4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0 + 10 min.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Katsushi Arisaka,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804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3225" indent="-35440836" defTabSz="9128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38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77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1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55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1003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3225" indent="-35440836" defTabSz="9128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38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77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1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55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Katsushi Arisaka, UCLA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1003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3225" indent="-35440836" defTabSz="9128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38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77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1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55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F63830-7EF3-A64B-A787-A49AA4B991FE}" type="slidenum">
              <a:rPr lang="en-US" sz="1400">
                <a:solidFill>
                  <a:srgbClr val="0000FF"/>
                </a:solidFill>
              </a:rPr>
              <a:pPr eaLnBrk="1" hangingPunct="1"/>
              <a:t>20</a:t>
            </a:fld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1003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338287" y="2847083"/>
            <a:ext cx="2733524" cy="2000250"/>
            <a:chOff x="3120" y="1962"/>
            <a:chExt cx="1808" cy="1344"/>
          </a:xfrm>
        </p:grpSpPr>
        <p:sp>
          <p:nvSpPr>
            <p:cNvPr id="100398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634" y="2097"/>
              <a:ext cx="1294" cy="64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Symmetry</a:t>
              </a:r>
            </a:p>
            <a:p>
              <a:pPr>
                <a:defRPr/>
              </a:pPr>
              <a:r>
                <a:rPr lang="en-US" sz="2800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068381" y="1135562"/>
            <a:ext cx="1728168" cy="73365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86462" tIns="43231" rIns="86462" bIns="43231">
            <a:spAutoFit/>
          </a:bodyPr>
          <a:lstStyle/>
          <a:p>
            <a:pPr>
              <a:defRPr/>
            </a:pPr>
            <a:r>
              <a:rPr lang="en-US" sz="4200" b="1" i="1" dirty="0">
                <a:solidFill>
                  <a:srgbClr val="CC00FF"/>
                </a:solidFill>
              </a:rPr>
              <a:t>Simple</a:t>
            </a:r>
          </a:p>
        </p:txBody>
      </p:sp>
      <p:sp>
        <p:nvSpPr>
          <p:cNvPr id="100360" name="Rectangle 82"/>
          <p:cNvSpPr>
            <a:spLocks noChangeArrowheads="1"/>
          </p:cNvSpPr>
          <p:nvPr/>
        </p:nvSpPr>
        <p:spPr bwMode="auto">
          <a:xfrm>
            <a:off x="6241143" y="857250"/>
            <a:ext cx="2249714" cy="17145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62" tIns="43231" rIns="86462" bIns="43231" anchor="ctr"/>
          <a:lstStyle/>
          <a:p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2995276" y="5429252"/>
            <a:ext cx="2145012" cy="73365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86462" tIns="43231" rIns="86462" bIns="43231">
            <a:spAutoFit/>
          </a:bodyPr>
          <a:lstStyle/>
          <a:p>
            <a:pPr>
              <a:defRPr/>
            </a:pPr>
            <a:r>
              <a:rPr lang="en-US" sz="4200" b="1" i="1" dirty="0">
                <a:solidFill>
                  <a:srgbClr val="CC00FF"/>
                </a:solidFill>
              </a:rPr>
              <a:t>Complex</a:t>
            </a:r>
          </a:p>
        </p:txBody>
      </p:sp>
      <p:grpSp>
        <p:nvGrpSpPr>
          <p:cNvPr id="100362" name="Group 88"/>
          <p:cNvGrpSpPr>
            <a:grpSpLocks/>
          </p:cNvGrpSpPr>
          <p:nvPr/>
        </p:nvGrpSpPr>
        <p:grpSpPr bwMode="auto">
          <a:xfrm>
            <a:off x="734788" y="800697"/>
            <a:ext cx="1099155" cy="5628680"/>
            <a:chOff x="771525" y="854075"/>
            <a:chExt cx="1154113" cy="6003925"/>
          </a:xfrm>
        </p:grpSpPr>
        <p:sp>
          <p:nvSpPr>
            <p:cNvPr id="9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41116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900" b="1" dirty="0">
                  <a:solidFill>
                    <a:srgbClr val="FF6600"/>
                  </a:solidFill>
                </a:rPr>
                <a:t>Time </a:t>
              </a:r>
            </a:p>
          </p:txBody>
        </p:sp>
        <p:sp>
          <p:nvSpPr>
            <p:cNvPr id="9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379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80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81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386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87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88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89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90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91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92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93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94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95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96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0397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9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19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122" name="Text Box 3"/>
          <p:cNvSpPr txBox="1">
            <a:spLocks noChangeArrowheads="1"/>
          </p:cNvSpPr>
          <p:nvPr/>
        </p:nvSpPr>
        <p:spPr bwMode="auto">
          <a:xfrm>
            <a:off x="963084" y="1407917"/>
            <a:ext cx="1359202" cy="379512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 lIns="86462" tIns="43231" rIns="86462" bIns="43231">
            <a:spAutoFit/>
          </a:bodyPr>
          <a:lstStyle/>
          <a:p>
            <a:pPr>
              <a:defRPr/>
            </a:pPr>
            <a:r>
              <a:rPr lang="en-US" sz="1900" b="1" dirty="0">
                <a:solidFill>
                  <a:srgbClr val="FF6600"/>
                </a:solidFill>
              </a:rPr>
              <a:t>1B years</a:t>
            </a:r>
          </a:p>
        </p:txBody>
      </p:sp>
      <p:sp>
        <p:nvSpPr>
          <p:cNvPr id="100364" name="Text Box 29"/>
          <p:cNvSpPr txBox="1">
            <a:spLocks noChangeArrowheads="1"/>
          </p:cNvSpPr>
          <p:nvPr/>
        </p:nvSpPr>
        <p:spPr bwMode="auto">
          <a:xfrm>
            <a:off x="963086" y="1061145"/>
            <a:ext cx="706059" cy="37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86462" tIns="43231" rIns="86462" bIns="4323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1900" b="1" baseline="30000">
              <a:solidFill>
                <a:srgbClr val="FF6600"/>
              </a:solidFill>
              <a:latin typeface="Arial Narrow" charset="0"/>
            </a:endParaRPr>
          </a:p>
        </p:txBody>
      </p:sp>
      <p:pic>
        <p:nvPicPr>
          <p:cNvPr id="82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67"/>
          <a:stretch>
            <a:fillRect/>
          </a:stretch>
        </p:blipFill>
        <p:spPr bwMode="auto">
          <a:xfrm>
            <a:off x="5950857" y="3429002"/>
            <a:ext cx="2774346" cy="302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299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813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Katsushi Arisaka, UCLA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28FBC9-732D-B54A-B4F3-6F3490718F7F}" type="slidenum">
              <a:rPr lang="en-US" sz="1400">
                <a:solidFill>
                  <a:srgbClr val="0000FF"/>
                </a:solidFill>
              </a:rPr>
              <a:pPr eaLnBrk="1" hangingPunct="1"/>
              <a:t>21</a:t>
            </a:fld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409727" y="-38695"/>
            <a:ext cx="8153702" cy="61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48133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14375"/>
            <a:ext cx="91440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214563"/>
            <a:ext cx="1657048" cy="31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FF0000"/>
                </a:solidFill>
              </a:rPr>
              <a:t>14 billion years ago</a:t>
            </a:r>
          </a:p>
        </p:txBody>
      </p:sp>
      <p:sp>
        <p:nvSpPr>
          <p:cNvPr id="48135" name="Rectangle 10"/>
          <p:cNvSpPr>
            <a:spLocks noChangeArrowheads="1"/>
          </p:cNvSpPr>
          <p:nvPr/>
        </p:nvSpPr>
        <p:spPr bwMode="auto">
          <a:xfrm>
            <a:off x="2685143" y="6018609"/>
            <a:ext cx="3483429" cy="357188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en-US" sz="23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2571" y="5628680"/>
            <a:ext cx="1187773" cy="795225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algn="ctr">
              <a:defRPr/>
            </a:pPr>
            <a:r>
              <a:rPr lang="en-US" sz="2300" b="1" dirty="0">
                <a:solidFill>
                  <a:srgbClr val="FF00FF"/>
                </a:solidFill>
              </a:rPr>
              <a:t>Origin of</a:t>
            </a:r>
          </a:p>
          <a:p>
            <a:pPr algn="ctr">
              <a:defRPr/>
            </a:pPr>
            <a:r>
              <a:rPr lang="en-US" sz="2300" b="1" dirty="0">
                <a:solidFill>
                  <a:srgbClr val="FF00FF"/>
                </a:solidFill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51429" y="5628680"/>
            <a:ext cx="1249639" cy="795225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algn="ctr">
              <a:defRPr/>
            </a:pPr>
            <a:r>
              <a:rPr lang="en-US" sz="2300" b="1" dirty="0">
                <a:solidFill>
                  <a:srgbClr val="FF00FF"/>
                </a:solidFill>
              </a:rPr>
              <a:t>Origin of</a:t>
            </a:r>
          </a:p>
          <a:p>
            <a:pPr algn="ctr">
              <a:defRPr/>
            </a:pPr>
            <a:r>
              <a:rPr lang="en-US" sz="2300" b="1" dirty="0">
                <a:solidFill>
                  <a:srgbClr val="FF00FF"/>
                </a:solidFill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26858" y="5628680"/>
            <a:ext cx="1187773" cy="795225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algn="ctr">
              <a:defRPr/>
            </a:pPr>
            <a:r>
              <a:rPr lang="en-US" sz="2300" b="1" dirty="0">
                <a:solidFill>
                  <a:srgbClr val="FF3300"/>
                </a:solidFill>
              </a:rPr>
              <a:t>Origin of </a:t>
            </a:r>
          </a:p>
          <a:p>
            <a:pPr algn="ctr">
              <a:defRPr/>
            </a:pPr>
            <a:r>
              <a:rPr lang="en-US" sz="2300" b="1" dirty="0">
                <a:solidFill>
                  <a:srgbClr val="FF3300"/>
                </a:solidFill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386286" y="5628680"/>
            <a:ext cx="1962393" cy="795225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algn="ctr">
              <a:defRPr/>
            </a:pPr>
            <a:r>
              <a:rPr lang="en-US" sz="2300" b="1" dirty="0">
                <a:solidFill>
                  <a:srgbClr val="FF3300"/>
                </a:solidFill>
              </a:rPr>
              <a:t>Origin of </a:t>
            </a:r>
          </a:p>
          <a:p>
            <a:pPr algn="ctr">
              <a:defRPr/>
            </a:pPr>
            <a:r>
              <a:rPr lang="en-US" sz="2300" b="1" dirty="0">
                <a:solidFill>
                  <a:srgbClr val="FF3300"/>
                </a:solidFill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391609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5017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464FA5-2EAD-5F46-A694-944FB65C97A4}" type="slidenum">
              <a:rPr lang="en-US" sz="1400">
                <a:solidFill>
                  <a:srgbClr val="0000FF"/>
                </a:solidFill>
              </a:rPr>
              <a:pPr eaLnBrk="1" hangingPunct="1"/>
              <a:t>22</a:t>
            </a:fld>
            <a:endParaRPr lang="en-US" sz="1400">
              <a:solidFill>
                <a:srgbClr val="0000FF"/>
              </a:solidFill>
            </a:endParaRPr>
          </a:p>
        </p:txBody>
      </p:sp>
      <p:pic>
        <p:nvPicPr>
          <p:cNvPr id="5018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51346" cy="6893719"/>
          </a:xfrm>
          <a:noFill/>
        </p:spPr>
      </p:pic>
      <p:sp>
        <p:nvSpPr>
          <p:cNvPr id="50181" name="Rectangle 3"/>
          <p:cNvSpPr>
            <a:spLocks noGrp="1" noChangeArrowheads="1"/>
          </p:cNvSpPr>
          <p:nvPr>
            <p:ph type="title"/>
          </p:nvPr>
        </p:nvSpPr>
        <p:spPr>
          <a:xfrm>
            <a:off x="305405" y="0"/>
            <a:ext cx="8457595" cy="561083"/>
          </a:xfrm>
          <a:noFill/>
        </p:spPr>
        <p:txBody>
          <a:bodyPr lIns="91399" tIns="45700" rIns="91399" bIns="45700"/>
          <a:lstStyle/>
          <a:p>
            <a:pPr defTabSz="864931"/>
            <a:r>
              <a:rPr lang="en-US" sz="34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50182" name="Text Box 4"/>
          <p:cNvSpPr txBox="1">
            <a:spLocks noChangeArrowheads="1"/>
          </p:cNvSpPr>
          <p:nvPr/>
        </p:nvSpPr>
        <p:spPr bwMode="auto">
          <a:xfrm>
            <a:off x="5326441" y="4418707"/>
            <a:ext cx="3707368" cy="94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27km Circumference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</a:rPr>
              <a:t>7+7=14 TeV</a:t>
            </a:r>
          </a:p>
        </p:txBody>
      </p:sp>
    </p:spTree>
    <p:extLst>
      <p:ext uri="{BB962C8B-B14F-4D97-AF65-F5344CB8AC3E}">
        <p14:creationId xmlns:p14="http://schemas.microsoft.com/office/powerpoint/2010/main" val="2915153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5222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DF51F9-DE76-9946-B956-0AE8DFF4084C}" type="slidenum">
              <a:rPr lang="en-US" sz="1400">
                <a:solidFill>
                  <a:srgbClr val="0000FF"/>
                </a:solidFill>
              </a:rPr>
              <a:pPr eaLnBrk="1" hangingPunct="1"/>
              <a:t>23</a:t>
            </a:fld>
            <a:endParaRPr lang="en-US" sz="1400">
              <a:solidFill>
                <a:srgbClr val="0000FF"/>
              </a:solidFill>
            </a:endParaRPr>
          </a:p>
        </p:txBody>
      </p:sp>
      <p:pic>
        <p:nvPicPr>
          <p:cNvPr id="52228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48"/>
            <a:ext cx="9144000" cy="687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3"/>
          <p:cNvSpPr>
            <a:spLocks noChangeArrowheads="1"/>
          </p:cNvSpPr>
          <p:nvPr/>
        </p:nvSpPr>
        <p:spPr bwMode="auto">
          <a:xfrm>
            <a:off x="217714" y="142875"/>
            <a:ext cx="5225143" cy="56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700" rIns="91399" bIns="45700" anchor="ctr"/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  <p:extLst>
      <p:ext uri="{BB962C8B-B14F-4D97-AF65-F5344CB8AC3E}">
        <p14:creationId xmlns:p14="http://schemas.microsoft.com/office/powerpoint/2010/main" val="1640018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0" y="0"/>
            <a:ext cx="915156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/>
          <a:lstStyle/>
          <a:p>
            <a:endParaRPr lang="en-US"/>
          </a:p>
        </p:txBody>
      </p:sp>
      <p:pic>
        <p:nvPicPr>
          <p:cNvPr id="645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941" y="285750"/>
            <a:ext cx="9853084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076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ChangeArrowheads="1"/>
          </p:cNvSpPr>
          <p:nvPr/>
        </p:nvSpPr>
        <p:spPr bwMode="auto">
          <a:xfrm>
            <a:off x="0" y="0"/>
            <a:ext cx="9216571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6478" tIns="43239" rIns="86478" bIns="43239" anchor="ctr"/>
          <a:lstStyle/>
          <a:p>
            <a:endParaRPr lang="en-US" sz="2000"/>
          </a:p>
        </p:txBody>
      </p:sp>
      <p:sp>
        <p:nvSpPr>
          <p:cNvPr id="655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</a:rPr>
              <a:t>Katsushi Arisaka, UCLA</a:t>
            </a:r>
          </a:p>
        </p:txBody>
      </p:sp>
      <p:pic>
        <p:nvPicPr>
          <p:cNvPr id="65539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152400" y="0"/>
            <a:ext cx="5494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6401405" y="6325196"/>
            <a:ext cx="2008480" cy="3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78" tIns="43239" rIns="86478" bIns="43239">
            <a:spAutoFit/>
          </a:bodyPr>
          <a:lstStyle/>
          <a:p>
            <a:r>
              <a:rPr lang="en-US" sz="1900" b="1">
                <a:solidFill>
                  <a:srgbClr val="FFC000"/>
                </a:solidFill>
              </a:rPr>
              <a:t>Sept 15, 2008 Issue</a:t>
            </a:r>
            <a:endParaRPr lang="en-US" sz="1900" b="1"/>
          </a:p>
        </p:txBody>
      </p:sp>
      <p:sp>
        <p:nvSpPr>
          <p:cNvPr id="65541" name="Rectangle 3"/>
          <p:cNvSpPr>
            <a:spLocks noChangeArrowheads="1"/>
          </p:cNvSpPr>
          <p:nvPr/>
        </p:nvSpPr>
        <p:spPr bwMode="auto">
          <a:xfrm>
            <a:off x="6019800" y="3353098"/>
            <a:ext cx="3200400" cy="181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78" tIns="43239" rIns="86478" bIns="43239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</a:rPr>
              <a:t>Particle detectors</a:t>
            </a:r>
          </a:p>
          <a:p>
            <a:r>
              <a:rPr lang="en-US" sz="2800" b="1" dirty="0" smtClean="0">
                <a:solidFill>
                  <a:srgbClr val="FF6600"/>
                </a:solidFill>
              </a:rPr>
              <a:t>constructed at UCLA</a:t>
            </a:r>
            <a:endParaRPr lang="en-US" sz="2800" b="1" dirty="0">
              <a:solidFill>
                <a:srgbClr val="FF6600"/>
              </a:solidFill>
            </a:endParaRPr>
          </a:p>
          <a:p>
            <a:r>
              <a:rPr lang="en-US" sz="2800" b="1" dirty="0">
                <a:solidFill>
                  <a:srgbClr val="FF6600"/>
                </a:solidFill>
              </a:rPr>
              <a:t>N</a:t>
            </a:r>
            <a:r>
              <a:rPr lang="en-US" sz="2800" b="1" dirty="0" smtClean="0">
                <a:solidFill>
                  <a:srgbClr val="FF6600"/>
                </a:solidFill>
              </a:rPr>
              <a:t>ow </a:t>
            </a:r>
            <a:r>
              <a:rPr lang="en-US" sz="2800" b="1" dirty="0">
                <a:solidFill>
                  <a:srgbClr val="FF6600"/>
                </a:solidFill>
              </a:rPr>
              <a:t>at LHC, CERN</a:t>
            </a:r>
          </a:p>
          <a:p>
            <a:endParaRPr lang="en-US" sz="2800" b="1" dirty="0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4876801" y="3885903"/>
            <a:ext cx="1143000" cy="1488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653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813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Katsushi Arisaka, UCLA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28FBC9-732D-B54A-B4F3-6F3490718F7F}" type="slidenum">
              <a:rPr lang="en-US" sz="1400">
                <a:solidFill>
                  <a:srgbClr val="0000FF"/>
                </a:solidFill>
              </a:rPr>
              <a:pPr eaLnBrk="1" hangingPunct="1"/>
              <a:t>26</a:t>
            </a:fld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409727" y="-38695"/>
            <a:ext cx="8153702" cy="61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48133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14375"/>
            <a:ext cx="91440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214563"/>
            <a:ext cx="1657048" cy="31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FF0000"/>
                </a:solidFill>
              </a:rPr>
              <a:t>14 billion years ago</a:t>
            </a:r>
          </a:p>
        </p:txBody>
      </p:sp>
      <p:sp>
        <p:nvSpPr>
          <p:cNvPr id="48135" name="Rectangle 10"/>
          <p:cNvSpPr>
            <a:spLocks noChangeArrowheads="1"/>
          </p:cNvSpPr>
          <p:nvPr/>
        </p:nvSpPr>
        <p:spPr bwMode="auto">
          <a:xfrm>
            <a:off x="2685143" y="6018609"/>
            <a:ext cx="3483429" cy="357188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en-US" sz="23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2571" y="5628680"/>
            <a:ext cx="1187773" cy="795225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algn="ctr">
              <a:defRPr/>
            </a:pPr>
            <a:r>
              <a:rPr lang="en-US" sz="2300" b="1" dirty="0">
                <a:solidFill>
                  <a:srgbClr val="FF00FF"/>
                </a:solidFill>
              </a:rPr>
              <a:t>Origin of</a:t>
            </a:r>
          </a:p>
          <a:p>
            <a:pPr algn="ctr">
              <a:defRPr/>
            </a:pPr>
            <a:r>
              <a:rPr lang="en-US" sz="2300" b="1" dirty="0">
                <a:solidFill>
                  <a:srgbClr val="FF00FF"/>
                </a:solidFill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51429" y="5628680"/>
            <a:ext cx="1249639" cy="795225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algn="ctr">
              <a:defRPr/>
            </a:pPr>
            <a:r>
              <a:rPr lang="en-US" sz="2300" b="1" dirty="0">
                <a:solidFill>
                  <a:srgbClr val="FF00FF"/>
                </a:solidFill>
              </a:rPr>
              <a:t>Origin of</a:t>
            </a:r>
          </a:p>
          <a:p>
            <a:pPr algn="ctr">
              <a:defRPr/>
            </a:pPr>
            <a:r>
              <a:rPr lang="en-US" sz="2300" b="1" dirty="0">
                <a:solidFill>
                  <a:srgbClr val="FF00FF"/>
                </a:solidFill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26858" y="5628680"/>
            <a:ext cx="1187773" cy="795225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algn="ctr">
              <a:defRPr/>
            </a:pPr>
            <a:r>
              <a:rPr lang="en-US" sz="2300" b="1" dirty="0">
                <a:solidFill>
                  <a:srgbClr val="FF3300"/>
                </a:solidFill>
              </a:rPr>
              <a:t>Origin of </a:t>
            </a:r>
          </a:p>
          <a:p>
            <a:pPr algn="ctr">
              <a:defRPr/>
            </a:pPr>
            <a:r>
              <a:rPr lang="en-US" sz="2300" b="1" dirty="0">
                <a:solidFill>
                  <a:srgbClr val="FF3300"/>
                </a:solidFill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386286" y="5628680"/>
            <a:ext cx="1962393" cy="795225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pPr algn="ctr">
              <a:defRPr/>
            </a:pPr>
            <a:r>
              <a:rPr lang="en-US" sz="2300" b="1" dirty="0">
                <a:solidFill>
                  <a:srgbClr val="FF3300"/>
                </a:solidFill>
              </a:rPr>
              <a:t>Origin of </a:t>
            </a:r>
          </a:p>
          <a:p>
            <a:pPr algn="ctr">
              <a:defRPr/>
            </a:pPr>
            <a:r>
              <a:rPr lang="en-US" sz="2300" b="1" dirty="0">
                <a:solidFill>
                  <a:srgbClr val="FF3300"/>
                </a:solidFill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118099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3225" indent="-35440836"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38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77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1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55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152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3225" indent="-35440836"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38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77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1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55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52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3225" indent="-35440836" defTabSz="914321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38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77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16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55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66A710-808C-FB42-8EAB-449ED9386E50}" type="slidenum">
              <a:rPr lang="en-US" sz="1400">
                <a:solidFill>
                  <a:srgbClr val="0000FF"/>
                </a:solidFill>
              </a:rPr>
              <a:pPr eaLnBrk="1" hangingPunct="1"/>
              <a:t>27</a:t>
            </a:fld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15258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86478" tIns="43239" rIns="86478" bIns="43239" anchor="ctr"/>
          <a:lstStyle/>
          <a:p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45143" y="571502"/>
            <a:ext cx="8853714" cy="642938"/>
          </a:xfrm>
        </p:spPr>
        <p:txBody>
          <a:bodyPr/>
          <a:lstStyle/>
          <a:p>
            <a:pPr eaLnBrk="1" hangingPunct="1"/>
            <a:r>
              <a:rPr lang="en-US" altLang="ja-JP" sz="34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Brain				</a:t>
            </a:r>
            <a:r>
              <a:rPr lang="ja-JP" altLang="en-US" sz="34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4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Universe</a:t>
            </a:r>
            <a:endParaRPr lang="en-US" sz="340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2583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" y="1410892"/>
            <a:ext cx="8968619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4" name="Rectangle 5"/>
          <p:cNvSpPr>
            <a:spLocks noChangeArrowheads="1"/>
          </p:cNvSpPr>
          <p:nvPr/>
        </p:nvSpPr>
        <p:spPr bwMode="auto">
          <a:xfrm>
            <a:off x="4445003" y="1214438"/>
            <a:ext cx="232833" cy="453777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86478" tIns="43239" rIns="86478" bIns="43239" anchor="ctr"/>
          <a:lstStyle/>
          <a:p>
            <a:endParaRPr lang="en-US"/>
          </a:p>
        </p:txBody>
      </p:sp>
      <p:sp>
        <p:nvSpPr>
          <p:cNvPr id="152585" name="Rectangle 6"/>
          <p:cNvSpPr>
            <a:spLocks noChangeArrowheads="1"/>
          </p:cNvSpPr>
          <p:nvPr/>
        </p:nvSpPr>
        <p:spPr bwMode="auto">
          <a:xfrm>
            <a:off x="6750490" y="6514207"/>
            <a:ext cx="2381584" cy="34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78" tIns="43239" rIns="86478" bIns="43239">
            <a:spAutoFit/>
          </a:bodyPr>
          <a:lstStyle/>
          <a:p>
            <a:r>
              <a:rPr lang="en-US" sz="1700" b="1">
                <a:solidFill>
                  <a:srgbClr val="FF9933"/>
                </a:solidFill>
                <a:latin typeface="Arial Narrow" charset="0"/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297714" y="5786440"/>
            <a:ext cx="2757714" cy="37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78" tIns="43239" rIns="86478" bIns="4323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FFFF00"/>
                </a:solidFill>
              </a:rPr>
              <a:t>100 Billions Galaxies</a:t>
            </a:r>
            <a:endParaRPr lang="ja-JP" altLang="en-US" sz="1900" b="1">
              <a:solidFill>
                <a:srgbClr val="FFFF00"/>
              </a:solidFill>
            </a:endParaRP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43429" y="5771555"/>
            <a:ext cx="2757714" cy="37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78" tIns="43239" rIns="86478" bIns="4323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FFFF00"/>
                </a:solidFill>
              </a:rPr>
              <a:t>100 Billions Neurons</a:t>
            </a:r>
            <a:endParaRPr lang="ja-JP" altLang="en-US" sz="19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18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Lecture on Electric Circuits </a:t>
            </a:r>
            <a:r>
              <a:rPr lang="en-US" sz="3600" dirty="0" smtClean="0">
                <a:solidFill>
                  <a:srgbClr val="FF16D6"/>
                </a:solidFill>
              </a:rPr>
              <a:t>(Feb 18) </a:t>
            </a:r>
            <a:endParaRPr lang="en-US" sz="3600" dirty="0">
              <a:solidFill>
                <a:srgbClr val="FF16D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153400" cy="5568950"/>
          </a:xfrm>
        </p:spPr>
        <p:txBody>
          <a:bodyPr/>
          <a:lstStyle/>
          <a:p>
            <a:r>
              <a:rPr lang="en-US" dirty="0" smtClean="0"/>
              <a:t>Connect “boring circuits” to</a:t>
            </a:r>
          </a:p>
          <a:p>
            <a:pPr lvl="1"/>
            <a:r>
              <a:rPr lang="en-US" dirty="0" smtClean="0"/>
              <a:t>The most advanced computer system – </a:t>
            </a:r>
            <a:r>
              <a:rPr lang="en-US" dirty="0" smtClean="0">
                <a:solidFill>
                  <a:srgbClr val="FF0000"/>
                </a:solidFill>
              </a:rPr>
              <a:t>IBM’s Watson</a:t>
            </a:r>
          </a:p>
          <a:p>
            <a:pPr lvl="1"/>
            <a:r>
              <a:rPr lang="en-US" dirty="0" smtClean="0"/>
              <a:t>The most advanced circuits in nature – </a:t>
            </a:r>
            <a:r>
              <a:rPr lang="en-US" dirty="0" smtClean="0">
                <a:solidFill>
                  <a:srgbClr val="FF4802"/>
                </a:solidFill>
              </a:rPr>
              <a:t>our own brain</a:t>
            </a:r>
          </a:p>
          <a:p>
            <a:r>
              <a:rPr lang="en-US" dirty="0"/>
              <a:t>Introduce my own researches when </a:t>
            </a:r>
            <a:r>
              <a:rPr lang="en-US" dirty="0" smtClean="0"/>
              <a:t>appropriate:</a:t>
            </a:r>
            <a:endParaRPr lang="en-US" dirty="0"/>
          </a:p>
          <a:p>
            <a:pPr lvl="1"/>
            <a:r>
              <a:rPr lang="en-US" dirty="0"/>
              <a:t>Brain imaging by high-speed optical microscopes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17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6493" tIns="43247" rIns="86493" bIns="43247" numCol="1" rtlCol="0" anchor="ctr" anchorCtr="0" compatLnSpc="1">
            <a:prstTxWarp prst="textNoShape">
              <a:avLst/>
            </a:prstTxWarp>
          </a:bodyPr>
          <a:lstStyle/>
          <a:p>
            <a:pPr algn="ctr" defTabSz="864931" fontAlgn="base">
              <a:spcBef>
                <a:spcPct val="0"/>
              </a:spcBef>
              <a:spcAft>
                <a:spcPct val="0"/>
              </a:spcAft>
            </a:pPr>
            <a:endParaRPr lang="en-US" sz="2300">
              <a:latin typeface="Arial" charset="0"/>
            </a:endParaRPr>
          </a:p>
        </p:txBody>
      </p:sp>
      <p:pic>
        <p:nvPicPr>
          <p:cNvPr id="7" name="Content Placeholder 6" descr="watson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r="316"/>
          <a:stretch/>
        </p:blipFill>
        <p:spPr>
          <a:xfrm>
            <a:off x="1132278" y="0"/>
            <a:ext cx="6536330" cy="6858001"/>
          </a:xfrm>
          <a:ln w="38100" cmpd="sng">
            <a:solidFill>
              <a:srgbClr val="FF6600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053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Brief Introduction to Katsushi Arisaka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36013" cy="563880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PhD from Tokyo Univ. in 1985</a:t>
            </a:r>
          </a:p>
          <a:p>
            <a:pPr lvl="1"/>
            <a:r>
              <a:rPr lang="en-US" sz="2800" dirty="0" smtClean="0"/>
              <a:t>Particle physics – </a:t>
            </a:r>
            <a:r>
              <a:rPr lang="en-US" sz="2800" dirty="0" err="1" smtClean="0"/>
              <a:t>Kamiokande</a:t>
            </a:r>
            <a:r>
              <a:rPr lang="en-US" sz="2800" dirty="0" smtClean="0"/>
              <a:t> Neutrino Experiment</a:t>
            </a:r>
          </a:p>
          <a:p>
            <a:pPr lvl="1"/>
            <a:r>
              <a:rPr lang="en-US" sz="2800" dirty="0" smtClean="0"/>
              <a:t>Thesis Advisor –  </a:t>
            </a:r>
            <a:r>
              <a:rPr lang="en-US" sz="2800" dirty="0" err="1" smtClean="0"/>
              <a:t>Toshi</a:t>
            </a:r>
            <a:r>
              <a:rPr lang="en-US" sz="2800" dirty="0" smtClean="0"/>
              <a:t> </a:t>
            </a:r>
            <a:r>
              <a:rPr lang="en-US" sz="2800" dirty="0" err="1" smtClean="0"/>
              <a:t>Koshiba</a:t>
            </a:r>
            <a:r>
              <a:rPr lang="en-US" sz="2800" dirty="0" smtClean="0"/>
              <a:t>, Nobel prize in 2002</a:t>
            </a:r>
          </a:p>
          <a:p>
            <a:r>
              <a:rPr lang="en-US" sz="3200" dirty="0" smtClean="0"/>
              <a:t>Came to the US with no English training</a:t>
            </a:r>
          </a:p>
          <a:p>
            <a:pPr lvl="1"/>
            <a:r>
              <a:rPr lang="en-US" sz="2800" dirty="0"/>
              <a:t>F</a:t>
            </a:r>
            <a:r>
              <a:rPr lang="en-US" sz="2800" dirty="0" smtClean="0"/>
              <a:t>ailed English class as an undergrad student!</a:t>
            </a:r>
          </a:p>
          <a:p>
            <a:r>
              <a:rPr lang="en-US" sz="3200" dirty="0" smtClean="0"/>
              <a:t>Professor of Physics at UCLA since 1988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Research on both </a:t>
            </a:r>
            <a:r>
              <a:rPr lang="en-US" sz="2800" dirty="0" smtClean="0">
                <a:solidFill>
                  <a:srgbClr val="FF16D6"/>
                </a:solidFill>
              </a:rPr>
              <a:t>Particle Physics </a:t>
            </a:r>
            <a:r>
              <a:rPr lang="en-US" sz="2800" dirty="0" smtClean="0">
                <a:solidFill>
                  <a:srgbClr val="000000"/>
                </a:solidFill>
              </a:rPr>
              <a:t>&amp; </a:t>
            </a:r>
            <a:r>
              <a:rPr lang="en-US" sz="2800" dirty="0" smtClean="0">
                <a:solidFill>
                  <a:srgbClr val="FF0000"/>
                </a:solidFill>
              </a:rPr>
              <a:t>Neuroscience</a:t>
            </a:r>
          </a:p>
          <a:p>
            <a:r>
              <a:rPr lang="en-US" sz="3200" dirty="0" smtClean="0"/>
              <a:t>Teaching “Electricity and Magnetism” </a:t>
            </a:r>
          </a:p>
          <a:p>
            <a:pPr lvl="1"/>
            <a:r>
              <a:rPr lang="en-US" sz="2800" dirty="0" smtClean="0"/>
              <a:t>to life science majors (mostly pre-med students) who hate physics</a:t>
            </a:r>
          </a:p>
          <a:p>
            <a:pPr lvl="1"/>
            <a:r>
              <a:rPr lang="en-US" sz="2800" dirty="0" smtClean="0"/>
              <a:t>~500 students per year for &gt; 10 years</a:t>
            </a:r>
          </a:p>
          <a:p>
            <a:pPr lvl="1"/>
            <a:r>
              <a:rPr lang="en-US" sz="2800" dirty="0" smtClean="0"/>
              <a:t>In addition, honors classes (top ~10% students)</a:t>
            </a:r>
          </a:p>
          <a:p>
            <a:r>
              <a:rPr lang="en-US" sz="3200" dirty="0" smtClean="0"/>
              <a:t>In 2010, awarded the campus-wide ”Distinguished Teaching Award”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116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71" y="0"/>
            <a:ext cx="8418286" cy="642938"/>
          </a:xfrm>
        </p:spPr>
        <p:txBody>
          <a:bodyPr/>
          <a:lstStyle/>
          <a:p>
            <a:pPr algn="l"/>
            <a:r>
              <a:rPr lang="en-US" sz="3400" dirty="0"/>
              <a:t>Transistors in Computer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3" t="12551" r="-2447" b="6031"/>
          <a:stretch/>
        </p:blipFill>
        <p:spPr>
          <a:xfrm>
            <a:off x="145143" y="672463"/>
            <a:ext cx="8563429" cy="582104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41143" y="3357562"/>
            <a:ext cx="2714016" cy="216405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3000" b="1" u="sng" dirty="0">
                <a:solidFill>
                  <a:srgbClr val="FF6DFF"/>
                </a:solidFill>
              </a:rPr>
              <a:t>Watson</a:t>
            </a:r>
            <a:endParaRPr lang="en-US" sz="2600" b="1" u="sng" dirty="0">
              <a:solidFill>
                <a:srgbClr val="FF6DFF"/>
              </a:solidFill>
            </a:endParaRPr>
          </a:p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#CPUs : 2880 CPU</a:t>
            </a:r>
          </a:p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(~ 10</a:t>
            </a:r>
            <a:r>
              <a:rPr lang="en-US" sz="2600" b="1" baseline="30000" dirty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 Transistors) </a:t>
            </a:r>
          </a:p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Speed : 3.5 GHz</a:t>
            </a:r>
          </a:p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RAM : 16 </a:t>
            </a:r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</a:rPr>
              <a:t>TByte</a:t>
            </a:r>
            <a:endParaRPr lang="en-US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49982" y="142875"/>
            <a:ext cx="1321447" cy="54822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2C7A"/>
            </a:solidFill>
          </a:ln>
        </p:spPr>
        <p:txBody>
          <a:bodyPr wrap="none" lIns="86493" tIns="43247" rIns="86493" bIns="43247">
            <a:spAutoFit/>
          </a:bodyPr>
          <a:lstStyle/>
          <a:p>
            <a:pPr lvl="0"/>
            <a:r>
              <a:rPr lang="en-US" sz="3000" b="1" dirty="0">
                <a:solidFill>
                  <a:srgbClr val="FF2C7A"/>
                </a:solidFill>
                <a:latin typeface="Arial Narrow"/>
              </a:rPr>
              <a:t>Watson</a:t>
            </a:r>
            <a:endParaRPr lang="en-US" sz="2600" b="1" dirty="0">
              <a:solidFill>
                <a:srgbClr val="FF2C7A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32635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tion_Potential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310" y="-1"/>
            <a:ext cx="9236510" cy="6927383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05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endParaRPr lang="en-US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>
                <a:solidFill>
                  <a:srgbClr val="FF0000"/>
                </a:solidFill>
                <a:latin typeface="Tahoma" charset="0"/>
              </a:rPr>
              <a:t>From No Brain to Big Brain</a:t>
            </a:r>
          </a:p>
        </p:txBody>
      </p:sp>
      <p:pic>
        <p:nvPicPr>
          <p:cNvPr id="12292" name="Picture 2" descr="http://www.funnyphotos.net.au/images/ordinary-zebrafis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t="10001" r="5904" b="20634"/>
          <a:stretch>
            <a:fillRect/>
          </a:stretch>
        </p:blipFill>
        <p:spPr bwMode="auto">
          <a:xfrm>
            <a:off x="359834" y="4985743"/>
            <a:ext cx="3849310" cy="151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Great Pond Snail, Lymnaea Stagnalis Photographic Print by Oxford Scientif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1713" r="8000" b="21143"/>
          <a:stretch>
            <a:fillRect/>
          </a:stretch>
        </p:blipFill>
        <p:spPr bwMode="auto">
          <a:xfrm>
            <a:off x="362857" y="2754809"/>
            <a:ext cx="3556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PCDimag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16667" r="8102" b="16667"/>
          <a:stretch>
            <a:fillRect/>
          </a:stretch>
        </p:blipFill>
        <p:spPr>
          <a:xfrm>
            <a:off x="580571" y="622101"/>
            <a:ext cx="2921000" cy="1643063"/>
          </a:xfrm>
          <a:noFill/>
        </p:spPr>
      </p:pic>
      <p:sp>
        <p:nvSpPr>
          <p:cNvPr id="10" name="Rectangle 9"/>
          <p:cNvSpPr/>
          <p:nvPr/>
        </p:nvSpPr>
        <p:spPr>
          <a:xfrm>
            <a:off x="739322" y="4518422"/>
            <a:ext cx="2738303" cy="379726"/>
          </a:xfrm>
          <a:prstGeom prst="rect">
            <a:avLst/>
          </a:prstGeom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sz="1900" b="1" dirty="0" err="1">
                <a:solidFill>
                  <a:srgbClr val="FFC000"/>
                </a:solidFill>
              </a:rPr>
              <a:t>Lymnaea</a:t>
            </a:r>
            <a:r>
              <a:rPr lang="en-US" sz="1900" b="1" dirty="0">
                <a:solidFill>
                  <a:srgbClr val="FFC000"/>
                </a:solidFill>
              </a:rPr>
              <a:t>  (~1,000 neurons)</a:t>
            </a:r>
          </a:p>
        </p:txBody>
      </p:sp>
      <p:pic>
        <p:nvPicPr>
          <p:cNvPr id="12296" name="Picture 6" descr="rats"/>
          <p:cNvPicPr>
            <a:picLocks noChangeAspect="1" noChangeArrowheads="1"/>
          </p:cNvPicPr>
          <p:nvPr/>
        </p:nvPicPr>
        <p:blipFill>
          <a:blip r:embed="rId6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r="9859" b="21037"/>
          <a:stretch>
            <a:fillRect/>
          </a:stretch>
        </p:blipFill>
        <p:spPr bwMode="auto">
          <a:xfrm>
            <a:off x="5222120" y="3357563"/>
            <a:ext cx="3268738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8" descr="http://magickcanoe.com/frogs/young-bullfrog-1-lar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" b="5814"/>
          <a:stretch>
            <a:fillRect/>
          </a:stretch>
        </p:blipFill>
        <p:spPr bwMode="auto">
          <a:xfrm>
            <a:off x="5225143" y="642938"/>
            <a:ext cx="329595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70858" y="6482953"/>
            <a:ext cx="2889755" cy="379726"/>
          </a:xfrm>
          <a:prstGeom prst="rect">
            <a:avLst/>
          </a:prstGeom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sz="1900" b="1" dirty="0" err="1">
                <a:solidFill>
                  <a:srgbClr val="FFC000"/>
                </a:solidFill>
              </a:rPr>
              <a:t>Zebrafish</a:t>
            </a:r>
            <a:r>
              <a:rPr lang="en-US" sz="1900" b="1" dirty="0">
                <a:solidFill>
                  <a:srgbClr val="FFC000"/>
                </a:solidFill>
              </a:rPr>
              <a:t>  (~10,000 neurons)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0572" y="2254747"/>
            <a:ext cx="2628729" cy="379726"/>
          </a:xfrm>
          <a:prstGeom prst="rect">
            <a:avLst/>
          </a:prstGeom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sz="1900" b="1" dirty="0">
                <a:solidFill>
                  <a:srgbClr val="FFC000"/>
                </a:solidFill>
              </a:rPr>
              <a:t>Paramecium  (Single Cell)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30548" y="2908102"/>
            <a:ext cx="2441307" cy="379726"/>
          </a:xfrm>
          <a:prstGeom prst="rect">
            <a:avLst/>
          </a:prstGeom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sz="1900" b="1" dirty="0">
                <a:solidFill>
                  <a:srgbClr val="FFC000"/>
                </a:solidFill>
              </a:rPr>
              <a:t>Bullfrog  (~10</a:t>
            </a:r>
            <a:r>
              <a:rPr lang="en-US" sz="1900" b="1" baseline="30000" dirty="0">
                <a:solidFill>
                  <a:srgbClr val="FFC000"/>
                </a:solidFill>
              </a:rPr>
              <a:t>7</a:t>
            </a:r>
            <a:r>
              <a:rPr lang="en-US" sz="1900" b="1" dirty="0">
                <a:solidFill>
                  <a:srgbClr val="FFC000"/>
                </a:solidFill>
              </a:rPr>
              <a:t> neurons)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80013" y="6444258"/>
            <a:ext cx="1997419" cy="379726"/>
          </a:xfrm>
          <a:prstGeom prst="rect">
            <a:avLst/>
          </a:prstGeom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sz="1900" b="1" dirty="0">
                <a:solidFill>
                  <a:srgbClr val="FFC000"/>
                </a:solidFill>
              </a:rPr>
              <a:t>Rat  (~10</a:t>
            </a:r>
            <a:r>
              <a:rPr lang="en-US" sz="1900" b="1" baseline="30000" dirty="0">
                <a:solidFill>
                  <a:srgbClr val="FFC000"/>
                </a:solidFill>
              </a:rPr>
              <a:t>8</a:t>
            </a:r>
            <a:r>
              <a:rPr lang="en-US" sz="1900" b="1" dirty="0">
                <a:solidFill>
                  <a:srgbClr val="FFC000"/>
                </a:solidFill>
              </a:rPr>
              <a:t> neurons)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87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0"/>
            <a:ext cx="8636000" cy="642938"/>
          </a:xfrm>
        </p:spPr>
        <p:txBody>
          <a:bodyPr/>
          <a:lstStyle/>
          <a:p>
            <a:pPr algn="l"/>
            <a:r>
              <a:rPr lang="en-US" sz="3400" dirty="0"/>
              <a:t>Neurons in Brain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3" t="12551" r="-2447" b="6160"/>
          <a:stretch/>
        </p:blipFill>
        <p:spPr>
          <a:xfrm>
            <a:off x="362857" y="770969"/>
            <a:ext cx="8442596" cy="57298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88823" y="4786313"/>
            <a:ext cx="563867" cy="36433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+mn-lt"/>
                <a:ea typeface="+mn-ea"/>
              </a:rPr>
              <a:t>Fish</a:t>
            </a:r>
            <a:endParaRPr lang="en-US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40177" y="2496127"/>
            <a:ext cx="574236" cy="36433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600"/>
            </a:solidFill>
          </a:ln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6600"/>
                </a:solidFill>
                <a:latin typeface="+mn-lt"/>
                <a:ea typeface="+mn-ea"/>
              </a:rPr>
              <a:t>Flog</a:t>
            </a:r>
            <a:endParaRPr lang="en-US" b="1" dirty="0">
              <a:solidFill>
                <a:srgbClr val="FF6600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58689" y="1714500"/>
            <a:ext cx="482452" cy="36433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2C7A"/>
            </a:solidFill>
          </a:ln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2C7A"/>
                </a:solidFill>
                <a:latin typeface="+mn-lt"/>
                <a:ea typeface="+mn-ea"/>
              </a:rPr>
              <a:t>Rat</a:t>
            </a:r>
            <a:endParaRPr lang="en-US" b="1" dirty="0">
              <a:solidFill>
                <a:srgbClr val="FF2C7A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92572" y="214312"/>
            <a:ext cx="1126152" cy="49051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DFF"/>
            </a:solidFill>
          </a:ln>
        </p:spPr>
        <p:txBody>
          <a:bodyPr wrap="none" lIns="86493" tIns="43247" rIns="86493" bIns="43247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FF6DFF"/>
                </a:solidFill>
              </a:rPr>
              <a:t>Human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8400" y="3810000"/>
            <a:ext cx="2679810" cy="174933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86493" tIns="43247" rIns="86493" bIns="43247" rtlCol="0">
            <a:spAutoFit/>
          </a:bodyPr>
          <a:lstStyle/>
          <a:p>
            <a:r>
              <a:rPr lang="en-US" sz="3000" b="1" u="sng" dirty="0" smtClean="0">
                <a:solidFill>
                  <a:srgbClr val="FF6DFF"/>
                </a:solidFill>
              </a:rPr>
              <a:t>Human</a:t>
            </a:r>
            <a:endParaRPr lang="en-US" sz="2600" b="1" u="sng" dirty="0">
              <a:solidFill>
                <a:srgbClr val="FF6DFF"/>
              </a:solidFill>
            </a:endParaRPr>
          </a:p>
          <a:p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</a:rPr>
              <a:t> ~ 10</a:t>
            </a:r>
            <a:r>
              <a:rPr lang="en-US" sz="2600" b="1" baseline="30000" dirty="0" smtClean="0">
                <a:solidFill>
                  <a:schemeClr val="accent6">
                    <a:lumMod val="75000"/>
                  </a:schemeClr>
                </a:solidFill>
              </a:rPr>
              <a:t>11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</a:rPr>
              <a:t> neurons</a:t>
            </a:r>
          </a:p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 ~ 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sz="2600" b="1" baseline="30000" dirty="0" smtClean="0">
                <a:solidFill>
                  <a:schemeClr val="accent6">
                    <a:lumMod val="75000"/>
                  </a:schemeClr>
                </a:solidFill>
              </a:rPr>
              <a:t>14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</a:rPr>
              <a:t> connections</a:t>
            </a:r>
            <a:endParaRPr lang="en-US" sz="26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Speed : 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</a:rPr>
              <a:t>1 kHz</a:t>
            </a:r>
            <a:endParaRPr lang="en-US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608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vs. Brain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395604"/>
              </p:ext>
            </p:extLst>
          </p:nvPr>
        </p:nvGraphicFramePr>
        <p:xfrm>
          <a:off x="362858" y="785812"/>
          <a:ext cx="8273142" cy="5643560"/>
        </p:xfrm>
        <a:graphic>
          <a:graphicData uri="http://schemas.openxmlformats.org/drawingml/2006/table">
            <a:tbl>
              <a:tblPr/>
              <a:tblGrid>
                <a:gridCol w="2808666"/>
                <a:gridCol w="2732238"/>
                <a:gridCol w="2732238"/>
              </a:tblGrid>
              <a:tr h="7054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600" b="1" i="1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Computer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Human Brain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4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Key Unit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Transistor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Neuron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054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units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600" b="1" i="0" u="none" strike="noStrike" baseline="30000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600" b="1" i="0" u="none" strike="noStrike" baseline="30000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4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Connection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Copper Wire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Axon + Dendrite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4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Connections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600" b="1" i="0" u="none" strike="noStrike" baseline="30000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600" b="1" i="0" u="none" strike="noStrike" baseline="30000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4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Signal Carrier 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Electrons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26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Ions (Na+, Ca+, K+)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4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Clock Speed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1 GHz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 kHz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44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Method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Sequential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Parallel Processing</a:t>
                      </a:r>
                    </a:p>
                  </a:txBody>
                  <a:tcPr marL="12095" marR="12095" marT="11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1244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risaka_STEM_Microscop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25714" y="71438"/>
            <a:ext cx="7837714" cy="5232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Arisaka’s</a:t>
            </a:r>
            <a:r>
              <a:rPr lang="en-US" sz="2800" b="1" dirty="0" smtClean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 high-speed Microscope</a:t>
            </a:r>
            <a:endParaRPr lang="en-US" sz="2800" b="1" dirty="0">
              <a:solidFill>
                <a:srgbClr val="FF66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54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UCLA Newsroom on January 11, 2011</a:t>
            </a:r>
            <a:endParaRPr lang="en-US" dirty="0"/>
          </a:p>
        </p:txBody>
      </p:sp>
      <p:pic>
        <p:nvPicPr>
          <p:cNvPr id="7" name="Content Placeholder 6" descr="UCLA Newsroom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-487"/>
          <a:stretch/>
        </p:blipFill>
        <p:spPr>
          <a:xfrm>
            <a:off x="17610" y="603730"/>
            <a:ext cx="9126390" cy="6285023"/>
          </a:xfrm>
        </p:spPr>
      </p:pic>
      <p:sp>
        <p:nvSpPr>
          <p:cNvPr id="5" name="Rectangle 4"/>
          <p:cNvSpPr/>
          <p:nvPr/>
        </p:nvSpPr>
        <p:spPr>
          <a:xfrm>
            <a:off x="1524000" y="5410200"/>
            <a:ext cx="5105400" cy="57528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153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45143" y="7442"/>
            <a:ext cx="8853714" cy="642938"/>
          </a:xfrm>
        </p:spPr>
        <p:txBody>
          <a:bodyPr/>
          <a:lstStyle/>
          <a:p>
            <a:pPr eaLnBrk="1" hangingPunct="1"/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Arisaka’s Campus-wide Collaborations </a:t>
            </a:r>
            <a:b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on High-Speed Bio-imaging 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424"/>
          <a:stretch>
            <a:fillRect/>
          </a:stretch>
        </p:blipFill>
        <p:spPr>
          <a:xfrm>
            <a:off x="158751" y="1000125"/>
            <a:ext cx="6407452" cy="5500688"/>
          </a:xfrm>
          <a:noFill/>
        </p:spPr>
      </p:pic>
      <p:grpSp>
        <p:nvGrpSpPr>
          <p:cNvPr id="18435" name="Group 31"/>
          <p:cNvGrpSpPr>
            <a:grpSpLocks/>
          </p:cNvGrpSpPr>
          <p:nvPr/>
        </p:nvGrpSpPr>
        <p:grpSpPr bwMode="auto">
          <a:xfrm>
            <a:off x="2960310" y="3214689"/>
            <a:ext cx="5932737" cy="1283762"/>
            <a:chOff x="3108325" y="3505200"/>
            <a:chExt cx="6229374" cy="1369346"/>
          </a:xfrm>
        </p:grpSpPr>
        <p:sp>
          <p:nvSpPr>
            <p:cNvPr id="49170" name="Oval 10"/>
            <p:cNvSpPr>
              <a:spLocks noChangeAspect="1"/>
            </p:cNvSpPr>
            <p:nvPr/>
          </p:nvSpPr>
          <p:spPr bwMode="auto">
            <a:xfrm>
              <a:off x="3108325" y="3505200"/>
              <a:ext cx="639763" cy="639763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63" name="TextBox 14"/>
            <p:cNvSpPr txBox="1">
              <a:spLocks noChangeArrowheads="1"/>
            </p:cNvSpPr>
            <p:nvPr/>
          </p:nvSpPr>
          <p:spPr bwMode="auto">
            <a:xfrm>
              <a:off x="6502400" y="4267200"/>
              <a:ext cx="2835299" cy="607346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California Nano Systems Institute</a:t>
              </a:r>
            </a:p>
            <a:p>
              <a:pPr eaLnBrk="1" hangingPunct="1"/>
              <a:r>
                <a:rPr lang="en-US" sz="15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(CNSI, </a:t>
              </a:r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Laurent Bentolila</a:t>
              </a:r>
              <a:r>
                <a:rPr lang="en-US" sz="15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)</a:t>
              </a:r>
            </a:p>
          </p:txBody>
        </p:sp>
        <p:cxnSp>
          <p:nvCxnSpPr>
            <p:cNvPr id="18464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3730986" y="3962052"/>
              <a:ext cx="2759867" cy="672447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6" name="Group 29"/>
          <p:cNvGrpSpPr>
            <a:grpSpLocks/>
          </p:cNvGrpSpPr>
          <p:nvPr/>
        </p:nvGrpSpPr>
        <p:grpSpPr bwMode="auto">
          <a:xfrm>
            <a:off x="3838727" y="2857499"/>
            <a:ext cx="5049753" cy="768311"/>
            <a:chOff x="4030663" y="3124200"/>
            <a:chExt cx="5302240" cy="819532"/>
          </a:xfrm>
        </p:grpSpPr>
        <p:sp>
          <p:nvSpPr>
            <p:cNvPr id="49169" name="Oval 8"/>
            <p:cNvSpPr>
              <a:spLocks noChangeAspect="1"/>
            </p:cNvSpPr>
            <p:nvPr/>
          </p:nvSpPr>
          <p:spPr bwMode="auto">
            <a:xfrm>
              <a:off x="4030663" y="3124200"/>
              <a:ext cx="639762" cy="639763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60" name="TextBox 12"/>
            <p:cNvSpPr txBox="1">
              <a:spLocks noChangeArrowheads="1"/>
            </p:cNvSpPr>
            <p:nvPr/>
          </p:nvSpPr>
          <p:spPr bwMode="auto">
            <a:xfrm>
              <a:off x="6405563" y="3352801"/>
              <a:ext cx="2927340" cy="590931"/>
            </a:xfrm>
            <a:prstGeom prst="rect">
              <a:avLst/>
            </a:prstGeom>
            <a:noFill/>
            <a:ln w="9525">
              <a:solidFill>
                <a:srgbClr val="08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Dept. of Chemistry &amp; Biochemistry</a:t>
              </a:r>
            </a:p>
            <a:p>
              <a:pPr eaLnBrk="1" hangingPunct="1"/>
              <a:r>
                <a:rPr lang="en-US" sz="15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(Shimon Weiss)</a:t>
              </a:r>
            </a:p>
          </p:txBody>
        </p:sp>
        <p:cxnSp>
          <p:nvCxnSpPr>
            <p:cNvPr id="18461" name="Straight Arrow Connector 20"/>
            <p:cNvCxnSpPr>
              <a:cxnSpLocks noChangeShapeType="1"/>
              <a:stCxn id="18460" idx="1"/>
            </p:cNvCxnSpPr>
            <p:nvPr/>
          </p:nvCxnSpPr>
          <p:spPr bwMode="auto">
            <a:xfrm flipH="1" flipV="1">
              <a:off x="4738481" y="3505045"/>
              <a:ext cx="1667083" cy="143221"/>
            </a:xfrm>
            <a:prstGeom prst="straightConnector1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7" name="Group 30"/>
          <p:cNvGrpSpPr>
            <a:grpSpLocks/>
          </p:cNvGrpSpPr>
          <p:nvPr/>
        </p:nvGrpSpPr>
        <p:grpSpPr bwMode="auto">
          <a:xfrm>
            <a:off x="3424465" y="4071937"/>
            <a:ext cx="4826457" cy="1292186"/>
            <a:chOff x="3595688" y="4343400"/>
            <a:chExt cx="5067780" cy="1378332"/>
          </a:xfrm>
        </p:grpSpPr>
        <p:sp>
          <p:nvSpPr>
            <p:cNvPr id="18456" name="TextBox 22"/>
            <p:cNvSpPr txBox="1">
              <a:spLocks noChangeArrowheads="1"/>
            </p:cNvSpPr>
            <p:nvPr/>
          </p:nvSpPr>
          <p:spPr bwMode="auto">
            <a:xfrm>
              <a:off x="6342063" y="5130801"/>
              <a:ext cx="2321405" cy="590931"/>
            </a:xfrm>
            <a:prstGeom prst="rect">
              <a:avLst/>
            </a:prstGeom>
            <a:noFill/>
            <a:ln w="9525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Dept. of Surgical Oncology</a:t>
              </a:r>
            </a:p>
            <a:p>
              <a:pPr eaLnBrk="1" hangingPunct="1"/>
              <a:r>
                <a:rPr lang="en-US" sz="15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(Manuel Penichet)</a:t>
              </a:r>
            </a:p>
          </p:txBody>
        </p:sp>
        <p:cxnSp>
          <p:nvCxnSpPr>
            <p:cNvPr id="18457" name="Straight Arrow Connector 17"/>
            <p:cNvCxnSpPr>
              <a:cxnSpLocks noChangeShapeType="1"/>
              <a:stCxn id="18456" idx="1"/>
            </p:cNvCxnSpPr>
            <p:nvPr/>
          </p:nvCxnSpPr>
          <p:spPr bwMode="auto">
            <a:xfrm flipH="1" flipV="1">
              <a:off x="4281337" y="4704464"/>
              <a:ext cx="2060726" cy="721803"/>
            </a:xfrm>
            <a:prstGeom prst="straightConnector1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7" name="Oval 10"/>
            <p:cNvSpPr>
              <a:spLocks noChangeAspect="1"/>
            </p:cNvSpPr>
            <p:nvPr/>
          </p:nvSpPr>
          <p:spPr bwMode="auto">
            <a:xfrm>
              <a:off x="3595688" y="4343400"/>
              <a:ext cx="639762" cy="639763"/>
            </a:xfrm>
            <a:prstGeom prst="ellipse">
              <a:avLst/>
            </a:prstGeom>
            <a:noFill/>
            <a:ln w="508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8438" name="Group 33"/>
          <p:cNvGrpSpPr>
            <a:grpSpLocks/>
          </p:cNvGrpSpPr>
          <p:nvPr/>
        </p:nvGrpSpPr>
        <p:grpSpPr bwMode="auto">
          <a:xfrm>
            <a:off x="4005036" y="1285875"/>
            <a:ext cx="4995498" cy="925711"/>
            <a:chOff x="4205288" y="1371600"/>
            <a:chExt cx="5245376" cy="987425"/>
          </a:xfrm>
        </p:grpSpPr>
        <p:sp>
          <p:nvSpPr>
            <p:cNvPr id="49156" name="Oval 7"/>
            <p:cNvSpPr>
              <a:spLocks noChangeAspect="1"/>
            </p:cNvSpPr>
            <p:nvPr/>
          </p:nvSpPr>
          <p:spPr bwMode="auto">
            <a:xfrm>
              <a:off x="4205288" y="1719263"/>
              <a:ext cx="639775" cy="639762"/>
            </a:xfrm>
            <a:prstGeom prst="ellipse">
              <a:avLst/>
            </a:prstGeom>
            <a:noFill/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54" name="TextBox 11"/>
            <p:cNvSpPr txBox="1">
              <a:spLocks noChangeArrowheads="1"/>
            </p:cNvSpPr>
            <p:nvPr/>
          </p:nvSpPr>
          <p:spPr bwMode="auto">
            <a:xfrm>
              <a:off x="6624532" y="1371600"/>
              <a:ext cx="2826132" cy="59090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rgbClr val="FF0000"/>
                  </a:solidFill>
                  <a:latin typeface="Arial Narrow" charset="0"/>
                </a:rPr>
                <a:t>Dept. of Physics &amp; Astronomy</a:t>
              </a:r>
            </a:p>
            <a:p>
              <a:pPr eaLnBrk="1" hangingPunct="1"/>
              <a:r>
                <a:rPr lang="en-US" sz="1500" b="1">
                  <a:solidFill>
                    <a:srgbClr val="FF0000"/>
                  </a:solidFill>
                  <a:latin typeface="Arial Narrow" charset="0"/>
                </a:rPr>
                <a:t>(Dolores Bozovic, Mayank Mehta)</a:t>
              </a:r>
            </a:p>
          </p:txBody>
        </p:sp>
        <p:cxnSp>
          <p:nvCxnSpPr>
            <p:cNvPr id="18455" name="Straight Arrow Connector 23"/>
            <p:cNvCxnSpPr>
              <a:cxnSpLocks noChangeShapeType="1"/>
              <a:stCxn id="18454" idx="1"/>
              <a:endCxn id="49156" idx="6"/>
            </p:cNvCxnSpPr>
            <p:nvPr/>
          </p:nvCxnSpPr>
          <p:spPr bwMode="auto">
            <a:xfrm flipH="1">
              <a:off x="4845063" y="1667053"/>
              <a:ext cx="1779469" cy="372092"/>
            </a:xfrm>
            <a:prstGeom prst="straightConnector1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9" name="Group 21"/>
          <p:cNvGrpSpPr>
            <a:grpSpLocks/>
          </p:cNvGrpSpPr>
          <p:nvPr/>
        </p:nvGrpSpPr>
        <p:grpSpPr bwMode="auto">
          <a:xfrm>
            <a:off x="1827893" y="4257973"/>
            <a:ext cx="7189107" cy="2172891"/>
            <a:chOff x="2057400" y="4389106"/>
            <a:chExt cx="7549567" cy="2319411"/>
          </a:xfrm>
        </p:grpSpPr>
        <p:sp>
          <p:nvSpPr>
            <p:cNvPr id="49164" name="Oval 9"/>
            <p:cNvSpPr>
              <a:spLocks noChangeAspect="1"/>
            </p:cNvSpPr>
            <p:nvPr/>
          </p:nvSpPr>
          <p:spPr bwMode="auto">
            <a:xfrm>
              <a:off x="2057400" y="4571799"/>
              <a:ext cx="639847" cy="640221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49" name="TextBox 13"/>
            <p:cNvSpPr txBox="1">
              <a:spLocks noChangeArrowheads="1"/>
            </p:cNvSpPr>
            <p:nvPr/>
          </p:nvSpPr>
          <p:spPr bwMode="auto">
            <a:xfrm>
              <a:off x="6080661" y="5877659"/>
              <a:ext cx="3526306" cy="830858"/>
            </a:xfrm>
            <a:prstGeom prst="rect">
              <a:avLst/>
            </a:prstGeom>
            <a:noFill/>
            <a:ln w="9525">
              <a:solidFill>
                <a:srgbClr val="FF5B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rgbClr val="FF8409"/>
                  </a:solidFill>
                  <a:latin typeface="Arial Narrow" charset="0"/>
                </a:rPr>
                <a:t>Dept. of Neurology &amp; Neurobiology</a:t>
              </a:r>
            </a:p>
            <a:p>
              <a:pPr eaLnBrk="1" hangingPunct="1"/>
              <a:r>
                <a:rPr lang="en-US" sz="1500" b="1">
                  <a:solidFill>
                    <a:srgbClr val="FF8409"/>
                  </a:solidFill>
                  <a:latin typeface="Arial Narrow" charset="0"/>
                </a:rPr>
                <a:t>(Carlos Portera-Cailliau,</a:t>
              </a:r>
            </a:p>
            <a:p>
              <a:pPr eaLnBrk="1" hangingPunct="1"/>
              <a:r>
                <a:rPr lang="en-US" sz="1500" b="1">
                  <a:solidFill>
                    <a:srgbClr val="FF8409"/>
                  </a:solidFill>
                  <a:latin typeface="Arial Narrow" charset="0"/>
                </a:rPr>
                <a:t>Jack Feldman, Tom Otis)</a:t>
              </a:r>
            </a:p>
          </p:txBody>
        </p:sp>
        <p:cxnSp>
          <p:nvCxnSpPr>
            <p:cNvPr id="18450" name="Straight Arrow Connector 16"/>
            <p:cNvCxnSpPr>
              <a:cxnSpLocks noChangeShapeType="1"/>
              <a:stCxn id="18449" idx="1"/>
              <a:endCxn id="49164" idx="5"/>
            </p:cNvCxnSpPr>
            <p:nvPr/>
          </p:nvCxnSpPr>
          <p:spPr bwMode="auto">
            <a:xfrm rot="10800000">
              <a:off x="2603720" y="5117740"/>
              <a:ext cx="3477723" cy="117498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1" name="Straight Arrow Connector 16"/>
            <p:cNvCxnSpPr>
              <a:cxnSpLocks noChangeShapeType="1"/>
              <a:endCxn id="49168" idx="5"/>
            </p:cNvCxnSpPr>
            <p:nvPr/>
          </p:nvCxnSpPr>
          <p:spPr bwMode="auto">
            <a:xfrm flipH="1" flipV="1">
              <a:off x="3594276" y="4935568"/>
              <a:ext cx="2487972" cy="131383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8" name="Oval 9"/>
            <p:cNvSpPr>
              <a:spLocks noChangeAspect="1"/>
            </p:cNvSpPr>
            <p:nvPr/>
          </p:nvSpPr>
          <p:spPr bwMode="auto">
            <a:xfrm>
              <a:off x="3048132" y="4389106"/>
              <a:ext cx="639847" cy="640220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8440" name="Group 32"/>
          <p:cNvGrpSpPr>
            <a:grpSpLocks/>
          </p:cNvGrpSpPr>
          <p:nvPr/>
        </p:nvGrpSpPr>
        <p:grpSpPr bwMode="auto">
          <a:xfrm>
            <a:off x="2322286" y="2214562"/>
            <a:ext cx="6639275" cy="928688"/>
            <a:chOff x="2422525" y="2514600"/>
            <a:chExt cx="6971239" cy="990600"/>
          </a:xfrm>
        </p:grpSpPr>
        <p:sp>
          <p:nvSpPr>
            <p:cNvPr id="26" name="Oval 7"/>
            <p:cNvSpPr>
              <a:spLocks noChangeAspect="1"/>
            </p:cNvSpPr>
            <p:nvPr/>
          </p:nvSpPr>
          <p:spPr bwMode="auto">
            <a:xfrm>
              <a:off x="2422525" y="2865438"/>
              <a:ext cx="639763" cy="639762"/>
            </a:xfrm>
            <a:prstGeom prst="ellipse">
              <a:avLst/>
            </a:prstGeom>
            <a:noFill/>
            <a:ln w="50800" algn="ctr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cxnSp>
          <p:nvCxnSpPr>
            <p:cNvPr id="27" name="Straight Arrow Connector 23"/>
            <p:cNvCxnSpPr>
              <a:cxnSpLocks noChangeShapeType="1"/>
            </p:cNvCxnSpPr>
            <p:nvPr/>
          </p:nvCxnSpPr>
          <p:spPr bwMode="auto">
            <a:xfrm rot="10800000" flipV="1">
              <a:off x="3062288" y="2819400"/>
              <a:ext cx="3733800" cy="304800"/>
            </a:xfrm>
            <a:prstGeom prst="straightConnector1">
              <a:avLst/>
            </a:prstGeom>
            <a:noFill/>
            <a:ln w="28575" algn="ctr">
              <a:solidFill>
                <a:schemeClr val="accent1">
                  <a:lumMod val="7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18447" name="TextBox 29"/>
            <p:cNvSpPr txBox="1">
              <a:spLocks noChangeArrowheads="1"/>
            </p:cNvSpPr>
            <p:nvPr/>
          </p:nvSpPr>
          <p:spPr bwMode="auto">
            <a:xfrm>
              <a:off x="6797675" y="2514600"/>
              <a:ext cx="2596089" cy="590905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Dept. of Electrical Engineering</a:t>
              </a:r>
            </a:p>
            <a:p>
              <a:pPr eaLnBrk="1" hangingPunct="1"/>
              <a:r>
                <a:rPr lang="en-US" sz="15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(Bahram Jalali)</a:t>
              </a:r>
            </a:p>
          </p:txBody>
        </p:sp>
      </p:grpSp>
      <p:sp>
        <p:nvSpPr>
          <p:cNvPr id="18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FF"/>
                </a:solidFill>
              </a:rPr>
              <a:t>11/3/2011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184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8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EDC2C-6AE7-5C41-8477-2CE245D616CA}" type="slidenum">
              <a:rPr lang="en-US" sz="1400">
                <a:solidFill>
                  <a:srgbClr val="0000FF"/>
                </a:solidFill>
              </a:rPr>
              <a:pPr eaLnBrk="1" hangingPunct="1"/>
              <a:t>37</a:t>
            </a:fld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145143" y="3143250"/>
            <a:ext cx="2001762" cy="778372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86470" tIns="43235" rIns="86470" bIns="4323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1">
                <a:solidFill>
                  <a:srgbClr val="FF00FF"/>
                </a:solidFill>
                <a:latin typeface="Arial Narrow" charset="0"/>
              </a:rPr>
              <a:t>Industrial Partners</a:t>
            </a:r>
          </a:p>
          <a:p>
            <a:pPr eaLnBrk="1" hangingPunct="1"/>
            <a:r>
              <a:rPr lang="en-US" sz="1500" b="1">
                <a:solidFill>
                  <a:srgbClr val="FF00FF"/>
                </a:solidFill>
                <a:latin typeface="Arial Narrow" charset="0"/>
              </a:rPr>
              <a:t>(Hamamatsu Photonics,</a:t>
            </a:r>
          </a:p>
          <a:p>
            <a:pPr eaLnBrk="1" hangingPunct="1"/>
            <a:r>
              <a:rPr lang="en-US" sz="1500" b="1">
                <a:solidFill>
                  <a:srgbClr val="FF00FF"/>
                </a:solidFill>
                <a:latin typeface="Arial Narrow" charset="0"/>
              </a:rPr>
              <a:t>Photron, Leica)</a:t>
            </a:r>
          </a:p>
        </p:txBody>
      </p:sp>
    </p:spTree>
    <p:extLst>
      <p:ext uri="{BB962C8B-B14F-4D97-AF65-F5344CB8AC3E}">
        <p14:creationId xmlns:p14="http://schemas.microsoft.com/office/powerpoint/2010/main" val="41195501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Technical Details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38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n-US" dirty="0"/>
              <a:t>Easy-to-follow lecture style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dirty="0"/>
              <a:t>Complete lecture </a:t>
            </a:r>
            <a:r>
              <a:rPr lang="en-US" dirty="0" smtClean="0"/>
              <a:t>notes &amp; Webcasts</a:t>
            </a:r>
            <a:endParaRPr lang="en-US" dirty="0"/>
          </a:p>
          <a:p>
            <a:pPr marL="742950" lvl="0" indent="-742950">
              <a:buFont typeface="+mj-lt"/>
              <a:buAutoNum type="arabicPeriod"/>
            </a:pPr>
            <a:r>
              <a:rPr lang="en-US" dirty="0"/>
              <a:t>Massive e-mail distribution for intense personal communication (every day) 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Special office hours for students below average.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dirty="0" smtClean="0"/>
              <a:t>Extensive </a:t>
            </a:r>
            <a:r>
              <a:rPr lang="en-US" dirty="0"/>
              <a:t>sample exams and review </a:t>
            </a:r>
            <a:r>
              <a:rPr lang="en-US" dirty="0" smtClean="0"/>
              <a:t>sessions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dirty="0" smtClean="0"/>
              <a:t>Only </a:t>
            </a:r>
            <a:r>
              <a:rPr lang="en-US" dirty="0"/>
              <a:t>conceptual questions in the exams 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019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Lecture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>
              <a:spcAft>
                <a:spcPts val="1200"/>
              </a:spcAft>
            </a:pPr>
            <a:r>
              <a:rPr lang="en-US" sz="3200" dirty="0"/>
              <a:t>Always quick review of the previous lecture in the first 5 minutes (to refresh their brains.) </a:t>
            </a:r>
          </a:p>
          <a:p>
            <a:pPr lvl="1">
              <a:spcAft>
                <a:spcPts val="1200"/>
              </a:spcAft>
            </a:pPr>
            <a:r>
              <a:rPr lang="en-US" sz="3200" dirty="0"/>
              <a:t>At least </a:t>
            </a:r>
            <a:r>
              <a:rPr lang="en-US" sz="3200" u="sng" dirty="0"/>
              <a:t>one eye-catching demonstration</a:t>
            </a:r>
            <a:r>
              <a:rPr lang="en-US" sz="3200" dirty="0"/>
              <a:t> before introduction of a new concept of the day (to get the maximum attention from the students).</a:t>
            </a:r>
          </a:p>
          <a:p>
            <a:pPr lvl="1">
              <a:spcAft>
                <a:spcPts val="1200"/>
              </a:spcAft>
            </a:pPr>
            <a:r>
              <a:rPr lang="en-US" sz="3200" dirty="0"/>
              <a:t>Only one new important concept per lecture (that is the maximum students can absorb.)</a:t>
            </a:r>
          </a:p>
          <a:p>
            <a:pPr lvl="1">
              <a:spcAft>
                <a:spcPts val="1200"/>
              </a:spcAft>
            </a:pPr>
            <a:r>
              <a:rPr lang="en-US" sz="3200" dirty="0"/>
              <a:t>Absolutely minimum mathematical derivation on a black board (to emphasize physics.) </a:t>
            </a:r>
          </a:p>
          <a:p>
            <a:pPr lvl="1">
              <a:spcAft>
                <a:spcPts val="1200"/>
              </a:spcAft>
            </a:pPr>
            <a:r>
              <a:rPr lang="en-US" sz="3200" dirty="0"/>
              <a:t>Enormous examples from daily life and bio/medical examples in class, usually  every 5 minutes</a:t>
            </a:r>
          </a:p>
          <a:p>
            <a:pPr>
              <a:spcAft>
                <a:spcPts val="1200"/>
              </a:spcAft>
            </a:pP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91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ward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r="431"/>
          <a:stretch/>
        </p:blipFill>
        <p:spPr>
          <a:xfrm>
            <a:off x="838200" y="18074"/>
            <a:ext cx="7276280" cy="6807012"/>
          </a:xfrm>
          <a:ln w="28575" cmpd="sng">
            <a:solidFill>
              <a:schemeClr val="accent5">
                <a:lumMod val="75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52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of announcement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990600"/>
            <a:ext cx="7412254" cy="51846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583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Lecture Note &amp; Webcasts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143000"/>
            <a:ext cx="8896350" cy="5340350"/>
          </a:xfrm>
        </p:spPr>
        <p:txBody>
          <a:bodyPr/>
          <a:lstStyle/>
          <a:p>
            <a:pPr marL="339725" lvl="1" indent="-339725">
              <a:spcBef>
                <a:spcPct val="50000"/>
              </a:spcBef>
              <a:buSzPct val="80000"/>
              <a:buFont typeface="Wingdings" pitchFamily="2" charset="2"/>
              <a:buChar char="Ø"/>
            </a:pPr>
            <a:r>
              <a:rPr lang="en-US" dirty="0"/>
              <a:t>Students can purchase the complete lecture notes at the beginning of the 10 week </a:t>
            </a:r>
            <a:r>
              <a:rPr lang="en-US" dirty="0" smtClean="0"/>
              <a:t>course.</a:t>
            </a:r>
          </a:p>
          <a:p>
            <a:pPr marL="339725" lvl="1" indent="-339725">
              <a:spcBef>
                <a:spcPct val="50000"/>
              </a:spcBef>
              <a:buSzPct val="80000"/>
              <a:buFont typeface="Wingdings" pitchFamily="2" charset="2"/>
              <a:buChar char="Ø"/>
            </a:pPr>
            <a:r>
              <a:rPr lang="en-US" dirty="0" smtClean="0"/>
              <a:t>Only ~60% of textbook covered.</a:t>
            </a:r>
          </a:p>
          <a:p>
            <a:pPr marL="339725" lvl="1" indent="-339725">
              <a:spcBef>
                <a:spcPct val="50000"/>
              </a:spcBef>
              <a:buSzPct val="80000"/>
              <a:buFont typeface="Wingdings" pitchFamily="2" charset="2"/>
              <a:buChar char="Ø"/>
            </a:pPr>
            <a:r>
              <a:rPr lang="en-US" dirty="0" smtClean="0"/>
              <a:t>Summary of the materials</a:t>
            </a:r>
          </a:p>
          <a:p>
            <a:pPr marL="339725" lvl="1" indent="-339725">
              <a:spcBef>
                <a:spcPct val="50000"/>
              </a:spcBef>
              <a:buSzPct val="80000"/>
              <a:buFont typeface="Wingdings" pitchFamily="2" charset="2"/>
              <a:buChar char="Ø"/>
            </a:pPr>
            <a:r>
              <a:rPr lang="en-US" dirty="0" smtClean="0"/>
              <a:t>Webcasting all the lectures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0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Covered chapters in Textbook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901"/>
            <a:ext cx="9144000" cy="54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36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8185"/>
            <a:ext cx="6187646" cy="6733615"/>
          </a:xfrm>
          <a:prstGeom prst="rect">
            <a:avLst/>
          </a:prstGeom>
          <a:ln w="28575" cmpd="sng">
            <a:solidFill>
              <a:srgbClr val="60C99C"/>
            </a:solidFill>
          </a:ln>
        </p:spPr>
      </p:pic>
    </p:spTree>
    <p:extLst>
      <p:ext uri="{BB962C8B-B14F-4D97-AF65-F5344CB8AC3E}">
        <p14:creationId xmlns:p14="http://schemas.microsoft.com/office/powerpoint/2010/main" val="142535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Webcast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" r="-418"/>
          <a:stretch/>
        </p:blipFill>
        <p:spPr>
          <a:xfrm>
            <a:off x="245704" y="76200"/>
            <a:ext cx="8288696" cy="67818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44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14600" y="2362200"/>
            <a:ext cx="5791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16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E-mails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219200"/>
            <a:ext cx="8896350" cy="5264150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dirty="0"/>
              <a:t>Administrative information </a:t>
            </a:r>
            <a:endParaRPr lang="en-US" dirty="0" smtClean="0"/>
          </a:p>
          <a:p>
            <a:pPr lvl="2">
              <a:spcAft>
                <a:spcPts val="1200"/>
              </a:spcAft>
            </a:pPr>
            <a:r>
              <a:rPr lang="en-US" dirty="0" smtClean="0"/>
              <a:t>Home </a:t>
            </a:r>
            <a:r>
              <a:rPr lang="en-US" dirty="0"/>
              <a:t>work </a:t>
            </a:r>
            <a:r>
              <a:rPr lang="en-US" dirty="0" smtClean="0"/>
              <a:t>assignment.</a:t>
            </a:r>
          </a:p>
          <a:p>
            <a:pPr lvl="2">
              <a:spcAft>
                <a:spcPts val="1200"/>
              </a:spcAft>
            </a:pPr>
            <a:r>
              <a:rPr lang="en-US" dirty="0" smtClean="0"/>
              <a:t>Information for the exams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Summary </a:t>
            </a:r>
            <a:r>
              <a:rPr lang="en-US" dirty="0"/>
              <a:t>of today’s lecture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Preview of the next </a:t>
            </a:r>
            <a:r>
              <a:rPr lang="en-US" dirty="0" smtClean="0"/>
              <a:t>lecture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3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CLE_arisaka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r="-1348"/>
          <a:stretch/>
        </p:blipFill>
        <p:spPr>
          <a:xfrm>
            <a:off x="762000" y="0"/>
            <a:ext cx="7884216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46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33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CLE_Mail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9" r="-367"/>
          <a:stretch/>
        </p:blipFill>
        <p:spPr>
          <a:xfrm>
            <a:off x="152400" y="0"/>
            <a:ext cx="8952245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47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72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Special Office Hours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040813" cy="5187950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dirty="0" smtClean="0"/>
              <a:t>Open special office hours only for the students below average in the midterm.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Teach them “how to learn physics by themselves”</a:t>
            </a:r>
          </a:p>
          <a:p>
            <a:pPr lvl="2">
              <a:spcAft>
                <a:spcPts val="1200"/>
              </a:spcAft>
            </a:pPr>
            <a:r>
              <a:rPr lang="en-US" dirty="0" smtClean="0"/>
              <a:t>Critical thinking.</a:t>
            </a:r>
          </a:p>
          <a:p>
            <a:pPr lvl="2">
              <a:spcAft>
                <a:spcPts val="1200"/>
              </a:spcAft>
            </a:pPr>
            <a:r>
              <a:rPr lang="en-US" dirty="0" smtClean="0"/>
              <a:t>Become honest to his/her own understanding level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Katsushi Arisaka,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02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5. Sample Exams and Review Sessions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066800"/>
            <a:ext cx="8896350" cy="5416550"/>
          </a:xfrm>
        </p:spPr>
        <p:txBody>
          <a:bodyPr/>
          <a:lstStyle/>
          <a:p>
            <a:r>
              <a:rPr lang="en-US" sz="3600" dirty="0" smtClean="0"/>
              <a:t>Sample Exams:</a:t>
            </a:r>
          </a:p>
          <a:p>
            <a:pPr lvl="1"/>
            <a:r>
              <a:rPr lang="en-US" sz="3200" dirty="0" smtClean="0"/>
              <a:t>Extremely </a:t>
            </a:r>
            <a:r>
              <a:rPr lang="en-US" sz="3200" dirty="0"/>
              <a:t>long, challenging sample exams, based on the real exams in the </a:t>
            </a:r>
            <a:r>
              <a:rPr lang="en-US" sz="3200" dirty="0" smtClean="0"/>
              <a:t>past.</a:t>
            </a:r>
            <a:endParaRPr lang="en-US" sz="3200" dirty="0"/>
          </a:p>
          <a:p>
            <a:r>
              <a:rPr lang="en-US" sz="3600" dirty="0" smtClean="0"/>
              <a:t>Extensive Review Sessions.</a:t>
            </a:r>
          </a:p>
          <a:p>
            <a:pPr lvl="1"/>
            <a:r>
              <a:rPr lang="en-US" sz="3200" dirty="0" smtClean="0"/>
              <a:t>Two </a:t>
            </a:r>
            <a:r>
              <a:rPr lang="en-US" sz="3200" dirty="0"/>
              <a:t>hours (x 3 time slots) for </a:t>
            </a:r>
            <a:r>
              <a:rPr lang="en-US" sz="3200" dirty="0" smtClean="0"/>
              <a:t>the first midterm </a:t>
            </a:r>
          </a:p>
          <a:p>
            <a:pPr lvl="1"/>
            <a:r>
              <a:rPr lang="en-US" sz="3200" dirty="0" smtClean="0"/>
              <a:t>Two </a:t>
            </a:r>
            <a:r>
              <a:rPr lang="en-US" sz="3200" dirty="0"/>
              <a:t>sessions of two hours (x 3 time slots) for the </a:t>
            </a:r>
            <a:r>
              <a:rPr lang="en-US" sz="3200" dirty="0" smtClean="0"/>
              <a:t>second midterm and the final exam</a:t>
            </a:r>
          </a:p>
          <a:p>
            <a:pPr lvl="1"/>
            <a:r>
              <a:rPr lang="en-US" sz="3200" dirty="0"/>
              <a:t>F</a:t>
            </a:r>
            <a:r>
              <a:rPr lang="en-US" sz="3200" dirty="0" smtClean="0"/>
              <a:t>ocusing </a:t>
            </a:r>
            <a:r>
              <a:rPr lang="en-US" sz="3200" dirty="0"/>
              <a:t>on the sample exam problems</a:t>
            </a:r>
          </a:p>
          <a:p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Katsushi Arisaka,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70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6600"/>
                </a:solidFill>
              </a:rPr>
              <a:t>Interview on “teaching honors students”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7" name="ntht2010-2011-dt-arisaka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0600"/>
            <a:ext cx="9133435" cy="513715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80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Exams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64613" cy="5645150"/>
          </a:xfrm>
        </p:spPr>
        <p:txBody>
          <a:bodyPr>
            <a:normAutofit lnSpcReduction="10000"/>
          </a:bodyPr>
          <a:lstStyle/>
          <a:p>
            <a:pPr lvl="1">
              <a:spcAft>
                <a:spcPts val="1200"/>
              </a:spcAft>
            </a:pPr>
            <a:r>
              <a:rPr lang="en-US" sz="3200" dirty="0" smtClean="0"/>
              <a:t>Very similar to the sample exams.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/>
              <a:t>Only conceptual questions</a:t>
            </a:r>
          </a:p>
          <a:p>
            <a:pPr lvl="1">
              <a:spcAft>
                <a:spcPts val="1200"/>
              </a:spcAft>
            </a:pPr>
            <a:r>
              <a:rPr lang="en-US" sz="3200" u="sng" dirty="0"/>
              <a:t>All the answers must be derived from the most fundamental laws of nature,</a:t>
            </a:r>
            <a:r>
              <a:rPr lang="en-US" sz="3200" dirty="0"/>
              <a:t> such as Newton’s law or Maxwell equations by themselves. </a:t>
            </a:r>
          </a:p>
          <a:p>
            <a:pPr lvl="1">
              <a:spcAft>
                <a:spcPts val="1200"/>
              </a:spcAft>
            </a:pPr>
            <a:r>
              <a:rPr lang="en-US" sz="3200" dirty="0"/>
              <a:t>No cheat sheet, no calculator, nothing allowed in the exam, except their own brains and pencil.</a:t>
            </a:r>
          </a:p>
          <a:p>
            <a:pPr lvl="1">
              <a:spcAft>
                <a:spcPts val="1200"/>
              </a:spcAft>
            </a:pPr>
            <a:r>
              <a:rPr lang="en-US" sz="3200" dirty="0"/>
              <a:t>Memorization is the essential part, because students cannot memorize the abstract concepts and equations unless they understand.</a:t>
            </a:r>
          </a:p>
          <a:p>
            <a:pPr lvl="1">
              <a:spcAft>
                <a:spcPts val="1200"/>
              </a:spcAft>
            </a:pPr>
            <a:r>
              <a:rPr lang="en-US" sz="3200" dirty="0"/>
              <a:t>Once they understand, they will never forget.</a:t>
            </a:r>
          </a:p>
          <a:p>
            <a:pPr>
              <a:spcAft>
                <a:spcPts val="1200"/>
              </a:spcAft>
            </a:pP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922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Exam Problem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741456"/>
            <a:ext cx="5028807" cy="6116543"/>
          </a:xfrm>
          <a:prstGeom prst="rect">
            <a:avLst/>
          </a:prstGeom>
          <a:ln w="28575" cmpd="sng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09532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Exam Problem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762000"/>
            <a:ext cx="6629400" cy="5679799"/>
          </a:xfrm>
          <a:prstGeom prst="rect">
            <a:avLst/>
          </a:prstGeom>
          <a:ln w="28575" cmpd="sng">
            <a:solidFill>
              <a:srgbClr val="60C99C"/>
            </a:solidFill>
          </a:ln>
        </p:spPr>
      </p:pic>
    </p:spTree>
    <p:extLst>
      <p:ext uri="{BB962C8B-B14F-4D97-AF65-F5344CB8AC3E}">
        <p14:creationId xmlns:p14="http://schemas.microsoft.com/office/powerpoint/2010/main" val="3497880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143000"/>
            <a:ext cx="8896350" cy="5340350"/>
          </a:xfrm>
        </p:spPr>
        <p:txBody>
          <a:bodyPr/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It is NOT a question of English, but a question of </a:t>
            </a:r>
            <a:r>
              <a:rPr lang="en-US" sz="3600" u="sng" dirty="0">
                <a:solidFill>
                  <a:schemeClr val="accent6">
                    <a:lumMod val="50000"/>
                  </a:schemeClr>
                </a:solidFill>
              </a:rPr>
              <a:t>communication skills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with students.</a:t>
            </a:r>
          </a:p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There are several technical details which appear effective on communications.</a:t>
            </a:r>
          </a:p>
          <a:p>
            <a:pPr lvl="1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E-mails, office hours, review sessions….</a:t>
            </a:r>
          </a:p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The most important aspect: </a:t>
            </a:r>
          </a:p>
          <a:p>
            <a:pPr lvl="1"/>
            <a:r>
              <a:rPr lang="en-US" sz="3200" dirty="0" smtClean="0">
                <a:solidFill>
                  <a:srgbClr val="00664D"/>
                </a:solidFill>
              </a:rPr>
              <a:t>Enjoy teaching</a:t>
            </a:r>
          </a:p>
          <a:p>
            <a:pPr lvl="1"/>
            <a:r>
              <a:rPr lang="en-US" sz="3200" dirty="0" smtClean="0">
                <a:solidFill>
                  <a:srgbClr val="00664D"/>
                </a:solidFill>
              </a:rPr>
              <a:t>Propagate your excitement</a:t>
            </a:r>
          </a:p>
          <a:p>
            <a:pPr lvl="1"/>
            <a:r>
              <a:rPr lang="en-US" sz="3200" dirty="0" smtClean="0">
                <a:solidFill>
                  <a:srgbClr val="00664D"/>
                </a:solidFill>
              </a:rPr>
              <a:t>Show that you care students.</a:t>
            </a:r>
            <a:endParaRPr lang="en-US" sz="3200" dirty="0">
              <a:solidFill>
                <a:srgbClr val="00664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52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Links of Winter 2011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371600"/>
            <a:ext cx="8896350" cy="5111750"/>
          </a:xfrm>
        </p:spPr>
        <p:txBody>
          <a:bodyPr/>
          <a:lstStyle/>
          <a:p>
            <a:r>
              <a:rPr lang="en-US" sz="3200" dirty="0" smtClean="0"/>
              <a:t>Physics 6B</a:t>
            </a:r>
          </a:p>
          <a:p>
            <a:pPr lvl="1"/>
            <a:r>
              <a:rPr lang="en-US" sz="2800" dirty="0" smtClean="0">
                <a:hlinkClick r:id="rId2"/>
              </a:rPr>
              <a:t>https://ccle.ucla.edu/course/view/11W-PHYSICS6B-2</a:t>
            </a:r>
            <a:endParaRPr lang="en-US" sz="2800" dirty="0" smtClean="0"/>
          </a:p>
          <a:p>
            <a:r>
              <a:rPr lang="en-US" sz="3200" dirty="0" smtClean="0"/>
              <a:t>Physics 89 (Honors class)</a:t>
            </a:r>
          </a:p>
          <a:p>
            <a:pPr lvl="1"/>
            <a:r>
              <a:rPr lang="en-US" sz="2800" dirty="0">
                <a:hlinkClick r:id="rId3"/>
              </a:rPr>
              <a:t>https://ccle.ucla.edu/course/view/11W-PHYSICS89-</a:t>
            </a:r>
            <a:r>
              <a:rPr lang="en-US" sz="2800" dirty="0" smtClean="0">
                <a:hlinkClick r:id="rId3"/>
              </a:rPr>
              <a:t>1</a:t>
            </a:r>
            <a:endParaRPr lang="en-US" sz="2800" dirty="0" smtClean="0"/>
          </a:p>
          <a:p>
            <a:endParaRPr lang="en-US" sz="3200" dirty="0" smtClean="0"/>
          </a:p>
          <a:p>
            <a:r>
              <a:rPr lang="en-US" sz="3200" dirty="0" smtClean="0"/>
              <a:t>This presentation</a:t>
            </a:r>
          </a:p>
          <a:p>
            <a:pPr lvl="1"/>
            <a:r>
              <a:rPr lang="en-US" sz="2800" dirty="0">
                <a:hlinkClick r:id="rId4"/>
              </a:rPr>
              <a:t>http://home.physics.ucla.edu/~arisaka/Teaching</a:t>
            </a:r>
            <a:r>
              <a:rPr lang="en-US" sz="2800" dirty="0" smtClean="0">
                <a:hlinkClick r:id="rId4"/>
              </a:rPr>
              <a:t>/</a:t>
            </a:r>
            <a:endParaRPr lang="en-US" sz="2800" dirty="0" smtClean="0"/>
          </a:p>
          <a:p>
            <a:pPr lvl="1"/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71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 message from a student a few days ago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96350" cy="5867400"/>
          </a:xfrm>
          <a:ln w="38100" cmpd="sng">
            <a:solidFill>
              <a:srgbClr val="60C99C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Dear Professor Arisaka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As I am sitting here studying for my final, I am just overwhelmed with how grateful I am that I was given the opportunity to take Physics 6B with you this quarter. I just wanted to let you know how much I enjoyed your Physics 6B course throughout this entire quarter! </a:t>
            </a:r>
            <a:r>
              <a:rPr lang="en-US" sz="2000" u="sng" dirty="0">
                <a:solidFill>
                  <a:srgbClr val="660066"/>
                </a:solidFill>
              </a:rPr>
              <a:t>As a Life Science student, I am completely intimidated by the world of physics and tend to perform poorly in all of my physics efforts. Your class is the first physics class I have ever taken that I have thoroughly enjoyed- and actually performed decently as a student!!!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 am going to highly recommend you to all of my friends that share my same fear of physics! I sincerely appreciate all of your enthusiasm and encouragement. </a:t>
            </a:r>
            <a:r>
              <a:rPr lang="en-US" sz="2000" u="sng" dirty="0">
                <a:solidFill>
                  <a:srgbClr val="970000"/>
                </a:solidFill>
              </a:rPr>
              <a:t>I have never had a professor care as deeply about their students as you do- and every single one of your students feels the same!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 think THAT in itself is the highest testament of your teaching credibility. You are without a doubt the BEST physics professor at UCLA as well as one of my favorite professors I have ever had! Thank you for your hard work and dedication to the class. Thank you for your constant support and words of encouragement. I honestly cannot express how grateful I am that I was able to take a class with you!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Again, thank you so very much! If only UCLA had more Professor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Arisaka's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on staff!!!! 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I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hope you have a wonderful spring break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9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Another message from a student a few days ago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96350" cy="4267200"/>
          </a:xfrm>
          <a:ln w="38100" cmpd="sng">
            <a:solidFill>
              <a:schemeClr val="accent5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Hi Professor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 just wanted to send this email to thank you for a truly wonderful quarter and excellent class. </a:t>
            </a:r>
            <a:r>
              <a:rPr lang="en-US" sz="2000" u="sng" dirty="0">
                <a:solidFill>
                  <a:srgbClr val="660066"/>
                </a:solidFill>
              </a:rPr>
              <a:t>Before this quarter, I was not really interested in physics and came into this course with caution. However, I did not expect to enjoy this class so much and learn so many things not only about physics but about nature and the world around us.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sincerely hope that I will be able to take another course with you at some point in my life and highly recommend you to anyone that asks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 addition, given the recent events in Japan and the other countries, I really hope that all of your families and friends are safe and healthy and express my well wishes to all of them.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Thank you again for such an amazing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class!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8800" y="5715000"/>
            <a:ext cx="6805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&gt; 10 mails like this, shortly after the last lecture</a:t>
            </a:r>
          </a:p>
        </p:txBody>
      </p:sp>
    </p:spTree>
    <p:extLst>
      <p:ext uri="{BB962C8B-B14F-4D97-AF65-F5344CB8AC3E}">
        <p14:creationId xmlns:p14="http://schemas.microsoft.com/office/powerpoint/2010/main" val="1031695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points of today’s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96350" cy="52641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to create the excitement of learning physics, when students actually hate it?</a:t>
            </a:r>
          </a:p>
          <a:p>
            <a:pPr lvl="1"/>
            <a:endParaRPr lang="en-US" sz="3200" dirty="0" smtClean="0"/>
          </a:p>
          <a:p>
            <a:r>
              <a:rPr lang="en-US" sz="3600" dirty="0" smtClean="0"/>
              <a:t>Time is short, but even within 10 weeks, there is a way to accomplish the mission.</a:t>
            </a:r>
          </a:p>
          <a:p>
            <a:pPr lvl="1"/>
            <a:endParaRPr lang="en-US" sz="3200" dirty="0" smtClean="0"/>
          </a:p>
          <a:p>
            <a:r>
              <a:rPr lang="en-US" sz="3600" dirty="0" smtClean="0"/>
              <a:t>It is NOT a question of English, but a question of </a:t>
            </a:r>
            <a:r>
              <a:rPr lang="en-US" sz="3600" u="sng" dirty="0" smtClean="0"/>
              <a:t>communication skills </a:t>
            </a:r>
            <a:r>
              <a:rPr lang="en-US" sz="3600" dirty="0" smtClean="0"/>
              <a:t>with students.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0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96350" cy="5340350"/>
          </a:xfrm>
        </p:spPr>
        <p:txBody>
          <a:bodyPr/>
          <a:lstStyle/>
          <a:p>
            <a:r>
              <a:rPr lang="en-US" sz="3600" dirty="0" smtClean="0"/>
              <a:t>Connect the topics with students’ own daily life and their interests</a:t>
            </a:r>
          </a:p>
          <a:p>
            <a:r>
              <a:rPr lang="en-US" sz="3600" dirty="0" smtClean="0"/>
              <a:t>Instructor's personal relation with students</a:t>
            </a:r>
          </a:p>
          <a:p>
            <a:r>
              <a:rPr lang="en-US" sz="3600" dirty="0" smtClean="0"/>
              <a:t>Define the concrete goal of learning clearly</a:t>
            </a:r>
          </a:p>
          <a:p>
            <a:endParaRPr lang="en-US" sz="3600" dirty="0" smtClean="0"/>
          </a:p>
          <a:p>
            <a:r>
              <a:rPr lang="en-US" sz="3600" u="sng" dirty="0" smtClean="0"/>
              <a:t>Ultimate purpose :  Change </a:t>
            </a:r>
            <a:r>
              <a:rPr lang="en-US" sz="3600" u="sng" dirty="0"/>
              <a:t>their life and their way of thinking </a:t>
            </a:r>
            <a:r>
              <a:rPr lang="en-US" sz="3600" u="sng" dirty="0" smtClean="0"/>
              <a:t>forever.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t>9</a:t>
            </a:fld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3886200" y="3810000"/>
            <a:ext cx="304800" cy="76200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 w="38100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636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risaka Template 1">
  <a:themeElements>
    <a:clrScheme name="Katsushi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tsushiTemplate">
      <a:majorFont>
        <a:latin typeface="Tahoma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b="1" dirty="0" smtClean="0"/>
        </a:defPPr>
      </a:lstStyle>
    </a:txDef>
  </a:objectDefaults>
  <a:extraClrSchemeLst>
    <a:extraClrScheme>
      <a:clrScheme name="Katsushi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tsushi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tsushi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tsushi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tsushi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tsushi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tsushi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Arisaka Template 1.potx</Template>
  <TotalTime>1828</TotalTime>
  <Words>2268</Words>
  <Application>Microsoft Macintosh PowerPoint</Application>
  <PresentationFormat>On-screen Show (4:3)</PresentationFormat>
  <Paragraphs>455</Paragraphs>
  <Slides>54</Slides>
  <Notes>18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Arisaka Template 1</vt:lpstr>
      <vt:lpstr>How I manage to teach physics in English to 500 students  who have no interest</vt:lpstr>
      <vt:lpstr>Outline</vt:lpstr>
      <vt:lpstr>Brief Introduction to Katsushi Arisaka</vt:lpstr>
      <vt:lpstr>PowerPoint Presentation</vt:lpstr>
      <vt:lpstr>Interview on “teaching honors students”</vt:lpstr>
      <vt:lpstr>A message from a student a few days ago</vt:lpstr>
      <vt:lpstr>Another message from a student a few days ago</vt:lpstr>
      <vt:lpstr>Key points of today’s talk</vt:lpstr>
      <vt:lpstr>Important Goals</vt:lpstr>
      <vt:lpstr>PowerPoint Presentation</vt:lpstr>
      <vt:lpstr>The Very First Lecture (Jan 3)</vt:lpstr>
      <vt:lpstr>PowerPoint Presentation</vt:lpstr>
      <vt:lpstr>Central Theme</vt:lpstr>
      <vt:lpstr>PowerPoint Presentation</vt:lpstr>
      <vt:lpstr>Hubble Deep Field</vt:lpstr>
      <vt:lpstr>PowerPoint Presentation</vt:lpstr>
      <vt:lpstr>Hubble’s Law: Expansion of the Universe</vt:lpstr>
      <vt:lpstr>Hubble Deep Field</vt:lpstr>
      <vt:lpstr>Structure of DNA</vt:lpstr>
      <vt:lpstr>Symmetry Breaking</vt:lpstr>
      <vt:lpstr>PowerPoint Presentation</vt:lpstr>
      <vt:lpstr>CERN and LHC in Geneva</vt:lpstr>
      <vt:lpstr>PowerPoint Presentation</vt:lpstr>
      <vt:lpstr>PowerPoint Presentation</vt:lpstr>
      <vt:lpstr>PowerPoint Presentation</vt:lpstr>
      <vt:lpstr>PowerPoint Presentation</vt:lpstr>
      <vt:lpstr>Brain    　Universe</vt:lpstr>
      <vt:lpstr>Lecture on Electric Circuits (Feb 18) </vt:lpstr>
      <vt:lpstr>PowerPoint Presentation</vt:lpstr>
      <vt:lpstr>Transistors in Computer</vt:lpstr>
      <vt:lpstr>PowerPoint Presentation</vt:lpstr>
      <vt:lpstr>From No Brain to Big Brain</vt:lpstr>
      <vt:lpstr>Neurons in Brain</vt:lpstr>
      <vt:lpstr>Computer vs. Brain</vt:lpstr>
      <vt:lpstr>PowerPoint Presentation</vt:lpstr>
      <vt:lpstr>UCLA Newsroom on January 11, 2011</vt:lpstr>
      <vt:lpstr>Arisaka’s Campus-wide Collaborations  on High-Speed Bio-imaging </vt:lpstr>
      <vt:lpstr>Some Technical Details</vt:lpstr>
      <vt:lpstr>1. Lecture Organization</vt:lpstr>
      <vt:lpstr>An example of announcement</vt:lpstr>
      <vt:lpstr>2. Lecture Note &amp; Webcasts</vt:lpstr>
      <vt:lpstr>Covered chapters in Textbook</vt:lpstr>
      <vt:lpstr>PowerPoint Presentation</vt:lpstr>
      <vt:lpstr>PowerPoint Presentation</vt:lpstr>
      <vt:lpstr>3. E-mails</vt:lpstr>
      <vt:lpstr>PowerPoint Presentation</vt:lpstr>
      <vt:lpstr>PowerPoint Presentation</vt:lpstr>
      <vt:lpstr>4. Special Office Hours</vt:lpstr>
      <vt:lpstr>5. Sample Exams and Review Sessions</vt:lpstr>
      <vt:lpstr>6. Exams</vt:lpstr>
      <vt:lpstr>Sample Exam Problem</vt:lpstr>
      <vt:lpstr>Real Exam Problem</vt:lpstr>
      <vt:lpstr>Summary</vt:lpstr>
      <vt:lpstr>Web Links of Winter 2011 Class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Qupid Characteristics</dc:title>
  <dc:subject/>
  <dc:creator>Artin</dc:creator>
  <cp:keywords/>
  <dc:description/>
  <cp:lastModifiedBy>Katsushi Arisaka</cp:lastModifiedBy>
  <cp:revision>167</cp:revision>
  <dcterms:created xsi:type="dcterms:W3CDTF">2010-12-17T00:44:41Z</dcterms:created>
  <dcterms:modified xsi:type="dcterms:W3CDTF">2012-11-16T20:56:08Z</dcterms:modified>
  <cp:category/>
</cp:coreProperties>
</file>