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0" r:id="rId2"/>
  </p:sldMasterIdLst>
  <p:notesMasterIdLst>
    <p:notesMasterId r:id="rId18"/>
  </p:notesMasterIdLst>
  <p:handoutMasterIdLst>
    <p:handoutMasterId r:id="rId19"/>
  </p:handoutMasterIdLst>
  <p:sldIdLst>
    <p:sldId id="1822" r:id="rId3"/>
    <p:sldId id="2224" r:id="rId4"/>
    <p:sldId id="2137" r:id="rId5"/>
    <p:sldId id="2169" r:id="rId6"/>
    <p:sldId id="2184" r:id="rId7"/>
    <p:sldId id="2178" r:id="rId8"/>
    <p:sldId id="2214" r:id="rId9"/>
    <p:sldId id="2221" r:id="rId10"/>
    <p:sldId id="2215" r:id="rId11"/>
    <p:sldId id="2216" r:id="rId12"/>
    <p:sldId id="2219" r:id="rId13"/>
    <p:sldId id="2218" r:id="rId14"/>
    <p:sldId id="2220" r:id="rId15"/>
    <p:sldId id="2225" r:id="rId16"/>
    <p:sldId id="2226" r:id="rId17"/>
  </p:sldIdLst>
  <p:sldSz cx="9601200" cy="7315200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2357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09476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6659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37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5592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2711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199829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6948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50021"/>
    <a:srgbClr val="FF9966"/>
    <a:srgbClr val="FFCCFF"/>
    <a:srgbClr val="0066FF"/>
    <a:srgbClr val="3333CC"/>
    <a:srgbClr val="CCFFFF"/>
    <a:srgbClr val="FFFFCC"/>
    <a:srgbClr val="9966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886" autoAdjust="0"/>
    <p:restoredTop sz="99358" autoAdjust="0"/>
  </p:normalViewPr>
  <p:slideViewPr>
    <p:cSldViewPr>
      <p:cViewPr varScale="1">
        <p:scale>
          <a:sx n="111" d="100"/>
          <a:sy n="111" d="100"/>
        </p:scale>
        <p:origin x="-288" y="-112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480" y="-6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3561C6F7-BCF0-FA4C-A263-438FFF0B4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57200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4B393642-0B86-6946-BE1E-74BF4075D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23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09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665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37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3558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67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79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91" algn="l" defTabSz="9134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8C9F79-EDC8-0748-B42A-D836E2831275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66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5D27154-BF59-0A4B-91E2-D399E631BC54}" type="slidenum">
              <a:rPr lang="en-US" sz="1300">
                <a:latin typeface="Times New Roman" charset="0"/>
              </a:rPr>
              <a:pPr eaLnBrk="1" hangingPunct="1"/>
              <a:t>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66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3660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9011E4-31ED-0F42-85BA-A267D12F4D40}" type="slidenum">
              <a:rPr lang="en-US" sz="1300">
                <a:latin typeface="Times New Roman" charset="0"/>
              </a:rPr>
              <a:pPr eaLnBrk="1" hangingPunct="1"/>
              <a:t>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0602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C8552C-69D0-B241-9CB5-8E3530F130D0}" type="slidenum">
              <a:rPr lang="en-US" sz="1300">
                <a:solidFill>
                  <a:srgbClr val="000000"/>
                </a:solidFill>
              </a:rPr>
              <a:pPr eaLnBrk="1" hangingPunct="1"/>
              <a:t>5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1510F-7CA8-4807-99C4-7091E2D7C98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7"/>
          <p:cNvSpPr txBox="1">
            <a:spLocks noGrp="1"/>
          </p:cNvSpPr>
          <p:nvPr/>
        </p:nvSpPr>
        <p:spPr bwMode="auto">
          <a:xfrm>
            <a:off x="3970458" y="8824655"/>
            <a:ext cx="3036768" cy="4638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103" tIns="46552" rIns="93103" bIns="46552" anchor="b"/>
          <a:lstStyle/>
          <a:p>
            <a:pPr algn="r"/>
            <a:fld id="{BB672CF4-C1D0-4CBB-9182-2DD32BF06B7F}" type="slidenum">
              <a:rPr lang="en-US" sz="1100">
                <a:solidFill>
                  <a:srgbClr val="000000"/>
                </a:solidFill>
                <a:latin typeface="Gill Sans"/>
                <a:sym typeface="Gill Sans"/>
              </a:rPr>
              <a:pPr algn="r"/>
              <a:t>9</a:t>
            </a:fld>
            <a:endParaRPr lang="en-US" sz="110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78853" name="Rectangle 3"/>
          <p:cNvSpPr>
            <a:spLocks noGrp="1"/>
          </p:cNvSpPr>
          <p:nvPr>
            <p:ph type="body" idx="1"/>
          </p:nvPr>
        </p:nvSpPr>
        <p:spPr>
          <a:xfrm>
            <a:off x="933689" y="4412329"/>
            <a:ext cx="5139849" cy="4178886"/>
          </a:xfrm>
          <a:noFill/>
          <a:ln/>
        </p:spPr>
        <p:txBody>
          <a:bodyPr/>
          <a:lstStyle/>
          <a:p>
            <a:pPr marL="232423" indent="-232423"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DA13-5181-4142-9C2D-E0168EBBBDFA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7613" y="696913"/>
            <a:ext cx="457200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297" y="4412020"/>
            <a:ext cx="5138632" cy="41798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696913"/>
            <a:ext cx="4572000" cy="3482975"/>
          </a:xfrm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96913"/>
            <a:ext cx="4572000" cy="3482975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66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5D27154-BF59-0A4B-91E2-D399E631BC54}" type="slidenum">
              <a:rPr lang="en-US" sz="1300">
                <a:latin typeface="Times New Roman" charset="0"/>
              </a:rPr>
              <a:pPr eaLnBrk="1" hangingPunct="1"/>
              <a:t>15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75" y="4144975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6712" indent="0" algn="ctr">
              <a:buNone/>
              <a:defRPr/>
            </a:lvl2pPr>
            <a:lvl3pPr marL="913423" indent="0" algn="ctr">
              <a:buNone/>
              <a:defRPr/>
            </a:lvl3pPr>
            <a:lvl4pPr marL="1370133" indent="0" algn="ctr">
              <a:buNone/>
              <a:defRPr/>
            </a:lvl4pPr>
            <a:lvl5pPr marL="1826846" indent="0" algn="ctr">
              <a:buNone/>
              <a:defRPr/>
            </a:lvl5pPr>
            <a:lvl6pPr marL="2283558" indent="0" algn="ctr">
              <a:buNone/>
              <a:defRPr/>
            </a:lvl6pPr>
            <a:lvl7pPr marL="2740267" indent="0" algn="ctr">
              <a:buNone/>
              <a:defRPr/>
            </a:lvl7pPr>
            <a:lvl8pPr marL="3196979" indent="0" algn="ctr">
              <a:buNone/>
              <a:defRPr/>
            </a:lvl8pPr>
            <a:lvl9pPr marL="36536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9475E-02CF-3947-9CA0-33CE86D6A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519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5EBC8-505C-EB4A-91F2-652BF5EB3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83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1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12" y="0"/>
            <a:ext cx="6853238" cy="691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C5CE5-7B37-5542-8639-27A8AD6AA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58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9" y="159173"/>
            <a:ext cx="8161020" cy="772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09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61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7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83176" indent="0" algn="ctr">
              <a:buNone/>
              <a:defRPr/>
            </a:lvl2pPr>
            <a:lvl3pPr marL="966354" indent="0" algn="ctr">
              <a:buNone/>
              <a:defRPr/>
            </a:lvl3pPr>
            <a:lvl4pPr marL="1449529" indent="0" algn="ctr">
              <a:buNone/>
              <a:defRPr/>
            </a:lvl4pPr>
            <a:lvl5pPr marL="1932708" indent="0" algn="ctr">
              <a:buNone/>
              <a:defRPr/>
            </a:lvl5pPr>
            <a:lvl6pPr marL="2415885" indent="0" algn="ctr">
              <a:buNone/>
              <a:defRPr/>
            </a:lvl6pPr>
            <a:lvl7pPr marL="2899063" indent="0" algn="ctr">
              <a:buNone/>
              <a:defRPr/>
            </a:lvl7pPr>
            <a:lvl8pPr marL="3382239" indent="0" algn="ctr">
              <a:buNone/>
              <a:defRPr/>
            </a:lvl8pPr>
            <a:lvl9pPr marL="38654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E0DB318-6C42-44B6-B4AD-769CADF09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3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1213DAC-F571-4D4D-9B2E-1E488FE25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3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8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176" indent="0">
              <a:buNone/>
              <a:defRPr sz="1900"/>
            </a:lvl2pPr>
            <a:lvl3pPr marL="966354" indent="0">
              <a:buNone/>
              <a:defRPr sz="1700"/>
            </a:lvl3pPr>
            <a:lvl4pPr marL="1449529" indent="0">
              <a:buNone/>
              <a:defRPr sz="1500"/>
            </a:lvl4pPr>
            <a:lvl5pPr marL="1932708" indent="0">
              <a:buNone/>
              <a:defRPr sz="1500"/>
            </a:lvl5pPr>
            <a:lvl6pPr marL="2415885" indent="0">
              <a:buNone/>
              <a:defRPr sz="1500"/>
            </a:lvl6pPr>
            <a:lvl7pPr marL="2899063" indent="0">
              <a:buNone/>
              <a:defRPr sz="1500"/>
            </a:lvl7pPr>
            <a:lvl8pPr marL="3382239" indent="0">
              <a:buNone/>
              <a:defRPr sz="1500"/>
            </a:lvl8pPr>
            <a:lvl9pPr marL="386541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B25509B-9ACF-496D-AC90-3C1382E41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3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097" y="1869440"/>
            <a:ext cx="4000500" cy="487680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617" y="1869440"/>
            <a:ext cx="4000500" cy="487680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497578C-8B6C-4268-A42B-5D3E44178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7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176" indent="0">
              <a:buNone/>
              <a:defRPr sz="2100" b="1"/>
            </a:lvl2pPr>
            <a:lvl3pPr marL="966354" indent="0">
              <a:buNone/>
              <a:defRPr sz="1900" b="1"/>
            </a:lvl3pPr>
            <a:lvl4pPr marL="1449529" indent="0">
              <a:buNone/>
              <a:defRPr sz="1700" b="1"/>
            </a:lvl4pPr>
            <a:lvl5pPr marL="1932708" indent="0">
              <a:buNone/>
              <a:defRPr sz="1700" b="1"/>
            </a:lvl5pPr>
            <a:lvl6pPr marL="2415885" indent="0">
              <a:buNone/>
              <a:defRPr sz="1700" b="1"/>
            </a:lvl6pPr>
            <a:lvl7pPr marL="2899063" indent="0">
              <a:buNone/>
              <a:defRPr sz="1700" b="1"/>
            </a:lvl7pPr>
            <a:lvl8pPr marL="3382239" indent="0">
              <a:buNone/>
              <a:defRPr sz="1700" b="1"/>
            </a:lvl8pPr>
            <a:lvl9pPr marL="38654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0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0" y="1637457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176" indent="0">
              <a:buNone/>
              <a:defRPr sz="2100" b="1"/>
            </a:lvl2pPr>
            <a:lvl3pPr marL="966354" indent="0">
              <a:buNone/>
              <a:defRPr sz="1900" b="1"/>
            </a:lvl3pPr>
            <a:lvl4pPr marL="1449529" indent="0">
              <a:buNone/>
              <a:defRPr sz="1700" b="1"/>
            </a:lvl4pPr>
            <a:lvl5pPr marL="1932708" indent="0">
              <a:buNone/>
              <a:defRPr sz="1700" b="1"/>
            </a:lvl5pPr>
            <a:lvl6pPr marL="2415885" indent="0">
              <a:buNone/>
              <a:defRPr sz="1700" b="1"/>
            </a:lvl6pPr>
            <a:lvl7pPr marL="2899063" indent="0">
              <a:buNone/>
              <a:defRPr sz="1700" b="1"/>
            </a:lvl7pPr>
            <a:lvl8pPr marL="3382239" indent="0">
              <a:buNone/>
              <a:defRPr sz="1700" b="1"/>
            </a:lvl8pPr>
            <a:lvl9pPr marL="38654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0" y="2319870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463EA58-F370-463E-923D-27C9412F9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3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814C186-72D6-4A0C-895D-73543BEFE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F5B327C-573C-448E-809F-7368E1917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>
                <a:solidFill>
                  <a:srgbClr val="0070C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0069-A5A5-2640-8E1D-58A3D5D02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432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4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7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4" y="1530777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176" indent="0">
              <a:buNone/>
              <a:defRPr sz="1300"/>
            </a:lvl2pPr>
            <a:lvl3pPr marL="966354" indent="0">
              <a:buNone/>
              <a:defRPr sz="1100"/>
            </a:lvl3pPr>
            <a:lvl4pPr marL="1449529" indent="0">
              <a:buNone/>
              <a:defRPr sz="1000"/>
            </a:lvl4pPr>
            <a:lvl5pPr marL="1932708" indent="0">
              <a:buNone/>
              <a:defRPr sz="1000"/>
            </a:lvl5pPr>
            <a:lvl6pPr marL="2415885" indent="0">
              <a:buNone/>
              <a:defRPr sz="1000"/>
            </a:lvl6pPr>
            <a:lvl7pPr marL="2899063" indent="0">
              <a:buNone/>
              <a:defRPr sz="1000"/>
            </a:lvl7pPr>
            <a:lvl8pPr marL="3382239" indent="0">
              <a:buNone/>
              <a:defRPr sz="1000"/>
            </a:lvl8pPr>
            <a:lvl9pPr marL="3865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71ED52F-0407-431A-BDBF-E502ECDE5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94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3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176" indent="0">
              <a:buNone/>
              <a:defRPr sz="3000"/>
            </a:lvl2pPr>
            <a:lvl3pPr marL="966354" indent="0">
              <a:buNone/>
              <a:defRPr sz="2500"/>
            </a:lvl3pPr>
            <a:lvl4pPr marL="1449529" indent="0">
              <a:buNone/>
              <a:defRPr sz="2100"/>
            </a:lvl4pPr>
            <a:lvl5pPr marL="1932708" indent="0">
              <a:buNone/>
              <a:defRPr sz="2100"/>
            </a:lvl5pPr>
            <a:lvl6pPr marL="2415885" indent="0">
              <a:buNone/>
              <a:defRPr sz="2100"/>
            </a:lvl6pPr>
            <a:lvl7pPr marL="2899063" indent="0">
              <a:buNone/>
              <a:defRPr sz="2100"/>
            </a:lvl7pPr>
            <a:lvl8pPr marL="3382239" indent="0">
              <a:buNone/>
              <a:defRPr sz="2100"/>
            </a:lvl8pPr>
            <a:lvl9pPr marL="386541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4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176" indent="0">
              <a:buNone/>
              <a:defRPr sz="1300"/>
            </a:lvl2pPr>
            <a:lvl3pPr marL="966354" indent="0">
              <a:buNone/>
              <a:defRPr sz="1100"/>
            </a:lvl3pPr>
            <a:lvl4pPr marL="1449529" indent="0">
              <a:buNone/>
              <a:defRPr sz="1000"/>
            </a:lvl4pPr>
            <a:lvl5pPr marL="1932708" indent="0">
              <a:buNone/>
              <a:defRPr sz="1000"/>
            </a:lvl5pPr>
            <a:lvl6pPr marL="2415885" indent="0">
              <a:buNone/>
              <a:defRPr sz="1000"/>
            </a:lvl6pPr>
            <a:lvl7pPr marL="2899063" indent="0">
              <a:buNone/>
              <a:defRPr sz="1000"/>
            </a:lvl7pPr>
            <a:lvl8pPr marL="3382239" indent="0">
              <a:buNone/>
              <a:defRPr sz="1000"/>
            </a:lvl8pPr>
            <a:lvl9pPr marL="3865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AAFB9C5-2F77-41B0-80A5-ADFFF2B5A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9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BE28C7E-7722-490C-B855-F981503E1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194" y="159177"/>
            <a:ext cx="2056924" cy="65870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092" y="159177"/>
            <a:ext cx="6014085" cy="65870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B1A5E29-5EE4-4731-AAE8-99712DAE3A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9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9" y="159173"/>
            <a:ext cx="8161020" cy="772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09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61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6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9" y="159173"/>
            <a:ext cx="8161020" cy="772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5097" y="1869440"/>
            <a:ext cx="4000500" cy="235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5617" y="1869440"/>
            <a:ext cx="4000500" cy="235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75097" y="4389120"/>
            <a:ext cx="8161020" cy="235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4218152-799A-44A4-96A7-0A0CF89F5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43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9" y="159173"/>
            <a:ext cx="8161020" cy="772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09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5617" y="1869440"/>
            <a:ext cx="4000500" cy="235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5617" y="4389120"/>
            <a:ext cx="4000500" cy="235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D3CD56B-7065-4CDD-A562-83673F7CA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2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9" y="159173"/>
            <a:ext cx="8161020" cy="772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5097" y="186944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617" y="1869440"/>
            <a:ext cx="40005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CAEFC80-97A5-4067-9368-8E7B8E91E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3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12" indent="0">
              <a:buNone/>
              <a:defRPr sz="1800"/>
            </a:lvl2pPr>
            <a:lvl3pPr marL="913423" indent="0">
              <a:buNone/>
              <a:defRPr sz="1600"/>
            </a:lvl3pPr>
            <a:lvl4pPr marL="1370133" indent="0">
              <a:buNone/>
              <a:defRPr sz="1400"/>
            </a:lvl4pPr>
            <a:lvl5pPr marL="1826846" indent="0">
              <a:buNone/>
              <a:defRPr sz="1400"/>
            </a:lvl5pPr>
            <a:lvl6pPr marL="2283558" indent="0">
              <a:buNone/>
              <a:defRPr sz="1400"/>
            </a:lvl6pPr>
            <a:lvl7pPr marL="2740267" indent="0">
              <a:buNone/>
              <a:defRPr sz="1400"/>
            </a:lvl7pPr>
            <a:lvl8pPr marL="3196979" indent="0">
              <a:buNone/>
              <a:defRPr sz="1400"/>
            </a:lvl8pPr>
            <a:lvl9pPr marL="36536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B9FDB-CEC9-3346-B4D7-73E4A7BAD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9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3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719E9-5F67-0F4D-B327-96674A244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57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2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2" indent="0">
              <a:buNone/>
              <a:defRPr sz="2000" b="1"/>
            </a:lvl2pPr>
            <a:lvl3pPr marL="913423" indent="0">
              <a:buNone/>
              <a:defRPr sz="1800" b="1"/>
            </a:lvl3pPr>
            <a:lvl4pPr marL="1370133" indent="0">
              <a:buNone/>
              <a:defRPr sz="1600" b="1"/>
            </a:lvl4pPr>
            <a:lvl5pPr marL="1826846" indent="0">
              <a:buNone/>
              <a:defRPr sz="1600" b="1"/>
            </a:lvl5pPr>
            <a:lvl6pPr marL="2283558" indent="0">
              <a:buNone/>
              <a:defRPr sz="1600" b="1"/>
            </a:lvl6pPr>
            <a:lvl7pPr marL="2740267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13" y="163672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2" indent="0">
              <a:buNone/>
              <a:defRPr sz="2000" b="1"/>
            </a:lvl2pPr>
            <a:lvl3pPr marL="913423" indent="0">
              <a:buNone/>
              <a:defRPr sz="1800" b="1"/>
            </a:lvl3pPr>
            <a:lvl4pPr marL="1370133" indent="0">
              <a:buNone/>
              <a:defRPr sz="1600" b="1"/>
            </a:lvl4pPr>
            <a:lvl5pPr marL="1826846" indent="0">
              <a:buNone/>
              <a:defRPr sz="1600" b="1"/>
            </a:lvl5pPr>
            <a:lvl6pPr marL="2283558" indent="0">
              <a:buNone/>
              <a:defRPr sz="1600" b="1"/>
            </a:lvl6pPr>
            <a:lvl7pPr marL="2740267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13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7306-6D7E-E74F-B2EA-0E5F5FE71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43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FA25E-2238-5746-A155-895598844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88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B5A99-B39A-5749-BF06-542C29DC8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9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526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62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6712" indent="0">
              <a:buNone/>
              <a:defRPr sz="1200"/>
            </a:lvl2pPr>
            <a:lvl3pPr marL="913423" indent="0">
              <a:buNone/>
              <a:defRPr sz="1000"/>
            </a:lvl3pPr>
            <a:lvl4pPr marL="1370133" indent="0">
              <a:buNone/>
              <a:defRPr sz="1000"/>
            </a:lvl4pPr>
            <a:lvl5pPr marL="1826846" indent="0">
              <a:buNone/>
              <a:defRPr sz="1000"/>
            </a:lvl5pPr>
            <a:lvl6pPr marL="2283558" indent="0">
              <a:buNone/>
              <a:defRPr sz="1000"/>
            </a:lvl6pPr>
            <a:lvl7pPr marL="2740267" indent="0">
              <a:buNone/>
              <a:defRPr sz="1000"/>
            </a:lvl7pPr>
            <a:lvl8pPr marL="3196979" indent="0">
              <a:buNone/>
              <a:defRPr sz="1000"/>
            </a:lvl8pPr>
            <a:lvl9pPr marL="3653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0B621-0D10-1D43-9DB1-2CC8D6C60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72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6712" indent="0">
              <a:buNone/>
              <a:defRPr sz="2700"/>
            </a:lvl2pPr>
            <a:lvl3pPr marL="913423" indent="0">
              <a:buNone/>
              <a:defRPr sz="2400"/>
            </a:lvl3pPr>
            <a:lvl4pPr marL="1370133" indent="0">
              <a:buNone/>
              <a:defRPr sz="2000"/>
            </a:lvl4pPr>
            <a:lvl5pPr marL="1826846" indent="0">
              <a:buNone/>
              <a:defRPr sz="2000"/>
            </a:lvl5pPr>
            <a:lvl6pPr marL="2283558" indent="0">
              <a:buNone/>
              <a:defRPr sz="2000"/>
            </a:lvl6pPr>
            <a:lvl7pPr marL="2740267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6712" indent="0">
              <a:buNone/>
              <a:defRPr sz="1200"/>
            </a:lvl2pPr>
            <a:lvl3pPr marL="913423" indent="0">
              <a:buNone/>
              <a:defRPr sz="1000"/>
            </a:lvl3pPr>
            <a:lvl4pPr marL="1370133" indent="0">
              <a:buNone/>
              <a:defRPr sz="1000"/>
            </a:lvl4pPr>
            <a:lvl5pPr marL="1826846" indent="0">
              <a:buNone/>
              <a:defRPr sz="1000"/>
            </a:lvl5pPr>
            <a:lvl6pPr marL="2283558" indent="0">
              <a:buNone/>
              <a:defRPr sz="1000"/>
            </a:lvl6pPr>
            <a:lvl7pPr marL="2740267" indent="0">
              <a:buNone/>
              <a:defRPr sz="1000"/>
            </a:lvl7pPr>
            <a:lvl8pPr marL="3196979" indent="0">
              <a:buNone/>
              <a:defRPr sz="1000"/>
            </a:lvl8pPr>
            <a:lvl9pPr marL="3653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88F61-4642-4142-BD8A-C241A4BA6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034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"/>
            <a:ext cx="92964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36" tIns="48269" rIns="96536" bIns="482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19150"/>
            <a:ext cx="934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36" tIns="48269" rIns="96536" bIns="48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6" tIns="48269" rIns="96536" bIns="48269" numCol="1" anchor="t" anchorCtr="0" compatLnSpc="1">
            <a:prstTxWarp prst="textNoShape">
              <a:avLst/>
            </a:prstTxWarp>
          </a:bodyPr>
          <a:lstStyle>
            <a:lvl1pPr>
              <a:defRPr sz="1500" i="1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6" tIns="48269" rIns="96536" bIns="48269" numCol="1" anchor="t" anchorCtr="0" compatLnSpc="1">
            <a:prstTxWarp prst="textNoShape">
              <a:avLst/>
            </a:prstTxWarp>
          </a:bodyPr>
          <a:lstStyle>
            <a:lvl1pPr algn="ctr">
              <a:defRPr sz="1500" i="1">
                <a:solidFill>
                  <a:srgbClr val="0000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2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6" tIns="48269" rIns="96536" bIns="48269" numCol="1" anchor="t" anchorCtr="0" compatLnSpc="1">
            <a:prstTxWarp prst="textNoShape">
              <a:avLst/>
            </a:prstTxWarp>
          </a:bodyPr>
          <a:lstStyle>
            <a:lvl1pPr algn="r">
              <a:defRPr sz="1500" i="1">
                <a:solidFill>
                  <a:srgbClr val="0000FF"/>
                </a:solidFill>
              </a:defRPr>
            </a:lvl1pPr>
          </a:lstStyle>
          <a:p>
            <a:fld id="{59C28787-5417-6B47-A137-A239B8FE37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1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42" tIns="45671" rIns="91342" bIns="45671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42" tIns="45671" rIns="91342" bIns="45671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6185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6185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defTabSz="96185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defTabSz="96185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defTabSz="96185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6712" algn="ctr" defTabSz="96575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6pPr>
      <a:lvl7pPr marL="913423" algn="ctr" defTabSz="96575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7pPr>
      <a:lvl8pPr marL="1370133" algn="ctr" defTabSz="96575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8pPr>
      <a:lvl9pPr marL="1826846" algn="ctr" defTabSz="96575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9pPr>
    </p:titleStyle>
    <p:bodyStyle>
      <a:lvl1pPr marL="355537" indent="-355537" algn="l" defTabSz="961853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80910" indent="-299984" algn="l" defTabSz="96185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203111" indent="-236495" algn="l" defTabSz="96185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ＭＳ Ｐゴシック" pitchFamily="-112" charset="-128"/>
        </a:defRPr>
      </a:lvl3pPr>
      <a:lvl4pPr marL="1688800" indent="-241258" algn="l" defTabSz="96185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ＭＳ Ｐゴシック" pitchFamily="-112" charset="-128"/>
        </a:defRPr>
      </a:lvl4pPr>
      <a:lvl5pPr marL="2169726" indent="-236495" algn="l" defTabSz="96185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629261" indent="-241042" algn="l" defTabSz="96575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6pPr>
      <a:lvl7pPr marL="3085973" indent="-241042" algn="l" defTabSz="96575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7pPr>
      <a:lvl8pPr marL="3542686" indent="-241042" algn="l" defTabSz="96575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8pPr>
      <a:lvl9pPr marL="3999394" indent="-241042" algn="l" defTabSz="96575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2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3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3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46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58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67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5089" y="159173"/>
            <a:ext cx="8161020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5097" y="1869440"/>
            <a:ext cx="81610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4" y="6900334"/>
            <a:ext cx="4503896" cy="25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06666"/>
                </a:solidFill>
              </a:defRPr>
            </a:lvl1pPr>
          </a:lstStyle>
          <a:p>
            <a:pPr eaLnBrk="0" hangingPunct="0">
              <a:defRPr/>
            </a:pPr>
            <a:r>
              <a:rPr lang="en-US" smtClean="0">
                <a:latin typeface="Textile" charset="0"/>
                <a:ea typeface="+mn-ea"/>
                <a:cs typeface="+mn-cs"/>
              </a:rPr>
              <a:t>4/21/2011</a:t>
            </a:r>
            <a:endParaRPr lang="en-GB">
              <a:latin typeface="Textile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9197" y="6912190"/>
            <a:ext cx="1990249" cy="23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006666"/>
                </a:solidFill>
              </a:defRPr>
            </a:lvl1pPr>
          </a:lstStyle>
          <a:p>
            <a:pPr eaLnBrk="0" hangingPunct="0">
              <a:defRPr/>
            </a:pPr>
            <a:r>
              <a:rPr lang="en-GB">
                <a:latin typeface="Textile" charset="0"/>
                <a:ea typeface="+mn-ea"/>
                <a:cs typeface="+mn-cs"/>
              </a:rPr>
              <a:t>Page </a:t>
            </a:r>
            <a:fld id="{8613809B-225F-4751-83A9-ABD8FD4C7701}" type="slidenum">
              <a:rPr lang="en-GB">
                <a:latin typeface="Textile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GB">
              <a:latin typeface="Textile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60083" y="1000764"/>
            <a:ext cx="8321040" cy="6827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6636" tIns="48318" rIns="96636" bIns="48318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Textil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5pPr>
      <a:lvl6pPr marL="483176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6pPr>
      <a:lvl7pPr marL="966354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7pPr>
      <a:lvl8pPr marL="1449529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8pPr>
      <a:lvl9pPr marL="1932708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extile" charset="0"/>
        </a:defRPr>
      </a:lvl9pPr>
    </p:titleStyle>
    <p:bodyStyle>
      <a:lvl1pPr marL="362383" indent="-36238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162" indent="-30198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§"/>
        <a:defRPr sz="3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207942" indent="-24159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Monotype Sorts" charset="2"/>
        <a:buChar char="è"/>
        <a:defRPr sz="2500" b="1" i="1">
          <a:solidFill>
            <a:srgbClr val="0000FF"/>
          </a:solidFill>
          <a:latin typeface="+mn-lt"/>
        </a:defRPr>
      </a:lvl3pPr>
      <a:lvl4pPr marL="1691118" indent="-241590" algn="l" rtl="0" eaLnBrk="0" fontAlgn="base" hangingPunct="0">
        <a:spcBef>
          <a:spcPct val="20000"/>
        </a:spcBef>
        <a:spcAft>
          <a:spcPct val="0"/>
        </a:spcAft>
        <a:buChar char="–"/>
        <a:defRPr sz="2100" i="1">
          <a:solidFill>
            <a:srgbClr val="0000FF"/>
          </a:solidFill>
          <a:latin typeface="Times" pitchFamily="18" charset="0"/>
        </a:defRPr>
      </a:lvl4pPr>
      <a:lvl5pPr marL="2174297" indent="-24159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" pitchFamily="18" charset="0"/>
        </a:defRPr>
      </a:lvl5pPr>
      <a:lvl6pPr marL="2657473" indent="-24159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" pitchFamily="18" charset="0"/>
        </a:defRPr>
      </a:lvl6pPr>
      <a:lvl7pPr marL="3140651" indent="-24159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" pitchFamily="18" charset="0"/>
        </a:defRPr>
      </a:lvl7pPr>
      <a:lvl8pPr marL="3623827" indent="-24159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" pitchFamily="18" charset="0"/>
        </a:defRPr>
      </a:lvl8pPr>
      <a:lvl9pPr marL="4107003" indent="-24159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76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354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529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708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885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063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239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415" algn="l" defTabSz="966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185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4/21/2011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185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185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>
                <a:solidFill>
                  <a:srgbClr val="0000FF"/>
                </a:solidFill>
              </a:rPr>
              <a:pPr eaLnBrk="1" hangingPunct="1"/>
              <a:t>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600200" y="5410200"/>
            <a:ext cx="63341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91342" tIns="45671" rIns="91342" bIns="45671">
            <a:spAutoFit/>
          </a:bodyPr>
          <a:lstStyle/>
          <a:p>
            <a:pPr algn="ctr" eaLnBrk="0" hangingPunct="0"/>
            <a:r>
              <a:rPr lang="en-US" altLang="ja-JP" b="1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University of California, Los Angeles</a:t>
            </a:r>
            <a:endParaRPr lang="en-US" altLang="ja-JP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r>
              <a:rPr lang="en-US" altLang="ja-JP" b="1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Department of Physics and Astronomy</a:t>
            </a:r>
            <a:endParaRPr lang="en-US" altLang="ja-JP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endParaRPr lang="en-US" altLang="ja-JP" sz="1000">
              <a:solidFill>
                <a:srgbClr val="0099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ja-JP">
                <a:solidFill>
                  <a:srgbClr val="0099FF"/>
                </a:solidFill>
                <a:latin typeface="Tahoma" charset="0"/>
                <a:ea typeface="MS Mincho" charset="0"/>
                <a:cs typeface="MS Mincho" charset="0"/>
              </a:rPr>
              <a:t>arisaka@physics.ucla.edu</a:t>
            </a:r>
            <a:endParaRPr lang="en-US" altLang="ja-JP">
              <a:latin typeface="Times New Roman" charset="0"/>
              <a:cs typeface="ＭＳ Ｐゴシック" charset="0"/>
            </a:endParaRP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2"/>
            <a:ext cx="9296400" cy="1981202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65752" eaLnBrk="1" hangingPunct="1">
              <a:defRPr/>
            </a:pPr>
            <a:r>
              <a:rPr 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Dark Matter Programs</a:t>
            </a:r>
            <a:br>
              <a:rPr 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 UCLA</a:t>
            </a:r>
            <a:endParaRPr lang="en-US" sz="4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0" y="2768601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2" tIns="45671" rIns="91342" bIns="45671" anchor="ctr"/>
          <a:lstStyle/>
          <a:p>
            <a:endParaRPr lang="en-US"/>
          </a:p>
        </p:txBody>
      </p:sp>
      <p:sp>
        <p:nvSpPr>
          <p:cNvPr id="16392" name="Line 6"/>
          <p:cNvSpPr>
            <a:spLocks noChangeAspect="1" noChangeShapeType="1"/>
          </p:cNvSpPr>
          <p:nvPr/>
        </p:nvSpPr>
        <p:spPr bwMode="auto">
          <a:xfrm>
            <a:off x="26988" y="685802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2" tIns="45671" rIns="91342" bIns="45671" anchor="ctr"/>
          <a:lstStyle/>
          <a:p>
            <a:endParaRPr lang="en-US"/>
          </a:p>
        </p:txBody>
      </p:sp>
      <p:sp>
        <p:nvSpPr>
          <p:cNvPr id="16393" name="Line 7"/>
          <p:cNvSpPr>
            <a:spLocks noChangeAspect="1" noChangeShapeType="1"/>
          </p:cNvSpPr>
          <p:nvPr/>
        </p:nvSpPr>
        <p:spPr bwMode="auto">
          <a:xfrm>
            <a:off x="9574213" y="685802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42" tIns="45671" rIns="91342" bIns="45671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2201" y="3733802"/>
            <a:ext cx="4876800" cy="2161335"/>
          </a:xfrm>
          <a:prstGeom prst="rect">
            <a:avLst/>
          </a:prstGeom>
          <a:noFill/>
          <a:ln w="6350">
            <a:noFill/>
            <a:miter lim="800000"/>
            <a:headEnd type="none" w="lg" len="lg"/>
            <a:tailEnd type="none" w="med" len="lg"/>
          </a:ln>
          <a:effectLst/>
        </p:spPr>
        <p:txBody>
          <a:bodyPr lIns="91342" tIns="45671" rIns="91342" bIns="45671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 Arisaka</a:t>
            </a:r>
          </a:p>
          <a:p>
            <a:pPr algn="ctr" eaLnBrk="0" hangingPunct="0"/>
            <a:endParaRPr lang="en-US" sz="4400" b="1">
              <a:solidFill>
                <a:srgbClr val="0099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algn="ctr" eaLnBrk="0" hangingPunct="0"/>
            <a:endParaRPr lang="en-US" sz="4400" b="1">
              <a:solidFill>
                <a:srgbClr val="0099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2971800" cy="77216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VERITAS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958579" y="1579880"/>
            <a:ext cx="1288494" cy="4995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6644" tIns="48322" rIns="96644" bIns="48322" anchor="ctr"/>
          <a:lstStyle/>
          <a:p>
            <a:endParaRPr lang="en-US"/>
          </a:p>
        </p:txBody>
      </p:sp>
      <p:pic>
        <p:nvPicPr>
          <p:cNvPr id="30726" name="Picture 10" descr="C:\Documents and Settings\Rene\My Documents\Images\veritas\telescope1\IMG_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74391"/>
            <a:ext cx="4246721" cy="57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C:\Documents and Settings\phyjh\My Documents\My Pictures\mirror_facets.jpg"/>
          <p:cNvPicPr>
            <a:picLocks noChangeAspect="1" noChangeArrowheads="1"/>
          </p:cNvPicPr>
          <p:nvPr/>
        </p:nvPicPr>
        <p:blipFill rotWithShape="1">
          <a:blip r:embed="rId4" cstate="print"/>
          <a:srcRect t="16158"/>
          <a:stretch/>
        </p:blipFill>
        <p:spPr bwMode="auto">
          <a:xfrm>
            <a:off x="4953000" y="838201"/>
            <a:ext cx="3862578" cy="23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1500189" y="6519336"/>
            <a:ext cx="3567769" cy="4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44" tIns="48322" rIns="96644" bIns="48322">
            <a:spAutoFit/>
          </a:bodyPr>
          <a:lstStyle/>
          <a:p>
            <a:r>
              <a:rPr lang="en-US"/>
              <a:t>12m reflector, f1.0 optics</a:t>
            </a: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1" y="3733801"/>
            <a:ext cx="3749708" cy="2856921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19802" y="3200400"/>
            <a:ext cx="2620522" cy="476019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r>
              <a:rPr lang="en-US" dirty="0" smtClean="0"/>
              <a:t>350 Mirror Facets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712215" y="1186690"/>
            <a:ext cx="6586307" cy="5762614"/>
            <a:chOff x="1630680" y="1112520"/>
            <a:chExt cx="6272673" cy="5402451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407025" y="6068695"/>
              <a:ext cx="249632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500 pixel Camera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630680" y="1112520"/>
              <a:ext cx="975360" cy="97536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66440" eaLnBrk="0" hangingPunct="0"/>
              <a:endParaRPr lang="en-US" sz="1900">
                <a:latin typeface="Textile" charset="0"/>
              </a:endParaRPr>
            </a:p>
          </p:txBody>
        </p:sp>
        <p:cxnSp>
          <p:nvCxnSpPr>
            <p:cNvPr id="34" name="Straight Connector 33"/>
            <p:cNvCxnSpPr>
              <a:stCxn id="33" idx="7"/>
            </p:cNvCxnSpPr>
            <p:nvPr/>
          </p:nvCxnSpPr>
          <p:spPr bwMode="auto">
            <a:xfrm rot="16200000" flipH="1">
              <a:off x="3223260" y="495300"/>
              <a:ext cx="2585122" cy="41052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33" idx="3"/>
            </p:cNvCxnSpPr>
            <p:nvPr/>
          </p:nvCxnSpPr>
          <p:spPr bwMode="auto">
            <a:xfrm rot="16200000" flipH="1">
              <a:off x="1767840" y="1950720"/>
              <a:ext cx="3861398" cy="3850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>
          <a:xfrm>
            <a:off x="4414378" y="27018"/>
            <a:ext cx="48820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Rene </a:t>
            </a:r>
            <a:r>
              <a:rPr lang="en-US" sz="32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Ong</a:t>
            </a:r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, Vladimir </a:t>
            </a:r>
            <a:r>
              <a:rPr lang="en-US" sz="3200" b="1" i="1" dirty="0" err="1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Vassiliev</a:t>
            </a:r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</a:t>
            </a:r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</a:t>
            </a:r>
            <a:endParaRPr 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ages from 2_Hin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950" y="1"/>
            <a:ext cx="9611150" cy="7319670"/>
          </a:xfrm>
          <a:prstGeom prst="rect">
            <a:avLst/>
          </a:prstGeo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05200" y="95752"/>
            <a:ext cx="5943600" cy="59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+mj-lt"/>
              </a:rPr>
              <a:t>Cherenkov Telescope Array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8400" y="762000"/>
            <a:ext cx="31054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CFFCC"/>
                </a:solidFill>
                <a:latin typeface="Arial Narrow" charset="0"/>
                <a:cs typeface="ＭＳ Ｐゴシック" charset="0"/>
              </a:rPr>
              <a:t>Vladimir </a:t>
            </a:r>
            <a:r>
              <a:rPr lang="en-US" sz="3200" b="1" i="1" dirty="0" err="1">
                <a:solidFill>
                  <a:srgbClr val="CCFFCC"/>
                </a:solidFill>
                <a:latin typeface="Arial Narrow" charset="0"/>
                <a:cs typeface="ＭＳ Ｐゴシック" charset="0"/>
              </a:rPr>
              <a:t>Vassiliev</a:t>
            </a:r>
            <a:r>
              <a:rPr lang="en-US" sz="3200" b="1" i="1" dirty="0">
                <a:solidFill>
                  <a:srgbClr val="CCFFCC"/>
                </a:solidFill>
                <a:latin typeface="Arial Narrow" charset="0"/>
                <a:cs typeface="ＭＳ Ｐゴシック" charset="0"/>
              </a:rPr>
              <a:t> </a:t>
            </a:r>
            <a:endParaRPr lang="en-US" sz="3200" b="1" dirty="0">
              <a:solidFill>
                <a:srgbClr val="CCFF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75E-02CF-3947-9CA0-33CE86D6A4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61020" cy="772160"/>
          </a:xfrm>
        </p:spPr>
        <p:txBody>
          <a:bodyPr/>
          <a:lstStyle/>
          <a:p>
            <a:r>
              <a:rPr lang="en-US" dirty="0" smtClean="0"/>
              <a:t>GAPS Concept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05594" y="1382517"/>
            <a:ext cx="4895611" cy="5037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05" tIns="47553" rIns="95105" bIns="47553"/>
          <a:lstStyle/>
          <a:p>
            <a:pPr marL="347253" indent="-342220" eaLnBrk="0" hangingPunct="0"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9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GAPS consists of two detectors </a:t>
            </a:r>
          </a:p>
          <a:p>
            <a:pPr marL="347253" indent="-342220" eaLnBrk="0" hangingPunct="0"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9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(acceptance ~2.7 m</a:t>
            </a:r>
            <a:r>
              <a:rPr lang="en-US" sz="1900" b="1" baseline="33000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2</a:t>
            </a:r>
            <a:r>
              <a:rPr lang="en-US" sz="19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sr):</a:t>
            </a:r>
            <a:r>
              <a:rPr lang="en-US" sz="15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/>
            </a:r>
            <a:br>
              <a:rPr lang="en-US" sz="15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</a:br>
            <a:endParaRPr lang="en-US" sz="1500" b="1" dirty="0">
              <a:solidFill>
                <a:srgbClr val="FF0000"/>
              </a:solidFill>
              <a:latin typeface="Textile"/>
              <a:ea typeface="+mn-ea"/>
              <a:cs typeface="+mn-cs"/>
            </a:endParaRPr>
          </a:p>
          <a:p>
            <a:pPr marL="347253" indent="-342220" eaLnBrk="0" hangingPunct="0"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7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Si(Li) Detector (target and tracker):</a:t>
            </a:r>
          </a:p>
          <a:p>
            <a:pPr marL="347253" indent="-34222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Si(Li) tracker:13 layers of Si(Li) wafers</a:t>
            </a:r>
          </a:p>
          <a:p>
            <a:pPr marL="347253" indent="-34222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relatively low Z material 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good X-ray resolution 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circular modules segmented into 8 strips</a:t>
            </a:r>
            <a:b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</a:b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	</a:t>
            </a:r>
            <a:r>
              <a:rPr lang="en-US" sz="1500" b="1" dirty="0">
                <a:solidFill>
                  <a:srgbClr val="FF0000"/>
                </a:solidFill>
                <a:latin typeface="Textile"/>
                <a:ea typeface="+mn-ea"/>
                <a:cs typeface="+mn-cs"/>
                <a:sym typeface="Wingdings" pitchFamily="2" charset="2"/>
              </a:rPr>
              <a:t>  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3D particle tracking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270 per layer (total: ~3500)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timing: ~50 ns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dual channel electronics</a:t>
            </a:r>
            <a:b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</a:b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5-200 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keV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:      X-rays (resolution:~2 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keV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)</a:t>
            </a:r>
            <a:b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</a:b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0.1-200 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MeV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: charged particle</a:t>
            </a:r>
            <a:b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</a:br>
            <a:r>
              <a:rPr lang="en-US" sz="17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 </a:t>
            </a:r>
          </a:p>
          <a:p>
            <a:pPr marL="347253" indent="-342220" eaLnBrk="0" hangingPunct="0"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700" b="1" dirty="0">
                <a:solidFill>
                  <a:srgbClr val="FF0000"/>
                </a:solidFill>
                <a:latin typeface="Textile"/>
                <a:ea typeface="+mn-ea"/>
                <a:cs typeface="+mn-cs"/>
              </a:rPr>
              <a:t>Time of flight and anticoincidence shield: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plastic 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scintillator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 with PMTs surrounds tracker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track charged particles, 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dE</a:t>
            </a: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/</a:t>
            </a:r>
            <a:r>
              <a:rPr lang="en-US" sz="1500" dirty="0" err="1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dX</a:t>
            </a:r>
            <a:endParaRPr lang="en-US" sz="1500" dirty="0">
              <a:solidFill>
                <a:srgbClr val="000000"/>
              </a:solidFill>
              <a:latin typeface="Textile"/>
              <a:ea typeface="+mn-ea"/>
              <a:cs typeface="+mn-cs"/>
            </a:endParaRP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velocity measurement</a:t>
            </a:r>
          </a:p>
          <a:p>
            <a:pPr marL="347253" indent="-342220" eaLnBrk="0" hangingPunct="0">
              <a:buSzPct val="45000"/>
              <a:buFont typeface="Wingdings" pitchFamily="2" charset="2"/>
              <a:buChar char=""/>
              <a:tabLst>
                <a:tab pos="347253" algn="l"/>
                <a:tab pos="820322" algn="l"/>
                <a:tab pos="1295067" algn="l"/>
                <a:tab pos="1769814" algn="l"/>
                <a:tab pos="2244559" algn="l"/>
                <a:tab pos="2719305" algn="l"/>
                <a:tab pos="3194051" algn="l"/>
                <a:tab pos="3668798" algn="l"/>
                <a:tab pos="4143541" algn="l"/>
                <a:tab pos="4618290" algn="l"/>
                <a:tab pos="5093038" algn="l"/>
                <a:tab pos="5567782" algn="l"/>
                <a:tab pos="6042531" algn="l"/>
                <a:tab pos="6517276" algn="l"/>
                <a:tab pos="6992021" algn="l"/>
                <a:tab pos="7466769" algn="l"/>
                <a:tab pos="7941513" algn="l"/>
                <a:tab pos="8416260" algn="l"/>
                <a:tab pos="8891005" algn="l"/>
                <a:tab pos="9365753" algn="l"/>
                <a:tab pos="9840498" algn="l"/>
              </a:tabLst>
            </a:pP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anticoincidence for charged particles</a:t>
            </a:r>
            <a:b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</a:br>
            <a:r>
              <a:rPr lang="en-US" sz="1500" dirty="0">
                <a:solidFill>
                  <a:srgbClr val="000000"/>
                </a:solidFill>
                <a:latin typeface="Textile"/>
                <a:ea typeface="+mn-ea"/>
                <a:cs typeface="+mn-cs"/>
              </a:rPr>
              <a:t>	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0037" y="1158245"/>
            <a:ext cx="3923825" cy="5098627"/>
            <a:chOff x="-8" y="607"/>
            <a:chExt cx="2354" cy="3011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1616" y="663"/>
              <a:ext cx="690" cy="1204"/>
              <a:chOff x="1616" y="663"/>
              <a:chExt cx="690" cy="1204"/>
            </a:xfrm>
          </p:grpSpPr>
          <p:sp>
            <p:nvSpPr>
              <p:cNvPr id="270" name="AutoShape 5"/>
              <p:cNvSpPr>
                <a:spLocks noChangeArrowheads="1"/>
              </p:cNvSpPr>
              <p:nvPr/>
            </p:nvSpPr>
            <p:spPr bwMode="auto">
              <a:xfrm>
                <a:off x="1620" y="1493"/>
                <a:ext cx="328" cy="17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1 w 434"/>
                  <a:gd name="T5" fmla="*/ 10 h 272"/>
                  <a:gd name="T6" fmla="*/ 0 w 434"/>
                  <a:gd name="T7" fmla="*/ 2 h 272"/>
                  <a:gd name="T8" fmla="*/ 5 w 434"/>
                  <a:gd name="T9" fmla="*/ 0 h 272"/>
                  <a:gd name="T10" fmla="*/ 82 w 434"/>
                  <a:gd name="T11" fmla="*/ 10 h 272"/>
                  <a:gd name="T12" fmla="*/ 81 w 434"/>
                  <a:gd name="T13" fmla="*/ 10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1" name="AutoShape 6"/>
              <p:cNvSpPr>
                <a:spLocks noChangeArrowheads="1"/>
              </p:cNvSpPr>
              <p:nvPr/>
            </p:nvSpPr>
            <p:spPr bwMode="auto">
              <a:xfrm>
                <a:off x="1620" y="672"/>
                <a:ext cx="315" cy="99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8 w 417"/>
                  <a:gd name="T5" fmla="*/ 56 h 1519"/>
                  <a:gd name="T6" fmla="*/ 0 w 417"/>
                  <a:gd name="T7" fmla="*/ 45 h 1519"/>
                  <a:gd name="T8" fmla="*/ 2 w 417"/>
                  <a:gd name="T9" fmla="*/ 0 h 1519"/>
                  <a:gd name="T10" fmla="*/ 79 w 417"/>
                  <a:gd name="T11" fmla="*/ 10 h 1519"/>
                  <a:gd name="T12" fmla="*/ 78 w 417"/>
                  <a:gd name="T13" fmla="*/ 56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2" name="AutoShape 7"/>
              <p:cNvSpPr>
                <a:spLocks noChangeArrowheads="1"/>
              </p:cNvSpPr>
              <p:nvPr/>
            </p:nvSpPr>
            <p:spPr bwMode="auto">
              <a:xfrm>
                <a:off x="1616" y="665"/>
                <a:ext cx="317" cy="100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3" name="AutoShape 8"/>
              <p:cNvSpPr>
                <a:spLocks noChangeArrowheads="1"/>
              </p:cNvSpPr>
              <p:nvPr/>
            </p:nvSpPr>
            <p:spPr bwMode="auto">
              <a:xfrm>
                <a:off x="1972" y="1688"/>
                <a:ext cx="329" cy="17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1 w 434"/>
                  <a:gd name="T5" fmla="*/ 10 h 272"/>
                  <a:gd name="T6" fmla="*/ 0 w 434"/>
                  <a:gd name="T7" fmla="*/ 2 h 272"/>
                  <a:gd name="T8" fmla="*/ 5 w 434"/>
                  <a:gd name="T9" fmla="*/ 0 h 272"/>
                  <a:gd name="T10" fmla="*/ 82 w 434"/>
                  <a:gd name="T11" fmla="*/ 10 h 272"/>
                  <a:gd name="T12" fmla="*/ 81 w 434"/>
                  <a:gd name="T13" fmla="*/ 10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4" name="AutoShape 9"/>
              <p:cNvSpPr>
                <a:spLocks noChangeArrowheads="1"/>
              </p:cNvSpPr>
              <p:nvPr/>
            </p:nvSpPr>
            <p:spPr bwMode="auto">
              <a:xfrm>
                <a:off x="1986" y="866"/>
                <a:ext cx="316" cy="99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55 h 1519"/>
                  <a:gd name="T6" fmla="*/ 0 w 419"/>
                  <a:gd name="T7" fmla="*/ 44 h 1519"/>
                  <a:gd name="T8" fmla="*/ 2 w 419"/>
                  <a:gd name="T9" fmla="*/ 0 h 1519"/>
                  <a:gd name="T10" fmla="*/ 76 w 419"/>
                  <a:gd name="T11" fmla="*/ 10 h 1519"/>
                  <a:gd name="T12" fmla="*/ 76 w 419"/>
                  <a:gd name="T13" fmla="*/ 5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5" name="AutoShape 10"/>
              <p:cNvSpPr>
                <a:spLocks noChangeArrowheads="1"/>
              </p:cNvSpPr>
              <p:nvPr/>
            </p:nvSpPr>
            <p:spPr bwMode="auto">
              <a:xfrm>
                <a:off x="1973" y="866"/>
                <a:ext cx="329" cy="17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35"/>
                  <a:gd name="T5" fmla="*/ 10 h 272"/>
                  <a:gd name="T6" fmla="*/ 0 w 435"/>
                  <a:gd name="T7" fmla="*/ 2 h 272"/>
                  <a:gd name="T8" fmla="*/ 5 w 435"/>
                  <a:gd name="T9" fmla="*/ 0 h 272"/>
                  <a:gd name="T10" fmla="*/ 80 w 435"/>
                  <a:gd name="T11" fmla="*/ 10 h 272"/>
                  <a:gd name="T12" fmla="*/ 76 w 435"/>
                  <a:gd name="T13" fmla="*/ 10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6" name="AutoShape 11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315" cy="99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8 w 417"/>
                  <a:gd name="T5" fmla="*/ 56 h 1519"/>
                  <a:gd name="T6" fmla="*/ 0 w 417"/>
                  <a:gd name="T7" fmla="*/ 45 h 1519"/>
                  <a:gd name="T8" fmla="*/ 2 w 417"/>
                  <a:gd name="T9" fmla="*/ 0 h 1519"/>
                  <a:gd name="T10" fmla="*/ 79 w 417"/>
                  <a:gd name="T11" fmla="*/ 10 h 1519"/>
                  <a:gd name="T12" fmla="*/ 78 w 417"/>
                  <a:gd name="T13" fmla="*/ 56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7" name="AutoShape 12"/>
              <p:cNvSpPr>
                <a:spLocks noChangeArrowheads="1"/>
              </p:cNvSpPr>
              <p:nvPr/>
            </p:nvSpPr>
            <p:spPr bwMode="auto">
              <a:xfrm>
                <a:off x="1968" y="860"/>
                <a:ext cx="333" cy="17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7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7 h 272"/>
                  <a:gd name="T12" fmla="*/ 79 w 440"/>
                  <a:gd name="T13" fmla="*/ 7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78" name="AutoShape 13"/>
              <p:cNvSpPr>
                <a:spLocks noChangeArrowheads="1"/>
              </p:cNvSpPr>
              <p:nvPr/>
            </p:nvSpPr>
            <p:spPr bwMode="auto">
              <a:xfrm>
                <a:off x="1968" y="861"/>
                <a:ext cx="317" cy="100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grpSp>
            <p:nvGrpSpPr>
              <p:cNvPr id="279" name="Group 14"/>
              <p:cNvGrpSpPr>
                <a:grpSpLocks/>
              </p:cNvGrpSpPr>
              <p:nvPr/>
            </p:nvGrpSpPr>
            <p:grpSpPr bwMode="auto">
              <a:xfrm>
                <a:off x="2283" y="1032"/>
                <a:ext cx="23" cy="835"/>
                <a:chOff x="2283" y="1032"/>
                <a:chExt cx="23" cy="835"/>
              </a:xfrm>
            </p:grpSpPr>
            <p:sp>
              <p:nvSpPr>
                <p:cNvPr id="284" name="AutoShape 15"/>
                <p:cNvSpPr>
                  <a:spLocks noChangeArrowheads="1"/>
                </p:cNvSpPr>
                <p:nvPr/>
              </p:nvSpPr>
              <p:spPr bwMode="auto">
                <a:xfrm>
                  <a:off x="2286" y="1037"/>
                  <a:ext cx="16" cy="825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AutoShape 16"/>
                <p:cNvSpPr>
                  <a:spLocks noChangeArrowheads="1"/>
                </p:cNvSpPr>
                <p:nvPr/>
              </p:nvSpPr>
              <p:spPr bwMode="auto">
                <a:xfrm>
                  <a:off x="2283" y="1032"/>
                  <a:ext cx="23" cy="835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0" name="AutoShape 17"/>
              <p:cNvSpPr>
                <a:spLocks noChangeArrowheads="1"/>
              </p:cNvSpPr>
              <p:nvPr/>
            </p:nvSpPr>
            <p:spPr bwMode="auto">
              <a:xfrm>
                <a:off x="1684" y="692"/>
                <a:ext cx="317" cy="100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81" name="AutoShape 18"/>
              <p:cNvSpPr>
                <a:spLocks noChangeArrowheads="1"/>
              </p:cNvSpPr>
              <p:nvPr/>
            </p:nvSpPr>
            <p:spPr bwMode="auto">
              <a:xfrm>
                <a:off x="1616" y="663"/>
                <a:ext cx="332" cy="17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10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10 h 272"/>
                  <a:gd name="T12" fmla="*/ 79 w 440"/>
                  <a:gd name="T13" fmla="*/ 10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82" name="AutoShape 19"/>
              <p:cNvSpPr>
                <a:spLocks noChangeArrowheads="1"/>
              </p:cNvSpPr>
              <p:nvPr/>
            </p:nvSpPr>
            <p:spPr bwMode="auto">
              <a:xfrm>
                <a:off x="1695" y="707"/>
                <a:ext cx="332" cy="17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10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10 h 272"/>
                  <a:gd name="T12" fmla="*/ 79 w 440"/>
                  <a:gd name="T13" fmla="*/ 10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83" name="AutoShape 20"/>
              <p:cNvSpPr>
                <a:spLocks noChangeArrowheads="1"/>
              </p:cNvSpPr>
              <p:nvPr/>
            </p:nvSpPr>
            <p:spPr bwMode="auto">
              <a:xfrm>
                <a:off x="1764" y="749"/>
                <a:ext cx="317" cy="100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854" y="1234"/>
              <a:ext cx="695" cy="976"/>
              <a:chOff x="854" y="1234"/>
              <a:chExt cx="695" cy="976"/>
            </a:xfrm>
          </p:grpSpPr>
          <p:sp>
            <p:nvSpPr>
              <p:cNvPr id="263" name="AutoShape 22"/>
              <p:cNvSpPr>
                <a:spLocks noChangeArrowheads="1"/>
              </p:cNvSpPr>
              <p:nvPr/>
            </p:nvSpPr>
            <p:spPr bwMode="auto">
              <a:xfrm>
                <a:off x="1533" y="1245"/>
                <a:ext cx="15" cy="84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24"/>
                  <a:gd name="T5" fmla="*/ 1388 h 1388"/>
                  <a:gd name="T6" fmla="*/ 0 w 24"/>
                  <a:gd name="T7" fmla="*/ 1374 h 1388"/>
                  <a:gd name="T8" fmla="*/ 3 w 24"/>
                  <a:gd name="T9" fmla="*/ 0 h 1388"/>
                  <a:gd name="T10" fmla="*/ 24 w 24"/>
                  <a:gd name="T11" fmla="*/ 15 h 1388"/>
                  <a:gd name="T12" fmla="*/ 23 w 24"/>
                  <a:gd name="T13" fmla="*/ 1388 h 1388"/>
                  <a:gd name="T14" fmla="*/ 0 w 24"/>
                  <a:gd name="T15" fmla="*/ 0 h 1388"/>
                  <a:gd name="T16" fmla="*/ 24 w 24"/>
                  <a:gd name="T17" fmla="*/ 1388 h 138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4" h="1388">
                    <a:moveTo>
                      <a:pt x="23" y="1388"/>
                    </a:moveTo>
                    <a:lnTo>
                      <a:pt x="0" y="1374"/>
                    </a:lnTo>
                    <a:lnTo>
                      <a:pt x="3" y="0"/>
                    </a:lnTo>
                    <a:lnTo>
                      <a:pt x="24" y="15"/>
                    </a:lnTo>
                    <a:lnTo>
                      <a:pt x="23" y="1388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4" name="AutoShape 23"/>
              <p:cNvSpPr>
                <a:spLocks noChangeArrowheads="1"/>
              </p:cNvSpPr>
              <p:nvPr/>
            </p:nvSpPr>
            <p:spPr bwMode="auto">
              <a:xfrm>
                <a:off x="858" y="1245"/>
                <a:ext cx="689" cy="12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 w 1140"/>
                  <a:gd name="T5" fmla="*/ 200 h 200"/>
                  <a:gd name="T6" fmla="*/ 0 w 1140"/>
                  <a:gd name="T7" fmla="*/ 186 h 200"/>
                  <a:gd name="T8" fmla="*/ 1119 w 1140"/>
                  <a:gd name="T9" fmla="*/ 0 h 200"/>
                  <a:gd name="T10" fmla="*/ 1140 w 1140"/>
                  <a:gd name="T11" fmla="*/ 15 h 200"/>
                  <a:gd name="T12" fmla="*/ 21 w 1140"/>
                  <a:gd name="T13" fmla="*/ 200 h 200"/>
                  <a:gd name="T14" fmla="*/ 0 w 1140"/>
                  <a:gd name="T15" fmla="*/ 0 h 200"/>
                  <a:gd name="T16" fmla="*/ 1140 w 1140"/>
                  <a:gd name="T17" fmla="*/ 200 h 2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140" h="200">
                    <a:moveTo>
                      <a:pt x="21" y="200"/>
                    </a:moveTo>
                    <a:lnTo>
                      <a:pt x="0" y="186"/>
                    </a:lnTo>
                    <a:lnTo>
                      <a:pt x="1119" y="0"/>
                    </a:lnTo>
                    <a:lnTo>
                      <a:pt x="1140" y="15"/>
                    </a:lnTo>
                    <a:lnTo>
                      <a:pt x="21" y="200"/>
                    </a:lnTo>
                    <a:close/>
                  </a:path>
                </a:pathLst>
              </a:custGeom>
              <a:solidFill>
                <a:srgbClr val="B4B48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5" name="AutoShape 24"/>
              <p:cNvSpPr>
                <a:spLocks noChangeArrowheads="1"/>
              </p:cNvSpPr>
              <p:nvPr/>
            </p:nvSpPr>
            <p:spPr bwMode="auto">
              <a:xfrm>
                <a:off x="856" y="1359"/>
                <a:ext cx="14" cy="84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2 w 24"/>
                  <a:gd name="T5" fmla="*/ 1389 h 1389"/>
                  <a:gd name="T6" fmla="*/ 0 w 24"/>
                  <a:gd name="T7" fmla="*/ 1375 h 1389"/>
                  <a:gd name="T8" fmla="*/ 3 w 24"/>
                  <a:gd name="T9" fmla="*/ 0 h 1389"/>
                  <a:gd name="T10" fmla="*/ 24 w 24"/>
                  <a:gd name="T11" fmla="*/ 14 h 1389"/>
                  <a:gd name="T12" fmla="*/ 22 w 24"/>
                  <a:gd name="T13" fmla="*/ 1389 h 1389"/>
                  <a:gd name="T14" fmla="*/ 0 w 24"/>
                  <a:gd name="T15" fmla="*/ 0 h 1389"/>
                  <a:gd name="T16" fmla="*/ 24 w 24"/>
                  <a:gd name="T17" fmla="*/ 1389 h 138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4" h="1389">
                    <a:moveTo>
                      <a:pt x="22" y="1389"/>
                    </a:moveTo>
                    <a:lnTo>
                      <a:pt x="0" y="1375"/>
                    </a:lnTo>
                    <a:lnTo>
                      <a:pt x="3" y="0"/>
                    </a:lnTo>
                    <a:lnTo>
                      <a:pt x="24" y="14"/>
                    </a:lnTo>
                    <a:lnTo>
                      <a:pt x="22" y="1389"/>
                    </a:lnTo>
                    <a:close/>
                  </a:path>
                </a:pathLst>
              </a:custGeom>
              <a:solidFill>
                <a:srgbClr val="82825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6" name="AutoShape 25"/>
              <p:cNvSpPr>
                <a:spLocks noChangeArrowheads="1"/>
              </p:cNvSpPr>
              <p:nvPr/>
            </p:nvSpPr>
            <p:spPr bwMode="auto">
              <a:xfrm>
                <a:off x="854" y="1234"/>
                <a:ext cx="678" cy="95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21 w 1121"/>
                  <a:gd name="T5" fmla="*/ 0 h 1560"/>
                  <a:gd name="T6" fmla="*/ 1120 w 1121"/>
                  <a:gd name="T7" fmla="*/ 1373 h 1560"/>
                  <a:gd name="T8" fmla="*/ 0 w 1121"/>
                  <a:gd name="T9" fmla="*/ 1560 h 1560"/>
                  <a:gd name="T10" fmla="*/ 2 w 1121"/>
                  <a:gd name="T11" fmla="*/ 185 h 1560"/>
                  <a:gd name="T12" fmla="*/ 1121 w 1121"/>
                  <a:gd name="T13" fmla="*/ 0 h 1560"/>
                  <a:gd name="T14" fmla="*/ 0 w 1121"/>
                  <a:gd name="T15" fmla="*/ 0 h 1560"/>
                  <a:gd name="T16" fmla="*/ 1121 w 1121"/>
                  <a:gd name="T17" fmla="*/ 1560 h 156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121" h="1560">
                    <a:moveTo>
                      <a:pt x="1121" y="0"/>
                    </a:moveTo>
                    <a:lnTo>
                      <a:pt x="1120" y="1373"/>
                    </a:lnTo>
                    <a:lnTo>
                      <a:pt x="0" y="1560"/>
                    </a:lnTo>
                    <a:lnTo>
                      <a:pt x="2" y="185"/>
                    </a:lnTo>
                    <a:lnTo>
                      <a:pt x="1121" y="0"/>
                    </a:lnTo>
                    <a:close/>
                  </a:path>
                </a:pathLst>
              </a:custGeom>
              <a:solidFill>
                <a:srgbClr val="44AB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7" name="AutoShape 26"/>
              <p:cNvSpPr>
                <a:spLocks noChangeArrowheads="1"/>
              </p:cNvSpPr>
              <p:nvPr/>
            </p:nvSpPr>
            <p:spPr bwMode="auto">
              <a:xfrm>
                <a:off x="854" y="1239"/>
                <a:ext cx="695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1150"/>
                  <a:gd name="T5" fmla="*/ 206 h 206"/>
                  <a:gd name="T6" fmla="*/ 0 w 1150"/>
                  <a:gd name="T7" fmla="*/ 191 h 206"/>
                  <a:gd name="T8" fmla="*/ 1127 w 1150"/>
                  <a:gd name="T9" fmla="*/ 0 h 206"/>
                  <a:gd name="T10" fmla="*/ 1150 w 1150"/>
                  <a:gd name="T11" fmla="*/ 15 h 206"/>
                  <a:gd name="T12" fmla="*/ 23 w 1150"/>
                  <a:gd name="T13" fmla="*/ 206 h 206"/>
                  <a:gd name="T14" fmla="*/ 0 w 1150"/>
                  <a:gd name="T15" fmla="*/ 0 h 206"/>
                  <a:gd name="T16" fmla="*/ 1150 w 1150"/>
                  <a:gd name="T17" fmla="*/ 206 h 20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150" h="206">
                    <a:moveTo>
                      <a:pt x="23" y="206"/>
                    </a:moveTo>
                    <a:lnTo>
                      <a:pt x="0" y="191"/>
                    </a:lnTo>
                    <a:lnTo>
                      <a:pt x="1127" y="0"/>
                    </a:lnTo>
                    <a:lnTo>
                      <a:pt x="1150" y="15"/>
                    </a:lnTo>
                    <a:lnTo>
                      <a:pt x="23" y="20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8" name="AutoShape 27"/>
              <p:cNvSpPr>
                <a:spLocks noChangeArrowheads="1"/>
              </p:cNvSpPr>
              <p:nvPr/>
            </p:nvSpPr>
            <p:spPr bwMode="auto">
              <a:xfrm>
                <a:off x="854" y="1356"/>
                <a:ext cx="14" cy="8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23"/>
                  <a:gd name="T5" fmla="*/ 1400 h 1400"/>
                  <a:gd name="T6" fmla="*/ 0 w 23"/>
                  <a:gd name="T7" fmla="*/ 1386 h 1400"/>
                  <a:gd name="T8" fmla="*/ 0 w 23"/>
                  <a:gd name="T9" fmla="*/ 0 h 1400"/>
                  <a:gd name="T10" fmla="*/ 23 w 23"/>
                  <a:gd name="T11" fmla="*/ 15 h 1400"/>
                  <a:gd name="T12" fmla="*/ 23 w 23"/>
                  <a:gd name="T13" fmla="*/ 1400 h 1400"/>
                  <a:gd name="T14" fmla="*/ 0 w 23"/>
                  <a:gd name="T15" fmla="*/ 0 h 1400"/>
                  <a:gd name="T16" fmla="*/ 23 w 23"/>
                  <a:gd name="T17" fmla="*/ 1400 h 14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3" h="1400">
                    <a:moveTo>
                      <a:pt x="23" y="1400"/>
                    </a:moveTo>
                    <a:lnTo>
                      <a:pt x="0" y="1386"/>
                    </a:lnTo>
                    <a:lnTo>
                      <a:pt x="0" y="0"/>
                    </a:lnTo>
                    <a:lnTo>
                      <a:pt x="23" y="15"/>
                    </a:lnTo>
                    <a:lnTo>
                      <a:pt x="23" y="1400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69" name="AutoShape 28"/>
              <p:cNvSpPr>
                <a:spLocks noChangeArrowheads="1"/>
              </p:cNvSpPr>
              <p:nvPr/>
            </p:nvSpPr>
            <p:spPr bwMode="auto">
              <a:xfrm>
                <a:off x="868" y="1249"/>
                <a:ext cx="681" cy="9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27 w 1127"/>
                  <a:gd name="T5" fmla="*/ 0 h 1576"/>
                  <a:gd name="T6" fmla="*/ 1127 w 1127"/>
                  <a:gd name="T7" fmla="*/ 1386 h 1576"/>
                  <a:gd name="T8" fmla="*/ 0 w 1127"/>
                  <a:gd name="T9" fmla="*/ 1576 h 1576"/>
                  <a:gd name="T10" fmla="*/ 0 w 1127"/>
                  <a:gd name="T11" fmla="*/ 191 h 1576"/>
                  <a:gd name="T12" fmla="*/ 1127 w 1127"/>
                  <a:gd name="T13" fmla="*/ 0 h 1576"/>
                  <a:gd name="T14" fmla="*/ 1123 w 1127"/>
                  <a:gd name="T15" fmla="*/ 1382 h 1576"/>
                  <a:gd name="T16" fmla="*/ 1124 w 1127"/>
                  <a:gd name="T17" fmla="*/ 9 h 1576"/>
                  <a:gd name="T18" fmla="*/ 5 w 1127"/>
                  <a:gd name="T19" fmla="*/ 194 h 1576"/>
                  <a:gd name="T20" fmla="*/ 3 w 1127"/>
                  <a:gd name="T21" fmla="*/ 1569 h 1576"/>
                  <a:gd name="T22" fmla="*/ 1123 w 1127"/>
                  <a:gd name="T23" fmla="*/ 1382 h 1576"/>
                  <a:gd name="T24" fmla="*/ 1127 w 1127"/>
                  <a:gd name="T25" fmla="*/ 0 h 1576"/>
                  <a:gd name="T26" fmla="*/ 0 w 1127"/>
                  <a:gd name="T27" fmla="*/ 0 h 1576"/>
                  <a:gd name="T28" fmla="*/ 1127 w 1127"/>
                  <a:gd name="T29" fmla="*/ 1576 h 157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1127" h="1576">
                    <a:moveTo>
                      <a:pt x="1127" y="0"/>
                    </a:moveTo>
                    <a:lnTo>
                      <a:pt x="1127" y="1386"/>
                    </a:lnTo>
                    <a:lnTo>
                      <a:pt x="0" y="1576"/>
                    </a:lnTo>
                    <a:lnTo>
                      <a:pt x="0" y="191"/>
                    </a:lnTo>
                    <a:lnTo>
                      <a:pt x="1127" y="0"/>
                    </a:lnTo>
                    <a:lnTo>
                      <a:pt x="1123" y="1382"/>
                    </a:lnTo>
                    <a:lnTo>
                      <a:pt x="1124" y="9"/>
                    </a:lnTo>
                    <a:lnTo>
                      <a:pt x="5" y="194"/>
                    </a:lnTo>
                    <a:lnTo>
                      <a:pt x="3" y="1569"/>
                    </a:lnTo>
                    <a:lnTo>
                      <a:pt x="1123" y="1382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A3E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1547" y="1229"/>
              <a:ext cx="462" cy="1160"/>
              <a:chOff x="1547" y="1229"/>
              <a:chExt cx="462" cy="1160"/>
            </a:xfrm>
          </p:grpSpPr>
          <p:grpSp>
            <p:nvGrpSpPr>
              <p:cNvPr id="229" name="Group 30"/>
              <p:cNvGrpSpPr>
                <a:grpSpLocks/>
              </p:cNvGrpSpPr>
              <p:nvPr/>
            </p:nvGrpSpPr>
            <p:grpSpPr bwMode="auto">
              <a:xfrm>
                <a:off x="1547" y="1229"/>
                <a:ext cx="246" cy="871"/>
                <a:chOff x="1547" y="1229"/>
                <a:chExt cx="246" cy="871"/>
              </a:xfrm>
            </p:grpSpPr>
            <p:sp>
              <p:nvSpPr>
                <p:cNvPr id="254" name="AutoShape 31"/>
                <p:cNvSpPr>
                  <a:spLocks noChangeArrowheads="1"/>
                </p:cNvSpPr>
                <p:nvPr/>
              </p:nvSpPr>
              <p:spPr bwMode="auto">
                <a:xfrm>
                  <a:off x="1550" y="1946"/>
                  <a:ext cx="238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7 w 434"/>
                    <a:gd name="T5" fmla="*/ 86 h 272"/>
                    <a:gd name="T6" fmla="*/ 0 w 434"/>
                    <a:gd name="T7" fmla="*/ 4 h 272"/>
                    <a:gd name="T8" fmla="*/ 5 w 434"/>
                    <a:gd name="T9" fmla="*/ 0 h 272"/>
                    <a:gd name="T10" fmla="*/ 79 w 434"/>
                    <a:gd name="T11" fmla="*/ 83 h 272"/>
                    <a:gd name="T12" fmla="*/ 77 w 434"/>
                    <a:gd name="T13" fmla="*/ 86 h 272"/>
                    <a:gd name="T14" fmla="*/ 0 w 434"/>
                    <a:gd name="T15" fmla="*/ 0 h 272"/>
                    <a:gd name="T16" fmla="*/ 434 w 434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34" h="272">
                      <a:moveTo>
                        <a:pt x="416" y="272"/>
                      </a:moveTo>
                      <a:lnTo>
                        <a:pt x="0" y="4"/>
                      </a:lnTo>
                      <a:lnTo>
                        <a:pt x="18" y="0"/>
                      </a:lnTo>
                      <a:lnTo>
                        <a:pt x="434" y="268"/>
                      </a:lnTo>
                      <a:lnTo>
                        <a:pt x="416" y="272"/>
                      </a:lnTo>
                      <a:close/>
                    </a:path>
                  </a:pathLst>
                </a:custGeom>
                <a:solidFill>
                  <a:srgbClr val="B4B4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AutoShape 32"/>
                <p:cNvSpPr>
                  <a:spLocks noChangeArrowheads="1"/>
                </p:cNvSpPr>
                <p:nvPr/>
              </p:nvSpPr>
              <p:spPr bwMode="auto">
                <a:xfrm>
                  <a:off x="1560" y="1236"/>
                  <a:ext cx="229" cy="861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1 w 419"/>
                    <a:gd name="T5" fmla="*/ 475 h 1519"/>
                    <a:gd name="T6" fmla="*/ 0 w 419"/>
                    <a:gd name="T7" fmla="*/ 391 h 1519"/>
                    <a:gd name="T8" fmla="*/ 2 w 419"/>
                    <a:gd name="T9" fmla="*/ 0 h 1519"/>
                    <a:gd name="T10" fmla="*/ 73 w 419"/>
                    <a:gd name="T11" fmla="*/ 83 h 1519"/>
                    <a:gd name="T12" fmla="*/ 71 w 419"/>
                    <a:gd name="T13" fmla="*/ 475 h 1519"/>
                    <a:gd name="T14" fmla="*/ 0 w 419"/>
                    <a:gd name="T15" fmla="*/ 0 h 1519"/>
                    <a:gd name="T16" fmla="*/ 419 w 419"/>
                    <a:gd name="T17" fmla="*/ 1519 h 151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9" h="1519">
                      <a:moveTo>
                        <a:pt x="416" y="1519"/>
                      </a:moveTo>
                      <a:lnTo>
                        <a:pt x="0" y="1251"/>
                      </a:lnTo>
                      <a:lnTo>
                        <a:pt x="2" y="0"/>
                      </a:lnTo>
                      <a:lnTo>
                        <a:pt x="419" y="268"/>
                      </a:lnTo>
                      <a:lnTo>
                        <a:pt x="416" y="1519"/>
                      </a:lnTo>
                      <a:close/>
                    </a:path>
                  </a:pathLst>
                </a:custGeom>
                <a:solidFill>
                  <a:srgbClr val="8282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AutoShape 33"/>
                <p:cNvSpPr>
                  <a:spLocks noChangeArrowheads="1"/>
                </p:cNvSpPr>
                <p:nvPr/>
              </p:nvSpPr>
              <p:spPr bwMode="auto">
                <a:xfrm>
                  <a:off x="1551" y="1236"/>
                  <a:ext cx="238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 w 435"/>
                    <a:gd name="T5" fmla="*/ 86 h 272"/>
                    <a:gd name="T6" fmla="*/ 0 w 435"/>
                    <a:gd name="T7" fmla="*/ 4 h 272"/>
                    <a:gd name="T8" fmla="*/ 5 w 435"/>
                    <a:gd name="T9" fmla="*/ 0 h 272"/>
                    <a:gd name="T10" fmla="*/ 77 w 435"/>
                    <a:gd name="T11" fmla="*/ 83 h 272"/>
                    <a:gd name="T12" fmla="*/ 73 w 435"/>
                    <a:gd name="T13" fmla="*/ 86 h 272"/>
                    <a:gd name="T14" fmla="*/ 0 w 435"/>
                    <a:gd name="T15" fmla="*/ 0 h 272"/>
                    <a:gd name="T16" fmla="*/ 435 w 435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35" h="272">
                      <a:moveTo>
                        <a:pt x="415" y="272"/>
                      </a:moveTo>
                      <a:lnTo>
                        <a:pt x="0" y="4"/>
                      </a:lnTo>
                      <a:lnTo>
                        <a:pt x="18" y="0"/>
                      </a:lnTo>
                      <a:lnTo>
                        <a:pt x="435" y="268"/>
                      </a:lnTo>
                      <a:lnTo>
                        <a:pt x="415" y="27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AutoShape 34"/>
                <p:cNvSpPr>
                  <a:spLocks noChangeArrowheads="1"/>
                </p:cNvSpPr>
                <p:nvPr/>
              </p:nvSpPr>
              <p:spPr bwMode="auto">
                <a:xfrm>
                  <a:off x="1550" y="1239"/>
                  <a:ext cx="229" cy="861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5 w 417"/>
                    <a:gd name="T5" fmla="*/ 475 h 1519"/>
                    <a:gd name="T6" fmla="*/ 0 w 417"/>
                    <a:gd name="T7" fmla="*/ 391 h 1519"/>
                    <a:gd name="T8" fmla="*/ 2 w 417"/>
                    <a:gd name="T9" fmla="*/ 0 h 1519"/>
                    <a:gd name="T10" fmla="*/ 75 w 417"/>
                    <a:gd name="T11" fmla="*/ 83 h 1519"/>
                    <a:gd name="T12" fmla="*/ 75 w 417"/>
                    <a:gd name="T13" fmla="*/ 475 h 1519"/>
                    <a:gd name="T14" fmla="*/ 0 w 417"/>
                    <a:gd name="T15" fmla="*/ 0 h 1519"/>
                    <a:gd name="T16" fmla="*/ 417 w 417"/>
                    <a:gd name="T17" fmla="*/ 1519 h 151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7" h="1519">
                      <a:moveTo>
                        <a:pt x="416" y="1519"/>
                      </a:moveTo>
                      <a:lnTo>
                        <a:pt x="0" y="1251"/>
                      </a:lnTo>
                      <a:lnTo>
                        <a:pt x="2" y="0"/>
                      </a:lnTo>
                      <a:lnTo>
                        <a:pt x="417" y="268"/>
                      </a:lnTo>
                      <a:lnTo>
                        <a:pt x="416" y="1519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AutoShape 35"/>
                <p:cNvSpPr>
                  <a:spLocks noChangeArrowheads="1"/>
                </p:cNvSpPr>
                <p:nvPr/>
              </p:nvSpPr>
              <p:spPr bwMode="auto">
                <a:xfrm>
                  <a:off x="1547" y="1229"/>
                  <a:ext cx="241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5 w 440"/>
                    <a:gd name="T5" fmla="*/ 86 h 272"/>
                    <a:gd name="T6" fmla="*/ 0 w 440"/>
                    <a:gd name="T7" fmla="*/ 6 h 272"/>
                    <a:gd name="T8" fmla="*/ 5 w 440"/>
                    <a:gd name="T9" fmla="*/ 0 h 272"/>
                    <a:gd name="T10" fmla="*/ 78 w 440"/>
                    <a:gd name="T11" fmla="*/ 83 h 272"/>
                    <a:gd name="T12" fmla="*/ 75 w 440"/>
                    <a:gd name="T13" fmla="*/ 86 h 272"/>
                    <a:gd name="T14" fmla="*/ 0 w 440"/>
                    <a:gd name="T15" fmla="*/ 0 h 272"/>
                    <a:gd name="T16" fmla="*/ 440 w 440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40" h="272">
                      <a:moveTo>
                        <a:pt x="417" y="272"/>
                      </a:moveTo>
                      <a:lnTo>
                        <a:pt x="0" y="6"/>
                      </a:lnTo>
                      <a:lnTo>
                        <a:pt x="24" y="0"/>
                      </a:lnTo>
                      <a:lnTo>
                        <a:pt x="440" y="268"/>
                      </a:lnTo>
                      <a:lnTo>
                        <a:pt x="417" y="272"/>
                      </a:lnTo>
                      <a:close/>
                    </a:path>
                  </a:pathLst>
                </a:custGeom>
                <a:solidFill>
                  <a:srgbClr val="1659D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AutoShape 36"/>
                <p:cNvSpPr>
                  <a:spLocks noChangeArrowheads="1"/>
                </p:cNvSpPr>
                <p:nvPr/>
              </p:nvSpPr>
              <p:spPr bwMode="auto">
                <a:xfrm>
                  <a:off x="1547" y="1233"/>
                  <a:ext cx="230" cy="86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6 w 419"/>
                    <a:gd name="T5" fmla="*/ 473 h 1524"/>
                    <a:gd name="T6" fmla="*/ 0 w 419"/>
                    <a:gd name="T7" fmla="*/ 390 h 1524"/>
                    <a:gd name="T8" fmla="*/ 2 w 419"/>
                    <a:gd name="T9" fmla="*/ 0 h 1524"/>
                    <a:gd name="T10" fmla="*/ 76 w 419"/>
                    <a:gd name="T11" fmla="*/ 83 h 1524"/>
                    <a:gd name="T12" fmla="*/ 76 w 419"/>
                    <a:gd name="T13" fmla="*/ 473 h 1524"/>
                    <a:gd name="T14" fmla="*/ 0 w 419"/>
                    <a:gd name="T15" fmla="*/ 0 h 1524"/>
                    <a:gd name="T16" fmla="*/ 419 w 419"/>
                    <a:gd name="T17" fmla="*/ 1524 h 1524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9" h="1524">
                      <a:moveTo>
                        <a:pt x="417" y="1524"/>
                      </a:moveTo>
                      <a:lnTo>
                        <a:pt x="0" y="1256"/>
                      </a:lnTo>
                      <a:lnTo>
                        <a:pt x="2" y="0"/>
                      </a:lnTo>
                      <a:lnTo>
                        <a:pt x="419" y="268"/>
                      </a:lnTo>
                      <a:lnTo>
                        <a:pt x="417" y="1524"/>
                      </a:lnTo>
                      <a:close/>
                    </a:path>
                  </a:pathLst>
                </a:custGeom>
                <a:solidFill>
                  <a:srgbClr val="2864E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0" name="Group 37"/>
                <p:cNvGrpSpPr>
                  <a:grpSpLocks/>
                </p:cNvGrpSpPr>
                <p:nvPr/>
              </p:nvGrpSpPr>
              <p:grpSpPr bwMode="auto">
                <a:xfrm>
                  <a:off x="1776" y="1380"/>
                  <a:ext cx="17" cy="720"/>
                  <a:chOff x="1776" y="1380"/>
                  <a:chExt cx="17" cy="720"/>
                </a:xfrm>
              </p:grpSpPr>
              <p:sp>
                <p:nvSpPr>
                  <p:cNvPr id="261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1384"/>
                    <a:ext cx="11" cy="712"/>
                  </a:xfrm>
                  <a:custGeom>
                    <a:avLst/>
                    <a:gdLst>
                      <a:gd name="G0" fmla="+- 0 0 0"/>
                      <a:gd name="G1" fmla="+- -11796480 0 0"/>
                      <a:gd name="G2" fmla="+- 0 0 -11796480"/>
                      <a:gd name="G3" fmla="+- 10800 0 0"/>
                      <a:gd name="G4" fmla="+- 0 0 0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5400 0 0"/>
                      <a:gd name="G9" fmla="+- 0 0 -11796480"/>
                      <a:gd name="G10" fmla="+- 5400 0 2700"/>
                      <a:gd name="G11" fmla="cos G10 0"/>
                      <a:gd name="G12" fmla="sin G10 0"/>
                      <a:gd name="G13" fmla="cos 13500 0"/>
                      <a:gd name="G14" fmla="sin 13500 0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5400 1 2"/>
                      <a:gd name="G20" fmla="+- G19 5400 0"/>
                      <a:gd name="G21" fmla="cos G20 0"/>
                      <a:gd name="G22" fmla="sin G20 0"/>
                      <a:gd name="G23" fmla="+- G21 10800 0"/>
                      <a:gd name="G24" fmla="+- G12 G23 G22"/>
                      <a:gd name="G25" fmla="+- G22 G23 G11"/>
                      <a:gd name="G26" fmla="cos 10800 0"/>
                      <a:gd name="G27" fmla="sin 10800 0"/>
                      <a:gd name="G28" fmla="cos 5400 0"/>
                      <a:gd name="G29" fmla="sin 5400 0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-11796480"/>
                      <a:gd name="G36" fmla="sin G34 -11796480"/>
                      <a:gd name="G37" fmla="+/ -11796480 0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5400 G39"/>
                      <a:gd name="G43" fmla="sin 54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21 w 21"/>
                      <a:gd name="T5" fmla="*/ 0 h 1255"/>
                      <a:gd name="T6" fmla="*/ 18 w 21"/>
                      <a:gd name="T7" fmla="*/ 1251 h 1255"/>
                      <a:gd name="T8" fmla="*/ 0 w 21"/>
                      <a:gd name="T9" fmla="*/ 1255 h 1255"/>
                      <a:gd name="T10" fmla="*/ 1 w 21"/>
                      <a:gd name="T11" fmla="*/ 4 h 1255"/>
                      <a:gd name="T12" fmla="*/ 21 w 21"/>
                      <a:gd name="T13" fmla="*/ 0 h 1255"/>
                      <a:gd name="T14" fmla="*/ 0 w 21"/>
                      <a:gd name="T15" fmla="*/ 0 h 1255"/>
                      <a:gd name="T16" fmla="*/ 21 w 21"/>
                      <a:gd name="T17" fmla="*/ 1255 h 1255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T14" t="T15" r="T16" b="T17"/>
                    <a:pathLst>
                      <a:path w="21" h="1255">
                        <a:moveTo>
                          <a:pt x="21" y="0"/>
                        </a:moveTo>
                        <a:lnTo>
                          <a:pt x="18" y="1251"/>
                        </a:lnTo>
                        <a:lnTo>
                          <a:pt x="0" y="1255"/>
                        </a:lnTo>
                        <a:lnTo>
                          <a:pt x="1" y="4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4AB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en-US" sz="1900">
                      <a:solidFill>
                        <a:srgbClr val="000000"/>
                      </a:solidFill>
                      <a:latin typeface="Textile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380"/>
                    <a:ext cx="17" cy="720"/>
                  </a:xfrm>
                  <a:custGeom>
                    <a:avLst/>
                    <a:gdLst>
                      <a:gd name="G0" fmla="+- 0 0 0"/>
                      <a:gd name="G1" fmla="+- -11796480 0 0"/>
                      <a:gd name="G2" fmla="+- 0 0 -11796480"/>
                      <a:gd name="G3" fmla="+- 10800 0 0"/>
                      <a:gd name="G4" fmla="+- 0 0 0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5400 0 0"/>
                      <a:gd name="G9" fmla="+- 0 0 -11796480"/>
                      <a:gd name="G10" fmla="+- 5400 0 2700"/>
                      <a:gd name="G11" fmla="cos G10 0"/>
                      <a:gd name="G12" fmla="sin G10 0"/>
                      <a:gd name="G13" fmla="cos 13500 0"/>
                      <a:gd name="G14" fmla="sin 13500 0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5400 1 2"/>
                      <a:gd name="G20" fmla="+- G19 5400 0"/>
                      <a:gd name="G21" fmla="cos G20 0"/>
                      <a:gd name="G22" fmla="sin G20 0"/>
                      <a:gd name="G23" fmla="+- G21 10800 0"/>
                      <a:gd name="G24" fmla="+- G12 G23 G22"/>
                      <a:gd name="G25" fmla="+- G22 G23 G11"/>
                      <a:gd name="G26" fmla="cos 10800 0"/>
                      <a:gd name="G27" fmla="sin 10800 0"/>
                      <a:gd name="G28" fmla="cos 5400 0"/>
                      <a:gd name="G29" fmla="sin 5400 0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-11796480"/>
                      <a:gd name="G36" fmla="sin G34 -11796480"/>
                      <a:gd name="G37" fmla="+/ -11796480 0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5400 G39"/>
                      <a:gd name="G43" fmla="sin 54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28 w 31"/>
                      <a:gd name="T5" fmla="*/ 0 h 1269"/>
                      <a:gd name="T6" fmla="*/ 31 w 31"/>
                      <a:gd name="T7" fmla="*/ 0 h 1269"/>
                      <a:gd name="T8" fmla="*/ 31 w 31"/>
                      <a:gd name="T9" fmla="*/ 4 h 1269"/>
                      <a:gd name="T10" fmla="*/ 29 w 31"/>
                      <a:gd name="T11" fmla="*/ 1262 h 1269"/>
                      <a:gd name="T12" fmla="*/ 29 w 31"/>
                      <a:gd name="T13" fmla="*/ 1264 h 1269"/>
                      <a:gd name="T14" fmla="*/ 26 w 31"/>
                      <a:gd name="T15" fmla="*/ 1265 h 1269"/>
                      <a:gd name="T16" fmla="*/ 2 w 31"/>
                      <a:gd name="T17" fmla="*/ 1269 h 1269"/>
                      <a:gd name="T18" fmla="*/ 0 w 31"/>
                      <a:gd name="T19" fmla="*/ 1269 h 1269"/>
                      <a:gd name="T20" fmla="*/ 0 w 31"/>
                      <a:gd name="T21" fmla="*/ 1265 h 1269"/>
                      <a:gd name="T22" fmla="*/ 2 w 31"/>
                      <a:gd name="T23" fmla="*/ 9 h 1269"/>
                      <a:gd name="T24" fmla="*/ 2 w 31"/>
                      <a:gd name="T25" fmla="*/ 6 h 1269"/>
                      <a:gd name="T26" fmla="*/ 5 w 31"/>
                      <a:gd name="T27" fmla="*/ 4 h 1269"/>
                      <a:gd name="T28" fmla="*/ 28 w 31"/>
                      <a:gd name="T29" fmla="*/ 0 h 1269"/>
                      <a:gd name="T30" fmla="*/ 23 w 31"/>
                      <a:gd name="T31" fmla="*/ 1258 h 1269"/>
                      <a:gd name="T32" fmla="*/ 26 w 31"/>
                      <a:gd name="T33" fmla="*/ 7 h 1269"/>
                      <a:gd name="T34" fmla="*/ 6 w 31"/>
                      <a:gd name="T35" fmla="*/ 11 h 1269"/>
                      <a:gd name="T36" fmla="*/ 5 w 31"/>
                      <a:gd name="T37" fmla="*/ 1262 h 1269"/>
                      <a:gd name="T38" fmla="*/ 23 w 31"/>
                      <a:gd name="T39" fmla="*/ 1258 h 1269"/>
                      <a:gd name="T40" fmla="*/ 28 w 31"/>
                      <a:gd name="T41" fmla="*/ 0 h 1269"/>
                      <a:gd name="T42" fmla="*/ 0 w 31"/>
                      <a:gd name="T43" fmla="*/ 0 h 1269"/>
                      <a:gd name="T44" fmla="*/ 31 w 31"/>
                      <a:gd name="T45" fmla="*/ 1269 h 1269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T42" t="T43" r="T44" b="T45"/>
                    <a:pathLst>
                      <a:path w="31" h="1269">
                        <a:moveTo>
                          <a:pt x="28" y="0"/>
                        </a:moveTo>
                        <a:lnTo>
                          <a:pt x="31" y="0"/>
                        </a:lnTo>
                        <a:lnTo>
                          <a:pt x="31" y="4"/>
                        </a:lnTo>
                        <a:lnTo>
                          <a:pt x="29" y="1262"/>
                        </a:lnTo>
                        <a:lnTo>
                          <a:pt x="29" y="1264"/>
                        </a:lnTo>
                        <a:lnTo>
                          <a:pt x="26" y="1265"/>
                        </a:lnTo>
                        <a:lnTo>
                          <a:pt x="2" y="1269"/>
                        </a:lnTo>
                        <a:lnTo>
                          <a:pt x="0" y="1269"/>
                        </a:lnTo>
                        <a:lnTo>
                          <a:pt x="0" y="1265"/>
                        </a:lnTo>
                        <a:lnTo>
                          <a:pt x="2" y="9"/>
                        </a:lnTo>
                        <a:lnTo>
                          <a:pt x="2" y="6"/>
                        </a:lnTo>
                        <a:lnTo>
                          <a:pt x="5" y="4"/>
                        </a:lnTo>
                        <a:lnTo>
                          <a:pt x="28" y="0"/>
                        </a:lnTo>
                        <a:lnTo>
                          <a:pt x="23" y="1258"/>
                        </a:lnTo>
                        <a:lnTo>
                          <a:pt x="26" y="7"/>
                        </a:lnTo>
                        <a:lnTo>
                          <a:pt x="6" y="11"/>
                        </a:lnTo>
                        <a:lnTo>
                          <a:pt x="5" y="1262"/>
                        </a:lnTo>
                        <a:lnTo>
                          <a:pt x="23" y="125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A3E4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en-US" sz="1900">
                      <a:solidFill>
                        <a:srgbClr val="000000"/>
                      </a:solidFill>
                      <a:latin typeface="Textile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0" name="AutoShape 40"/>
              <p:cNvSpPr>
                <a:spLocks noChangeArrowheads="1"/>
              </p:cNvSpPr>
              <p:nvPr/>
            </p:nvSpPr>
            <p:spPr bwMode="auto">
              <a:xfrm>
                <a:off x="1767" y="2090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1" name="AutoShape 41"/>
              <p:cNvSpPr>
                <a:spLocks noChangeArrowheads="1"/>
              </p:cNvSpPr>
              <p:nvPr/>
            </p:nvSpPr>
            <p:spPr bwMode="auto">
              <a:xfrm>
                <a:off x="1777" y="1380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2" name="AutoShape 42"/>
              <p:cNvSpPr>
                <a:spLocks noChangeArrowheads="1"/>
              </p:cNvSpPr>
              <p:nvPr/>
            </p:nvSpPr>
            <p:spPr bwMode="auto">
              <a:xfrm>
                <a:off x="1768" y="1380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3" name="AutoShape 43"/>
              <p:cNvSpPr>
                <a:spLocks noChangeArrowheads="1"/>
              </p:cNvSpPr>
              <p:nvPr/>
            </p:nvSpPr>
            <p:spPr bwMode="auto">
              <a:xfrm>
                <a:off x="1767" y="1383"/>
                <a:ext cx="228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4" name="AutoShape 44"/>
              <p:cNvSpPr>
                <a:spLocks noChangeArrowheads="1"/>
              </p:cNvSpPr>
              <p:nvPr/>
            </p:nvSpPr>
            <p:spPr bwMode="auto">
              <a:xfrm>
                <a:off x="1763" y="1373"/>
                <a:ext cx="241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5" name="AutoShape 45"/>
              <p:cNvSpPr>
                <a:spLocks noChangeArrowheads="1"/>
              </p:cNvSpPr>
              <p:nvPr/>
            </p:nvSpPr>
            <p:spPr bwMode="auto">
              <a:xfrm>
                <a:off x="1763" y="1376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6" name="AutoShape 46"/>
              <p:cNvSpPr>
                <a:spLocks noChangeArrowheads="1"/>
              </p:cNvSpPr>
              <p:nvPr/>
            </p:nvSpPr>
            <p:spPr bwMode="auto">
              <a:xfrm>
                <a:off x="1550" y="2091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7" name="AutoShape 47"/>
              <p:cNvSpPr>
                <a:spLocks noChangeArrowheads="1"/>
              </p:cNvSpPr>
              <p:nvPr/>
            </p:nvSpPr>
            <p:spPr bwMode="auto">
              <a:xfrm>
                <a:off x="1560" y="1381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8" name="AutoShape 48"/>
              <p:cNvSpPr>
                <a:spLocks noChangeArrowheads="1"/>
              </p:cNvSpPr>
              <p:nvPr/>
            </p:nvSpPr>
            <p:spPr bwMode="auto">
              <a:xfrm>
                <a:off x="1551" y="1381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39" name="AutoShape 49"/>
              <p:cNvSpPr>
                <a:spLocks noChangeArrowheads="1"/>
              </p:cNvSpPr>
              <p:nvPr/>
            </p:nvSpPr>
            <p:spPr bwMode="auto">
              <a:xfrm>
                <a:off x="1550" y="1384"/>
                <a:ext cx="228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0" name="AutoShape 50"/>
              <p:cNvSpPr>
                <a:spLocks noChangeArrowheads="1"/>
              </p:cNvSpPr>
              <p:nvPr/>
            </p:nvSpPr>
            <p:spPr bwMode="auto">
              <a:xfrm>
                <a:off x="1547" y="1374"/>
                <a:ext cx="241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1" name="AutoShape 51"/>
              <p:cNvSpPr>
                <a:spLocks noChangeArrowheads="1"/>
              </p:cNvSpPr>
              <p:nvPr/>
            </p:nvSpPr>
            <p:spPr bwMode="auto">
              <a:xfrm>
                <a:off x="1547" y="1378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52"/>
              <p:cNvSpPr>
                <a:spLocks noChangeArrowheads="1"/>
              </p:cNvSpPr>
              <p:nvPr/>
            </p:nvSpPr>
            <p:spPr bwMode="auto">
              <a:xfrm>
                <a:off x="1767" y="2235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53"/>
              <p:cNvSpPr>
                <a:spLocks noChangeArrowheads="1"/>
              </p:cNvSpPr>
              <p:nvPr/>
            </p:nvSpPr>
            <p:spPr bwMode="auto">
              <a:xfrm>
                <a:off x="1777" y="1525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54"/>
              <p:cNvSpPr>
                <a:spLocks noChangeArrowheads="1"/>
              </p:cNvSpPr>
              <p:nvPr/>
            </p:nvSpPr>
            <p:spPr bwMode="auto">
              <a:xfrm>
                <a:off x="1768" y="1525"/>
                <a:ext cx="238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55"/>
              <p:cNvSpPr>
                <a:spLocks noChangeArrowheads="1"/>
              </p:cNvSpPr>
              <p:nvPr/>
            </p:nvSpPr>
            <p:spPr bwMode="auto">
              <a:xfrm>
                <a:off x="1767" y="1528"/>
                <a:ext cx="228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6" name="AutoShape 56"/>
              <p:cNvSpPr>
                <a:spLocks noChangeArrowheads="1"/>
              </p:cNvSpPr>
              <p:nvPr/>
            </p:nvSpPr>
            <p:spPr bwMode="auto">
              <a:xfrm>
                <a:off x="1763" y="1518"/>
                <a:ext cx="241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47" name="AutoShape 57"/>
              <p:cNvSpPr>
                <a:spLocks noChangeArrowheads="1"/>
              </p:cNvSpPr>
              <p:nvPr/>
            </p:nvSpPr>
            <p:spPr bwMode="auto">
              <a:xfrm>
                <a:off x="1763" y="1522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grpSp>
            <p:nvGrpSpPr>
              <p:cNvPr id="248" name="Group 58"/>
              <p:cNvGrpSpPr>
                <a:grpSpLocks/>
              </p:cNvGrpSpPr>
              <p:nvPr/>
            </p:nvGrpSpPr>
            <p:grpSpPr bwMode="auto">
              <a:xfrm>
                <a:off x="1992" y="1669"/>
                <a:ext cx="17" cy="720"/>
                <a:chOff x="1992" y="1669"/>
                <a:chExt cx="17" cy="720"/>
              </a:xfrm>
            </p:grpSpPr>
            <p:sp>
              <p:nvSpPr>
                <p:cNvPr id="252" name="AutoShape 59"/>
                <p:cNvSpPr>
                  <a:spLocks noChangeArrowheads="1"/>
                </p:cNvSpPr>
                <p:nvPr/>
              </p:nvSpPr>
              <p:spPr bwMode="auto">
                <a:xfrm>
                  <a:off x="1994" y="1673"/>
                  <a:ext cx="11" cy="71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AutoShape 60"/>
                <p:cNvSpPr>
                  <a:spLocks noChangeArrowheads="1"/>
                </p:cNvSpPr>
                <p:nvPr/>
              </p:nvSpPr>
              <p:spPr bwMode="auto">
                <a:xfrm>
                  <a:off x="1992" y="1669"/>
                  <a:ext cx="17" cy="72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9" name="Group 61"/>
              <p:cNvGrpSpPr>
                <a:grpSpLocks/>
              </p:cNvGrpSpPr>
              <p:nvPr/>
            </p:nvGrpSpPr>
            <p:grpSpPr bwMode="auto">
              <a:xfrm>
                <a:off x="1992" y="1524"/>
                <a:ext cx="17" cy="720"/>
                <a:chOff x="1992" y="1524"/>
                <a:chExt cx="17" cy="720"/>
              </a:xfrm>
            </p:grpSpPr>
            <p:sp>
              <p:nvSpPr>
                <p:cNvPr id="250" name="AutoShape 62"/>
                <p:cNvSpPr>
                  <a:spLocks noChangeArrowheads="1"/>
                </p:cNvSpPr>
                <p:nvPr/>
              </p:nvSpPr>
              <p:spPr bwMode="auto">
                <a:xfrm>
                  <a:off x="1994" y="1528"/>
                  <a:ext cx="11" cy="71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AutoShape 63"/>
                <p:cNvSpPr>
                  <a:spLocks noChangeArrowheads="1"/>
                </p:cNvSpPr>
                <p:nvPr/>
              </p:nvSpPr>
              <p:spPr bwMode="auto">
                <a:xfrm>
                  <a:off x="1992" y="1524"/>
                  <a:ext cx="17" cy="72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64"/>
            <p:cNvGrpSpPr>
              <a:grpSpLocks/>
            </p:cNvGrpSpPr>
            <p:nvPr/>
          </p:nvGrpSpPr>
          <p:grpSpPr bwMode="auto">
            <a:xfrm>
              <a:off x="818" y="2066"/>
              <a:ext cx="1188" cy="461"/>
              <a:chOff x="818" y="2066"/>
              <a:chExt cx="1188" cy="461"/>
            </a:xfrm>
          </p:grpSpPr>
          <p:sp>
            <p:nvSpPr>
              <p:cNvPr id="222" name="AutoShape 65"/>
              <p:cNvSpPr>
                <a:spLocks noChangeArrowheads="1"/>
              </p:cNvSpPr>
              <p:nvPr/>
            </p:nvSpPr>
            <p:spPr bwMode="auto">
              <a:xfrm>
                <a:off x="1556" y="2074"/>
                <a:ext cx="447" cy="32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5 w 735"/>
                  <a:gd name="T5" fmla="*/ 491 h 491"/>
                  <a:gd name="T6" fmla="*/ 0 w 735"/>
                  <a:gd name="T7" fmla="*/ 19 h 491"/>
                  <a:gd name="T8" fmla="*/ 0 w 735"/>
                  <a:gd name="T9" fmla="*/ 0 h 491"/>
                  <a:gd name="T10" fmla="*/ 735 w 735"/>
                  <a:gd name="T11" fmla="*/ 473 h 491"/>
                  <a:gd name="T12" fmla="*/ 735 w 735"/>
                  <a:gd name="T13" fmla="*/ 491 h 491"/>
                  <a:gd name="T14" fmla="*/ 0 w 735"/>
                  <a:gd name="T15" fmla="*/ 0 h 491"/>
                  <a:gd name="T16" fmla="*/ 735 w 735"/>
                  <a:gd name="T17" fmla="*/ 491 h 49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35" h="491">
                    <a:moveTo>
                      <a:pt x="735" y="491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35" y="473"/>
                    </a:lnTo>
                    <a:lnTo>
                      <a:pt x="735" y="491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3" name="AutoShape 66"/>
              <p:cNvSpPr>
                <a:spLocks noChangeArrowheads="1"/>
              </p:cNvSpPr>
              <p:nvPr/>
            </p:nvSpPr>
            <p:spPr bwMode="auto">
              <a:xfrm>
                <a:off x="1556" y="2069"/>
                <a:ext cx="449" cy="30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7 w 739"/>
                  <a:gd name="T5" fmla="*/ 474 h 474"/>
                  <a:gd name="T6" fmla="*/ 0 w 739"/>
                  <a:gd name="T7" fmla="*/ 0 h 474"/>
                  <a:gd name="T8" fmla="*/ 3 w 739"/>
                  <a:gd name="T9" fmla="*/ 0 h 474"/>
                  <a:gd name="T10" fmla="*/ 739 w 739"/>
                  <a:gd name="T11" fmla="*/ 474 h 474"/>
                  <a:gd name="T12" fmla="*/ 737 w 739"/>
                  <a:gd name="T13" fmla="*/ 474 h 474"/>
                  <a:gd name="T14" fmla="*/ 0 w 739"/>
                  <a:gd name="T15" fmla="*/ 0 h 474"/>
                  <a:gd name="T16" fmla="*/ 739 w 739"/>
                  <a:gd name="T17" fmla="*/ 474 h 47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39" h="474">
                    <a:moveTo>
                      <a:pt x="737" y="47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739" y="474"/>
                    </a:lnTo>
                    <a:lnTo>
                      <a:pt x="737" y="474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4" name="AutoShape 67"/>
              <p:cNvSpPr>
                <a:spLocks noChangeArrowheads="1"/>
              </p:cNvSpPr>
              <p:nvPr/>
            </p:nvSpPr>
            <p:spPr bwMode="auto">
              <a:xfrm>
                <a:off x="821" y="2074"/>
                <a:ext cx="1182" cy="43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6 w 1943"/>
                  <a:gd name="T5" fmla="*/ 675 h 675"/>
                  <a:gd name="T6" fmla="*/ 0 w 1943"/>
                  <a:gd name="T7" fmla="*/ 201 h 675"/>
                  <a:gd name="T8" fmla="*/ 1208 w 1943"/>
                  <a:gd name="T9" fmla="*/ 0 h 675"/>
                  <a:gd name="T10" fmla="*/ 1943 w 1943"/>
                  <a:gd name="T11" fmla="*/ 473 h 675"/>
                  <a:gd name="T12" fmla="*/ 736 w 1943"/>
                  <a:gd name="T13" fmla="*/ 675 h 675"/>
                  <a:gd name="T14" fmla="*/ 0 w 1943"/>
                  <a:gd name="T15" fmla="*/ 0 h 675"/>
                  <a:gd name="T16" fmla="*/ 1943 w 1943"/>
                  <a:gd name="T17" fmla="*/ 675 h 67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943" h="675">
                    <a:moveTo>
                      <a:pt x="736" y="675"/>
                    </a:moveTo>
                    <a:lnTo>
                      <a:pt x="0" y="201"/>
                    </a:lnTo>
                    <a:lnTo>
                      <a:pt x="1208" y="0"/>
                    </a:lnTo>
                    <a:lnTo>
                      <a:pt x="1943" y="473"/>
                    </a:lnTo>
                    <a:lnTo>
                      <a:pt x="736" y="675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5" name="AutoShape 68"/>
              <p:cNvSpPr>
                <a:spLocks noChangeArrowheads="1"/>
              </p:cNvSpPr>
              <p:nvPr/>
            </p:nvSpPr>
            <p:spPr bwMode="auto">
              <a:xfrm>
                <a:off x="1266" y="2375"/>
                <a:ext cx="740" cy="15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15 w 1217"/>
                  <a:gd name="T5" fmla="*/ 0 h 234"/>
                  <a:gd name="T6" fmla="*/ 1217 w 1217"/>
                  <a:gd name="T7" fmla="*/ 0 h 234"/>
                  <a:gd name="T8" fmla="*/ 1217 w 1217"/>
                  <a:gd name="T9" fmla="*/ 3 h 234"/>
                  <a:gd name="T10" fmla="*/ 1217 w 1217"/>
                  <a:gd name="T11" fmla="*/ 29 h 234"/>
                  <a:gd name="T12" fmla="*/ 1214 w 1217"/>
                  <a:gd name="T13" fmla="*/ 32 h 234"/>
                  <a:gd name="T14" fmla="*/ 3 w 1217"/>
                  <a:gd name="T15" fmla="*/ 234 h 234"/>
                  <a:gd name="T16" fmla="*/ 0 w 1217"/>
                  <a:gd name="T17" fmla="*/ 234 h 234"/>
                  <a:gd name="T18" fmla="*/ 0 w 1217"/>
                  <a:gd name="T19" fmla="*/ 205 h 234"/>
                  <a:gd name="T20" fmla="*/ 0 w 1217"/>
                  <a:gd name="T21" fmla="*/ 201 h 234"/>
                  <a:gd name="T22" fmla="*/ 3 w 1217"/>
                  <a:gd name="T23" fmla="*/ 201 h 234"/>
                  <a:gd name="T24" fmla="*/ 1215 w 1217"/>
                  <a:gd name="T25" fmla="*/ 0 h 234"/>
                  <a:gd name="T26" fmla="*/ 1212 w 1217"/>
                  <a:gd name="T27" fmla="*/ 25 h 234"/>
                  <a:gd name="T28" fmla="*/ 1212 w 1217"/>
                  <a:gd name="T29" fmla="*/ 7 h 234"/>
                  <a:gd name="T30" fmla="*/ 5 w 1217"/>
                  <a:gd name="T31" fmla="*/ 209 h 234"/>
                  <a:gd name="T32" fmla="*/ 5 w 1217"/>
                  <a:gd name="T33" fmla="*/ 227 h 234"/>
                  <a:gd name="T34" fmla="*/ 1212 w 1217"/>
                  <a:gd name="T35" fmla="*/ 25 h 234"/>
                  <a:gd name="T36" fmla="*/ 1215 w 1217"/>
                  <a:gd name="T37" fmla="*/ 0 h 234"/>
                  <a:gd name="T38" fmla="*/ 0 w 1217"/>
                  <a:gd name="T39" fmla="*/ 0 h 234"/>
                  <a:gd name="T40" fmla="*/ 1217 w 1217"/>
                  <a:gd name="T41" fmla="*/ 234 h 23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T38" t="T39" r="T40" b="T41"/>
                <a:pathLst>
                  <a:path w="1217" h="234">
                    <a:moveTo>
                      <a:pt x="1215" y="0"/>
                    </a:moveTo>
                    <a:lnTo>
                      <a:pt x="1217" y="0"/>
                    </a:lnTo>
                    <a:lnTo>
                      <a:pt x="1217" y="3"/>
                    </a:lnTo>
                    <a:lnTo>
                      <a:pt x="1217" y="29"/>
                    </a:lnTo>
                    <a:lnTo>
                      <a:pt x="1214" y="32"/>
                    </a:lnTo>
                    <a:lnTo>
                      <a:pt x="3" y="234"/>
                    </a:lnTo>
                    <a:lnTo>
                      <a:pt x="0" y="234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3" y="201"/>
                    </a:lnTo>
                    <a:lnTo>
                      <a:pt x="1215" y="0"/>
                    </a:lnTo>
                    <a:lnTo>
                      <a:pt x="1212" y="25"/>
                    </a:lnTo>
                    <a:lnTo>
                      <a:pt x="1212" y="7"/>
                    </a:lnTo>
                    <a:lnTo>
                      <a:pt x="5" y="209"/>
                    </a:lnTo>
                    <a:lnTo>
                      <a:pt x="5" y="227"/>
                    </a:lnTo>
                    <a:lnTo>
                      <a:pt x="1212" y="25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A3E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6" name="AutoShape 69"/>
              <p:cNvSpPr>
                <a:spLocks noChangeArrowheads="1"/>
              </p:cNvSpPr>
              <p:nvPr/>
            </p:nvSpPr>
            <p:spPr bwMode="auto">
              <a:xfrm>
                <a:off x="1268" y="2379"/>
                <a:ext cx="734" cy="14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07 w 1207"/>
                  <a:gd name="T5" fmla="*/ 0 h 220"/>
                  <a:gd name="T6" fmla="*/ 1207 w 1207"/>
                  <a:gd name="T7" fmla="*/ 18 h 220"/>
                  <a:gd name="T8" fmla="*/ 0 w 1207"/>
                  <a:gd name="T9" fmla="*/ 220 h 220"/>
                  <a:gd name="T10" fmla="*/ 0 w 1207"/>
                  <a:gd name="T11" fmla="*/ 202 h 220"/>
                  <a:gd name="T12" fmla="*/ 1207 w 1207"/>
                  <a:gd name="T13" fmla="*/ 0 h 220"/>
                  <a:gd name="T14" fmla="*/ 0 w 1207"/>
                  <a:gd name="T15" fmla="*/ 0 h 220"/>
                  <a:gd name="T16" fmla="*/ 1207 w 1207"/>
                  <a:gd name="T17" fmla="*/ 220 h 22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207" h="220">
                    <a:moveTo>
                      <a:pt x="1207" y="0"/>
                    </a:moveTo>
                    <a:lnTo>
                      <a:pt x="1207" y="18"/>
                    </a:lnTo>
                    <a:lnTo>
                      <a:pt x="0" y="220"/>
                    </a:lnTo>
                    <a:lnTo>
                      <a:pt x="0" y="202"/>
                    </a:lnTo>
                    <a:lnTo>
                      <a:pt x="1207" y="0"/>
                    </a:lnTo>
                    <a:close/>
                  </a:path>
                </a:pathLst>
              </a:custGeom>
              <a:solidFill>
                <a:srgbClr val="44AB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7" name="AutoShape 70"/>
              <p:cNvSpPr>
                <a:spLocks noChangeArrowheads="1"/>
              </p:cNvSpPr>
              <p:nvPr/>
            </p:nvSpPr>
            <p:spPr bwMode="auto">
              <a:xfrm>
                <a:off x="818" y="2066"/>
                <a:ext cx="1184" cy="43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5 w 1947"/>
                  <a:gd name="T5" fmla="*/ 675 h 675"/>
                  <a:gd name="T6" fmla="*/ 0 w 1947"/>
                  <a:gd name="T7" fmla="*/ 202 h 675"/>
                  <a:gd name="T8" fmla="*/ 1210 w 1947"/>
                  <a:gd name="T9" fmla="*/ 0 h 675"/>
                  <a:gd name="T10" fmla="*/ 1947 w 1947"/>
                  <a:gd name="T11" fmla="*/ 474 h 675"/>
                  <a:gd name="T12" fmla="*/ 735 w 1947"/>
                  <a:gd name="T13" fmla="*/ 675 h 675"/>
                  <a:gd name="T14" fmla="*/ 0 w 1947"/>
                  <a:gd name="T15" fmla="*/ 0 h 675"/>
                  <a:gd name="T16" fmla="*/ 1947 w 1947"/>
                  <a:gd name="T17" fmla="*/ 675 h 67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947" h="675">
                    <a:moveTo>
                      <a:pt x="735" y="675"/>
                    </a:moveTo>
                    <a:lnTo>
                      <a:pt x="0" y="202"/>
                    </a:lnTo>
                    <a:lnTo>
                      <a:pt x="1210" y="0"/>
                    </a:lnTo>
                    <a:lnTo>
                      <a:pt x="1947" y="474"/>
                    </a:lnTo>
                    <a:lnTo>
                      <a:pt x="735" y="67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8" name="AutoShape 71"/>
              <p:cNvSpPr>
                <a:spLocks noChangeArrowheads="1"/>
              </p:cNvSpPr>
              <p:nvPr/>
            </p:nvSpPr>
            <p:spPr bwMode="auto">
              <a:xfrm>
                <a:off x="818" y="2198"/>
                <a:ext cx="448" cy="32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6 w 736"/>
                  <a:gd name="T5" fmla="*/ 502 h 502"/>
                  <a:gd name="T6" fmla="*/ 0 w 736"/>
                  <a:gd name="T7" fmla="*/ 28 h 502"/>
                  <a:gd name="T8" fmla="*/ 0 w 736"/>
                  <a:gd name="T9" fmla="*/ 0 h 502"/>
                  <a:gd name="T10" fmla="*/ 736 w 736"/>
                  <a:gd name="T11" fmla="*/ 473 h 502"/>
                  <a:gd name="T12" fmla="*/ 736 w 736"/>
                  <a:gd name="T13" fmla="*/ 502 h 502"/>
                  <a:gd name="T14" fmla="*/ 0 w 736"/>
                  <a:gd name="T15" fmla="*/ 0 h 502"/>
                  <a:gd name="T16" fmla="*/ 736 w 736"/>
                  <a:gd name="T17" fmla="*/ 502 h 50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36" h="502">
                    <a:moveTo>
                      <a:pt x="736" y="502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736" y="473"/>
                    </a:lnTo>
                    <a:lnTo>
                      <a:pt x="736" y="50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72"/>
            <p:cNvGrpSpPr>
              <a:grpSpLocks/>
            </p:cNvGrpSpPr>
            <p:nvPr/>
          </p:nvGrpSpPr>
          <p:grpSpPr bwMode="auto">
            <a:xfrm>
              <a:off x="892" y="2068"/>
              <a:ext cx="1085" cy="396"/>
              <a:chOff x="892" y="2068"/>
              <a:chExt cx="1085" cy="396"/>
            </a:xfrm>
          </p:grpSpPr>
          <p:sp>
            <p:nvSpPr>
              <p:cNvPr id="215" name="AutoShape 73"/>
              <p:cNvSpPr>
                <a:spLocks noChangeArrowheads="1"/>
              </p:cNvSpPr>
              <p:nvPr/>
            </p:nvSpPr>
            <p:spPr bwMode="auto">
              <a:xfrm>
                <a:off x="892" y="2068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6" name="AutoShape 74"/>
              <p:cNvSpPr>
                <a:spLocks noChangeArrowheads="1"/>
              </p:cNvSpPr>
              <p:nvPr/>
            </p:nvSpPr>
            <p:spPr bwMode="auto">
              <a:xfrm>
                <a:off x="1311" y="2339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7" name="AutoShape 75"/>
              <p:cNvSpPr>
                <a:spLocks noChangeArrowheads="1"/>
              </p:cNvSpPr>
              <p:nvPr/>
            </p:nvSpPr>
            <p:spPr bwMode="auto">
              <a:xfrm>
                <a:off x="1315" y="2344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8" name="AutoShape 76"/>
              <p:cNvSpPr>
                <a:spLocks noChangeArrowheads="1"/>
              </p:cNvSpPr>
              <p:nvPr/>
            </p:nvSpPr>
            <p:spPr bwMode="auto">
              <a:xfrm>
                <a:off x="892" y="2068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9" name="AutoShape 77"/>
              <p:cNvSpPr>
                <a:spLocks noChangeArrowheads="1"/>
              </p:cNvSpPr>
              <p:nvPr/>
            </p:nvSpPr>
            <p:spPr bwMode="auto">
              <a:xfrm>
                <a:off x="892" y="2181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0" name="AutoShape 78"/>
              <p:cNvSpPr>
                <a:spLocks noChangeArrowheads="1"/>
              </p:cNvSpPr>
              <p:nvPr/>
            </p:nvSpPr>
            <p:spPr bwMode="auto">
              <a:xfrm>
                <a:off x="892" y="2179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21" name="AutoShape 79"/>
              <p:cNvSpPr>
                <a:spLocks noChangeArrowheads="1"/>
              </p:cNvSpPr>
              <p:nvPr/>
            </p:nvSpPr>
            <p:spPr bwMode="auto">
              <a:xfrm>
                <a:off x="892" y="2179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892" y="2010"/>
              <a:ext cx="1085" cy="395"/>
              <a:chOff x="892" y="2010"/>
              <a:chExt cx="1085" cy="395"/>
            </a:xfrm>
          </p:grpSpPr>
          <p:sp>
            <p:nvSpPr>
              <p:cNvPr id="208" name="AutoShape 81"/>
              <p:cNvSpPr>
                <a:spLocks noChangeArrowheads="1"/>
              </p:cNvSpPr>
              <p:nvPr/>
            </p:nvSpPr>
            <p:spPr bwMode="auto">
              <a:xfrm>
                <a:off x="892" y="2010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9" name="AutoShape 82"/>
              <p:cNvSpPr>
                <a:spLocks noChangeArrowheads="1"/>
              </p:cNvSpPr>
              <p:nvPr/>
            </p:nvSpPr>
            <p:spPr bwMode="auto">
              <a:xfrm>
                <a:off x="1311" y="2280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0" name="AutoShape 83"/>
              <p:cNvSpPr>
                <a:spLocks noChangeArrowheads="1"/>
              </p:cNvSpPr>
              <p:nvPr/>
            </p:nvSpPr>
            <p:spPr bwMode="auto">
              <a:xfrm>
                <a:off x="1315" y="2286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1" name="AutoShape 84"/>
              <p:cNvSpPr>
                <a:spLocks noChangeArrowheads="1"/>
              </p:cNvSpPr>
              <p:nvPr/>
            </p:nvSpPr>
            <p:spPr bwMode="auto">
              <a:xfrm>
                <a:off x="892" y="2010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2" name="AutoShape 85"/>
              <p:cNvSpPr>
                <a:spLocks noChangeArrowheads="1"/>
              </p:cNvSpPr>
              <p:nvPr/>
            </p:nvSpPr>
            <p:spPr bwMode="auto">
              <a:xfrm>
                <a:off x="892" y="2123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3" name="AutoShape 86"/>
              <p:cNvSpPr>
                <a:spLocks noChangeArrowheads="1"/>
              </p:cNvSpPr>
              <p:nvPr/>
            </p:nvSpPr>
            <p:spPr bwMode="auto">
              <a:xfrm>
                <a:off x="892" y="2121"/>
                <a:ext cx="419" cy="27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14" name="AutoShape 87"/>
              <p:cNvSpPr>
                <a:spLocks noChangeArrowheads="1"/>
              </p:cNvSpPr>
              <p:nvPr/>
            </p:nvSpPr>
            <p:spPr bwMode="auto">
              <a:xfrm>
                <a:off x="892" y="2121"/>
                <a:ext cx="421" cy="27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88"/>
            <p:cNvGrpSpPr>
              <a:grpSpLocks/>
            </p:cNvGrpSpPr>
            <p:nvPr/>
          </p:nvGrpSpPr>
          <p:grpSpPr bwMode="auto">
            <a:xfrm>
              <a:off x="892" y="1951"/>
              <a:ext cx="1085" cy="396"/>
              <a:chOff x="892" y="1951"/>
              <a:chExt cx="1085" cy="396"/>
            </a:xfrm>
          </p:grpSpPr>
          <p:sp>
            <p:nvSpPr>
              <p:cNvPr id="201" name="AutoShape 89"/>
              <p:cNvSpPr>
                <a:spLocks noChangeArrowheads="1"/>
              </p:cNvSpPr>
              <p:nvPr/>
            </p:nvSpPr>
            <p:spPr bwMode="auto">
              <a:xfrm>
                <a:off x="892" y="1951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2" name="AutoShape 90"/>
              <p:cNvSpPr>
                <a:spLocks noChangeArrowheads="1"/>
              </p:cNvSpPr>
              <p:nvPr/>
            </p:nvSpPr>
            <p:spPr bwMode="auto">
              <a:xfrm>
                <a:off x="1311" y="2222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3" name="AutoShape 91"/>
              <p:cNvSpPr>
                <a:spLocks noChangeArrowheads="1"/>
              </p:cNvSpPr>
              <p:nvPr/>
            </p:nvSpPr>
            <p:spPr bwMode="auto">
              <a:xfrm>
                <a:off x="1315" y="2227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4" name="AutoShape 92"/>
              <p:cNvSpPr>
                <a:spLocks noChangeArrowheads="1"/>
              </p:cNvSpPr>
              <p:nvPr/>
            </p:nvSpPr>
            <p:spPr bwMode="auto">
              <a:xfrm>
                <a:off x="892" y="1951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5" name="AutoShape 93"/>
              <p:cNvSpPr>
                <a:spLocks noChangeArrowheads="1"/>
              </p:cNvSpPr>
              <p:nvPr/>
            </p:nvSpPr>
            <p:spPr bwMode="auto">
              <a:xfrm>
                <a:off x="892" y="2064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6" name="AutoShape 94"/>
              <p:cNvSpPr>
                <a:spLocks noChangeArrowheads="1"/>
              </p:cNvSpPr>
              <p:nvPr/>
            </p:nvSpPr>
            <p:spPr bwMode="auto">
              <a:xfrm>
                <a:off x="892" y="2062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7" name="AutoShape 95"/>
              <p:cNvSpPr>
                <a:spLocks noChangeArrowheads="1"/>
              </p:cNvSpPr>
              <p:nvPr/>
            </p:nvSpPr>
            <p:spPr bwMode="auto">
              <a:xfrm>
                <a:off x="892" y="2062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96"/>
            <p:cNvGrpSpPr>
              <a:grpSpLocks/>
            </p:cNvGrpSpPr>
            <p:nvPr/>
          </p:nvGrpSpPr>
          <p:grpSpPr bwMode="auto">
            <a:xfrm>
              <a:off x="892" y="1893"/>
              <a:ext cx="1085" cy="396"/>
              <a:chOff x="892" y="1893"/>
              <a:chExt cx="1085" cy="396"/>
            </a:xfrm>
          </p:grpSpPr>
          <p:sp>
            <p:nvSpPr>
              <p:cNvPr id="194" name="AutoShape 97"/>
              <p:cNvSpPr>
                <a:spLocks noChangeArrowheads="1"/>
              </p:cNvSpPr>
              <p:nvPr/>
            </p:nvSpPr>
            <p:spPr bwMode="auto">
              <a:xfrm>
                <a:off x="892" y="1893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5" name="AutoShape 98"/>
              <p:cNvSpPr>
                <a:spLocks noChangeArrowheads="1"/>
              </p:cNvSpPr>
              <p:nvPr/>
            </p:nvSpPr>
            <p:spPr bwMode="auto">
              <a:xfrm>
                <a:off x="1311" y="2164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6" name="AutoShape 99"/>
              <p:cNvSpPr>
                <a:spLocks noChangeArrowheads="1"/>
              </p:cNvSpPr>
              <p:nvPr/>
            </p:nvSpPr>
            <p:spPr bwMode="auto">
              <a:xfrm>
                <a:off x="1315" y="2169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7" name="AutoShape 100"/>
              <p:cNvSpPr>
                <a:spLocks noChangeArrowheads="1"/>
              </p:cNvSpPr>
              <p:nvPr/>
            </p:nvSpPr>
            <p:spPr bwMode="auto">
              <a:xfrm>
                <a:off x="892" y="1893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8" name="AutoShape 101"/>
              <p:cNvSpPr>
                <a:spLocks noChangeArrowheads="1"/>
              </p:cNvSpPr>
              <p:nvPr/>
            </p:nvSpPr>
            <p:spPr bwMode="auto">
              <a:xfrm>
                <a:off x="892" y="2006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9" name="AutoShape 102"/>
              <p:cNvSpPr>
                <a:spLocks noChangeArrowheads="1"/>
              </p:cNvSpPr>
              <p:nvPr/>
            </p:nvSpPr>
            <p:spPr bwMode="auto">
              <a:xfrm>
                <a:off x="892" y="2004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200" name="AutoShape 103"/>
              <p:cNvSpPr>
                <a:spLocks noChangeArrowheads="1"/>
              </p:cNvSpPr>
              <p:nvPr/>
            </p:nvSpPr>
            <p:spPr bwMode="auto">
              <a:xfrm>
                <a:off x="892" y="2004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104"/>
            <p:cNvGrpSpPr>
              <a:grpSpLocks/>
            </p:cNvGrpSpPr>
            <p:nvPr/>
          </p:nvGrpSpPr>
          <p:grpSpPr bwMode="auto">
            <a:xfrm>
              <a:off x="892" y="1834"/>
              <a:ext cx="1085" cy="396"/>
              <a:chOff x="892" y="1834"/>
              <a:chExt cx="1085" cy="396"/>
            </a:xfrm>
          </p:grpSpPr>
          <p:sp>
            <p:nvSpPr>
              <p:cNvPr id="187" name="AutoShape 105"/>
              <p:cNvSpPr>
                <a:spLocks noChangeArrowheads="1"/>
              </p:cNvSpPr>
              <p:nvPr/>
            </p:nvSpPr>
            <p:spPr bwMode="auto">
              <a:xfrm>
                <a:off x="892" y="1834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8" name="AutoShape 106"/>
              <p:cNvSpPr>
                <a:spLocks noChangeArrowheads="1"/>
              </p:cNvSpPr>
              <p:nvPr/>
            </p:nvSpPr>
            <p:spPr bwMode="auto">
              <a:xfrm>
                <a:off x="1311" y="2105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9" name="AutoShape 107"/>
              <p:cNvSpPr>
                <a:spLocks noChangeArrowheads="1"/>
              </p:cNvSpPr>
              <p:nvPr/>
            </p:nvSpPr>
            <p:spPr bwMode="auto">
              <a:xfrm>
                <a:off x="1315" y="2110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0" name="AutoShape 108"/>
              <p:cNvSpPr>
                <a:spLocks noChangeArrowheads="1"/>
              </p:cNvSpPr>
              <p:nvPr/>
            </p:nvSpPr>
            <p:spPr bwMode="auto">
              <a:xfrm>
                <a:off x="892" y="1834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1" name="AutoShape 109"/>
              <p:cNvSpPr>
                <a:spLocks noChangeArrowheads="1"/>
              </p:cNvSpPr>
              <p:nvPr/>
            </p:nvSpPr>
            <p:spPr bwMode="auto">
              <a:xfrm>
                <a:off x="892" y="1947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2" name="AutoShape 110"/>
              <p:cNvSpPr>
                <a:spLocks noChangeArrowheads="1"/>
              </p:cNvSpPr>
              <p:nvPr/>
            </p:nvSpPr>
            <p:spPr bwMode="auto">
              <a:xfrm>
                <a:off x="892" y="1945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93" name="AutoShape 111"/>
              <p:cNvSpPr>
                <a:spLocks noChangeArrowheads="1"/>
              </p:cNvSpPr>
              <p:nvPr/>
            </p:nvSpPr>
            <p:spPr bwMode="auto">
              <a:xfrm>
                <a:off x="892" y="1945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12"/>
            <p:cNvGrpSpPr>
              <a:grpSpLocks/>
            </p:cNvGrpSpPr>
            <p:nvPr/>
          </p:nvGrpSpPr>
          <p:grpSpPr bwMode="auto">
            <a:xfrm>
              <a:off x="892" y="1776"/>
              <a:ext cx="1085" cy="396"/>
              <a:chOff x="892" y="1776"/>
              <a:chExt cx="1085" cy="396"/>
            </a:xfrm>
          </p:grpSpPr>
          <p:sp>
            <p:nvSpPr>
              <p:cNvPr id="180" name="AutoShape 113"/>
              <p:cNvSpPr>
                <a:spLocks noChangeArrowheads="1"/>
              </p:cNvSpPr>
              <p:nvPr/>
            </p:nvSpPr>
            <p:spPr bwMode="auto">
              <a:xfrm>
                <a:off x="892" y="1776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1" name="AutoShape 114"/>
              <p:cNvSpPr>
                <a:spLocks noChangeArrowheads="1"/>
              </p:cNvSpPr>
              <p:nvPr/>
            </p:nvSpPr>
            <p:spPr bwMode="auto">
              <a:xfrm>
                <a:off x="1311" y="2047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2" name="AutoShape 115"/>
              <p:cNvSpPr>
                <a:spLocks noChangeArrowheads="1"/>
              </p:cNvSpPr>
              <p:nvPr/>
            </p:nvSpPr>
            <p:spPr bwMode="auto">
              <a:xfrm>
                <a:off x="1315" y="2052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3" name="AutoShape 116"/>
              <p:cNvSpPr>
                <a:spLocks noChangeArrowheads="1"/>
              </p:cNvSpPr>
              <p:nvPr/>
            </p:nvSpPr>
            <p:spPr bwMode="auto">
              <a:xfrm>
                <a:off x="892" y="1776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4" name="AutoShape 117"/>
              <p:cNvSpPr>
                <a:spLocks noChangeArrowheads="1"/>
              </p:cNvSpPr>
              <p:nvPr/>
            </p:nvSpPr>
            <p:spPr bwMode="auto">
              <a:xfrm>
                <a:off x="892" y="1889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5" name="AutoShape 118"/>
              <p:cNvSpPr>
                <a:spLocks noChangeArrowheads="1"/>
              </p:cNvSpPr>
              <p:nvPr/>
            </p:nvSpPr>
            <p:spPr bwMode="auto">
              <a:xfrm>
                <a:off x="892" y="1887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86" name="AutoShape 119"/>
              <p:cNvSpPr>
                <a:spLocks noChangeArrowheads="1"/>
              </p:cNvSpPr>
              <p:nvPr/>
            </p:nvSpPr>
            <p:spPr bwMode="auto">
              <a:xfrm>
                <a:off x="892" y="1887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892" y="1718"/>
              <a:ext cx="1085" cy="395"/>
              <a:chOff x="892" y="1718"/>
              <a:chExt cx="1085" cy="395"/>
            </a:xfrm>
          </p:grpSpPr>
          <p:sp>
            <p:nvSpPr>
              <p:cNvPr id="173" name="AutoShape 121"/>
              <p:cNvSpPr>
                <a:spLocks noChangeArrowheads="1"/>
              </p:cNvSpPr>
              <p:nvPr/>
            </p:nvSpPr>
            <p:spPr bwMode="auto">
              <a:xfrm>
                <a:off x="892" y="1718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122"/>
              <p:cNvSpPr>
                <a:spLocks noChangeArrowheads="1"/>
              </p:cNvSpPr>
              <p:nvPr/>
            </p:nvSpPr>
            <p:spPr bwMode="auto">
              <a:xfrm>
                <a:off x="1311" y="1988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5" name="AutoShape 123"/>
              <p:cNvSpPr>
                <a:spLocks noChangeArrowheads="1"/>
              </p:cNvSpPr>
              <p:nvPr/>
            </p:nvSpPr>
            <p:spPr bwMode="auto">
              <a:xfrm>
                <a:off x="1315" y="1993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6" name="AutoShape 124"/>
              <p:cNvSpPr>
                <a:spLocks noChangeArrowheads="1"/>
              </p:cNvSpPr>
              <p:nvPr/>
            </p:nvSpPr>
            <p:spPr bwMode="auto">
              <a:xfrm>
                <a:off x="892" y="1718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7" name="AutoShape 125"/>
              <p:cNvSpPr>
                <a:spLocks noChangeArrowheads="1"/>
              </p:cNvSpPr>
              <p:nvPr/>
            </p:nvSpPr>
            <p:spPr bwMode="auto">
              <a:xfrm>
                <a:off x="892" y="1830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8" name="AutoShape 126"/>
              <p:cNvSpPr>
                <a:spLocks noChangeArrowheads="1"/>
              </p:cNvSpPr>
              <p:nvPr/>
            </p:nvSpPr>
            <p:spPr bwMode="auto">
              <a:xfrm>
                <a:off x="892" y="1829"/>
                <a:ext cx="419" cy="27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9" name="AutoShape 127"/>
              <p:cNvSpPr>
                <a:spLocks noChangeArrowheads="1"/>
              </p:cNvSpPr>
              <p:nvPr/>
            </p:nvSpPr>
            <p:spPr bwMode="auto">
              <a:xfrm>
                <a:off x="892" y="1829"/>
                <a:ext cx="421" cy="27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128"/>
            <p:cNvGrpSpPr>
              <a:grpSpLocks/>
            </p:cNvGrpSpPr>
            <p:nvPr/>
          </p:nvGrpSpPr>
          <p:grpSpPr bwMode="auto">
            <a:xfrm>
              <a:off x="892" y="1659"/>
              <a:ext cx="1085" cy="396"/>
              <a:chOff x="892" y="1659"/>
              <a:chExt cx="1085" cy="396"/>
            </a:xfrm>
          </p:grpSpPr>
          <p:sp>
            <p:nvSpPr>
              <p:cNvPr id="166" name="AutoShape 129"/>
              <p:cNvSpPr>
                <a:spLocks noChangeArrowheads="1"/>
              </p:cNvSpPr>
              <p:nvPr/>
            </p:nvSpPr>
            <p:spPr bwMode="auto">
              <a:xfrm>
                <a:off x="892" y="1659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7" name="AutoShape 130"/>
              <p:cNvSpPr>
                <a:spLocks noChangeArrowheads="1"/>
              </p:cNvSpPr>
              <p:nvPr/>
            </p:nvSpPr>
            <p:spPr bwMode="auto">
              <a:xfrm>
                <a:off x="1311" y="1930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8" name="AutoShape 131"/>
              <p:cNvSpPr>
                <a:spLocks noChangeArrowheads="1"/>
              </p:cNvSpPr>
              <p:nvPr/>
            </p:nvSpPr>
            <p:spPr bwMode="auto">
              <a:xfrm>
                <a:off x="1315" y="1935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9" name="AutoShape 132"/>
              <p:cNvSpPr>
                <a:spLocks noChangeArrowheads="1"/>
              </p:cNvSpPr>
              <p:nvPr/>
            </p:nvSpPr>
            <p:spPr bwMode="auto">
              <a:xfrm>
                <a:off x="892" y="1659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133"/>
              <p:cNvSpPr>
                <a:spLocks noChangeArrowheads="1"/>
              </p:cNvSpPr>
              <p:nvPr/>
            </p:nvSpPr>
            <p:spPr bwMode="auto">
              <a:xfrm>
                <a:off x="892" y="1772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134"/>
              <p:cNvSpPr>
                <a:spLocks noChangeArrowheads="1"/>
              </p:cNvSpPr>
              <p:nvPr/>
            </p:nvSpPr>
            <p:spPr bwMode="auto">
              <a:xfrm>
                <a:off x="892" y="1770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135"/>
              <p:cNvSpPr>
                <a:spLocks noChangeArrowheads="1"/>
              </p:cNvSpPr>
              <p:nvPr/>
            </p:nvSpPr>
            <p:spPr bwMode="auto">
              <a:xfrm>
                <a:off x="892" y="1770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136"/>
            <p:cNvGrpSpPr>
              <a:grpSpLocks/>
            </p:cNvGrpSpPr>
            <p:nvPr/>
          </p:nvGrpSpPr>
          <p:grpSpPr bwMode="auto">
            <a:xfrm>
              <a:off x="892" y="1601"/>
              <a:ext cx="1085" cy="396"/>
              <a:chOff x="892" y="1601"/>
              <a:chExt cx="1085" cy="396"/>
            </a:xfrm>
          </p:grpSpPr>
          <p:sp>
            <p:nvSpPr>
              <p:cNvPr id="159" name="AutoShape 137"/>
              <p:cNvSpPr>
                <a:spLocks noChangeArrowheads="1"/>
              </p:cNvSpPr>
              <p:nvPr/>
            </p:nvSpPr>
            <p:spPr bwMode="auto">
              <a:xfrm>
                <a:off x="892" y="1601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0" name="AutoShape 138"/>
              <p:cNvSpPr>
                <a:spLocks noChangeArrowheads="1"/>
              </p:cNvSpPr>
              <p:nvPr/>
            </p:nvSpPr>
            <p:spPr bwMode="auto">
              <a:xfrm>
                <a:off x="1311" y="1872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1" name="AutoShape 139"/>
              <p:cNvSpPr>
                <a:spLocks noChangeArrowheads="1"/>
              </p:cNvSpPr>
              <p:nvPr/>
            </p:nvSpPr>
            <p:spPr bwMode="auto">
              <a:xfrm>
                <a:off x="1315" y="1877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2" name="AutoShape 140"/>
              <p:cNvSpPr>
                <a:spLocks noChangeArrowheads="1"/>
              </p:cNvSpPr>
              <p:nvPr/>
            </p:nvSpPr>
            <p:spPr bwMode="auto">
              <a:xfrm>
                <a:off x="892" y="1601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3" name="AutoShape 141"/>
              <p:cNvSpPr>
                <a:spLocks noChangeArrowheads="1"/>
              </p:cNvSpPr>
              <p:nvPr/>
            </p:nvSpPr>
            <p:spPr bwMode="auto">
              <a:xfrm>
                <a:off x="892" y="1714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4" name="AutoShape 142"/>
              <p:cNvSpPr>
                <a:spLocks noChangeArrowheads="1"/>
              </p:cNvSpPr>
              <p:nvPr/>
            </p:nvSpPr>
            <p:spPr bwMode="auto">
              <a:xfrm>
                <a:off x="892" y="1712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65" name="AutoShape 143"/>
              <p:cNvSpPr>
                <a:spLocks noChangeArrowheads="1"/>
              </p:cNvSpPr>
              <p:nvPr/>
            </p:nvSpPr>
            <p:spPr bwMode="auto">
              <a:xfrm>
                <a:off x="892" y="1712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44"/>
            <p:cNvGrpSpPr>
              <a:grpSpLocks/>
            </p:cNvGrpSpPr>
            <p:nvPr/>
          </p:nvGrpSpPr>
          <p:grpSpPr bwMode="auto">
            <a:xfrm>
              <a:off x="892" y="1543"/>
              <a:ext cx="1085" cy="395"/>
              <a:chOff x="892" y="1543"/>
              <a:chExt cx="1085" cy="395"/>
            </a:xfrm>
          </p:grpSpPr>
          <p:sp>
            <p:nvSpPr>
              <p:cNvPr id="152" name="AutoShape 145"/>
              <p:cNvSpPr>
                <a:spLocks noChangeArrowheads="1"/>
              </p:cNvSpPr>
              <p:nvPr/>
            </p:nvSpPr>
            <p:spPr bwMode="auto">
              <a:xfrm>
                <a:off x="892" y="1543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3" name="AutoShape 146"/>
              <p:cNvSpPr>
                <a:spLocks noChangeArrowheads="1"/>
              </p:cNvSpPr>
              <p:nvPr/>
            </p:nvSpPr>
            <p:spPr bwMode="auto">
              <a:xfrm>
                <a:off x="1311" y="1813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4" name="AutoShape 147"/>
              <p:cNvSpPr>
                <a:spLocks noChangeArrowheads="1"/>
              </p:cNvSpPr>
              <p:nvPr/>
            </p:nvSpPr>
            <p:spPr bwMode="auto">
              <a:xfrm>
                <a:off x="1315" y="1819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5" name="AutoShape 148"/>
              <p:cNvSpPr>
                <a:spLocks noChangeArrowheads="1"/>
              </p:cNvSpPr>
              <p:nvPr/>
            </p:nvSpPr>
            <p:spPr bwMode="auto">
              <a:xfrm>
                <a:off x="892" y="1543"/>
                <a:ext cx="1081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6" name="AutoShape 149"/>
              <p:cNvSpPr>
                <a:spLocks noChangeArrowheads="1"/>
              </p:cNvSpPr>
              <p:nvPr/>
            </p:nvSpPr>
            <p:spPr bwMode="auto">
              <a:xfrm>
                <a:off x="892" y="1655"/>
                <a:ext cx="419" cy="28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7" name="AutoShape 150"/>
              <p:cNvSpPr>
                <a:spLocks noChangeArrowheads="1"/>
              </p:cNvSpPr>
              <p:nvPr/>
            </p:nvSpPr>
            <p:spPr bwMode="auto">
              <a:xfrm>
                <a:off x="892" y="1654"/>
                <a:ext cx="419" cy="27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8" name="AutoShape 151"/>
              <p:cNvSpPr>
                <a:spLocks noChangeArrowheads="1"/>
              </p:cNvSpPr>
              <p:nvPr/>
            </p:nvSpPr>
            <p:spPr bwMode="auto">
              <a:xfrm>
                <a:off x="892" y="1654"/>
                <a:ext cx="421" cy="27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52"/>
            <p:cNvGrpSpPr>
              <a:grpSpLocks/>
            </p:cNvGrpSpPr>
            <p:nvPr/>
          </p:nvGrpSpPr>
          <p:grpSpPr bwMode="auto">
            <a:xfrm>
              <a:off x="892" y="1484"/>
              <a:ext cx="1085" cy="396"/>
              <a:chOff x="892" y="1484"/>
              <a:chExt cx="1085" cy="396"/>
            </a:xfrm>
          </p:grpSpPr>
          <p:sp>
            <p:nvSpPr>
              <p:cNvPr id="145" name="AutoShape 153"/>
              <p:cNvSpPr>
                <a:spLocks noChangeArrowheads="1"/>
              </p:cNvSpPr>
              <p:nvPr/>
            </p:nvSpPr>
            <p:spPr bwMode="auto">
              <a:xfrm>
                <a:off x="892" y="1484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6" name="AutoShape 154"/>
              <p:cNvSpPr>
                <a:spLocks noChangeArrowheads="1"/>
              </p:cNvSpPr>
              <p:nvPr/>
            </p:nvSpPr>
            <p:spPr bwMode="auto">
              <a:xfrm>
                <a:off x="1311" y="1755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7" name="AutoShape 155"/>
              <p:cNvSpPr>
                <a:spLocks noChangeArrowheads="1"/>
              </p:cNvSpPr>
              <p:nvPr/>
            </p:nvSpPr>
            <p:spPr bwMode="auto">
              <a:xfrm>
                <a:off x="1315" y="1760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8" name="AutoShape 156"/>
              <p:cNvSpPr>
                <a:spLocks noChangeArrowheads="1"/>
              </p:cNvSpPr>
              <p:nvPr/>
            </p:nvSpPr>
            <p:spPr bwMode="auto">
              <a:xfrm>
                <a:off x="892" y="1484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9" name="AutoShape 157"/>
              <p:cNvSpPr>
                <a:spLocks noChangeArrowheads="1"/>
              </p:cNvSpPr>
              <p:nvPr/>
            </p:nvSpPr>
            <p:spPr bwMode="auto">
              <a:xfrm>
                <a:off x="892" y="1597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0" name="AutoShape 158"/>
              <p:cNvSpPr>
                <a:spLocks noChangeArrowheads="1"/>
              </p:cNvSpPr>
              <p:nvPr/>
            </p:nvSpPr>
            <p:spPr bwMode="auto">
              <a:xfrm>
                <a:off x="892" y="1595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51" name="AutoShape 159"/>
              <p:cNvSpPr>
                <a:spLocks noChangeArrowheads="1"/>
              </p:cNvSpPr>
              <p:nvPr/>
            </p:nvSpPr>
            <p:spPr bwMode="auto">
              <a:xfrm>
                <a:off x="892" y="1595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160"/>
            <p:cNvGrpSpPr>
              <a:grpSpLocks/>
            </p:cNvGrpSpPr>
            <p:nvPr/>
          </p:nvGrpSpPr>
          <p:grpSpPr bwMode="auto">
            <a:xfrm>
              <a:off x="892" y="1426"/>
              <a:ext cx="1085" cy="396"/>
              <a:chOff x="892" y="1426"/>
              <a:chExt cx="1085" cy="396"/>
            </a:xfrm>
          </p:grpSpPr>
          <p:sp>
            <p:nvSpPr>
              <p:cNvPr id="138" name="AutoShape 161"/>
              <p:cNvSpPr>
                <a:spLocks noChangeArrowheads="1"/>
              </p:cNvSpPr>
              <p:nvPr/>
            </p:nvSpPr>
            <p:spPr bwMode="auto">
              <a:xfrm>
                <a:off x="892" y="1426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62"/>
              <p:cNvSpPr>
                <a:spLocks noChangeArrowheads="1"/>
              </p:cNvSpPr>
              <p:nvPr/>
            </p:nvSpPr>
            <p:spPr bwMode="auto">
              <a:xfrm>
                <a:off x="1311" y="1697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3"/>
              <p:cNvSpPr>
                <a:spLocks noChangeArrowheads="1"/>
              </p:cNvSpPr>
              <p:nvPr/>
            </p:nvSpPr>
            <p:spPr bwMode="auto">
              <a:xfrm>
                <a:off x="1315" y="1702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64"/>
              <p:cNvSpPr>
                <a:spLocks noChangeArrowheads="1"/>
              </p:cNvSpPr>
              <p:nvPr/>
            </p:nvSpPr>
            <p:spPr bwMode="auto">
              <a:xfrm>
                <a:off x="892" y="1426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65"/>
              <p:cNvSpPr>
                <a:spLocks noChangeArrowheads="1"/>
              </p:cNvSpPr>
              <p:nvPr/>
            </p:nvSpPr>
            <p:spPr bwMode="auto">
              <a:xfrm>
                <a:off x="892" y="1539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66"/>
              <p:cNvSpPr>
                <a:spLocks noChangeArrowheads="1"/>
              </p:cNvSpPr>
              <p:nvPr/>
            </p:nvSpPr>
            <p:spPr bwMode="auto">
              <a:xfrm>
                <a:off x="892" y="1537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167"/>
              <p:cNvSpPr>
                <a:spLocks noChangeArrowheads="1"/>
              </p:cNvSpPr>
              <p:nvPr/>
            </p:nvSpPr>
            <p:spPr bwMode="auto">
              <a:xfrm>
                <a:off x="892" y="1537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168"/>
            <p:cNvGrpSpPr>
              <a:grpSpLocks/>
            </p:cNvGrpSpPr>
            <p:nvPr/>
          </p:nvGrpSpPr>
          <p:grpSpPr bwMode="auto">
            <a:xfrm>
              <a:off x="892" y="1367"/>
              <a:ext cx="1085" cy="396"/>
              <a:chOff x="892" y="1367"/>
              <a:chExt cx="1085" cy="396"/>
            </a:xfrm>
          </p:grpSpPr>
          <p:sp>
            <p:nvSpPr>
              <p:cNvPr id="131" name="AutoShape 169"/>
              <p:cNvSpPr>
                <a:spLocks noChangeArrowheads="1"/>
              </p:cNvSpPr>
              <p:nvPr/>
            </p:nvSpPr>
            <p:spPr bwMode="auto">
              <a:xfrm>
                <a:off x="892" y="1367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2" name="AutoShape 170"/>
              <p:cNvSpPr>
                <a:spLocks noChangeArrowheads="1"/>
              </p:cNvSpPr>
              <p:nvPr/>
            </p:nvSpPr>
            <p:spPr bwMode="auto">
              <a:xfrm>
                <a:off x="1311" y="1638"/>
                <a:ext cx="666" cy="12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100 w 1103"/>
                  <a:gd name="T5" fmla="*/ 2 h 205"/>
                  <a:gd name="T6" fmla="*/ 1103 w 1103"/>
                  <a:gd name="T7" fmla="*/ 0 h 205"/>
                  <a:gd name="T8" fmla="*/ 1103 w 1103"/>
                  <a:gd name="T9" fmla="*/ 4 h 205"/>
                  <a:gd name="T10" fmla="*/ 1103 w 1103"/>
                  <a:gd name="T11" fmla="*/ 18 h 205"/>
                  <a:gd name="T12" fmla="*/ 1103 w 1103"/>
                  <a:gd name="T13" fmla="*/ 22 h 205"/>
                  <a:gd name="T14" fmla="*/ 1100 w 1103"/>
                  <a:gd name="T15" fmla="*/ 22 h 205"/>
                  <a:gd name="T16" fmla="*/ 4 w 1103"/>
                  <a:gd name="T17" fmla="*/ 205 h 205"/>
                  <a:gd name="T18" fmla="*/ 0 w 1103"/>
                  <a:gd name="T19" fmla="*/ 205 h 205"/>
                  <a:gd name="T20" fmla="*/ 0 w 1103"/>
                  <a:gd name="T21" fmla="*/ 202 h 205"/>
                  <a:gd name="T22" fmla="*/ 0 w 1103"/>
                  <a:gd name="T23" fmla="*/ 187 h 205"/>
                  <a:gd name="T24" fmla="*/ 0 w 1103"/>
                  <a:gd name="T25" fmla="*/ 184 h 205"/>
                  <a:gd name="T26" fmla="*/ 4 w 1103"/>
                  <a:gd name="T27" fmla="*/ 184 h 205"/>
                  <a:gd name="T28" fmla="*/ 1100 w 1103"/>
                  <a:gd name="T29" fmla="*/ 2 h 205"/>
                  <a:gd name="T30" fmla="*/ 1097 w 1103"/>
                  <a:gd name="T31" fmla="*/ 16 h 205"/>
                  <a:gd name="T32" fmla="*/ 1097 w 1103"/>
                  <a:gd name="T33" fmla="*/ 9 h 205"/>
                  <a:gd name="T34" fmla="*/ 7 w 1103"/>
                  <a:gd name="T35" fmla="*/ 189 h 205"/>
                  <a:gd name="T36" fmla="*/ 7 w 1103"/>
                  <a:gd name="T37" fmla="*/ 196 h 205"/>
                  <a:gd name="T38" fmla="*/ 1097 w 1103"/>
                  <a:gd name="T39" fmla="*/ 16 h 205"/>
                  <a:gd name="T40" fmla="*/ 1100 w 1103"/>
                  <a:gd name="T41" fmla="*/ 2 h 205"/>
                  <a:gd name="T42" fmla="*/ 0 w 1103"/>
                  <a:gd name="T43" fmla="*/ 0 h 205"/>
                  <a:gd name="T44" fmla="*/ 1103 w 1103"/>
                  <a:gd name="T45" fmla="*/ 205 h 20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1103" h="205">
                    <a:moveTo>
                      <a:pt x="1100" y="2"/>
                    </a:moveTo>
                    <a:lnTo>
                      <a:pt x="1103" y="0"/>
                    </a:lnTo>
                    <a:lnTo>
                      <a:pt x="1103" y="4"/>
                    </a:lnTo>
                    <a:lnTo>
                      <a:pt x="1103" y="18"/>
                    </a:lnTo>
                    <a:lnTo>
                      <a:pt x="1103" y="22"/>
                    </a:lnTo>
                    <a:lnTo>
                      <a:pt x="1100" y="2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1100" y="2"/>
                    </a:lnTo>
                    <a:lnTo>
                      <a:pt x="1097" y="16"/>
                    </a:lnTo>
                    <a:lnTo>
                      <a:pt x="1097" y="9"/>
                    </a:lnTo>
                    <a:lnTo>
                      <a:pt x="7" y="189"/>
                    </a:lnTo>
                    <a:lnTo>
                      <a:pt x="7" y="196"/>
                    </a:lnTo>
                    <a:lnTo>
                      <a:pt x="1097" y="16"/>
                    </a:lnTo>
                    <a:lnTo>
                      <a:pt x="1100" y="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3" name="AutoShape 171"/>
              <p:cNvSpPr>
                <a:spLocks noChangeArrowheads="1"/>
              </p:cNvSpPr>
              <p:nvPr/>
            </p:nvSpPr>
            <p:spPr bwMode="auto">
              <a:xfrm>
                <a:off x="1315" y="1643"/>
                <a:ext cx="658" cy="11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90 w 1090"/>
                  <a:gd name="T5" fmla="*/ 0 h 187"/>
                  <a:gd name="T6" fmla="*/ 1090 w 1090"/>
                  <a:gd name="T7" fmla="*/ 7 h 187"/>
                  <a:gd name="T8" fmla="*/ 0 w 1090"/>
                  <a:gd name="T9" fmla="*/ 187 h 187"/>
                  <a:gd name="T10" fmla="*/ 0 w 1090"/>
                  <a:gd name="T11" fmla="*/ 180 h 187"/>
                  <a:gd name="T12" fmla="*/ 1090 w 1090"/>
                  <a:gd name="T13" fmla="*/ 0 h 187"/>
                  <a:gd name="T14" fmla="*/ 0 w 1090"/>
                  <a:gd name="T15" fmla="*/ 0 h 187"/>
                  <a:gd name="T16" fmla="*/ 1090 w 1090"/>
                  <a:gd name="T17" fmla="*/ 187 h 18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090" h="187">
                    <a:moveTo>
                      <a:pt x="1090" y="0"/>
                    </a:moveTo>
                    <a:lnTo>
                      <a:pt x="1090" y="7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4" name="AutoShape 172"/>
              <p:cNvSpPr>
                <a:spLocks noChangeArrowheads="1"/>
              </p:cNvSpPr>
              <p:nvPr/>
            </p:nvSpPr>
            <p:spPr bwMode="auto">
              <a:xfrm>
                <a:off x="892" y="1367"/>
                <a:ext cx="1081" cy="38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5 w 1791"/>
                  <a:gd name="T5" fmla="*/ 628 h 628"/>
                  <a:gd name="T6" fmla="*/ 0 w 1791"/>
                  <a:gd name="T7" fmla="*/ 182 h 628"/>
                  <a:gd name="T8" fmla="*/ 1097 w 1791"/>
                  <a:gd name="T9" fmla="*/ 0 h 628"/>
                  <a:gd name="T10" fmla="*/ 1791 w 1791"/>
                  <a:gd name="T11" fmla="*/ 446 h 628"/>
                  <a:gd name="T12" fmla="*/ 695 w 1791"/>
                  <a:gd name="T13" fmla="*/ 628 h 628"/>
                  <a:gd name="T14" fmla="*/ 0 w 1791"/>
                  <a:gd name="T15" fmla="*/ 0 h 628"/>
                  <a:gd name="T16" fmla="*/ 1791 w 1791"/>
                  <a:gd name="T17" fmla="*/ 628 h 62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791" h="628">
                    <a:moveTo>
                      <a:pt x="695" y="628"/>
                    </a:moveTo>
                    <a:lnTo>
                      <a:pt x="0" y="182"/>
                    </a:lnTo>
                    <a:lnTo>
                      <a:pt x="1097" y="0"/>
                    </a:lnTo>
                    <a:lnTo>
                      <a:pt x="1791" y="446"/>
                    </a:lnTo>
                    <a:lnTo>
                      <a:pt x="695" y="628"/>
                    </a:lnTo>
                    <a:close/>
                  </a:path>
                </a:pathLst>
              </a:custGeom>
              <a:solidFill>
                <a:srgbClr val="00A5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5" name="AutoShape 173"/>
              <p:cNvSpPr>
                <a:spLocks noChangeArrowheads="1"/>
              </p:cNvSpPr>
              <p:nvPr/>
            </p:nvSpPr>
            <p:spPr bwMode="auto">
              <a:xfrm>
                <a:off x="892" y="1480"/>
                <a:ext cx="419" cy="2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61 h 461"/>
                  <a:gd name="T6" fmla="*/ 0 w 694"/>
                  <a:gd name="T7" fmla="*/ 15 h 461"/>
                  <a:gd name="T8" fmla="*/ 0 w 694"/>
                  <a:gd name="T9" fmla="*/ 0 h 461"/>
                  <a:gd name="T10" fmla="*/ 694 w 694"/>
                  <a:gd name="T11" fmla="*/ 446 h 461"/>
                  <a:gd name="T12" fmla="*/ 694 w 694"/>
                  <a:gd name="T13" fmla="*/ 461 h 461"/>
                  <a:gd name="T14" fmla="*/ 0 w 694"/>
                  <a:gd name="T15" fmla="*/ 0 h 461"/>
                  <a:gd name="T16" fmla="*/ 694 w 694"/>
                  <a:gd name="T17" fmla="*/ 461 h 46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61">
                    <a:moveTo>
                      <a:pt x="694" y="46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6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6" name="AutoShape 174"/>
              <p:cNvSpPr>
                <a:spLocks noChangeArrowheads="1"/>
              </p:cNvSpPr>
              <p:nvPr/>
            </p:nvSpPr>
            <p:spPr bwMode="auto">
              <a:xfrm>
                <a:off x="892" y="1478"/>
                <a:ext cx="419" cy="27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4"/>
                  <a:gd name="T5" fmla="*/ 449 h 449"/>
                  <a:gd name="T6" fmla="*/ 0 w 694"/>
                  <a:gd name="T7" fmla="*/ 3 h 449"/>
                  <a:gd name="T8" fmla="*/ 0 w 694"/>
                  <a:gd name="T9" fmla="*/ 0 h 449"/>
                  <a:gd name="T10" fmla="*/ 694 w 694"/>
                  <a:gd name="T11" fmla="*/ 446 h 449"/>
                  <a:gd name="T12" fmla="*/ 694 w 694"/>
                  <a:gd name="T13" fmla="*/ 449 h 449"/>
                  <a:gd name="T14" fmla="*/ 0 w 694"/>
                  <a:gd name="T15" fmla="*/ 0 h 449"/>
                  <a:gd name="T16" fmla="*/ 694 w 694"/>
                  <a:gd name="T17" fmla="*/ 449 h 44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4" h="449">
                    <a:moveTo>
                      <a:pt x="694" y="44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94" y="446"/>
                    </a:lnTo>
                    <a:lnTo>
                      <a:pt x="694" y="4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7" name="AutoShape 175"/>
              <p:cNvSpPr>
                <a:spLocks noChangeArrowheads="1"/>
              </p:cNvSpPr>
              <p:nvPr/>
            </p:nvSpPr>
            <p:spPr bwMode="auto">
              <a:xfrm>
                <a:off x="892" y="1478"/>
                <a:ext cx="421" cy="27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94 w 698"/>
                  <a:gd name="T5" fmla="*/ 446 h 446"/>
                  <a:gd name="T6" fmla="*/ 0 w 698"/>
                  <a:gd name="T7" fmla="*/ 0 h 446"/>
                  <a:gd name="T8" fmla="*/ 3 w 698"/>
                  <a:gd name="T9" fmla="*/ 0 h 446"/>
                  <a:gd name="T10" fmla="*/ 698 w 698"/>
                  <a:gd name="T11" fmla="*/ 446 h 446"/>
                  <a:gd name="T12" fmla="*/ 694 w 698"/>
                  <a:gd name="T13" fmla="*/ 446 h 446"/>
                  <a:gd name="T14" fmla="*/ 0 w 698"/>
                  <a:gd name="T15" fmla="*/ 0 h 446"/>
                  <a:gd name="T16" fmla="*/ 698 w 698"/>
                  <a:gd name="T17" fmla="*/ 446 h 446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98" h="446">
                    <a:moveTo>
                      <a:pt x="694" y="44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98" y="446"/>
                    </a:lnTo>
                    <a:lnTo>
                      <a:pt x="694" y="44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" name="Rectangle 176"/>
            <p:cNvSpPr>
              <a:spLocks noChangeArrowheads="1"/>
            </p:cNvSpPr>
            <p:nvPr/>
          </p:nvSpPr>
          <p:spPr bwMode="auto">
            <a:xfrm>
              <a:off x="1542" y="897"/>
              <a:ext cx="70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grpSp>
          <p:nvGrpSpPr>
            <p:cNvPr id="39" name="Group 177"/>
            <p:cNvGrpSpPr>
              <a:grpSpLocks/>
            </p:cNvGrpSpPr>
            <p:nvPr/>
          </p:nvGrpSpPr>
          <p:grpSpPr bwMode="auto">
            <a:xfrm>
              <a:off x="198" y="657"/>
              <a:ext cx="1427" cy="1038"/>
              <a:chOff x="198" y="657"/>
              <a:chExt cx="1427" cy="1038"/>
            </a:xfrm>
          </p:grpSpPr>
          <p:sp>
            <p:nvSpPr>
              <p:cNvPr id="123" name="AutoShape 178"/>
              <p:cNvSpPr>
                <a:spLocks noChangeArrowheads="1"/>
              </p:cNvSpPr>
              <p:nvPr/>
            </p:nvSpPr>
            <p:spPr bwMode="auto">
              <a:xfrm rot="21540000">
                <a:off x="1596" y="657"/>
                <a:ext cx="23" cy="85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 w 24"/>
                  <a:gd name="T5" fmla="*/ 1311 h 1311"/>
                  <a:gd name="T6" fmla="*/ 0 w 24"/>
                  <a:gd name="T7" fmla="*/ 1296 h 1311"/>
                  <a:gd name="T8" fmla="*/ 1 w 24"/>
                  <a:gd name="T9" fmla="*/ 0 h 1311"/>
                  <a:gd name="T10" fmla="*/ 24 w 24"/>
                  <a:gd name="T11" fmla="*/ 15 h 1311"/>
                  <a:gd name="T12" fmla="*/ 21 w 24"/>
                  <a:gd name="T13" fmla="*/ 1311 h 1311"/>
                  <a:gd name="T14" fmla="*/ 0 w 24"/>
                  <a:gd name="T15" fmla="*/ 0 h 1311"/>
                  <a:gd name="T16" fmla="*/ 24 w 24"/>
                  <a:gd name="T17" fmla="*/ 1311 h 131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4" h="1311">
                    <a:moveTo>
                      <a:pt x="21" y="1311"/>
                    </a:moveTo>
                    <a:lnTo>
                      <a:pt x="0" y="1296"/>
                    </a:lnTo>
                    <a:lnTo>
                      <a:pt x="1" y="0"/>
                    </a:lnTo>
                    <a:lnTo>
                      <a:pt x="24" y="15"/>
                    </a:lnTo>
                    <a:lnTo>
                      <a:pt x="21" y="1311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4" name="AutoShape 179"/>
              <p:cNvSpPr>
                <a:spLocks noChangeArrowheads="1"/>
              </p:cNvSpPr>
              <p:nvPr/>
            </p:nvSpPr>
            <p:spPr bwMode="auto">
              <a:xfrm rot="21540000">
                <a:off x="216" y="1511"/>
                <a:ext cx="1409" cy="16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1488"/>
                  <a:gd name="T5" fmla="*/ 257 h 257"/>
                  <a:gd name="T6" fmla="*/ 0 w 1488"/>
                  <a:gd name="T7" fmla="*/ 243 h 257"/>
                  <a:gd name="T8" fmla="*/ 1467 w 1488"/>
                  <a:gd name="T9" fmla="*/ 0 h 257"/>
                  <a:gd name="T10" fmla="*/ 1488 w 1488"/>
                  <a:gd name="T11" fmla="*/ 15 h 257"/>
                  <a:gd name="T12" fmla="*/ 23 w 1488"/>
                  <a:gd name="T13" fmla="*/ 257 h 257"/>
                  <a:gd name="T14" fmla="*/ 0 w 1488"/>
                  <a:gd name="T15" fmla="*/ 0 h 257"/>
                  <a:gd name="T16" fmla="*/ 1488 w 1488"/>
                  <a:gd name="T17" fmla="*/ 257 h 25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88" h="257">
                    <a:moveTo>
                      <a:pt x="23" y="257"/>
                    </a:moveTo>
                    <a:lnTo>
                      <a:pt x="0" y="243"/>
                    </a:lnTo>
                    <a:lnTo>
                      <a:pt x="1467" y="0"/>
                    </a:lnTo>
                    <a:lnTo>
                      <a:pt x="1488" y="15"/>
                    </a:lnTo>
                    <a:lnTo>
                      <a:pt x="23" y="257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5" name="AutoShape 180"/>
              <p:cNvSpPr>
                <a:spLocks noChangeArrowheads="1"/>
              </p:cNvSpPr>
              <p:nvPr/>
            </p:nvSpPr>
            <p:spPr bwMode="auto">
              <a:xfrm rot="21540000">
                <a:off x="203" y="669"/>
                <a:ext cx="1409" cy="16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1489"/>
                  <a:gd name="T5" fmla="*/ 258 h 258"/>
                  <a:gd name="T6" fmla="*/ 0 w 1489"/>
                  <a:gd name="T7" fmla="*/ 243 h 258"/>
                  <a:gd name="T8" fmla="*/ 1466 w 1489"/>
                  <a:gd name="T9" fmla="*/ 0 h 258"/>
                  <a:gd name="T10" fmla="*/ 1489 w 1489"/>
                  <a:gd name="T11" fmla="*/ 15 h 258"/>
                  <a:gd name="T12" fmla="*/ 23 w 1489"/>
                  <a:gd name="T13" fmla="*/ 258 h 258"/>
                  <a:gd name="T14" fmla="*/ 0 w 1489"/>
                  <a:gd name="T15" fmla="*/ 0 h 258"/>
                  <a:gd name="T16" fmla="*/ 1489 w 1489"/>
                  <a:gd name="T17" fmla="*/ 258 h 25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89" h="258">
                    <a:moveTo>
                      <a:pt x="23" y="258"/>
                    </a:moveTo>
                    <a:lnTo>
                      <a:pt x="0" y="243"/>
                    </a:lnTo>
                    <a:lnTo>
                      <a:pt x="1466" y="0"/>
                    </a:lnTo>
                    <a:lnTo>
                      <a:pt x="1489" y="15"/>
                    </a:lnTo>
                    <a:lnTo>
                      <a:pt x="23" y="258"/>
                    </a:lnTo>
                    <a:close/>
                  </a:path>
                </a:pathLst>
              </a:custGeom>
              <a:solidFill>
                <a:srgbClr val="B4B48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6" name="AutoShape 181"/>
              <p:cNvSpPr>
                <a:spLocks noChangeArrowheads="1"/>
              </p:cNvSpPr>
              <p:nvPr/>
            </p:nvSpPr>
            <p:spPr bwMode="auto">
              <a:xfrm rot="21540000">
                <a:off x="210" y="839"/>
                <a:ext cx="24" cy="85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25"/>
                  <a:gd name="T5" fmla="*/ 1310 h 1310"/>
                  <a:gd name="T6" fmla="*/ 0 w 25"/>
                  <a:gd name="T7" fmla="*/ 1296 h 1310"/>
                  <a:gd name="T8" fmla="*/ 2 w 25"/>
                  <a:gd name="T9" fmla="*/ 0 h 1310"/>
                  <a:gd name="T10" fmla="*/ 25 w 25"/>
                  <a:gd name="T11" fmla="*/ 15 h 1310"/>
                  <a:gd name="T12" fmla="*/ 23 w 25"/>
                  <a:gd name="T13" fmla="*/ 1310 h 1310"/>
                  <a:gd name="T14" fmla="*/ 0 w 25"/>
                  <a:gd name="T15" fmla="*/ 0 h 1310"/>
                  <a:gd name="T16" fmla="*/ 25 w 25"/>
                  <a:gd name="T17" fmla="*/ 1310 h 131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5" h="1310">
                    <a:moveTo>
                      <a:pt x="23" y="1310"/>
                    </a:moveTo>
                    <a:lnTo>
                      <a:pt x="0" y="1296"/>
                    </a:lnTo>
                    <a:lnTo>
                      <a:pt x="2" y="0"/>
                    </a:lnTo>
                    <a:lnTo>
                      <a:pt x="25" y="15"/>
                    </a:lnTo>
                    <a:lnTo>
                      <a:pt x="23" y="1310"/>
                    </a:lnTo>
                    <a:close/>
                  </a:path>
                </a:pathLst>
              </a:custGeom>
              <a:solidFill>
                <a:srgbClr val="A3E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7" name="AutoShape 182"/>
              <p:cNvSpPr>
                <a:spLocks noChangeArrowheads="1"/>
              </p:cNvSpPr>
              <p:nvPr/>
            </p:nvSpPr>
            <p:spPr bwMode="auto">
              <a:xfrm rot="21540000">
                <a:off x="222" y="678"/>
                <a:ext cx="1389" cy="1000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468 w 1468"/>
                  <a:gd name="T5" fmla="*/ 0 h 1538"/>
                  <a:gd name="T6" fmla="*/ 1465 w 1468"/>
                  <a:gd name="T7" fmla="*/ 1296 h 1538"/>
                  <a:gd name="T8" fmla="*/ 0 w 1468"/>
                  <a:gd name="T9" fmla="*/ 1538 h 1538"/>
                  <a:gd name="T10" fmla="*/ 2 w 1468"/>
                  <a:gd name="T11" fmla="*/ 243 h 1538"/>
                  <a:gd name="T12" fmla="*/ 1468 w 1468"/>
                  <a:gd name="T13" fmla="*/ 0 h 1538"/>
                  <a:gd name="T14" fmla="*/ 0 w 1468"/>
                  <a:gd name="T15" fmla="*/ 0 h 1538"/>
                  <a:gd name="T16" fmla="*/ 1468 w 1468"/>
                  <a:gd name="T17" fmla="*/ 1538 h 1538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68" h="1538">
                    <a:moveTo>
                      <a:pt x="1468" y="0"/>
                    </a:moveTo>
                    <a:lnTo>
                      <a:pt x="1465" y="1296"/>
                    </a:lnTo>
                    <a:lnTo>
                      <a:pt x="0" y="1538"/>
                    </a:lnTo>
                    <a:lnTo>
                      <a:pt x="2" y="243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rgbClr val="44AB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8" name="AutoShape 183"/>
              <p:cNvSpPr>
                <a:spLocks noChangeArrowheads="1"/>
              </p:cNvSpPr>
              <p:nvPr/>
            </p:nvSpPr>
            <p:spPr bwMode="auto">
              <a:xfrm rot="21540000">
                <a:off x="198" y="664"/>
                <a:ext cx="1417" cy="17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 w 1497"/>
                  <a:gd name="T5" fmla="*/ 263 h 263"/>
                  <a:gd name="T6" fmla="*/ 0 w 1497"/>
                  <a:gd name="T7" fmla="*/ 249 h 263"/>
                  <a:gd name="T8" fmla="*/ 1474 w 1497"/>
                  <a:gd name="T9" fmla="*/ 0 h 263"/>
                  <a:gd name="T10" fmla="*/ 1497 w 1497"/>
                  <a:gd name="T11" fmla="*/ 15 h 263"/>
                  <a:gd name="T12" fmla="*/ 21 w 1497"/>
                  <a:gd name="T13" fmla="*/ 263 h 263"/>
                  <a:gd name="T14" fmla="*/ 0 w 1497"/>
                  <a:gd name="T15" fmla="*/ 0 h 263"/>
                  <a:gd name="T16" fmla="*/ 1497 w 1497"/>
                  <a:gd name="T17" fmla="*/ 263 h 26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97" h="263">
                    <a:moveTo>
                      <a:pt x="21" y="263"/>
                    </a:moveTo>
                    <a:lnTo>
                      <a:pt x="0" y="249"/>
                    </a:lnTo>
                    <a:lnTo>
                      <a:pt x="1474" y="0"/>
                    </a:lnTo>
                    <a:lnTo>
                      <a:pt x="1497" y="15"/>
                    </a:lnTo>
                    <a:lnTo>
                      <a:pt x="21" y="26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9" name="AutoShape 184"/>
              <p:cNvSpPr>
                <a:spLocks noChangeArrowheads="1"/>
              </p:cNvSpPr>
              <p:nvPr/>
            </p:nvSpPr>
            <p:spPr bwMode="auto">
              <a:xfrm rot="21540000">
                <a:off x="207" y="838"/>
                <a:ext cx="22" cy="85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3 w 23"/>
                  <a:gd name="T5" fmla="*/ 1319 h 1319"/>
                  <a:gd name="T6" fmla="*/ 0 w 23"/>
                  <a:gd name="T7" fmla="*/ 1304 h 1319"/>
                  <a:gd name="T8" fmla="*/ 0 w 23"/>
                  <a:gd name="T9" fmla="*/ 0 h 1319"/>
                  <a:gd name="T10" fmla="*/ 21 w 23"/>
                  <a:gd name="T11" fmla="*/ 14 h 1319"/>
                  <a:gd name="T12" fmla="*/ 23 w 23"/>
                  <a:gd name="T13" fmla="*/ 1319 h 1319"/>
                  <a:gd name="T14" fmla="*/ 0 w 23"/>
                  <a:gd name="T15" fmla="*/ 0 h 1319"/>
                  <a:gd name="T16" fmla="*/ 23 w 23"/>
                  <a:gd name="T17" fmla="*/ 1319 h 13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3" h="1319">
                    <a:moveTo>
                      <a:pt x="23" y="1319"/>
                    </a:moveTo>
                    <a:lnTo>
                      <a:pt x="0" y="1304"/>
                    </a:lnTo>
                    <a:lnTo>
                      <a:pt x="0" y="0"/>
                    </a:lnTo>
                    <a:lnTo>
                      <a:pt x="21" y="14"/>
                    </a:lnTo>
                    <a:lnTo>
                      <a:pt x="23" y="1319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30" name="AutoShape 185"/>
              <p:cNvSpPr>
                <a:spLocks noChangeArrowheads="1"/>
              </p:cNvSpPr>
              <p:nvPr/>
            </p:nvSpPr>
            <p:spPr bwMode="auto">
              <a:xfrm rot="21540000">
                <a:off x="214" y="673"/>
                <a:ext cx="1397" cy="100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476 w 1476"/>
                  <a:gd name="T5" fmla="*/ 0 h 1553"/>
                  <a:gd name="T6" fmla="*/ 1476 w 1476"/>
                  <a:gd name="T7" fmla="*/ 1304 h 1553"/>
                  <a:gd name="T8" fmla="*/ 2 w 1476"/>
                  <a:gd name="T9" fmla="*/ 1553 h 1553"/>
                  <a:gd name="T10" fmla="*/ 0 w 1476"/>
                  <a:gd name="T11" fmla="*/ 248 h 1553"/>
                  <a:gd name="T12" fmla="*/ 1476 w 1476"/>
                  <a:gd name="T13" fmla="*/ 0 h 1553"/>
                  <a:gd name="T14" fmla="*/ 1470 w 1476"/>
                  <a:gd name="T15" fmla="*/ 1303 h 1553"/>
                  <a:gd name="T16" fmla="*/ 1473 w 1476"/>
                  <a:gd name="T17" fmla="*/ 7 h 1553"/>
                  <a:gd name="T18" fmla="*/ 7 w 1476"/>
                  <a:gd name="T19" fmla="*/ 250 h 1553"/>
                  <a:gd name="T20" fmla="*/ 5 w 1476"/>
                  <a:gd name="T21" fmla="*/ 1545 h 1553"/>
                  <a:gd name="T22" fmla="*/ 1470 w 1476"/>
                  <a:gd name="T23" fmla="*/ 1303 h 1553"/>
                  <a:gd name="T24" fmla="*/ 1476 w 1476"/>
                  <a:gd name="T25" fmla="*/ 0 h 1553"/>
                  <a:gd name="T26" fmla="*/ 0 w 1476"/>
                  <a:gd name="T27" fmla="*/ 0 h 1553"/>
                  <a:gd name="T28" fmla="*/ 1476 w 1476"/>
                  <a:gd name="T29" fmla="*/ 1553 h 155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1476" h="1553">
                    <a:moveTo>
                      <a:pt x="1476" y="0"/>
                    </a:moveTo>
                    <a:lnTo>
                      <a:pt x="1476" y="1304"/>
                    </a:lnTo>
                    <a:lnTo>
                      <a:pt x="2" y="1553"/>
                    </a:lnTo>
                    <a:lnTo>
                      <a:pt x="0" y="248"/>
                    </a:lnTo>
                    <a:lnTo>
                      <a:pt x="1476" y="0"/>
                    </a:lnTo>
                    <a:lnTo>
                      <a:pt x="1470" y="1303"/>
                    </a:lnTo>
                    <a:lnTo>
                      <a:pt x="1473" y="7"/>
                    </a:lnTo>
                    <a:lnTo>
                      <a:pt x="7" y="250"/>
                    </a:lnTo>
                    <a:lnTo>
                      <a:pt x="5" y="1545"/>
                    </a:lnTo>
                    <a:lnTo>
                      <a:pt x="1470" y="1303"/>
                    </a:lnTo>
                    <a:lnTo>
                      <a:pt x="1476" y="0"/>
                    </a:lnTo>
                    <a:close/>
                  </a:path>
                </a:pathLst>
              </a:custGeom>
              <a:solidFill>
                <a:srgbClr val="A3E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86"/>
            <p:cNvGrpSpPr>
              <a:grpSpLocks/>
            </p:cNvGrpSpPr>
            <p:nvPr/>
          </p:nvGrpSpPr>
          <p:grpSpPr bwMode="auto">
            <a:xfrm>
              <a:off x="194" y="607"/>
              <a:ext cx="2107" cy="657"/>
              <a:chOff x="194" y="607"/>
              <a:chExt cx="2107" cy="657"/>
            </a:xfrm>
          </p:grpSpPr>
          <p:sp>
            <p:nvSpPr>
              <p:cNvPr id="115" name="AutoShape 187"/>
              <p:cNvSpPr>
                <a:spLocks noChangeArrowheads="1"/>
              </p:cNvSpPr>
              <p:nvPr/>
            </p:nvSpPr>
            <p:spPr bwMode="auto">
              <a:xfrm>
                <a:off x="1604" y="612"/>
                <a:ext cx="692" cy="42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3 w 833"/>
                  <a:gd name="T5" fmla="*/ 554 h 554"/>
                  <a:gd name="T6" fmla="*/ 0 w 833"/>
                  <a:gd name="T7" fmla="*/ 18 h 554"/>
                  <a:gd name="T8" fmla="*/ 0 w 833"/>
                  <a:gd name="T9" fmla="*/ 0 h 554"/>
                  <a:gd name="T10" fmla="*/ 833 w 833"/>
                  <a:gd name="T11" fmla="*/ 536 h 554"/>
                  <a:gd name="T12" fmla="*/ 833 w 833"/>
                  <a:gd name="T13" fmla="*/ 554 h 554"/>
                  <a:gd name="T14" fmla="*/ 0 w 833"/>
                  <a:gd name="T15" fmla="*/ 0 h 554"/>
                  <a:gd name="T16" fmla="*/ 833 w 833"/>
                  <a:gd name="T17" fmla="*/ 554 h 5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33" h="554">
                    <a:moveTo>
                      <a:pt x="833" y="55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833" y="536"/>
                    </a:lnTo>
                    <a:lnTo>
                      <a:pt x="833" y="554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16" name="AutoShape 188"/>
              <p:cNvSpPr>
                <a:spLocks noChangeArrowheads="1"/>
              </p:cNvSpPr>
              <p:nvPr/>
            </p:nvSpPr>
            <p:spPr bwMode="auto">
              <a:xfrm>
                <a:off x="199" y="626"/>
                <a:ext cx="2097" cy="63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3 w 2526"/>
                  <a:gd name="T5" fmla="*/ 817 h 817"/>
                  <a:gd name="T6" fmla="*/ 0 w 2526"/>
                  <a:gd name="T7" fmla="*/ 283 h 817"/>
                  <a:gd name="T8" fmla="*/ 1693 w 2526"/>
                  <a:gd name="T9" fmla="*/ 0 h 817"/>
                  <a:gd name="T10" fmla="*/ 2526 w 2526"/>
                  <a:gd name="T11" fmla="*/ 536 h 817"/>
                  <a:gd name="T12" fmla="*/ 833 w 2526"/>
                  <a:gd name="T13" fmla="*/ 817 h 817"/>
                  <a:gd name="T14" fmla="*/ 0 w 2526"/>
                  <a:gd name="T15" fmla="*/ 0 h 817"/>
                  <a:gd name="T16" fmla="*/ 2526 w 2526"/>
                  <a:gd name="T17" fmla="*/ 817 h 81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526" h="817">
                    <a:moveTo>
                      <a:pt x="833" y="817"/>
                    </a:moveTo>
                    <a:lnTo>
                      <a:pt x="0" y="283"/>
                    </a:lnTo>
                    <a:lnTo>
                      <a:pt x="1693" y="0"/>
                    </a:lnTo>
                    <a:lnTo>
                      <a:pt x="2526" y="536"/>
                    </a:lnTo>
                    <a:lnTo>
                      <a:pt x="833" y="817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17" name="AutoShape 189"/>
              <p:cNvSpPr>
                <a:spLocks noChangeArrowheads="1"/>
              </p:cNvSpPr>
              <p:nvPr/>
            </p:nvSpPr>
            <p:spPr bwMode="auto">
              <a:xfrm>
                <a:off x="199" y="612"/>
                <a:ext cx="2097" cy="63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3 w 2526"/>
                  <a:gd name="T5" fmla="*/ 817 h 817"/>
                  <a:gd name="T6" fmla="*/ 0 w 2526"/>
                  <a:gd name="T7" fmla="*/ 281 h 817"/>
                  <a:gd name="T8" fmla="*/ 1693 w 2526"/>
                  <a:gd name="T9" fmla="*/ 0 h 817"/>
                  <a:gd name="T10" fmla="*/ 2526 w 2526"/>
                  <a:gd name="T11" fmla="*/ 536 h 817"/>
                  <a:gd name="T12" fmla="*/ 833 w 2526"/>
                  <a:gd name="T13" fmla="*/ 817 h 817"/>
                  <a:gd name="T14" fmla="*/ 0 w 2526"/>
                  <a:gd name="T15" fmla="*/ 0 h 817"/>
                  <a:gd name="T16" fmla="*/ 2526 w 2526"/>
                  <a:gd name="T17" fmla="*/ 817 h 81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526" h="817">
                    <a:moveTo>
                      <a:pt x="833" y="817"/>
                    </a:moveTo>
                    <a:lnTo>
                      <a:pt x="0" y="281"/>
                    </a:lnTo>
                    <a:lnTo>
                      <a:pt x="1693" y="0"/>
                    </a:lnTo>
                    <a:lnTo>
                      <a:pt x="2526" y="536"/>
                    </a:lnTo>
                    <a:lnTo>
                      <a:pt x="833" y="817"/>
                    </a:lnTo>
                    <a:close/>
                  </a:path>
                </a:pathLst>
              </a:custGeom>
              <a:solidFill>
                <a:srgbClr val="B4B48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18" name="AutoShape 190"/>
              <p:cNvSpPr>
                <a:spLocks noChangeArrowheads="1"/>
              </p:cNvSpPr>
              <p:nvPr/>
            </p:nvSpPr>
            <p:spPr bwMode="auto">
              <a:xfrm>
                <a:off x="199" y="830"/>
                <a:ext cx="691" cy="42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3 w 833"/>
                  <a:gd name="T5" fmla="*/ 554 h 554"/>
                  <a:gd name="T6" fmla="*/ 0 w 833"/>
                  <a:gd name="T7" fmla="*/ 20 h 554"/>
                  <a:gd name="T8" fmla="*/ 0 w 833"/>
                  <a:gd name="T9" fmla="*/ 0 h 554"/>
                  <a:gd name="T10" fmla="*/ 833 w 833"/>
                  <a:gd name="T11" fmla="*/ 536 h 554"/>
                  <a:gd name="T12" fmla="*/ 833 w 833"/>
                  <a:gd name="T13" fmla="*/ 554 h 554"/>
                  <a:gd name="T14" fmla="*/ 0 w 833"/>
                  <a:gd name="T15" fmla="*/ 0 h 554"/>
                  <a:gd name="T16" fmla="*/ 833 w 833"/>
                  <a:gd name="T17" fmla="*/ 554 h 55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33" h="554">
                    <a:moveTo>
                      <a:pt x="833" y="55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833" y="536"/>
                    </a:lnTo>
                    <a:lnTo>
                      <a:pt x="833" y="554"/>
                    </a:lnTo>
                    <a:close/>
                  </a:path>
                </a:pathLst>
              </a:custGeom>
              <a:solidFill>
                <a:srgbClr val="82825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19" name="AutoShape 191"/>
              <p:cNvSpPr>
                <a:spLocks noChangeArrowheads="1"/>
              </p:cNvSpPr>
              <p:nvPr/>
            </p:nvSpPr>
            <p:spPr bwMode="auto">
              <a:xfrm>
                <a:off x="890" y="1027"/>
                <a:ext cx="1406" cy="23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93 w 1693"/>
                  <a:gd name="T5" fmla="*/ 0 h 299"/>
                  <a:gd name="T6" fmla="*/ 1693 w 1693"/>
                  <a:gd name="T7" fmla="*/ 18 h 299"/>
                  <a:gd name="T8" fmla="*/ 0 w 1693"/>
                  <a:gd name="T9" fmla="*/ 299 h 299"/>
                  <a:gd name="T10" fmla="*/ 0 w 1693"/>
                  <a:gd name="T11" fmla="*/ 281 h 299"/>
                  <a:gd name="T12" fmla="*/ 1693 w 1693"/>
                  <a:gd name="T13" fmla="*/ 0 h 299"/>
                  <a:gd name="T14" fmla="*/ 0 w 1693"/>
                  <a:gd name="T15" fmla="*/ 0 h 299"/>
                  <a:gd name="T16" fmla="*/ 1693 w 1693"/>
                  <a:gd name="T17" fmla="*/ 299 h 29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93" h="299">
                    <a:moveTo>
                      <a:pt x="1693" y="0"/>
                    </a:moveTo>
                    <a:lnTo>
                      <a:pt x="1693" y="18"/>
                    </a:lnTo>
                    <a:lnTo>
                      <a:pt x="0" y="299"/>
                    </a:lnTo>
                    <a:lnTo>
                      <a:pt x="0" y="281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44AB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0" name="AutoShape 192"/>
              <p:cNvSpPr>
                <a:spLocks noChangeArrowheads="1"/>
              </p:cNvSpPr>
              <p:nvPr/>
            </p:nvSpPr>
            <p:spPr bwMode="auto">
              <a:xfrm>
                <a:off x="194" y="607"/>
                <a:ext cx="2105" cy="63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3 w 2535"/>
                  <a:gd name="T5" fmla="*/ 821 h 821"/>
                  <a:gd name="T6" fmla="*/ 0 w 2535"/>
                  <a:gd name="T7" fmla="*/ 286 h 821"/>
                  <a:gd name="T8" fmla="*/ 1702 w 2535"/>
                  <a:gd name="T9" fmla="*/ 0 h 821"/>
                  <a:gd name="T10" fmla="*/ 2535 w 2535"/>
                  <a:gd name="T11" fmla="*/ 534 h 821"/>
                  <a:gd name="T12" fmla="*/ 833 w 2535"/>
                  <a:gd name="T13" fmla="*/ 821 h 821"/>
                  <a:gd name="T14" fmla="*/ 0 w 2535"/>
                  <a:gd name="T15" fmla="*/ 0 h 821"/>
                  <a:gd name="T16" fmla="*/ 2535 w 2535"/>
                  <a:gd name="T17" fmla="*/ 821 h 821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535" h="821">
                    <a:moveTo>
                      <a:pt x="833" y="821"/>
                    </a:moveTo>
                    <a:lnTo>
                      <a:pt x="0" y="286"/>
                    </a:lnTo>
                    <a:lnTo>
                      <a:pt x="1702" y="0"/>
                    </a:lnTo>
                    <a:lnTo>
                      <a:pt x="2535" y="534"/>
                    </a:lnTo>
                    <a:lnTo>
                      <a:pt x="833" y="82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1" name="AutoShape 193"/>
              <p:cNvSpPr>
                <a:spLocks noChangeArrowheads="1"/>
              </p:cNvSpPr>
              <p:nvPr/>
            </p:nvSpPr>
            <p:spPr bwMode="auto">
              <a:xfrm>
                <a:off x="194" y="828"/>
                <a:ext cx="694" cy="43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6 w 836"/>
                  <a:gd name="T5" fmla="*/ 563 h 563"/>
                  <a:gd name="T6" fmla="*/ 3 w 836"/>
                  <a:gd name="T7" fmla="*/ 29 h 563"/>
                  <a:gd name="T8" fmla="*/ 0 w 836"/>
                  <a:gd name="T9" fmla="*/ 0 h 563"/>
                  <a:gd name="T10" fmla="*/ 833 w 836"/>
                  <a:gd name="T11" fmla="*/ 535 h 563"/>
                  <a:gd name="T12" fmla="*/ 836 w 836"/>
                  <a:gd name="T13" fmla="*/ 563 h 563"/>
                  <a:gd name="T14" fmla="*/ 0 w 836"/>
                  <a:gd name="T15" fmla="*/ 0 h 563"/>
                  <a:gd name="T16" fmla="*/ 836 w 836"/>
                  <a:gd name="T17" fmla="*/ 563 h 56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36" h="563">
                    <a:moveTo>
                      <a:pt x="836" y="563"/>
                    </a:moveTo>
                    <a:lnTo>
                      <a:pt x="3" y="29"/>
                    </a:lnTo>
                    <a:lnTo>
                      <a:pt x="0" y="0"/>
                    </a:lnTo>
                    <a:lnTo>
                      <a:pt x="833" y="535"/>
                    </a:lnTo>
                    <a:lnTo>
                      <a:pt x="836" y="563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122" name="AutoShape 194"/>
              <p:cNvSpPr>
                <a:spLocks noChangeArrowheads="1"/>
              </p:cNvSpPr>
              <p:nvPr/>
            </p:nvSpPr>
            <p:spPr bwMode="auto">
              <a:xfrm>
                <a:off x="886" y="1020"/>
                <a:ext cx="1415" cy="24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702 w 1705"/>
                  <a:gd name="T5" fmla="*/ 0 h 315"/>
                  <a:gd name="T6" fmla="*/ 1705 w 1705"/>
                  <a:gd name="T7" fmla="*/ 29 h 315"/>
                  <a:gd name="T8" fmla="*/ 3 w 1705"/>
                  <a:gd name="T9" fmla="*/ 315 h 315"/>
                  <a:gd name="T10" fmla="*/ 0 w 1705"/>
                  <a:gd name="T11" fmla="*/ 287 h 315"/>
                  <a:gd name="T12" fmla="*/ 1702 w 1705"/>
                  <a:gd name="T13" fmla="*/ 0 h 315"/>
                  <a:gd name="T14" fmla="*/ 1699 w 1705"/>
                  <a:gd name="T15" fmla="*/ 27 h 315"/>
                  <a:gd name="T16" fmla="*/ 1699 w 1705"/>
                  <a:gd name="T17" fmla="*/ 9 h 315"/>
                  <a:gd name="T18" fmla="*/ 6 w 1705"/>
                  <a:gd name="T19" fmla="*/ 290 h 315"/>
                  <a:gd name="T20" fmla="*/ 6 w 1705"/>
                  <a:gd name="T21" fmla="*/ 308 h 315"/>
                  <a:gd name="T22" fmla="*/ 1699 w 1705"/>
                  <a:gd name="T23" fmla="*/ 27 h 315"/>
                  <a:gd name="T24" fmla="*/ 1702 w 1705"/>
                  <a:gd name="T25" fmla="*/ 0 h 315"/>
                  <a:gd name="T26" fmla="*/ 0 w 1705"/>
                  <a:gd name="T27" fmla="*/ 0 h 315"/>
                  <a:gd name="T28" fmla="*/ 1705 w 1705"/>
                  <a:gd name="T29" fmla="*/ 315 h 31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1705" h="315">
                    <a:moveTo>
                      <a:pt x="1702" y="0"/>
                    </a:moveTo>
                    <a:lnTo>
                      <a:pt x="1705" y="29"/>
                    </a:lnTo>
                    <a:lnTo>
                      <a:pt x="3" y="315"/>
                    </a:lnTo>
                    <a:lnTo>
                      <a:pt x="0" y="287"/>
                    </a:lnTo>
                    <a:lnTo>
                      <a:pt x="1702" y="0"/>
                    </a:lnTo>
                    <a:lnTo>
                      <a:pt x="1699" y="27"/>
                    </a:lnTo>
                    <a:lnTo>
                      <a:pt x="1699" y="9"/>
                    </a:lnTo>
                    <a:lnTo>
                      <a:pt x="6" y="290"/>
                    </a:lnTo>
                    <a:lnTo>
                      <a:pt x="6" y="308"/>
                    </a:lnTo>
                    <a:lnTo>
                      <a:pt x="1699" y="27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A3E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195"/>
            <p:cNvGrpSpPr>
              <a:grpSpLocks/>
            </p:cNvGrpSpPr>
            <p:nvPr/>
          </p:nvGrpSpPr>
          <p:grpSpPr bwMode="auto">
            <a:xfrm>
              <a:off x="818" y="1367"/>
              <a:ext cx="463" cy="1160"/>
              <a:chOff x="818" y="1367"/>
              <a:chExt cx="463" cy="1160"/>
            </a:xfrm>
          </p:grpSpPr>
          <p:grpSp>
            <p:nvGrpSpPr>
              <p:cNvPr id="81" name="Group 196"/>
              <p:cNvGrpSpPr>
                <a:grpSpLocks/>
              </p:cNvGrpSpPr>
              <p:nvPr/>
            </p:nvGrpSpPr>
            <p:grpSpPr bwMode="auto">
              <a:xfrm>
                <a:off x="818" y="1367"/>
                <a:ext cx="246" cy="871"/>
                <a:chOff x="818" y="1367"/>
                <a:chExt cx="246" cy="871"/>
              </a:xfrm>
            </p:grpSpPr>
            <p:sp>
              <p:nvSpPr>
                <p:cNvPr id="106" name="AutoShape 197"/>
                <p:cNvSpPr>
                  <a:spLocks noChangeArrowheads="1"/>
                </p:cNvSpPr>
                <p:nvPr/>
              </p:nvSpPr>
              <p:spPr bwMode="auto">
                <a:xfrm>
                  <a:off x="821" y="2084"/>
                  <a:ext cx="239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7 w 434"/>
                    <a:gd name="T5" fmla="*/ 86 h 272"/>
                    <a:gd name="T6" fmla="*/ 0 w 434"/>
                    <a:gd name="T7" fmla="*/ 4 h 272"/>
                    <a:gd name="T8" fmla="*/ 5 w 434"/>
                    <a:gd name="T9" fmla="*/ 0 h 272"/>
                    <a:gd name="T10" fmla="*/ 79 w 434"/>
                    <a:gd name="T11" fmla="*/ 83 h 272"/>
                    <a:gd name="T12" fmla="*/ 77 w 434"/>
                    <a:gd name="T13" fmla="*/ 86 h 272"/>
                    <a:gd name="T14" fmla="*/ 0 w 434"/>
                    <a:gd name="T15" fmla="*/ 0 h 272"/>
                    <a:gd name="T16" fmla="*/ 434 w 434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34" h="272">
                      <a:moveTo>
                        <a:pt x="416" y="272"/>
                      </a:moveTo>
                      <a:lnTo>
                        <a:pt x="0" y="4"/>
                      </a:lnTo>
                      <a:lnTo>
                        <a:pt x="18" y="0"/>
                      </a:lnTo>
                      <a:lnTo>
                        <a:pt x="434" y="268"/>
                      </a:lnTo>
                      <a:lnTo>
                        <a:pt x="416" y="272"/>
                      </a:lnTo>
                      <a:close/>
                    </a:path>
                  </a:pathLst>
                </a:custGeom>
                <a:solidFill>
                  <a:srgbClr val="B4B4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AutoShape 198"/>
                <p:cNvSpPr>
                  <a:spLocks noChangeArrowheads="1"/>
                </p:cNvSpPr>
                <p:nvPr/>
              </p:nvSpPr>
              <p:spPr bwMode="auto">
                <a:xfrm>
                  <a:off x="831" y="1374"/>
                  <a:ext cx="230" cy="86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1 w 419"/>
                    <a:gd name="T5" fmla="*/ 475 h 1519"/>
                    <a:gd name="T6" fmla="*/ 0 w 419"/>
                    <a:gd name="T7" fmla="*/ 391 h 1519"/>
                    <a:gd name="T8" fmla="*/ 2 w 419"/>
                    <a:gd name="T9" fmla="*/ 0 h 1519"/>
                    <a:gd name="T10" fmla="*/ 73 w 419"/>
                    <a:gd name="T11" fmla="*/ 83 h 1519"/>
                    <a:gd name="T12" fmla="*/ 71 w 419"/>
                    <a:gd name="T13" fmla="*/ 475 h 1519"/>
                    <a:gd name="T14" fmla="*/ 0 w 419"/>
                    <a:gd name="T15" fmla="*/ 0 h 1519"/>
                    <a:gd name="T16" fmla="*/ 419 w 419"/>
                    <a:gd name="T17" fmla="*/ 1519 h 151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9" h="1519">
                      <a:moveTo>
                        <a:pt x="416" y="1519"/>
                      </a:moveTo>
                      <a:lnTo>
                        <a:pt x="0" y="1251"/>
                      </a:lnTo>
                      <a:lnTo>
                        <a:pt x="2" y="0"/>
                      </a:lnTo>
                      <a:lnTo>
                        <a:pt x="419" y="268"/>
                      </a:lnTo>
                      <a:lnTo>
                        <a:pt x="416" y="1519"/>
                      </a:lnTo>
                      <a:close/>
                    </a:path>
                  </a:pathLst>
                </a:custGeom>
                <a:solidFill>
                  <a:srgbClr val="8282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AutoShape 199"/>
                <p:cNvSpPr>
                  <a:spLocks noChangeArrowheads="1"/>
                </p:cNvSpPr>
                <p:nvPr/>
              </p:nvSpPr>
              <p:spPr bwMode="auto">
                <a:xfrm>
                  <a:off x="822" y="1374"/>
                  <a:ext cx="239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 w 435"/>
                    <a:gd name="T5" fmla="*/ 86 h 272"/>
                    <a:gd name="T6" fmla="*/ 0 w 435"/>
                    <a:gd name="T7" fmla="*/ 4 h 272"/>
                    <a:gd name="T8" fmla="*/ 5 w 435"/>
                    <a:gd name="T9" fmla="*/ 0 h 272"/>
                    <a:gd name="T10" fmla="*/ 77 w 435"/>
                    <a:gd name="T11" fmla="*/ 83 h 272"/>
                    <a:gd name="T12" fmla="*/ 73 w 435"/>
                    <a:gd name="T13" fmla="*/ 86 h 272"/>
                    <a:gd name="T14" fmla="*/ 0 w 435"/>
                    <a:gd name="T15" fmla="*/ 0 h 272"/>
                    <a:gd name="T16" fmla="*/ 435 w 435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35" h="272">
                      <a:moveTo>
                        <a:pt x="415" y="272"/>
                      </a:moveTo>
                      <a:lnTo>
                        <a:pt x="0" y="4"/>
                      </a:lnTo>
                      <a:lnTo>
                        <a:pt x="18" y="0"/>
                      </a:lnTo>
                      <a:lnTo>
                        <a:pt x="435" y="268"/>
                      </a:lnTo>
                      <a:lnTo>
                        <a:pt x="415" y="27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AutoShape 200"/>
                <p:cNvSpPr>
                  <a:spLocks noChangeArrowheads="1"/>
                </p:cNvSpPr>
                <p:nvPr/>
              </p:nvSpPr>
              <p:spPr bwMode="auto">
                <a:xfrm>
                  <a:off x="821" y="1376"/>
                  <a:ext cx="229" cy="861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5 w 417"/>
                    <a:gd name="T5" fmla="*/ 475 h 1519"/>
                    <a:gd name="T6" fmla="*/ 0 w 417"/>
                    <a:gd name="T7" fmla="*/ 391 h 1519"/>
                    <a:gd name="T8" fmla="*/ 2 w 417"/>
                    <a:gd name="T9" fmla="*/ 0 h 1519"/>
                    <a:gd name="T10" fmla="*/ 75 w 417"/>
                    <a:gd name="T11" fmla="*/ 83 h 1519"/>
                    <a:gd name="T12" fmla="*/ 75 w 417"/>
                    <a:gd name="T13" fmla="*/ 475 h 1519"/>
                    <a:gd name="T14" fmla="*/ 0 w 417"/>
                    <a:gd name="T15" fmla="*/ 0 h 1519"/>
                    <a:gd name="T16" fmla="*/ 417 w 417"/>
                    <a:gd name="T17" fmla="*/ 1519 h 151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7" h="1519">
                      <a:moveTo>
                        <a:pt x="416" y="1519"/>
                      </a:moveTo>
                      <a:lnTo>
                        <a:pt x="0" y="1251"/>
                      </a:lnTo>
                      <a:lnTo>
                        <a:pt x="2" y="0"/>
                      </a:lnTo>
                      <a:lnTo>
                        <a:pt x="417" y="268"/>
                      </a:lnTo>
                      <a:lnTo>
                        <a:pt x="416" y="1519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AutoShape 201"/>
                <p:cNvSpPr>
                  <a:spLocks noChangeArrowheads="1"/>
                </p:cNvSpPr>
                <p:nvPr/>
              </p:nvSpPr>
              <p:spPr bwMode="auto">
                <a:xfrm>
                  <a:off x="818" y="1367"/>
                  <a:ext cx="242" cy="15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5 w 440"/>
                    <a:gd name="T5" fmla="*/ 86 h 272"/>
                    <a:gd name="T6" fmla="*/ 0 w 440"/>
                    <a:gd name="T7" fmla="*/ 6 h 272"/>
                    <a:gd name="T8" fmla="*/ 5 w 440"/>
                    <a:gd name="T9" fmla="*/ 0 h 272"/>
                    <a:gd name="T10" fmla="*/ 78 w 440"/>
                    <a:gd name="T11" fmla="*/ 83 h 272"/>
                    <a:gd name="T12" fmla="*/ 75 w 440"/>
                    <a:gd name="T13" fmla="*/ 86 h 272"/>
                    <a:gd name="T14" fmla="*/ 0 w 440"/>
                    <a:gd name="T15" fmla="*/ 0 h 272"/>
                    <a:gd name="T16" fmla="*/ 440 w 440"/>
                    <a:gd name="T17" fmla="*/ 272 h 27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40" h="272">
                      <a:moveTo>
                        <a:pt x="417" y="272"/>
                      </a:moveTo>
                      <a:lnTo>
                        <a:pt x="0" y="6"/>
                      </a:lnTo>
                      <a:lnTo>
                        <a:pt x="24" y="0"/>
                      </a:lnTo>
                      <a:lnTo>
                        <a:pt x="440" y="268"/>
                      </a:lnTo>
                      <a:lnTo>
                        <a:pt x="417" y="272"/>
                      </a:lnTo>
                      <a:close/>
                    </a:path>
                  </a:pathLst>
                </a:custGeom>
                <a:solidFill>
                  <a:srgbClr val="1659D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AutoShape 202"/>
                <p:cNvSpPr>
                  <a:spLocks noChangeArrowheads="1"/>
                </p:cNvSpPr>
                <p:nvPr/>
              </p:nvSpPr>
              <p:spPr bwMode="auto">
                <a:xfrm>
                  <a:off x="818" y="1371"/>
                  <a:ext cx="230" cy="864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6 w 419"/>
                    <a:gd name="T5" fmla="*/ 473 h 1524"/>
                    <a:gd name="T6" fmla="*/ 0 w 419"/>
                    <a:gd name="T7" fmla="*/ 390 h 1524"/>
                    <a:gd name="T8" fmla="*/ 2 w 419"/>
                    <a:gd name="T9" fmla="*/ 0 h 1524"/>
                    <a:gd name="T10" fmla="*/ 76 w 419"/>
                    <a:gd name="T11" fmla="*/ 83 h 1524"/>
                    <a:gd name="T12" fmla="*/ 76 w 419"/>
                    <a:gd name="T13" fmla="*/ 473 h 1524"/>
                    <a:gd name="T14" fmla="*/ 0 w 419"/>
                    <a:gd name="T15" fmla="*/ 0 h 1524"/>
                    <a:gd name="T16" fmla="*/ 419 w 419"/>
                    <a:gd name="T17" fmla="*/ 1524 h 1524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419" h="1524">
                      <a:moveTo>
                        <a:pt x="417" y="1524"/>
                      </a:moveTo>
                      <a:lnTo>
                        <a:pt x="0" y="1256"/>
                      </a:lnTo>
                      <a:lnTo>
                        <a:pt x="2" y="0"/>
                      </a:lnTo>
                      <a:lnTo>
                        <a:pt x="419" y="268"/>
                      </a:lnTo>
                      <a:lnTo>
                        <a:pt x="417" y="1524"/>
                      </a:lnTo>
                      <a:close/>
                    </a:path>
                  </a:pathLst>
                </a:custGeom>
                <a:solidFill>
                  <a:srgbClr val="2864E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" name="Group 203"/>
                <p:cNvGrpSpPr>
                  <a:grpSpLocks/>
                </p:cNvGrpSpPr>
                <p:nvPr/>
              </p:nvGrpSpPr>
              <p:grpSpPr bwMode="auto">
                <a:xfrm>
                  <a:off x="1047" y="1518"/>
                  <a:ext cx="17" cy="720"/>
                  <a:chOff x="1047" y="1518"/>
                  <a:chExt cx="17" cy="720"/>
                </a:xfrm>
              </p:grpSpPr>
              <p:sp>
                <p:nvSpPr>
                  <p:cNvPr id="113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1050" y="1522"/>
                    <a:ext cx="11" cy="712"/>
                  </a:xfrm>
                  <a:custGeom>
                    <a:avLst/>
                    <a:gdLst>
                      <a:gd name="G0" fmla="+- 0 0 0"/>
                      <a:gd name="G1" fmla="+- -11796480 0 0"/>
                      <a:gd name="G2" fmla="+- 0 0 -11796480"/>
                      <a:gd name="G3" fmla="+- 10800 0 0"/>
                      <a:gd name="G4" fmla="+- 0 0 0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5400 0 0"/>
                      <a:gd name="G9" fmla="+- 0 0 -11796480"/>
                      <a:gd name="G10" fmla="+- 5400 0 2700"/>
                      <a:gd name="G11" fmla="cos G10 0"/>
                      <a:gd name="G12" fmla="sin G10 0"/>
                      <a:gd name="G13" fmla="cos 13500 0"/>
                      <a:gd name="G14" fmla="sin 13500 0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5400 1 2"/>
                      <a:gd name="G20" fmla="+- G19 5400 0"/>
                      <a:gd name="G21" fmla="cos G20 0"/>
                      <a:gd name="G22" fmla="sin G20 0"/>
                      <a:gd name="G23" fmla="+- G21 10800 0"/>
                      <a:gd name="G24" fmla="+- G12 G23 G22"/>
                      <a:gd name="G25" fmla="+- G22 G23 G11"/>
                      <a:gd name="G26" fmla="cos 10800 0"/>
                      <a:gd name="G27" fmla="sin 10800 0"/>
                      <a:gd name="G28" fmla="cos 5400 0"/>
                      <a:gd name="G29" fmla="sin 5400 0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-11796480"/>
                      <a:gd name="G36" fmla="sin G34 -11796480"/>
                      <a:gd name="G37" fmla="+/ -11796480 0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5400 G39"/>
                      <a:gd name="G43" fmla="sin 54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21 w 21"/>
                      <a:gd name="T5" fmla="*/ 0 h 1255"/>
                      <a:gd name="T6" fmla="*/ 18 w 21"/>
                      <a:gd name="T7" fmla="*/ 1251 h 1255"/>
                      <a:gd name="T8" fmla="*/ 0 w 21"/>
                      <a:gd name="T9" fmla="*/ 1255 h 1255"/>
                      <a:gd name="T10" fmla="*/ 1 w 21"/>
                      <a:gd name="T11" fmla="*/ 4 h 1255"/>
                      <a:gd name="T12" fmla="*/ 21 w 21"/>
                      <a:gd name="T13" fmla="*/ 0 h 1255"/>
                      <a:gd name="T14" fmla="*/ 0 w 21"/>
                      <a:gd name="T15" fmla="*/ 0 h 1255"/>
                      <a:gd name="T16" fmla="*/ 21 w 21"/>
                      <a:gd name="T17" fmla="*/ 1255 h 1255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T14" t="T15" r="T16" b="T17"/>
                    <a:pathLst>
                      <a:path w="21" h="1255">
                        <a:moveTo>
                          <a:pt x="21" y="0"/>
                        </a:moveTo>
                        <a:lnTo>
                          <a:pt x="18" y="1251"/>
                        </a:lnTo>
                        <a:lnTo>
                          <a:pt x="0" y="1255"/>
                        </a:lnTo>
                        <a:lnTo>
                          <a:pt x="1" y="4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4AB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en-US" sz="1900">
                      <a:solidFill>
                        <a:srgbClr val="000000"/>
                      </a:solidFill>
                      <a:latin typeface="Textile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1518"/>
                    <a:ext cx="17" cy="720"/>
                  </a:xfrm>
                  <a:custGeom>
                    <a:avLst/>
                    <a:gdLst>
                      <a:gd name="G0" fmla="+- 0 0 0"/>
                      <a:gd name="G1" fmla="+- -11796480 0 0"/>
                      <a:gd name="G2" fmla="+- 0 0 -11796480"/>
                      <a:gd name="G3" fmla="+- 10800 0 0"/>
                      <a:gd name="G4" fmla="+- 0 0 0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5400 0 0"/>
                      <a:gd name="G9" fmla="+- 0 0 -11796480"/>
                      <a:gd name="G10" fmla="+- 5400 0 2700"/>
                      <a:gd name="G11" fmla="cos G10 0"/>
                      <a:gd name="G12" fmla="sin G10 0"/>
                      <a:gd name="G13" fmla="cos 13500 0"/>
                      <a:gd name="G14" fmla="sin 13500 0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5400 1 2"/>
                      <a:gd name="G20" fmla="+- G19 5400 0"/>
                      <a:gd name="G21" fmla="cos G20 0"/>
                      <a:gd name="G22" fmla="sin G20 0"/>
                      <a:gd name="G23" fmla="+- G21 10800 0"/>
                      <a:gd name="G24" fmla="+- G12 G23 G22"/>
                      <a:gd name="G25" fmla="+- G22 G23 G11"/>
                      <a:gd name="G26" fmla="cos 10800 0"/>
                      <a:gd name="G27" fmla="sin 10800 0"/>
                      <a:gd name="G28" fmla="cos 5400 0"/>
                      <a:gd name="G29" fmla="sin 5400 0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-11796480"/>
                      <a:gd name="G36" fmla="sin G34 -11796480"/>
                      <a:gd name="G37" fmla="+/ -11796480 0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5400 G39"/>
                      <a:gd name="G43" fmla="sin 54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28 w 31"/>
                      <a:gd name="T5" fmla="*/ 0 h 1269"/>
                      <a:gd name="T6" fmla="*/ 31 w 31"/>
                      <a:gd name="T7" fmla="*/ 0 h 1269"/>
                      <a:gd name="T8" fmla="*/ 31 w 31"/>
                      <a:gd name="T9" fmla="*/ 4 h 1269"/>
                      <a:gd name="T10" fmla="*/ 29 w 31"/>
                      <a:gd name="T11" fmla="*/ 1262 h 1269"/>
                      <a:gd name="T12" fmla="*/ 29 w 31"/>
                      <a:gd name="T13" fmla="*/ 1264 h 1269"/>
                      <a:gd name="T14" fmla="*/ 26 w 31"/>
                      <a:gd name="T15" fmla="*/ 1265 h 1269"/>
                      <a:gd name="T16" fmla="*/ 2 w 31"/>
                      <a:gd name="T17" fmla="*/ 1269 h 1269"/>
                      <a:gd name="T18" fmla="*/ 0 w 31"/>
                      <a:gd name="T19" fmla="*/ 1269 h 1269"/>
                      <a:gd name="T20" fmla="*/ 0 w 31"/>
                      <a:gd name="T21" fmla="*/ 1265 h 1269"/>
                      <a:gd name="T22" fmla="*/ 2 w 31"/>
                      <a:gd name="T23" fmla="*/ 9 h 1269"/>
                      <a:gd name="T24" fmla="*/ 2 w 31"/>
                      <a:gd name="T25" fmla="*/ 6 h 1269"/>
                      <a:gd name="T26" fmla="*/ 5 w 31"/>
                      <a:gd name="T27" fmla="*/ 4 h 1269"/>
                      <a:gd name="T28" fmla="*/ 28 w 31"/>
                      <a:gd name="T29" fmla="*/ 0 h 1269"/>
                      <a:gd name="T30" fmla="*/ 23 w 31"/>
                      <a:gd name="T31" fmla="*/ 1258 h 1269"/>
                      <a:gd name="T32" fmla="*/ 26 w 31"/>
                      <a:gd name="T33" fmla="*/ 7 h 1269"/>
                      <a:gd name="T34" fmla="*/ 6 w 31"/>
                      <a:gd name="T35" fmla="*/ 11 h 1269"/>
                      <a:gd name="T36" fmla="*/ 5 w 31"/>
                      <a:gd name="T37" fmla="*/ 1262 h 1269"/>
                      <a:gd name="T38" fmla="*/ 23 w 31"/>
                      <a:gd name="T39" fmla="*/ 1258 h 1269"/>
                      <a:gd name="T40" fmla="*/ 28 w 31"/>
                      <a:gd name="T41" fmla="*/ 0 h 1269"/>
                      <a:gd name="T42" fmla="*/ 0 w 31"/>
                      <a:gd name="T43" fmla="*/ 0 h 1269"/>
                      <a:gd name="T44" fmla="*/ 31 w 31"/>
                      <a:gd name="T45" fmla="*/ 1269 h 1269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T42" t="T43" r="T44" b="T45"/>
                    <a:pathLst>
                      <a:path w="31" h="1269">
                        <a:moveTo>
                          <a:pt x="28" y="0"/>
                        </a:moveTo>
                        <a:lnTo>
                          <a:pt x="31" y="0"/>
                        </a:lnTo>
                        <a:lnTo>
                          <a:pt x="31" y="4"/>
                        </a:lnTo>
                        <a:lnTo>
                          <a:pt x="29" y="1262"/>
                        </a:lnTo>
                        <a:lnTo>
                          <a:pt x="29" y="1264"/>
                        </a:lnTo>
                        <a:lnTo>
                          <a:pt x="26" y="1265"/>
                        </a:lnTo>
                        <a:lnTo>
                          <a:pt x="2" y="1269"/>
                        </a:lnTo>
                        <a:lnTo>
                          <a:pt x="0" y="1269"/>
                        </a:lnTo>
                        <a:lnTo>
                          <a:pt x="0" y="1265"/>
                        </a:lnTo>
                        <a:lnTo>
                          <a:pt x="2" y="9"/>
                        </a:lnTo>
                        <a:lnTo>
                          <a:pt x="2" y="6"/>
                        </a:lnTo>
                        <a:lnTo>
                          <a:pt x="5" y="4"/>
                        </a:lnTo>
                        <a:lnTo>
                          <a:pt x="28" y="0"/>
                        </a:lnTo>
                        <a:lnTo>
                          <a:pt x="23" y="1258"/>
                        </a:lnTo>
                        <a:lnTo>
                          <a:pt x="26" y="7"/>
                        </a:lnTo>
                        <a:lnTo>
                          <a:pt x="6" y="11"/>
                        </a:lnTo>
                        <a:lnTo>
                          <a:pt x="5" y="1262"/>
                        </a:lnTo>
                        <a:lnTo>
                          <a:pt x="23" y="125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A3E4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/>
                    <a:endParaRPr lang="en-US" sz="1900">
                      <a:solidFill>
                        <a:srgbClr val="000000"/>
                      </a:solidFill>
                      <a:latin typeface="Textile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2" name="AutoShape 206"/>
              <p:cNvSpPr>
                <a:spLocks noChangeArrowheads="1"/>
              </p:cNvSpPr>
              <p:nvPr/>
            </p:nvSpPr>
            <p:spPr bwMode="auto">
              <a:xfrm>
                <a:off x="1038" y="2228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3" name="AutoShape 207"/>
              <p:cNvSpPr>
                <a:spLocks noChangeArrowheads="1"/>
              </p:cNvSpPr>
              <p:nvPr/>
            </p:nvSpPr>
            <p:spPr bwMode="auto">
              <a:xfrm>
                <a:off x="1048" y="1518"/>
                <a:ext cx="230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4" name="AutoShape 208"/>
              <p:cNvSpPr>
                <a:spLocks noChangeArrowheads="1"/>
              </p:cNvSpPr>
              <p:nvPr/>
            </p:nvSpPr>
            <p:spPr bwMode="auto">
              <a:xfrm>
                <a:off x="1039" y="1518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5" name="AutoShape 209"/>
              <p:cNvSpPr>
                <a:spLocks noChangeArrowheads="1"/>
              </p:cNvSpPr>
              <p:nvPr/>
            </p:nvSpPr>
            <p:spPr bwMode="auto">
              <a:xfrm>
                <a:off x="1038" y="1520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6" name="AutoShape 210"/>
              <p:cNvSpPr>
                <a:spLocks noChangeArrowheads="1"/>
              </p:cNvSpPr>
              <p:nvPr/>
            </p:nvSpPr>
            <p:spPr bwMode="auto">
              <a:xfrm>
                <a:off x="1035" y="1511"/>
                <a:ext cx="242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7" name="AutoShape 211"/>
              <p:cNvSpPr>
                <a:spLocks noChangeArrowheads="1"/>
              </p:cNvSpPr>
              <p:nvPr/>
            </p:nvSpPr>
            <p:spPr bwMode="auto">
              <a:xfrm>
                <a:off x="1035" y="1514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8" name="AutoShape 212"/>
              <p:cNvSpPr>
                <a:spLocks noChangeArrowheads="1"/>
              </p:cNvSpPr>
              <p:nvPr/>
            </p:nvSpPr>
            <p:spPr bwMode="auto">
              <a:xfrm>
                <a:off x="821" y="2229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89" name="AutoShape 213"/>
              <p:cNvSpPr>
                <a:spLocks noChangeArrowheads="1"/>
              </p:cNvSpPr>
              <p:nvPr/>
            </p:nvSpPr>
            <p:spPr bwMode="auto">
              <a:xfrm>
                <a:off x="831" y="1519"/>
                <a:ext cx="230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0" name="AutoShape 214"/>
              <p:cNvSpPr>
                <a:spLocks noChangeArrowheads="1"/>
              </p:cNvSpPr>
              <p:nvPr/>
            </p:nvSpPr>
            <p:spPr bwMode="auto">
              <a:xfrm>
                <a:off x="822" y="1519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1" name="AutoShape 215"/>
              <p:cNvSpPr>
                <a:spLocks noChangeArrowheads="1"/>
              </p:cNvSpPr>
              <p:nvPr/>
            </p:nvSpPr>
            <p:spPr bwMode="auto">
              <a:xfrm>
                <a:off x="821" y="1522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2" name="AutoShape 216"/>
              <p:cNvSpPr>
                <a:spLocks noChangeArrowheads="1"/>
              </p:cNvSpPr>
              <p:nvPr/>
            </p:nvSpPr>
            <p:spPr bwMode="auto">
              <a:xfrm>
                <a:off x="818" y="1512"/>
                <a:ext cx="242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3" name="AutoShape 217"/>
              <p:cNvSpPr>
                <a:spLocks noChangeArrowheads="1"/>
              </p:cNvSpPr>
              <p:nvPr/>
            </p:nvSpPr>
            <p:spPr bwMode="auto">
              <a:xfrm>
                <a:off x="818" y="1516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4" name="AutoShape 218"/>
              <p:cNvSpPr>
                <a:spLocks noChangeArrowheads="1"/>
              </p:cNvSpPr>
              <p:nvPr/>
            </p:nvSpPr>
            <p:spPr bwMode="auto">
              <a:xfrm>
                <a:off x="1038" y="2373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7 w 434"/>
                  <a:gd name="T5" fmla="*/ 86 h 272"/>
                  <a:gd name="T6" fmla="*/ 0 w 434"/>
                  <a:gd name="T7" fmla="*/ 4 h 272"/>
                  <a:gd name="T8" fmla="*/ 5 w 434"/>
                  <a:gd name="T9" fmla="*/ 0 h 272"/>
                  <a:gd name="T10" fmla="*/ 79 w 434"/>
                  <a:gd name="T11" fmla="*/ 83 h 272"/>
                  <a:gd name="T12" fmla="*/ 77 w 434"/>
                  <a:gd name="T13" fmla="*/ 86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5" name="AutoShape 219"/>
              <p:cNvSpPr>
                <a:spLocks noChangeArrowheads="1"/>
              </p:cNvSpPr>
              <p:nvPr/>
            </p:nvSpPr>
            <p:spPr bwMode="auto">
              <a:xfrm>
                <a:off x="1048" y="1663"/>
                <a:ext cx="230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1 w 419"/>
                  <a:gd name="T5" fmla="*/ 475 h 1519"/>
                  <a:gd name="T6" fmla="*/ 0 w 419"/>
                  <a:gd name="T7" fmla="*/ 391 h 1519"/>
                  <a:gd name="T8" fmla="*/ 2 w 419"/>
                  <a:gd name="T9" fmla="*/ 0 h 1519"/>
                  <a:gd name="T10" fmla="*/ 73 w 419"/>
                  <a:gd name="T11" fmla="*/ 83 h 1519"/>
                  <a:gd name="T12" fmla="*/ 71 w 419"/>
                  <a:gd name="T13" fmla="*/ 47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6" name="AutoShape 220"/>
              <p:cNvSpPr>
                <a:spLocks noChangeArrowheads="1"/>
              </p:cNvSpPr>
              <p:nvPr/>
            </p:nvSpPr>
            <p:spPr bwMode="auto">
              <a:xfrm>
                <a:off x="1039" y="1663"/>
                <a:ext cx="239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3 w 435"/>
                  <a:gd name="T5" fmla="*/ 86 h 272"/>
                  <a:gd name="T6" fmla="*/ 0 w 435"/>
                  <a:gd name="T7" fmla="*/ 4 h 272"/>
                  <a:gd name="T8" fmla="*/ 5 w 435"/>
                  <a:gd name="T9" fmla="*/ 0 h 272"/>
                  <a:gd name="T10" fmla="*/ 77 w 435"/>
                  <a:gd name="T11" fmla="*/ 83 h 272"/>
                  <a:gd name="T12" fmla="*/ 73 w 435"/>
                  <a:gd name="T13" fmla="*/ 86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7" name="AutoShape 221"/>
              <p:cNvSpPr>
                <a:spLocks noChangeArrowheads="1"/>
              </p:cNvSpPr>
              <p:nvPr/>
            </p:nvSpPr>
            <p:spPr bwMode="auto">
              <a:xfrm>
                <a:off x="1038" y="1666"/>
                <a:ext cx="229" cy="86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17"/>
                  <a:gd name="T5" fmla="*/ 475 h 1519"/>
                  <a:gd name="T6" fmla="*/ 0 w 417"/>
                  <a:gd name="T7" fmla="*/ 391 h 1519"/>
                  <a:gd name="T8" fmla="*/ 2 w 417"/>
                  <a:gd name="T9" fmla="*/ 0 h 1519"/>
                  <a:gd name="T10" fmla="*/ 75 w 417"/>
                  <a:gd name="T11" fmla="*/ 83 h 1519"/>
                  <a:gd name="T12" fmla="*/ 75 w 417"/>
                  <a:gd name="T13" fmla="*/ 475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8" name="AutoShape 222"/>
              <p:cNvSpPr>
                <a:spLocks noChangeArrowheads="1"/>
              </p:cNvSpPr>
              <p:nvPr/>
            </p:nvSpPr>
            <p:spPr bwMode="auto">
              <a:xfrm>
                <a:off x="1035" y="1656"/>
                <a:ext cx="242" cy="15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5 w 440"/>
                  <a:gd name="T5" fmla="*/ 86 h 272"/>
                  <a:gd name="T6" fmla="*/ 0 w 440"/>
                  <a:gd name="T7" fmla="*/ 6 h 272"/>
                  <a:gd name="T8" fmla="*/ 5 w 440"/>
                  <a:gd name="T9" fmla="*/ 0 h 272"/>
                  <a:gd name="T10" fmla="*/ 78 w 440"/>
                  <a:gd name="T11" fmla="*/ 83 h 272"/>
                  <a:gd name="T12" fmla="*/ 75 w 440"/>
                  <a:gd name="T13" fmla="*/ 86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99" name="AutoShape 223"/>
              <p:cNvSpPr>
                <a:spLocks noChangeArrowheads="1"/>
              </p:cNvSpPr>
              <p:nvPr/>
            </p:nvSpPr>
            <p:spPr bwMode="auto">
              <a:xfrm>
                <a:off x="1035" y="1660"/>
                <a:ext cx="230" cy="86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473 h 1524"/>
                  <a:gd name="T6" fmla="*/ 0 w 419"/>
                  <a:gd name="T7" fmla="*/ 390 h 1524"/>
                  <a:gd name="T8" fmla="*/ 2 w 419"/>
                  <a:gd name="T9" fmla="*/ 0 h 1524"/>
                  <a:gd name="T10" fmla="*/ 76 w 419"/>
                  <a:gd name="T11" fmla="*/ 83 h 1524"/>
                  <a:gd name="T12" fmla="*/ 76 w 419"/>
                  <a:gd name="T13" fmla="*/ 473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grpSp>
            <p:nvGrpSpPr>
              <p:cNvPr id="100" name="Group 224"/>
              <p:cNvGrpSpPr>
                <a:grpSpLocks/>
              </p:cNvGrpSpPr>
              <p:nvPr/>
            </p:nvGrpSpPr>
            <p:grpSpPr bwMode="auto">
              <a:xfrm>
                <a:off x="1264" y="1807"/>
                <a:ext cx="17" cy="720"/>
                <a:chOff x="1264" y="1807"/>
                <a:chExt cx="17" cy="720"/>
              </a:xfrm>
            </p:grpSpPr>
            <p:sp>
              <p:nvSpPr>
                <p:cNvPr id="104" name="AutoShape 225"/>
                <p:cNvSpPr>
                  <a:spLocks noChangeArrowheads="1"/>
                </p:cNvSpPr>
                <p:nvPr/>
              </p:nvSpPr>
              <p:spPr bwMode="auto">
                <a:xfrm>
                  <a:off x="1267" y="1811"/>
                  <a:ext cx="11" cy="71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AutoShape 226"/>
                <p:cNvSpPr>
                  <a:spLocks noChangeArrowheads="1"/>
                </p:cNvSpPr>
                <p:nvPr/>
              </p:nvSpPr>
              <p:spPr bwMode="auto">
                <a:xfrm>
                  <a:off x="1264" y="1807"/>
                  <a:ext cx="17" cy="72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Group 227"/>
              <p:cNvGrpSpPr>
                <a:grpSpLocks/>
              </p:cNvGrpSpPr>
              <p:nvPr/>
            </p:nvGrpSpPr>
            <p:grpSpPr bwMode="auto">
              <a:xfrm>
                <a:off x="1264" y="1662"/>
                <a:ext cx="17" cy="720"/>
                <a:chOff x="1264" y="1662"/>
                <a:chExt cx="17" cy="720"/>
              </a:xfrm>
            </p:grpSpPr>
            <p:sp>
              <p:nvSpPr>
                <p:cNvPr id="102" name="AutoShape 228"/>
                <p:cNvSpPr>
                  <a:spLocks noChangeArrowheads="1"/>
                </p:cNvSpPr>
                <p:nvPr/>
              </p:nvSpPr>
              <p:spPr bwMode="auto">
                <a:xfrm>
                  <a:off x="1267" y="1666"/>
                  <a:ext cx="11" cy="71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AutoShape 229"/>
                <p:cNvSpPr>
                  <a:spLocks noChangeArrowheads="1"/>
                </p:cNvSpPr>
                <p:nvPr/>
              </p:nvSpPr>
              <p:spPr bwMode="auto">
                <a:xfrm>
                  <a:off x="1264" y="1662"/>
                  <a:ext cx="17" cy="72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" name="Group 230"/>
            <p:cNvGrpSpPr>
              <a:grpSpLocks/>
            </p:cNvGrpSpPr>
            <p:nvPr/>
          </p:nvGrpSpPr>
          <p:grpSpPr bwMode="auto">
            <a:xfrm>
              <a:off x="818" y="1226"/>
              <a:ext cx="1188" cy="462"/>
              <a:chOff x="818" y="1226"/>
              <a:chExt cx="1188" cy="462"/>
            </a:xfrm>
          </p:grpSpPr>
          <p:grpSp>
            <p:nvGrpSpPr>
              <p:cNvPr id="72" name="Group 231"/>
              <p:cNvGrpSpPr>
                <a:grpSpLocks/>
              </p:cNvGrpSpPr>
              <p:nvPr/>
            </p:nvGrpSpPr>
            <p:grpSpPr bwMode="auto">
              <a:xfrm>
                <a:off x="818" y="1227"/>
                <a:ext cx="1188" cy="461"/>
                <a:chOff x="818" y="1227"/>
                <a:chExt cx="1188" cy="461"/>
              </a:xfrm>
            </p:grpSpPr>
            <p:sp>
              <p:nvSpPr>
                <p:cNvPr id="74" name="AutoShape 232"/>
                <p:cNvSpPr>
                  <a:spLocks noChangeArrowheads="1"/>
                </p:cNvSpPr>
                <p:nvPr/>
              </p:nvSpPr>
              <p:spPr bwMode="auto">
                <a:xfrm>
                  <a:off x="1556" y="1235"/>
                  <a:ext cx="447" cy="32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5 w 735"/>
                    <a:gd name="T5" fmla="*/ 491 h 491"/>
                    <a:gd name="T6" fmla="*/ 0 w 735"/>
                    <a:gd name="T7" fmla="*/ 19 h 491"/>
                    <a:gd name="T8" fmla="*/ 0 w 735"/>
                    <a:gd name="T9" fmla="*/ 0 h 491"/>
                    <a:gd name="T10" fmla="*/ 735 w 735"/>
                    <a:gd name="T11" fmla="*/ 473 h 491"/>
                    <a:gd name="T12" fmla="*/ 735 w 735"/>
                    <a:gd name="T13" fmla="*/ 491 h 491"/>
                    <a:gd name="T14" fmla="*/ 0 w 735"/>
                    <a:gd name="T15" fmla="*/ 0 h 491"/>
                    <a:gd name="T16" fmla="*/ 735 w 735"/>
                    <a:gd name="T17" fmla="*/ 491 h 491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735" h="491">
                      <a:moveTo>
                        <a:pt x="735" y="491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35" y="473"/>
                      </a:lnTo>
                      <a:lnTo>
                        <a:pt x="735" y="491"/>
                      </a:lnTo>
                      <a:close/>
                    </a:path>
                  </a:pathLst>
                </a:custGeom>
                <a:solidFill>
                  <a:srgbClr val="8282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AutoShape 233"/>
                <p:cNvSpPr>
                  <a:spLocks noChangeArrowheads="1"/>
                </p:cNvSpPr>
                <p:nvPr/>
              </p:nvSpPr>
              <p:spPr bwMode="auto">
                <a:xfrm>
                  <a:off x="1556" y="1230"/>
                  <a:ext cx="449" cy="308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7 w 739"/>
                    <a:gd name="T5" fmla="*/ 474 h 474"/>
                    <a:gd name="T6" fmla="*/ 0 w 739"/>
                    <a:gd name="T7" fmla="*/ 0 h 474"/>
                    <a:gd name="T8" fmla="*/ 3 w 739"/>
                    <a:gd name="T9" fmla="*/ 0 h 474"/>
                    <a:gd name="T10" fmla="*/ 739 w 739"/>
                    <a:gd name="T11" fmla="*/ 474 h 474"/>
                    <a:gd name="T12" fmla="*/ 737 w 739"/>
                    <a:gd name="T13" fmla="*/ 474 h 474"/>
                    <a:gd name="T14" fmla="*/ 0 w 739"/>
                    <a:gd name="T15" fmla="*/ 0 h 474"/>
                    <a:gd name="T16" fmla="*/ 739 w 739"/>
                    <a:gd name="T17" fmla="*/ 474 h 474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739" h="474">
                      <a:moveTo>
                        <a:pt x="737" y="474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39" y="474"/>
                      </a:lnTo>
                      <a:lnTo>
                        <a:pt x="737" y="474"/>
                      </a:lnTo>
                      <a:close/>
                    </a:path>
                  </a:pathLst>
                </a:custGeom>
                <a:solidFill>
                  <a:srgbClr val="B4B4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AutoShape 234"/>
                <p:cNvSpPr>
                  <a:spLocks noChangeArrowheads="1"/>
                </p:cNvSpPr>
                <p:nvPr/>
              </p:nvSpPr>
              <p:spPr bwMode="auto">
                <a:xfrm>
                  <a:off x="821" y="1235"/>
                  <a:ext cx="1182" cy="439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6 w 1943"/>
                    <a:gd name="T5" fmla="*/ 675 h 675"/>
                    <a:gd name="T6" fmla="*/ 0 w 1943"/>
                    <a:gd name="T7" fmla="*/ 201 h 675"/>
                    <a:gd name="T8" fmla="*/ 1208 w 1943"/>
                    <a:gd name="T9" fmla="*/ 0 h 675"/>
                    <a:gd name="T10" fmla="*/ 1943 w 1943"/>
                    <a:gd name="T11" fmla="*/ 473 h 675"/>
                    <a:gd name="T12" fmla="*/ 736 w 1943"/>
                    <a:gd name="T13" fmla="*/ 675 h 675"/>
                    <a:gd name="T14" fmla="*/ 0 w 1943"/>
                    <a:gd name="T15" fmla="*/ 0 h 675"/>
                    <a:gd name="T16" fmla="*/ 1943 w 1943"/>
                    <a:gd name="T17" fmla="*/ 675 h 67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1943" h="675">
                      <a:moveTo>
                        <a:pt x="736" y="675"/>
                      </a:moveTo>
                      <a:lnTo>
                        <a:pt x="0" y="201"/>
                      </a:lnTo>
                      <a:lnTo>
                        <a:pt x="1208" y="0"/>
                      </a:lnTo>
                      <a:lnTo>
                        <a:pt x="1943" y="473"/>
                      </a:lnTo>
                      <a:lnTo>
                        <a:pt x="736" y="675"/>
                      </a:lnTo>
                      <a:close/>
                    </a:path>
                  </a:pathLst>
                </a:custGeom>
                <a:solidFill>
                  <a:srgbClr val="1659D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AutoShape 235"/>
                <p:cNvSpPr>
                  <a:spLocks noChangeArrowheads="1"/>
                </p:cNvSpPr>
                <p:nvPr/>
              </p:nvSpPr>
              <p:spPr bwMode="auto">
                <a:xfrm>
                  <a:off x="1266" y="1536"/>
                  <a:ext cx="740" cy="152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215 w 1217"/>
                    <a:gd name="T5" fmla="*/ 0 h 234"/>
                    <a:gd name="T6" fmla="*/ 1217 w 1217"/>
                    <a:gd name="T7" fmla="*/ 0 h 234"/>
                    <a:gd name="T8" fmla="*/ 1217 w 1217"/>
                    <a:gd name="T9" fmla="*/ 3 h 234"/>
                    <a:gd name="T10" fmla="*/ 1217 w 1217"/>
                    <a:gd name="T11" fmla="*/ 29 h 234"/>
                    <a:gd name="T12" fmla="*/ 1214 w 1217"/>
                    <a:gd name="T13" fmla="*/ 32 h 234"/>
                    <a:gd name="T14" fmla="*/ 3 w 1217"/>
                    <a:gd name="T15" fmla="*/ 234 h 234"/>
                    <a:gd name="T16" fmla="*/ 0 w 1217"/>
                    <a:gd name="T17" fmla="*/ 234 h 234"/>
                    <a:gd name="T18" fmla="*/ 0 w 1217"/>
                    <a:gd name="T19" fmla="*/ 205 h 234"/>
                    <a:gd name="T20" fmla="*/ 0 w 1217"/>
                    <a:gd name="T21" fmla="*/ 201 h 234"/>
                    <a:gd name="T22" fmla="*/ 3 w 1217"/>
                    <a:gd name="T23" fmla="*/ 201 h 234"/>
                    <a:gd name="T24" fmla="*/ 1215 w 1217"/>
                    <a:gd name="T25" fmla="*/ 0 h 234"/>
                    <a:gd name="T26" fmla="*/ 1212 w 1217"/>
                    <a:gd name="T27" fmla="*/ 25 h 234"/>
                    <a:gd name="T28" fmla="*/ 1212 w 1217"/>
                    <a:gd name="T29" fmla="*/ 7 h 234"/>
                    <a:gd name="T30" fmla="*/ 5 w 1217"/>
                    <a:gd name="T31" fmla="*/ 209 h 234"/>
                    <a:gd name="T32" fmla="*/ 5 w 1217"/>
                    <a:gd name="T33" fmla="*/ 227 h 234"/>
                    <a:gd name="T34" fmla="*/ 1212 w 1217"/>
                    <a:gd name="T35" fmla="*/ 25 h 234"/>
                    <a:gd name="T36" fmla="*/ 1215 w 1217"/>
                    <a:gd name="T37" fmla="*/ 0 h 234"/>
                    <a:gd name="T38" fmla="*/ 0 w 1217"/>
                    <a:gd name="T39" fmla="*/ 0 h 234"/>
                    <a:gd name="T40" fmla="*/ 1217 w 1217"/>
                    <a:gd name="T41" fmla="*/ 234 h 234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T38" t="T39" r="T40" b="T41"/>
                  <a:pathLst>
                    <a:path w="1217" h="234">
                      <a:moveTo>
                        <a:pt x="1215" y="0"/>
                      </a:moveTo>
                      <a:lnTo>
                        <a:pt x="1217" y="0"/>
                      </a:lnTo>
                      <a:lnTo>
                        <a:pt x="1217" y="3"/>
                      </a:lnTo>
                      <a:lnTo>
                        <a:pt x="1217" y="29"/>
                      </a:lnTo>
                      <a:lnTo>
                        <a:pt x="1214" y="32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205"/>
                      </a:lnTo>
                      <a:lnTo>
                        <a:pt x="0" y="201"/>
                      </a:lnTo>
                      <a:lnTo>
                        <a:pt x="3" y="201"/>
                      </a:lnTo>
                      <a:lnTo>
                        <a:pt x="1215" y="0"/>
                      </a:lnTo>
                      <a:lnTo>
                        <a:pt x="1212" y="25"/>
                      </a:lnTo>
                      <a:lnTo>
                        <a:pt x="1212" y="7"/>
                      </a:lnTo>
                      <a:lnTo>
                        <a:pt x="5" y="209"/>
                      </a:lnTo>
                      <a:lnTo>
                        <a:pt x="5" y="227"/>
                      </a:lnTo>
                      <a:lnTo>
                        <a:pt x="1212" y="25"/>
                      </a:lnTo>
                      <a:lnTo>
                        <a:pt x="1215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AutoShape 236"/>
                <p:cNvSpPr>
                  <a:spLocks noChangeArrowheads="1"/>
                </p:cNvSpPr>
                <p:nvPr/>
              </p:nvSpPr>
              <p:spPr bwMode="auto">
                <a:xfrm>
                  <a:off x="1268" y="1540"/>
                  <a:ext cx="734" cy="143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207 w 1207"/>
                    <a:gd name="T5" fmla="*/ 0 h 220"/>
                    <a:gd name="T6" fmla="*/ 1207 w 1207"/>
                    <a:gd name="T7" fmla="*/ 18 h 220"/>
                    <a:gd name="T8" fmla="*/ 0 w 1207"/>
                    <a:gd name="T9" fmla="*/ 220 h 220"/>
                    <a:gd name="T10" fmla="*/ 0 w 1207"/>
                    <a:gd name="T11" fmla="*/ 202 h 220"/>
                    <a:gd name="T12" fmla="*/ 1207 w 1207"/>
                    <a:gd name="T13" fmla="*/ 0 h 220"/>
                    <a:gd name="T14" fmla="*/ 0 w 1207"/>
                    <a:gd name="T15" fmla="*/ 0 h 220"/>
                    <a:gd name="T16" fmla="*/ 1207 w 1207"/>
                    <a:gd name="T17" fmla="*/ 220 h 2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1207" h="220">
                      <a:moveTo>
                        <a:pt x="1207" y="0"/>
                      </a:moveTo>
                      <a:lnTo>
                        <a:pt x="1207" y="18"/>
                      </a:lnTo>
                      <a:lnTo>
                        <a:pt x="0" y="220"/>
                      </a:lnTo>
                      <a:lnTo>
                        <a:pt x="0" y="202"/>
                      </a:lnTo>
                      <a:lnTo>
                        <a:pt x="1207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AutoShape 237"/>
                <p:cNvSpPr>
                  <a:spLocks noChangeArrowheads="1"/>
                </p:cNvSpPr>
                <p:nvPr/>
              </p:nvSpPr>
              <p:spPr bwMode="auto">
                <a:xfrm>
                  <a:off x="818" y="1227"/>
                  <a:ext cx="1184" cy="439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5 w 1947"/>
                    <a:gd name="T5" fmla="*/ 675 h 675"/>
                    <a:gd name="T6" fmla="*/ 0 w 1947"/>
                    <a:gd name="T7" fmla="*/ 202 h 675"/>
                    <a:gd name="T8" fmla="*/ 1210 w 1947"/>
                    <a:gd name="T9" fmla="*/ 0 h 675"/>
                    <a:gd name="T10" fmla="*/ 1947 w 1947"/>
                    <a:gd name="T11" fmla="*/ 474 h 675"/>
                    <a:gd name="T12" fmla="*/ 735 w 1947"/>
                    <a:gd name="T13" fmla="*/ 675 h 675"/>
                    <a:gd name="T14" fmla="*/ 0 w 1947"/>
                    <a:gd name="T15" fmla="*/ 0 h 675"/>
                    <a:gd name="T16" fmla="*/ 1947 w 1947"/>
                    <a:gd name="T17" fmla="*/ 675 h 67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1947" h="675">
                      <a:moveTo>
                        <a:pt x="735" y="675"/>
                      </a:moveTo>
                      <a:lnTo>
                        <a:pt x="0" y="202"/>
                      </a:lnTo>
                      <a:lnTo>
                        <a:pt x="1210" y="0"/>
                      </a:lnTo>
                      <a:lnTo>
                        <a:pt x="1947" y="474"/>
                      </a:lnTo>
                      <a:lnTo>
                        <a:pt x="735" y="675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AutoShape 238"/>
                <p:cNvSpPr>
                  <a:spLocks noChangeArrowheads="1"/>
                </p:cNvSpPr>
                <p:nvPr/>
              </p:nvSpPr>
              <p:spPr bwMode="auto">
                <a:xfrm>
                  <a:off x="818" y="1359"/>
                  <a:ext cx="448" cy="327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736 w 736"/>
                    <a:gd name="T5" fmla="*/ 502 h 502"/>
                    <a:gd name="T6" fmla="*/ 0 w 736"/>
                    <a:gd name="T7" fmla="*/ 28 h 502"/>
                    <a:gd name="T8" fmla="*/ 0 w 736"/>
                    <a:gd name="T9" fmla="*/ 0 h 502"/>
                    <a:gd name="T10" fmla="*/ 736 w 736"/>
                    <a:gd name="T11" fmla="*/ 473 h 502"/>
                    <a:gd name="T12" fmla="*/ 736 w 736"/>
                    <a:gd name="T13" fmla="*/ 502 h 502"/>
                    <a:gd name="T14" fmla="*/ 0 w 736"/>
                    <a:gd name="T15" fmla="*/ 0 h 502"/>
                    <a:gd name="T16" fmla="*/ 736 w 736"/>
                    <a:gd name="T17" fmla="*/ 502 h 50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736" h="502">
                      <a:moveTo>
                        <a:pt x="736" y="502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736" y="473"/>
                      </a:lnTo>
                      <a:lnTo>
                        <a:pt x="736" y="502"/>
                      </a:lnTo>
                      <a:close/>
                    </a:path>
                  </a:pathLst>
                </a:custGeom>
                <a:solidFill>
                  <a:srgbClr val="1659D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AutoShape 239"/>
              <p:cNvSpPr>
                <a:spLocks noChangeArrowheads="1"/>
              </p:cNvSpPr>
              <p:nvPr/>
            </p:nvSpPr>
            <p:spPr bwMode="auto">
              <a:xfrm>
                <a:off x="1545" y="1226"/>
                <a:ext cx="450" cy="29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944387"/>
                  <a:gd name="T5" fmla="*/ 0 h 618767"/>
                  <a:gd name="T6" fmla="*/ 944387 w 944387"/>
                  <a:gd name="T7" fmla="*/ 618767 h 618767"/>
                  <a:gd name="T8" fmla="*/ 944387 w 944387"/>
                  <a:gd name="T9" fmla="*/ 618767 h 618767"/>
                  <a:gd name="T10" fmla="*/ 0 w 944387"/>
                  <a:gd name="T11" fmla="*/ 0 h 618767"/>
                  <a:gd name="T12" fmla="*/ 944387 w 944387"/>
                  <a:gd name="T13" fmla="*/ 618767 h 618767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44387" h="618767">
                    <a:moveTo>
                      <a:pt x="0" y="0"/>
                    </a:moveTo>
                    <a:lnTo>
                      <a:pt x="944387" y="618767"/>
                    </a:lnTo>
                  </a:path>
                </a:pathLst>
              </a:custGeom>
              <a:solidFill>
                <a:srgbClr val="BBE0E3"/>
              </a:solidFill>
              <a:ln w="12600">
                <a:solidFill>
                  <a:srgbClr val="44AB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240"/>
            <p:cNvGrpSpPr>
              <a:grpSpLocks/>
            </p:cNvGrpSpPr>
            <p:nvPr/>
          </p:nvGrpSpPr>
          <p:grpSpPr bwMode="auto">
            <a:xfrm>
              <a:off x="199" y="853"/>
              <a:ext cx="690" cy="1298"/>
              <a:chOff x="199" y="853"/>
              <a:chExt cx="690" cy="1298"/>
            </a:xfrm>
          </p:grpSpPr>
          <p:sp>
            <p:nvSpPr>
              <p:cNvPr id="56" name="AutoShape 241"/>
              <p:cNvSpPr>
                <a:spLocks noChangeArrowheads="1"/>
              </p:cNvSpPr>
              <p:nvPr/>
            </p:nvSpPr>
            <p:spPr bwMode="auto">
              <a:xfrm>
                <a:off x="203" y="1747"/>
                <a:ext cx="328" cy="19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1 w 434"/>
                  <a:gd name="T5" fmla="*/ 10 h 272"/>
                  <a:gd name="T6" fmla="*/ 0 w 434"/>
                  <a:gd name="T7" fmla="*/ 2 h 272"/>
                  <a:gd name="T8" fmla="*/ 5 w 434"/>
                  <a:gd name="T9" fmla="*/ 0 h 272"/>
                  <a:gd name="T10" fmla="*/ 82 w 434"/>
                  <a:gd name="T11" fmla="*/ 10 h 272"/>
                  <a:gd name="T12" fmla="*/ 81 w 434"/>
                  <a:gd name="T13" fmla="*/ 10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57" name="AutoShape 242"/>
              <p:cNvSpPr>
                <a:spLocks noChangeArrowheads="1"/>
              </p:cNvSpPr>
              <p:nvPr/>
            </p:nvSpPr>
            <p:spPr bwMode="auto">
              <a:xfrm>
                <a:off x="203" y="863"/>
                <a:ext cx="315" cy="107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8 w 417"/>
                  <a:gd name="T5" fmla="*/ 56 h 1519"/>
                  <a:gd name="T6" fmla="*/ 0 w 417"/>
                  <a:gd name="T7" fmla="*/ 45 h 1519"/>
                  <a:gd name="T8" fmla="*/ 2 w 417"/>
                  <a:gd name="T9" fmla="*/ 0 h 1519"/>
                  <a:gd name="T10" fmla="*/ 79 w 417"/>
                  <a:gd name="T11" fmla="*/ 10 h 1519"/>
                  <a:gd name="T12" fmla="*/ 78 w 417"/>
                  <a:gd name="T13" fmla="*/ 56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58" name="AutoShape 243"/>
              <p:cNvSpPr>
                <a:spLocks noChangeArrowheads="1"/>
              </p:cNvSpPr>
              <p:nvPr/>
            </p:nvSpPr>
            <p:spPr bwMode="auto">
              <a:xfrm>
                <a:off x="199" y="856"/>
                <a:ext cx="317" cy="10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59" name="AutoShape 244"/>
              <p:cNvSpPr>
                <a:spLocks noChangeArrowheads="1"/>
              </p:cNvSpPr>
              <p:nvPr/>
            </p:nvSpPr>
            <p:spPr bwMode="auto">
              <a:xfrm>
                <a:off x="554" y="1958"/>
                <a:ext cx="329" cy="19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1 w 434"/>
                  <a:gd name="T5" fmla="*/ 10 h 272"/>
                  <a:gd name="T6" fmla="*/ 0 w 434"/>
                  <a:gd name="T7" fmla="*/ 2 h 272"/>
                  <a:gd name="T8" fmla="*/ 5 w 434"/>
                  <a:gd name="T9" fmla="*/ 0 h 272"/>
                  <a:gd name="T10" fmla="*/ 82 w 434"/>
                  <a:gd name="T11" fmla="*/ 10 h 272"/>
                  <a:gd name="T12" fmla="*/ 81 w 434"/>
                  <a:gd name="T13" fmla="*/ 10 h 272"/>
                  <a:gd name="T14" fmla="*/ 0 w 434"/>
                  <a:gd name="T15" fmla="*/ 0 h 272"/>
                  <a:gd name="T16" fmla="*/ 434 w 434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4" h="272">
                    <a:moveTo>
                      <a:pt x="416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4" y="268"/>
                    </a:lnTo>
                    <a:lnTo>
                      <a:pt x="416" y="272"/>
                    </a:lnTo>
                    <a:close/>
                  </a:path>
                </a:pathLst>
              </a:custGeom>
              <a:solidFill>
                <a:srgbClr val="B4B4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0" name="AutoShape 245"/>
              <p:cNvSpPr>
                <a:spLocks noChangeArrowheads="1"/>
              </p:cNvSpPr>
              <p:nvPr/>
            </p:nvSpPr>
            <p:spPr bwMode="auto">
              <a:xfrm>
                <a:off x="569" y="1071"/>
                <a:ext cx="316" cy="107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19"/>
                  <a:gd name="T5" fmla="*/ 55 h 1519"/>
                  <a:gd name="T6" fmla="*/ 0 w 419"/>
                  <a:gd name="T7" fmla="*/ 44 h 1519"/>
                  <a:gd name="T8" fmla="*/ 2 w 419"/>
                  <a:gd name="T9" fmla="*/ 0 h 1519"/>
                  <a:gd name="T10" fmla="*/ 76 w 419"/>
                  <a:gd name="T11" fmla="*/ 10 h 1519"/>
                  <a:gd name="T12" fmla="*/ 76 w 419"/>
                  <a:gd name="T13" fmla="*/ 55 h 1519"/>
                  <a:gd name="T14" fmla="*/ 0 w 419"/>
                  <a:gd name="T15" fmla="*/ 0 h 1519"/>
                  <a:gd name="T16" fmla="*/ 419 w 419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8282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1" name="AutoShape 246"/>
              <p:cNvSpPr>
                <a:spLocks noChangeArrowheads="1"/>
              </p:cNvSpPr>
              <p:nvPr/>
            </p:nvSpPr>
            <p:spPr bwMode="auto">
              <a:xfrm>
                <a:off x="556" y="1071"/>
                <a:ext cx="329" cy="19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6 w 435"/>
                  <a:gd name="T5" fmla="*/ 10 h 272"/>
                  <a:gd name="T6" fmla="*/ 0 w 435"/>
                  <a:gd name="T7" fmla="*/ 2 h 272"/>
                  <a:gd name="T8" fmla="*/ 5 w 435"/>
                  <a:gd name="T9" fmla="*/ 0 h 272"/>
                  <a:gd name="T10" fmla="*/ 80 w 435"/>
                  <a:gd name="T11" fmla="*/ 10 h 272"/>
                  <a:gd name="T12" fmla="*/ 76 w 435"/>
                  <a:gd name="T13" fmla="*/ 10 h 272"/>
                  <a:gd name="T14" fmla="*/ 0 w 435"/>
                  <a:gd name="T15" fmla="*/ 0 h 272"/>
                  <a:gd name="T16" fmla="*/ 435 w 435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35" h="272">
                    <a:moveTo>
                      <a:pt x="415" y="272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435" y="268"/>
                    </a:lnTo>
                    <a:lnTo>
                      <a:pt x="415" y="27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2" name="AutoShape 247"/>
              <p:cNvSpPr>
                <a:spLocks noChangeArrowheads="1"/>
              </p:cNvSpPr>
              <p:nvPr/>
            </p:nvSpPr>
            <p:spPr bwMode="auto">
              <a:xfrm>
                <a:off x="554" y="1074"/>
                <a:ext cx="315" cy="107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8 w 417"/>
                  <a:gd name="T5" fmla="*/ 56 h 1519"/>
                  <a:gd name="T6" fmla="*/ 0 w 417"/>
                  <a:gd name="T7" fmla="*/ 45 h 1519"/>
                  <a:gd name="T8" fmla="*/ 2 w 417"/>
                  <a:gd name="T9" fmla="*/ 0 h 1519"/>
                  <a:gd name="T10" fmla="*/ 79 w 417"/>
                  <a:gd name="T11" fmla="*/ 10 h 1519"/>
                  <a:gd name="T12" fmla="*/ 78 w 417"/>
                  <a:gd name="T13" fmla="*/ 56 h 1519"/>
                  <a:gd name="T14" fmla="*/ 0 w 417"/>
                  <a:gd name="T15" fmla="*/ 0 h 1519"/>
                  <a:gd name="T16" fmla="*/ 417 w 417"/>
                  <a:gd name="T17" fmla="*/ 1519 h 1519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7" h="1519">
                    <a:moveTo>
                      <a:pt x="416" y="1519"/>
                    </a:moveTo>
                    <a:lnTo>
                      <a:pt x="0" y="1251"/>
                    </a:lnTo>
                    <a:lnTo>
                      <a:pt x="2" y="0"/>
                    </a:lnTo>
                    <a:lnTo>
                      <a:pt x="417" y="268"/>
                    </a:lnTo>
                    <a:lnTo>
                      <a:pt x="416" y="1519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3" name="AutoShape 248"/>
              <p:cNvSpPr>
                <a:spLocks noChangeArrowheads="1"/>
              </p:cNvSpPr>
              <p:nvPr/>
            </p:nvSpPr>
            <p:spPr bwMode="auto">
              <a:xfrm>
                <a:off x="550" y="1065"/>
                <a:ext cx="333" cy="189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7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7 h 272"/>
                  <a:gd name="T12" fmla="*/ 79 w 440"/>
                  <a:gd name="T13" fmla="*/ 7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grpSp>
            <p:nvGrpSpPr>
              <p:cNvPr id="64" name="Group 249"/>
              <p:cNvGrpSpPr>
                <a:grpSpLocks/>
              </p:cNvGrpSpPr>
              <p:nvPr/>
            </p:nvGrpSpPr>
            <p:grpSpPr bwMode="auto">
              <a:xfrm>
                <a:off x="866" y="1251"/>
                <a:ext cx="23" cy="900"/>
                <a:chOff x="866" y="1251"/>
                <a:chExt cx="23" cy="900"/>
              </a:xfrm>
            </p:grpSpPr>
            <p:sp>
              <p:nvSpPr>
                <p:cNvPr id="70" name="AutoShape 250"/>
                <p:cNvSpPr>
                  <a:spLocks noChangeArrowheads="1"/>
                </p:cNvSpPr>
                <p:nvPr/>
              </p:nvSpPr>
              <p:spPr bwMode="auto">
                <a:xfrm>
                  <a:off x="869" y="1256"/>
                  <a:ext cx="16" cy="89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1 w 21"/>
                    <a:gd name="T5" fmla="*/ 0 h 1255"/>
                    <a:gd name="T6" fmla="*/ 18 w 21"/>
                    <a:gd name="T7" fmla="*/ 1251 h 1255"/>
                    <a:gd name="T8" fmla="*/ 0 w 21"/>
                    <a:gd name="T9" fmla="*/ 1255 h 1255"/>
                    <a:gd name="T10" fmla="*/ 1 w 21"/>
                    <a:gd name="T11" fmla="*/ 4 h 1255"/>
                    <a:gd name="T12" fmla="*/ 21 w 21"/>
                    <a:gd name="T13" fmla="*/ 0 h 1255"/>
                    <a:gd name="T14" fmla="*/ 0 w 21"/>
                    <a:gd name="T15" fmla="*/ 0 h 1255"/>
                    <a:gd name="T16" fmla="*/ 21 w 21"/>
                    <a:gd name="T17" fmla="*/ 1255 h 1255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1" h="1255">
                      <a:moveTo>
                        <a:pt x="21" y="0"/>
                      </a:moveTo>
                      <a:lnTo>
                        <a:pt x="18" y="1251"/>
                      </a:lnTo>
                      <a:lnTo>
                        <a:pt x="0" y="1255"/>
                      </a:lnTo>
                      <a:lnTo>
                        <a:pt x="1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4AB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251"/>
                <p:cNvSpPr>
                  <a:spLocks noChangeArrowheads="1"/>
                </p:cNvSpPr>
                <p:nvPr/>
              </p:nvSpPr>
              <p:spPr bwMode="auto">
                <a:xfrm>
                  <a:off x="866" y="1251"/>
                  <a:ext cx="23" cy="900"/>
                </a:xfrm>
                <a:custGeom>
                  <a:avLst/>
                  <a:gdLst>
                    <a:gd name="G0" fmla="+- 0 0 0"/>
                    <a:gd name="G1" fmla="+- -11796480 0 0"/>
                    <a:gd name="G2" fmla="+- 0 0 -11796480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-11796480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8 w 31"/>
                    <a:gd name="T5" fmla="*/ 0 h 1269"/>
                    <a:gd name="T6" fmla="*/ 31 w 31"/>
                    <a:gd name="T7" fmla="*/ 0 h 1269"/>
                    <a:gd name="T8" fmla="*/ 31 w 31"/>
                    <a:gd name="T9" fmla="*/ 4 h 1269"/>
                    <a:gd name="T10" fmla="*/ 29 w 31"/>
                    <a:gd name="T11" fmla="*/ 1262 h 1269"/>
                    <a:gd name="T12" fmla="*/ 29 w 31"/>
                    <a:gd name="T13" fmla="*/ 1264 h 1269"/>
                    <a:gd name="T14" fmla="*/ 26 w 31"/>
                    <a:gd name="T15" fmla="*/ 1265 h 1269"/>
                    <a:gd name="T16" fmla="*/ 2 w 31"/>
                    <a:gd name="T17" fmla="*/ 1269 h 1269"/>
                    <a:gd name="T18" fmla="*/ 0 w 31"/>
                    <a:gd name="T19" fmla="*/ 1269 h 1269"/>
                    <a:gd name="T20" fmla="*/ 0 w 31"/>
                    <a:gd name="T21" fmla="*/ 1265 h 1269"/>
                    <a:gd name="T22" fmla="*/ 2 w 31"/>
                    <a:gd name="T23" fmla="*/ 9 h 1269"/>
                    <a:gd name="T24" fmla="*/ 2 w 31"/>
                    <a:gd name="T25" fmla="*/ 6 h 1269"/>
                    <a:gd name="T26" fmla="*/ 5 w 31"/>
                    <a:gd name="T27" fmla="*/ 4 h 1269"/>
                    <a:gd name="T28" fmla="*/ 28 w 31"/>
                    <a:gd name="T29" fmla="*/ 0 h 1269"/>
                    <a:gd name="T30" fmla="*/ 23 w 31"/>
                    <a:gd name="T31" fmla="*/ 1258 h 1269"/>
                    <a:gd name="T32" fmla="*/ 26 w 31"/>
                    <a:gd name="T33" fmla="*/ 7 h 1269"/>
                    <a:gd name="T34" fmla="*/ 6 w 31"/>
                    <a:gd name="T35" fmla="*/ 11 h 1269"/>
                    <a:gd name="T36" fmla="*/ 5 w 31"/>
                    <a:gd name="T37" fmla="*/ 1262 h 1269"/>
                    <a:gd name="T38" fmla="*/ 23 w 31"/>
                    <a:gd name="T39" fmla="*/ 1258 h 1269"/>
                    <a:gd name="T40" fmla="*/ 28 w 31"/>
                    <a:gd name="T41" fmla="*/ 0 h 1269"/>
                    <a:gd name="T42" fmla="*/ 0 w 31"/>
                    <a:gd name="T43" fmla="*/ 0 h 1269"/>
                    <a:gd name="T44" fmla="*/ 31 w 31"/>
                    <a:gd name="T45" fmla="*/ 1269 h 126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31" h="1269">
                      <a:moveTo>
                        <a:pt x="28" y="0"/>
                      </a:move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29" y="1262"/>
                      </a:lnTo>
                      <a:lnTo>
                        <a:pt x="29" y="1264"/>
                      </a:lnTo>
                      <a:lnTo>
                        <a:pt x="26" y="1265"/>
                      </a:lnTo>
                      <a:lnTo>
                        <a:pt x="2" y="1269"/>
                      </a:lnTo>
                      <a:lnTo>
                        <a:pt x="0" y="1269"/>
                      </a:lnTo>
                      <a:lnTo>
                        <a:pt x="0" y="1265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8" y="0"/>
                      </a:lnTo>
                      <a:lnTo>
                        <a:pt x="23" y="1258"/>
                      </a:lnTo>
                      <a:lnTo>
                        <a:pt x="26" y="7"/>
                      </a:lnTo>
                      <a:lnTo>
                        <a:pt x="6" y="11"/>
                      </a:lnTo>
                      <a:lnTo>
                        <a:pt x="5" y="1262"/>
                      </a:lnTo>
                      <a:lnTo>
                        <a:pt x="23" y="125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3E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/>
                  <a:endParaRPr lang="en-US" sz="1900">
                    <a:solidFill>
                      <a:srgbClr val="000000"/>
                    </a:solidFill>
                    <a:latin typeface="Textile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AutoShape 252"/>
              <p:cNvSpPr>
                <a:spLocks noChangeArrowheads="1"/>
              </p:cNvSpPr>
              <p:nvPr/>
            </p:nvSpPr>
            <p:spPr bwMode="auto">
              <a:xfrm>
                <a:off x="267" y="885"/>
                <a:ext cx="317" cy="10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6" name="AutoShape 253"/>
              <p:cNvSpPr>
                <a:spLocks noChangeArrowheads="1"/>
              </p:cNvSpPr>
              <p:nvPr/>
            </p:nvSpPr>
            <p:spPr bwMode="auto">
              <a:xfrm>
                <a:off x="199" y="853"/>
                <a:ext cx="332" cy="19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10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10 h 272"/>
                  <a:gd name="T12" fmla="*/ 79 w 440"/>
                  <a:gd name="T13" fmla="*/ 10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7" name="AutoShape 254"/>
              <p:cNvSpPr>
                <a:spLocks noChangeArrowheads="1"/>
              </p:cNvSpPr>
              <p:nvPr/>
            </p:nvSpPr>
            <p:spPr bwMode="auto">
              <a:xfrm>
                <a:off x="278" y="901"/>
                <a:ext cx="332" cy="19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40"/>
                  <a:gd name="T5" fmla="*/ 10 h 272"/>
                  <a:gd name="T6" fmla="*/ 0 w 440"/>
                  <a:gd name="T7" fmla="*/ 2 h 272"/>
                  <a:gd name="T8" fmla="*/ 5 w 440"/>
                  <a:gd name="T9" fmla="*/ 0 h 272"/>
                  <a:gd name="T10" fmla="*/ 82 w 440"/>
                  <a:gd name="T11" fmla="*/ 10 h 272"/>
                  <a:gd name="T12" fmla="*/ 79 w 440"/>
                  <a:gd name="T13" fmla="*/ 10 h 272"/>
                  <a:gd name="T14" fmla="*/ 0 w 440"/>
                  <a:gd name="T15" fmla="*/ 0 h 272"/>
                  <a:gd name="T16" fmla="*/ 440 w 440"/>
                  <a:gd name="T17" fmla="*/ 272 h 272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40" h="272">
                    <a:moveTo>
                      <a:pt x="417" y="272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440" y="268"/>
                    </a:lnTo>
                    <a:lnTo>
                      <a:pt x="417" y="272"/>
                    </a:lnTo>
                    <a:close/>
                  </a:path>
                </a:pathLst>
              </a:custGeom>
              <a:solidFill>
                <a:srgbClr val="165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8" name="AutoShape 255"/>
              <p:cNvSpPr>
                <a:spLocks noChangeArrowheads="1"/>
              </p:cNvSpPr>
              <p:nvPr/>
            </p:nvSpPr>
            <p:spPr bwMode="auto">
              <a:xfrm>
                <a:off x="347" y="946"/>
                <a:ext cx="317" cy="10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  <p:sp>
            <p:nvSpPr>
              <p:cNvPr id="69" name="AutoShape 256"/>
              <p:cNvSpPr>
                <a:spLocks noChangeArrowheads="1"/>
              </p:cNvSpPr>
              <p:nvPr/>
            </p:nvSpPr>
            <p:spPr bwMode="auto">
              <a:xfrm>
                <a:off x="550" y="1066"/>
                <a:ext cx="317" cy="108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 w 419"/>
                  <a:gd name="T5" fmla="*/ 55 h 1524"/>
                  <a:gd name="T6" fmla="*/ 0 w 419"/>
                  <a:gd name="T7" fmla="*/ 46 h 1524"/>
                  <a:gd name="T8" fmla="*/ 2 w 419"/>
                  <a:gd name="T9" fmla="*/ 0 h 1524"/>
                  <a:gd name="T10" fmla="*/ 80 w 419"/>
                  <a:gd name="T11" fmla="*/ 10 h 1524"/>
                  <a:gd name="T12" fmla="*/ 79 w 419"/>
                  <a:gd name="T13" fmla="*/ 55 h 1524"/>
                  <a:gd name="T14" fmla="*/ 0 w 419"/>
                  <a:gd name="T15" fmla="*/ 0 h 1524"/>
                  <a:gd name="T16" fmla="*/ 419 w 419"/>
                  <a:gd name="T17" fmla="*/ 1524 h 1524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419" h="1524">
                    <a:moveTo>
                      <a:pt x="417" y="1524"/>
                    </a:moveTo>
                    <a:lnTo>
                      <a:pt x="0" y="1256"/>
                    </a:lnTo>
                    <a:lnTo>
                      <a:pt x="2" y="0"/>
                    </a:lnTo>
                    <a:lnTo>
                      <a:pt x="419" y="268"/>
                    </a:lnTo>
                    <a:lnTo>
                      <a:pt x="417" y="1524"/>
                    </a:lnTo>
                    <a:close/>
                  </a:path>
                </a:pathLst>
              </a:custGeom>
              <a:solidFill>
                <a:srgbClr val="2864E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 Box 257"/>
            <p:cNvSpPr txBox="1">
              <a:spLocks noChangeArrowheads="1"/>
            </p:cNvSpPr>
            <p:nvPr/>
          </p:nvSpPr>
          <p:spPr bwMode="auto">
            <a:xfrm>
              <a:off x="1025" y="817"/>
              <a:ext cx="404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473068" algn="l"/>
                  <a:tab pos="947815" algn="l"/>
                  <a:tab pos="1422561" algn="l"/>
                  <a:tab pos="1897307" algn="l"/>
                  <a:tab pos="2372053" algn="l"/>
                  <a:tab pos="2846800" algn="l"/>
                  <a:tab pos="3321546" algn="l"/>
                  <a:tab pos="3796291" algn="l"/>
                  <a:tab pos="4271038" algn="l"/>
                  <a:tab pos="4745784" algn="l"/>
                  <a:tab pos="5220531" algn="l"/>
                  <a:tab pos="5695277" algn="l"/>
                  <a:tab pos="6170023" algn="l"/>
                  <a:tab pos="6644770" algn="l"/>
                  <a:tab pos="7119515" algn="l"/>
                  <a:tab pos="7594262" algn="l"/>
                  <a:tab pos="8069007" algn="l"/>
                  <a:tab pos="8543753" algn="l"/>
                  <a:tab pos="9018499" algn="l"/>
                  <a:tab pos="9493245" algn="l"/>
                </a:tabLst>
              </a:pPr>
              <a:r>
                <a: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rPr>
                <a:t>TOF</a:t>
              </a:r>
            </a:p>
          </p:txBody>
        </p:sp>
        <p:sp>
          <p:nvSpPr>
            <p:cNvPr id="45" name="Text Box 258"/>
            <p:cNvSpPr txBox="1">
              <a:spLocks noChangeArrowheads="1"/>
            </p:cNvSpPr>
            <p:nvPr/>
          </p:nvSpPr>
          <p:spPr bwMode="auto">
            <a:xfrm>
              <a:off x="1338" y="1928"/>
              <a:ext cx="554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473068" algn="l"/>
                  <a:tab pos="947815" algn="l"/>
                  <a:tab pos="1422561" algn="l"/>
                  <a:tab pos="1897307" algn="l"/>
                  <a:tab pos="2372053" algn="l"/>
                  <a:tab pos="2846800" algn="l"/>
                  <a:tab pos="3321546" algn="l"/>
                  <a:tab pos="3796291" algn="l"/>
                  <a:tab pos="4271038" algn="l"/>
                  <a:tab pos="4745784" algn="l"/>
                  <a:tab pos="5220531" algn="l"/>
                  <a:tab pos="5695277" algn="l"/>
                  <a:tab pos="6170023" algn="l"/>
                  <a:tab pos="6644770" algn="l"/>
                  <a:tab pos="7119515" algn="l"/>
                  <a:tab pos="7594262" algn="l"/>
                  <a:tab pos="8069007" algn="l"/>
                  <a:tab pos="8543753" algn="l"/>
                  <a:tab pos="9018499" algn="l"/>
                  <a:tab pos="9493245" algn="l"/>
                </a:tabLst>
              </a:pPr>
              <a:r>
                <a:rPr lang="en-US" sz="19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rPr>
                <a:t>tracker</a:t>
              </a:r>
            </a:p>
          </p:txBody>
        </p:sp>
        <p:pic>
          <p:nvPicPr>
            <p:cNvPr id="46" name="Picture 2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" y="2747"/>
              <a:ext cx="1093" cy="8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7" name="Picture 2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5" y="2747"/>
              <a:ext cx="1131" cy="8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8" name="Line 261"/>
            <p:cNvSpPr>
              <a:spLocks noChangeShapeType="1"/>
            </p:cNvSpPr>
            <p:nvPr/>
          </p:nvSpPr>
          <p:spPr bwMode="auto">
            <a:xfrm flipV="1">
              <a:off x="158" y="2145"/>
              <a:ext cx="1247" cy="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sp>
          <p:nvSpPr>
            <p:cNvPr id="49" name="Line 262"/>
            <p:cNvSpPr>
              <a:spLocks noChangeShapeType="1"/>
            </p:cNvSpPr>
            <p:nvPr/>
          </p:nvSpPr>
          <p:spPr bwMode="auto">
            <a:xfrm flipH="1" flipV="1">
              <a:off x="1396" y="2145"/>
              <a:ext cx="927" cy="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sp>
          <p:nvSpPr>
            <p:cNvPr id="50" name="Line 263"/>
            <p:cNvSpPr>
              <a:spLocks noChangeShapeType="1"/>
            </p:cNvSpPr>
            <p:nvPr/>
          </p:nvSpPr>
          <p:spPr bwMode="auto">
            <a:xfrm>
              <a:off x="166" y="819"/>
              <a:ext cx="1" cy="145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sp>
          <p:nvSpPr>
            <p:cNvPr id="51" name="Line 264"/>
            <p:cNvSpPr>
              <a:spLocks noChangeShapeType="1"/>
            </p:cNvSpPr>
            <p:nvPr/>
          </p:nvSpPr>
          <p:spPr bwMode="auto">
            <a:xfrm>
              <a:off x="144" y="751"/>
              <a:ext cx="743" cy="44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sp>
          <p:nvSpPr>
            <p:cNvPr id="52" name="Line 265"/>
            <p:cNvSpPr>
              <a:spLocks noChangeShapeType="1"/>
            </p:cNvSpPr>
            <p:nvPr/>
          </p:nvSpPr>
          <p:spPr bwMode="auto">
            <a:xfrm flipV="1">
              <a:off x="909" y="1077"/>
              <a:ext cx="1387" cy="23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/>
              <a:endParaRPr lang="en-US" sz="1900">
                <a:solidFill>
                  <a:srgbClr val="000000"/>
                </a:solidFill>
                <a:latin typeface="Textile" charset="0"/>
                <a:ea typeface="+mn-ea"/>
                <a:cs typeface="+mn-cs"/>
              </a:endParaRPr>
            </a:p>
          </p:txBody>
        </p:sp>
        <p:sp>
          <p:nvSpPr>
            <p:cNvPr id="53" name="Text Box 266"/>
            <p:cNvSpPr txBox="1">
              <a:spLocks noChangeArrowheads="1"/>
            </p:cNvSpPr>
            <p:nvPr/>
          </p:nvSpPr>
          <p:spPr bwMode="auto">
            <a:xfrm>
              <a:off x="-8" y="1434"/>
              <a:ext cx="233" cy="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lIns="108360" tIns="63360" rIns="108360" bIns="63360"/>
            <a:lstStyle/>
            <a:p>
              <a:pPr eaLnBrk="0" hangingPunct="0">
                <a:tabLst>
                  <a:tab pos="0" algn="l"/>
                  <a:tab pos="473068" algn="l"/>
                  <a:tab pos="947815" algn="l"/>
                  <a:tab pos="1422561" algn="l"/>
                  <a:tab pos="1897307" algn="l"/>
                  <a:tab pos="2372053" algn="l"/>
                  <a:tab pos="2846800" algn="l"/>
                  <a:tab pos="3321546" algn="l"/>
                  <a:tab pos="3796291" algn="l"/>
                  <a:tab pos="4271038" algn="l"/>
                  <a:tab pos="4745784" algn="l"/>
                  <a:tab pos="5220531" algn="l"/>
                  <a:tab pos="5695277" algn="l"/>
                  <a:tab pos="6170023" algn="l"/>
                  <a:tab pos="6644770" algn="l"/>
                  <a:tab pos="7119515" algn="l"/>
                  <a:tab pos="7594262" algn="l"/>
                  <a:tab pos="8069007" algn="l"/>
                  <a:tab pos="8543753" algn="l"/>
                  <a:tab pos="9018499" algn="l"/>
                  <a:tab pos="9493245" algn="l"/>
                </a:tabLst>
              </a:pPr>
              <a:r>
                <a:rPr lang="en-US" sz="17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rPr>
                <a:t>~3m</a:t>
              </a:r>
            </a:p>
          </p:txBody>
        </p:sp>
        <p:sp>
          <p:nvSpPr>
            <p:cNvPr id="54" name="Text Box 267"/>
            <p:cNvSpPr txBox="1">
              <a:spLocks noChangeArrowheads="1"/>
            </p:cNvSpPr>
            <p:nvPr/>
          </p:nvSpPr>
          <p:spPr bwMode="auto">
            <a:xfrm>
              <a:off x="1341" y="997"/>
              <a:ext cx="595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360" tIns="63360" rIns="108360" bIns="63360"/>
            <a:lstStyle/>
            <a:p>
              <a:pPr eaLnBrk="0" hangingPunct="0">
                <a:tabLst>
                  <a:tab pos="0" algn="l"/>
                  <a:tab pos="473068" algn="l"/>
                  <a:tab pos="947815" algn="l"/>
                  <a:tab pos="1422561" algn="l"/>
                  <a:tab pos="1897307" algn="l"/>
                  <a:tab pos="2372053" algn="l"/>
                  <a:tab pos="2846800" algn="l"/>
                  <a:tab pos="3321546" algn="l"/>
                  <a:tab pos="3796291" algn="l"/>
                  <a:tab pos="4271038" algn="l"/>
                  <a:tab pos="4745784" algn="l"/>
                  <a:tab pos="5220531" algn="l"/>
                  <a:tab pos="5695277" algn="l"/>
                  <a:tab pos="6170023" algn="l"/>
                  <a:tab pos="6644770" algn="l"/>
                  <a:tab pos="7119515" algn="l"/>
                  <a:tab pos="7594262" algn="l"/>
                  <a:tab pos="8069007" algn="l"/>
                  <a:tab pos="8543753" algn="l"/>
                  <a:tab pos="9018499" algn="l"/>
                  <a:tab pos="9493245" algn="l"/>
                </a:tabLst>
              </a:pPr>
              <a:r>
                <a:rPr lang="en-US" sz="170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rPr>
                <a:t>~4m</a:t>
              </a:r>
            </a:p>
          </p:txBody>
        </p:sp>
        <p:sp>
          <p:nvSpPr>
            <p:cNvPr id="55" name="Text Box 268"/>
            <p:cNvSpPr txBox="1">
              <a:spLocks noChangeArrowheads="1"/>
            </p:cNvSpPr>
            <p:nvPr/>
          </p:nvSpPr>
          <p:spPr bwMode="auto">
            <a:xfrm>
              <a:off x="411" y="793"/>
              <a:ext cx="553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360" tIns="63360" rIns="108360" bIns="63360"/>
            <a:lstStyle/>
            <a:p>
              <a:pPr eaLnBrk="0" hangingPunct="0">
                <a:tabLst>
                  <a:tab pos="0" algn="l"/>
                  <a:tab pos="473068" algn="l"/>
                  <a:tab pos="947815" algn="l"/>
                  <a:tab pos="1422561" algn="l"/>
                  <a:tab pos="1897307" algn="l"/>
                  <a:tab pos="2372053" algn="l"/>
                  <a:tab pos="2846800" algn="l"/>
                  <a:tab pos="3321546" algn="l"/>
                  <a:tab pos="3796291" algn="l"/>
                  <a:tab pos="4271038" algn="l"/>
                  <a:tab pos="4745784" algn="l"/>
                  <a:tab pos="5220531" algn="l"/>
                  <a:tab pos="5695277" algn="l"/>
                  <a:tab pos="6170023" algn="l"/>
                  <a:tab pos="6644770" algn="l"/>
                  <a:tab pos="7119515" algn="l"/>
                  <a:tab pos="7594262" algn="l"/>
                  <a:tab pos="8069007" algn="l"/>
                  <a:tab pos="8543753" algn="l"/>
                  <a:tab pos="9018499" algn="l"/>
                  <a:tab pos="9493245" algn="l"/>
                </a:tabLst>
              </a:pPr>
              <a:r>
                <a:rPr lang="en-US" sz="1700" dirty="0">
                  <a:solidFill>
                    <a:srgbClr val="000000"/>
                  </a:solidFill>
                  <a:latin typeface="Textile" charset="0"/>
                  <a:ea typeface="+mn-ea"/>
                  <a:cs typeface="+mn-cs"/>
                </a:rPr>
                <a:t>~4m</a:t>
              </a:r>
            </a:p>
          </p:txBody>
        </p:sp>
      </p:grpSp>
      <p:sp>
        <p:nvSpPr>
          <p:cNvPr id="286" name="Text Box 269"/>
          <p:cNvSpPr txBox="1">
            <a:spLocks noChangeArrowheads="1"/>
          </p:cNvSpPr>
          <p:nvPr/>
        </p:nvSpPr>
        <p:spPr bwMode="auto">
          <a:xfrm>
            <a:off x="401717" y="6412658"/>
            <a:ext cx="3845480" cy="382693"/>
          </a:xfrm>
          <a:prstGeom prst="rect">
            <a:avLst/>
          </a:prstGeom>
          <a:noFill/>
          <a:ln w="9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0050" tIns="52498" rIns="100050" bIns="52498"/>
          <a:lstStyle/>
          <a:p>
            <a:pPr algn="ctr" eaLnBrk="0" hangingPunct="0">
              <a:tabLst>
                <a:tab pos="0" algn="l"/>
                <a:tab pos="473068" algn="l"/>
                <a:tab pos="947815" algn="l"/>
                <a:tab pos="1422561" algn="l"/>
                <a:tab pos="1897307" algn="l"/>
                <a:tab pos="2372053" algn="l"/>
                <a:tab pos="2846800" algn="l"/>
                <a:tab pos="3321546" algn="l"/>
                <a:tab pos="3796291" algn="l"/>
                <a:tab pos="4271038" algn="l"/>
                <a:tab pos="4745784" algn="l"/>
                <a:tab pos="5220531" algn="l"/>
                <a:tab pos="5695277" algn="l"/>
                <a:tab pos="6170023" algn="l"/>
                <a:tab pos="6644770" algn="l"/>
                <a:tab pos="7119515" algn="l"/>
                <a:tab pos="7594262" algn="l"/>
                <a:tab pos="8069007" algn="l"/>
                <a:tab pos="8543753" algn="l"/>
                <a:tab pos="9018499" algn="l"/>
                <a:tab pos="9493245" algn="l"/>
              </a:tabLst>
            </a:pPr>
            <a:r>
              <a:rPr lang="en-US" sz="1900" b="1" dirty="0">
                <a:solidFill>
                  <a:srgbClr val="FF0000"/>
                </a:solidFill>
                <a:latin typeface="Textile" charset="0"/>
                <a:ea typeface="+mn-ea"/>
                <a:cs typeface="+mn-cs"/>
              </a:rPr>
              <a:t>LD Balloon flight in 2015 ?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152400"/>
            <a:ext cx="2064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Rene </a:t>
            </a:r>
            <a:r>
              <a:rPr lang="en-US" sz="3600" b="1" i="1" dirty="0" err="1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Ong</a:t>
            </a:r>
            <a:r>
              <a:rPr lang="en-US" sz="36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6248400" cy="685801"/>
          </a:xfrm>
        </p:spPr>
        <p:txBody>
          <a:bodyPr/>
          <a:lstStyle/>
          <a:p>
            <a:r>
              <a:rPr lang="en-US" dirty="0" smtClean="0"/>
              <a:t>Sterile Neutrinos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4" t="4311" r="1776"/>
          <a:stretch/>
        </p:blipFill>
        <p:spPr>
          <a:xfrm>
            <a:off x="1" y="867100"/>
            <a:ext cx="9595600" cy="5815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17309"/>
            <a:ext cx="2705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Alex </a:t>
            </a:r>
            <a:r>
              <a:rPr lang="en-US" sz="3600" b="1" i="1" dirty="0" err="1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Kusenko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1477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9067800" cy="685801"/>
          </a:xfrm>
        </p:spPr>
        <p:txBody>
          <a:bodyPr/>
          <a:lstStyle/>
          <a:p>
            <a:r>
              <a:rPr lang="en-US" sz="3600" dirty="0" smtClean="0"/>
              <a:t>DAMA/LIBRA vs. XENON100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78" t="11887" r="2197" b="18200"/>
          <a:stretch/>
        </p:blipFill>
        <p:spPr>
          <a:xfrm>
            <a:off x="-1" y="1143000"/>
            <a:ext cx="9625695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762000"/>
            <a:ext cx="320302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Graciela </a:t>
            </a:r>
            <a:r>
              <a:rPr lang="en-US" sz="36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Gelmini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5207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latin typeface="Tahoma" charset="0"/>
                <a:ea typeface="ＭＳ Ｐゴシック" charset="0"/>
                <a:cs typeface="ＭＳ Ｐゴシック" charset="0"/>
              </a:rPr>
              <a:t>UCLA Dark Matter Programs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9340850" cy="63198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600" u="sng" dirty="0">
                <a:latin typeface="Arial Narrow" charset="0"/>
                <a:ea typeface="ＭＳ Ｐゴシック" charset="0"/>
                <a:cs typeface="ＭＳ Ｐゴシック" charset="0"/>
              </a:rPr>
              <a:t>Direct Search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David Cline, Katsushi Arisaka, </a:t>
            </a:r>
            <a:r>
              <a:rPr lang="en-US" sz="3200" i="1" dirty="0" err="1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Hanguo</a:t>
            </a: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Wang</a:t>
            </a: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err="1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3200" dirty="0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: ZEPLIN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-II 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XENON100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XENON 1Ton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Ar</a:t>
            </a:r>
            <a:r>
              <a:rPr lang="en-US" sz="32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: 	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	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       DarkSide50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err="1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DarkSide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5Ton</a:t>
            </a: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00FF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	G3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: 		        MAX, XAX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3600" u="sng" dirty="0">
                <a:latin typeface="Arial Narrow" charset="0"/>
                <a:ea typeface="ＭＳ Ｐゴシック" charset="0"/>
                <a:cs typeface="ＭＳ Ｐゴシック" charset="0"/>
              </a:rPr>
              <a:t>Indirect Search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Rene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Ong</a:t>
            </a:r>
            <a:r>
              <a:rPr lang="en-US" sz="3200" i="1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VERITAS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GAPS</a:t>
            </a:r>
            <a:endParaRPr lang="en-US" sz="3200" dirty="0" smtClean="0">
              <a:solidFill>
                <a:srgbClr val="008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Vladimir </a:t>
            </a:r>
            <a:r>
              <a:rPr lang="en-US" sz="3200" i="1" dirty="0" err="1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Vassiliev</a:t>
            </a: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VERITAS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Saltzberg</a:t>
            </a:r>
            <a:r>
              <a:rPr lang="en-US" sz="3200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ANITA</a:t>
            </a:r>
          </a:p>
          <a:p>
            <a:pPr eaLnBrk="1" hangingPunct="1">
              <a:lnSpc>
                <a:spcPct val="100000"/>
              </a:lnSpc>
            </a:pPr>
            <a:r>
              <a:rPr lang="en-US" sz="3600" u="sng" dirty="0" smtClean="0">
                <a:latin typeface="Arial Narrow" charset="0"/>
                <a:ea typeface="ＭＳ Ｐゴシック" charset="0"/>
                <a:cs typeface="ＭＳ Ｐゴシック" charset="0"/>
              </a:rPr>
              <a:t>Theory</a:t>
            </a:r>
            <a:endParaRPr lang="en-US" sz="3200" u="sng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Graciela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Gelmi</a:t>
            </a:r>
            <a:r>
              <a:rPr lang="en-US" sz="3200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DAMA/</a:t>
            </a:r>
            <a:r>
              <a:rPr lang="en-US" sz="32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CoGeNT</a:t>
            </a:r>
            <a:endParaRPr lang="en-US" sz="3200" dirty="0">
              <a:solidFill>
                <a:srgbClr val="008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Alex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Kusenko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Sterile Neutrino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80927" lvl="1" indent="0" eaLnBrk="1" hangingPunct="1">
              <a:lnSpc>
                <a:spcPct val="70000"/>
              </a:lnSpc>
              <a:buNone/>
            </a:pPr>
            <a:endParaRPr lang="en-US" sz="2700" dirty="0">
              <a:latin typeface="Arial Narrow" charset="0"/>
              <a:ea typeface="ＭＳ Ｐゴシック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4/21/2011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F0F272-8444-AB4C-8529-A4C9228772CD}" type="slidenum">
              <a:rPr lang="en-US" sz="1500">
                <a:solidFill>
                  <a:srgbClr val="0000FF"/>
                </a:solidFill>
              </a:rPr>
              <a:pPr eaLnBrk="1" hangingPunct="1"/>
              <a:t>15</a:t>
            </a:fld>
            <a:endParaRPr lang="en-US" sz="1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7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latin typeface="Tahoma" charset="0"/>
                <a:ea typeface="ＭＳ Ｐゴシック" charset="0"/>
                <a:cs typeface="ＭＳ Ｐゴシック" charset="0"/>
              </a:rPr>
              <a:t>UCLA Dark Matter Programs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9340850" cy="63198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600" u="sng" dirty="0">
                <a:latin typeface="Arial Narrow" charset="0"/>
                <a:ea typeface="ＭＳ Ｐゴシック" charset="0"/>
                <a:cs typeface="ＭＳ Ｐゴシック" charset="0"/>
              </a:rPr>
              <a:t>Direct Search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David Cline, Katsushi Arisaka, </a:t>
            </a:r>
            <a:r>
              <a:rPr lang="en-US" sz="3200" i="1" dirty="0" err="1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Hanguo</a:t>
            </a: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Wang</a:t>
            </a: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err="1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3200" dirty="0" smtClean="0">
                <a:solidFill>
                  <a:srgbClr val="FF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: ZEPLIN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-II 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XENON100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XENON 1Ton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Ar</a:t>
            </a:r>
            <a:r>
              <a:rPr lang="en-US" sz="32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: 	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	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       DarkSide50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err="1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DarkSide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5Ton</a:t>
            </a:r>
          </a:p>
          <a:p>
            <a:pPr marL="480926" lvl="1" indent="0" eaLnBrk="1" hangingPunct="1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FF00FF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	G3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: 		        MAX, XAX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3600" u="sng" dirty="0">
                <a:latin typeface="Arial Narrow" charset="0"/>
                <a:ea typeface="ＭＳ Ｐゴシック" charset="0"/>
                <a:cs typeface="ＭＳ Ｐゴシック" charset="0"/>
              </a:rPr>
              <a:t>Indirect Search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Rene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Ong</a:t>
            </a:r>
            <a:r>
              <a:rPr lang="en-US" sz="3200" i="1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VERITAS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GAPS</a:t>
            </a:r>
            <a:endParaRPr lang="en-US" sz="3200" dirty="0" smtClean="0">
              <a:solidFill>
                <a:srgbClr val="008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Vladimir </a:t>
            </a:r>
            <a:r>
              <a:rPr lang="en-US" sz="3200" i="1" dirty="0" err="1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Vassiliev</a:t>
            </a: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VERITAS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Saltzberg</a:t>
            </a:r>
            <a:r>
              <a:rPr lang="en-US" sz="3200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ANITA</a:t>
            </a:r>
          </a:p>
          <a:p>
            <a:pPr eaLnBrk="1" hangingPunct="1">
              <a:lnSpc>
                <a:spcPct val="100000"/>
              </a:lnSpc>
            </a:pPr>
            <a:r>
              <a:rPr lang="en-US" sz="3600" u="sng" dirty="0" smtClean="0">
                <a:latin typeface="Arial Narrow" charset="0"/>
                <a:ea typeface="ＭＳ Ｐゴシック" charset="0"/>
                <a:cs typeface="ＭＳ Ｐゴシック" charset="0"/>
              </a:rPr>
              <a:t>Theory</a:t>
            </a:r>
            <a:endParaRPr lang="en-US" sz="3200" u="sng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Graciela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Gelmi</a:t>
            </a:r>
            <a:r>
              <a:rPr lang="en-US" sz="3200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DAMA/</a:t>
            </a:r>
            <a:r>
              <a:rPr lang="en-US" sz="32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CoGeNT</a:t>
            </a:r>
            <a:endParaRPr lang="en-US" sz="3200" dirty="0">
              <a:solidFill>
                <a:srgbClr val="008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i="1" dirty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Alex </a:t>
            </a:r>
            <a:r>
              <a:rPr lang="en-US" sz="3200" i="1" dirty="0" err="1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Kusenko</a:t>
            </a:r>
            <a:r>
              <a:rPr lang="en-US" sz="3200" dirty="0" smtClean="0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Sterile Neutrino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80927" lvl="1" indent="0" eaLnBrk="1" hangingPunct="1">
              <a:lnSpc>
                <a:spcPct val="70000"/>
              </a:lnSpc>
              <a:buNone/>
            </a:pPr>
            <a:endParaRPr lang="en-US" sz="2700" dirty="0">
              <a:latin typeface="Arial Narrow" charset="0"/>
              <a:ea typeface="ＭＳ Ｐゴシック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4/21/2011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defTabSz="96026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F0F272-8444-AB4C-8529-A4C9228772CD}" type="slidenum">
              <a:rPr lang="en-US" sz="1500">
                <a:solidFill>
                  <a:srgbClr val="0000FF"/>
                </a:solidFill>
              </a:rPr>
              <a:pPr eaLnBrk="1" hangingPunct="1"/>
              <a:t>2</a:t>
            </a:fld>
            <a:endParaRPr lang="en-US" sz="1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10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14402"/>
            <a:ext cx="4899224" cy="5943600"/>
          </a:xfrm>
          <a:prstGeom prst="rect">
            <a:avLst/>
          </a:prstGeom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XENON100 Detector</a:t>
            </a:r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4/21/2011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525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Arial" charset="0"/>
              </a:rPr>
              <a:t>Katsushi Arisaka, UCLA</a:t>
            </a: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E3CBD5-B6C7-2648-8B52-7F979D362538}" type="slidenum">
              <a:rPr lang="en-US" sz="1500">
                <a:solidFill>
                  <a:srgbClr val="0000FF"/>
                </a:solidFill>
              </a:rPr>
              <a:pPr eaLnBrk="1" hangingPunct="1"/>
              <a:t>3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4"/>
          <a:stretch/>
        </p:blipFill>
        <p:spPr bwMode="auto">
          <a:xfrm>
            <a:off x="4933870" y="762002"/>
            <a:ext cx="466733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752600" y="4495801"/>
            <a:ext cx="1333500" cy="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162 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kg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(48 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kg)</a:t>
            </a:r>
          </a:p>
        </p:txBody>
      </p:sp>
    </p:spTree>
    <p:extLst>
      <p:ext uri="{BB962C8B-B14F-4D97-AF65-F5344CB8AC3E}">
        <p14:creationId xmlns:p14="http://schemas.microsoft.com/office/powerpoint/2010/main" val="815031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90% CL Limits of SI Cross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2"/>
            <a:ext cx="9601200" cy="6126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51121" y="1153180"/>
            <a:ext cx="3688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  <a:latin typeface="Arial Narrow" charset="0"/>
                <a:cs typeface="ＭＳ Ｐゴシック" charset="0"/>
              </a:rPr>
              <a:t>100 days, 48 kg, 3 events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01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1"/>
          <p:cNvGrpSpPr>
            <a:grpSpLocks/>
          </p:cNvGrpSpPr>
          <p:nvPr/>
        </p:nvGrpSpPr>
        <p:grpSpPr bwMode="auto">
          <a:xfrm>
            <a:off x="0" y="1447800"/>
            <a:ext cx="9448800" cy="5536484"/>
            <a:chOff x="0" y="1219200"/>
            <a:chExt cx="9448800" cy="5536484"/>
          </a:xfrm>
        </p:grpSpPr>
        <p:pic>
          <p:nvPicPr>
            <p:cNvPr id="15367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4191000" cy="55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20"/>
            <p:cNvGrpSpPr>
              <a:grpSpLocks/>
            </p:cNvGrpSpPr>
            <p:nvPr/>
          </p:nvGrpSpPr>
          <p:grpSpPr bwMode="auto">
            <a:xfrm>
              <a:off x="4419600" y="1814512"/>
              <a:ext cx="5029200" cy="4738688"/>
              <a:chOff x="2209800" y="2191420"/>
              <a:chExt cx="4672368" cy="4510087"/>
            </a:xfrm>
          </p:grpSpPr>
          <p:pic>
            <p:nvPicPr>
              <p:cNvPr id="15377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34" r="35796" b="18178"/>
              <a:stretch>
                <a:fillRect/>
              </a:stretch>
            </p:blipFill>
            <p:spPr bwMode="auto">
              <a:xfrm>
                <a:off x="3481388" y="2191420"/>
                <a:ext cx="2690812" cy="434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9" t="22554" r="35114" b="17136"/>
              <a:stretch>
                <a:fillRect/>
              </a:stretch>
            </p:blipFill>
            <p:spPr bwMode="auto">
              <a:xfrm flipH="1">
                <a:off x="2209800" y="2191420"/>
                <a:ext cx="1989138" cy="441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9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64" t="7777" b="7777"/>
              <a:stretch>
                <a:fillRect/>
              </a:stretch>
            </p:blipFill>
            <p:spPr bwMode="auto">
              <a:xfrm>
                <a:off x="6172200" y="2267620"/>
                <a:ext cx="709968" cy="443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727075" y="1524001"/>
              <a:ext cx="2397125" cy="59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600" b="1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  <p:grpSp>
          <p:nvGrpSpPr>
            <p:cNvPr id="15370" name="Group 19"/>
            <p:cNvGrpSpPr>
              <a:grpSpLocks/>
            </p:cNvGrpSpPr>
            <p:nvPr/>
          </p:nvGrpSpPr>
          <p:grpSpPr bwMode="auto">
            <a:xfrm>
              <a:off x="1752600" y="1600200"/>
              <a:ext cx="2598738" cy="3697217"/>
              <a:chOff x="1747837" y="1573997"/>
              <a:chExt cx="2598739" cy="3697972"/>
            </a:xfrm>
          </p:grpSpPr>
          <p:sp>
            <p:nvSpPr>
              <p:cNvPr id="15373" name="TextBox 6"/>
              <p:cNvSpPr txBox="1">
                <a:spLocks noChangeArrowheads="1"/>
              </p:cNvSpPr>
              <p:nvPr/>
            </p:nvSpPr>
            <p:spPr bwMode="auto">
              <a:xfrm>
                <a:off x="1747837" y="3708033"/>
                <a:ext cx="981075" cy="344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  <a:latin typeface="Arial Narrow" charset="0"/>
                  </a:rPr>
                  <a:t>APD</a:t>
                </a:r>
                <a:r>
                  <a:rPr lang="en-US" sz="1600" b="1">
                    <a:solidFill>
                      <a:srgbClr val="FF0000"/>
                    </a:solidFill>
                    <a:latin typeface="Arial Narrow" charset="0"/>
                    <a:sym typeface="Symbol" charset="0"/>
                  </a:rPr>
                  <a:t> (0 V)</a:t>
                </a:r>
                <a:endParaRPr lang="en-US" sz="1600" b="1">
                  <a:solidFill>
                    <a:srgbClr val="FF0000"/>
                  </a:solidFill>
                  <a:latin typeface="Arial Narrow" charset="0"/>
                </a:endParaRPr>
              </a:p>
            </p:txBody>
          </p:sp>
          <p:sp>
            <p:nvSpPr>
              <p:cNvPr id="15374" name="TextBox 7"/>
              <p:cNvSpPr txBox="1">
                <a:spLocks noChangeArrowheads="1"/>
              </p:cNvSpPr>
              <p:nvPr/>
            </p:nvSpPr>
            <p:spPr bwMode="auto">
              <a:xfrm>
                <a:off x="3195638" y="1573997"/>
                <a:ext cx="1150938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5" name="TextBox 9"/>
              <p:cNvSpPr txBox="1">
                <a:spLocks noChangeArrowheads="1"/>
              </p:cNvSpPr>
              <p:nvPr/>
            </p:nvSpPr>
            <p:spPr bwMode="auto">
              <a:xfrm>
                <a:off x="2509837" y="4927482"/>
                <a:ext cx="884238" cy="344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6" name="TextBox 15"/>
              <p:cNvSpPr txBox="1">
                <a:spLocks noChangeArrowheads="1"/>
              </p:cNvSpPr>
              <p:nvPr/>
            </p:nvSpPr>
            <p:spPr bwMode="auto">
              <a:xfrm>
                <a:off x="1752600" y="2667000"/>
                <a:ext cx="1366838" cy="344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 dirty="0">
                    <a:solidFill>
                      <a:srgbClr val="E6E6E6"/>
                    </a:solidFill>
                    <a:latin typeface="Arial Narrow" charset="0"/>
                  </a:rPr>
                  <a:t>Al coating</a:t>
                </a:r>
              </a:p>
            </p:txBody>
          </p:sp>
        </p:grpSp>
        <p:sp>
          <p:nvSpPr>
            <p:cNvPr id="15371" name="TextBox 6"/>
            <p:cNvSpPr txBox="1">
              <a:spLocks noChangeArrowheads="1"/>
            </p:cNvSpPr>
            <p:nvPr/>
          </p:nvSpPr>
          <p:spPr bwMode="auto">
            <a:xfrm>
              <a:off x="6705600" y="4227335"/>
              <a:ext cx="1122363" cy="34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6600FF"/>
                  </a:solidFill>
                  <a:latin typeface="Arial Narrow" charset="0"/>
                </a:rPr>
                <a:t>APD</a:t>
              </a:r>
              <a:r>
                <a:rPr lang="en-US" sz="1600" b="1" dirty="0">
                  <a:solidFill>
                    <a:srgbClr val="6600FF"/>
                  </a:solidFill>
                  <a:latin typeface="Arial Narrow" charset="0"/>
                  <a:sym typeface="Symbol" charset="0"/>
                </a:rPr>
                <a:t> (0 V)</a:t>
              </a:r>
              <a:endParaRPr lang="en-US" sz="1600" b="1" dirty="0">
                <a:solidFill>
                  <a:srgbClr val="6600FF"/>
                </a:solidFill>
                <a:latin typeface="Arial Narrow" charset="0"/>
              </a:endParaRPr>
            </a:p>
          </p:txBody>
        </p:sp>
        <p:sp>
          <p:nvSpPr>
            <p:cNvPr id="15372" name="TextBox 18"/>
            <p:cNvSpPr txBox="1">
              <a:spLocks noChangeArrowheads="1"/>
            </p:cNvSpPr>
            <p:nvPr/>
          </p:nvSpPr>
          <p:spPr bwMode="auto">
            <a:xfrm>
              <a:off x="6705600" y="1390315"/>
              <a:ext cx="1917700" cy="59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</p:grp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QUPID</a:t>
            </a: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7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</a:t>
            </a: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artz </a:t>
            </a:r>
            <a:r>
              <a:rPr lang="en-US" sz="27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hoton </a:t>
            </a:r>
            <a:r>
              <a:rPr lang="en-US" sz="27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ntensifying </a:t>
            </a:r>
            <a:r>
              <a:rPr lang="en-US" sz="27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etector)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4/21/2011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4966" indent="-3746784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16C894-68DB-554E-BD39-5CD93E9672AC}" type="slidenum">
              <a:rPr lang="en-US" sz="1500">
                <a:solidFill>
                  <a:srgbClr val="0000FF"/>
                </a:solidFill>
              </a:rPr>
              <a:pPr eaLnBrk="1" hangingPunct="1"/>
              <a:t>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09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88732" y="710624"/>
            <a:ext cx="53552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Katsushi Arisaka, </a:t>
            </a:r>
            <a:r>
              <a:rPr lang="en-US" sz="32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Hanguo</a:t>
            </a:r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Wang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476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3200400" cy="685801"/>
          </a:xfrm>
        </p:spPr>
        <p:txBody>
          <a:bodyPr/>
          <a:lstStyle/>
          <a:p>
            <a:r>
              <a:rPr lang="en-US" dirty="0" smtClean="0"/>
              <a:t>XENON1T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199" b="4101"/>
          <a:stretch/>
        </p:blipFill>
        <p:spPr>
          <a:xfrm>
            <a:off x="0" y="857702"/>
            <a:ext cx="9601200" cy="61028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4932" y="10771"/>
            <a:ext cx="53552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Katsushi Arisaka, </a:t>
            </a:r>
            <a:r>
              <a:rPr lang="en-US" sz="32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Hanguo</a:t>
            </a:r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Wang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7361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6324600" cy="685801"/>
          </a:xfrm>
        </p:spPr>
        <p:txBody>
          <a:bodyPr/>
          <a:lstStyle/>
          <a:p>
            <a:r>
              <a:rPr lang="en-US" dirty="0" err="1" smtClean="0"/>
              <a:t>DarkSide</a:t>
            </a:r>
            <a:r>
              <a:rPr lang="en-US" dirty="0" smtClean="0"/>
              <a:t> 50 kg </a:t>
            </a:r>
            <a:r>
              <a:rPr lang="en-US" dirty="0" smtClean="0">
                <a:sym typeface="Wingdings"/>
              </a:rPr>
              <a:t> 5 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5760" y="734984"/>
            <a:ext cx="3853578" cy="624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914400"/>
            <a:ext cx="5405674" cy="6019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3622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CTF Water Tank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055203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CC"/>
                </a:solidFill>
                <a:latin typeface="+mn-lt"/>
              </a:rPr>
              <a:t>Liquid</a:t>
            </a:r>
          </a:p>
          <a:p>
            <a:pPr algn="ctr"/>
            <a:r>
              <a:rPr lang="en-US" b="1" dirty="0" smtClean="0">
                <a:solidFill>
                  <a:srgbClr val="3333CC"/>
                </a:solidFill>
                <a:latin typeface="+mn-lt"/>
              </a:rPr>
              <a:t>Scintillator</a:t>
            </a:r>
            <a:endParaRPr lang="en-US" b="1" dirty="0">
              <a:solidFill>
                <a:srgbClr val="3333CC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676400" y="3429000"/>
            <a:ext cx="3048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00800" y="2438400"/>
            <a:ext cx="206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3” QUPID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(19 top + 19 bottom)</a:t>
            </a:r>
            <a:endParaRPr lang="en-US" sz="1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57200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Depleted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Ar</a:t>
            </a: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(50 kg)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971800" y="2514600"/>
            <a:ext cx="2819400" cy="1828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946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971800" y="4648200"/>
            <a:ext cx="2819400" cy="152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946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871562" y="76200"/>
            <a:ext cx="245703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Hanguo</a:t>
            </a:r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Wang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9216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3_limit_low_E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778" y="-169988"/>
            <a:ext cx="6243943" cy="806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  <a:t>90% CL Limits of SI Cross Section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558381" y="4495800"/>
            <a:ext cx="689771" cy="6462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 Narrow" charset="0"/>
              </a:rPr>
              <a:t>G2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558381" y="5334000"/>
            <a:ext cx="689771" cy="6462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 Narrow" charset="0"/>
              </a:rPr>
              <a:t>G3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58495" y="3657600"/>
            <a:ext cx="689771" cy="6462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44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"/>
            <a:ext cx="8534399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664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 smtClean="0"/>
              <a:t>Indirect WIMP Detection</a:t>
            </a:r>
            <a:endParaRPr lang="en-US" sz="3800" dirty="0"/>
          </a:p>
        </p:txBody>
      </p:sp>
      <p:sp>
        <p:nvSpPr>
          <p:cNvPr id="5" name="Oval 4"/>
          <p:cNvSpPr/>
          <p:nvPr/>
        </p:nvSpPr>
        <p:spPr>
          <a:xfrm>
            <a:off x="1560197" y="4054917"/>
            <a:ext cx="900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4" tIns="48322" rIns="96644" bIns="48322"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1080138" y="3689160"/>
            <a:ext cx="611878" cy="4996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3"/>
          </p:cNvCxnSpPr>
          <p:nvPr/>
        </p:nvCxnSpPr>
        <p:spPr>
          <a:xfrm flipV="1">
            <a:off x="1020130" y="4835408"/>
            <a:ext cx="671886" cy="4387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0092" y="3323399"/>
            <a:ext cx="413218" cy="559271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r>
              <a:rPr lang="en-US" sz="3000" b="1" dirty="0">
                <a:latin typeface="Symbol" pitchFamily="18" charset="2"/>
              </a:rPr>
              <a:t>c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0083" y="4969319"/>
            <a:ext cx="413218" cy="559271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r>
              <a:rPr lang="en-US" sz="3000" b="1" dirty="0">
                <a:latin typeface="Symbol" pitchFamily="18" charset="2"/>
              </a:rPr>
              <a:t>c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00226" y="4237801"/>
            <a:ext cx="390829" cy="492443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r>
              <a:rPr lang="en-US" sz="2500" b="1" dirty="0">
                <a:latin typeface="Textile"/>
              </a:rPr>
              <a:t>?</a:t>
            </a:r>
            <a:endParaRPr lang="en-US" sz="2500" b="1" dirty="0"/>
          </a:p>
        </p:txBody>
      </p:sp>
      <p:sp>
        <p:nvSpPr>
          <p:cNvPr id="22" name="Up Arrow 21"/>
          <p:cNvSpPr/>
          <p:nvPr/>
        </p:nvSpPr>
        <p:spPr>
          <a:xfrm rot="3600000">
            <a:off x="2616173" y="3724736"/>
            <a:ext cx="243840" cy="7800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4" tIns="48322" rIns="96644" bIns="48322"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7200000">
            <a:off x="2616173" y="4517214"/>
            <a:ext cx="243840" cy="78009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4" tIns="48322" rIns="96644" bIns="48322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23058" y="3504328"/>
            <a:ext cx="1080921" cy="361124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r>
              <a:rPr lang="en-US" sz="1700" b="1" dirty="0">
                <a:latin typeface="Textile"/>
              </a:rPr>
              <a:t>W</a:t>
            </a:r>
            <a:r>
              <a:rPr lang="en-US" sz="1700" b="1" baseline="30000" dirty="0">
                <a:latin typeface="Textile"/>
              </a:rPr>
              <a:t>+</a:t>
            </a:r>
            <a:r>
              <a:rPr lang="en-US" sz="1700" b="1" dirty="0">
                <a:latin typeface="Textile"/>
              </a:rPr>
              <a:t>/Z/H/q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683545" y="5224857"/>
            <a:ext cx="1016019" cy="361124"/>
            <a:chOff x="2955805" y="3954318"/>
            <a:chExt cx="967637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2955805" y="3954318"/>
              <a:ext cx="967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latin typeface="Textile"/>
                </a:rPr>
                <a:t>W</a:t>
              </a:r>
              <a:r>
                <a:rPr lang="en-US" sz="1700" b="1" baseline="30000" dirty="0">
                  <a:latin typeface="Textile"/>
                </a:rPr>
                <a:t>-</a:t>
              </a:r>
              <a:r>
                <a:rPr lang="en-US" sz="1700" b="1" dirty="0">
                  <a:latin typeface="Textile"/>
                </a:rPr>
                <a:t>/Z/h/q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04696" y="3954318"/>
              <a:ext cx="1143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ight Brace 35"/>
          <p:cNvSpPr/>
          <p:nvPr/>
        </p:nvSpPr>
        <p:spPr>
          <a:xfrm>
            <a:off x="3409392" y="3381434"/>
            <a:ext cx="600075" cy="2273556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44" tIns="48322" rIns="96644" bIns="48322" rtlCol="0" anchor="ctr"/>
          <a:lstStyle/>
          <a:p>
            <a:pPr algn="ctr"/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172" y="1067877"/>
            <a:ext cx="1140143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362248" y="2408997"/>
            <a:ext cx="1202616" cy="790103"/>
          </a:xfrm>
          <a:prstGeom prst="rect">
            <a:avLst/>
          </a:prstGeom>
          <a:noFill/>
        </p:spPr>
        <p:txBody>
          <a:bodyPr wrap="none" lIns="96644" tIns="48322" rIns="96644" bIns="48322" rtlCol="0">
            <a:spAutoFit/>
          </a:bodyPr>
          <a:lstStyle/>
          <a:p>
            <a:pPr algn="ctr"/>
            <a:r>
              <a:rPr lang="en-US" sz="1500" dirty="0">
                <a:latin typeface="Textile"/>
              </a:rPr>
              <a:t>WIMP </a:t>
            </a:r>
          </a:p>
          <a:p>
            <a:pPr algn="ctr"/>
            <a:r>
              <a:rPr lang="en-US" sz="1500" dirty="0">
                <a:latin typeface="Textile"/>
              </a:rPr>
              <a:t>Annihilation</a:t>
            </a:r>
          </a:p>
          <a:p>
            <a:pPr algn="ctr"/>
            <a:r>
              <a:rPr lang="en-US" sz="1500" dirty="0">
                <a:latin typeface="Textile"/>
              </a:rPr>
              <a:t>(e.g. GC)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299939" y="1762568"/>
            <a:ext cx="1765403" cy="159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902847" y="1754878"/>
            <a:ext cx="1765406" cy="1610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8"/>
          <p:cNvGrpSpPr/>
          <p:nvPr/>
        </p:nvGrpSpPr>
        <p:grpSpPr>
          <a:xfrm>
            <a:off x="3832802" y="1169324"/>
            <a:ext cx="4680585" cy="2987040"/>
            <a:chOff x="3543300" y="800100"/>
            <a:chExt cx="4457700" cy="2800350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3543300" y="1714500"/>
              <a:ext cx="1771650" cy="1314451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372100" y="1257300"/>
              <a:ext cx="6286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800000"/>
                  </a:solidFill>
                  <a:latin typeface="Symbol" pitchFamily="18" charset="2"/>
                </a:rPr>
                <a:t>g</a:t>
              </a:r>
              <a:r>
                <a:rPr lang="en-US" sz="3400" dirty="0">
                  <a:solidFill>
                    <a:srgbClr val="800000"/>
                  </a:solidFill>
                  <a:latin typeface="Textile"/>
                </a:rPr>
                <a:t> </a:t>
              </a:r>
            </a:p>
            <a:p>
              <a:endParaRPr lang="en-US" sz="3400" dirty="0">
                <a:solidFill>
                  <a:srgbClr val="800000"/>
                </a:solidFill>
                <a:latin typeface="Symbol" pitchFamily="18" charset="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25922" y="1257300"/>
              <a:ext cx="2149948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extile"/>
                </a:rPr>
                <a:t>  VERITAS,</a:t>
              </a:r>
            </a:p>
            <a:p>
              <a:r>
                <a:rPr lang="en-US" sz="2100" dirty="0">
                  <a:latin typeface="Textile"/>
                </a:rPr>
                <a:t>  HESS, Fermi …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3600450" y="2457450"/>
              <a:ext cx="1714500" cy="1143000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372100" y="2000250"/>
              <a:ext cx="457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800000"/>
                  </a:solidFill>
                  <a:latin typeface="Symbol" pitchFamily="18" charset="2"/>
                </a:rPr>
                <a:t>n</a:t>
              </a:r>
              <a:r>
                <a:rPr lang="en-US" sz="3400" dirty="0">
                  <a:solidFill>
                    <a:srgbClr val="800000"/>
                  </a:solidFill>
                  <a:latin typeface="Textile"/>
                </a:rPr>
                <a:t> </a:t>
              </a:r>
            </a:p>
            <a:p>
              <a:endParaRPr lang="en-US" sz="3400" dirty="0">
                <a:solidFill>
                  <a:srgbClr val="800000"/>
                </a:solidFill>
                <a:latin typeface="Symbol" pitchFamily="18" charset="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72150" y="211455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extile"/>
                </a:rPr>
                <a:t> </a:t>
              </a:r>
              <a:r>
                <a:rPr lang="en-US" sz="2100" dirty="0" err="1">
                  <a:latin typeface="Textile"/>
                </a:rPr>
                <a:t>IceCube</a:t>
              </a:r>
              <a:endParaRPr lang="en-US" sz="2100" dirty="0">
                <a:latin typeface="Textile"/>
              </a:endParaRPr>
            </a:p>
          </p:txBody>
        </p:sp>
        <p:sp>
          <p:nvSpPr>
            <p:cNvPr id="122" name="Right Bracket 121"/>
            <p:cNvSpPr/>
            <p:nvPr/>
          </p:nvSpPr>
          <p:spPr>
            <a:xfrm>
              <a:off x="7543800" y="1028700"/>
              <a:ext cx="457200" cy="1543050"/>
            </a:xfrm>
            <a:prstGeom prst="rightBracke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43600" y="800100"/>
              <a:ext cx="1563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003399"/>
                  </a:solidFill>
                  <a:latin typeface="Textile"/>
                </a:rPr>
                <a:t>Telescopes</a:t>
              </a: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3720465" y="3258540"/>
            <a:ext cx="5895512" cy="3675660"/>
            <a:chOff x="3543300" y="2968144"/>
            <a:chExt cx="5614773" cy="3445931"/>
          </a:xfrm>
        </p:grpSpPr>
        <p:sp>
          <p:nvSpPr>
            <p:cNvPr id="42" name="TextBox 41"/>
            <p:cNvSpPr txBox="1"/>
            <p:nvPr/>
          </p:nvSpPr>
          <p:spPr>
            <a:xfrm>
              <a:off x="5486400" y="3486150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solidFill>
                    <a:srgbClr val="800000"/>
                  </a:solidFill>
                  <a:latin typeface="Textile"/>
                </a:rPr>
                <a:t>e</a:t>
              </a:r>
              <a:r>
                <a:rPr lang="en-US" sz="3400" baseline="30000" dirty="0">
                  <a:solidFill>
                    <a:srgbClr val="800000"/>
                  </a:solidFill>
                  <a:latin typeface="Textile"/>
                </a:rPr>
                <a:t>-</a:t>
              </a:r>
              <a:endParaRPr lang="en-US" sz="3400" dirty="0">
                <a:solidFill>
                  <a:srgbClr val="800000"/>
                </a:solidFill>
                <a:latin typeface="Textile"/>
              </a:endParaRPr>
            </a:p>
          </p:txBody>
        </p:sp>
        <p:cxnSp>
          <p:nvCxnSpPr>
            <p:cNvPr id="66" name="Curved Connector 65"/>
            <p:cNvCxnSpPr/>
            <p:nvPr/>
          </p:nvCxnSpPr>
          <p:spPr>
            <a:xfrm flipV="1">
              <a:off x="3714750" y="3771900"/>
              <a:ext cx="1714500" cy="228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00750" y="3657600"/>
              <a:ext cx="1930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extile"/>
                </a:rPr>
                <a:t> ATIC, Fermi …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320891" y="2968144"/>
              <a:ext cx="245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003399"/>
                  </a:solidFill>
                  <a:latin typeface="Textile"/>
                </a:rPr>
                <a:t>Cosmic Ray </a:t>
              </a:r>
              <a:r>
                <a:rPr lang="en-US" sz="2100" b="1" dirty="0" err="1">
                  <a:solidFill>
                    <a:srgbClr val="003399"/>
                  </a:solidFill>
                  <a:latin typeface="Textile"/>
                </a:rPr>
                <a:t>Expts</a:t>
              </a:r>
              <a:endParaRPr lang="en-US" sz="2100" b="1" dirty="0">
                <a:solidFill>
                  <a:srgbClr val="003399"/>
                </a:solidFill>
                <a:latin typeface="Textile"/>
              </a:endParaRPr>
            </a:p>
          </p:txBody>
        </p:sp>
        <p:grpSp>
          <p:nvGrpSpPr>
            <p:cNvPr id="6" name="Group 106"/>
            <p:cNvGrpSpPr/>
            <p:nvPr/>
          </p:nvGrpSpPr>
          <p:grpSpPr>
            <a:xfrm>
              <a:off x="5543550" y="5029200"/>
              <a:ext cx="412292" cy="584775"/>
              <a:chOff x="6343650" y="4914900"/>
              <a:chExt cx="412292" cy="584775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6343650" y="491490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dirty="0">
                    <a:solidFill>
                      <a:srgbClr val="800000"/>
                    </a:solidFill>
                    <a:latin typeface="Textile"/>
                  </a:rPr>
                  <a:t>p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6457950" y="5029200"/>
                <a:ext cx="228600" cy="1588"/>
              </a:xfrm>
              <a:prstGeom prst="line">
                <a:avLst/>
              </a:prstGeom>
              <a:ln w="254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5486400" y="4114800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solidFill>
                    <a:srgbClr val="800000"/>
                  </a:solidFill>
                  <a:latin typeface="Textile"/>
                </a:rPr>
                <a:t>e</a:t>
              </a:r>
              <a:r>
                <a:rPr lang="en-US" sz="3400" baseline="30000" dirty="0">
                  <a:solidFill>
                    <a:srgbClr val="800000"/>
                  </a:solidFill>
                  <a:latin typeface="Textile"/>
                </a:rPr>
                <a:t>+</a:t>
              </a:r>
              <a:endParaRPr lang="en-US" sz="3400" dirty="0">
                <a:solidFill>
                  <a:srgbClr val="800000"/>
                </a:solidFill>
                <a:latin typeface="Textile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057900" y="4972050"/>
              <a:ext cx="19053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extile"/>
                </a:rPr>
                <a:t>HEAT, Pamela,</a:t>
              </a:r>
            </a:p>
            <a:p>
              <a:r>
                <a:rPr lang="en-US" sz="2100" dirty="0">
                  <a:solidFill>
                    <a:srgbClr val="006666"/>
                  </a:solidFill>
                  <a:latin typeface="Textile"/>
                </a:rPr>
                <a:t>AMS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43550" y="58293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solidFill>
                    <a:srgbClr val="800000"/>
                  </a:solidFill>
                  <a:latin typeface="Textile"/>
                </a:rPr>
                <a:t>d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5657850" y="5886450"/>
              <a:ext cx="228600" cy="1588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172200" y="5943600"/>
              <a:ext cx="912429" cy="400110"/>
            </a:xfrm>
            <a:prstGeom prst="rect">
              <a:avLst/>
            </a:prstGeom>
            <a:solidFill>
              <a:srgbClr val="DDDDDD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006666"/>
                  </a:solidFill>
                  <a:latin typeface="Textile"/>
                </a:rPr>
                <a:t>GAPS</a:t>
              </a:r>
            </a:p>
          </p:txBody>
        </p:sp>
        <p:sp>
          <p:nvSpPr>
            <p:cNvPr id="120" name="Right Bracket 119"/>
            <p:cNvSpPr/>
            <p:nvPr/>
          </p:nvSpPr>
          <p:spPr>
            <a:xfrm>
              <a:off x="7600950" y="3314700"/>
              <a:ext cx="457200" cy="2971800"/>
            </a:xfrm>
            <a:prstGeom prst="rightBracke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urved Connector 54"/>
            <p:cNvCxnSpPr/>
            <p:nvPr/>
          </p:nvCxnSpPr>
          <p:spPr>
            <a:xfrm>
              <a:off x="3543300" y="4972050"/>
              <a:ext cx="1943100" cy="120015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>
              <a:off x="3543300" y="4572000"/>
              <a:ext cx="1943100" cy="8001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>
              <a:off x="3600450" y="4229100"/>
              <a:ext cx="1828800" cy="228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57900" y="4286250"/>
              <a:ext cx="1738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extile"/>
                </a:rPr>
                <a:t>Pamela, </a:t>
              </a:r>
              <a:r>
                <a:rPr lang="en-US" sz="2100" dirty="0">
                  <a:solidFill>
                    <a:srgbClr val="006666"/>
                  </a:solidFill>
                  <a:latin typeface="Textile"/>
                </a:rPr>
                <a:t>AMS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>
              <a:off x="7485856" y="4972050"/>
              <a:ext cx="2172494" cy="7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024783" y="3313786"/>
              <a:ext cx="1133290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Textile"/>
                </a:rPr>
                <a:t>decreasing</a:t>
              </a:r>
            </a:p>
            <a:p>
              <a:r>
                <a:rPr lang="en-US" sz="1500" dirty="0">
                  <a:latin typeface="Textile"/>
                </a:rPr>
                <a:t>background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85023" y="3442883"/>
            <a:ext cx="3266317" cy="215066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4" tIns="48322" rIns="96644" bIns="48322"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61978" y="634424"/>
            <a:ext cx="48820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Rene </a:t>
            </a:r>
            <a:r>
              <a:rPr lang="en-US" sz="3200" b="1" i="1" dirty="0" err="1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Ong</a:t>
            </a:r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, Vladimir </a:t>
            </a:r>
            <a:r>
              <a:rPr lang="en-US" sz="3200" b="1" i="1" dirty="0" err="1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Vassiliev</a:t>
            </a:r>
            <a:r>
              <a:rPr lang="en-US" sz="3200" b="1" i="1" dirty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</a:t>
            </a:r>
            <a:r>
              <a:rPr lang="en-US" sz="3200" b="1" i="1" dirty="0" smtClean="0">
                <a:solidFill>
                  <a:srgbClr val="008000"/>
                </a:solidFill>
                <a:latin typeface="Arial Narrow" charset="0"/>
                <a:cs typeface="ＭＳ Ｐゴシック" charset="0"/>
              </a:rPr>
              <a:t> </a:t>
            </a:r>
            <a:endParaRPr lang="en-US" sz="32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12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exti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x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xtil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45742</TotalTime>
  <Words>441</Words>
  <Application>Microsoft Macintosh PowerPoint</Application>
  <PresentationFormat>Custom</PresentationFormat>
  <Paragraphs>174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</vt:lpstr>
      <vt:lpstr>Default Design</vt:lpstr>
      <vt:lpstr>Dark Matter Programs at UCLA</vt:lpstr>
      <vt:lpstr>UCLA Dark Matter Programs</vt:lpstr>
      <vt:lpstr>XENON100 Detector</vt:lpstr>
      <vt:lpstr>90% CL Limits of SI Cross Section</vt:lpstr>
      <vt:lpstr>QUPID (QUartz Photon Intensifying Detector)</vt:lpstr>
      <vt:lpstr>XENON1T</vt:lpstr>
      <vt:lpstr>DarkSide 50 kg  5 Ton</vt:lpstr>
      <vt:lpstr>90% CL Limits of SI Cross Section</vt:lpstr>
      <vt:lpstr>Indirect WIMP Detection</vt:lpstr>
      <vt:lpstr>VERITAS</vt:lpstr>
      <vt:lpstr>PowerPoint Presentation</vt:lpstr>
      <vt:lpstr>GAPS Concept</vt:lpstr>
      <vt:lpstr>Sterile Neutrinos</vt:lpstr>
      <vt:lpstr>DAMA/LIBRA vs. XENON100</vt:lpstr>
      <vt:lpstr>UCLA Dark Matter Programs</vt:lpstr>
    </vt:vector>
  </TitlesOfParts>
  <Company>Bar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General-Purpose Liquid-Noble-Gas Multi-Detectors for WIMP, DPD and Solar neutrino</dc:title>
  <dc:creator>Katsushi Arisaka</dc:creator>
  <cp:lastModifiedBy>Katsushi Arisaka</cp:lastModifiedBy>
  <cp:revision>817</cp:revision>
  <cp:lastPrinted>2010-08-08T19:18:17Z</cp:lastPrinted>
  <dcterms:created xsi:type="dcterms:W3CDTF">2010-08-08T19:05:31Z</dcterms:created>
  <dcterms:modified xsi:type="dcterms:W3CDTF">2012-11-16T21:03:47Z</dcterms:modified>
</cp:coreProperties>
</file>