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822" r:id="rId2"/>
    <p:sldId id="2125" r:id="rId3"/>
    <p:sldId id="2177" r:id="rId4"/>
    <p:sldId id="2145" r:id="rId5"/>
    <p:sldId id="2229" r:id="rId6"/>
    <p:sldId id="2173" r:id="rId7"/>
    <p:sldId id="2137" r:id="rId8"/>
    <p:sldId id="2138" r:id="rId9"/>
    <p:sldId id="2139" r:id="rId10"/>
    <p:sldId id="2141" r:id="rId11"/>
    <p:sldId id="2168" r:id="rId12"/>
    <p:sldId id="2166" r:id="rId13"/>
    <p:sldId id="2167" r:id="rId14"/>
    <p:sldId id="2234" r:id="rId15"/>
    <p:sldId id="2176" r:id="rId16"/>
    <p:sldId id="2169" r:id="rId17"/>
    <p:sldId id="2226" r:id="rId18"/>
    <p:sldId id="2184" r:id="rId19"/>
    <p:sldId id="2227" r:id="rId20"/>
    <p:sldId id="2228" r:id="rId21"/>
    <p:sldId id="2213" r:id="rId22"/>
    <p:sldId id="2231" r:id="rId23"/>
    <p:sldId id="2209" r:id="rId24"/>
    <p:sldId id="2210" r:id="rId25"/>
    <p:sldId id="2222" r:id="rId26"/>
    <p:sldId id="2223" r:id="rId27"/>
    <p:sldId id="2180" r:id="rId28"/>
    <p:sldId id="2088" r:id="rId29"/>
    <p:sldId id="2018" r:id="rId30"/>
    <p:sldId id="2179" r:id="rId31"/>
    <p:sldId id="2207" r:id="rId32"/>
    <p:sldId id="2216" r:id="rId33"/>
  </p:sldIdLst>
  <p:sldSz cx="9601200" cy="7315200"/>
  <p:notesSz cx="7007225" cy="92884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24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096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668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4038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66"/>
    <a:srgbClr val="FFCCFF"/>
    <a:srgbClr val="0066FF"/>
    <a:srgbClr val="3333CC"/>
    <a:srgbClr val="CCFFFF"/>
    <a:srgbClr val="FFFFCC"/>
    <a:srgbClr val="99663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9358" autoAdjust="0"/>
  </p:normalViewPr>
  <p:slideViewPr>
    <p:cSldViewPr>
      <p:cViewPr varScale="1">
        <p:scale>
          <a:sx n="130" d="100"/>
          <a:sy n="130" d="100"/>
        </p:scale>
        <p:origin x="-104" y="-584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1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480" y="-64"/>
      </p:cViewPr>
      <p:guideLst>
        <p:guide orient="horz" pos="2926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3561C6F7-BCF0-FA4C-A263-438FFF0B4A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28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6913"/>
            <a:ext cx="4572000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848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defTabSz="936625">
              <a:defRPr sz="1300">
                <a:latin typeface="Times New Roman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4913"/>
            <a:ext cx="30353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35" tIns="46866" rIns="93735" bIns="46866" numCol="1" anchor="b" anchorCtr="0" compatLnSpc="1">
            <a:prstTxWarp prst="textNoShape">
              <a:avLst/>
            </a:prstTxWarp>
          </a:bodyPr>
          <a:lstStyle>
            <a:lvl1pPr algn="r" defTabSz="936625">
              <a:defRPr sz="1300">
                <a:latin typeface="Times New Roman" charset="0"/>
              </a:defRPr>
            </a:lvl1pPr>
          </a:lstStyle>
          <a:p>
            <a:fld id="{4B393642-0B86-6946-BE1E-74BF4075D6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558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24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2pPr>
    <a:lvl3pPr marL="9096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3pPr>
    <a:lvl4pPr marL="13668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4pPr>
    <a:lvl5pPr marL="182403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12" charset="-128"/>
        <a:cs typeface="+mn-cs"/>
      </a:defRPr>
    </a:lvl5pPr>
    <a:lvl6pPr marL="2283965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756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549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342" algn="l" defTabSz="9135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39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C8C9F79-EDC8-0748-B42A-D836E2831275}" type="slidenum">
              <a:rPr lang="en-US" sz="1300">
                <a:latin typeface="Times New Roman" charset="0"/>
              </a:rPr>
              <a:pPr eaLnBrk="1" hangingPunct="1"/>
              <a:t>1</a:t>
            </a:fld>
            <a:endParaRPr lang="en-US" sz="1300">
              <a:latin typeface="Times New Roman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602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0602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8DC8552C-69D0-B241-9CB5-8E3530F130D0}" type="slidenum">
              <a:rPr lang="en-US" sz="1300">
                <a:solidFill>
                  <a:srgbClr val="000000"/>
                </a:solidFill>
              </a:rPr>
              <a:pPr eaLnBrk="1" hangingPunct="1"/>
              <a:t>18</a:t>
            </a:fld>
            <a:endParaRPr 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366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5D27154-BF59-0A4B-91E2-D399E631BC54}" type="slidenum">
              <a:rPr lang="en-US" sz="1300">
                <a:latin typeface="Times New Roman" charset="0"/>
              </a:rPr>
              <a:pPr eaLnBrk="1" hangingPunct="1"/>
              <a:t>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36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34365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5070B0B-81BA-594F-A474-3F7D367BB85D}" type="slidenum">
              <a:rPr lang="en-US" sz="1300">
                <a:latin typeface="Times New Roman" charset="0"/>
              </a:rPr>
              <a:pPr eaLnBrk="1" hangingPunct="1"/>
              <a:t>3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19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519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3CAE60C-FB28-8C49-BE7C-45C84E6121F2}" type="slidenum">
              <a:rPr lang="en-US" sz="1300">
                <a:latin typeface="Times New Roman" charset="0"/>
              </a:rPr>
              <a:pPr eaLnBrk="1" hangingPunct="1"/>
              <a:t>4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271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78C9680-EAA5-1243-93D5-375D20AE5F22}" type="slidenum">
              <a:rPr lang="en-US" sz="1300">
                <a:latin typeface="Times New Roman" charset="0"/>
              </a:rPr>
              <a:pPr eaLnBrk="1" hangingPunct="1"/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59011E4-31ED-0F42-85BA-A267D12F4D40}" type="slidenum">
              <a:rPr lang="en-US" sz="1300">
                <a:latin typeface="Times New Roman" charset="0"/>
              </a:rPr>
              <a:pPr eaLnBrk="1" hangingPunct="1"/>
              <a:t>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95413" y="892175"/>
            <a:ext cx="4216400" cy="3214688"/>
          </a:xfrm>
          <a:solidFill>
            <a:srgbClr val="FFFFFF"/>
          </a:solidFill>
          <a:ln/>
        </p:spPr>
      </p:sp>
      <p:sp>
        <p:nvSpPr>
          <p:cNvPr id="66563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84235" y="4418471"/>
            <a:ext cx="4844839" cy="356917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777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9777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AA777D0-4A5C-7B4D-966A-287E95A9C071}" type="slidenum">
              <a:rPr lang="en-US" sz="1300">
                <a:latin typeface="Times New Roman" charset="0"/>
              </a:rPr>
              <a:pPr eaLnBrk="1" hangingPunct="1"/>
              <a:t>9</a:t>
            </a:fld>
            <a:endParaRPr lang="en-US" sz="1300">
              <a:latin typeface="Times New Roman" charset="0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415739" y="890759"/>
            <a:ext cx="4166623" cy="32067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8084" tIns="44042" rIns="88084" bIns="44042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8612" name="Text Box 2"/>
          <p:cNvSpPr>
            <a:spLocks noGrp="1" noChangeArrowheads="1"/>
          </p:cNvSpPr>
          <p:nvPr>
            <p:ph type="body"/>
          </p:nvPr>
        </p:nvSpPr>
        <p:spPr>
          <a:xfrm>
            <a:off x="933689" y="4412328"/>
            <a:ext cx="5139848" cy="42725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660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6539631" indent="-36099210" defTabSz="923660"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4042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88084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212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76168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8B4CD04-9D8A-0643-BBED-304377F140BC}" type="slidenum">
              <a:rPr lang="en-US" sz="1300">
                <a:latin typeface="Times New Roman" charset="0"/>
              </a:rPr>
              <a:pPr eaLnBrk="1" hangingPunct="1"/>
              <a:t>17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73" y="414497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6793" indent="0" algn="ctr">
              <a:buNone/>
              <a:defRPr/>
            </a:lvl2pPr>
            <a:lvl3pPr marL="913586" indent="0" algn="ctr">
              <a:buNone/>
              <a:defRPr/>
            </a:lvl3pPr>
            <a:lvl4pPr marL="1370377" indent="0" algn="ctr">
              <a:buNone/>
              <a:defRPr/>
            </a:lvl4pPr>
            <a:lvl5pPr marL="1827172" indent="0" algn="ctr">
              <a:buNone/>
              <a:defRPr/>
            </a:lvl5pPr>
            <a:lvl6pPr marL="2283965" indent="0" algn="ctr">
              <a:buNone/>
              <a:defRPr/>
            </a:lvl6pPr>
            <a:lvl7pPr marL="2740756" indent="0" algn="ctr">
              <a:buNone/>
              <a:defRPr/>
            </a:lvl7pPr>
            <a:lvl8pPr marL="3197549" indent="0" algn="ctr">
              <a:buNone/>
              <a:defRPr/>
            </a:lvl8pPr>
            <a:lvl9pPr marL="365434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B9475E-02CF-3947-9CA0-33CE86D6A4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75191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E5EBC8-505C-EB4A-91F2-652BF5EB30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2835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58038" y="0"/>
            <a:ext cx="2335212" cy="6915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10" y="0"/>
            <a:ext cx="6853238" cy="6915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C5CE5-7B37-5542-8639-27A8AD6AAE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1258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aseline="0">
                <a:solidFill>
                  <a:srgbClr val="0070C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6D0069-A5A5-2640-8E1D-58A3D5D02C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5432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7"/>
            <a:ext cx="8161338" cy="16002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93" indent="0">
              <a:buNone/>
              <a:defRPr sz="1800"/>
            </a:lvl2pPr>
            <a:lvl3pPr marL="913586" indent="0">
              <a:buNone/>
              <a:defRPr sz="1600"/>
            </a:lvl3pPr>
            <a:lvl4pPr marL="1370377" indent="0">
              <a:buNone/>
              <a:defRPr sz="1400"/>
            </a:lvl4pPr>
            <a:lvl5pPr marL="1827172" indent="0">
              <a:buNone/>
              <a:defRPr sz="1400"/>
            </a:lvl5pPr>
            <a:lvl6pPr marL="2283965" indent="0">
              <a:buNone/>
              <a:defRPr sz="1400"/>
            </a:lvl6pPr>
            <a:lvl7pPr marL="2740756" indent="0">
              <a:buNone/>
              <a:defRPr sz="1400"/>
            </a:lvl7pPr>
            <a:lvl8pPr marL="3197549" indent="0">
              <a:buNone/>
              <a:defRPr sz="1400"/>
            </a:lvl8pPr>
            <a:lvl9pPr marL="365434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B9FDB-CEC9-3346-B4D7-73E4A7BAD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297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9031" y="819150"/>
            <a:ext cx="4594225" cy="6096000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6719E9-5F67-0F4D-B327-96674A244B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579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4" y="293689"/>
            <a:ext cx="864235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24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9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10" y="1636724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6" indent="0">
              <a:buNone/>
              <a:defRPr sz="1800" b="1"/>
            </a:lvl3pPr>
            <a:lvl4pPr marL="1370377" indent="0">
              <a:buNone/>
              <a:defRPr sz="1600" b="1"/>
            </a:lvl4pPr>
            <a:lvl5pPr marL="1827172" indent="0">
              <a:buNone/>
              <a:defRPr sz="1600" b="1"/>
            </a:lvl5pPr>
            <a:lvl6pPr marL="2283965" indent="0">
              <a:buNone/>
              <a:defRPr sz="1600" b="1"/>
            </a:lvl6pPr>
            <a:lvl7pPr marL="2740756" indent="0">
              <a:buNone/>
              <a:defRPr sz="1600" b="1"/>
            </a:lvl7pPr>
            <a:lvl8pPr marL="3197549" indent="0">
              <a:buNone/>
              <a:defRPr sz="1600" b="1"/>
            </a:lvl8pPr>
            <a:lvl9pPr marL="365434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10" y="2319339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417306-6D7E-E74F-B2EA-0E5F5FE71C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0439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FA25E-2238-5746-A155-8955988441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7883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0B5A99-B39A-5749-BF06-542C29DC8A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697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35" y="290524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8" cy="624363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35" y="1530360"/>
            <a:ext cx="3159125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70B621-0D10-1D43-9DB1-2CC8D6C600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720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6793" indent="0">
              <a:buNone/>
              <a:defRPr sz="2700"/>
            </a:lvl2pPr>
            <a:lvl3pPr marL="913586" indent="0">
              <a:buNone/>
              <a:defRPr sz="2400"/>
            </a:lvl3pPr>
            <a:lvl4pPr marL="1370377" indent="0">
              <a:buNone/>
              <a:defRPr sz="2000"/>
            </a:lvl4pPr>
            <a:lvl5pPr marL="1827172" indent="0">
              <a:buNone/>
              <a:defRPr sz="2000"/>
            </a:lvl5pPr>
            <a:lvl6pPr marL="2283965" indent="0">
              <a:buNone/>
              <a:defRPr sz="2000"/>
            </a:lvl6pPr>
            <a:lvl7pPr marL="2740756" indent="0">
              <a:buNone/>
              <a:defRPr sz="2000"/>
            </a:lvl7pPr>
            <a:lvl8pPr marL="3197549" indent="0">
              <a:buNone/>
              <a:defRPr sz="2000"/>
            </a:lvl8pPr>
            <a:lvl9pPr marL="3654342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34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6793" indent="0">
              <a:buNone/>
              <a:defRPr sz="1200"/>
            </a:lvl2pPr>
            <a:lvl3pPr marL="913586" indent="0">
              <a:buNone/>
              <a:defRPr sz="1000"/>
            </a:lvl3pPr>
            <a:lvl4pPr marL="1370377" indent="0">
              <a:buNone/>
              <a:defRPr sz="1000"/>
            </a:lvl4pPr>
            <a:lvl5pPr marL="1827172" indent="0">
              <a:buNone/>
              <a:defRPr sz="1000"/>
            </a:lvl5pPr>
            <a:lvl6pPr marL="2283965" indent="0">
              <a:buNone/>
              <a:defRPr sz="1000"/>
            </a:lvl6pPr>
            <a:lvl7pPr marL="2740756" indent="0">
              <a:buNone/>
              <a:defRPr sz="1000"/>
            </a:lvl7pPr>
            <a:lvl8pPr marL="3197549" indent="0">
              <a:buNone/>
              <a:defRPr sz="1000"/>
            </a:lvl8pPr>
            <a:lvl9pPr marL="365434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88F61-4642-4142-BD8A-C241A4BA68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9034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19150"/>
            <a:ext cx="93408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7018338"/>
            <a:ext cx="19050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>
              <a:defRPr sz="1500" i="1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7018338"/>
            <a:ext cx="5562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ctr">
              <a:defRPr sz="1500" i="1">
                <a:solidFill>
                  <a:srgbClr val="0000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72400" y="70104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4" tIns="48278" rIns="96554" bIns="48278" numCol="1" anchor="t" anchorCtr="0" compatLnSpc="1">
            <a:prstTxWarp prst="textNoShape">
              <a:avLst/>
            </a:prstTxWarp>
          </a:bodyPr>
          <a:lstStyle>
            <a:lvl1pPr algn="r">
              <a:defRPr sz="1500" i="1">
                <a:solidFill>
                  <a:srgbClr val="0000FF"/>
                </a:solidFill>
              </a:defRPr>
            </a:lvl1pPr>
          </a:lstStyle>
          <a:p>
            <a:fld id="{59C28787-5417-6B47-A137-A239B8FE37C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858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7010400"/>
            <a:ext cx="9601200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lIns="91359" tIns="45679" rIns="91359" bIns="45679"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 xmlns:p14="http://schemas.microsoft.com/office/powerpoint/2010/main"/>
  <p:hf hdr="0"/>
  <p:txStyles>
    <p:titleStyle>
      <a:lvl1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ctr" defTabSz="962025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6793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6pPr>
      <a:lvl7pPr marL="913586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7pPr>
      <a:lvl8pPr marL="1370377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8pPr>
      <a:lvl9pPr marL="1827172" algn="ctr" defTabSz="96592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A50021"/>
          </a:solidFill>
          <a:latin typeface="Tahoma" pitchFamily="34" charset="0"/>
        </a:defRPr>
      </a:lvl9pPr>
    </p:titleStyle>
    <p:bodyStyle>
      <a:lvl1pPr marL="355600" indent="-355600" algn="l" defTabSz="962025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80000"/>
        <a:buFont typeface="Wingdings" charset="0"/>
        <a:buChar char="Ø"/>
        <a:defRPr sz="4200" b="1">
          <a:solidFill>
            <a:srgbClr val="0000CC"/>
          </a:solidFill>
          <a:latin typeface="+mn-lt"/>
          <a:ea typeface="ＭＳ Ｐゴシック" charset="-128"/>
          <a:cs typeface="ＭＳ Ｐゴシック" charset="-128"/>
        </a:defRPr>
      </a:lvl1pPr>
      <a:lvl2pPr marL="781050" indent="-3000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Wingdings" charset="0"/>
        <a:buChar char="§"/>
        <a:defRPr sz="3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203325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•"/>
        <a:defRPr sz="3200" b="1">
          <a:solidFill>
            <a:srgbClr val="FF00FF"/>
          </a:solidFill>
          <a:latin typeface="+mn-lt"/>
          <a:ea typeface="ＭＳ Ｐゴシック" pitchFamily="-112" charset="-128"/>
        </a:defRPr>
      </a:lvl3pPr>
      <a:lvl4pPr marL="1689100" indent="-241300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Font typeface="Times New Roman" charset="0"/>
        <a:buChar char="–"/>
        <a:defRPr sz="2900" b="1">
          <a:solidFill>
            <a:srgbClr val="6600FF"/>
          </a:solidFill>
          <a:latin typeface="+mn-lt"/>
          <a:ea typeface="ＭＳ Ｐゴシック" pitchFamily="-112" charset="-128"/>
        </a:defRPr>
      </a:lvl4pPr>
      <a:lvl5pPr marL="2170113" indent="-236538" algn="l" defTabSz="96202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29730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6pPr>
      <a:lvl7pPr marL="3086523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7pPr>
      <a:lvl8pPr marL="3543316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8pPr>
      <a:lvl9pPr marL="4000108" indent="-241086" algn="l" defTabSz="965925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Char char="»"/>
        <a:defRPr sz="29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3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77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7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65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56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49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42" algn="l" defTabSz="9135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7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DE3382A-F2D9-1D47-B98D-B2DEE724CCA7}" type="slidenum">
              <a:rPr lang="en-US" sz="1500">
                <a:solidFill>
                  <a:srgbClr val="0000FF"/>
                </a:solidFill>
              </a:rPr>
              <a:pPr eaLnBrk="1" hangingPunct="1"/>
              <a:t>1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1600200" y="5410200"/>
            <a:ext cx="63341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med" len="lg"/>
                <a:tailEnd type="none" w="med" len="lg"/>
              </a14:hiddenLine>
            </a:ext>
          </a:extLst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University of California, Los Angeles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r>
              <a:rPr lang="en-US" altLang="ja-JP" b="1" i="1">
                <a:solidFill>
                  <a:srgbClr val="0000FF"/>
                </a:solidFill>
                <a:latin typeface="Tahoma" charset="0"/>
                <a:ea typeface="MS Mincho" charset="0"/>
                <a:cs typeface="MS Mincho" charset="0"/>
              </a:rPr>
              <a:t>Department of Physics and Astronomy</a:t>
            </a:r>
            <a:endParaRPr lang="en-US" altLang="ja-JP">
              <a:solidFill>
                <a:srgbClr val="0000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/>
            <a:endParaRPr lang="en-US" altLang="ja-JP" sz="1000">
              <a:solidFill>
                <a:srgbClr val="0099FF"/>
              </a:solidFill>
              <a:latin typeface="Times New Roman" charset="0"/>
              <a:ea typeface="MS Mincho" charset="0"/>
              <a:cs typeface="MS Mincho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ja-JP">
                <a:solidFill>
                  <a:srgbClr val="0099FF"/>
                </a:solidFill>
                <a:latin typeface="Tahoma" charset="0"/>
                <a:ea typeface="MS Mincho" charset="0"/>
                <a:cs typeface="MS Mincho" charset="0"/>
              </a:rPr>
              <a:t>arisaka@physics.ucla.edu</a:t>
            </a:r>
            <a:endParaRPr lang="en-US" altLang="ja-JP">
              <a:latin typeface="Times New Roman" charset="0"/>
              <a:cs typeface="ＭＳ Ｐゴシック" charset="0"/>
            </a:endParaRP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762000"/>
            <a:ext cx="9296400" cy="1981202"/>
          </a:xfrm>
          <a:ln>
            <a:miter lim="800000"/>
            <a:headEnd/>
            <a:tailEnd/>
          </a:ln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65925" eaLnBrk="1" hangingPunct="1">
              <a:defRPr/>
            </a:pPr>
            <a:r>
              <a:rPr lang="en-US" sz="6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Direct WIMP Detection with Noble Liquids</a:t>
            </a:r>
            <a:endParaRPr lang="en-US" sz="4800" dirty="0">
              <a:solidFill>
                <a:srgbClr val="8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6391" name="Line 5"/>
          <p:cNvSpPr>
            <a:spLocks noChangeShapeType="1"/>
          </p:cNvSpPr>
          <p:nvPr/>
        </p:nvSpPr>
        <p:spPr bwMode="auto">
          <a:xfrm>
            <a:off x="0" y="2768600"/>
            <a:ext cx="9601200" cy="0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2" name="Line 6"/>
          <p:cNvSpPr>
            <a:spLocks noChangeAspect="1" noChangeShapeType="1"/>
          </p:cNvSpPr>
          <p:nvPr/>
        </p:nvSpPr>
        <p:spPr bwMode="auto">
          <a:xfrm>
            <a:off x="26988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6393" name="Line 7"/>
          <p:cNvSpPr>
            <a:spLocks noChangeAspect="1" noChangeShapeType="1"/>
          </p:cNvSpPr>
          <p:nvPr/>
        </p:nvSpPr>
        <p:spPr bwMode="auto">
          <a:xfrm>
            <a:off x="9574213" y="685800"/>
            <a:ext cx="0" cy="2103438"/>
          </a:xfrm>
          <a:prstGeom prst="line">
            <a:avLst/>
          </a:prstGeom>
          <a:noFill/>
          <a:ln w="57150">
            <a:solidFill>
              <a:srgbClr val="CC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9" tIns="45679" rIns="91359" bIns="45679" anchor="ctr"/>
          <a:lstStyle/>
          <a:p>
            <a:endParaRPr 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362200" y="3733800"/>
            <a:ext cx="4876800" cy="2124075"/>
          </a:xfrm>
          <a:prstGeom prst="rect">
            <a:avLst/>
          </a:prstGeom>
          <a:noFill/>
          <a:ln w="6350">
            <a:noFill/>
            <a:miter lim="800000"/>
            <a:headEnd type="none" w="lg" len="lg"/>
            <a:tailEnd type="none" w="med" len="lg"/>
          </a:ln>
          <a:effectLst/>
        </p:spPr>
        <p:txBody>
          <a:bodyPr lIns="91359" tIns="45679" rIns="91359" bIns="45679">
            <a:spAutoFit/>
          </a:bodyPr>
          <a:lstStyle/>
          <a:p>
            <a:pPr algn="ctr" eaLnBrk="0" hangingPunct="0"/>
            <a:r>
              <a:rPr lang="en-US" sz="4400" b="1">
                <a:solidFill>
                  <a:srgbClr val="0099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</a:rPr>
              <a:t>Katsushi Arisaka</a:t>
            </a:r>
          </a:p>
          <a:p>
            <a:pPr algn="ctr" eaLnBrk="0" hangingPunct="0"/>
            <a:endParaRPr lang="en-US" sz="4400" b="1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  <a:p>
            <a:pPr algn="ctr" eaLnBrk="0" hangingPunct="0"/>
            <a:endParaRPr lang="en-US" sz="4400" b="1">
              <a:solidFill>
                <a:srgbClr val="0099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D8BFF06-5A10-DE49-95EF-08863B9CCBC6}" type="slidenum">
              <a:rPr lang="en-US" sz="1500">
                <a:solidFill>
                  <a:srgbClr val="0000FF"/>
                </a:solidFill>
              </a:rPr>
              <a:pPr eaLnBrk="1" hangingPunct="1"/>
              <a:t>10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716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1295400" y="2286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7" name="Rectangle 6"/>
          <p:cNvSpPr>
            <a:spLocks noChangeArrowheads="1"/>
          </p:cNvSpPr>
          <p:nvPr/>
        </p:nvSpPr>
        <p:spPr bwMode="auto">
          <a:xfrm>
            <a:off x="8458200" y="3505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Pb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8" name="Rectangle 6"/>
          <p:cNvSpPr>
            <a:spLocks noChangeArrowheads="1"/>
          </p:cNvSpPr>
          <p:nvPr/>
        </p:nvSpPr>
        <p:spPr bwMode="auto">
          <a:xfrm>
            <a:off x="7239000" y="37338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89" name="Rectangle 6"/>
          <p:cNvSpPr>
            <a:spLocks noChangeArrowheads="1"/>
          </p:cNvSpPr>
          <p:nvPr/>
        </p:nvSpPr>
        <p:spPr bwMode="auto">
          <a:xfrm>
            <a:off x="6324600" y="38862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  <p:sp>
        <p:nvSpPr>
          <p:cNvPr id="71690" name="Rectangle 6"/>
          <p:cNvSpPr>
            <a:spLocks noChangeArrowheads="1"/>
          </p:cNvSpPr>
          <p:nvPr/>
        </p:nvSpPr>
        <p:spPr bwMode="auto">
          <a:xfrm>
            <a:off x="2286000" y="762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Poly</a:t>
            </a:r>
          </a:p>
          <a:p>
            <a:pPr algn="ctr"/>
            <a:r>
              <a:rPr lang="en-US" sz="2000" b="1">
                <a:solidFill>
                  <a:srgbClr val="FF6600"/>
                </a:solidFill>
                <a:latin typeface="Arial Narrow" charset="0"/>
              </a:rPr>
              <a:t>(20cm)</a:t>
            </a:r>
          </a:p>
        </p:txBody>
      </p:sp>
      <p:sp>
        <p:nvSpPr>
          <p:cNvPr id="71691" name="Rectangle 6"/>
          <p:cNvSpPr>
            <a:spLocks noChangeArrowheads="1"/>
          </p:cNvSpPr>
          <p:nvPr/>
        </p:nvSpPr>
        <p:spPr bwMode="auto">
          <a:xfrm>
            <a:off x="2667000" y="1905000"/>
            <a:ext cx="1333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Cu</a:t>
            </a:r>
          </a:p>
          <a:p>
            <a:pPr algn="ctr"/>
            <a:r>
              <a:rPr lang="en-US" sz="2000" b="1">
                <a:solidFill>
                  <a:srgbClr val="FFFF00"/>
                </a:solidFill>
                <a:latin typeface="Arial Narrow" charset="0"/>
              </a:rPr>
              <a:t>(5cm)</a:t>
            </a:r>
          </a:p>
        </p:txBody>
      </p:sp>
    </p:spTree>
    <p:extLst>
      <p:ext uri="{BB962C8B-B14F-4D97-AF65-F5344CB8AC3E}">
        <p14:creationId xmlns:p14="http://schemas.microsoft.com/office/powerpoint/2010/main" val="17558833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Energy Spectrum of Real Data vs. MC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1752600" y="914398"/>
            <a:ext cx="4114800" cy="1752601"/>
            <a:chOff x="2438400" y="4990838"/>
            <a:chExt cx="3187700" cy="1121401"/>
          </a:xfrm>
        </p:grpSpPr>
        <p:pic>
          <p:nvPicPr>
            <p:cNvPr id="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" t="13885" b="4257"/>
            <a:stretch/>
          </p:blipFill>
          <p:spPr bwMode="auto">
            <a:xfrm>
              <a:off x="2438400" y="4990838"/>
              <a:ext cx="3187700" cy="112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4849968" y="5715000"/>
              <a:ext cx="4572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4582"/>
          <a:stretch/>
        </p:blipFill>
        <p:spPr>
          <a:xfrm>
            <a:off x="0" y="2692606"/>
            <a:ext cx="9601200" cy="4241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0400" y="10668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1101.3866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012965"/>
            <a:ext cx="574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85</a:t>
            </a:r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Kr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4089165"/>
            <a:ext cx="698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222</a:t>
            </a:r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Rn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400" y="4470165"/>
            <a:ext cx="675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>
                <a:latin typeface="+mn-lt"/>
              </a:rPr>
              <a:t>136</a:t>
            </a:r>
            <a:r>
              <a:rPr lang="en-US" sz="2000" b="1" dirty="0" smtClean="0">
                <a:latin typeface="+mn-lt"/>
              </a:rPr>
              <a:t>Xe</a:t>
            </a:r>
            <a:endParaRPr lang="en-US" sz="20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3327165"/>
            <a:ext cx="1057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MC Total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914400"/>
            <a:ext cx="2358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Surface Backgrounds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8136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Log(S2/S1) vs.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839200" cy="599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762000"/>
            <a:ext cx="2591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100.9 days, 48 kg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7000" y="4495800"/>
            <a:ext cx="252815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3 events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Arial Narrow" charset="0"/>
                <a:cs typeface="ＭＳ Ｐゴシック" charset="0"/>
              </a:rPr>
              <a:t>(1.8 ± 0.6 expected) 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97997" y="1676400"/>
            <a:ext cx="1770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latin typeface="Lucida Grande"/>
                <a:ea typeface="Lucida Grande"/>
                <a:cs typeface="Lucida Grande"/>
              </a:rPr>
              <a:t>γ</a:t>
            </a:r>
            <a:r>
              <a:rPr lang="en-US" sz="2000" b="1" dirty="0" smtClean="0">
                <a:latin typeface="Lucida Grande"/>
                <a:ea typeface="Lucida Grande"/>
                <a:cs typeface="Lucida Grande"/>
              </a:rPr>
              <a:t> </a:t>
            </a:r>
            <a:r>
              <a:rPr lang="en-US" sz="2000" b="1" dirty="0" smtClean="0">
                <a:latin typeface="Arial Narrow" charset="0"/>
                <a:cs typeface="ＭＳ Ｐゴシック" charset="0"/>
              </a:rPr>
              <a:t>backgrounds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5562600" y="4114800"/>
            <a:ext cx="19790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Neutron band</a:t>
            </a:r>
          </a:p>
          <a:p>
            <a:pPr algn="ctr"/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(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Acceptace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rial Narrow" charset="0"/>
                <a:cs typeface="ＭＳ Ｐゴシック" charset="0"/>
              </a:rPr>
              <a:t> ~40%)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3682398"/>
            <a:ext cx="2167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99.75% rejection for </a:t>
            </a:r>
            <a:r>
              <a:rPr lang="en-US" sz="1800" b="1" dirty="0" err="1" smtClean="0">
                <a:solidFill>
                  <a:srgbClr val="3366FF"/>
                </a:solidFill>
                <a:latin typeface="Lucida Grande"/>
                <a:ea typeface="Lucida Grande"/>
                <a:cs typeface="Lucida Grande"/>
              </a:rPr>
              <a:t>γ</a:t>
            </a:r>
            <a:endParaRPr lang="en-US" sz="1800" b="1" dirty="0">
              <a:solidFill>
                <a:srgbClr val="3366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52600" y="1676400"/>
            <a:ext cx="6327324" cy="4484132"/>
            <a:chOff x="1752600" y="1676400"/>
            <a:chExt cx="6327324" cy="4484132"/>
          </a:xfrm>
        </p:grpSpPr>
        <p:sp>
          <p:nvSpPr>
            <p:cNvPr id="13" name="Rectangle 12"/>
            <p:cNvSpPr/>
            <p:nvPr/>
          </p:nvSpPr>
          <p:spPr>
            <a:xfrm>
              <a:off x="1752600" y="5562600"/>
              <a:ext cx="96693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8.4 </a:t>
              </a:r>
              <a:r>
                <a:rPr lang="en-US" sz="1800" b="1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keV</a:t>
              </a:r>
              <a:r>
                <a:rPr lang="en-US" sz="1800" b="1" baseline="-25000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nr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010400" y="5543490"/>
              <a:ext cx="106952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44.6 </a:t>
              </a:r>
              <a:r>
                <a:rPr lang="en-US" sz="1800" b="1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keV</a:t>
              </a:r>
              <a:r>
                <a:rPr lang="en-US" sz="1800" b="1" baseline="-25000" dirty="0" err="1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nr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10200" y="5257800"/>
              <a:ext cx="6099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-3 </a:t>
              </a:r>
              <a:r>
                <a:rPr lang="en-US" sz="2000" b="1" dirty="0" err="1" smtClean="0">
                  <a:solidFill>
                    <a:srgbClr val="3366FF"/>
                  </a:solidFill>
                  <a:latin typeface="Lucida Grande"/>
                  <a:ea typeface="Lucida Grande"/>
                  <a:cs typeface="Lucida Grande"/>
                </a:rPr>
                <a:t>σ</a:t>
              </a:r>
              <a:endParaRPr lang="en-US" sz="20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667000" y="5791200"/>
              <a:ext cx="1252942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S2 = 300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28800" y="1752600"/>
              <a:ext cx="104239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S1 = 4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82402" y="1676400"/>
              <a:ext cx="114767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3366FF"/>
                  </a:solidFill>
                  <a:latin typeface="Arial Narrow" charset="0"/>
                  <a:cs typeface="ＭＳ Ｐゴシック" charset="0"/>
                </a:rPr>
                <a:t>S1 = 30 PE</a:t>
              </a:r>
              <a:endParaRPr lang="en-US" sz="1800" b="1" baseline="-25000" dirty="0">
                <a:solidFill>
                  <a:srgbClr val="3366FF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7010400" y="7620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440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distribution in z vs. R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839200" cy="599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762000"/>
            <a:ext cx="3954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100.9 days, 8.4 – 44.6 </a:t>
            </a:r>
            <a:r>
              <a:rPr lang="en-US" sz="2800" b="1" dirty="0" err="1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sz="2800" b="1" baseline="-25000" dirty="0" err="1" smtClean="0">
                <a:solidFill>
                  <a:srgbClr val="008000"/>
                </a:solidFill>
                <a:latin typeface="Arial Narrow" charset="0"/>
                <a:cs typeface="ＭＳ Ｐゴシック" charset="0"/>
              </a:rPr>
              <a:t>nr</a:t>
            </a:r>
            <a:endParaRPr lang="en-US" sz="2800" b="1" baseline="-25000" dirty="0">
              <a:solidFill>
                <a:srgbClr val="008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291460" y="1676400"/>
            <a:ext cx="7166740" cy="4495800"/>
          </a:xfrm>
          <a:prstGeom prst="rect">
            <a:avLst/>
          </a:prstGeom>
          <a:noFill/>
          <a:ln w="1905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FFFF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9200" y="2057400"/>
            <a:ext cx="830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Arial Narrow" charset="0"/>
                <a:cs typeface="ＭＳ Ｐゴシック" charset="0"/>
              </a:rPr>
              <a:t>48 kg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43200" y="4495800"/>
            <a:ext cx="2528156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3 events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Arial Narrow" charset="0"/>
                <a:cs typeface="ＭＳ Ｐゴシック" charset="0"/>
              </a:rPr>
              <a:t>(1.8 ± 0.6 expected) 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419600" y="3462144"/>
            <a:ext cx="228600" cy="228600"/>
          </a:xfrm>
          <a:prstGeom prst="ellipse">
            <a:avLst/>
          </a:prstGeom>
          <a:noFill/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317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Log(S2/S1) vs.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39800"/>
            <a:ext cx="8839200" cy="599440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 bwMode="auto">
          <a:xfrm>
            <a:off x="2633848" y="3951636"/>
            <a:ext cx="228600" cy="228600"/>
          </a:xfrm>
          <a:prstGeom prst="ellipse">
            <a:avLst/>
          </a:prstGeom>
          <a:noFill/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38400" y="4267200"/>
            <a:ext cx="1139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11 </a:t>
            </a:r>
            <a:r>
              <a:rPr lang="en-US" b="1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b="1" baseline="-25000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nr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17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Single Scatter Nuclear Recoil Event Candidate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0"/>
            <a:ext cx="9296400" cy="3719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2430"/>
            <a:ext cx="4724400" cy="2401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364" y="4465127"/>
            <a:ext cx="4885836" cy="24690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10983" y="1142149"/>
            <a:ext cx="4842417" cy="2667852"/>
            <a:chOff x="4322066" y="1255033"/>
            <a:chExt cx="3644551" cy="19453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9600" y="1575510"/>
              <a:ext cx="3547017" cy="162489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22066" y="1255033"/>
              <a:ext cx="5547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800000"/>
                  </a:solidFill>
                  <a:latin typeface="+mn-lt"/>
                </a:rPr>
                <a:t>Top</a:t>
              </a:r>
              <a:endParaRPr lang="en-US" sz="2000" b="1" dirty="0">
                <a:solidFill>
                  <a:srgbClr val="800000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3781" y="1268040"/>
              <a:ext cx="9204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800000"/>
                  </a:solidFill>
                  <a:latin typeface="+mn-lt"/>
                </a:rPr>
                <a:t>Bottom</a:t>
              </a:r>
              <a:endParaRPr lang="en-US" sz="2000" b="1" dirty="0">
                <a:solidFill>
                  <a:srgbClr val="800000"/>
                </a:solidFill>
                <a:latin typeface="+mn-lt"/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 bwMode="auto">
          <a:xfrm>
            <a:off x="2362200" y="4038600"/>
            <a:ext cx="152400" cy="4572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7772400" y="4038600"/>
            <a:ext cx="304800" cy="45720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1371600" y="1066800"/>
            <a:ext cx="1139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11 </a:t>
            </a:r>
            <a:r>
              <a:rPr lang="en-US" b="1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keV</a:t>
            </a:r>
            <a:r>
              <a:rPr lang="en-US" b="1" baseline="-25000" dirty="0" err="1" smtClean="0">
                <a:solidFill>
                  <a:srgbClr val="FF0000"/>
                </a:solidFill>
                <a:latin typeface="Arial Narrow" charset="0"/>
                <a:cs typeface="ＭＳ Ｐゴシック" charset="0"/>
              </a:rPr>
              <a:t>nr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436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>
                <a:latin typeface="Tahoma" charset="0"/>
                <a:ea typeface="ＭＳ Ｐゴシック" charset="0"/>
                <a:cs typeface="ＭＳ Ｐゴシック" charset="0"/>
              </a:rPr>
              <a:t>90% CL Limits of SI Cross Section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601200" cy="61265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34200" y="1066800"/>
            <a:ext cx="2065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+mn-lt"/>
              </a:rPr>
              <a:t>arXiv:</a:t>
            </a:r>
            <a:r>
              <a:rPr lang="en-US" b="1" dirty="0" smtClean="0">
                <a:solidFill>
                  <a:srgbClr val="008000"/>
                </a:solidFill>
                <a:latin typeface="+mn-lt"/>
              </a:rPr>
              <a:t>1104.2549</a:t>
            </a:r>
            <a:endParaRPr lang="en-US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0" y="586740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0201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39"/>
          <p:cNvSpPr txBox="1">
            <a:spLocks noChangeArrowheads="1"/>
          </p:cNvSpPr>
          <p:nvPr/>
        </p:nvSpPr>
        <p:spPr bwMode="auto">
          <a:xfrm>
            <a:off x="144463" y="5553075"/>
            <a:ext cx="50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14cm</a:t>
            </a:r>
          </a:p>
        </p:txBody>
      </p:sp>
      <p:sp>
        <p:nvSpPr>
          <p:cNvPr id="55299" name="TextBox 56"/>
          <p:cNvSpPr txBox="1">
            <a:spLocks noChangeArrowheads="1"/>
          </p:cNvSpPr>
          <p:nvPr/>
        </p:nvSpPr>
        <p:spPr bwMode="auto">
          <a:xfrm>
            <a:off x="1149350" y="5502275"/>
            <a:ext cx="5080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15cm</a:t>
            </a:r>
          </a:p>
        </p:txBody>
      </p:sp>
      <p:cxnSp>
        <p:nvCxnSpPr>
          <p:cNvPr id="55300" name="Straight Arrow Connector 44"/>
          <p:cNvCxnSpPr>
            <a:cxnSpLocks noChangeShapeType="1"/>
          </p:cNvCxnSpPr>
          <p:nvPr/>
        </p:nvCxnSpPr>
        <p:spPr bwMode="auto">
          <a:xfrm rot="5400000">
            <a:off x="2330451" y="5545137"/>
            <a:ext cx="457200" cy="317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1" name="TextBox 53"/>
          <p:cNvSpPr txBox="1">
            <a:spLocks noChangeArrowheads="1"/>
          </p:cNvSpPr>
          <p:nvPr/>
        </p:nvSpPr>
        <p:spPr bwMode="auto">
          <a:xfrm>
            <a:off x="2214563" y="5386388"/>
            <a:ext cx="6048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30cm</a:t>
            </a:r>
          </a:p>
        </p:txBody>
      </p:sp>
      <p:sp>
        <p:nvSpPr>
          <p:cNvPr id="55302" name="Title 1"/>
          <p:cNvSpPr>
            <a:spLocks noGrp="1"/>
          </p:cNvSpPr>
          <p:nvPr>
            <p:ph type="title"/>
          </p:nvPr>
        </p:nvSpPr>
        <p:spPr>
          <a:xfrm>
            <a:off x="84138" y="28575"/>
            <a:ext cx="9294812" cy="685800"/>
          </a:xfrm>
        </p:spPr>
        <p:txBody>
          <a:bodyPr/>
          <a:lstStyle/>
          <a:p>
            <a:pPr eaLnBrk="1" hangingPunct="1"/>
            <a:r>
              <a:rPr lang="en-US" sz="3600">
                <a:latin typeface="Tahoma" charset="0"/>
                <a:ea typeface="ＭＳ Ｐゴシック" charset="0"/>
                <a:cs typeface="ＭＳ Ｐゴシック" charset="0"/>
              </a:rPr>
              <a:t>Comparison of Xenon Detector Size</a:t>
            </a:r>
          </a:p>
        </p:txBody>
      </p:sp>
      <p:sp>
        <p:nvSpPr>
          <p:cNvPr id="5530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82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675"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553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5567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07C1B5-A981-C142-90CA-E30A2E44E0AD}" type="slidenum">
              <a:rPr lang="en-US" sz="1500">
                <a:solidFill>
                  <a:srgbClr val="0000FF"/>
                </a:solidFill>
              </a:rPr>
              <a:pPr eaLnBrk="1" hangingPunct="1"/>
              <a:t>17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" name="Can 25"/>
          <p:cNvSpPr/>
          <p:nvPr/>
        </p:nvSpPr>
        <p:spPr bwMode="auto">
          <a:xfrm>
            <a:off x="2686052" y="5282514"/>
            <a:ext cx="438912" cy="54864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09" name="TextBox 26"/>
          <p:cNvSpPr txBox="1">
            <a:spLocks noChangeArrowheads="1"/>
          </p:cNvSpPr>
          <p:nvPr/>
        </p:nvSpPr>
        <p:spPr bwMode="auto">
          <a:xfrm>
            <a:off x="2362200" y="4419600"/>
            <a:ext cx="106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FF00FF"/>
                </a:solidFill>
                <a:latin typeface="Arial Narrow" charset="0"/>
              </a:rPr>
              <a:t>XENON100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 eaLnBrk="1" hangingPunct="1"/>
            <a:r>
              <a:rPr lang="en-US" sz="1200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sz="1200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  <p:sp>
        <p:nvSpPr>
          <p:cNvPr id="45" name="Can 44"/>
          <p:cNvSpPr/>
          <p:nvPr/>
        </p:nvSpPr>
        <p:spPr bwMode="auto">
          <a:xfrm>
            <a:off x="1620837" y="5527593"/>
            <a:ext cx="292608" cy="274320"/>
          </a:xfrm>
          <a:prstGeom prst="can">
            <a:avLst>
              <a:gd name="adj" fmla="val 3445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8235" name="TextBox 46"/>
          <p:cNvSpPr txBox="1">
            <a:spLocks noChangeArrowheads="1"/>
          </p:cNvSpPr>
          <p:nvPr/>
        </p:nvSpPr>
        <p:spPr bwMode="auto">
          <a:xfrm>
            <a:off x="1239838" y="4572000"/>
            <a:ext cx="9699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51" tIns="45625" rIns="91251" bIns="45625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XENON10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14 kg</a:t>
            </a:r>
          </a:p>
          <a:p>
            <a:pPr algn="ctr">
              <a:defRPr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Arial Narrow" charset="0"/>
                <a:ea typeface="Arial" charset="0"/>
              </a:rPr>
              <a:t>(5.4 kg)</a:t>
            </a:r>
          </a:p>
        </p:txBody>
      </p:sp>
      <p:sp>
        <p:nvSpPr>
          <p:cNvPr id="55314" name="TextBox 47"/>
          <p:cNvSpPr txBox="1">
            <a:spLocks noChangeArrowheads="1"/>
          </p:cNvSpPr>
          <p:nvPr/>
        </p:nvSpPr>
        <p:spPr bwMode="auto">
          <a:xfrm>
            <a:off x="2627313" y="6035675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15" name="Straight Arrow Connector 44"/>
          <p:cNvCxnSpPr>
            <a:cxnSpLocks noChangeShapeType="1"/>
          </p:cNvCxnSpPr>
          <p:nvPr/>
        </p:nvCxnSpPr>
        <p:spPr bwMode="auto">
          <a:xfrm>
            <a:off x="265271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6" name="Straight Arrow Connector 44"/>
          <p:cNvCxnSpPr>
            <a:cxnSpLocks noChangeShapeType="1"/>
          </p:cNvCxnSpPr>
          <p:nvPr/>
        </p:nvCxnSpPr>
        <p:spPr bwMode="auto">
          <a:xfrm>
            <a:off x="1519238" y="6010275"/>
            <a:ext cx="411162" cy="0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7" name="TextBox 52"/>
          <p:cNvSpPr txBox="1">
            <a:spLocks noChangeArrowheads="1"/>
          </p:cNvSpPr>
          <p:nvPr/>
        </p:nvSpPr>
        <p:spPr bwMode="auto">
          <a:xfrm>
            <a:off x="1428750" y="6019800"/>
            <a:ext cx="644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20 cm</a:t>
            </a:r>
          </a:p>
        </p:txBody>
      </p:sp>
      <p:sp>
        <p:nvSpPr>
          <p:cNvPr id="35" name="Can 34"/>
          <p:cNvSpPr/>
          <p:nvPr/>
        </p:nvSpPr>
        <p:spPr bwMode="auto">
          <a:xfrm>
            <a:off x="609600" y="5562601"/>
            <a:ext cx="438912" cy="256032"/>
          </a:xfrm>
          <a:prstGeom prst="can">
            <a:avLst>
              <a:gd name="adj" fmla="val 42279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lIns="91251" tIns="45625" rIns="91251" bIns="45625" anchor="ctr"/>
          <a:lstStyle/>
          <a:p>
            <a:pPr defTabSz="963613">
              <a:defRPr/>
            </a:pPr>
            <a:endParaRPr lang="en-US" sz="2000">
              <a:ea typeface="Arial" charset="0"/>
            </a:endParaRPr>
          </a:p>
        </p:txBody>
      </p:sp>
      <p:sp>
        <p:nvSpPr>
          <p:cNvPr id="55321" name="TextBox 35"/>
          <p:cNvSpPr txBox="1">
            <a:spLocks noChangeArrowheads="1"/>
          </p:cNvSpPr>
          <p:nvPr/>
        </p:nvSpPr>
        <p:spPr bwMode="auto">
          <a:xfrm>
            <a:off x="228600" y="4648200"/>
            <a:ext cx="930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rgbClr val="00B050"/>
                </a:solidFill>
                <a:latin typeface="Arial Narrow" charset="0"/>
              </a:rPr>
              <a:t>ZEPLIN-II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31 kg</a:t>
            </a:r>
          </a:p>
          <a:p>
            <a:pPr algn="ctr" eaLnBrk="1" hangingPunct="1"/>
            <a:r>
              <a:rPr lang="en-US" sz="1200" b="1">
                <a:solidFill>
                  <a:srgbClr val="00B050"/>
                </a:solidFill>
                <a:latin typeface="Arial Narrow" charset="0"/>
              </a:rPr>
              <a:t>(7.2 kg)</a:t>
            </a:r>
          </a:p>
        </p:txBody>
      </p:sp>
      <p:sp>
        <p:nvSpPr>
          <p:cNvPr id="55322" name="TextBox 36"/>
          <p:cNvSpPr txBox="1">
            <a:spLocks noChangeArrowheads="1"/>
          </p:cNvSpPr>
          <p:nvPr/>
        </p:nvSpPr>
        <p:spPr bwMode="auto">
          <a:xfrm>
            <a:off x="457200" y="6035675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FF9900"/>
                </a:solidFill>
                <a:latin typeface="Arial Narrow" charset="0"/>
              </a:rPr>
              <a:t>30 cm</a:t>
            </a:r>
          </a:p>
        </p:txBody>
      </p:sp>
      <p:cxnSp>
        <p:nvCxnSpPr>
          <p:cNvPr id="55323" name="Straight Arrow Connector 44"/>
          <p:cNvCxnSpPr>
            <a:cxnSpLocks noChangeShapeType="1"/>
          </p:cNvCxnSpPr>
          <p:nvPr/>
        </p:nvCxnSpPr>
        <p:spPr bwMode="auto">
          <a:xfrm>
            <a:off x="474663" y="6019800"/>
            <a:ext cx="547687" cy="9525"/>
          </a:xfrm>
          <a:prstGeom prst="straightConnector1">
            <a:avLst/>
          </a:prstGeom>
          <a:noFill/>
          <a:ln w="19050">
            <a:solidFill>
              <a:srgbClr val="FF99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4" name="Rectangle 45"/>
          <p:cNvSpPr>
            <a:spLocks noChangeArrowheads="1"/>
          </p:cNvSpPr>
          <p:nvPr/>
        </p:nvSpPr>
        <p:spPr bwMode="auto">
          <a:xfrm>
            <a:off x="2514600" y="3200400"/>
            <a:ext cx="63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G1</a:t>
            </a:r>
          </a:p>
        </p:txBody>
      </p:sp>
      <p:sp>
        <p:nvSpPr>
          <p:cNvPr id="55325" name="TextBox 28"/>
          <p:cNvSpPr txBox="1">
            <a:spLocks noChangeArrowheads="1"/>
          </p:cNvSpPr>
          <p:nvPr/>
        </p:nvSpPr>
        <p:spPr bwMode="auto">
          <a:xfrm>
            <a:off x="13716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sp>
        <p:nvSpPr>
          <p:cNvPr id="55326" name="TextBox 28"/>
          <p:cNvSpPr txBox="1">
            <a:spLocks noChangeArrowheads="1"/>
          </p:cNvSpPr>
          <p:nvPr/>
        </p:nvSpPr>
        <p:spPr bwMode="auto">
          <a:xfrm>
            <a:off x="2624138" y="6477000"/>
            <a:ext cx="652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2010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276599" y="2286000"/>
            <a:ext cx="2155713" cy="4591050"/>
            <a:chOff x="3276600" y="2286000"/>
            <a:chExt cx="2156398" cy="4590918"/>
          </a:xfrm>
        </p:grpSpPr>
        <p:sp>
          <p:nvSpPr>
            <p:cNvPr id="55340" name="TextBox 24"/>
            <p:cNvSpPr txBox="1">
              <a:spLocks noChangeArrowheads="1"/>
            </p:cNvSpPr>
            <p:nvPr/>
          </p:nvSpPr>
          <p:spPr bwMode="auto">
            <a:xfrm>
              <a:off x="3719513" y="5013325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cxnSp>
          <p:nvCxnSpPr>
            <p:cNvPr id="55341" name="Straight Arrow Connector 44"/>
            <p:cNvCxnSpPr>
              <a:cxnSpLocks noChangeShapeType="1"/>
            </p:cNvCxnSpPr>
            <p:nvPr/>
          </p:nvCxnSpPr>
          <p:spPr bwMode="auto">
            <a:xfrm>
              <a:off x="3817938" y="6324600"/>
              <a:ext cx="1447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2" name="TextBox 45"/>
            <p:cNvSpPr txBox="1">
              <a:spLocks noChangeArrowheads="1"/>
            </p:cNvSpPr>
            <p:nvPr/>
          </p:nvSpPr>
          <p:spPr bwMode="auto">
            <a:xfrm>
              <a:off x="4337050" y="6137275"/>
              <a:ext cx="473075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55343" name="TextBox 28"/>
            <p:cNvSpPr txBox="1">
              <a:spLocks noChangeArrowheads="1"/>
            </p:cNvSpPr>
            <p:nvPr/>
          </p:nvSpPr>
          <p:spPr bwMode="auto">
            <a:xfrm>
              <a:off x="3593530" y="3048000"/>
              <a:ext cx="1839468" cy="83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XENON 1ton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2.4 </a:t>
              </a:r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ton (1 ton)</a:t>
              </a:r>
            </a:p>
          </p:txBody>
        </p:sp>
        <p:sp>
          <p:nvSpPr>
            <p:cNvPr id="55344" name="Rectangle 46"/>
            <p:cNvSpPr>
              <a:spLocks noChangeArrowheads="1"/>
            </p:cNvSpPr>
            <p:nvPr/>
          </p:nvSpPr>
          <p:spPr bwMode="auto">
            <a:xfrm>
              <a:off x="4271963" y="22860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G2</a:t>
              </a:r>
            </a:p>
          </p:txBody>
        </p:sp>
        <p:cxnSp>
          <p:nvCxnSpPr>
            <p:cNvPr id="55345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2913062" y="5164138"/>
              <a:ext cx="1490663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46" name="TextBox 24"/>
            <p:cNvSpPr txBox="1">
              <a:spLocks noChangeArrowheads="1"/>
            </p:cNvSpPr>
            <p:nvPr/>
          </p:nvSpPr>
          <p:spPr bwMode="auto">
            <a:xfrm>
              <a:off x="3276600" y="4979988"/>
              <a:ext cx="685800" cy="307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>
                  <a:solidFill>
                    <a:srgbClr val="FF9900"/>
                  </a:solidFill>
                  <a:latin typeface="Arial Narrow" charset="0"/>
                </a:rPr>
                <a:t>1 m</a:t>
              </a:r>
            </a:p>
          </p:txBody>
        </p:sp>
        <p:sp>
          <p:nvSpPr>
            <p:cNvPr id="22" name="Can 21"/>
            <p:cNvSpPr/>
            <p:nvPr/>
          </p:nvSpPr>
          <p:spPr bwMode="auto">
            <a:xfrm>
              <a:off x="3871613" y="4190999"/>
              <a:ext cx="1463040" cy="18288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sp>
          <p:nvSpPr>
            <p:cNvPr id="55350" name="TextBox 28"/>
            <p:cNvSpPr txBox="1">
              <a:spLocks noChangeArrowheads="1"/>
            </p:cNvSpPr>
            <p:nvPr/>
          </p:nvSpPr>
          <p:spPr bwMode="auto">
            <a:xfrm>
              <a:off x="4148923" y="6477000"/>
              <a:ext cx="652161" cy="39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>
                  <a:solidFill>
                    <a:srgbClr val="996633"/>
                  </a:solidFill>
                  <a:latin typeface="Arial Narrow" charset="0"/>
                </a:rPr>
                <a:t>2014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</p:grpSp>
      <p:sp>
        <p:nvSpPr>
          <p:cNvPr id="55328" name="TextBox 28"/>
          <p:cNvSpPr txBox="1">
            <a:spLocks noChangeArrowheads="1"/>
          </p:cNvSpPr>
          <p:nvPr/>
        </p:nvSpPr>
        <p:spPr bwMode="auto">
          <a:xfrm>
            <a:off x="457200" y="6477000"/>
            <a:ext cx="652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51" tIns="45625" rIns="91251" bIns="456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996633"/>
                </a:solidFill>
                <a:latin typeface="Arial Narrow" charset="0"/>
              </a:rPr>
              <a:t>2007</a:t>
            </a:r>
            <a:endParaRPr lang="en-US" sz="1800" b="1">
              <a:solidFill>
                <a:srgbClr val="996633"/>
              </a:solidFill>
              <a:latin typeface="Arial Narrow" charset="0"/>
            </a:endParaRP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5486400" y="914400"/>
            <a:ext cx="3657600" cy="5962641"/>
            <a:chOff x="5486400" y="914400"/>
            <a:chExt cx="3657600" cy="5962509"/>
          </a:xfrm>
        </p:grpSpPr>
        <p:sp>
          <p:nvSpPr>
            <p:cNvPr id="39" name="Can 38"/>
            <p:cNvSpPr/>
            <p:nvPr/>
          </p:nvSpPr>
          <p:spPr bwMode="auto">
            <a:xfrm>
              <a:off x="6217920" y="2438400"/>
              <a:ext cx="2926080" cy="3657600"/>
            </a:xfrm>
            <a:prstGeom prst="can">
              <a:avLst>
                <a:gd name="adj" fmla="val 3445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lIns="91251" tIns="45625" rIns="91251" bIns="45625" anchor="ctr"/>
            <a:lstStyle/>
            <a:p>
              <a:pPr defTabSz="963613">
                <a:defRPr/>
              </a:pPr>
              <a:endParaRPr lang="en-US">
                <a:ea typeface="Arial" charset="0"/>
              </a:endParaRPr>
            </a:p>
          </p:txBody>
        </p:sp>
        <p:cxnSp>
          <p:nvCxnSpPr>
            <p:cNvPr id="55333" name="Straight Arrow Connector 44"/>
            <p:cNvCxnSpPr>
              <a:cxnSpLocks noChangeShapeType="1"/>
            </p:cNvCxnSpPr>
            <p:nvPr/>
          </p:nvCxnSpPr>
          <p:spPr bwMode="auto">
            <a:xfrm>
              <a:off x="6172200" y="6324600"/>
              <a:ext cx="2971800" cy="1588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4" name="TextBox 33"/>
            <p:cNvSpPr txBox="1">
              <a:spLocks noChangeArrowheads="1"/>
            </p:cNvSpPr>
            <p:nvPr/>
          </p:nvSpPr>
          <p:spPr bwMode="auto">
            <a:xfrm flipH="1">
              <a:off x="7246938" y="6172200"/>
              <a:ext cx="7620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  <p:sp>
          <p:nvSpPr>
            <p:cNvPr id="55335" name="TextBox 10"/>
            <p:cNvSpPr txBox="1">
              <a:spLocks noChangeArrowheads="1"/>
            </p:cNvSpPr>
            <p:nvPr/>
          </p:nvSpPr>
          <p:spPr bwMode="auto">
            <a:xfrm>
              <a:off x="6705600" y="1447800"/>
              <a:ext cx="1909763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712B1"/>
                  </a:solidFill>
                  <a:latin typeface="Arial Narrow" charset="0"/>
                </a:rPr>
                <a:t>MAX, LZD</a:t>
              </a:r>
              <a:endParaRPr lang="en-US" b="1" dirty="0">
                <a:solidFill>
                  <a:srgbClr val="F712B1"/>
                </a:solidFill>
                <a:latin typeface="Arial Narrow" charset="0"/>
              </a:endParaRPr>
            </a:p>
            <a:p>
              <a:pPr algn="ctr" eaLnBrk="1" hangingPunct="1"/>
              <a:r>
                <a:rPr lang="en-US" b="1" dirty="0">
                  <a:solidFill>
                    <a:srgbClr val="F712B1"/>
                  </a:solidFill>
                  <a:latin typeface="Arial Narrow" charset="0"/>
                </a:rPr>
                <a:t>20 ton (10 ton)</a:t>
              </a:r>
            </a:p>
          </p:txBody>
        </p:sp>
        <p:sp>
          <p:nvSpPr>
            <p:cNvPr id="55336" name="Rectangle 47"/>
            <p:cNvSpPr>
              <a:spLocks noChangeArrowheads="1"/>
            </p:cNvSpPr>
            <p:nvPr/>
          </p:nvSpPr>
          <p:spPr bwMode="auto">
            <a:xfrm>
              <a:off x="7258050" y="914400"/>
              <a:ext cx="6350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Arial Narrow" charset="0"/>
                </a:rPr>
                <a:t>G3</a:t>
              </a:r>
            </a:p>
          </p:txBody>
        </p:sp>
        <p:cxnSp>
          <p:nvCxnSpPr>
            <p:cNvPr id="55337" name="Straight Arrow Connector 44"/>
            <p:cNvCxnSpPr>
              <a:cxnSpLocks noChangeShapeType="1"/>
            </p:cNvCxnSpPr>
            <p:nvPr/>
          </p:nvCxnSpPr>
          <p:spPr bwMode="auto">
            <a:xfrm rot="5400000">
              <a:off x="4304507" y="4380706"/>
              <a:ext cx="2971800" cy="1587"/>
            </a:xfrm>
            <a:prstGeom prst="straightConnector1">
              <a:avLst/>
            </a:prstGeom>
            <a:noFill/>
            <a:ln w="19050">
              <a:solidFill>
                <a:srgbClr val="FF99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338" name="TextBox 28"/>
            <p:cNvSpPr txBox="1">
              <a:spLocks noChangeArrowheads="1"/>
            </p:cNvSpPr>
            <p:nvPr/>
          </p:nvSpPr>
          <p:spPr bwMode="auto">
            <a:xfrm>
              <a:off x="7162800" y="6477000"/>
              <a:ext cx="652161" cy="399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000" b="1" dirty="0" smtClean="0">
                  <a:solidFill>
                    <a:srgbClr val="996633"/>
                  </a:solidFill>
                  <a:latin typeface="Arial Narrow" charset="0"/>
                </a:rPr>
                <a:t>2019</a:t>
              </a:r>
              <a:endParaRPr lang="en-US" sz="1800" b="1" dirty="0">
                <a:solidFill>
                  <a:srgbClr val="996633"/>
                </a:solidFill>
                <a:latin typeface="Arial Narrow" charset="0"/>
              </a:endParaRPr>
            </a:p>
          </p:txBody>
        </p:sp>
        <p:sp>
          <p:nvSpPr>
            <p:cNvPr id="55339" name="TextBox 54"/>
            <p:cNvSpPr txBox="1">
              <a:spLocks noChangeArrowheads="1"/>
            </p:cNvSpPr>
            <p:nvPr/>
          </p:nvSpPr>
          <p:spPr bwMode="auto">
            <a:xfrm>
              <a:off x="5486400" y="4038600"/>
              <a:ext cx="685800" cy="338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1" tIns="45625" rIns="91251" bIns="45625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FF9900"/>
                  </a:solidFill>
                  <a:latin typeface="Arial Narrow" charset="0"/>
                </a:rPr>
                <a:t>2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4598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1"/>
          <p:cNvGrpSpPr>
            <a:grpSpLocks/>
          </p:cNvGrpSpPr>
          <p:nvPr/>
        </p:nvGrpSpPr>
        <p:grpSpPr bwMode="auto">
          <a:xfrm>
            <a:off x="0" y="990600"/>
            <a:ext cx="9448800" cy="5829300"/>
            <a:chOff x="0" y="990600"/>
            <a:chExt cx="9448800" cy="5829300"/>
          </a:xfrm>
        </p:grpSpPr>
        <p:pic>
          <p:nvPicPr>
            <p:cNvPr id="15367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3416"/>
              <a:ext cx="4191000" cy="5536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8" name="Group 20"/>
            <p:cNvGrpSpPr>
              <a:grpSpLocks/>
            </p:cNvGrpSpPr>
            <p:nvPr/>
          </p:nvGrpSpPr>
          <p:grpSpPr bwMode="auto">
            <a:xfrm>
              <a:off x="4419600" y="1433512"/>
              <a:ext cx="5029200" cy="4738688"/>
              <a:chOff x="2209800" y="1828800"/>
              <a:chExt cx="4672368" cy="4510087"/>
            </a:xfrm>
          </p:grpSpPr>
          <p:pic>
            <p:nvPicPr>
              <p:cNvPr id="15377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534" r="35796" b="18178"/>
              <a:stretch>
                <a:fillRect/>
              </a:stretch>
            </p:blipFill>
            <p:spPr bwMode="auto">
              <a:xfrm>
                <a:off x="3481388" y="1828800"/>
                <a:ext cx="2690812" cy="4343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8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419" t="22554" r="35114" b="17136"/>
              <a:stretch>
                <a:fillRect/>
              </a:stretch>
            </p:blipFill>
            <p:spPr bwMode="auto">
              <a:xfrm flipH="1">
                <a:off x="2209800" y="1828800"/>
                <a:ext cx="1989138" cy="441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15379" name="Picture 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64" t="7777" b="7777"/>
              <a:stretch>
                <a:fillRect/>
              </a:stretch>
            </p:blipFill>
            <p:spPr bwMode="auto">
              <a:xfrm>
                <a:off x="6172200" y="1905000"/>
                <a:ext cx="709968" cy="443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15369" name="TextBox 10"/>
            <p:cNvSpPr txBox="1">
              <a:spLocks noChangeArrowheads="1"/>
            </p:cNvSpPr>
            <p:nvPr/>
          </p:nvSpPr>
          <p:spPr bwMode="auto">
            <a:xfrm>
              <a:off x="727075" y="1524000"/>
              <a:ext cx="2397125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  <p:grpSp>
          <p:nvGrpSpPr>
            <p:cNvPr id="15370" name="Group 19"/>
            <p:cNvGrpSpPr>
              <a:grpSpLocks/>
            </p:cNvGrpSpPr>
            <p:nvPr/>
          </p:nvGrpSpPr>
          <p:grpSpPr bwMode="auto">
            <a:xfrm>
              <a:off x="1752600" y="1600200"/>
              <a:ext cx="2598738" cy="3697217"/>
              <a:chOff x="1747837" y="1573997"/>
              <a:chExt cx="2598739" cy="3697972"/>
            </a:xfrm>
          </p:grpSpPr>
          <p:sp>
            <p:nvSpPr>
              <p:cNvPr id="15373" name="TextBox 6"/>
              <p:cNvSpPr txBox="1">
                <a:spLocks noChangeArrowheads="1"/>
              </p:cNvSpPr>
              <p:nvPr/>
            </p:nvSpPr>
            <p:spPr bwMode="auto">
              <a:xfrm>
                <a:off x="1747837" y="3708033"/>
                <a:ext cx="981075" cy="344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</a:rPr>
                  <a:t>APD</a:t>
                </a:r>
                <a:r>
                  <a:rPr lang="en-US" sz="1600" b="1">
                    <a:solidFill>
                      <a:srgbClr val="FF0000"/>
                    </a:solidFill>
                    <a:latin typeface="Arial Narrow" charset="0"/>
                    <a:sym typeface="Symbol" charset="0"/>
                  </a:rPr>
                  <a:t> (0 V)</a:t>
                </a:r>
                <a:endParaRPr lang="en-US" sz="1600" b="1">
                  <a:solidFill>
                    <a:srgbClr val="FF0000"/>
                  </a:solidFill>
                  <a:latin typeface="Arial Narrow" charset="0"/>
                </a:endParaRPr>
              </a:p>
            </p:txBody>
          </p:sp>
          <p:sp>
            <p:nvSpPr>
              <p:cNvPr id="15374" name="TextBox 7"/>
              <p:cNvSpPr txBox="1">
                <a:spLocks noChangeArrowheads="1"/>
              </p:cNvSpPr>
              <p:nvPr/>
            </p:nvSpPr>
            <p:spPr bwMode="auto">
              <a:xfrm>
                <a:off x="3195638" y="1573997"/>
                <a:ext cx="1150938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5" name="TextBox 9"/>
              <p:cNvSpPr txBox="1">
                <a:spLocks noChangeArrowheads="1"/>
              </p:cNvSpPr>
              <p:nvPr/>
            </p:nvSpPr>
            <p:spPr bwMode="auto">
              <a:xfrm>
                <a:off x="2509837" y="4927482"/>
                <a:ext cx="884238" cy="344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latin typeface="Arial Narrow" charset="0"/>
                  </a:rPr>
                  <a:t>Quartz</a:t>
                </a:r>
              </a:p>
            </p:txBody>
          </p:sp>
          <p:sp>
            <p:nvSpPr>
              <p:cNvPr id="15376" name="TextBox 15"/>
              <p:cNvSpPr txBox="1">
                <a:spLocks noChangeArrowheads="1"/>
              </p:cNvSpPr>
              <p:nvPr/>
            </p:nvSpPr>
            <p:spPr bwMode="auto">
              <a:xfrm>
                <a:off x="1752600" y="2667000"/>
                <a:ext cx="1366838" cy="3447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E6E6E6"/>
                    </a:solidFill>
                    <a:latin typeface="Arial Narrow" charset="0"/>
                  </a:rPr>
                  <a:t>Al coating</a:t>
                </a:r>
              </a:p>
            </p:txBody>
          </p:sp>
        </p:grpSp>
        <p:sp>
          <p:nvSpPr>
            <p:cNvPr id="15371" name="TextBox 6"/>
            <p:cNvSpPr txBox="1">
              <a:spLocks noChangeArrowheads="1"/>
            </p:cNvSpPr>
            <p:nvPr/>
          </p:nvSpPr>
          <p:spPr bwMode="auto">
            <a:xfrm>
              <a:off x="6705600" y="3886200"/>
              <a:ext cx="11223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APD</a:t>
              </a:r>
              <a:r>
                <a:rPr lang="en-US" sz="1600" b="1">
                  <a:solidFill>
                    <a:srgbClr val="6600FF"/>
                  </a:solidFill>
                  <a:latin typeface="Arial Narrow" charset="0"/>
                  <a:sym typeface="Symbol" charset="0"/>
                </a:rPr>
                <a:t> (0 V)</a:t>
              </a:r>
              <a:endParaRPr lang="en-US" sz="1600" b="1">
                <a:solidFill>
                  <a:srgbClr val="6600FF"/>
                </a:solidFill>
                <a:latin typeface="Arial Narrow" charset="0"/>
              </a:endParaRPr>
            </a:p>
          </p:txBody>
        </p:sp>
        <p:sp>
          <p:nvSpPr>
            <p:cNvPr id="15372" name="TextBox 18"/>
            <p:cNvSpPr txBox="1">
              <a:spLocks noChangeArrowheads="1"/>
            </p:cNvSpPr>
            <p:nvPr/>
          </p:nvSpPr>
          <p:spPr bwMode="auto">
            <a:xfrm>
              <a:off x="6705600" y="990600"/>
              <a:ext cx="19177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399" tIns="45699" rIns="91399" bIns="45699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Photo Cathode</a:t>
              </a:r>
            </a:p>
            <a:p>
              <a:pPr algn="ctr" eaLnBrk="1" hangingPunct="1"/>
              <a:r>
                <a:rPr lang="en-US" sz="1600" b="1">
                  <a:solidFill>
                    <a:srgbClr val="6600FF"/>
                  </a:solidFill>
                  <a:latin typeface="Arial Narrow" charset="0"/>
                </a:rPr>
                <a:t>(-6 kV)</a:t>
              </a:r>
            </a:p>
          </p:txBody>
        </p:sp>
      </p:grp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QUPID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 err="1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QU</a:t>
            </a:r>
            <a:r>
              <a:rPr lang="en-US" sz="2800" dirty="0" err="1">
                <a:latin typeface="Tahoma" charset="0"/>
                <a:ea typeface="ＭＳ Ｐゴシック" charset="0"/>
                <a:cs typeface="ＭＳ Ｐゴシック" charset="0"/>
              </a:rPr>
              <a:t>artz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hoton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ntensifying </a:t>
            </a:r>
            <a:r>
              <a:rPr lang="en-US" sz="2800" dirty="0">
                <a:solidFill>
                  <a:srgbClr val="FF6600"/>
                </a:solidFill>
                <a:latin typeface="Tahoma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etector)</a:t>
            </a:r>
          </a:p>
        </p:txBody>
      </p:sp>
      <p:sp>
        <p:nvSpPr>
          <p:cNvPr id="1536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16C894-68DB-554E-BD39-5CD93E9672AC}" type="slidenum">
              <a:rPr lang="en-US" sz="1500">
                <a:solidFill>
                  <a:srgbClr val="0000FF"/>
                </a:solidFill>
              </a:rPr>
              <a:pPr eaLnBrk="1" hangingPunct="1"/>
              <a:t>18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409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23255" y="6334780"/>
            <a:ext cx="3487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 smtClean="0">
                <a:solidFill>
                  <a:srgbClr val="008000"/>
                </a:solidFill>
                <a:latin typeface="+mn-lt"/>
              </a:rPr>
              <a:t>Artin</a:t>
            </a:r>
            <a:r>
              <a:rPr lang="en-US" sz="2800" b="1" i="1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en-US" sz="2800" b="1" i="1" dirty="0" err="1" smtClean="0">
                <a:solidFill>
                  <a:srgbClr val="008000"/>
                </a:solidFill>
                <a:latin typeface="+mn-lt"/>
              </a:rPr>
              <a:t>Teymourian’s</a:t>
            </a:r>
            <a:r>
              <a:rPr lang="en-US" sz="2800" b="1" i="1" dirty="0" smtClean="0">
                <a:solidFill>
                  <a:srgbClr val="008000"/>
                </a:solidFill>
                <a:latin typeface="+mn-lt"/>
              </a:rPr>
              <a:t> talk </a:t>
            </a:r>
            <a:endParaRPr lang="en-US" sz="2800" b="1" i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76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XENON1T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1199" b="4101"/>
          <a:stretch/>
        </p:blipFill>
        <p:spPr>
          <a:xfrm>
            <a:off x="0" y="857700"/>
            <a:ext cx="9601200" cy="61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48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latin typeface="Tahoma" charset="0"/>
                <a:ea typeface="ＭＳ Ｐゴシック" charset="0"/>
                <a:cs typeface="ＭＳ Ｐゴシック" charset="0"/>
              </a:rPr>
              <a:t>Talk Outline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9112250" cy="6015038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sz="4000" dirty="0" smtClean="0">
                <a:latin typeface="Arial Narrow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Properties of Xenon &amp; Argon</a:t>
            </a:r>
          </a:p>
          <a:p>
            <a:pPr eaLnBrk="1" hangingPunct="1">
              <a:lnSpc>
                <a:spcPct val="70000"/>
              </a:lnSpc>
            </a:pPr>
            <a:r>
              <a:rPr lang="en-US" sz="4000" dirty="0" smtClean="0">
                <a:latin typeface="Arial Narrow" charset="0"/>
                <a:ea typeface="ＭＳ Ｐゴシック" charset="0"/>
                <a:cs typeface="ＭＳ Ｐゴシック" charset="0"/>
              </a:rPr>
              <a:t>G1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600" dirty="0" smtClean="0">
                <a:solidFill>
                  <a:srgbClr val="FF00FF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XENON100</a:t>
            </a:r>
            <a:r>
              <a:rPr lang="en-US" sz="3600" dirty="0" smtClean="0">
                <a:solidFill>
                  <a:srgbClr val="FF0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- </a:t>
            </a:r>
            <a:r>
              <a:rPr lang="en-US" sz="3600" i="1" dirty="0" smtClean="0">
                <a:solidFill>
                  <a:srgbClr val="008000"/>
                </a:solidFill>
                <a:latin typeface="Arial Narrow" charset="0"/>
                <a:ea typeface="ＭＳ Ｐゴシック" charset="0"/>
                <a:cs typeface="ＭＳ Ｐゴシック" charset="0"/>
              </a:rPr>
              <a:t>new results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600" dirty="0" err="1">
                <a:latin typeface="Arial Narrow" charset="0"/>
                <a:ea typeface="ＭＳ Ｐゴシック" charset="0"/>
              </a:rPr>
              <a:t>DarkSide</a:t>
            </a:r>
            <a:r>
              <a:rPr lang="en-US" sz="3600" dirty="0">
                <a:latin typeface="Arial Narrow" charset="0"/>
                <a:ea typeface="ＭＳ Ｐゴシック" charset="0"/>
              </a:rPr>
              <a:t> 50 </a:t>
            </a:r>
            <a:endParaRPr lang="en-US" sz="3600" dirty="0">
              <a:solidFill>
                <a:srgbClr val="FF00FF"/>
              </a:solidFill>
              <a:latin typeface="Arial Narrow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sz="4000" dirty="0" smtClean="0">
                <a:latin typeface="Arial Narrow" charset="0"/>
                <a:ea typeface="ＭＳ Ｐゴシック" charset="0"/>
                <a:cs typeface="ＭＳ Ｐゴシック" charset="0"/>
              </a:rPr>
              <a:t>G2</a:t>
            </a:r>
            <a:endParaRPr lang="en-US" sz="3600" dirty="0" smtClean="0">
              <a:latin typeface="Arial Narrow" charset="0"/>
              <a:ea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XENON 1 Ton</a:t>
            </a:r>
          </a:p>
          <a:p>
            <a:pPr eaLnBrk="1" hangingPunct="1">
              <a:lnSpc>
                <a:spcPct val="70000"/>
              </a:lnSpc>
            </a:pPr>
            <a:r>
              <a:rPr lang="en-US" sz="4000" dirty="0" smtClean="0">
                <a:latin typeface="Arial Narrow" charset="0"/>
                <a:ea typeface="ＭＳ Ｐゴシック" charset="0"/>
                <a:cs typeface="ＭＳ Ｐゴシック" charset="0"/>
              </a:rPr>
              <a:t>G3</a:t>
            </a:r>
            <a:endParaRPr lang="en-US" sz="4000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7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LZD and MAX </a:t>
            </a:r>
          </a:p>
          <a:p>
            <a:pPr lvl="1" eaLnBrk="1" hangingPunct="1">
              <a:lnSpc>
                <a:spcPct val="70000"/>
              </a:lnSpc>
            </a:pPr>
            <a:r>
              <a:rPr lang="en-US" sz="3600" dirty="0" smtClean="0">
                <a:latin typeface="Arial Narrow" charset="0"/>
                <a:ea typeface="ＭＳ Ｐゴシック" charset="0"/>
              </a:rPr>
              <a:t>Xenon 10 Ton + Argon 50 Ton</a:t>
            </a:r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F0F272-8444-AB4C-8529-A4C9228772CD}" type="slidenum">
              <a:rPr lang="en-US" sz="1500">
                <a:solidFill>
                  <a:srgbClr val="0000FF"/>
                </a:solidFill>
              </a:rPr>
              <a:pPr eaLnBrk="1" hangingPunct="1"/>
              <a:t>2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93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  <a:t>Expected Backgrounds in XENON 1Ton</a:t>
            </a:r>
            <a:br>
              <a:rPr lang="en-US" sz="28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(100 Year, Multi-hit Cut)</a:t>
            </a:r>
          </a:p>
        </p:txBody>
      </p:sp>
      <p:sp>
        <p:nvSpPr>
          <p:cNvPr id="1167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96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167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A785B3-A916-6842-ACE3-6D2A25CA71A2}" type="slidenum">
              <a:rPr lang="en-US" sz="1500">
                <a:solidFill>
                  <a:srgbClr val="0000FF"/>
                </a:solidFill>
              </a:rPr>
              <a:pPr eaLnBrk="1" hangingPunct="1"/>
              <a:t>20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116742" name="Content Placeholder 7" descr="nomulti_noS2S1_scatt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" y="731838"/>
            <a:ext cx="3703638" cy="6257925"/>
          </a:xfrm>
        </p:spPr>
      </p:pic>
      <p:sp>
        <p:nvSpPr>
          <p:cNvPr id="116743" name="TextBox 8"/>
          <p:cNvSpPr txBox="1">
            <a:spLocks noChangeArrowheads="1"/>
          </p:cNvSpPr>
          <p:nvPr/>
        </p:nvSpPr>
        <p:spPr bwMode="auto">
          <a:xfrm>
            <a:off x="1262063" y="5421313"/>
            <a:ext cx="7953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C000"/>
                </a:solidFill>
                <a:latin typeface="Arial Narrow" charset="0"/>
              </a:rPr>
              <a:t>1.1 ton</a:t>
            </a:r>
          </a:p>
        </p:txBody>
      </p:sp>
      <p:sp>
        <p:nvSpPr>
          <p:cNvPr id="116744" name="Rectangle 12"/>
          <p:cNvSpPr>
            <a:spLocks noChangeArrowheads="1"/>
          </p:cNvSpPr>
          <p:nvPr/>
        </p:nvSpPr>
        <p:spPr bwMode="auto">
          <a:xfrm>
            <a:off x="1143000" y="3962400"/>
            <a:ext cx="1423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 0.07 </a:t>
            </a:r>
            <a:r>
              <a:rPr lang="en-US" sz="2000" b="1">
                <a:solidFill>
                  <a:srgbClr val="FF00FF"/>
                </a:solidFill>
                <a:latin typeface="Arial Narrow" charset="0"/>
                <a:sym typeface="Symbol" charset="0"/>
              </a:rPr>
              <a:t> </a:t>
            </a: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/ year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106738" y="1362075"/>
            <a:ext cx="1173162" cy="1319213"/>
            <a:chOff x="7388697" y="5611571"/>
            <a:chExt cx="1174224" cy="1318708"/>
          </a:xfrm>
        </p:grpSpPr>
        <p:sp>
          <p:nvSpPr>
            <p:cNvPr id="116752" name="Rectangle 17"/>
            <p:cNvSpPr>
              <a:spLocks noChangeArrowheads="1"/>
            </p:cNvSpPr>
            <p:nvPr/>
          </p:nvSpPr>
          <p:spPr bwMode="auto">
            <a:xfrm>
              <a:off x="7464966" y="5611571"/>
              <a:ext cx="871819" cy="8650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6753" name="TextBox 8"/>
            <p:cNvSpPr txBox="1">
              <a:spLocks noChangeArrowheads="1"/>
            </p:cNvSpPr>
            <p:nvPr/>
          </p:nvSpPr>
          <p:spPr bwMode="auto">
            <a:xfrm>
              <a:off x="7388697" y="6552756"/>
              <a:ext cx="1174224" cy="377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  <a:latin typeface="Arial Narrow" charset="0"/>
                </a:rPr>
                <a:t>XENON100</a:t>
              </a:r>
            </a:p>
          </p:txBody>
        </p:sp>
      </p:grpSp>
      <p:pic>
        <p:nvPicPr>
          <p:cNvPr id="116746" name="Content Placeholder 7" descr="nomulti_noS2S1_sca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731838"/>
            <a:ext cx="3703637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7" name="TextBox 8"/>
          <p:cNvSpPr txBox="1">
            <a:spLocks noChangeArrowheads="1"/>
          </p:cNvSpPr>
          <p:nvPr/>
        </p:nvSpPr>
        <p:spPr bwMode="auto">
          <a:xfrm>
            <a:off x="5710238" y="5410200"/>
            <a:ext cx="7953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C000"/>
                </a:solidFill>
                <a:latin typeface="Arial Narrow" charset="0"/>
              </a:rPr>
              <a:t>1.1 ton</a:t>
            </a:r>
          </a:p>
        </p:txBody>
      </p:sp>
      <p:sp>
        <p:nvSpPr>
          <p:cNvPr id="116748" name="Rectangle 16"/>
          <p:cNvSpPr>
            <a:spLocks noChangeArrowheads="1"/>
          </p:cNvSpPr>
          <p:nvPr/>
        </p:nvSpPr>
        <p:spPr bwMode="auto">
          <a:xfrm>
            <a:off x="5486400" y="3886200"/>
            <a:ext cx="12715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0.1 </a:t>
            </a:r>
            <a:r>
              <a:rPr lang="en-US" sz="2000" b="1">
                <a:solidFill>
                  <a:srgbClr val="FF00FF"/>
                </a:solidFill>
                <a:latin typeface="Arial Narrow" charset="0"/>
                <a:sym typeface="Symbol" charset="0"/>
              </a:rPr>
              <a:t>n </a:t>
            </a:r>
            <a:r>
              <a:rPr lang="en-US" sz="2000" b="1">
                <a:solidFill>
                  <a:srgbClr val="FF00FF"/>
                </a:solidFill>
                <a:latin typeface="Arial Narrow" charset="0"/>
              </a:rPr>
              <a:t>/ year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361238" y="1371600"/>
            <a:ext cx="1173162" cy="1319213"/>
            <a:chOff x="7388697" y="5611571"/>
            <a:chExt cx="1174224" cy="1318708"/>
          </a:xfrm>
        </p:grpSpPr>
        <p:sp>
          <p:nvSpPr>
            <p:cNvPr id="116750" name="Rectangle 17"/>
            <p:cNvSpPr>
              <a:spLocks noChangeArrowheads="1"/>
            </p:cNvSpPr>
            <p:nvPr/>
          </p:nvSpPr>
          <p:spPr bwMode="auto">
            <a:xfrm>
              <a:off x="7464966" y="5611571"/>
              <a:ext cx="871819" cy="86500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6751" name="TextBox 8"/>
            <p:cNvSpPr txBox="1">
              <a:spLocks noChangeArrowheads="1"/>
            </p:cNvSpPr>
            <p:nvPr/>
          </p:nvSpPr>
          <p:spPr bwMode="auto">
            <a:xfrm>
              <a:off x="7388697" y="6552756"/>
              <a:ext cx="1174224" cy="377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4" tIns="45712" rIns="91424" bIns="45712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FF0000"/>
                  </a:solidFill>
                  <a:latin typeface="Arial Narrow" charset="0"/>
                </a:rPr>
                <a:t>XENON100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380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DarkSide</a:t>
            </a:r>
            <a:r>
              <a:rPr lang="en-US" dirty="0" smtClean="0"/>
              <a:t> 50 kg </a:t>
            </a:r>
            <a:r>
              <a:rPr lang="en-US" dirty="0" smtClean="0">
                <a:sym typeface="Wingdings"/>
              </a:rPr>
              <a:t> 5 Ton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5760" y="762002"/>
            <a:ext cx="3853578" cy="624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914400"/>
            <a:ext cx="5405674" cy="60198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38400" y="990600"/>
            <a:ext cx="20826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FFFF"/>
                </a:solidFill>
                <a:latin typeface="+mn-lt"/>
              </a:rPr>
              <a:t>CTF Water Tank</a:t>
            </a:r>
            <a:endParaRPr lang="en-US" b="1" dirty="0">
              <a:solidFill>
                <a:srgbClr val="CCFF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055203"/>
            <a:ext cx="1492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Liquid</a:t>
            </a:r>
          </a:p>
          <a:p>
            <a:pPr algn="ctr"/>
            <a:r>
              <a:rPr lang="en-US" b="1" dirty="0" smtClean="0">
                <a:solidFill>
                  <a:srgbClr val="3333CC"/>
                </a:solidFill>
                <a:latin typeface="+mn-lt"/>
              </a:rPr>
              <a:t>Scintillator</a:t>
            </a:r>
            <a:endParaRPr lang="en-US" b="1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676400" y="3429000"/>
            <a:ext cx="3048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400800" y="2438400"/>
            <a:ext cx="2061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3” QUPID</a:t>
            </a:r>
          </a:p>
          <a:p>
            <a:pPr algn="ctr"/>
            <a:r>
              <a:rPr lang="en-US" sz="1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(19 top + 19 bottom)</a:t>
            </a:r>
            <a:endParaRPr lang="en-US" sz="1800" b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10365" y="4495800"/>
            <a:ext cx="1595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Depleted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Ar</a:t>
            </a:r>
            <a:endParaRPr lang="en-US" b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(50 kg)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2971800" y="2514600"/>
            <a:ext cx="2819400" cy="1828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2971800" y="4648200"/>
            <a:ext cx="2819400" cy="1524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2946A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518105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3_limit_low_E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-681"/>
          <a:stretch/>
        </p:blipFill>
        <p:spPr>
          <a:xfrm rot="5400000">
            <a:off x="990253" y="-1066452"/>
            <a:ext cx="7315202" cy="9448108"/>
          </a:xfrm>
          <a:prstGeom prst="rect">
            <a:avLst/>
          </a:prstGeom>
        </p:spPr>
      </p:pic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966105" y="43434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G2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978596" y="52578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 Narrow" charset="0"/>
              </a:rPr>
              <a:t>G3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966105" y="3276600"/>
            <a:ext cx="689771" cy="646298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0000"/>
                </a:solidFill>
                <a:latin typeface="Arial Narrow" charset="0"/>
              </a:rPr>
              <a:t>G1</a:t>
            </a:r>
            <a:endParaRPr lang="en-US" sz="3600" b="1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20633" y="3810000"/>
            <a:ext cx="732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CMSSM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380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LXe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28675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2867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86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9924291-7F7A-8542-9088-F7ECDE2D0422}" type="slidenum">
              <a:rPr lang="en-US" sz="1500">
                <a:solidFill>
                  <a:srgbClr val="0000FF"/>
                </a:solidFill>
              </a:rPr>
              <a:pPr eaLnBrk="1" hangingPunct="1"/>
              <a:t>23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33800" y="5026025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FF"/>
                </a:solidFill>
                <a:latin typeface="+mn-lt"/>
                <a:ea typeface="Arial" charset="0"/>
              </a:rPr>
              <a:t>20 </a:t>
            </a:r>
            <a:r>
              <a:rPr lang="en-US" sz="1400" b="1" dirty="0" err="1">
                <a:solidFill>
                  <a:srgbClr val="FF00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FF"/>
              </a:solidFill>
              <a:latin typeface="+mn-lt"/>
              <a:ea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312420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66FF"/>
                </a:solidFill>
                <a:latin typeface="+mn-lt"/>
                <a:ea typeface="Arial" charset="0"/>
              </a:rPr>
              <a:t>200 </a:t>
            </a:r>
            <a:r>
              <a:rPr lang="en-US" sz="1400" b="1" dirty="0" err="1">
                <a:solidFill>
                  <a:srgbClr val="0066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066FF"/>
              </a:solidFill>
              <a:latin typeface="+mn-lt"/>
              <a:ea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510540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2FF1E"/>
                </a:solidFill>
                <a:latin typeface="+mn-lt"/>
                <a:ea typeface="Arial" charset="0"/>
              </a:rPr>
              <a:t>50 </a:t>
            </a:r>
            <a:r>
              <a:rPr lang="en-US" sz="1400" b="1" dirty="0" err="1">
                <a:solidFill>
                  <a:srgbClr val="02FF1E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2FF1E"/>
              </a:solidFill>
              <a:latin typeface="+mn-lt"/>
              <a:ea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320040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Arial" charset="0"/>
              </a:rPr>
              <a:t>100 </a:t>
            </a:r>
            <a:r>
              <a:rPr lang="en-US" sz="1400" b="1" dirty="0" err="1">
                <a:solidFill>
                  <a:srgbClr val="FF0000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00"/>
              </a:solidFill>
              <a:latin typeface="+mn-lt"/>
              <a:ea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1397000"/>
            <a:ext cx="1469926" cy="707811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+mn-lt"/>
                <a:ea typeface="Arial" charset="0"/>
              </a:rPr>
              <a:t>Xenon</a:t>
            </a:r>
          </a:p>
        </p:txBody>
      </p:sp>
      <p:cxnSp>
        <p:nvCxnSpPr>
          <p:cNvPr id="28684" name="Straight Arrow Connector 9"/>
          <p:cNvCxnSpPr>
            <a:cxnSpLocks noChangeAspect="1"/>
          </p:cNvCxnSpPr>
          <p:nvPr/>
        </p:nvCxnSpPr>
        <p:spPr bwMode="auto">
          <a:xfrm>
            <a:off x="2057400" y="2436813"/>
            <a:ext cx="2362200" cy="1587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1752600" y="1979613"/>
            <a:ext cx="749300" cy="3714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 smtClean="0">
                <a:solidFill>
                  <a:srgbClr val="FF9966"/>
                </a:solidFill>
                <a:latin typeface="+mn-lt"/>
                <a:ea typeface="Arial" charset="0"/>
              </a:rPr>
              <a:t>8 </a:t>
            </a:r>
            <a:r>
              <a:rPr lang="en-US" sz="1800" b="1" dirty="0" err="1">
                <a:solidFill>
                  <a:srgbClr val="FF9966"/>
                </a:solidFill>
                <a:latin typeface="+mn-lt"/>
                <a:ea typeface="Arial" charset="0"/>
              </a:rPr>
              <a:t>keVr</a:t>
            </a:r>
            <a:endParaRPr lang="en-US" sz="1800" b="1" dirty="0">
              <a:solidFill>
                <a:srgbClr val="FF9966"/>
              </a:solidFill>
              <a:latin typeface="+mn-lt"/>
              <a:ea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86200" y="1979613"/>
            <a:ext cx="850900" cy="369887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9966"/>
                </a:solidFill>
                <a:latin typeface="+mn-lt"/>
                <a:ea typeface="Arial" charset="0"/>
              </a:rPr>
              <a:t>45 </a:t>
            </a:r>
            <a:r>
              <a:rPr lang="en-US" sz="1800" b="1" dirty="0" err="1">
                <a:solidFill>
                  <a:srgbClr val="FF9966"/>
                </a:solidFill>
                <a:latin typeface="+mn-lt"/>
                <a:ea typeface="Arial" charset="0"/>
              </a:rPr>
              <a:t>keVr</a:t>
            </a:r>
            <a:endParaRPr lang="en-US" sz="1800" b="1" dirty="0">
              <a:solidFill>
                <a:srgbClr val="FF9966"/>
              </a:solidFill>
              <a:latin typeface="+mn-lt"/>
              <a:ea typeface="Arial" charset="0"/>
            </a:endParaRPr>
          </a:p>
        </p:txBody>
      </p:sp>
      <p:sp>
        <p:nvSpPr>
          <p:cNvPr id="28687" name="TextBox 14"/>
          <p:cNvSpPr txBox="1">
            <a:spLocks noChangeArrowheads="1"/>
          </p:cNvSpPr>
          <p:nvPr/>
        </p:nvSpPr>
        <p:spPr bwMode="auto">
          <a:xfrm>
            <a:off x="4191000" y="41910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28688" name="TextBox 15"/>
          <p:cNvSpPr txBox="1">
            <a:spLocks noChangeArrowheads="1"/>
          </p:cNvSpPr>
          <p:nvPr/>
        </p:nvSpPr>
        <p:spPr bwMode="auto">
          <a:xfrm>
            <a:off x="3505200" y="35814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</p:spTree>
    <p:extLst>
      <p:ext uri="{BB962C8B-B14F-4D97-AF65-F5344CB8AC3E}">
        <p14:creationId xmlns:p14="http://schemas.microsoft.com/office/powerpoint/2010/main" val="3913313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  <a:t>(SI) WIMP Energy Spectrum for LAr</a:t>
            </a:r>
            <a:br>
              <a:rPr lang="en-US" sz="21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(Cross Section = 10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-45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cm</a:t>
            </a:r>
            <a:r>
              <a:rPr lang="en-US" sz="2100" baseline="300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1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29699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388" y="781050"/>
            <a:ext cx="8510587" cy="6159500"/>
          </a:xfrm>
        </p:spPr>
      </p:pic>
      <p:sp>
        <p:nvSpPr>
          <p:cNvPr id="2970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97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D50418A-3BA2-5D4B-8ACF-31248217196C}" type="slidenum">
              <a:rPr lang="en-US" sz="1500">
                <a:solidFill>
                  <a:srgbClr val="0000FF"/>
                </a:solidFill>
              </a:rPr>
              <a:pPr eaLnBrk="1" hangingPunct="1"/>
              <a:t>24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507365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FF"/>
                </a:solidFill>
                <a:latin typeface="+mn-lt"/>
                <a:ea typeface="Arial" charset="0"/>
              </a:rPr>
              <a:t>20 </a:t>
            </a:r>
            <a:r>
              <a:rPr lang="en-US" sz="1400" b="1" dirty="0" err="1">
                <a:solidFill>
                  <a:srgbClr val="FF00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FF"/>
              </a:solidFill>
              <a:latin typeface="+mn-lt"/>
              <a:ea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4464050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66FF"/>
                </a:solidFill>
                <a:latin typeface="+mn-lt"/>
                <a:ea typeface="Arial" charset="0"/>
              </a:rPr>
              <a:t>200 </a:t>
            </a:r>
            <a:r>
              <a:rPr lang="en-US" sz="1400" b="1" dirty="0" err="1">
                <a:solidFill>
                  <a:srgbClr val="0066FF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066FF"/>
              </a:solidFill>
              <a:latin typeface="+mn-lt"/>
              <a:ea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1600" y="5181600"/>
            <a:ext cx="684213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2FF1E"/>
                </a:solidFill>
                <a:latin typeface="+mn-lt"/>
                <a:ea typeface="Arial" charset="0"/>
              </a:rPr>
              <a:t>50 </a:t>
            </a:r>
            <a:r>
              <a:rPr lang="en-US" sz="1400" b="1" dirty="0" err="1">
                <a:solidFill>
                  <a:srgbClr val="02FF1E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02FF1E"/>
              </a:solidFill>
              <a:latin typeface="+mn-lt"/>
              <a:ea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3443288"/>
            <a:ext cx="765175" cy="307975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Arial" charset="0"/>
              </a:rPr>
              <a:t>100 </a:t>
            </a:r>
            <a:r>
              <a:rPr lang="en-US" sz="1400" b="1" dirty="0" err="1">
                <a:solidFill>
                  <a:srgbClr val="FF0000"/>
                </a:solidFill>
                <a:latin typeface="+mn-lt"/>
                <a:ea typeface="Arial" charset="0"/>
              </a:rPr>
              <a:t>GeV</a:t>
            </a:r>
            <a:endParaRPr lang="en-US" sz="1400" b="1" dirty="0">
              <a:solidFill>
                <a:srgbClr val="FF0000"/>
              </a:solidFill>
              <a:latin typeface="+mn-lt"/>
              <a:ea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1371600"/>
            <a:ext cx="1422588" cy="707811"/>
          </a:xfrm>
          <a:prstGeom prst="rect">
            <a:avLst/>
          </a:prstGeom>
          <a:noFill/>
        </p:spPr>
        <p:txBody>
          <a:bodyPr wrap="none" lIns="91367" tIns="45683" rIns="91367" bIns="45683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00FF"/>
                </a:solidFill>
                <a:latin typeface="+mn-lt"/>
                <a:ea typeface="Arial" charset="0"/>
              </a:rPr>
              <a:t>Argon</a:t>
            </a:r>
          </a:p>
        </p:txBody>
      </p:sp>
      <p:cxnSp>
        <p:nvCxnSpPr>
          <p:cNvPr id="29708" name="Straight Arrow Connector 9"/>
          <p:cNvCxnSpPr>
            <a:cxnSpLocks noChangeAspect="1"/>
          </p:cNvCxnSpPr>
          <p:nvPr/>
        </p:nvCxnSpPr>
        <p:spPr bwMode="auto">
          <a:xfrm>
            <a:off x="2590800" y="3170238"/>
            <a:ext cx="5562600" cy="0"/>
          </a:xfrm>
          <a:prstGeom prst="straightConnector1">
            <a:avLst/>
          </a:prstGeom>
          <a:noFill/>
          <a:ln w="38100">
            <a:solidFill>
              <a:srgbClr val="FF99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9" name="TextBox 12"/>
          <p:cNvSpPr txBox="1">
            <a:spLocks noChangeArrowheads="1"/>
          </p:cNvSpPr>
          <p:nvPr/>
        </p:nvSpPr>
        <p:spPr bwMode="auto">
          <a:xfrm>
            <a:off x="2590800" y="2743200"/>
            <a:ext cx="851368" cy="36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 dirty="0" smtClean="0">
                <a:solidFill>
                  <a:srgbClr val="FF9966"/>
                </a:solidFill>
                <a:latin typeface="Arial Narrow" charset="0"/>
              </a:rPr>
              <a:t>30 </a:t>
            </a:r>
            <a:r>
              <a:rPr lang="en-US" sz="1800" b="1" dirty="0" err="1">
                <a:solidFill>
                  <a:srgbClr val="FF9966"/>
                </a:solidFill>
                <a:latin typeface="Arial Narrow" charset="0"/>
              </a:rPr>
              <a:t>keVr</a:t>
            </a:r>
            <a:endParaRPr lang="en-US" sz="1800" b="1" dirty="0">
              <a:solidFill>
                <a:srgbClr val="FF9966"/>
              </a:solidFill>
              <a:latin typeface="Arial Narrow" charset="0"/>
            </a:endParaRPr>
          </a:p>
        </p:txBody>
      </p:sp>
      <p:sp>
        <p:nvSpPr>
          <p:cNvPr id="29710" name="TextBox 13"/>
          <p:cNvSpPr txBox="1">
            <a:spLocks noChangeArrowheads="1"/>
          </p:cNvSpPr>
          <p:nvPr/>
        </p:nvSpPr>
        <p:spPr bwMode="auto">
          <a:xfrm>
            <a:off x="7162800" y="2743200"/>
            <a:ext cx="9509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9966"/>
                </a:solidFill>
                <a:latin typeface="Arial Narrow" charset="0"/>
              </a:rPr>
              <a:t>200 keVr</a:t>
            </a:r>
          </a:p>
        </p:txBody>
      </p:sp>
      <p:sp>
        <p:nvSpPr>
          <p:cNvPr id="29711" name="TextBox 14"/>
          <p:cNvSpPr txBox="1">
            <a:spLocks noChangeArrowheads="1"/>
          </p:cNvSpPr>
          <p:nvPr/>
        </p:nvSpPr>
        <p:spPr bwMode="auto">
          <a:xfrm>
            <a:off x="3200400" y="4267200"/>
            <a:ext cx="847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FFFF"/>
                </a:solidFill>
                <a:latin typeface="Arial Narrow" charset="0"/>
              </a:rPr>
              <a:t>1000 GeV</a:t>
            </a:r>
          </a:p>
        </p:txBody>
      </p:sp>
      <p:sp>
        <p:nvSpPr>
          <p:cNvPr id="29712" name="TextBox 15"/>
          <p:cNvSpPr txBox="1">
            <a:spLocks noChangeArrowheads="1"/>
          </p:cNvSpPr>
          <p:nvPr/>
        </p:nvSpPr>
        <p:spPr bwMode="auto">
          <a:xfrm>
            <a:off x="2743200" y="3810000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7" tIns="45683" rIns="91367" bIns="456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8000"/>
                </a:solidFill>
                <a:latin typeface="Arial Narrow" charset="0"/>
              </a:rPr>
              <a:t>500 GeV</a:t>
            </a:r>
          </a:p>
        </p:txBody>
      </p:sp>
    </p:spTree>
    <p:extLst>
      <p:ext uri="{BB962C8B-B14F-4D97-AF65-F5344CB8AC3E}">
        <p14:creationId xmlns:p14="http://schemas.microsoft.com/office/powerpoint/2010/main" val="10439797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30723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072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C8829FE-713C-0245-986E-DD065FD5FE35}" type="slidenum">
              <a:rPr lang="en-US" sz="1500">
                <a:solidFill>
                  <a:srgbClr val="0000FF"/>
                </a:solidFill>
              </a:rPr>
              <a:pPr eaLnBrk="1" hangingPunct="1"/>
              <a:t>25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0727" name="TextBox 9"/>
          <p:cNvSpPr txBox="1">
            <a:spLocks noChangeArrowheads="1"/>
          </p:cNvSpPr>
          <p:nvPr/>
        </p:nvSpPr>
        <p:spPr bwMode="auto">
          <a:xfrm>
            <a:off x="18288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429000" y="3200400"/>
            <a:ext cx="76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50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4958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100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7150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200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6934200" y="3200400"/>
            <a:ext cx="850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3" tIns="45667" rIns="91333" bIns="45667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500 </a:t>
            </a:r>
            <a:r>
              <a:rPr lang="en-US" sz="1600" b="1" dirty="0" err="1">
                <a:solidFill>
                  <a:schemeClr val="accent5">
                    <a:lumMod val="75000"/>
                  </a:schemeClr>
                </a:solidFill>
                <a:latin typeface="Arial Narrow" charset="0"/>
                <a:ea typeface="Arial" charset="0"/>
              </a:rPr>
              <a:t>GeV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Arial Narrow" charset="0"/>
              <a:ea typeface="Arial" charset="0"/>
            </a:endParaRPr>
          </a:p>
        </p:txBody>
      </p:sp>
      <p:sp>
        <p:nvSpPr>
          <p:cNvPr id="30732" name="TextBox 9"/>
          <p:cNvSpPr txBox="1">
            <a:spLocks noChangeArrowheads="1"/>
          </p:cNvSpPr>
          <p:nvPr/>
        </p:nvSpPr>
        <p:spPr bwMode="auto">
          <a:xfrm>
            <a:off x="1828800" y="3581400"/>
            <a:ext cx="126523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</a:t>
            </a:r>
            <a:r>
              <a:rPr lang="en-US" b="1" baseline="30000">
                <a:solidFill>
                  <a:srgbClr val="60C99C"/>
                </a:solidFill>
                <a:latin typeface="Arial Narrow" charset="0"/>
              </a:rPr>
              <a:t>-46  </a:t>
            </a:r>
            <a:r>
              <a:rPr lang="en-US" b="1">
                <a:solidFill>
                  <a:srgbClr val="60C99C"/>
                </a:solidFill>
                <a:latin typeface="Arial Narrow" charset="0"/>
              </a:rPr>
              <a:t>cm</a:t>
            </a:r>
            <a:r>
              <a:rPr lang="en-US" b="1" baseline="30000">
                <a:solidFill>
                  <a:srgbClr val="60C99C"/>
                </a:solidFill>
                <a:latin typeface="Arial Narrow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400" y="1219200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9950" y="3622675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9950" y="6107113"/>
            <a:ext cx="577850" cy="36988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160020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09800" y="20090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  <a:r>
              <a:rPr lang="en-US" sz="1200" b="1" dirty="0" smtClean="0"/>
              <a:t>0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209800" y="2420845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332607" y="2412679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  <a:r>
              <a:rPr lang="en-US" sz="1200" b="1" dirty="0" smtClean="0"/>
              <a:t>0</a:t>
            </a:r>
            <a:endParaRPr lang="en-US" sz="1200" b="1" dirty="0"/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3416109" y="2743200"/>
            <a:ext cx="927291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0066FF"/>
                </a:solidFill>
                <a:latin typeface="Arial Narrow" charset="0"/>
              </a:rPr>
              <a:t>Argon</a:t>
            </a:r>
            <a:endParaRPr lang="en-US" b="1" dirty="0">
              <a:solidFill>
                <a:srgbClr val="0066FF"/>
              </a:solidFill>
              <a:latin typeface="Arial Narrow" charset="0"/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3048000" y="5105400"/>
            <a:ext cx="955695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FF0000"/>
                </a:solidFill>
                <a:latin typeface="Arial Narrow" charset="0"/>
              </a:rPr>
              <a:t>Xenon</a:t>
            </a:r>
            <a:endParaRPr lang="en-US" b="1" dirty="0">
              <a:solidFill>
                <a:srgbClr val="FF0000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24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60338" y="0"/>
            <a:ext cx="9297987" cy="685800"/>
          </a:xfrm>
        </p:spPr>
        <p:txBody>
          <a:bodyPr/>
          <a:lstStyle/>
          <a:p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1-</a:t>
            </a:r>
            <a:r>
              <a:rPr lang="el-GR" sz="2500">
                <a:latin typeface="Tahoma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  <a:t> Error of WIMP Mass vs SI Cross Section</a:t>
            </a:r>
            <a:br>
              <a:rPr lang="en-US" sz="2500">
                <a:latin typeface="Tahoma" charset="0"/>
                <a:ea typeface="ＭＳ Ｐゴシック" charset="0"/>
                <a:cs typeface="ＭＳ Ｐゴシック" charset="0"/>
              </a:rPr>
            </a:br>
            <a:r>
              <a:rPr lang="en-US" sz="2500">
                <a:solidFill>
                  <a:srgbClr val="00B050"/>
                </a:solidFill>
                <a:latin typeface="Tahoma" charset="0"/>
                <a:ea typeface="ＭＳ Ｐゴシック" charset="0"/>
                <a:cs typeface="ＭＳ Ｐゴシック" charset="0"/>
              </a:rPr>
              <a:t>(10 ton*year Xe and 50 ton*year Ar)</a:t>
            </a:r>
          </a:p>
        </p:txBody>
      </p:sp>
      <p:pic>
        <p:nvPicPr>
          <p:cNvPr id="31747" name="Content Placeholder 6" descr="sig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81050"/>
            <a:ext cx="8377237" cy="6159500"/>
          </a:xfrm>
        </p:spPr>
      </p:pic>
      <p:sp>
        <p:nvSpPr>
          <p:cNvPr id="3174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317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AACA51C-462C-F140-A703-013E4C8B761E}" type="slidenum">
              <a:rPr lang="en-US" sz="1500">
                <a:solidFill>
                  <a:srgbClr val="0000FF"/>
                </a:solidFill>
              </a:rPr>
              <a:pPr eaLnBrk="1" hangingPunct="1"/>
              <a:t>26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31751" name="TextBox 7"/>
          <p:cNvSpPr txBox="1">
            <a:spLocks noChangeArrowheads="1"/>
          </p:cNvSpPr>
          <p:nvPr/>
        </p:nvSpPr>
        <p:spPr bwMode="auto">
          <a:xfrm>
            <a:off x="5472113" y="38100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66FF"/>
                </a:solidFill>
                <a:latin typeface="Arial Narrow" charset="0"/>
              </a:rPr>
              <a:t>Argon</a:t>
            </a:r>
          </a:p>
          <a:p>
            <a:pPr algn="ctr" eaLnBrk="1" hangingPunct="1"/>
            <a:r>
              <a:rPr lang="en-US" b="1" dirty="0">
                <a:solidFill>
                  <a:srgbClr val="0066FF"/>
                </a:solidFill>
                <a:latin typeface="Arial Narrow" charset="0"/>
              </a:rPr>
              <a:t>(42 events)</a:t>
            </a:r>
          </a:p>
        </p:txBody>
      </p:sp>
      <p:sp>
        <p:nvSpPr>
          <p:cNvPr id="31752" name="TextBox 8"/>
          <p:cNvSpPr txBox="1">
            <a:spLocks noChangeArrowheads="1"/>
          </p:cNvSpPr>
          <p:nvPr/>
        </p:nvSpPr>
        <p:spPr bwMode="auto">
          <a:xfrm>
            <a:off x="4738688" y="2057400"/>
            <a:ext cx="1509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Xenon</a:t>
            </a: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(56 events)</a:t>
            </a:r>
          </a:p>
        </p:txBody>
      </p:sp>
      <p:sp>
        <p:nvSpPr>
          <p:cNvPr id="31753" name="TextBox 9"/>
          <p:cNvSpPr txBox="1">
            <a:spLocks noChangeArrowheads="1"/>
          </p:cNvSpPr>
          <p:nvPr/>
        </p:nvSpPr>
        <p:spPr bwMode="auto">
          <a:xfrm>
            <a:off x="1828800" y="5410200"/>
            <a:ext cx="633413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75" tIns="45687" rIns="91375" bIns="4568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FF"/>
                </a:solidFill>
                <a:latin typeface="Arial Narrow" charset="0"/>
              </a:rPr>
              <a:t>G3</a:t>
            </a:r>
          </a:p>
        </p:txBody>
      </p:sp>
      <p:sp>
        <p:nvSpPr>
          <p:cNvPr id="31754" name="TextBox 9"/>
          <p:cNvSpPr txBox="1">
            <a:spLocks noChangeArrowheads="1"/>
          </p:cNvSpPr>
          <p:nvPr/>
        </p:nvSpPr>
        <p:spPr bwMode="auto">
          <a:xfrm>
            <a:off x="1828800" y="3581400"/>
            <a:ext cx="1260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</a:t>
            </a:r>
            <a:r>
              <a:rPr lang="en-US" b="1" baseline="30000">
                <a:solidFill>
                  <a:srgbClr val="60C99C"/>
                </a:solidFill>
                <a:latin typeface="Arial Narrow" charset="0"/>
              </a:rPr>
              <a:t>-46  </a:t>
            </a:r>
            <a:r>
              <a:rPr lang="en-US" b="1">
                <a:solidFill>
                  <a:srgbClr val="60C99C"/>
                </a:solidFill>
                <a:latin typeface="Arial Narrow" charset="0"/>
              </a:rPr>
              <a:t>cm</a:t>
            </a:r>
            <a:r>
              <a:rPr lang="en-US" b="1" baseline="30000">
                <a:solidFill>
                  <a:srgbClr val="60C99C"/>
                </a:solidFill>
                <a:latin typeface="Arial Narrow" charset="0"/>
              </a:rPr>
              <a:t>2</a:t>
            </a:r>
          </a:p>
        </p:txBody>
      </p:sp>
      <p:sp>
        <p:nvSpPr>
          <p:cNvPr id="31755" name="TextBox 6"/>
          <p:cNvSpPr txBox="1">
            <a:spLocks noChangeArrowheads="1"/>
          </p:cNvSpPr>
          <p:nvPr/>
        </p:nvSpPr>
        <p:spPr bwMode="auto">
          <a:xfrm>
            <a:off x="4267200" y="5334000"/>
            <a:ext cx="11938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3" tIns="45667" rIns="91333" bIns="4566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60C99C"/>
                </a:solidFill>
                <a:latin typeface="Arial Narrow" charset="0"/>
              </a:rPr>
              <a:t>100 GeV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1219200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9950" y="3622675"/>
            <a:ext cx="577850" cy="36988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9950" y="6107113"/>
            <a:ext cx="577850" cy="36988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  <a:ea typeface="Arial" charset="0"/>
              </a:rPr>
              <a:t>10</a:t>
            </a:r>
            <a:r>
              <a:rPr lang="en-US" sz="1800" b="1" baseline="30000" dirty="0">
                <a:latin typeface="+mn-lt"/>
                <a:ea typeface="Arial" charset="0"/>
              </a:rPr>
              <a:t>-47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1600200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09800" y="2009001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  <a:r>
              <a:rPr lang="en-US" sz="1200" b="1" dirty="0" smtClean="0"/>
              <a:t>0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09800" y="2420845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10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332607" y="2412679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5</a:t>
            </a:r>
            <a:r>
              <a:rPr lang="en-US" sz="1200" b="1" dirty="0" smtClean="0"/>
              <a:t>0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2689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 and LZD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254" t="10953" r="5412" b="30770"/>
          <a:stretch/>
        </p:blipFill>
        <p:spPr>
          <a:xfrm>
            <a:off x="15905" y="1295400"/>
            <a:ext cx="9661495" cy="48381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5486400" y="1219200"/>
            <a:ext cx="304800" cy="38100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377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506" name="Straight Arrow Connector 53"/>
          <p:cNvCxnSpPr>
            <a:cxnSpLocks noChangeShapeType="1"/>
          </p:cNvCxnSpPr>
          <p:nvPr/>
        </p:nvCxnSpPr>
        <p:spPr bwMode="auto">
          <a:xfrm rot="5400000">
            <a:off x="2266950" y="3771900"/>
            <a:ext cx="3733800" cy="0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 bwMode="auto">
          <a:xfrm>
            <a:off x="3905250" y="3560763"/>
            <a:ext cx="762000" cy="373062"/>
          </a:xfrm>
          <a:prstGeom prst="rect">
            <a:avLst/>
          </a:prstGeom>
          <a:solidFill>
            <a:schemeClr val="bg1"/>
          </a:solidFill>
        </p:spPr>
        <p:txBody>
          <a:bodyPr lIns="91325" tIns="45662" rIns="91325" bIns="45662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4m</a:t>
            </a:r>
          </a:p>
        </p:txBody>
      </p:sp>
      <p:pic>
        <p:nvPicPr>
          <p:cNvPr id="21508" name="Picture 5" descr="4meter_3-5-10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r="17694"/>
          <a:stretch>
            <a:fillRect/>
          </a:stretch>
        </p:blipFill>
        <p:spPr bwMode="auto">
          <a:xfrm>
            <a:off x="4343400" y="914400"/>
            <a:ext cx="5078413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1510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151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9DFE79ED-B73D-5949-BD10-099CFDBDEB38}" type="slidenum">
              <a:rPr lang="en-US" sz="1500">
                <a:solidFill>
                  <a:srgbClr val="0000FF"/>
                </a:solidFill>
              </a:rPr>
              <a:pPr eaLnBrk="1" hangingPunct="1"/>
              <a:t>28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8440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519" tIns="48261" rIns="96519" bIns="48261" anchor="ctr"/>
          <a:lstStyle>
            <a:lvl1pPr defTabSz="9604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0438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 dirty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MAX+LZD = G3 </a:t>
            </a:r>
            <a:r>
              <a:rPr lang="en-US" sz="3600" b="1" dirty="0" smtClean="0">
                <a:solidFill>
                  <a:srgbClr val="A50021"/>
                </a:solidFill>
                <a:latin typeface="Tahoma" charset="0"/>
                <a:cs typeface="ＭＳ Ｐゴシック" charset="0"/>
              </a:rPr>
              <a:t>Detector</a:t>
            </a:r>
            <a:endParaRPr lang="en-US" b="1" dirty="0">
              <a:solidFill>
                <a:srgbClr val="009973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1513" name="TextBox 34"/>
          <p:cNvSpPr txBox="1">
            <a:spLocks noChangeArrowheads="1"/>
          </p:cNvSpPr>
          <p:nvPr/>
        </p:nvSpPr>
        <p:spPr bwMode="auto">
          <a:xfrm>
            <a:off x="806450" y="9906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Arial Narrow" charset="0"/>
              </a:rPr>
              <a:t>Xe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>
              <a:solidFill>
                <a:srgbClr val="FF0000"/>
              </a:solidFill>
            </a:endParaRPr>
          </a:p>
        </p:txBody>
      </p:sp>
      <p:cxnSp>
        <p:nvCxnSpPr>
          <p:cNvPr id="21514" name="Straight Arrow Connector 53"/>
          <p:cNvCxnSpPr>
            <a:cxnSpLocks noChangeShapeType="1"/>
          </p:cNvCxnSpPr>
          <p:nvPr/>
        </p:nvCxnSpPr>
        <p:spPr bwMode="auto">
          <a:xfrm rot="5400000">
            <a:off x="-551656" y="4152106"/>
            <a:ext cx="19050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112713" y="3924300"/>
            <a:ext cx="7620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25" tIns="45662" rIns="91325" bIns="45662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2 m</a:t>
            </a:r>
          </a:p>
        </p:txBody>
      </p:sp>
      <p:sp>
        <p:nvSpPr>
          <p:cNvPr id="21516" name="TextBox 33"/>
          <p:cNvSpPr txBox="1">
            <a:spLocks noChangeArrowheads="1"/>
          </p:cNvSpPr>
          <p:nvPr/>
        </p:nvSpPr>
        <p:spPr bwMode="auto">
          <a:xfrm>
            <a:off x="3019425" y="8382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00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00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(50 ton)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21517" name="Rectangle 16"/>
          <p:cNvSpPr>
            <a:spLocks noChangeArrowheads="1"/>
          </p:cNvSpPr>
          <p:nvPr/>
        </p:nvSpPr>
        <p:spPr bwMode="auto">
          <a:xfrm>
            <a:off x="304800" y="5867400"/>
            <a:ext cx="2667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45695" rIns="91391" bIns="45695">
            <a:spAutoFit/>
          </a:bodyPr>
          <a:lstStyle/>
          <a:p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 dirty="0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 QUPID x 595 (Top)</a:t>
            </a:r>
          </a:p>
          <a:p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 dirty="0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 dirty="0">
                <a:solidFill>
                  <a:srgbClr val="32946A"/>
                </a:solidFill>
                <a:latin typeface="Arial Narrow" charset="0"/>
              </a:rPr>
              <a:t> QUPID x 595 (Bottom)</a:t>
            </a:r>
          </a:p>
        </p:txBody>
      </p:sp>
      <p:pic>
        <p:nvPicPr>
          <p:cNvPr id="21518" name="Content Placeholder 6" descr="argon1ton_2-21-10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1563" r="23576" b="2188"/>
          <a:stretch>
            <a:fillRect/>
          </a:stretch>
        </p:blipFill>
        <p:spPr bwMode="auto">
          <a:xfrm>
            <a:off x="566738" y="2498725"/>
            <a:ext cx="28956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3352800" y="6324600"/>
            <a:ext cx="2438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5" rIns="91391" bIns="45695">
            <a:spAutoFit/>
          </a:bodyPr>
          <a:lstStyle/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(Top)</a:t>
            </a:r>
          </a:p>
          <a:p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3</a:t>
            </a:r>
            <a:r>
              <a:rPr lang="ja-JP" altLang="en-US" sz="1600" b="1">
                <a:solidFill>
                  <a:srgbClr val="32946A"/>
                </a:solidFill>
                <a:latin typeface="Arial Narrow" charset="0"/>
              </a:rPr>
              <a:t>”</a:t>
            </a:r>
            <a:r>
              <a:rPr lang="en-US" sz="1600" b="1">
                <a:solidFill>
                  <a:srgbClr val="32946A"/>
                </a:solidFill>
                <a:latin typeface="Arial Narrow" charset="0"/>
              </a:rPr>
              <a:t> QUPID x 2644 (Bottom)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4meter_3-5-10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5044"/>
          <a:stretch>
            <a:fillRect/>
          </a:stretch>
        </p:blipFill>
        <p:spPr bwMode="auto">
          <a:xfrm>
            <a:off x="4891088" y="1828800"/>
            <a:ext cx="4557712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2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253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0A6BE1-7E6C-A94F-A23C-106475598EA3}" type="slidenum">
              <a:rPr lang="en-US" sz="1500">
                <a:solidFill>
                  <a:srgbClr val="0000FF"/>
                </a:solidFill>
              </a:rPr>
              <a:pPr eaLnBrk="1" hangingPunct="1"/>
              <a:t>29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2534" name="Title 1"/>
          <p:cNvSpPr txBox="1">
            <a:spLocks/>
          </p:cNvSpPr>
          <p:nvPr/>
        </p:nvSpPr>
        <p:spPr bwMode="auto">
          <a:xfrm>
            <a:off x="152400" y="0"/>
            <a:ext cx="9296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4" tIns="48278" rIns="96554" bIns="48278" anchor="ctr"/>
          <a:lstStyle>
            <a:lvl1pPr defTabSz="9620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defTabSz="9620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3600" b="1">
                <a:solidFill>
                  <a:srgbClr val="A50021"/>
                </a:solidFill>
                <a:latin typeface="Tahoma" charset="0"/>
                <a:cs typeface="ＭＳ Ｐゴシック" charset="0"/>
              </a:rPr>
              <a:t>MAX+LZD = G3 Shielding Structure</a:t>
            </a:r>
          </a:p>
        </p:txBody>
      </p:sp>
      <p:sp>
        <p:nvSpPr>
          <p:cNvPr id="22535" name="TextBox 34"/>
          <p:cNvSpPr txBox="1">
            <a:spLocks noChangeArrowheads="1"/>
          </p:cNvSpPr>
          <p:nvPr/>
        </p:nvSpPr>
        <p:spPr bwMode="auto">
          <a:xfrm>
            <a:off x="987425" y="6858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Arial Narrow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2536" name="Straight Arrow Connector 53"/>
          <p:cNvCxnSpPr>
            <a:cxnSpLocks noChangeShapeType="1"/>
          </p:cNvCxnSpPr>
          <p:nvPr/>
        </p:nvCxnSpPr>
        <p:spPr bwMode="auto">
          <a:xfrm rot="5400000">
            <a:off x="2601119" y="4229894"/>
            <a:ext cx="4343400" cy="1588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7" name="TextBox 21"/>
          <p:cNvSpPr txBox="1">
            <a:spLocks noChangeArrowheads="1"/>
          </p:cNvSpPr>
          <p:nvPr/>
        </p:nvSpPr>
        <p:spPr bwMode="auto">
          <a:xfrm rot="5400000">
            <a:off x="4436269" y="4023519"/>
            <a:ext cx="7270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pic>
        <p:nvPicPr>
          <p:cNvPr id="22538" name="Picture 5" descr="xenon10ton 2-8-10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1" t="5051" r="22086" b="4050"/>
          <a:stretch>
            <a:fillRect/>
          </a:stretch>
        </p:blipFill>
        <p:spPr bwMode="auto">
          <a:xfrm>
            <a:off x="106363" y="1960563"/>
            <a:ext cx="4445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90500" y="5791200"/>
            <a:ext cx="1082675" cy="338138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800">
              <a:solidFill>
                <a:srgbClr val="85FFE0"/>
              </a:solidFill>
            </a:endParaRPr>
          </a:p>
        </p:txBody>
      </p:sp>
      <p:sp>
        <p:nvSpPr>
          <p:cNvPr id="22540" name="Rectangle 16"/>
          <p:cNvSpPr>
            <a:spLocks noChangeArrowheads="1"/>
          </p:cNvSpPr>
          <p:nvPr/>
        </p:nvSpPr>
        <p:spPr bwMode="auto">
          <a:xfrm>
            <a:off x="1406525" y="46116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1600" b="1" dirty="0">
                <a:solidFill>
                  <a:srgbClr val="FFFFCC"/>
                </a:solidFill>
                <a:latin typeface="Arial Narrow" charset="0"/>
              </a:rPr>
              <a:t>Liquid</a:t>
            </a:r>
          </a:p>
          <a:p>
            <a:r>
              <a:rPr lang="en-US" sz="1600" b="1" dirty="0" err="1">
                <a:solidFill>
                  <a:srgbClr val="FFFFCC"/>
                </a:solidFill>
                <a:latin typeface="Arial Narrow" charset="0"/>
              </a:rPr>
              <a:t>Scinti</a:t>
            </a:r>
            <a:endParaRPr lang="en-US" sz="1800" dirty="0">
              <a:solidFill>
                <a:srgbClr val="FFFF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45088" y="5810250"/>
            <a:ext cx="1082675" cy="338138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sz="1600" b="1">
                <a:solidFill>
                  <a:srgbClr val="85FFE0"/>
                </a:solidFill>
                <a:latin typeface="Arial Narrow" charset="0"/>
              </a:rPr>
              <a:t>Water Tank</a:t>
            </a:r>
            <a:endParaRPr lang="en-US" sz="1800">
              <a:solidFill>
                <a:srgbClr val="85FFE0"/>
              </a:solidFill>
            </a:endParaRPr>
          </a:p>
        </p:txBody>
      </p:sp>
      <p:cxnSp>
        <p:nvCxnSpPr>
          <p:cNvPr id="22542" name="Straight Arrow Connector 53"/>
          <p:cNvCxnSpPr>
            <a:cxnSpLocks noChangeShapeType="1"/>
          </p:cNvCxnSpPr>
          <p:nvPr/>
        </p:nvCxnSpPr>
        <p:spPr bwMode="auto">
          <a:xfrm>
            <a:off x="5103813" y="6704013"/>
            <a:ext cx="4344987" cy="1587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3" name="TextBox 24"/>
          <p:cNvSpPr txBox="1">
            <a:spLocks noChangeArrowheads="1"/>
          </p:cNvSpPr>
          <p:nvPr/>
        </p:nvSpPr>
        <p:spPr bwMode="auto">
          <a:xfrm>
            <a:off x="7010400" y="6484938"/>
            <a:ext cx="762000" cy="373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18 m</a:t>
            </a:r>
          </a:p>
        </p:txBody>
      </p:sp>
      <p:cxnSp>
        <p:nvCxnSpPr>
          <p:cNvPr id="22544" name="Straight Arrow Connector 53"/>
          <p:cNvCxnSpPr>
            <a:cxnSpLocks noChangeShapeType="1"/>
          </p:cNvCxnSpPr>
          <p:nvPr/>
        </p:nvCxnSpPr>
        <p:spPr bwMode="auto">
          <a:xfrm>
            <a:off x="1316038" y="6704013"/>
            <a:ext cx="1981200" cy="1587"/>
          </a:xfrm>
          <a:prstGeom prst="straightConnector1">
            <a:avLst/>
          </a:prstGeom>
          <a:noFill/>
          <a:ln w="28575">
            <a:solidFill>
              <a:srgbClr val="C0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5" name="TextBox 29"/>
          <p:cNvSpPr txBox="1">
            <a:spLocks noChangeArrowheads="1"/>
          </p:cNvSpPr>
          <p:nvPr/>
        </p:nvSpPr>
        <p:spPr bwMode="auto">
          <a:xfrm>
            <a:off x="2095500" y="6496050"/>
            <a:ext cx="609600" cy="373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9" tIns="45679" rIns="91359" bIns="45679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Arial Narrow" charset="0"/>
              </a:rPr>
              <a:t>8 m</a:t>
            </a:r>
          </a:p>
        </p:txBody>
      </p:sp>
      <p:sp>
        <p:nvSpPr>
          <p:cNvPr id="22546" name="TextBox 33"/>
          <p:cNvSpPr txBox="1">
            <a:spLocks noChangeArrowheads="1"/>
          </p:cNvSpPr>
          <p:nvPr/>
        </p:nvSpPr>
        <p:spPr bwMode="auto">
          <a:xfrm>
            <a:off x="5486400" y="6858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00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00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(50 ton)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172200" y="4764088"/>
            <a:ext cx="688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/>
          <a:p>
            <a:r>
              <a:rPr lang="en-US" sz="1600" b="1" dirty="0">
                <a:solidFill>
                  <a:srgbClr val="FFFFCC"/>
                </a:solidFill>
                <a:latin typeface="Arial Narrow" charset="0"/>
              </a:rPr>
              <a:t>Liquid</a:t>
            </a:r>
          </a:p>
          <a:p>
            <a:r>
              <a:rPr lang="en-US" sz="1600" b="1" dirty="0" err="1">
                <a:solidFill>
                  <a:srgbClr val="FFFFCC"/>
                </a:solidFill>
                <a:latin typeface="Arial Narrow" charset="0"/>
              </a:rPr>
              <a:t>Scinti</a:t>
            </a:r>
            <a:endParaRPr lang="en-US" sz="1800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Detection Technique</a:t>
            </a:r>
          </a:p>
        </p:txBody>
      </p:sp>
      <p:sp>
        <p:nvSpPr>
          <p:cNvPr id="389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29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Arisaka, UCLA</a:t>
            </a:r>
            <a:endParaRPr lang="en-US">
              <a:ea typeface="Arial" charset="0"/>
            </a:endParaRPr>
          </a:p>
        </p:txBody>
      </p:sp>
      <p:sp>
        <p:nvSpPr>
          <p:cNvPr id="389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403A2C5-0B81-C944-BB46-4D23CF7B87B5}" type="slidenum">
              <a:rPr lang="en-US" sz="1500">
                <a:solidFill>
                  <a:srgbClr val="0000FF"/>
                </a:solidFill>
              </a:rPr>
              <a:pPr eaLnBrk="1" hangingPunct="1"/>
              <a:t>3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97" t="12572" r="4341" b="4674"/>
          <a:stretch/>
        </p:blipFill>
        <p:spPr>
          <a:xfrm>
            <a:off x="374182" y="742928"/>
            <a:ext cx="9148087" cy="6191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524000"/>
            <a:ext cx="1039918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Double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655403"/>
            <a:ext cx="942085" cy="830997"/>
          </a:xfrm>
          <a:prstGeom prst="rect">
            <a:avLst/>
          </a:prstGeom>
          <a:noFill/>
          <a:ln w="28575" cmpd="sng"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Single</a:t>
            </a:r>
          </a:p>
          <a:p>
            <a:r>
              <a:rPr lang="en-US" b="1" dirty="0" smtClean="0">
                <a:solidFill>
                  <a:srgbClr val="FF00FF"/>
                </a:solidFill>
                <a:latin typeface="+mn-lt"/>
              </a:rPr>
              <a:t>Phase</a:t>
            </a:r>
            <a:endParaRPr lang="en-US" b="1" dirty="0">
              <a:solidFill>
                <a:srgbClr val="FF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2452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G3 (MAX) at DUSEL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2072" b="8336"/>
          <a:stretch/>
        </p:blipFill>
        <p:spPr>
          <a:xfrm>
            <a:off x="0" y="929348"/>
            <a:ext cx="9601200" cy="5014252"/>
          </a:xfrm>
          <a:prstGeom prst="rect">
            <a:avLst/>
          </a:prstGeom>
        </p:spPr>
      </p:pic>
      <p:sp>
        <p:nvSpPr>
          <p:cNvPr id="5" name="Date Placeholder 1"/>
          <p:cNvSpPr>
            <a:spLocks noGrp="1"/>
          </p:cNvSpPr>
          <p:nvPr>
            <p:ph type="dt" sz="quarter" idx="10"/>
          </p:nvPr>
        </p:nvSpPr>
        <p:spPr>
          <a:xfrm>
            <a:off x="152400" y="7018338"/>
            <a:ext cx="19050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33600" y="7018338"/>
            <a:ext cx="5562600" cy="296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72400" y="7010400"/>
            <a:ext cx="16764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0A6BE1-7E6C-A94F-A23C-106475598EA3}" type="slidenum">
              <a:rPr lang="en-US" sz="1500">
                <a:solidFill>
                  <a:srgbClr val="0000FF"/>
                </a:solidFill>
              </a:rPr>
              <a:pPr eaLnBrk="1" hangingPunct="1"/>
              <a:t>30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0" name="TextBox 34"/>
          <p:cNvSpPr txBox="1">
            <a:spLocks noChangeArrowheads="1"/>
          </p:cNvSpPr>
          <p:nvPr/>
        </p:nvSpPr>
        <p:spPr bwMode="auto">
          <a:xfrm>
            <a:off x="2022475" y="5638800"/>
            <a:ext cx="11017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Arial Narrow" charset="0"/>
              </a:rPr>
              <a:t>Xe</a:t>
            </a:r>
            <a:endParaRPr lang="en-US" sz="3200" b="1" dirty="0">
              <a:solidFill>
                <a:srgbClr val="FF0000"/>
              </a:solidFill>
              <a:latin typeface="Arial Narrow" charset="0"/>
            </a:endParaRP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20 ton</a:t>
            </a:r>
          </a:p>
          <a:p>
            <a:pPr algn="ctr" eaLnBrk="1" hangingPunct="1"/>
            <a:r>
              <a:rPr lang="en-US" b="1" dirty="0">
                <a:solidFill>
                  <a:srgbClr val="FF0000"/>
                </a:solidFill>
                <a:latin typeface="Arial Narrow" charset="0"/>
              </a:rPr>
              <a:t>(10 ton)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33"/>
          <p:cNvSpPr txBox="1">
            <a:spLocks noChangeArrowheads="1"/>
          </p:cNvSpPr>
          <p:nvPr/>
        </p:nvSpPr>
        <p:spPr bwMode="auto">
          <a:xfrm>
            <a:off x="3324225" y="5410200"/>
            <a:ext cx="109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3" tIns="45646" rIns="91293" bIns="4564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baseline="30000" dirty="0">
                <a:solidFill>
                  <a:srgbClr val="0000FF"/>
                </a:solidFill>
                <a:latin typeface="Arial Narrow" charset="0"/>
              </a:rPr>
              <a:t>40</a:t>
            </a:r>
            <a:r>
              <a:rPr lang="en-US" sz="3200" b="1" dirty="0">
                <a:solidFill>
                  <a:srgbClr val="0000FF"/>
                </a:solidFill>
                <a:latin typeface="Arial Narrow" charset="0"/>
              </a:rPr>
              <a:t>Ar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70 ton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  <a:latin typeface="Arial Narrow" charset="0"/>
              </a:rPr>
              <a:t>(50 ton)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27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Projected 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92" t="14291" r="3629" b="4432"/>
          <a:stretch/>
        </p:blipFill>
        <p:spPr>
          <a:xfrm>
            <a:off x="48948" y="762000"/>
            <a:ext cx="9440350" cy="6172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5181600" y="2286000"/>
            <a:ext cx="3962400" cy="3200400"/>
          </a:xfrm>
          <a:prstGeom prst="roundRect">
            <a:avLst>
              <a:gd name="adj" fmla="val 10354"/>
            </a:avLst>
          </a:prstGeom>
          <a:noFill/>
          <a:ln w="762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FF"/>
              </a:solidFill>
              <a:effectLst/>
              <a:latin typeface="Arial" charset="0"/>
            </a:endParaRPr>
          </a:p>
        </p:txBody>
      </p:sp>
      <p:sp>
        <p:nvSpPr>
          <p:cNvPr id="9" name="TextBox 34"/>
          <p:cNvSpPr txBox="1">
            <a:spLocks noChangeArrowheads="1"/>
          </p:cNvSpPr>
          <p:nvPr/>
        </p:nvSpPr>
        <p:spPr bwMode="auto">
          <a:xfrm>
            <a:off x="5137686" y="3276600"/>
            <a:ext cx="4038600" cy="58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25" tIns="45662" rIns="91325" bIns="4566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b="1" dirty="0" smtClean="0">
                <a:solidFill>
                  <a:srgbClr val="FF00FF"/>
                </a:solidFill>
                <a:latin typeface="Arial Narrow" charset="0"/>
              </a:rPr>
              <a:t>G3 = </a:t>
            </a:r>
            <a:r>
              <a:rPr lang="en-US" sz="3200" b="1" dirty="0" err="1" smtClean="0">
                <a:solidFill>
                  <a:srgbClr val="FF0000"/>
                </a:solidFill>
                <a:latin typeface="Arial Narrow" charset="0"/>
              </a:rPr>
              <a:t>Xe</a:t>
            </a:r>
            <a:r>
              <a:rPr lang="en-US" sz="3200" b="1" dirty="0" smtClean="0">
                <a:solidFill>
                  <a:srgbClr val="FF0000"/>
                </a:solidFill>
                <a:latin typeface="Arial Narrow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latin typeface="Arial Narrow" charset="0"/>
              </a:rPr>
              <a:t>10T) </a:t>
            </a:r>
            <a:r>
              <a:rPr lang="en-US" sz="3200" b="1" dirty="0" smtClean="0">
                <a:solidFill>
                  <a:srgbClr val="FF00FF"/>
                </a:solidFill>
                <a:latin typeface="Arial Narrow" charset="0"/>
              </a:rPr>
              <a:t>+ </a:t>
            </a:r>
            <a:r>
              <a:rPr lang="en-US" sz="3200" b="1" dirty="0" err="1" smtClean="0">
                <a:solidFill>
                  <a:srgbClr val="0000FF"/>
                </a:solidFill>
                <a:latin typeface="Arial Narrow" charset="0"/>
              </a:rPr>
              <a:t>Ar</a:t>
            </a:r>
            <a:r>
              <a:rPr lang="en-US" sz="3200" b="1" dirty="0" smtClean="0">
                <a:solidFill>
                  <a:srgbClr val="0000FF"/>
                </a:solidFill>
                <a:latin typeface="Arial Narrow" charset="0"/>
              </a:rPr>
              <a:t> (50T)</a:t>
            </a:r>
            <a:endParaRPr lang="en-US" sz="3200" b="1" dirty="0">
              <a:solidFill>
                <a:srgbClr val="0000FF"/>
              </a:solidFill>
              <a:latin typeface="Arial Narrow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514" y="826584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2010</a:t>
            </a:r>
            <a:endParaRPr lang="en-US" sz="1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200" y="2281535"/>
            <a:ext cx="561121" cy="2823865"/>
            <a:chOff x="76200" y="2281535"/>
            <a:chExt cx="561121" cy="2823865"/>
          </a:xfrm>
        </p:grpSpPr>
        <p:sp>
          <p:nvSpPr>
            <p:cNvPr id="12" name="TextBox 11"/>
            <p:cNvSpPr txBox="1"/>
            <p:nvPr/>
          </p:nvSpPr>
          <p:spPr>
            <a:xfrm>
              <a:off x="76200" y="2281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200" y="3805535"/>
              <a:ext cx="561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Xe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200" y="3119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" y="4643735"/>
              <a:ext cx="5267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0000FF"/>
                  </a:solidFill>
                </a:rPr>
                <a:t>Ar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40896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9296400" cy="5807075"/>
          </a:xfrm>
        </p:spPr>
        <p:txBody>
          <a:bodyPr/>
          <a:lstStyle/>
          <a:p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XENON100 </a:t>
            </a:r>
            <a:r>
              <a:rPr lang="en-US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new results announced.</a:t>
            </a:r>
            <a:endParaRPr lang="en-US" sz="3600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3200" dirty="0">
                <a:latin typeface="Arial Narrow" charset="0"/>
                <a:ea typeface="ＭＳ Ｐゴシック" charset="0"/>
              </a:rPr>
              <a:t>3 event observed (1.8 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± </a:t>
            </a:r>
            <a:r>
              <a:rPr lang="en-US" sz="3200" dirty="0">
                <a:latin typeface="Arial Narrow" charset="0"/>
                <a:ea typeface="ＭＳ Ｐゴシック" charset="0"/>
              </a:rPr>
              <a:t>0.6 events expected)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&lt; 7 x 10</a:t>
            </a:r>
            <a:r>
              <a:rPr lang="en-US" sz="3200" baseline="300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-45 </a:t>
            </a:r>
            <a:r>
              <a:rPr lang="en-US" sz="32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cm</a:t>
            </a:r>
            <a:r>
              <a:rPr lang="en-US" sz="3200" baseline="30000" dirty="0">
                <a:solidFill>
                  <a:srgbClr val="FF00FF"/>
                </a:solidFill>
                <a:latin typeface="Arial Narrow" charset="0"/>
                <a:ea typeface="ＭＳ Ｐゴシック" charset="0"/>
              </a:rPr>
              <a:t>2 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(at 50 </a:t>
            </a:r>
            <a:r>
              <a:rPr lang="en-US" sz="3200" dirty="0" err="1" smtClean="0">
                <a:latin typeface="Arial Narrow" charset="0"/>
                <a:ea typeface="ＭＳ Ｐゴシック" charset="0"/>
              </a:rPr>
              <a:t>GeV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)</a:t>
            </a:r>
            <a:endParaRPr lang="en-US" sz="32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80000"/>
              </a:lnSpc>
            </a:pPr>
            <a:r>
              <a:rPr lang="en-US" sz="3200" dirty="0">
                <a:latin typeface="Arial Narrow" charset="0"/>
                <a:ea typeface="ＭＳ Ｐゴシック" charset="0"/>
              </a:rPr>
              <a:t>&lt; 2 x 10</a:t>
            </a:r>
            <a:r>
              <a:rPr lang="en-US" sz="3200" baseline="30000" dirty="0">
                <a:latin typeface="Arial Narrow" charset="0"/>
                <a:ea typeface="ＭＳ Ｐゴシック" charset="0"/>
              </a:rPr>
              <a:t>-45 </a:t>
            </a:r>
            <a:r>
              <a:rPr lang="en-US" sz="3200" dirty="0">
                <a:latin typeface="Arial Narrow" charset="0"/>
                <a:ea typeface="ＭＳ Ｐゴシック" charset="0"/>
              </a:rPr>
              <a:t>cm</a:t>
            </a:r>
            <a:r>
              <a:rPr lang="en-US" sz="3200" baseline="30000" dirty="0">
                <a:latin typeface="Arial Narrow" charset="0"/>
                <a:ea typeface="ＭＳ Ｐゴシック" charset="0"/>
              </a:rPr>
              <a:t>2  </a:t>
            </a:r>
            <a:r>
              <a:rPr lang="en-US" sz="3200" dirty="0">
                <a:latin typeface="Arial Narrow" charset="0"/>
                <a:ea typeface="ＭＳ Ｐゴシック" charset="0"/>
              </a:rPr>
              <a:t>by the end of 2011 expected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.</a:t>
            </a:r>
          </a:p>
          <a:p>
            <a:pPr lvl="1">
              <a:lnSpc>
                <a:spcPct val="80000"/>
              </a:lnSpc>
            </a:pPr>
            <a:endParaRPr lang="en-US" sz="3200" dirty="0">
              <a:latin typeface="Arial Narrow" charset="0"/>
              <a:ea typeface="ＭＳ Ｐゴシック" charset="0"/>
              <a:cs typeface="ＭＳ Ｐゴシック" charset="0"/>
            </a:endParaRPr>
          </a:p>
          <a:p>
            <a:r>
              <a:rPr lang="en-US" sz="3600" dirty="0" smtClean="0">
                <a:latin typeface="Arial Narrow" charset="0"/>
                <a:ea typeface="ＭＳ Ｐゴシック" charset="0"/>
                <a:cs typeface="ＭＳ Ｐゴシック" charset="0"/>
              </a:rPr>
              <a:t>Future 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multi-ton </a:t>
            </a:r>
            <a:r>
              <a:rPr lang="en-US" sz="3600" dirty="0" err="1">
                <a:latin typeface="Arial Narrow" charset="0"/>
                <a:ea typeface="ＭＳ Ｐゴシック" charset="0"/>
                <a:cs typeface="ＭＳ Ｐゴシック" charset="0"/>
              </a:rPr>
              <a:t>Xe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3600" dirty="0" err="1">
                <a:latin typeface="Arial Narrow" charset="0"/>
                <a:ea typeface="ＭＳ Ｐゴシック" charset="0"/>
                <a:cs typeface="ＭＳ Ｐゴシック" charset="0"/>
              </a:rPr>
              <a:t>Ar</a:t>
            </a:r>
            <a:r>
              <a:rPr lang="en-US" sz="3600" dirty="0">
                <a:latin typeface="Arial Narrow" charset="0"/>
                <a:ea typeface="ＭＳ Ｐゴシック" charset="0"/>
                <a:cs typeface="ＭＳ Ｐゴシック" charset="0"/>
              </a:rPr>
              <a:t> detectors designed and proposed.</a:t>
            </a:r>
          </a:p>
          <a:p>
            <a:pPr lvl="1"/>
            <a:r>
              <a:rPr lang="en-US" sz="3200" dirty="0">
                <a:latin typeface="Arial Narrow" charset="0"/>
                <a:ea typeface="ＭＳ Ｐゴシック" charset="0"/>
              </a:rPr>
              <a:t>XENON 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1T and </a:t>
            </a:r>
            <a:r>
              <a:rPr lang="en-US" sz="3200" dirty="0" err="1" smtClean="0">
                <a:latin typeface="Arial Narrow" charset="0"/>
                <a:ea typeface="ＭＳ Ｐゴシック" charset="0"/>
              </a:rPr>
              <a:t>DarkSide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 50 / 5T at Gran </a:t>
            </a:r>
            <a:r>
              <a:rPr lang="en-US" sz="3200" dirty="0" err="1" smtClean="0">
                <a:latin typeface="Arial Narrow" charset="0"/>
                <a:ea typeface="ＭＳ Ｐゴシック" charset="0"/>
              </a:rPr>
              <a:t>Sasso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.</a:t>
            </a:r>
          </a:p>
          <a:p>
            <a:pPr lvl="1"/>
            <a:r>
              <a:rPr lang="en-US" sz="3200" dirty="0" smtClean="0">
                <a:latin typeface="Arial Narrow" charset="0"/>
                <a:ea typeface="ＭＳ Ｐゴシック" charset="0"/>
              </a:rPr>
              <a:t>G3 = MAX + LZD (</a:t>
            </a:r>
            <a:r>
              <a:rPr lang="en-US" sz="3200" dirty="0" err="1" smtClean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Xe</a:t>
            </a:r>
            <a:r>
              <a:rPr lang="en-US" sz="3200" dirty="0" smtClean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 10T 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+</a:t>
            </a:r>
            <a:r>
              <a:rPr lang="en-US" sz="3200" dirty="0" smtClean="0">
                <a:solidFill>
                  <a:srgbClr val="FF6600"/>
                </a:solidFill>
                <a:latin typeface="Arial Narrow" charset="0"/>
                <a:ea typeface="ＭＳ Ｐゴシック" charset="0"/>
              </a:rPr>
              <a:t> </a:t>
            </a:r>
            <a:r>
              <a:rPr lang="en-US" sz="3200" dirty="0" err="1" smtClean="0">
                <a:solidFill>
                  <a:srgbClr val="0066FF"/>
                </a:solidFill>
                <a:latin typeface="Arial Narrow" charset="0"/>
                <a:ea typeface="ＭＳ Ｐゴシック" charset="0"/>
              </a:rPr>
              <a:t>Ar</a:t>
            </a:r>
            <a:r>
              <a:rPr lang="en-US" sz="3200" dirty="0" smtClean="0">
                <a:solidFill>
                  <a:srgbClr val="0066FF"/>
                </a:solidFill>
                <a:latin typeface="Arial Narrow" charset="0"/>
                <a:ea typeface="ＭＳ Ｐゴシック" charset="0"/>
              </a:rPr>
              <a:t> 50T</a:t>
            </a:r>
            <a:r>
              <a:rPr lang="en-US" sz="3200" dirty="0" smtClean="0">
                <a:latin typeface="Arial Narrow" charset="0"/>
                <a:ea typeface="ＭＳ Ｐゴシック" charset="0"/>
              </a:rPr>
              <a:t>) at DUSEL.</a:t>
            </a:r>
          </a:p>
          <a:p>
            <a:endParaRPr lang="en-US" sz="3600" dirty="0">
              <a:latin typeface="Arial Narrow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872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1587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D1D6708-84B4-ED41-B109-4B6332B24A19}" type="slidenum">
              <a:rPr lang="en-US" sz="1500">
                <a:solidFill>
                  <a:srgbClr val="0000FF"/>
                </a:solidFill>
              </a:rPr>
              <a:pPr eaLnBrk="1" hangingPunct="1"/>
              <a:t>32</a:t>
            </a:fld>
            <a:endParaRPr lang="en-US" sz="15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234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Properties of Noble Liqud</a:t>
            </a:r>
          </a:p>
        </p:txBody>
      </p:sp>
      <p:sp>
        <p:nvSpPr>
          <p:cNvPr id="1218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76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Arial" charset="0"/>
              </a:rPr>
              <a:t>Katsushi Arisaka, UCLA</a:t>
            </a:r>
          </a:p>
        </p:txBody>
      </p:sp>
      <p:sp>
        <p:nvSpPr>
          <p:cNvPr id="1218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5FFD164-5246-964E-9035-B04AE810280E}" type="slidenum">
              <a:rPr lang="en-US" sz="1500">
                <a:solidFill>
                  <a:srgbClr val="0000FF"/>
                </a:solidFill>
              </a:rPr>
              <a:pPr eaLnBrk="1" hangingPunct="1"/>
              <a:t>4</a:t>
            </a:fld>
            <a:endParaRPr lang="en-US" sz="1500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080852"/>
              </p:ext>
            </p:extLst>
          </p:nvPr>
        </p:nvGraphicFramePr>
        <p:xfrm>
          <a:off x="152401" y="838201"/>
          <a:ext cx="9143999" cy="6027904"/>
        </p:xfrm>
        <a:graphic>
          <a:graphicData uri="http://schemas.openxmlformats.org/drawingml/2006/table">
            <a:tbl>
              <a:tblPr/>
              <a:tblGrid>
                <a:gridCol w="3138407"/>
                <a:gridCol w="1349644"/>
                <a:gridCol w="1551445"/>
                <a:gridCol w="1553059"/>
                <a:gridCol w="1551444"/>
              </a:tblGrid>
              <a:tr h="3779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Unit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Neon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Argon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Z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54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~132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Liquid Density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g/cc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1.21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3.06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Energy Loss (dE/dX)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MeV/cm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1.4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3.8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Radiation Length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2.8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Collision Length 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Boiling Temperature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3000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o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K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27.1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87.3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Scintillation Wavelength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nm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85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125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178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Scintillation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photon/keV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Ionization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e-/keV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46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42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64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Decay time (Fast Component)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nsec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19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7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4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Decay time (Slow Component)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nsec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1500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1600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Isotope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No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39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 (1 Bq/kg)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136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80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Price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 /ton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$90k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~$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2k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~$1M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5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Single Phase Experiments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974807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CLEAN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DEAP, CLEAN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XMASS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0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376091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Double Phase Experiments</a:t>
                      </a:r>
                    </a:p>
                  </a:txBody>
                  <a:tcPr marL="6206" marR="6206" marT="6206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74807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 </a:t>
                      </a: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WARP,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ArDM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DarkSide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D0E8A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ZEPLIN, 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D0E8A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D0E8A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XENON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D0E8A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,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D0E8A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MAX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BD0E8A"/>
                          </a:solidFill>
                          <a:effectLst/>
                          <a:latin typeface="Arial Narrow" charset="0"/>
                          <a:ea typeface="ＭＳ Ｐゴシック" charset="0"/>
                          <a:cs typeface="Arial" charset="0"/>
                        </a:rPr>
                        <a:t>LUX, LZD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BD0E8A"/>
                        </a:solidFill>
                        <a:effectLst/>
                        <a:latin typeface="Arial Narrow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206" marR="6206" marT="6206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477000" y="1524000"/>
            <a:ext cx="2667000" cy="3429000"/>
            <a:chOff x="6553200" y="1668162"/>
            <a:chExt cx="2438400" cy="3361038"/>
          </a:xfrm>
        </p:grpSpPr>
        <p:sp>
          <p:nvSpPr>
            <p:cNvPr id="121965" name="Rectangle 7"/>
            <p:cNvSpPr>
              <a:spLocks noChangeArrowheads="1"/>
            </p:cNvSpPr>
            <p:nvPr/>
          </p:nvSpPr>
          <p:spPr bwMode="auto">
            <a:xfrm>
              <a:off x="8001000" y="1668162"/>
              <a:ext cx="990600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6" name="Rectangle 8"/>
            <p:cNvSpPr>
              <a:spLocks noChangeArrowheads="1"/>
            </p:cNvSpPr>
            <p:nvPr/>
          </p:nvSpPr>
          <p:spPr bwMode="auto">
            <a:xfrm>
              <a:off x="6553200" y="4419600"/>
              <a:ext cx="914400" cy="6096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9" name="Rectangle 7"/>
            <p:cNvSpPr>
              <a:spLocks noChangeArrowheads="1"/>
            </p:cNvSpPr>
            <p:nvPr/>
          </p:nvSpPr>
          <p:spPr bwMode="auto">
            <a:xfrm>
              <a:off x="8001000" y="3504899"/>
              <a:ext cx="990600" cy="304800"/>
            </a:xfrm>
            <a:prstGeom prst="rect">
              <a:avLst/>
            </a:prstGeom>
            <a:noFill/>
            <a:ln w="508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40475" y="4993596"/>
            <a:ext cx="2719388" cy="609600"/>
            <a:chOff x="6341076" y="5029200"/>
            <a:chExt cx="2718486" cy="609600"/>
          </a:xfrm>
        </p:grpSpPr>
        <p:sp>
          <p:nvSpPr>
            <p:cNvPr id="121963" name="Rectangle 11"/>
            <p:cNvSpPr>
              <a:spLocks noChangeArrowheads="1"/>
            </p:cNvSpPr>
            <p:nvPr/>
          </p:nvSpPr>
          <p:spPr bwMode="auto">
            <a:xfrm>
              <a:off x="6341076" y="5029200"/>
              <a:ext cx="1295400" cy="3048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1964" name="Rectangle 12"/>
            <p:cNvSpPr>
              <a:spLocks noChangeArrowheads="1"/>
            </p:cNvSpPr>
            <p:nvPr/>
          </p:nvSpPr>
          <p:spPr bwMode="auto">
            <a:xfrm>
              <a:off x="8068962" y="5334000"/>
              <a:ext cx="990600" cy="304800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28686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Tahoma" charset="0"/>
                <a:ea typeface="ＭＳ Ｐゴシック" charset="0"/>
                <a:cs typeface="ＭＳ Ｐゴシック" charset="0"/>
              </a:rPr>
              <a:t>Target Mass Dependence of WIMP Cross Section</a:t>
            </a:r>
          </a:p>
        </p:txBody>
      </p:sp>
      <p:pic>
        <p:nvPicPr>
          <p:cNvPr id="26627" name="Picture 10" descr="dru_form_1E-008pb_md_1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31838"/>
            <a:ext cx="8593138" cy="6173787"/>
          </a:xfrm>
        </p:spPr>
      </p:pic>
      <p:sp>
        <p:nvSpPr>
          <p:cNvPr id="7" name="TextBox 6"/>
          <p:cNvSpPr txBox="1"/>
          <p:nvPr/>
        </p:nvSpPr>
        <p:spPr>
          <a:xfrm>
            <a:off x="1676400" y="3124200"/>
            <a:ext cx="585788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FF00"/>
                </a:solidFill>
                <a:latin typeface="+mn-lt"/>
                <a:ea typeface="+mn-ea"/>
              </a:rPr>
              <a:t>Si-28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505200"/>
            <a:ext cx="641350" cy="338138"/>
          </a:xfrm>
          <a:prstGeom prst="rect">
            <a:avLst/>
          </a:prstGeom>
          <a:noFill/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FF"/>
                </a:solidFill>
                <a:latin typeface="+mn-lt"/>
                <a:ea typeface="+mn-ea"/>
              </a:rPr>
              <a:t>Ne-20</a:t>
            </a:r>
          </a:p>
        </p:txBody>
      </p: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2438400" y="742950"/>
            <a:ext cx="1255713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b="1"/>
              <a:t>10</a:t>
            </a:r>
            <a:r>
              <a:rPr lang="en-US" sz="2000" b="1" baseline="30000"/>
              <a:t>-44</a:t>
            </a:r>
            <a:r>
              <a:rPr lang="en-US" sz="2000" b="1"/>
              <a:t> cm</a:t>
            </a:r>
            <a:r>
              <a:rPr lang="en-US" sz="2000" b="1" baseline="30000"/>
              <a:t>2</a:t>
            </a:r>
          </a:p>
        </p:txBody>
      </p:sp>
      <p:sp>
        <p:nvSpPr>
          <p:cNvPr id="2663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26632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FF"/>
                </a:solidFill>
              </a:rPr>
              <a:t>Katsushi Arisaka, UCLA</a:t>
            </a:r>
          </a:p>
        </p:txBody>
      </p:sp>
      <p:sp>
        <p:nvSpPr>
          <p:cNvPr id="2663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AA75711-A02C-5E4A-B59E-0DB93374FD3A}" type="slidenum">
              <a:rPr lang="en-US" sz="1500">
                <a:solidFill>
                  <a:srgbClr val="0000FF"/>
                </a:solidFill>
              </a:rPr>
              <a:pPr eaLnBrk="1" hangingPunct="1"/>
              <a:t>5</a:t>
            </a:fld>
            <a:endParaRPr lang="en-US" sz="150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362200" y="75565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2428875" y="1104900"/>
            <a:ext cx="1447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676400" y="1828800"/>
            <a:ext cx="725488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</a:rPr>
              <a:t>Xe-132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2590800"/>
            <a:ext cx="650875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latin typeface="+mn-lt"/>
                <a:ea typeface="+mn-ea"/>
              </a:rPr>
              <a:t>Ge-73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9888" y="2590800"/>
            <a:ext cx="614362" cy="338138"/>
          </a:xfrm>
          <a:prstGeom prst="rect">
            <a:avLst/>
          </a:prstGeom>
          <a:noFill/>
          <a:ln>
            <a:noFill/>
          </a:ln>
        </p:spPr>
        <p:txBody>
          <a:bodyPr wrap="none" lIns="91407" tIns="45704" rIns="91407" bIns="45704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latin typeface="+mn-lt"/>
                <a:ea typeface="+mn-ea"/>
              </a:rPr>
              <a:t>Ar-40</a:t>
            </a:r>
          </a:p>
        </p:txBody>
      </p:sp>
    </p:spTree>
    <p:extLst>
      <p:ext uri="{BB962C8B-B14F-4D97-AF65-F5344CB8AC3E}">
        <p14:creationId xmlns:p14="http://schemas.microsoft.com/office/powerpoint/2010/main" val="361472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0069-A5A5-2640-8E1D-58A3D5D02CA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345"/>
          <a:stretch/>
        </p:blipFill>
        <p:spPr>
          <a:xfrm>
            <a:off x="0" y="988838"/>
            <a:ext cx="9601200" cy="579601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296400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Double-Phase Noble Liquids</a:t>
            </a:r>
          </a:p>
        </p:txBody>
      </p:sp>
    </p:spTree>
    <p:extLst>
      <p:ext uri="{BB962C8B-B14F-4D97-AF65-F5344CB8AC3E}">
        <p14:creationId xmlns:p14="http://schemas.microsoft.com/office/powerpoint/2010/main" val="2708197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4400"/>
            <a:ext cx="4899224" cy="5943600"/>
          </a:xfrm>
          <a:prstGeom prst="rect">
            <a:avLst/>
          </a:prstGeom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XENON100 Detector</a:t>
            </a:r>
          </a:p>
        </p:txBody>
      </p:sp>
      <p:sp>
        <p:nvSpPr>
          <p:cNvPr id="63491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5258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ea typeface="Arial" charset="0"/>
              </a:rPr>
              <a:t>Katsushi Arisaka, UCLA</a:t>
            </a:r>
          </a:p>
        </p:txBody>
      </p:sp>
      <p:sp>
        <p:nvSpPr>
          <p:cNvPr id="6349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2E3CBD5-B6C7-2648-8B52-7F979D362538}" type="slidenum">
              <a:rPr lang="en-US" sz="1500">
                <a:solidFill>
                  <a:srgbClr val="0000FF"/>
                </a:solidFill>
              </a:rPr>
              <a:pPr eaLnBrk="1" hangingPunct="1"/>
              <a:t>7</a:t>
            </a:fld>
            <a:endParaRPr lang="en-US" sz="1500">
              <a:solidFill>
                <a:srgbClr val="0000FF"/>
              </a:solidFill>
            </a:endParaRPr>
          </a:p>
        </p:txBody>
      </p:sp>
      <p:pic>
        <p:nvPicPr>
          <p:cNvPr id="6349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4"/>
          <a:stretch/>
        </p:blipFill>
        <p:spPr bwMode="auto">
          <a:xfrm>
            <a:off x="4933870" y="762000"/>
            <a:ext cx="466733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Rectangle 6"/>
          <p:cNvSpPr>
            <a:spLocks noChangeArrowheads="1"/>
          </p:cNvSpPr>
          <p:nvPr/>
        </p:nvSpPr>
        <p:spPr bwMode="auto">
          <a:xfrm>
            <a:off x="1752600" y="4495800"/>
            <a:ext cx="133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161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</a:t>
            </a:r>
          </a:p>
          <a:p>
            <a:pPr algn="ctr"/>
            <a:r>
              <a:rPr lang="en-US" b="1" dirty="0" smtClean="0">
                <a:solidFill>
                  <a:srgbClr val="FF00FF"/>
                </a:solidFill>
                <a:latin typeface="Arial Narrow" charset="0"/>
              </a:rPr>
              <a:t>(48 </a:t>
            </a:r>
            <a:r>
              <a:rPr lang="en-US" b="1" dirty="0">
                <a:solidFill>
                  <a:srgbClr val="FF00FF"/>
                </a:solidFill>
                <a:latin typeface="Arial Narrow" charset="0"/>
              </a:rPr>
              <a:t>kg)</a:t>
            </a:r>
          </a:p>
        </p:txBody>
      </p:sp>
    </p:spTree>
    <p:extLst>
      <p:ext uri="{BB962C8B-B14F-4D97-AF65-F5344CB8AC3E}">
        <p14:creationId xmlns:p14="http://schemas.microsoft.com/office/powerpoint/2010/main" val="8150312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556500" cy="762000"/>
          </a:xfrm>
        </p:spPr>
        <p:txBody>
          <a:bodyPr/>
          <a:lstStyle/>
          <a:p>
            <a:pPr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</a:tabLst>
            </a:pPr>
            <a:r>
              <a:rPr lang="en-GB" sz="4400">
                <a:latin typeface="Tahoma" charset="0"/>
                <a:ea typeface="ＭＳ Ｐゴシック" charset="0"/>
                <a:cs typeface="ＭＳ Ｐゴシック" charset="0"/>
              </a:rPr>
              <a:t>PMT Arrays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963988"/>
            <a:ext cx="389096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r="3755" b="3363"/>
          <a:stretch>
            <a:fillRect/>
          </a:stretch>
        </p:blipFill>
        <p:spPr bwMode="auto">
          <a:xfrm>
            <a:off x="3173413" y="3962400"/>
            <a:ext cx="3756025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28600" y="914400"/>
            <a:ext cx="8610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93738" algn="l"/>
                <a:tab pos="1387475" algn="l"/>
                <a:tab pos="2081213" algn="l"/>
                <a:tab pos="2776538" algn="l"/>
                <a:tab pos="3470275" algn="l"/>
                <a:tab pos="4164013" algn="l"/>
                <a:tab pos="4857750" algn="l"/>
                <a:tab pos="5553075" algn="l"/>
                <a:tab pos="6246813" algn="l"/>
                <a:tab pos="6940550" algn="l"/>
                <a:tab pos="7634288" algn="l"/>
                <a:tab pos="8329613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>  242 Hamamatsu R8520 PMTs</a:t>
            </a:r>
            <a:b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r>
              <a:rPr lang="en-GB" sz="32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</a:t>
            </a:r>
            <a:r>
              <a:rPr lang="en-GB" sz="36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1"x1", optimized for response @ </a:t>
            </a:r>
            <a:r>
              <a:rPr lang="en-GB" sz="2800" b="1" dirty="0" err="1">
                <a:solidFill>
                  <a:srgbClr val="0000FF"/>
                </a:solidFill>
                <a:latin typeface="Arial Narrow" charset="0"/>
                <a:cs typeface="msmincho" charset="0"/>
              </a:rPr>
              <a:t>Xe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scintillation light (</a:t>
            </a:r>
            <a:r>
              <a:rPr lang="en-GB" sz="2800" b="1" dirty="0" smtClean="0">
                <a:solidFill>
                  <a:srgbClr val="0000FF"/>
                </a:solidFill>
                <a:latin typeface="Arial Narrow" charset="0"/>
                <a:cs typeface="msmincho" charset="0"/>
              </a:rPr>
              <a:t>178 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nm)</a:t>
            </a:r>
          </a:p>
          <a:p>
            <a:pPr eaLnBrk="1" hangingPunct="1"/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   Low radioactivity ( ~ &lt;1 </a:t>
            </a:r>
            <a:r>
              <a:rPr lang="en-GB" sz="2800" b="1" dirty="0" err="1">
                <a:solidFill>
                  <a:srgbClr val="0000FF"/>
                </a:solidFill>
                <a:latin typeface="Arial Narrow" charset="0"/>
                <a:cs typeface="msmincho" charset="0"/>
              </a:rPr>
              <a:t>mBq</a:t>
            </a:r>
            <a:r>
              <a:rPr lang="en-GB" sz="2800" b="1" dirty="0">
                <a:solidFill>
                  <a:srgbClr val="0000FF"/>
                </a:solidFill>
                <a:latin typeface="Arial Narrow" charset="0"/>
                <a:cs typeface="msmincho" charset="0"/>
              </a:rPr>
              <a:t>/PMT)</a:t>
            </a:r>
            <a: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/>
            </a:r>
            <a:b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r>
              <a:rPr lang="en-GB" sz="8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> </a:t>
            </a:r>
          </a:p>
          <a:p>
            <a:pPr eaLnBrk="1" hangingPunct="1"/>
            <a:endParaRPr lang="en-GB" sz="800" b="1" dirty="0">
              <a:solidFill>
                <a:srgbClr val="000000"/>
              </a:solidFill>
              <a:latin typeface="Arial Narrow" charset="0"/>
              <a:cs typeface="msmincho" charset="0"/>
            </a:endParaRPr>
          </a:p>
          <a:p>
            <a:pPr eaLnBrk="1" hangingPunct="1"/>
            <a:r>
              <a:rPr lang="en-GB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> 	</a:t>
            </a:r>
            <a: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  <a:t/>
            </a:r>
            <a:br>
              <a:rPr lang="en-GB" sz="3200" b="1" dirty="0">
                <a:solidFill>
                  <a:srgbClr val="000000"/>
                </a:solidFill>
                <a:latin typeface="Arial Narrow" charset="0"/>
                <a:cs typeface="msmincho" charset="0"/>
              </a:rPr>
            </a:br>
            <a:endParaRPr lang="en-GB" sz="3200" b="1" dirty="0">
              <a:solidFill>
                <a:srgbClr val="000000"/>
              </a:solidFill>
              <a:latin typeface="Arial Narrow" charset="0"/>
              <a:cs typeface="msmincho" charset="0"/>
            </a:endParaRPr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963988"/>
            <a:ext cx="324326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43" name="Date Placeholder 9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500" smtClean="0">
                <a:solidFill>
                  <a:srgbClr val="0000FF"/>
                </a:solidFill>
              </a:rPr>
              <a:t>4/24/2011</a:t>
            </a:r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65544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634BFEA-0136-134D-B6B8-205748F8737B}" type="slidenum">
              <a:rPr lang="en-US" sz="1500">
                <a:solidFill>
                  <a:srgbClr val="0000FF"/>
                </a:solidFill>
              </a:rPr>
              <a:pPr eaLnBrk="1" hangingPunct="1"/>
              <a:t>8</a:t>
            </a:fld>
            <a:endParaRPr lang="en-US" sz="1500">
              <a:solidFill>
                <a:srgbClr val="0000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Katsushi Arisaka, UCLA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3810000" y="2667000"/>
            <a:ext cx="20574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32946A"/>
                </a:solidFill>
                <a:latin typeface="Arial Narrow" charset="0"/>
                <a:cs typeface="msmincho" charset="0"/>
              </a:rPr>
              <a:t>Bottom Array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80 PMTs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~33% QE</a:t>
            </a:r>
            <a:endParaRPr lang="en-US" dirty="0">
              <a:solidFill>
                <a:srgbClr val="1919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" y="2667000"/>
            <a:ext cx="1633538" cy="1262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32946A"/>
                </a:solidFill>
                <a:latin typeface="Arial Narrow" charset="0"/>
                <a:cs typeface="msmincho" charset="0"/>
              </a:rPr>
              <a:t>Top  Array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98 PMTs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~23% QE</a:t>
            </a:r>
            <a:endParaRPr lang="en-US" dirty="0">
              <a:solidFill>
                <a:srgbClr val="1919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10400" y="2667000"/>
            <a:ext cx="1771650" cy="1262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rgbClr val="32946A"/>
                </a:solidFill>
                <a:latin typeface="Arial Narrow" charset="0"/>
                <a:cs typeface="msmincho" charset="0"/>
              </a:rPr>
              <a:t>Active Veto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64 PMTs</a:t>
            </a:r>
          </a:p>
          <a:p>
            <a:pPr algn="ctr"/>
            <a:r>
              <a:rPr lang="en-GB" b="1" dirty="0">
                <a:solidFill>
                  <a:srgbClr val="191966"/>
                </a:solidFill>
                <a:latin typeface="Arial Narrow" charset="0"/>
                <a:cs typeface="msmincho" charset="0"/>
              </a:rPr>
              <a:t>~23% QE</a:t>
            </a:r>
            <a:endParaRPr lang="en-US" dirty="0">
              <a:solidFill>
                <a:srgbClr val="191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62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0" y="0"/>
            <a:ext cx="9601200" cy="7315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555625" y="76200"/>
            <a:ext cx="84359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480" tIns="48240" rIns="96480" bIns="48240" anchor="ctr"/>
          <a:lstStyle>
            <a:lvl1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6288" algn="l"/>
                <a:tab pos="10633075" algn="l"/>
              </a:tabLs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GB" sz="3200" b="1">
                <a:solidFill>
                  <a:srgbClr val="FF9900"/>
                </a:solidFill>
                <a:latin typeface="Tahoma" charset="0"/>
                <a:cs typeface="ＭＳ Ｐゴシック" charset="0"/>
              </a:rPr>
              <a:t>XENON100 Detector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8025"/>
            <a:ext cx="46482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33425"/>
            <a:ext cx="46386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4/24/2011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Katsushi Arisaka, UCLA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B5A99-B39A-5749-BF06-542C29DC8A5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77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ahoma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0800" cap="flat" cmpd="sng" algn="ctr">
          <a:solidFill>
            <a:srgbClr val="FFCC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47047</TotalTime>
  <Words>1265</Words>
  <Application>Microsoft Macintosh PowerPoint</Application>
  <PresentationFormat>Custom</PresentationFormat>
  <Paragraphs>455</Paragraphs>
  <Slides>32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blank</vt:lpstr>
      <vt:lpstr>Direct WIMP Detection with Noble Liquids</vt:lpstr>
      <vt:lpstr>Talk Outline</vt:lpstr>
      <vt:lpstr>Detection Technique</vt:lpstr>
      <vt:lpstr>Properties of Noble Liqud</vt:lpstr>
      <vt:lpstr>Target Mass Dependence of WIMP Cross Section</vt:lpstr>
      <vt:lpstr>Double-Phase Noble Liquids</vt:lpstr>
      <vt:lpstr>XENON100 Detector</vt:lpstr>
      <vt:lpstr>PMT Arrays</vt:lpstr>
      <vt:lpstr>PowerPoint Presentation</vt:lpstr>
      <vt:lpstr>PowerPoint Presentation</vt:lpstr>
      <vt:lpstr>Energy Spectrum of Real Data vs. MC</vt:lpstr>
      <vt:lpstr>Log(S2/S1) vs. Energy</vt:lpstr>
      <vt:lpstr>Event distribution in z vs. R2</vt:lpstr>
      <vt:lpstr>Log(S2/S1) vs. Energy</vt:lpstr>
      <vt:lpstr>Single Scatter Nuclear Recoil Event Candidate</vt:lpstr>
      <vt:lpstr>90% CL Limits of SI Cross Section</vt:lpstr>
      <vt:lpstr>Comparison of Xenon Detector Size</vt:lpstr>
      <vt:lpstr>QUPID (QUartz Photon Intensifying Detector)</vt:lpstr>
      <vt:lpstr>XENON1T</vt:lpstr>
      <vt:lpstr>Expected Backgrounds in XENON 1Ton (100 Year, Multi-hit Cut)</vt:lpstr>
      <vt:lpstr>DarkSide 50 kg  5 Ton</vt:lpstr>
      <vt:lpstr>PowerPoint Presentation</vt:lpstr>
      <vt:lpstr>(SI) WIMP Energy Spectrum for LXe (Cross Section = 10-45cm2)</vt:lpstr>
      <vt:lpstr>(SI) WIMP Energy Spectrum for LAr (Cross Section = 10-45cm2)</vt:lpstr>
      <vt:lpstr>1-σ Error of WIMP Mass vs SI Cross Section (10 ton*year Xe and 50 ton*year Ar)</vt:lpstr>
      <vt:lpstr>1-σ Error of WIMP Mass vs SI Cross Section (10 ton*year Xe and 50 ton*year Ar)</vt:lpstr>
      <vt:lpstr>LUX and LZD</vt:lpstr>
      <vt:lpstr>PowerPoint Presentation</vt:lpstr>
      <vt:lpstr>PowerPoint Presentation</vt:lpstr>
      <vt:lpstr>G3 (MAX) at DUSEL</vt:lpstr>
      <vt:lpstr>Projected Sensitivity</vt:lpstr>
      <vt:lpstr>Conclusions</vt:lpstr>
    </vt:vector>
  </TitlesOfParts>
  <Company>Bar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General-Purpose Liquid-Noble-Gas Multi-Detectors for WIMP, DPD and Solar neutrino</dc:title>
  <dc:creator>Katsushi Arisaka</dc:creator>
  <cp:lastModifiedBy>Katsushi Arisaka</cp:lastModifiedBy>
  <cp:revision>865</cp:revision>
  <cp:lastPrinted>2010-08-08T19:18:17Z</cp:lastPrinted>
  <dcterms:created xsi:type="dcterms:W3CDTF">2010-08-08T19:05:31Z</dcterms:created>
  <dcterms:modified xsi:type="dcterms:W3CDTF">2012-11-16T21:04:54Z</dcterms:modified>
</cp:coreProperties>
</file>