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1822" r:id="rId2"/>
    <p:sldId id="2125" r:id="rId3"/>
    <p:sldId id="2274" r:id="rId4"/>
    <p:sldId id="2323" r:id="rId5"/>
    <p:sldId id="2338" r:id="rId6"/>
    <p:sldId id="2177" r:id="rId7"/>
    <p:sldId id="2341" r:id="rId8"/>
    <p:sldId id="2145" r:id="rId9"/>
    <p:sldId id="2229" r:id="rId10"/>
    <p:sldId id="2342" r:id="rId11"/>
    <p:sldId id="2305" r:id="rId12"/>
    <p:sldId id="2321" r:id="rId13"/>
    <p:sldId id="2309" r:id="rId14"/>
    <p:sldId id="2306" r:id="rId15"/>
    <p:sldId id="2307" r:id="rId16"/>
    <p:sldId id="2322" r:id="rId17"/>
    <p:sldId id="2308" r:id="rId18"/>
    <p:sldId id="2317" r:id="rId19"/>
    <p:sldId id="2335" r:id="rId20"/>
    <p:sldId id="2310" r:id="rId21"/>
    <p:sldId id="2276" r:id="rId22"/>
    <p:sldId id="2345" r:id="rId23"/>
    <p:sldId id="2137" r:id="rId24"/>
    <p:sldId id="2138" r:id="rId25"/>
    <p:sldId id="2139" r:id="rId26"/>
    <p:sldId id="2141" r:id="rId27"/>
    <p:sldId id="2290" r:id="rId28"/>
    <p:sldId id="2168" r:id="rId29"/>
    <p:sldId id="2337" r:id="rId30"/>
    <p:sldId id="2291" r:id="rId31"/>
    <p:sldId id="2166" r:id="rId32"/>
    <p:sldId id="2167" r:id="rId33"/>
    <p:sldId id="2234" r:id="rId34"/>
    <p:sldId id="2176" r:id="rId35"/>
    <p:sldId id="2169" r:id="rId36"/>
    <p:sldId id="2334" r:id="rId37"/>
    <p:sldId id="2301" r:id="rId38"/>
    <p:sldId id="2347" r:id="rId39"/>
    <p:sldId id="2275" r:id="rId40"/>
    <p:sldId id="2346" r:id="rId41"/>
    <p:sldId id="2363" r:id="rId42"/>
    <p:sldId id="2368" r:id="rId43"/>
    <p:sldId id="2364" r:id="rId44"/>
    <p:sldId id="2314" r:id="rId45"/>
    <p:sldId id="2380" r:id="rId46"/>
    <p:sldId id="2226" r:id="rId47"/>
    <p:sldId id="2311" r:id="rId48"/>
    <p:sldId id="2300" r:id="rId49"/>
    <p:sldId id="2184" r:id="rId50"/>
    <p:sldId id="2293" r:id="rId51"/>
    <p:sldId id="2294" r:id="rId52"/>
    <p:sldId id="2331" r:id="rId53"/>
    <p:sldId id="2332" r:id="rId54"/>
    <p:sldId id="2343" r:id="rId55"/>
    <p:sldId id="2227" r:id="rId56"/>
    <p:sldId id="2228" r:id="rId57"/>
    <p:sldId id="2088" r:id="rId58"/>
    <p:sldId id="2018" r:id="rId59"/>
    <p:sldId id="2179" r:id="rId60"/>
    <p:sldId id="2336" r:id="rId61"/>
    <p:sldId id="2378" r:id="rId62"/>
    <p:sldId id="2379" r:id="rId63"/>
    <p:sldId id="2324" r:id="rId64"/>
    <p:sldId id="2325" r:id="rId65"/>
    <p:sldId id="2326" r:id="rId66"/>
    <p:sldId id="2327" r:id="rId67"/>
    <p:sldId id="2328" r:id="rId68"/>
    <p:sldId id="2367" r:id="rId69"/>
    <p:sldId id="2277" r:id="rId70"/>
    <p:sldId id="2330" r:id="rId71"/>
    <p:sldId id="2248" r:id="rId72"/>
    <p:sldId id="2249" r:id="rId73"/>
    <p:sldId id="2253" r:id="rId74"/>
    <p:sldId id="2255" r:id="rId75"/>
    <p:sldId id="2257" r:id="rId76"/>
    <p:sldId id="2258" r:id="rId77"/>
    <p:sldId id="2259" r:id="rId78"/>
    <p:sldId id="2260" r:id="rId79"/>
    <p:sldId id="2269" r:id="rId80"/>
    <p:sldId id="2272" r:id="rId81"/>
    <p:sldId id="2273" r:id="rId82"/>
    <p:sldId id="2333" r:id="rId83"/>
    <p:sldId id="2299" r:id="rId84"/>
  </p:sldIdLst>
  <p:sldSz cx="9601200" cy="7315200"/>
  <p:notesSz cx="7007225" cy="92884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2438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09638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66838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4038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B36F"/>
    <a:srgbClr val="A50021"/>
    <a:srgbClr val="0070C0"/>
    <a:srgbClr val="800080"/>
    <a:srgbClr val="FF00FF"/>
    <a:srgbClr val="FF9966"/>
    <a:srgbClr val="FFCCFF"/>
    <a:srgbClr val="0066FF"/>
    <a:srgbClr val="3333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60" autoAdjust="0"/>
    <p:restoredTop sz="99358" autoAdjust="0"/>
  </p:normalViewPr>
  <p:slideViewPr>
    <p:cSldViewPr>
      <p:cViewPr varScale="1">
        <p:scale>
          <a:sx n="130" d="100"/>
          <a:sy n="130" d="100"/>
        </p:scale>
        <p:origin x="-104" y="-528"/>
      </p:cViewPr>
      <p:guideLst>
        <p:guide orient="horz" pos="2304"/>
        <p:guide pos="3024"/>
      </p:guideLst>
    </p:cSldViewPr>
  </p:slideViewPr>
  <p:outlineViewPr>
    <p:cViewPr>
      <p:scale>
        <a:sx n="33" d="100"/>
        <a:sy n="33" d="100"/>
      </p:scale>
      <p:origin x="0" y="18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2480" y="-64"/>
      </p:cViewPr>
      <p:guideLst>
        <p:guide orient="horz" pos="2926"/>
        <p:guide pos="220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heme" Target="theme/theme1.xml"/><Relationship Id="rId9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notesMaster" Target="notesMasters/notesMaster1.xml"/><Relationship Id="rId86" Type="http://schemas.openxmlformats.org/officeDocument/2006/relationships/handoutMaster" Target="handoutMasters/handoutMaster1.xml"/><Relationship Id="rId87" Type="http://schemas.openxmlformats.org/officeDocument/2006/relationships/printerSettings" Target="printerSettings/printerSettings1.bin"/><Relationship Id="rId88" Type="http://schemas.openxmlformats.org/officeDocument/2006/relationships/presProps" Target="presProps.xml"/><Relationship Id="rId8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tsushi:Desktop:&#36039;&#26009;:QUPID%20QE%20(Xe%20and%20Ar%20Types).xls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034482758621"/>
          <c:y val="0.0497737556561086"/>
          <c:w val="0.833103448275862"/>
          <c:h val="0.77601809954751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QE(Ar)</c:v>
                </c:pt>
              </c:strCache>
            </c:strRef>
          </c:tx>
          <c:spPr>
            <a:ln w="381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Sheet1!$B$3:$B$71</c:f>
              <c:numCache>
                <c:formatCode>General</c:formatCode>
                <c:ptCount val="69"/>
                <c:pt idx="0">
                  <c:v>160.8</c:v>
                </c:pt>
                <c:pt idx="1">
                  <c:v>164.8</c:v>
                </c:pt>
                <c:pt idx="2">
                  <c:v>170.0</c:v>
                </c:pt>
                <c:pt idx="3">
                  <c:v>175.0</c:v>
                </c:pt>
                <c:pt idx="4">
                  <c:v>182.3</c:v>
                </c:pt>
                <c:pt idx="5">
                  <c:v>187.9</c:v>
                </c:pt>
                <c:pt idx="6">
                  <c:v>193.7</c:v>
                </c:pt>
                <c:pt idx="7">
                  <c:v>200.0</c:v>
                </c:pt>
                <c:pt idx="8">
                  <c:v>210.0</c:v>
                </c:pt>
                <c:pt idx="9">
                  <c:v>220.0</c:v>
                </c:pt>
                <c:pt idx="10">
                  <c:v>230.0</c:v>
                </c:pt>
                <c:pt idx="11">
                  <c:v>240.0</c:v>
                </c:pt>
                <c:pt idx="12">
                  <c:v>250.0</c:v>
                </c:pt>
                <c:pt idx="13">
                  <c:v>260.0</c:v>
                </c:pt>
                <c:pt idx="14">
                  <c:v>270.0</c:v>
                </c:pt>
                <c:pt idx="15">
                  <c:v>280.0</c:v>
                </c:pt>
                <c:pt idx="16">
                  <c:v>290.0</c:v>
                </c:pt>
                <c:pt idx="17">
                  <c:v>300.0</c:v>
                </c:pt>
                <c:pt idx="18">
                  <c:v>310.0</c:v>
                </c:pt>
                <c:pt idx="19">
                  <c:v>320.0</c:v>
                </c:pt>
                <c:pt idx="20">
                  <c:v>330.0</c:v>
                </c:pt>
                <c:pt idx="21">
                  <c:v>340.0</c:v>
                </c:pt>
                <c:pt idx="22">
                  <c:v>350.0</c:v>
                </c:pt>
                <c:pt idx="23">
                  <c:v>360.0</c:v>
                </c:pt>
                <c:pt idx="24">
                  <c:v>370.0</c:v>
                </c:pt>
                <c:pt idx="25">
                  <c:v>380.0</c:v>
                </c:pt>
                <c:pt idx="26">
                  <c:v>390.0</c:v>
                </c:pt>
                <c:pt idx="27">
                  <c:v>400.0</c:v>
                </c:pt>
                <c:pt idx="28">
                  <c:v>410.0</c:v>
                </c:pt>
                <c:pt idx="29">
                  <c:v>420.0</c:v>
                </c:pt>
                <c:pt idx="30">
                  <c:v>430.0</c:v>
                </c:pt>
                <c:pt idx="31">
                  <c:v>440.0</c:v>
                </c:pt>
                <c:pt idx="32">
                  <c:v>450.0</c:v>
                </c:pt>
                <c:pt idx="33">
                  <c:v>460.0</c:v>
                </c:pt>
                <c:pt idx="34">
                  <c:v>470.0</c:v>
                </c:pt>
                <c:pt idx="35">
                  <c:v>480.0</c:v>
                </c:pt>
                <c:pt idx="36">
                  <c:v>490.0</c:v>
                </c:pt>
                <c:pt idx="37">
                  <c:v>500.0</c:v>
                </c:pt>
                <c:pt idx="38">
                  <c:v>510.0</c:v>
                </c:pt>
                <c:pt idx="39">
                  <c:v>520.0</c:v>
                </c:pt>
                <c:pt idx="40">
                  <c:v>530.0</c:v>
                </c:pt>
                <c:pt idx="41">
                  <c:v>540.0</c:v>
                </c:pt>
                <c:pt idx="42">
                  <c:v>550.0</c:v>
                </c:pt>
                <c:pt idx="43">
                  <c:v>560.0</c:v>
                </c:pt>
                <c:pt idx="44">
                  <c:v>570.0</c:v>
                </c:pt>
                <c:pt idx="45">
                  <c:v>580.0</c:v>
                </c:pt>
                <c:pt idx="46">
                  <c:v>590.0</c:v>
                </c:pt>
                <c:pt idx="47">
                  <c:v>600.0</c:v>
                </c:pt>
                <c:pt idx="48">
                  <c:v>610.0</c:v>
                </c:pt>
                <c:pt idx="49">
                  <c:v>620.0</c:v>
                </c:pt>
                <c:pt idx="50">
                  <c:v>630.0</c:v>
                </c:pt>
                <c:pt idx="51">
                  <c:v>640.0</c:v>
                </c:pt>
                <c:pt idx="52">
                  <c:v>650.0</c:v>
                </c:pt>
                <c:pt idx="53">
                  <c:v>660.0</c:v>
                </c:pt>
                <c:pt idx="54">
                  <c:v>670.0</c:v>
                </c:pt>
                <c:pt idx="55">
                  <c:v>680.0</c:v>
                </c:pt>
                <c:pt idx="56">
                  <c:v>690.0</c:v>
                </c:pt>
                <c:pt idx="57">
                  <c:v>700.0</c:v>
                </c:pt>
                <c:pt idx="58">
                  <c:v>710.0</c:v>
                </c:pt>
                <c:pt idx="59">
                  <c:v>720.0</c:v>
                </c:pt>
                <c:pt idx="60">
                  <c:v>730.0</c:v>
                </c:pt>
                <c:pt idx="61">
                  <c:v>740.0</c:v>
                </c:pt>
                <c:pt idx="62">
                  <c:v>750.0</c:v>
                </c:pt>
                <c:pt idx="63">
                  <c:v>760.0</c:v>
                </c:pt>
                <c:pt idx="64">
                  <c:v>770.0</c:v>
                </c:pt>
                <c:pt idx="65">
                  <c:v>780.0</c:v>
                </c:pt>
                <c:pt idx="66">
                  <c:v>790.0</c:v>
                </c:pt>
                <c:pt idx="67">
                  <c:v>800.0</c:v>
                </c:pt>
                <c:pt idx="68">
                  <c:v>810.0</c:v>
                </c:pt>
              </c:numCache>
            </c:numRef>
          </c:xVal>
          <c:yVal>
            <c:numRef>
              <c:f>Sheet1!$C$3:$C$71</c:f>
              <c:numCache>
                <c:formatCode>0.0_ </c:formatCode>
                <c:ptCount val="69"/>
                <c:pt idx="0">
                  <c:v>2.349018633794996</c:v>
                </c:pt>
                <c:pt idx="1">
                  <c:v>4.255253401860397</c:v>
                </c:pt>
                <c:pt idx="2">
                  <c:v>6.286117314646098</c:v>
                </c:pt>
                <c:pt idx="3">
                  <c:v>8.38059933469443</c:v>
                </c:pt>
                <c:pt idx="4">
                  <c:v>12.35874972947051</c:v>
                </c:pt>
                <c:pt idx="5">
                  <c:v>16.03220839537745</c:v>
                </c:pt>
                <c:pt idx="6">
                  <c:v>19.15519292804305</c:v>
                </c:pt>
                <c:pt idx="7">
                  <c:v>23.28902435302732</c:v>
                </c:pt>
                <c:pt idx="8">
                  <c:v>23.98029136657712</c:v>
                </c:pt>
                <c:pt idx="9">
                  <c:v>23.7701244354248</c:v>
                </c:pt>
                <c:pt idx="10">
                  <c:v>23.1979103088379</c:v>
                </c:pt>
                <c:pt idx="11">
                  <c:v>24.15596961975098</c:v>
                </c:pt>
                <c:pt idx="12">
                  <c:v>24.65636825561523</c:v>
                </c:pt>
                <c:pt idx="13">
                  <c:v>25.48278999328612</c:v>
                </c:pt>
                <c:pt idx="14">
                  <c:v>26.35500907897949</c:v>
                </c:pt>
                <c:pt idx="15">
                  <c:v>27.8112678527832</c:v>
                </c:pt>
                <c:pt idx="16">
                  <c:v>29.86772918701172</c:v>
                </c:pt>
                <c:pt idx="17">
                  <c:v>32.00918197631835</c:v>
                </c:pt>
                <c:pt idx="18">
                  <c:v>34.71362686157227</c:v>
                </c:pt>
                <c:pt idx="19">
                  <c:v>35.95013046264621</c:v>
                </c:pt>
                <c:pt idx="20">
                  <c:v>37.38062286376937</c:v>
                </c:pt>
                <c:pt idx="21">
                  <c:v>38.22902297973633</c:v>
                </c:pt>
                <c:pt idx="22">
                  <c:v>38.52346420288086</c:v>
                </c:pt>
                <c:pt idx="23">
                  <c:v>38.5283546447754</c:v>
                </c:pt>
                <c:pt idx="24">
                  <c:v>38.44721984863281</c:v>
                </c:pt>
                <c:pt idx="25">
                  <c:v>38.9737434387207</c:v>
                </c:pt>
                <c:pt idx="26">
                  <c:v>38.56827926635742</c:v>
                </c:pt>
                <c:pt idx="27">
                  <c:v>38.56006240844727</c:v>
                </c:pt>
                <c:pt idx="28">
                  <c:v>37.82058334350585</c:v>
                </c:pt>
                <c:pt idx="29">
                  <c:v>37.05261993408203</c:v>
                </c:pt>
                <c:pt idx="30">
                  <c:v>36.29634475708008</c:v>
                </c:pt>
                <c:pt idx="31">
                  <c:v>35.02467727661129</c:v>
                </c:pt>
                <c:pt idx="32">
                  <c:v>33.47610092163086</c:v>
                </c:pt>
                <c:pt idx="33">
                  <c:v>32.09024810791016</c:v>
                </c:pt>
                <c:pt idx="34">
                  <c:v>30.34454727172852</c:v>
                </c:pt>
                <c:pt idx="35">
                  <c:v>28.45795631408691</c:v>
                </c:pt>
                <c:pt idx="36">
                  <c:v>26.66162109375</c:v>
                </c:pt>
                <c:pt idx="37">
                  <c:v>25.13468742370605</c:v>
                </c:pt>
                <c:pt idx="38">
                  <c:v>23.36907768249512</c:v>
                </c:pt>
                <c:pt idx="39">
                  <c:v>21.64956092834473</c:v>
                </c:pt>
                <c:pt idx="40">
                  <c:v>19.65449333190918</c:v>
                </c:pt>
                <c:pt idx="41">
                  <c:v>17.53648376464844</c:v>
                </c:pt>
                <c:pt idx="42">
                  <c:v>15.55051517486572</c:v>
                </c:pt>
                <c:pt idx="43">
                  <c:v>13.5048656463623</c:v>
                </c:pt>
                <c:pt idx="44">
                  <c:v>11.4263858795166</c:v>
                </c:pt>
                <c:pt idx="45">
                  <c:v>9.533738136291498</c:v>
                </c:pt>
                <c:pt idx="46">
                  <c:v>7.867287635803223</c:v>
                </c:pt>
                <c:pt idx="47">
                  <c:v>6.505989074707029</c:v>
                </c:pt>
                <c:pt idx="48">
                  <c:v>5.396774291992187</c:v>
                </c:pt>
                <c:pt idx="49">
                  <c:v>4.468975067138667</c:v>
                </c:pt>
                <c:pt idx="50">
                  <c:v>3.619303703308104</c:v>
                </c:pt>
                <c:pt idx="51">
                  <c:v>2.840319633483876</c:v>
                </c:pt>
                <c:pt idx="52">
                  <c:v>2.195958614349363</c:v>
                </c:pt>
                <c:pt idx="53">
                  <c:v>1.659206867218017</c:v>
                </c:pt>
                <c:pt idx="54">
                  <c:v>1.228665351867676</c:v>
                </c:pt>
                <c:pt idx="55">
                  <c:v>0.876472115516663</c:v>
                </c:pt>
                <c:pt idx="56">
                  <c:v>0.607634723186493</c:v>
                </c:pt>
                <c:pt idx="57">
                  <c:v>0.41355961561203</c:v>
                </c:pt>
                <c:pt idx="58">
                  <c:v>0.2771315574646</c:v>
                </c:pt>
                <c:pt idx="59">
                  <c:v>0.179253473877907</c:v>
                </c:pt>
                <c:pt idx="60">
                  <c:v>0.115456826984882</c:v>
                </c:pt>
                <c:pt idx="61">
                  <c:v>0.0714330300688744</c:v>
                </c:pt>
                <c:pt idx="62">
                  <c:v>0.0433473885059357</c:v>
                </c:pt>
                <c:pt idx="63">
                  <c:v>0.025777418166399</c:v>
                </c:pt>
                <c:pt idx="64">
                  <c:v>0.0156596302986145</c:v>
                </c:pt>
                <c:pt idx="65">
                  <c:v>0.00937607325613498</c:v>
                </c:pt>
                <c:pt idx="66">
                  <c:v>0.00555942766368389</c:v>
                </c:pt>
                <c:pt idx="67">
                  <c:v>0.00333290966227651</c:v>
                </c:pt>
                <c:pt idx="68">
                  <c:v>0.00203918106853962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Sheet1!$D$2</c:f>
              <c:strCache>
                <c:ptCount val="1"/>
                <c:pt idx="0">
                  <c:v>QE(Xe)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Sheet1!$B$3:$B$71</c:f>
              <c:numCache>
                <c:formatCode>General</c:formatCode>
                <c:ptCount val="69"/>
                <c:pt idx="0">
                  <c:v>160.8</c:v>
                </c:pt>
                <c:pt idx="1">
                  <c:v>164.8</c:v>
                </c:pt>
                <c:pt idx="2">
                  <c:v>170.0</c:v>
                </c:pt>
                <c:pt idx="3">
                  <c:v>175.0</c:v>
                </c:pt>
                <c:pt idx="4">
                  <c:v>182.3</c:v>
                </c:pt>
                <c:pt idx="5">
                  <c:v>187.9</c:v>
                </c:pt>
                <c:pt idx="6">
                  <c:v>193.7</c:v>
                </c:pt>
                <c:pt idx="7">
                  <c:v>200.0</c:v>
                </c:pt>
                <c:pt idx="8">
                  <c:v>210.0</c:v>
                </c:pt>
                <c:pt idx="9">
                  <c:v>220.0</c:v>
                </c:pt>
                <c:pt idx="10">
                  <c:v>230.0</c:v>
                </c:pt>
                <c:pt idx="11">
                  <c:v>240.0</c:v>
                </c:pt>
                <c:pt idx="12">
                  <c:v>250.0</c:v>
                </c:pt>
                <c:pt idx="13">
                  <c:v>260.0</c:v>
                </c:pt>
                <c:pt idx="14">
                  <c:v>270.0</c:v>
                </c:pt>
                <c:pt idx="15">
                  <c:v>280.0</c:v>
                </c:pt>
                <c:pt idx="16">
                  <c:v>290.0</c:v>
                </c:pt>
                <c:pt idx="17">
                  <c:v>300.0</c:v>
                </c:pt>
                <c:pt idx="18">
                  <c:v>310.0</c:v>
                </c:pt>
                <c:pt idx="19">
                  <c:v>320.0</c:v>
                </c:pt>
                <c:pt idx="20">
                  <c:v>330.0</c:v>
                </c:pt>
                <c:pt idx="21">
                  <c:v>340.0</c:v>
                </c:pt>
                <c:pt idx="22">
                  <c:v>350.0</c:v>
                </c:pt>
                <c:pt idx="23">
                  <c:v>360.0</c:v>
                </c:pt>
                <c:pt idx="24">
                  <c:v>370.0</c:v>
                </c:pt>
                <c:pt idx="25">
                  <c:v>380.0</c:v>
                </c:pt>
                <c:pt idx="26">
                  <c:v>390.0</c:v>
                </c:pt>
                <c:pt idx="27">
                  <c:v>400.0</c:v>
                </c:pt>
                <c:pt idx="28">
                  <c:v>410.0</c:v>
                </c:pt>
                <c:pt idx="29">
                  <c:v>420.0</c:v>
                </c:pt>
                <c:pt idx="30">
                  <c:v>430.0</c:v>
                </c:pt>
                <c:pt idx="31">
                  <c:v>440.0</c:v>
                </c:pt>
                <c:pt idx="32">
                  <c:v>450.0</c:v>
                </c:pt>
                <c:pt idx="33">
                  <c:v>460.0</c:v>
                </c:pt>
                <c:pt idx="34">
                  <c:v>470.0</c:v>
                </c:pt>
                <c:pt idx="35">
                  <c:v>480.0</c:v>
                </c:pt>
                <c:pt idx="36">
                  <c:v>490.0</c:v>
                </c:pt>
                <c:pt idx="37">
                  <c:v>500.0</c:v>
                </c:pt>
                <c:pt idx="38">
                  <c:v>510.0</c:v>
                </c:pt>
                <c:pt idx="39">
                  <c:v>520.0</c:v>
                </c:pt>
                <c:pt idx="40">
                  <c:v>530.0</c:v>
                </c:pt>
                <c:pt idx="41">
                  <c:v>540.0</c:v>
                </c:pt>
                <c:pt idx="42">
                  <c:v>550.0</c:v>
                </c:pt>
                <c:pt idx="43">
                  <c:v>560.0</c:v>
                </c:pt>
                <c:pt idx="44">
                  <c:v>570.0</c:v>
                </c:pt>
                <c:pt idx="45">
                  <c:v>580.0</c:v>
                </c:pt>
                <c:pt idx="46">
                  <c:v>590.0</c:v>
                </c:pt>
                <c:pt idx="47">
                  <c:v>600.0</c:v>
                </c:pt>
                <c:pt idx="48">
                  <c:v>610.0</c:v>
                </c:pt>
                <c:pt idx="49">
                  <c:v>620.0</c:v>
                </c:pt>
                <c:pt idx="50">
                  <c:v>630.0</c:v>
                </c:pt>
                <c:pt idx="51">
                  <c:v>640.0</c:v>
                </c:pt>
                <c:pt idx="52">
                  <c:v>650.0</c:v>
                </c:pt>
                <c:pt idx="53">
                  <c:v>660.0</c:v>
                </c:pt>
                <c:pt idx="54">
                  <c:v>670.0</c:v>
                </c:pt>
                <c:pt idx="55">
                  <c:v>680.0</c:v>
                </c:pt>
                <c:pt idx="56">
                  <c:v>690.0</c:v>
                </c:pt>
                <c:pt idx="57">
                  <c:v>700.0</c:v>
                </c:pt>
                <c:pt idx="58">
                  <c:v>710.0</c:v>
                </c:pt>
                <c:pt idx="59">
                  <c:v>720.0</c:v>
                </c:pt>
                <c:pt idx="60">
                  <c:v>730.0</c:v>
                </c:pt>
                <c:pt idx="61">
                  <c:v>740.0</c:v>
                </c:pt>
                <c:pt idx="62">
                  <c:v>750.0</c:v>
                </c:pt>
                <c:pt idx="63">
                  <c:v>760.0</c:v>
                </c:pt>
                <c:pt idx="64">
                  <c:v>770.0</c:v>
                </c:pt>
                <c:pt idx="65">
                  <c:v>780.0</c:v>
                </c:pt>
                <c:pt idx="66">
                  <c:v>790.0</c:v>
                </c:pt>
                <c:pt idx="67">
                  <c:v>800.0</c:v>
                </c:pt>
                <c:pt idx="68">
                  <c:v>810.0</c:v>
                </c:pt>
              </c:numCache>
            </c:numRef>
          </c:xVal>
          <c:yVal>
            <c:numRef>
              <c:f>Sheet1!$D$3:$D$71</c:f>
              <c:numCache>
                <c:formatCode>0.0_ </c:formatCode>
                <c:ptCount val="69"/>
                <c:pt idx="0">
                  <c:v>18.15957707719561</c:v>
                </c:pt>
                <c:pt idx="1">
                  <c:v>27.95808381980953</c:v>
                </c:pt>
                <c:pt idx="2">
                  <c:v>33.45469716555396</c:v>
                </c:pt>
                <c:pt idx="3">
                  <c:v>35.85285652740014</c:v>
                </c:pt>
                <c:pt idx="4">
                  <c:v>36.86861765125374</c:v>
                </c:pt>
                <c:pt idx="5">
                  <c:v>36.68079699487707</c:v>
                </c:pt>
                <c:pt idx="6">
                  <c:v>35.02165307117114</c:v>
                </c:pt>
                <c:pt idx="7">
                  <c:v>28.80695343017578</c:v>
                </c:pt>
                <c:pt idx="8">
                  <c:v>26.70722007751465</c:v>
                </c:pt>
                <c:pt idx="9">
                  <c:v>25.50461959838867</c:v>
                </c:pt>
                <c:pt idx="10">
                  <c:v>24.16735076904297</c:v>
                </c:pt>
                <c:pt idx="11">
                  <c:v>24.20557022094727</c:v>
                </c:pt>
                <c:pt idx="12">
                  <c:v>24.01867866516113</c:v>
                </c:pt>
                <c:pt idx="13">
                  <c:v>23.95081329345703</c:v>
                </c:pt>
                <c:pt idx="14">
                  <c:v>23.68205642700195</c:v>
                </c:pt>
                <c:pt idx="15">
                  <c:v>23.72265434265137</c:v>
                </c:pt>
                <c:pt idx="16">
                  <c:v>24.09560775756836</c:v>
                </c:pt>
                <c:pt idx="17">
                  <c:v>24.12824821472168</c:v>
                </c:pt>
                <c:pt idx="18">
                  <c:v>24.94073295593248</c:v>
                </c:pt>
                <c:pt idx="19">
                  <c:v>25.03063201904297</c:v>
                </c:pt>
                <c:pt idx="20">
                  <c:v>25.34960556030273</c:v>
                </c:pt>
                <c:pt idx="21">
                  <c:v>25.61119842529296</c:v>
                </c:pt>
                <c:pt idx="22">
                  <c:v>25.47708511352539</c:v>
                </c:pt>
                <c:pt idx="23">
                  <c:v>25.36079978942871</c:v>
                </c:pt>
                <c:pt idx="24">
                  <c:v>25.17622756958008</c:v>
                </c:pt>
                <c:pt idx="25">
                  <c:v>25.21687316894531</c:v>
                </c:pt>
                <c:pt idx="26">
                  <c:v>24.70805549621582</c:v>
                </c:pt>
                <c:pt idx="27">
                  <c:v>24.42034149169922</c:v>
                </c:pt>
                <c:pt idx="28">
                  <c:v>24.01670074462891</c:v>
                </c:pt>
                <c:pt idx="29">
                  <c:v>23.50816917419434</c:v>
                </c:pt>
                <c:pt idx="30">
                  <c:v>22.81363487243652</c:v>
                </c:pt>
                <c:pt idx="31">
                  <c:v>22.10804748535156</c:v>
                </c:pt>
                <c:pt idx="32">
                  <c:v>21.32328796386719</c:v>
                </c:pt>
                <c:pt idx="33">
                  <c:v>20.36043167114258</c:v>
                </c:pt>
                <c:pt idx="34">
                  <c:v>19.54469108581543</c:v>
                </c:pt>
                <c:pt idx="35">
                  <c:v>18.58720588684082</c:v>
                </c:pt>
                <c:pt idx="36">
                  <c:v>17.75349998474118</c:v>
                </c:pt>
                <c:pt idx="37">
                  <c:v>16.783935546875</c:v>
                </c:pt>
                <c:pt idx="38">
                  <c:v>15.52172565460205</c:v>
                </c:pt>
                <c:pt idx="39">
                  <c:v>14.03402996063232</c:v>
                </c:pt>
                <c:pt idx="40">
                  <c:v>12.23072242736816</c:v>
                </c:pt>
                <c:pt idx="41">
                  <c:v>10.62366485595703</c:v>
                </c:pt>
                <c:pt idx="42">
                  <c:v>9.283973693847653</c:v>
                </c:pt>
                <c:pt idx="43">
                  <c:v>8.101633071899414</c:v>
                </c:pt>
                <c:pt idx="44">
                  <c:v>7.063093662261963</c:v>
                </c:pt>
                <c:pt idx="45">
                  <c:v>6.206438064575195</c:v>
                </c:pt>
                <c:pt idx="46">
                  <c:v>5.419345378875732</c:v>
                </c:pt>
                <c:pt idx="47">
                  <c:v>4.664823055267334</c:v>
                </c:pt>
                <c:pt idx="48">
                  <c:v>3.986807107925415</c:v>
                </c:pt>
                <c:pt idx="49">
                  <c:v>3.346833944320679</c:v>
                </c:pt>
                <c:pt idx="50">
                  <c:v>2.720881223678589</c:v>
                </c:pt>
                <c:pt idx="51">
                  <c:v>2.146116256713867</c:v>
                </c:pt>
                <c:pt idx="52">
                  <c:v>1.649711966514587</c:v>
                </c:pt>
                <c:pt idx="53">
                  <c:v>1.23440158367157</c:v>
                </c:pt>
                <c:pt idx="54">
                  <c:v>0.905605554580688</c:v>
                </c:pt>
                <c:pt idx="55">
                  <c:v>0.632742285728454</c:v>
                </c:pt>
                <c:pt idx="56">
                  <c:v>0.431731998920441</c:v>
                </c:pt>
                <c:pt idx="57">
                  <c:v>0.286075353622436</c:v>
                </c:pt>
                <c:pt idx="58">
                  <c:v>0.18689814209938</c:v>
                </c:pt>
                <c:pt idx="59">
                  <c:v>0.1178248077631</c:v>
                </c:pt>
                <c:pt idx="60">
                  <c:v>0.0738784894347191</c:v>
                </c:pt>
                <c:pt idx="61">
                  <c:v>0.0449356660246849</c:v>
                </c:pt>
                <c:pt idx="62">
                  <c:v>0.0266650263220072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8978216"/>
        <c:axId val="-2129790072"/>
      </c:scatterChart>
      <c:valAx>
        <c:axId val="-2118978216"/>
        <c:scaling>
          <c:orientation val="minMax"/>
          <c:max val="600.0"/>
          <c:min val="150.0"/>
        </c:scaling>
        <c:delete val="0"/>
        <c:axPos val="b"/>
        <c:majorGridlines>
          <c:spPr>
            <a:ln w="3175" cmpd="sng">
              <a:solidFill>
                <a:schemeClr val="bg1">
                  <a:lumMod val="65000"/>
                </a:schemeClr>
              </a:solidFill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2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000"/>
                  <a:t>Wavelength [nm]</a:t>
                </a:r>
              </a:p>
            </c:rich>
          </c:tx>
          <c:layout>
            <c:manualLayout>
              <c:xMode val="edge"/>
              <c:yMode val="edge"/>
              <c:x val="0.451034482758621"/>
              <c:y val="0.91402714932126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129790072"/>
        <c:crosses val="autoZero"/>
        <c:crossBetween val="midCat"/>
        <c:minorUnit val="10.0"/>
      </c:valAx>
      <c:valAx>
        <c:axId val="-2129790072"/>
        <c:scaling>
          <c:orientation val="minMax"/>
          <c:max val="45.0"/>
          <c:min val="0.0"/>
        </c:scaling>
        <c:delete val="0"/>
        <c:axPos val="l"/>
        <c:majorGridlines>
          <c:spPr>
            <a:ln w="3175" cmpd="sng">
              <a:solidFill>
                <a:schemeClr val="bg1">
                  <a:lumMod val="65000"/>
                </a:schemeClr>
              </a:solidFill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2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000"/>
                  <a:t>Quantum Efficiency [%]</a:t>
                </a:r>
              </a:p>
            </c:rich>
          </c:tx>
          <c:layout>
            <c:manualLayout>
              <c:xMode val="edge"/>
              <c:yMode val="edge"/>
              <c:x val="0.0124137931034483"/>
              <c:y val="0.219457013574661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118978216"/>
        <c:crosses val="autoZero"/>
        <c:crossBetween val="midCat"/>
        <c:majorUnit val="10.0"/>
      </c:valAx>
      <c:spPr>
        <a:noFill/>
        <a:ln w="28575" cmpd="sng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0.41199</cdr:x>
      <cdr:y>0.40699</cdr:y>
    </cdr:from>
    <cdr:to>
      <cdr:x>0.57186</cdr:x>
      <cdr:y>0.48405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981652" y="2438382"/>
          <a:ext cx="1545014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r>
            <a:rPr lang="en-US" sz="2400" b="1" dirty="0" smtClean="0">
              <a:solidFill>
                <a:srgbClr val="FF0000"/>
              </a:solidFill>
            </a:rPr>
            <a:t>Xenon </a:t>
          </a:r>
          <a:r>
            <a:rPr lang="en-US" sz="2400" b="1" dirty="0">
              <a:solidFill>
                <a:srgbClr val="FF0000"/>
              </a:solidFill>
            </a:rPr>
            <a:t>t</a:t>
          </a:r>
          <a:r>
            <a:rPr lang="en-US" sz="2400" b="1" dirty="0" smtClean="0">
              <a:solidFill>
                <a:srgbClr val="FF0000"/>
              </a:solidFill>
            </a:rPr>
            <a:t>ype</a:t>
          </a:r>
        </a:p>
      </cdr:txBody>
    </cdr:sp>
  </cdr:relSizeAnchor>
  <cdr:relSizeAnchor xmlns:cdr="http://schemas.openxmlformats.org/drawingml/2006/chartDrawing">
    <cdr:from>
      <cdr:x>0.70806</cdr:x>
      <cdr:y>0.19417</cdr:y>
    </cdr:from>
    <cdr:to>
      <cdr:x>0.86499</cdr:x>
      <cdr:y>0.27123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842988" y="1163320"/>
          <a:ext cx="1516611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r>
            <a:rPr lang="en-US" sz="2400" b="1" dirty="0" smtClean="0">
              <a:solidFill>
                <a:srgbClr val="0000FF"/>
              </a:solidFill>
            </a:rPr>
            <a:t>Argon </a:t>
          </a:r>
          <a:r>
            <a:rPr lang="en-US" sz="2400" b="1" dirty="0">
              <a:solidFill>
                <a:srgbClr val="0000FF"/>
              </a:solidFill>
            </a:rPr>
            <a:t>t</a:t>
          </a:r>
          <a:r>
            <a:rPr lang="en-US" sz="2400" b="1" dirty="0" smtClean="0">
              <a:solidFill>
                <a:srgbClr val="0000FF"/>
              </a:solidFill>
            </a:rPr>
            <a:t>ype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>
            <a:lvl1pPr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>
            <a:lvl1pPr algn="r"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4913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b" anchorCtr="0" compatLnSpc="1">
            <a:prstTxWarp prst="textNoShape">
              <a:avLst/>
            </a:prstTxWarp>
          </a:bodyPr>
          <a:lstStyle>
            <a:lvl1pPr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24913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b" anchorCtr="0" compatLnSpc="1">
            <a:prstTxWarp prst="textNoShape">
              <a:avLst/>
            </a:prstTxWarp>
          </a:bodyPr>
          <a:lstStyle>
            <a:lvl1pPr algn="r" defTabSz="936625">
              <a:defRPr sz="1300">
                <a:latin typeface="Times New Roman" charset="0"/>
              </a:defRPr>
            </a:lvl1pPr>
          </a:lstStyle>
          <a:p>
            <a:fld id="{3561C6F7-BCF0-FA4C-A263-438FFF0B4A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281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>
            <a:lvl1pPr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>
            <a:lvl1pPr algn="r"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96913"/>
            <a:ext cx="4572000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08488"/>
            <a:ext cx="5140325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4913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b" anchorCtr="0" compatLnSpc="1">
            <a:prstTxWarp prst="textNoShape">
              <a:avLst/>
            </a:prstTxWarp>
          </a:bodyPr>
          <a:lstStyle>
            <a:lvl1pPr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24913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b" anchorCtr="0" compatLnSpc="1">
            <a:prstTxWarp prst="textNoShape">
              <a:avLst/>
            </a:prstTxWarp>
          </a:bodyPr>
          <a:lstStyle>
            <a:lvl1pPr algn="r" defTabSz="936625">
              <a:defRPr sz="1300">
                <a:latin typeface="Times New Roman" charset="0"/>
              </a:defRPr>
            </a:lvl1pPr>
          </a:lstStyle>
          <a:p>
            <a:fld id="{4B393642-0B86-6946-BE1E-74BF4075D6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558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24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2pPr>
    <a:lvl3pPr marL="9096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3pPr>
    <a:lvl4pPr marL="13668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4pPr>
    <a:lvl5pPr marL="18240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5pPr>
    <a:lvl6pPr marL="2283965" algn="l" defTabSz="9135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756" algn="l" defTabSz="9135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549" algn="l" defTabSz="9135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342" algn="l" defTabSz="9135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C8C9F79-EDC8-0748-B42A-D836E2831275}" type="slidenum">
              <a:rPr lang="en-US" sz="1300">
                <a:latin typeface="Times New Roman" charset="0"/>
              </a:rPr>
              <a:pPr eaLnBrk="1" hangingPunct="1"/>
              <a:t>1</a:t>
            </a:fld>
            <a:endParaRPr lang="en-US" sz="1300">
              <a:latin typeface="Times New Roman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38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430" indent="-285550" defTabSz="93438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200" indent="-228440" defTabSz="93438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99080" indent="-228440" defTabSz="93438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5960" indent="-228440" defTabSz="93438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2840" indent="-228440" defTabSz="9343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69720" indent="-228440" defTabSz="9343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6600" indent="-228440" defTabSz="9343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3480" indent="-228440" defTabSz="9343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5D53D6A-395A-A740-9B45-02139D5B5E4B}" type="slidenum">
              <a:rPr lang="en-US" sz="1300">
                <a:latin typeface="Times New Roman" charset="0"/>
              </a:rPr>
              <a:pPr eaLnBrk="1" hangingPunct="1"/>
              <a:t>15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14485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54D4647-1691-4840-98F6-27980F483300}" type="slidenum">
              <a:rPr lang="en-US" sz="1300">
                <a:latin typeface="Times New Roman" charset="0"/>
              </a:rPr>
              <a:pPr eaLnBrk="1" hangingPunct="1"/>
              <a:t>18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62708FA-D9DF-ED4E-A209-4B13F4F90B93}" type="slidenum">
              <a:rPr lang="en-US" sz="1200">
                <a:latin typeface="Times New Roman" charset="0"/>
              </a:rPr>
              <a:pPr eaLnBrk="1" hangingPunct="1"/>
              <a:t>21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6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36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5684" indent="-275263" defTabSz="93436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052" indent="-220210" defTabSz="93436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1473" indent="-220210" defTabSz="93436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1893" indent="-220210" defTabSz="93436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2314" indent="-220210" defTabSz="9343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2735" indent="-220210" defTabSz="9343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3156" indent="-220210" defTabSz="9343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3576" indent="-220210" defTabSz="9343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1D2037-9B10-C741-B6BF-03D65A549466}" type="slidenum">
              <a:rPr lang="en-US" sz="1300">
                <a:latin typeface="Times New Roman" charset="0"/>
              </a:rPr>
              <a:pPr eaLnBrk="1" hangingPunct="1"/>
              <a:t>22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66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3660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59011E4-31ED-0F42-85BA-A267D12F4D40}" type="slidenum">
              <a:rPr lang="en-US" sz="1300">
                <a:latin typeface="Times New Roman" charset="0"/>
              </a:rPr>
              <a:pPr eaLnBrk="1" hangingPunct="1"/>
              <a:t>23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95413" y="892175"/>
            <a:ext cx="4216400" cy="3214688"/>
          </a:xfrm>
          <a:solidFill>
            <a:srgbClr val="FFFFFF"/>
          </a:solidFill>
          <a:ln/>
        </p:spPr>
      </p:sp>
      <p:sp>
        <p:nvSpPr>
          <p:cNvPr id="66563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084235" y="4418471"/>
            <a:ext cx="4844839" cy="356917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77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9777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AA777D0-4A5C-7B4D-966A-287E95A9C071}" type="slidenum">
              <a:rPr lang="en-US" sz="1300">
                <a:latin typeface="Times New Roman" charset="0"/>
              </a:rPr>
              <a:pPr eaLnBrk="1" hangingPunct="1"/>
              <a:t>25</a:t>
            </a:fld>
            <a:endParaRPr lang="en-US" sz="1300">
              <a:latin typeface="Times New Roman" charset="0"/>
            </a:endParaRPr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1415739" y="890759"/>
            <a:ext cx="4166623" cy="320673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8084" tIns="44042" rIns="88084" bIns="44042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8612" name="Text Box 2"/>
          <p:cNvSpPr>
            <a:spLocks noGrp="1" noChangeArrowheads="1"/>
          </p:cNvSpPr>
          <p:nvPr>
            <p:ph type="body"/>
          </p:nvPr>
        </p:nvSpPr>
        <p:spPr>
          <a:xfrm>
            <a:off x="933689" y="4412328"/>
            <a:ext cx="5139848" cy="42725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62708FA-D9DF-ED4E-A209-4B13F4F90B93}" type="slidenum">
              <a:rPr lang="en-US" sz="1200">
                <a:latin typeface="Times New Roman" charset="0"/>
              </a:rPr>
              <a:pPr eaLnBrk="1" hangingPunct="1"/>
              <a:t>39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36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34365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1696137-6B40-2841-975A-3C96F9268593}" type="slidenum">
              <a:rPr lang="en-US" sz="1300">
                <a:latin typeface="Times New Roman" charset="0"/>
              </a:rPr>
              <a:pPr eaLnBrk="1" hangingPunct="1"/>
              <a:t>40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0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05173" indent="-37448293" defTabSz="92010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68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37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06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75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B88123-6A4C-344D-8AE8-CA39AD5C47A3}" type="slidenum">
              <a:rPr lang="en-US" sz="1300">
                <a:solidFill>
                  <a:srgbClr val="000000"/>
                </a:solidFill>
              </a:rPr>
              <a:pPr eaLnBrk="1" hangingPunct="1"/>
              <a:t>42</a:t>
            </a:fld>
            <a:endParaRPr 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6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366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5D27154-BF59-0A4B-91E2-D399E631BC54}" type="slidenum">
              <a:rPr lang="en-US" sz="1300">
                <a:latin typeface="Times New Roman" charset="0"/>
              </a:rPr>
              <a:pPr eaLnBrk="1" hangingPunct="1"/>
              <a:t>2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66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3660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8B4CD04-9D8A-0643-BBED-304377F140BC}" type="slidenum">
              <a:rPr lang="en-US" sz="1300">
                <a:latin typeface="Times New Roman" charset="0"/>
              </a:rPr>
              <a:pPr eaLnBrk="1" hangingPunct="1"/>
              <a:t>46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71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6719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F16B04C-8D8D-AE48-A609-00419744D279}" type="slidenum">
              <a:rPr lang="en-US" sz="1300">
                <a:latin typeface="Times New Roman" charset="0"/>
              </a:rPr>
              <a:pPr eaLnBrk="1" hangingPunct="1"/>
              <a:t>48</a:t>
            </a:fld>
            <a:endParaRPr lang="en-US" sz="1300">
              <a:latin typeface="Times New Roman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602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0602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DC8552C-69D0-B241-9CB5-8E3530F130D0}" type="slidenum">
              <a:rPr lang="en-US" sz="1300">
                <a:solidFill>
                  <a:srgbClr val="000000"/>
                </a:solidFill>
              </a:rPr>
              <a:pPr eaLnBrk="1" hangingPunct="1"/>
              <a:t>49</a:t>
            </a:fld>
            <a:endParaRPr 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77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9777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A9AFF92-9D16-244D-BD47-1775DF347A3A}" type="slidenum">
              <a:rPr lang="en-US" sz="1300">
                <a:latin typeface="Times New Roman" charset="0"/>
              </a:rPr>
              <a:pPr eaLnBrk="1" hangingPunct="1"/>
              <a:t>51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894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5684" indent="-275263" defTabSz="935894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052" indent="-220210" defTabSz="935894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1473" indent="-220210" defTabSz="935894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1893" indent="-220210" defTabSz="935894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2314" indent="-220210" defTabSz="93589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2735" indent="-220210" defTabSz="93589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3156" indent="-220210" defTabSz="93589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3576" indent="-220210" defTabSz="93589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CCBE2B8-25F4-8945-9383-DCAB913807D3}" type="slidenum">
              <a:rPr lang="en-US" sz="1300">
                <a:latin typeface="Times New Roman" charset="0"/>
              </a:rPr>
              <a:pPr eaLnBrk="1" hangingPunct="1"/>
              <a:t>53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62708FA-D9DF-ED4E-A209-4B13F4F90B93}" type="slidenum">
              <a:rPr lang="en-US" sz="1200">
                <a:latin typeface="Times New Roman" charset="0"/>
              </a:rPr>
              <a:pPr eaLnBrk="1" hangingPunct="1"/>
              <a:t>69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6050" y="928688"/>
            <a:ext cx="4173538" cy="3181350"/>
          </a:xfrm>
          <a:solidFill>
            <a:srgbClr val="FFFFFF"/>
          </a:solidFill>
          <a:ln/>
        </p:spPr>
      </p:sp>
      <p:sp>
        <p:nvSpPr>
          <p:cNvPr id="1638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8846" y="4417803"/>
            <a:ext cx="4877394" cy="35381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0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05173" indent="-37448293" defTabSz="92010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68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37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06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75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B88123-6A4C-344D-8AE8-CA39AD5C47A3}" type="slidenum">
              <a:rPr lang="en-US" sz="1300">
                <a:solidFill>
                  <a:srgbClr val="000000"/>
                </a:solidFill>
              </a:rPr>
              <a:pPr eaLnBrk="1" hangingPunct="1"/>
              <a:t>71</a:t>
            </a:fld>
            <a:endParaRPr 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A1584CF-39DF-3249-845A-6A67FCE4B0E0}" type="slidenum">
              <a:rPr lang="en-US" sz="1200">
                <a:latin typeface="Times New Roman" charset="0"/>
              </a:rPr>
              <a:pPr eaLnBrk="1" hangingPunct="1"/>
              <a:t>72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6050" y="928688"/>
            <a:ext cx="4173538" cy="3181350"/>
          </a:xfrm>
          <a:solidFill>
            <a:srgbClr val="FFFFFF"/>
          </a:solidFill>
          <a:ln/>
        </p:spPr>
      </p:sp>
      <p:sp>
        <p:nvSpPr>
          <p:cNvPr id="1771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7274" y="4417804"/>
            <a:ext cx="4878965" cy="353652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62708FA-D9DF-ED4E-A209-4B13F4F90B93}" type="slidenum">
              <a:rPr lang="en-US" sz="1200">
                <a:latin typeface="Times New Roman" charset="0"/>
              </a:rPr>
              <a:pPr eaLnBrk="1" hangingPunct="1"/>
              <a:t>3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77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9777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2026A65-2479-AA46-9DFE-1BC540B4B7F2}" type="slidenum">
              <a:rPr lang="en-US" sz="1300">
                <a:latin typeface="Times New Roman" charset="0"/>
              </a:rPr>
              <a:pPr eaLnBrk="1" hangingPunct="1"/>
              <a:t>74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62708FA-D9DF-ED4E-A209-4B13F4F90B93}" type="slidenum">
              <a:rPr lang="en-US" sz="1200">
                <a:latin typeface="Times New Roman" charset="0"/>
              </a:rPr>
              <a:pPr eaLnBrk="1" hangingPunct="1"/>
              <a:t>75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/>
            <a:fld id="{37BAA5A5-521C-034D-96B4-D8BD9C133D4A}" type="slidenum">
              <a:rPr lang="en-US" sz="1200">
                <a:latin typeface="Times New Roman" charset="0"/>
              </a:rPr>
              <a:pPr defTabSz="914400" eaLnBrk="1" hangingPunct="1"/>
              <a:t>76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12A00C6-310D-BE44-8BB1-13B96DE5D74F}" type="slidenum">
              <a:rPr lang="en-US" sz="1200">
                <a:latin typeface="Times New Roman" charset="0"/>
              </a:rPr>
              <a:pPr eaLnBrk="1" hangingPunct="1"/>
              <a:t>77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183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AE94419-9F01-BB4B-A23F-0BA4EC87F5A6}" type="slidenum">
              <a:rPr lang="en-US" sz="1200">
                <a:latin typeface="Times New Roman" charset="0"/>
              </a:rPr>
              <a:pPr eaLnBrk="1" hangingPunct="1"/>
              <a:t>78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693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05173" indent="-37448293" defTabSz="91693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68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37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06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75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82B2FF-A45F-C747-B756-993316176C1E}" type="slidenum">
              <a:rPr lang="en-US" sz="1300">
                <a:latin typeface="Times New Roman" charset="0"/>
              </a:rPr>
              <a:pPr eaLnBrk="1" hangingPunct="1"/>
              <a:t>79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2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05173" indent="-37448293" defTabSz="9232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68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37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06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75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0B98DDA-21E0-6B43-95A9-68DFE160F088}" type="slidenum">
              <a:rPr lang="en-US" sz="1300">
                <a:latin typeface="Times New Roman" charset="0"/>
              </a:rPr>
              <a:pPr eaLnBrk="1" hangingPunct="1"/>
              <a:t>81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80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307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1pPr>
            <a:lvl2pPr marL="715684" indent="-275263" defTabSz="931307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01052" indent="-220210" defTabSz="931307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541473" indent="-220210" defTabSz="931307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1981893" indent="-220210" defTabSz="931307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422314" indent="-220210" algn="ctr" defTabSz="9313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862735" indent="-220210" algn="ctr" defTabSz="9313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303156" indent="-220210" algn="ctr" defTabSz="9313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743576" indent="-220210" algn="ctr" defTabSz="93130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EEA8468-7FB8-CC42-8E76-4240C6A61386}" type="slidenum">
              <a:rPr lang="en-US" b="0">
                <a:latin typeface="Times New Roman" charset="0"/>
              </a:rPr>
              <a:pPr eaLnBrk="1" hangingPunct="1"/>
              <a:t>82</a:t>
            </a:fld>
            <a:endParaRPr lang="en-US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36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34365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5070B0B-81BA-594F-A474-3F7D367BB85D}" type="slidenum">
              <a:rPr lang="en-US" sz="1300">
                <a:latin typeface="Times New Roman" charset="0"/>
              </a:rPr>
              <a:pPr eaLnBrk="1" hangingPunct="1"/>
              <a:t>6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19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5190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3CAE60C-FB28-8C49-BE7C-45C84E6121F2}" type="slidenum">
              <a:rPr lang="en-US" sz="1300">
                <a:latin typeface="Times New Roman" charset="0"/>
              </a:rPr>
              <a:pPr eaLnBrk="1" hangingPunct="1"/>
              <a:t>8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71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78C9680-EAA5-1243-93D5-375D20AE5F22}" type="slidenum">
              <a:rPr lang="en-US" sz="1300">
                <a:latin typeface="Times New Roman" charset="0"/>
              </a:rPr>
              <a:pPr eaLnBrk="1" hangingPunct="1"/>
              <a:t>9</a:t>
            </a:fld>
            <a:endParaRPr lang="en-US" sz="1300">
              <a:latin typeface="Times New Roman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38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430" indent="-285550" defTabSz="93438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200" indent="-228440" defTabSz="93438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99080" indent="-228440" defTabSz="93438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5960" indent="-228440" defTabSz="93438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2840" indent="-228440" defTabSz="9343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69720" indent="-228440" defTabSz="9343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6600" indent="-228440" defTabSz="9343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3480" indent="-228440" defTabSz="9343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64FF2BF-37F7-7F45-ADDC-BDBC5B6F3A40}" type="slidenum">
              <a:rPr lang="en-US" sz="1300">
                <a:latin typeface="Times New Roman" charset="0"/>
              </a:rPr>
              <a:pPr eaLnBrk="1" hangingPunct="1"/>
              <a:t>11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66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3660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59011E4-31ED-0F42-85BA-A267D12F4D40}" type="slidenum">
              <a:rPr lang="en-US" sz="1300">
                <a:latin typeface="Times New Roman" charset="0"/>
              </a:rPr>
              <a:pPr eaLnBrk="1" hangingPunct="1"/>
              <a:t>13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38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430" indent="-285550" defTabSz="93438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200" indent="-228440" defTabSz="93438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99080" indent="-228440" defTabSz="93438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5960" indent="-228440" defTabSz="93438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2840" indent="-228440" defTabSz="9343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69720" indent="-228440" defTabSz="9343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6600" indent="-228440" defTabSz="9343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3480" indent="-228440" defTabSz="9343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23E6F46-25D9-E94D-935D-D7B0FDB09FB2}" type="slidenum">
              <a:rPr lang="en-US" sz="1300">
                <a:latin typeface="Times New Roman" charset="0"/>
              </a:rPr>
              <a:pPr eaLnBrk="1" hangingPunct="1"/>
              <a:t>14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73" y="414497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6793" indent="0" algn="ctr">
              <a:buNone/>
              <a:defRPr/>
            </a:lvl2pPr>
            <a:lvl3pPr marL="913586" indent="0" algn="ctr">
              <a:buNone/>
              <a:defRPr/>
            </a:lvl3pPr>
            <a:lvl4pPr marL="1370377" indent="0" algn="ctr">
              <a:buNone/>
              <a:defRPr/>
            </a:lvl4pPr>
            <a:lvl5pPr marL="1827172" indent="0" algn="ctr">
              <a:buNone/>
              <a:defRPr/>
            </a:lvl5pPr>
            <a:lvl6pPr marL="2283965" indent="0" algn="ctr">
              <a:buNone/>
              <a:defRPr/>
            </a:lvl6pPr>
            <a:lvl7pPr marL="2740756" indent="0" algn="ctr">
              <a:buNone/>
              <a:defRPr/>
            </a:lvl7pPr>
            <a:lvl8pPr marL="3197549" indent="0" algn="ctr">
              <a:buNone/>
              <a:defRPr/>
            </a:lvl8pPr>
            <a:lvl9pPr marL="365434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B9475E-02CF-3947-9CA0-33CE86D6A4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75191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E5EBC8-505C-EB4A-91F2-652BF5EB30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2835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10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DC5CE5-7B37-5542-8639-27A8AD6AAE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1258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aseline="0">
                <a:solidFill>
                  <a:srgbClr val="0070C0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6D0069-A5A5-2640-8E1D-58A3D5D02C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54328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7"/>
            <a:ext cx="8161338" cy="16002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93" indent="0">
              <a:buNone/>
              <a:defRPr sz="1800"/>
            </a:lvl2pPr>
            <a:lvl3pPr marL="913586" indent="0">
              <a:buNone/>
              <a:defRPr sz="1600"/>
            </a:lvl3pPr>
            <a:lvl4pPr marL="1370377" indent="0">
              <a:buNone/>
              <a:defRPr sz="1400"/>
            </a:lvl4pPr>
            <a:lvl5pPr marL="1827172" indent="0">
              <a:buNone/>
              <a:defRPr sz="1400"/>
            </a:lvl5pPr>
            <a:lvl6pPr marL="2283965" indent="0">
              <a:buNone/>
              <a:defRPr sz="1400"/>
            </a:lvl6pPr>
            <a:lvl7pPr marL="2740756" indent="0">
              <a:buNone/>
              <a:defRPr sz="1400"/>
            </a:lvl7pPr>
            <a:lvl8pPr marL="3197549" indent="0">
              <a:buNone/>
              <a:defRPr sz="1400"/>
            </a:lvl8pPr>
            <a:lvl9pPr marL="365434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BB9FDB-CEC9-3346-B4D7-73E4A7BAD2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2976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1" y="819150"/>
            <a:ext cx="4594225" cy="609600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31" y="819150"/>
            <a:ext cx="4594225" cy="609600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6719E9-5F67-0F4D-B327-96674A244B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35794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34" y="293689"/>
            <a:ext cx="8642351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24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3" indent="0">
              <a:buNone/>
              <a:defRPr sz="2000" b="1"/>
            </a:lvl2pPr>
            <a:lvl3pPr marL="913586" indent="0">
              <a:buNone/>
              <a:defRPr sz="1800" b="1"/>
            </a:lvl3pPr>
            <a:lvl4pPr marL="1370377" indent="0">
              <a:buNone/>
              <a:defRPr sz="1600" b="1"/>
            </a:lvl4pPr>
            <a:lvl5pPr marL="1827172" indent="0">
              <a:buNone/>
              <a:defRPr sz="1600" b="1"/>
            </a:lvl5pPr>
            <a:lvl6pPr marL="2283965" indent="0">
              <a:buNone/>
              <a:defRPr sz="1600" b="1"/>
            </a:lvl6pPr>
            <a:lvl7pPr marL="2740756" indent="0">
              <a:buNone/>
              <a:defRPr sz="1600" b="1"/>
            </a:lvl7pPr>
            <a:lvl8pPr marL="3197549" indent="0">
              <a:buNone/>
              <a:defRPr sz="1600" b="1"/>
            </a:lvl8pPr>
            <a:lvl9pPr marL="36543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9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10" y="1636724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3" indent="0">
              <a:buNone/>
              <a:defRPr sz="2000" b="1"/>
            </a:lvl2pPr>
            <a:lvl3pPr marL="913586" indent="0">
              <a:buNone/>
              <a:defRPr sz="1800" b="1"/>
            </a:lvl3pPr>
            <a:lvl4pPr marL="1370377" indent="0">
              <a:buNone/>
              <a:defRPr sz="1600" b="1"/>
            </a:lvl4pPr>
            <a:lvl5pPr marL="1827172" indent="0">
              <a:buNone/>
              <a:defRPr sz="1600" b="1"/>
            </a:lvl5pPr>
            <a:lvl6pPr marL="2283965" indent="0">
              <a:buNone/>
              <a:defRPr sz="1600" b="1"/>
            </a:lvl6pPr>
            <a:lvl7pPr marL="2740756" indent="0">
              <a:buNone/>
              <a:defRPr sz="1600" b="1"/>
            </a:lvl7pPr>
            <a:lvl8pPr marL="3197549" indent="0">
              <a:buNone/>
              <a:defRPr sz="1600" b="1"/>
            </a:lvl8pPr>
            <a:lvl9pPr marL="36543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10" y="2319339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417306-6D7E-E74F-B2EA-0E5F5FE71C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0439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3FA25E-2238-5746-A155-8955988441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78833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0B5A99-B39A-5749-BF06-542C29DC8A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6972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35" y="290524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8" cy="6243637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35" y="1530360"/>
            <a:ext cx="3159125" cy="5003801"/>
          </a:xfrm>
        </p:spPr>
        <p:txBody>
          <a:bodyPr/>
          <a:lstStyle>
            <a:lvl1pPr marL="0" indent="0">
              <a:buNone/>
              <a:defRPr sz="1400"/>
            </a:lvl1pPr>
            <a:lvl2pPr marL="456793" indent="0">
              <a:buNone/>
              <a:defRPr sz="1200"/>
            </a:lvl2pPr>
            <a:lvl3pPr marL="913586" indent="0">
              <a:buNone/>
              <a:defRPr sz="1000"/>
            </a:lvl3pPr>
            <a:lvl4pPr marL="1370377" indent="0">
              <a:buNone/>
              <a:defRPr sz="1000"/>
            </a:lvl4pPr>
            <a:lvl5pPr marL="1827172" indent="0">
              <a:buNone/>
              <a:defRPr sz="1000"/>
            </a:lvl5pPr>
            <a:lvl6pPr marL="2283965" indent="0">
              <a:buNone/>
              <a:defRPr sz="1000"/>
            </a:lvl6pPr>
            <a:lvl7pPr marL="2740756" indent="0">
              <a:buNone/>
              <a:defRPr sz="1000"/>
            </a:lvl7pPr>
            <a:lvl8pPr marL="3197549" indent="0">
              <a:buNone/>
              <a:defRPr sz="1000"/>
            </a:lvl8pPr>
            <a:lvl9pPr marL="365434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70B621-0D10-1D43-9DB1-2CC8D6C600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77208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6793" indent="0">
              <a:buNone/>
              <a:defRPr sz="2700"/>
            </a:lvl2pPr>
            <a:lvl3pPr marL="913586" indent="0">
              <a:buNone/>
              <a:defRPr sz="2400"/>
            </a:lvl3pPr>
            <a:lvl4pPr marL="1370377" indent="0">
              <a:buNone/>
              <a:defRPr sz="2000"/>
            </a:lvl4pPr>
            <a:lvl5pPr marL="1827172" indent="0">
              <a:buNone/>
              <a:defRPr sz="2000"/>
            </a:lvl5pPr>
            <a:lvl6pPr marL="2283965" indent="0">
              <a:buNone/>
              <a:defRPr sz="2000"/>
            </a:lvl6pPr>
            <a:lvl7pPr marL="2740756" indent="0">
              <a:buNone/>
              <a:defRPr sz="2000"/>
            </a:lvl7pPr>
            <a:lvl8pPr marL="3197549" indent="0">
              <a:buNone/>
              <a:defRPr sz="2000"/>
            </a:lvl8pPr>
            <a:lvl9pPr marL="3654342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34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6793" indent="0">
              <a:buNone/>
              <a:defRPr sz="1200"/>
            </a:lvl2pPr>
            <a:lvl3pPr marL="913586" indent="0">
              <a:buNone/>
              <a:defRPr sz="1000"/>
            </a:lvl3pPr>
            <a:lvl4pPr marL="1370377" indent="0">
              <a:buNone/>
              <a:defRPr sz="1000"/>
            </a:lvl4pPr>
            <a:lvl5pPr marL="1827172" indent="0">
              <a:buNone/>
              <a:defRPr sz="1000"/>
            </a:lvl5pPr>
            <a:lvl6pPr marL="2283965" indent="0">
              <a:buNone/>
              <a:defRPr sz="1000"/>
            </a:lvl6pPr>
            <a:lvl7pPr marL="2740756" indent="0">
              <a:buNone/>
              <a:defRPr sz="1000"/>
            </a:lvl7pPr>
            <a:lvl8pPr marL="3197549" indent="0">
              <a:buNone/>
              <a:defRPr sz="1000"/>
            </a:lvl8pPr>
            <a:lvl9pPr marL="365434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88F61-4642-4142-BD8A-C241A4BA68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90345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 algn="ctr">
              <a:defRPr sz="1500" i="1">
                <a:solidFill>
                  <a:srgbClr val="0000FF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rgbClr val="0000FF"/>
                </a:solidFill>
              </a:defRPr>
            </a:lvl1pPr>
          </a:lstStyle>
          <a:p>
            <a:fld id="{59C28787-5417-6B47-A137-A239B8FE37C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lIns="91359" tIns="45679" rIns="91359" bIns="45679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lIns="91359" tIns="45679" rIns="91359" bIns="45679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ransition xmlns:p14="http://schemas.microsoft.com/office/powerpoint/2010/main"/>
  <p:hf hdr="0"/>
  <p:txStyles>
    <p:titleStyle>
      <a:lvl1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6793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3586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0377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7172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55600" indent="-355600" algn="l" defTabSz="962025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rgbClr val="0000CC"/>
          </a:solidFill>
          <a:latin typeface="+mn-lt"/>
          <a:ea typeface="ＭＳ Ｐゴシック" charset="-128"/>
          <a:cs typeface="ＭＳ Ｐゴシック" charset="-128"/>
        </a:defRPr>
      </a:lvl1pPr>
      <a:lvl2pPr marL="781050" indent="-300038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pitchFamily="-112" charset="-128"/>
        </a:defRPr>
      </a:lvl2pPr>
      <a:lvl3pPr marL="1203325" indent="-236538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FF00FF"/>
          </a:solidFill>
          <a:latin typeface="+mn-lt"/>
          <a:ea typeface="ＭＳ Ｐゴシック" pitchFamily="-112" charset="-128"/>
        </a:defRPr>
      </a:lvl3pPr>
      <a:lvl4pPr marL="1689100" indent="-241300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pitchFamily="-112" charset="-128"/>
        </a:defRPr>
      </a:lvl4pPr>
      <a:lvl5pPr marL="2170113" indent="-236538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pitchFamily="-112" charset="-128"/>
        </a:defRPr>
      </a:lvl5pPr>
      <a:lvl6pPr marL="2629730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6523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3316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0108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3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86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77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72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65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56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49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42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1.jpeg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microsoft.com/office/2007/relationships/hdphoto" Target="../media/hdphoto4.wdp"/><Relationship Id="rId5" Type="http://schemas.openxmlformats.org/officeDocument/2006/relationships/image" Target="../media/image27.jpeg"/><Relationship Id="rId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Relationship Id="rId3" Type="http://schemas.microsoft.com/office/2007/relationships/hdphoto" Target="../media/hdphoto8.wdp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7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9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DE3382A-F2D9-1D47-B98D-B2DEE724CCA7}" type="slidenum">
              <a:rPr lang="en-US" sz="1500">
                <a:solidFill>
                  <a:srgbClr val="0000FF"/>
                </a:solidFill>
              </a:rPr>
              <a:pPr eaLnBrk="1" hangingPunct="1"/>
              <a:t>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389" name="Rectangle 2"/>
          <p:cNvSpPr>
            <a:spLocks noChangeArrowheads="1"/>
          </p:cNvSpPr>
          <p:nvPr/>
        </p:nvSpPr>
        <p:spPr bwMode="auto">
          <a:xfrm>
            <a:off x="1600200" y="5181600"/>
            <a:ext cx="633412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lg"/>
                <a:tailEnd type="none" w="med" len="lg"/>
              </a14:hiddenLine>
            </a:ext>
          </a:extLst>
        </p:spPr>
        <p:txBody>
          <a:bodyPr lIns="91359" tIns="45679" rIns="91359" bIns="45679">
            <a:spAutoFit/>
          </a:bodyPr>
          <a:lstStyle/>
          <a:p>
            <a:pPr algn="ctr" eaLnBrk="0" hangingPunct="0"/>
            <a:r>
              <a:rPr lang="en-US" altLang="ja-JP" b="1" i="1" dirty="0">
                <a:solidFill>
                  <a:schemeClr val="accent1">
                    <a:lumMod val="75000"/>
                  </a:schemeClr>
                </a:solidFill>
                <a:latin typeface="Tahoma" charset="0"/>
                <a:ea typeface="MS Mincho" charset="0"/>
                <a:cs typeface="MS Mincho" charset="0"/>
              </a:rPr>
              <a:t>University of California, Los Angeles</a:t>
            </a:r>
            <a:endParaRPr lang="en-US" altLang="ja-JP" dirty="0">
              <a:solidFill>
                <a:schemeClr val="accent1">
                  <a:lumMod val="75000"/>
                </a:schemeClr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eaLnBrk="0" hangingPunct="0"/>
            <a:r>
              <a:rPr lang="en-US" altLang="ja-JP" b="1" i="1" dirty="0">
                <a:solidFill>
                  <a:schemeClr val="accent1">
                    <a:lumMod val="75000"/>
                  </a:schemeClr>
                </a:solidFill>
                <a:latin typeface="Tahoma" charset="0"/>
                <a:ea typeface="MS Mincho" charset="0"/>
                <a:cs typeface="MS Mincho" charset="0"/>
              </a:rPr>
              <a:t>Department of Physics and Astronomy</a:t>
            </a:r>
            <a:endParaRPr lang="en-US" altLang="ja-JP" dirty="0">
              <a:solidFill>
                <a:schemeClr val="accent1">
                  <a:lumMod val="75000"/>
                </a:schemeClr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eaLnBrk="0" hangingPunct="0"/>
            <a:endParaRPr lang="en-US" altLang="ja-JP" sz="1000" dirty="0">
              <a:solidFill>
                <a:schemeClr val="accent1">
                  <a:lumMod val="75000"/>
                </a:schemeClr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altLang="ja-JP" dirty="0" err="1">
                <a:solidFill>
                  <a:schemeClr val="accent1">
                    <a:lumMod val="75000"/>
                  </a:schemeClr>
                </a:solidFill>
                <a:latin typeface="Tahoma" charset="0"/>
                <a:ea typeface="MS Mincho" charset="0"/>
                <a:cs typeface="MS Mincho" charset="0"/>
              </a:rPr>
              <a:t>arisaka@physics.ucla.edu</a:t>
            </a:r>
            <a:endParaRPr lang="en-US" altLang="ja-JP" dirty="0">
              <a:solidFill>
                <a:schemeClr val="accent1">
                  <a:lumMod val="75000"/>
                </a:schemeClr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79155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52400" y="762000"/>
            <a:ext cx="9296400" cy="1981202"/>
          </a:xfrm>
          <a:ln>
            <a:miter lim="800000"/>
            <a:headEnd/>
            <a:tailEnd/>
          </a:ln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65925" eaLnBrk="1" hangingPunct="1">
              <a:defRPr/>
            </a:pPr>
            <a:r>
              <a:rPr lang="en-US" sz="5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Direct </a:t>
            </a:r>
            <a:r>
              <a:rPr lang="en-US" sz="5400" dirty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WIMP </a:t>
            </a:r>
            <a:r>
              <a:rPr lang="en-US" sz="5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Detection</a:t>
            </a:r>
            <a:br>
              <a:rPr lang="en-US" sz="5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5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by Noble Liquids </a:t>
            </a:r>
            <a:r>
              <a:rPr lang="en-US" sz="5400" dirty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: </a:t>
            </a:r>
            <a:r>
              <a:rPr lang="en-US" sz="5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sz="5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5400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XENON100 and Beyond</a:t>
            </a:r>
            <a:endParaRPr lang="en-US" sz="4400" dirty="0">
              <a:solidFill>
                <a:srgbClr val="996633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6391" name="Line 5"/>
          <p:cNvSpPr>
            <a:spLocks noChangeShapeType="1"/>
          </p:cNvSpPr>
          <p:nvPr/>
        </p:nvSpPr>
        <p:spPr bwMode="auto">
          <a:xfrm>
            <a:off x="0" y="27686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59" tIns="45679" rIns="91359" bIns="45679" anchor="ctr"/>
          <a:lstStyle/>
          <a:p>
            <a:endParaRPr lang="en-US"/>
          </a:p>
        </p:txBody>
      </p:sp>
      <p:sp>
        <p:nvSpPr>
          <p:cNvPr id="16392" name="Line 6"/>
          <p:cNvSpPr>
            <a:spLocks noChangeAspect="1" noChangeShapeType="1"/>
          </p:cNvSpPr>
          <p:nvPr/>
        </p:nvSpPr>
        <p:spPr bwMode="auto">
          <a:xfrm>
            <a:off x="26988" y="685800"/>
            <a:ext cx="0" cy="2103438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59" tIns="45679" rIns="91359" bIns="45679" anchor="ctr"/>
          <a:lstStyle/>
          <a:p>
            <a:endParaRPr lang="en-US"/>
          </a:p>
        </p:txBody>
      </p:sp>
      <p:sp>
        <p:nvSpPr>
          <p:cNvPr id="16393" name="Line 7"/>
          <p:cNvSpPr>
            <a:spLocks noChangeAspect="1" noChangeShapeType="1"/>
          </p:cNvSpPr>
          <p:nvPr/>
        </p:nvSpPr>
        <p:spPr bwMode="auto">
          <a:xfrm>
            <a:off x="9574213" y="685800"/>
            <a:ext cx="0" cy="2103438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59" tIns="45679" rIns="91359" bIns="45679" anchor="ctr"/>
          <a:lstStyle/>
          <a:p>
            <a:endParaRPr lang="en-US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362200" y="3733800"/>
            <a:ext cx="4876800" cy="2124075"/>
          </a:xfrm>
          <a:prstGeom prst="rect">
            <a:avLst/>
          </a:prstGeom>
          <a:noFill/>
          <a:ln w="6350">
            <a:noFill/>
            <a:miter lim="800000"/>
            <a:headEnd type="none" w="lg" len="lg"/>
            <a:tailEnd type="none" w="med" len="lg"/>
          </a:ln>
          <a:effectLst/>
        </p:spPr>
        <p:txBody>
          <a:bodyPr lIns="91359" tIns="45679" rIns="91359" bIns="45679">
            <a:spAutoFit/>
          </a:bodyPr>
          <a:lstStyle/>
          <a:p>
            <a:pPr algn="ctr" eaLnBrk="0" hangingPunct="0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Katsushi Arisaka</a:t>
            </a:r>
          </a:p>
          <a:p>
            <a:pPr algn="ctr" eaLnBrk="0" hangingPunct="0"/>
            <a:endParaRPr lang="en-US" sz="4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  <a:p>
            <a:pPr algn="ctr" eaLnBrk="0" hangingPunct="0"/>
            <a:endParaRPr lang="en-US" sz="4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331314" y="40862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 smtClean="0"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156" t="20170" r="-306" b="6610"/>
          <a:stretch/>
        </p:blipFill>
        <p:spPr>
          <a:xfrm>
            <a:off x="2487548" y="1815681"/>
            <a:ext cx="3445556" cy="3751343"/>
          </a:xfrm>
          <a:prstGeom prst="rect">
            <a:avLst/>
          </a:prstGeom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96074" cy="762000"/>
          </a:xfrm>
          <a:ln/>
        </p:spPr>
        <p:txBody>
          <a:bodyPr/>
          <a:lstStyle/>
          <a:p>
            <a:r>
              <a:rPr lang="en-US" dirty="0" smtClean="0"/>
              <a:t>XMASS (</a:t>
            </a:r>
            <a:r>
              <a:rPr lang="en-US" dirty="0">
                <a:solidFill>
                  <a:srgbClr val="FF00FF"/>
                </a:solidFill>
              </a:rPr>
              <a:t>Single </a:t>
            </a:r>
            <a:r>
              <a:rPr lang="en-US" dirty="0" smtClean="0">
                <a:solidFill>
                  <a:srgbClr val="FF00FF"/>
                </a:solidFill>
              </a:rPr>
              <a:t>Phase </a:t>
            </a:r>
            <a:r>
              <a:rPr lang="en-US" dirty="0" err="1" smtClean="0">
                <a:solidFill>
                  <a:srgbClr val="FF00FF"/>
                </a:solidFill>
              </a:rPr>
              <a:t>Xe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174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3686"/>
            <a:ext cx="1530191" cy="143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836" y="1682116"/>
            <a:ext cx="2910364" cy="394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5"/>
          <p:cNvSpPr>
            <a:spLocks/>
          </p:cNvSpPr>
          <p:nvPr/>
        </p:nvSpPr>
        <p:spPr bwMode="auto">
          <a:xfrm>
            <a:off x="76200" y="843916"/>
            <a:ext cx="2775347" cy="792480"/>
          </a:xfrm>
          <a:prstGeom prst="rect">
            <a:avLst/>
          </a:prstGeom>
          <a:noFill/>
          <a:ln w="127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/>
            <a:r>
              <a:rPr lang="en-US" sz="2800" b="1" dirty="0">
                <a:solidFill>
                  <a:srgbClr val="000090"/>
                </a:solidFill>
                <a:latin typeface="+mn-lt"/>
                <a:cs typeface="Calibri" charset="0"/>
                <a:sym typeface="Calibri" charset="0"/>
              </a:rPr>
              <a:t>100kg Prototype</a:t>
            </a:r>
          </a:p>
          <a:p>
            <a:pPr algn="ctr"/>
            <a:r>
              <a:rPr lang="ja-JP" altLang="en-US" sz="2800" b="1" dirty="0">
                <a:solidFill>
                  <a:srgbClr val="000090"/>
                </a:solidFill>
                <a:latin typeface="+mn-lt"/>
                <a:cs typeface="ＭＳ Ｐゴシック" charset="0"/>
                <a:sym typeface="ＭＳ Ｐゴシック" charset="0"/>
              </a:rPr>
              <a:t>（</a:t>
            </a:r>
            <a:r>
              <a:rPr lang="en-US" sz="2800" b="1" dirty="0">
                <a:solidFill>
                  <a:srgbClr val="000090"/>
                </a:solidFill>
                <a:latin typeface="+mn-lt"/>
                <a:cs typeface="Calibri" charset="0"/>
                <a:sym typeface="Calibri" charset="0"/>
              </a:rPr>
              <a:t>FV:30kg</a:t>
            </a:r>
            <a:r>
              <a:rPr lang="ja-JP" altLang="en-US" sz="2800" b="1" dirty="0" smtClean="0">
                <a:solidFill>
                  <a:srgbClr val="000090"/>
                </a:solidFill>
                <a:latin typeface="+mn-lt"/>
                <a:cs typeface="ＭＳ Ｐゴシック" charset="0"/>
                <a:sym typeface="ＭＳ Ｐゴシック" charset="0"/>
              </a:rPr>
              <a:t>、</a:t>
            </a:r>
            <a:r>
              <a:rPr lang="en-US" sz="2800" b="1" dirty="0" smtClean="0">
                <a:solidFill>
                  <a:srgbClr val="000090"/>
                </a:solidFill>
                <a:latin typeface="+mn-lt"/>
                <a:cs typeface="Calibri" charset="0"/>
                <a:sym typeface="Calibri" charset="0"/>
              </a:rPr>
              <a:t>30cm</a:t>
            </a:r>
            <a:r>
              <a:rPr lang="ja-JP" altLang="en-US" sz="2800" b="1" dirty="0">
                <a:solidFill>
                  <a:srgbClr val="000090"/>
                </a:solidFill>
                <a:latin typeface="+mn-lt"/>
                <a:cs typeface="ＭＳ Ｐゴシック" charset="0"/>
                <a:sym typeface="ＭＳ Ｐゴシック" charset="0"/>
              </a:rPr>
              <a:t>）</a:t>
            </a:r>
            <a:endParaRPr lang="en-US" sz="2800" b="1" dirty="0">
              <a:solidFill>
                <a:srgbClr val="000090"/>
              </a:solidFill>
              <a:latin typeface="+mn-lt"/>
              <a:cs typeface="ＭＳ Ｐゴシック" charset="0"/>
              <a:sym typeface="ＭＳ Ｐゴシック" charset="0"/>
            </a:endParaRPr>
          </a:p>
        </p:txBody>
      </p:sp>
      <p:sp>
        <p:nvSpPr>
          <p:cNvPr id="31750" name="Rectangle 6"/>
          <p:cNvSpPr>
            <a:spLocks/>
          </p:cNvSpPr>
          <p:nvPr/>
        </p:nvSpPr>
        <p:spPr bwMode="auto">
          <a:xfrm>
            <a:off x="3175963" y="838200"/>
            <a:ext cx="2775347" cy="792480"/>
          </a:xfrm>
          <a:prstGeom prst="rect">
            <a:avLst/>
          </a:prstGeom>
          <a:noFill/>
          <a:ln w="127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/>
            <a:r>
              <a:rPr lang="en-US" sz="2800" b="1" dirty="0">
                <a:solidFill>
                  <a:srgbClr val="000090"/>
                </a:solidFill>
                <a:latin typeface="+mn-lt"/>
                <a:cs typeface="Calibri" charset="0"/>
                <a:sym typeface="Calibri" charset="0"/>
              </a:rPr>
              <a:t>800kg </a:t>
            </a:r>
            <a:r>
              <a:rPr lang="en-US" sz="2800" b="1" dirty="0">
                <a:solidFill>
                  <a:srgbClr val="000090"/>
                </a:solidFill>
                <a:latin typeface="+mn-lt"/>
                <a:cs typeface="ＭＳ Ｐゴシック" charset="0"/>
                <a:sym typeface="ＭＳ Ｐゴシック" charset="0"/>
              </a:rPr>
              <a:t>Detector</a:t>
            </a:r>
            <a:endParaRPr lang="en-US" sz="2800" b="1" dirty="0">
              <a:solidFill>
                <a:srgbClr val="000090"/>
              </a:solidFill>
              <a:latin typeface="+mn-lt"/>
              <a:cs typeface="Calibri" charset="0"/>
              <a:sym typeface="Calibri" charset="0"/>
            </a:endParaRPr>
          </a:p>
          <a:p>
            <a:pPr algn="ctr"/>
            <a:r>
              <a:rPr lang="ja-JP" altLang="en-US" sz="2800" b="1" dirty="0">
                <a:solidFill>
                  <a:srgbClr val="000090"/>
                </a:solidFill>
                <a:latin typeface="+mn-lt"/>
                <a:cs typeface="ＭＳ Ｐゴシック" charset="0"/>
                <a:sym typeface="ＭＳ Ｐゴシック" charset="0"/>
              </a:rPr>
              <a:t>（</a:t>
            </a:r>
            <a:r>
              <a:rPr lang="en-US" sz="2800" b="1" dirty="0">
                <a:solidFill>
                  <a:srgbClr val="000090"/>
                </a:solidFill>
                <a:latin typeface="+mn-lt"/>
                <a:cs typeface="Calibri" charset="0"/>
                <a:sym typeface="Calibri" charset="0"/>
              </a:rPr>
              <a:t>FV:100kg</a:t>
            </a:r>
            <a:r>
              <a:rPr lang="ja-JP" altLang="en-US" sz="2800" b="1" dirty="0">
                <a:solidFill>
                  <a:srgbClr val="000090"/>
                </a:solidFill>
                <a:latin typeface="+mn-lt"/>
                <a:cs typeface="ＭＳ Ｐゴシック" charset="0"/>
                <a:sym typeface="ＭＳ Ｐゴシック" charset="0"/>
              </a:rPr>
              <a:t>、</a:t>
            </a:r>
            <a:r>
              <a:rPr lang="en-US" sz="2800" b="1" dirty="0">
                <a:solidFill>
                  <a:srgbClr val="000090"/>
                </a:solidFill>
                <a:latin typeface="+mn-lt"/>
                <a:cs typeface="Calibri" charset="0"/>
                <a:sym typeface="Calibri" charset="0"/>
              </a:rPr>
              <a:t>80cm</a:t>
            </a:r>
            <a:r>
              <a:rPr lang="ja-JP" altLang="en-US" sz="2800" b="1" dirty="0">
                <a:solidFill>
                  <a:srgbClr val="000090"/>
                </a:solidFill>
                <a:latin typeface="+mn-lt"/>
                <a:cs typeface="ＭＳ Ｐゴシック" charset="0"/>
                <a:sym typeface="ＭＳ Ｐゴシック" charset="0"/>
              </a:rPr>
              <a:t>）</a:t>
            </a:r>
            <a:endParaRPr lang="en-US" sz="2800" b="1" dirty="0">
              <a:solidFill>
                <a:srgbClr val="000090"/>
              </a:solidFill>
              <a:latin typeface="+mn-lt"/>
              <a:cs typeface="ＭＳ Ｐゴシック" charset="0"/>
              <a:sym typeface="ＭＳ Ｐゴシック" charset="0"/>
            </a:endParaRPr>
          </a:p>
        </p:txBody>
      </p:sp>
      <p:sp>
        <p:nvSpPr>
          <p:cNvPr id="31751" name="Rectangle 7"/>
          <p:cNvSpPr>
            <a:spLocks/>
          </p:cNvSpPr>
          <p:nvPr/>
        </p:nvSpPr>
        <p:spPr bwMode="auto">
          <a:xfrm>
            <a:off x="6707028" y="843916"/>
            <a:ext cx="2775347" cy="792480"/>
          </a:xfrm>
          <a:prstGeom prst="rect">
            <a:avLst/>
          </a:prstGeom>
          <a:noFill/>
          <a:ln w="127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/>
            <a:r>
              <a:rPr lang="en-US" sz="2800" b="1" dirty="0">
                <a:solidFill>
                  <a:srgbClr val="000090"/>
                </a:solidFill>
                <a:latin typeface="+mn-lt"/>
                <a:cs typeface="Calibri" charset="0"/>
                <a:sym typeface="Calibri" charset="0"/>
              </a:rPr>
              <a:t>20ton </a:t>
            </a:r>
            <a:r>
              <a:rPr lang="en-US" sz="2800" b="1" dirty="0">
                <a:solidFill>
                  <a:srgbClr val="000090"/>
                </a:solidFill>
                <a:latin typeface="+mn-lt"/>
                <a:cs typeface="ＭＳ Ｐゴシック" charset="0"/>
                <a:sym typeface="ＭＳ Ｐゴシック" charset="0"/>
              </a:rPr>
              <a:t>Detector</a:t>
            </a:r>
            <a:endParaRPr lang="en-US" sz="2800" b="1" dirty="0">
              <a:solidFill>
                <a:srgbClr val="000090"/>
              </a:solidFill>
              <a:latin typeface="+mn-lt"/>
              <a:cs typeface="Calibri" charset="0"/>
              <a:sym typeface="Calibri" charset="0"/>
            </a:endParaRPr>
          </a:p>
          <a:p>
            <a:pPr algn="ctr"/>
            <a:r>
              <a:rPr lang="ja-JP" altLang="en-US" sz="2800" b="1" dirty="0">
                <a:solidFill>
                  <a:srgbClr val="000090"/>
                </a:solidFill>
                <a:latin typeface="+mn-lt"/>
                <a:cs typeface="ＭＳ Ｐゴシック" charset="0"/>
                <a:sym typeface="ＭＳ Ｐゴシック" charset="0"/>
              </a:rPr>
              <a:t>（</a:t>
            </a:r>
            <a:r>
              <a:rPr lang="en-US" sz="2800" b="1" dirty="0">
                <a:solidFill>
                  <a:srgbClr val="000090"/>
                </a:solidFill>
                <a:latin typeface="+mn-lt"/>
                <a:cs typeface="Calibri" charset="0"/>
                <a:sym typeface="Calibri" charset="0"/>
              </a:rPr>
              <a:t>FV:10ton</a:t>
            </a:r>
            <a:r>
              <a:rPr lang="ja-JP" altLang="en-US" sz="2800" b="1" dirty="0" smtClean="0">
                <a:solidFill>
                  <a:srgbClr val="000090"/>
                </a:solidFill>
                <a:latin typeface="+mn-lt"/>
                <a:cs typeface="ＭＳ Ｐゴシック" charset="0"/>
                <a:sym typeface="ＭＳ Ｐゴシック" charset="0"/>
              </a:rPr>
              <a:t>、</a:t>
            </a:r>
            <a:r>
              <a:rPr lang="en-US" sz="2800" b="1" dirty="0" smtClean="0">
                <a:solidFill>
                  <a:srgbClr val="000090"/>
                </a:solidFill>
                <a:latin typeface="+mn-lt"/>
                <a:cs typeface="Calibri" charset="0"/>
                <a:sym typeface="Calibri" charset="0"/>
              </a:rPr>
              <a:t>2.5m</a:t>
            </a:r>
            <a:r>
              <a:rPr lang="ja-JP" altLang="en-US" sz="2800" b="1" dirty="0">
                <a:solidFill>
                  <a:srgbClr val="000090"/>
                </a:solidFill>
                <a:latin typeface="+mn-lt"/>
                <a:cs typeface="ＭＳ Ｐゴシック" charset="0"/>
                <a:sym typeface="ＭＳ Ｐゴシック" charset="0"/>
              </a:rPr>
              <a:t>）</a:t>
            </a:r>
            <a:endParaRPr lang="en-US" sz="2800" b="1" dirty="0">
              <a:solidFill>
                <a:srgbClr val="000090"/>
              </a:solidFill>
              <a:latin typeface="+mn-lt"/>
              <a:cs typeface="ＭＳ Ｐゴシック" charset="0"/>
              <a:sym typeface="ＭＳ Ｐゴシック" charset="0"/>
            </a:endParaRPr>
          </a:p>
        </p:txBody>
      </p:sp>
      <p:sp>
        <p:nvSpPr>
          <p:cNvPr id="31752" name="Rectangle 8"/>
          <p:cNvSpPr>
            <a:spLocks/>
          </p:cNvSpPr>
          <p:nvPr/>
        </p:nvSpPr>
        <p:spPr bwMode="auto">
          <a:xfrm>
            <a:off x="3856526" y="5776080"/>
            <a:ext cx="1397819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>
                <a:solidFill>
                  <a:srgbClr val="3366FF"/>
                </a:solidFill>
                <a:latin typeface="+mn-lt"/>
                <a:cs typeface="ＭＳ Ｐゴシック" charset="0"/>
                <a:sym typeface="ＭＳ Ｐゴシック" charset="0"/>
              </a:rPr>
              <a:t>Dark Matter</a:t>
            </a:r>
          </a:p>
        </p:txBody>
      </p:sp>
      <p:sp>
        <p:nvSpPr>
          <p:cNvPr id="31753" name="Rectangle 9"/>
          <p:cNvSpPr>
            <a:spLocks/>
          </p:cNvSpPr>
          <p:nvPr/>
        </p:nvSpPr>
        <p:spPr bwMode="auto">
          <a:xfrm>
            <a:off x="942877" y="5768460"/>
            <a:ext cx="546424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>
                <a:solidFill>
                  <a:srgbClr val="3366FF"/>
                </a:solidFill>
                <a:latin typeface="+mn-lt"/>
                <a:cs typeface="Calibri" charset="0"/>
                <a:sym typeface="Calibri" charset="0"/>
              </a:rPr>
              <a:t>R&amp;D</a:t>
            </a:r>
          </a:p>
        </p:txBody>
      </p:sp>
      <p:sp>
        <p:nvSpPr>
          <p:cNvPr id="31754" name="Rectangle 10"/>
          <p:cNvSpPr>
            <a:spLocks/>
          </p:cNvSpPr>
          <p:nvPr/>
        </p:nvSpPr>
        <p:spPr bwMode="auto">
          <a:xfrm>
            <a:off x="7294662" y="5631180"/>
            <a:ext cx="1890236" cy="6400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/>
            <a:r>
              <a:rPr lang="en-US" b="1">
                <a:solidFill>
                  <a:srgbClr val="3366FF"/>
                </a:solidFill>
                <a:latin typeface="+mn-lt"/>
                <a:cs typeface="ＭＳ Ｐゴシック" charset="0"/>
                <a:sym typeface="ＭＳ Ｐゴシック" charset="0"/>
              </a:rPr>
              <a:t>Solar neutrino</a:t>
            </a:r>
          </a:p>
          <a:p>
            <a:pPr algn="ctr"/>
            <a:r>
              <a:rPr lang="en-US" b="1">
                <a:solidFill>
                  <a:srgbClr val="3366FF"/>
                </a:solidFill>
                <a:latin typeface="+mn-lt"/>
                <a:cs typeface="ＭＳ Ｐゴシック" charset="0"/>
                <a:sym typeface="ＭＳ Ｐゴシック" charset="0"/>
              </a:rPr>
              <a:t>Dark Matter</a:t>
            </a:r>
          </a:p>
        </p:txBody>
      </p:sp>
      <p:grpSp>
        <p:nvGrpSpPr>
          <p:cNvPr id="31755" name="Group 11"/>
          <p:cNvGrpSpPr>
            <a:grpSpLocks/>
          </p:cNvGrpSpPr>
          <p:nvPr/>
        </p:nvGrpSpPr>
        <p:grpSpPr bwMode="auto">
          <a:xfrm>
            <a:off x="1700120" y="3312830"/>
            <a:ext cx="810101" cy="518160"/>
            <a:chOff x="0" y="0"/>
            <a:chExt cx="432" cy="272"/>
          </a:xfrm>
        </p:grpSpPr>
        <p:sp>
          <p:nvSpPr>
            <p:cNvPr id="31756" name="AutoShape 12"/>
            <p:cNvSpPr>
              <a:spLocks/>
            </p:cNvSpPr>
            <p:nvPr/>
          </p:nvSpPr>
          <p:spPr bwMode="auto">
            <a:xfrm>
              <a:off x="0" y="39"/>
              <a:ext cx="432" cy="200"/>
            </a:xfrm>
            <a:prstGeom prst="rightArrow">
              <a:avLst>
                <a:gd name="adj1" fmla="val 50000"/>
                <a:gd name="adj2" fmla="val 5625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7" name="Rectangle 13"/>
            <p:cNvSpPr>
              <a:spLocks/>
            </p:cNvSpPr>
            <p:nvPr/>
          </p:nvSpPr>
          <p:spPr bwMode="auto">
            <a:xfrm>
              <a:off x="0" y="0"/>
              <a:ext cx="3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1758" name="Group 14"/>
          <p:cNvGrpSpPr>
            <a:grpSpLocks/>
          </p:cNvGrpSpPr>
          <p:nvPr/>
        </p:nvGrpSpPr>
        <p:grpSpPr bwMode="auto">
          <a:xfrm>
            <a:off x="5980710" y="3323325"/>
            <a:ext cx="780098" cy="518160"/>
            <a:chOff x="0" y="0"/>
            <a:chExt cx="416" cy="272"/>
          </a:xfrm>
        </p:grpSpPr>
        <p:sp>
          <p:nvSpPr>
            <p:cNvPr id="31759" name="AutoShape 15"/>
            <p:cNvSpPr>
              <a:spLocks/>
            </p:cNvSpPr>
            <p:nvPr/>
          </p:nvSpPr>
          <p:spPr bwMode="auto">
            <a:xfrm>
              <a:off x="0" y="39"/>
              <a:ext cx="416" cy="200"/>
            </a:xfrm>
            <a:prstGeom prst="rightArrow">
              <a:avLst>
                <a:gd name="adj1" fmla="val 50000"/>
                <a:gd name="adj2" fmla="val 56256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60" name="Rectangle 16"/>
            <p:cNvSpPr>
              <a:spLocks/>
            </p:cNvSpPr>
            <p:nvPr/>
          </p:nvSpPr>
          <p:spPr bwMode="auto">
            <a:xfrm>
              <a:off x="0" y="0"/>
              <a:ext cx="356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1761" name="Rectangle 17"/>
          <p:cNvSpPr>
            <a:spLocks/>
          </p:cNvSpPr>
          <p:nvPr/>
        </p:nvSpPr>
        <p:spPr bwMode="auto">
          <a:xfrm>
            <a:off x="476309" y="6415863"/>
            <a:ext cx="1472584" cy="430887"/>
          </a:xfrm>
          <a:prstGeom prst="rect">
            <a:avLst/>
          </a:prstGeom>
          <a:solidFill>
            <a:srgbClr val="FFFFFF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800" b="1">
                <a:solidFill>
                  <a:srgbClr val="008000"/>
                </a:solidFill>
                <a:latin typeface="+mn-lt"/>
                <a:cs typeface="ＭＳ Ｐゴシック" charset="0"/>
                <a:sym typeface="ＭＳ Ｐゴシック" charset="0"/>
              </a:rPr>
              <a:t>completed</a:t>
            </a:r>
          </a:p>
        </p:txBody>
      </p:sp>
      <p:sp>
        <p:nvSpPr>
          <p:cNvPr id="31762" name="Rectangle 18"/>
          <p:cNvSpPr>
            <a:spLocks/>
          </p:cNvSpPr>
          <p:nvPr/>
        </p:nvSpPr>
        <p:spPr bwMode="auto">
          <a:xfrm>
            <a:off x="3885486" y="6410147"/>
            <a:ext cx="1079848" cy="430887"/>
          </a:xfrm>
          <a:prstGeom prst="rect">
            <a:avLst/>
          </a:prstGeom>
          <a:solidFill>
            <a:srgbClr val="FFFFFF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+mn-lt"/>
                <a:cs typeface="ＭＳ Ｐゴシック" charset="0"/>
                <a:sym typeface="ＭＳ Ｐゴシック" charset="0"/>
              </a:rPr>
              <a:t>2011 </a:t>
            </a:r>
            <a:r>
              <a:rPr lang="en-US" altLang="ja-JP" sz="2800" b="1" dirty="0" smtClean="0">
                <a:solidFill>
                  <a:srgbClr val="008000"/>
                </a:solidFill>
                <a:latin typeface="+mn-lt"/>
                <a:cs typeface="ＭＳ Ｐゴシック" charset="0"/>
                <a:sym typeface="ＭＳ Ｐゴシック" charset="0"/>
              </a:rPr>
              <a:t>〜</a:t>
            </a:r>
            <a:endParaRPr lang="en-US" sz="2800" b="1" dirty="0">
              <a:solidFill>
                <a:srgbClr val="008000"/>
              </a:solidFill>
              <a:latin typeface="+mn-lt"/>
              <a:cs typeface="ＭＳ Ｐゴシック" charset="0"/>
              <a:sym typeface="ＭＳ Ｐゴシック" charset="0"/>
            </a:endParaRPr>
          </a:p>
        </p:txBody>
      </p:sp>
      <p:sp>
        <p:nvSpPr>
          <p:cNvPr id="31763" name="Oval 19"/>
          <p:cNvSpPr>
            <a:spLocks/>
          </p:cNvSpPr>
          <p:nvPr/>
        </p:nvSpPr>
        <p:spPr bwMode="auto">
          <a:xfrm>
            <a:off x="2514600" y="1981200"/>
            <a:ext cx="3429000" cy="35052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n w="57150" cmpd="sng">
                <a:solidFill>
                  <a:srgbClr val="000000"/>
                </a:solidFill>
              </a:ln>
            </a:endParaRPr>
          </a:p>
        </p:txBody>
      </p:sp>
      <p:sp>
        <p:nvSpPr>
          <p:cNvPr id="31764" name="Rectangle 20"/>
          <p:cNvSpPr>
            <a:spLocks/>
          </p:cNvSpPr>
          <p:nvPr/>
        </p:nvSpPr>
        <p:spPr bwMode="auto">
          <a:xfrm>
            <a:off x="7845981" y="6415863"/>
            <a:ext cx="915916" cy="430887"/>
          </a:xfrm>
          <a:prstGeom prst="rect">
            <a:avLst/>
          </a:prstGeom>
          <a:solidFill>
            <a:srgbClr val="FFFFFF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800" b="1">
                <a:solidFill>
                  <a:srgbClr val="008000"/>
                </a:solidFill>
                <a:latin typeface="+mn-lt"/>
                <a:cs typeface="ＭＳ Ｐゴシック" charset="0"/>
                <a:sym typeface="ＭＳ Ｐゴシック" charset="0"/>
              </a:rPr>
              <a:t>Future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252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3795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C2E7F55-1B1A-FD44-BBBB-866D4F3A881C}" type="slidenum">
              <a:rPr lang="en-US" sz="1500">
                <a:solidFill>
                  <a:srgbClr val="0000FF"/>
                </a:solidFill>
              </a:rPr>
              <a:pPr eaLnBrk="1" hangingPunct="1"/>
              <a:t>11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" y="76200"/>
            <a:ext cx="9296400" cy="685800"/>
          </a:xfrm>
          <a:prstGeom prst="rect">
            <a:avLst/>
          </a:prstGeom>
        </p:spPr>
        <p:txBody>
          <a:bodyPr lIns="91424" tIns="45712" rIns="91424" bIns="45712"/>
          <a:lstStyle/>
          <a:p>
            <a:pPr algn="ctr" defTabSz="966615" eaLnBrk="0" hangingPunct="0">
              <a:lnSpc>
                <a:spcPct val="80000"/>
              </a:lnSpc>
              <a:defRPr/>
            </a:pPr>
            <a:r>
              <a:rPr lang="en-US" sz="3600" b="1" kern="0" dirty="0">
                <a:solidFill>
                  <a:srgbClr val="A50021"/>
                </a:solidFill>
                <a:latin typeface="+mj-lt"/>
                <a:ea typeface="+mj-ea"/>
                <a:cs typeface="+mj-cs"/>
              </a:rPr>
              <a:t>DEAP/CLEAN (</a:t>
            </a:r>
            <a:r>
              <a:rPr lang="en-US" sz="3600" b="1" kern="0" dirty="0">
                <a:solidFill>
                  <a:srgbClr val="FF00FF"/>
                </a:solidFill>
                <a:latin typeface="+mj-lt"/>
                <a:ea typeface="+mj-ea"/>
                <a:cs typeface="+mj-cs"/>
              </a:rPr>
              <a:t>Single Phase </a:t>
            </a:r>
            <a:r>
              <a:rPr lang="en-US" sz="3600" b="1" kern="0" dirty="0" err="1">
                <a:solidFill>
                  <a:srgbClr val="FF00FF"/>
                </a:solidFill>
                <a:latin typeface="+mj-lt"/>
                <a:ea typeface="+mj-ea"/>
                <a:cs typeface="+mj-cs"/>
              </a:rPr>
              <a:t>Ar</a:t>
            </a:r>
            <a:r>
              <a:rPr lang="en-US" sz="3600" b="1" kern="0" dirty="0">
                <a:solidFill>
                  <a:srgbClr val="FF00FF"/>
                </a:solidFill>
                <a:latin typeface="+mj-lt"/>
                <a:ea typeface="+mj-ea"/>
                <a:cs typeface="+mj-cs"/>
              </a:rPr>
              <a:t>/Ne</a:t>
            </a:r>
            <a:r>
              <a:rPr lang="en-US" sz="3600" b="1" kern="0" dirty="0">
                <a:solidFill>
                  <a:srgbClr val="A50021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grpSp>
        <p:nvGrpSpPr>
          <p:cNvPr id="33798" name="Group 9"/>
          <p:cNvGrpSpPr>
            <a:grpSpLocks/>
          </p:cNvGrpSpPr>
          <p:nvPr/>
        </p:nvGrpSpPr>
        <p:grpSpPr bwMode="auto">
          <a:xfrm>
            <a:off x="2743200" y="2133600"/>
            <a:ext cx="6832600" cy="4767263"/>
            <a:chOff x="304800" y="1143000"/>
            <a:chExt cx="8342616" cy="5826597"/>
          </a:xfrm>
        </p:grpSpPr>
        <p:pic>
          <p:nvPicPr>
            <p:cNvPr id="3380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39" r="8765"/>
            <a:stretch>
              <a:fillRect/>
            </a:stretch>
          </p:blipFill>
          <p:spPr bwMode="auto">
            <a:xfrm>
              <a:off x="304800" y="1143000"/>
              <a:ext cx="8342616" cy="5826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3838" y="6532369"/>
              <a:ext cx="1371600" cy="385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799" name="Picture 5" descr="miniCLEAN_schemat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 t="8678" r="2118" b="8910"/>
          <a:stretch>
            <a:fillRect/>
          </a:stretch>
        </p:blipFill>
        <p:spPr bwMode="auto">
          <a:xfrm>
            <a:off x="0" y="1371600"/>
            <a:ext cx="2657475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Rectangle 10"/>
          <p:cNvSpPr>
            <a:spLocks noChangeArrowheads="1"/>
          </p:cNvSpPr>
          <p:nvPr/>
        </p:nvSpPr>
        <p:spPr bwMode="auto">
          <a:xfrm>
            <a:off x="87313" y="762000"/>
            <a:ext cx="2884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/>
          <a:p>
            <a:r>
              <a:rPr lang="en-US" sz="2700" b="1">
                <a:solidFill>
                  <a:srgbClr val="0066FF"/>
                </a:solidFill>
                <a:latin typeface="Arial Narrow" charset="0"/>
              </a:rPr>
              <a:t>360 kg Mini-CLEAN</a:t>
            </a:r>
          </a:p>
        </p:txBody>
      </p:sp>
      <p:sp>
        <p:nvSpPr>
          <p:cNvPr id="33801" name="Rectangle 11"/>
          <p:cNvSpPr>
            <a:spLocks noChangeArrowheads="1"/>
          </p:cNvSpPr>
          <p:nvPr/>
        </p:nvSpPr>
        <p:spPr bwMode="auto">
          <a:xfrm>
            <a:off x="3429000" y="1600200"/>
            <a:ext cx="3132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/>
          <a:p>
            <a:r>
              <a:rPr lang="en-US" sz="2700" b="1">
                <a:solidFill>
                  <a:srgbClr val="0066FF"/>
                </a:solidFill>
                <a:latin typeface="Arial Narrow" charset="0"/>
              </a:rPr>
              <a:t>3.6 ton DEAP/CLEAN</a:t>
            </a:r>
          </a:p>
        </p:txBody>
      </p:sp>
      <p:sp>
        <p:nvSpPr>
          <p:cNvPr id="13" name="AutoShape 24"/>
          <p:cNvSpPr>
            <a:spLocks noChangeAspect="1" noChangeArrowheads="1"/>
          </p:cNvSpPr>
          <p:nvPr/>
        </p:nvSpPr>
        <p:spPr bwMode="auto">
          <a:xfrm rot="1329329">
            <a:off x="2209800" y="4068763"/>
            <a:ext cx="615950" cy="322262"/>
          </a:xfrm>
          <a:custGeom>
            <a:avLst/>
            <a:gdLst>
              <a:gd name="T0" fmla="*/ 762017 w 21600"/>
              <a:gd name="T1" fmla="*/ 0 h 21600"/>
              <a:gd name="T2" fmla="*/ 0 w 21600"/>
              <a:gd name="T3" fmla="*/ 215900 h 21600"/>
              <a:gd name="T4" fmla="*/ 762017 w 21600"/>
              <a:gd name="T5" fmla="*/ 431800 h 21600"/>
              <a:gd name="T6" fmla="*/ 1150938 w 21600"/>
              <a:gd name="T7" fmla="*/ 2159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035 h 21600"/>
              <a:gd name="T14" fmla="*/ 18380 w 21600"/>
              <a:gd name="T15" fmla="*/ 1556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4301" y="0"/>
                </a:moveTo>
                <a:lnTo>
                  <a:pt x="14301" y="6035"/>
                </a:lnTo>
                <a:lnTo>
                  <a:pt x="3375" y="6035"/>
                </a:lnTo>
                <a:lnTo>
                  <a:pt x="3375" y="15565"/>
                </a:lnTo>
                <a:lnTo>
                  <a:pt x="14301" y="15565"/>
                </a:lnTo>
                <a:lnTo>
                  <a:pt x="14301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6035"/>
                </a:moveTo>
                <a:lnTo>
                  <a:pt x="1350" y="15565"/>
                </a:lnTo>
                <a:lnTo>
                  <a:pt x="2700" y="15565"/>
                </a:lnTo>
                <a:lnTo>
                  <a:pt x="2700" y="6035"/>
                </a:lnTo>
                <a:close/>
              </a:path>
              <a:path w="21600" h="21600">
                <a:moveTo>
                  <a:pt x="0" y="6035"/>
                </a:moveTo>
                <a:lnTo>
                  <a:pt x="0" y="15565"/>
                </a:lnTo>
                <a:lnTo>
                  <a:pt x="675" y="15565"/>
                </a:lnTo>
                <a:lnTo>
                  <a:pt x="675" y="6035"/>
                </a:lnTo>
                <a:close/>
              </a:path>
            </a:pathLst>
          </a:custGeom>
          <a:solidFill>
            <a:srgbClr val="FFCC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96644" tIns="48322" rIns="96644" bIns="48322" anchor="ctr"/>
          <a:lstStyle/>
          <a:p>
            <a:endParaRPr lang="en-US"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3239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Double-Phase Noble Liquids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394"/>
          <a:stretch/>
        </p:blipFill>
        <p:spPr>
          <a:xfrm>
            <a:off x="76200" y="1219200"/>
            <a:ext cx="6120948" cy="5219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7177" r="1064" b="50053"/>
          <a:stretch/>
        </p:blipFill>
        <p:spPr>
          <a:xfrm>
            <a:off x="6124823" y="1295400"/>
            <a:ext cx="3476377" cy="2476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7177" t="49886" r="1064"/>
          <a:stretch/>
        </p:blipFill>
        <p:spPr>
          <a:xfrm>
            <a:off x="6124823" y="4267200"/>
            <a:ext cx="3476377" cy="24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683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14400"/>
            <a:ext cx="4899224" cy="5943600"/>
          </a:xfrm>
          <a:prstGeom prst="rect">
            <a:avLst/>
          </a:prstGeom>
        </p:spPr>
      </p:pic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ahoma" charset="0"/>
                <a:ea typeface="ＭＳ Ｐゴシック" charset="0"/>
                <a:cs typeface="ＭＳ Ｐゴシック" charset="0"/>
              </a:rPr>
              <a:t>XENON100 </a:t>
            </a:r>
            <a:r>
              <a:rPr lang="en-US" sz="3600" dirty="0">
                <a:latin typeface="Tahoma" charset="0"/>
              </a:rPr>
              <a:t>(</a:t>
            </a:r>
            <a:r>
              <a:rPr lang="en-US" sz="3600" dirty="0">
                <a:solidFill>
                  <a:srgbClr val="FF00FF"/>
                </a:solidFill>
                <a:latin typeface="Tahoma" charset="0"/>
              </a:rPr>
              <a:t>Double phase Xenon</a:t>
            </a:r>
            <a:r>
              <a:rPr lang="en-US" sz="3600" dirty="0">
                <a:latin typeface="Tahoma" charset="0"/>
              </a:rPr>
              <a:t>)</a:t>
            </a:r>
            <a:endParaRPr lang="en-US" sz="36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49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258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a typeface="Arial" charset="0"/>
              </a:rPr>
              <a:t>Katsushi Arisaka, UCLA</a:t>
            </a:r>
          </a:p>
        </p:txBody>
      </p:sp>
      <p:sp>
        <p:nvSpPr>
          <p:cNvPr id="6349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2E3CBD5-B6C7-2648-8B52-7F979D362538}" type="slidenum">
              <a:rPr lang="en-US" sz="1500">
                <a:solidFill>
                  <a:srgbClr val="0000FF"/>
                </a:solidFill>
              </a:rPr>
              <a:pPr eaLnBrk="1" hangingPunct="1"/>
              <a:t>13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6349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4"/>
          <a:stretch/>
        </p:blipFill>
        <p:spPr bwMode="auto">
          <a:xfrm>
            <a:off x="4933870" y="762000"/>
            <a:ext cx="466733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Rectangle 6"/>
          <p:cNvSpPr>
            <a:spLocks noChangeArrowheads="1"/>
          </p:cNvSpPr>
          <p:nvPr/>
        </p:nvSpPr>
        <p:spPr bwMode="auto">
          <a:xfrm>
            <a:off x="1752600" y="4495800"/>
            <a:ext cx="1333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FF00FF"/>
                </a:solidFill>
                <a:latin typeface="Arial Narrow" charset="0"/>
              </a:rPr>
              <a:t>161 </a:t>
            </a:r>
            <a:r>
              <a:rPr lang="en-US" b="1" dirty="0">
                <a:solidFill>
                  <a:srgbClr val="FF00FF"/>
                </a:solidFill>
                <a:latin typeface="Arial Narrow" charset="0"/>
              </a:rPr>
              <a:t>kg</a:t>
            </a:r>
          </a:p>
          <a:p>
            <a:pPr algn="ctr"/>
            <a:r>
              <a:rPr lang="en-US" b="1" dirty="0" smtClean="0">
                <a:solidFill>
                  <a:srgbClr val="FF00FF"/>
                </a:solidFill>
                <a:latin typeface="Arial Narrow" charset="0"/>
              </a:rPr>
              <a:t>(48 </a:t>
            </a:r>
            <a:r>
              <a:rPr lang="en-US" b="1" dirty="0">
                <a:solidFill>
                  <a:srgbClr val="FF00FF"/>
                </a:solidFill>
                <a:latin typeface="Arial Narrow" charset="0"/>
              </a:rPr>
              <a:t>kg)</a:t>
            </a:r>
          </a:p>
        </p:txBody>
      </p:sp>
    </p:spTree>
    <p:extLst>
      <p:ext uri="{BB962C8B-B14F-4D97-AF65-F5344CB8AC3E}">
        <p14:creationId xmlns:p14="http://schemas.microsoft.com/office/powerpoint/2010/main" val="23785669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ahoma" charset="0"/>
              </a:rPr>
              <a:t>LUX </a:t>
            </a:r>
            <a:r>
              <a:rPr lang="en-US" sz="3600" dirty="0" smtClean="0">
                <a:latin typeface="Tahoma" charset="0"/>
              </a:rPr>
              <a:t>350 </a:t>
            </a:r>
            <a:r>
              <a:rPr lang="en-US" sz="3600" dirty="0">
                <a:latin typeface="Tahoma" charset="0"/>
              </a:rPr>
              <a:t>kg (</a:t>
            </a:r>
            <a:r>
              <a:rPr lang="en-US" sz="3600" dirty="0">
                <a:solidFill>
                  <a:srgbClr val="FF00FF"/>
                </a:solidFill>
                <a:latin typeface="Tahoma" charset="0"/>
              </a:rPr>
              <a:t>Double phase Xenon</a:t>
            </a:r>
            <a:r>
              <a:rPr lang="en-US" sz="3600" dirty="0">
                <a:latin typeface="Tahoma" charset="0"/>
              </a:rPr>
              <a:t>)</a:t>
            </a:r>
          </a:p>
        </p:txBody>
      </p:sp>
      <p:sp>
        <p:nvSpPr>
          <p:cNvPr id="3481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482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482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4FCE8DD-87B1-024C-884B-95D4CAF058BA}" type="slidenum">
              <a:rPr lang="en-US" sz="1500">
                <a:solidFill>
                  <a:srgbClr val="0000FF"/>
                </a:solidFill>
              </a:rPr>
              <a:pPr eaLnBrk="1" hangingPunct="1"/>
              <a:t>14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48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3813" y="838200"/>
            <a:ext cx="9625013" cy="6010275"/>
          </a:xfrm>
        </p:spPr>
      </p:pic>
      <p:grpSp>
        <p:nvGrpSpPr>
          <p:cNvPr id="34823" name="Group 11"/>
          <p:cNvGrpSpPr>
            <a:grpSpLocks/>
          </p:cNvGrpSpPr>
          <p:nvPr/>
        </p:nvGrpSpPr>
        <p:grpSpPr bwMode="auto">
          <a:xfrm>
            <a:off x="5478463" y="2971800"/>
            <a:ext cx="762000" cy="2260600"/>
            <a:chOff x="5477933" y="2971801"/>
            <a:chExt cx="762000" cy="2259958"/>
          </a:xfrm>
        </p:grpSpPr>
        <p:cxnSp>
          <p:nvCxnSpPr>
            <p:cNvPr id="34824" name="Straight Arrow Connector 53"/>
            <p:cNvCxnSpPr>
              <a:cxnSpLocks noChangeShapeType="1"/>
            </p:cNvCxnSpPr>
            <p:nvPr/>
          </p:nvCxnSpPr>
          <p:spPr bwMode="auto">
            <a:xfrm rot="16200000" flipH="1">
              <a:off x="4698334" y="4097618"/>
              <a:ext cx="2259958" cy="8324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4825" name="Rectangle 10"/>
            <p:cNvSpPr>
              <a:spLocks noChangeArrowheads="1"/>
            </p:cNvSpPr>
            <p:nvPr/>
          </p:nvSpPr>
          <p:spPr bwMode="auto">
            <a:xfrm>
              <a:off x="5715000" y="3886200"/>
              <a:ext cx="2286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5477933" y="3928792"/>
              <a:ext cx="762000" cy="37771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b="1" dirty="0">
                  <a:solidFill>
                    <a:srgbClr val="C00000"/>
                  </a:solidFill>
                  <a:latin typeface="+mn-lt"/>
                  <a:ea typeface="+mn-ea"/>
                  <a:cs typeface="+mn-cs"/>
                </a:rPr>
                <a:t>60 cm</a:t>
              </a:r>
            </a:p>
          </p:txBody>
        </p:sp>
      </p:grp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7086600" y="3962400"/>
            <a:ext cx="13335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solidFill>
                  <a:srgbClr val="800000"/>
                </a:solidFill>
                <a:latin typeface="Arial Narrow" charset="0"/>
              </a:rPr>
              <a:t>350 </a:t>
            </a:r>
            <a:r>
              <a:rPr lang="en-US" sz="2800" b="1" dirty="0">
                <a:solidFill>
                  <a:srgbClr val="800000"/>
                </a:solidFill>
                <a:latin typeface="Arial Narrow" charset="0"/>
              </a:rPr>
              <a:t>kg</a:t>
            </a:r>
          </a:p>
          <a:p>
            <a:pPr algn="ctr"/>
            <a:r>
              <a:rPr lang="en-US" sz="2800" b="1" dirty="0" smtClean="0">
                <a:solidFill>
                  <a:srgbClr val="800000"/>
                </a:solidFill>
                <a:latin typeface="Arial Narrow" charset="0"/>
              </a:rPr>
              <a:t>(100 </a:t>
            </a:r>
            <a:r>
              <a:rPr lang="en-US" sz="2800" b="1" dirty="0">
                <a:solidFill>
                  <a:srgbClr val="800000"/>
                </a:solidFill>
                <a:latin typeface="Arial Narrow" charset="0"/>
              </a:rPr>
              <a:t>kg)</a:t>
            </a:r>
          </a:p>
        </p:txBody>
      </p:sp>
    </p:spTree>
    <p:extLst>
      <p:ext uri="{BB962C8B-B14F-4D97-AF65-F5344CB8AC3E}">
        <p14:creationId xmlns:p14="http://schemas.microsoft.com/office/powerpoint/2010/main" val="35842463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58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358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00375C3-4FE7-DA4A-B794-350DB755C7FF}" type="slidenum">
              <a:rPr lang="en-US" sz="1500">
                <a:solidFill>
                  <a:srgbClr val="0000FF"/>
                </a:solidFill>
              </a:rPr>
              <a:pPr eaLnBrk="1" hangingPunct="1"/>
              <a:t>15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584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3448" r="15051"/>
          <a:stretch>
            <a:fillRect/>
          </a:stretch>
        </p:blipFill>
        <p:spPr>
          <a:xfrm>
            <a:off x="5002213" y="747713"/>
            <a:ext cx="4522787" cy="6237287"/>
          </a:xfrm>
          <a:noFill/>
        </p:spPr>
      </p:pic>
      <p:sp>
        <p:nvSpPr>
          <p:cNvPr id="358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Tahoma" charset="0"/>
              </a:rPr>
              <a:t>WARP </a:t>
            </a:r>
            <a:r>
              <a:rPr lang="en-US" sz="3200" dirty="0" smtClean="0">
                <a:latin typeface="Tahoma" charset="0"/>
              </a:rPr>
              <a:t>140 </a:t>
            </a:r>
            <a:r>
              <a:rPr lang="en-US" sz="3200" dirty="0">
                <a:latin typeface="Tahoma" charset="0"/>
              </a:rPr>
              <a:t>kg (</a:t>
            </a:r>
            <a:r>
              <a:rPr lang="en-US" sz="3200" dirty="0">
                <a:solidFill>
                  <a:srgbClr val="FF00FF"/>
                </a:solidFill>
                <a:latin typeface="Tahoma" charset="0"/>
              </a:rPr>
              <a:t>Double Phase Argon</a:t>
            </a:r>
            <a:r>
              <a:rPr lang="en-US" sz="3200" dirty="0">
                <a:latin typeface="Tahoma" charset="0"/>
              </a:rPr>
              <a:t>) </a:t>
            </a:r>
          </a:p>
        </p:txBody>
      </p:sp>
      <p:pic>
        <p:nvPicPr>
          <p:cNvPr id="358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49300"/>
            <a:ext cx="4637088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8" name="Group 9"/>
          <p:cNvGrpSpPr>
            <a:grpSpLocks/>
          </p:cNvGrpSpPr>
          <p:nvPr/>
        </p:nvGrpSpPr>
        <p:grpSpPr bwMode="auto">
          <a:xfrm>
            <a:off x="4572000" y="3606800"/>
            <a:ext cx="762000" cy="2260600"/>
            <a:chOff x="5477933" y="2971801"/>
            <a:chExt cx="762000" cy="2259958"/>
          </a:xfrm>
        </p:grpSpPr>
        <p:cxnSp>
          <p:nvCxnSpPr>
            <p:cNvPr id="35849" name="Straight Arrow Connector 53"/>
            <p:cNvCxnSpPr>
              <a:cxnSpLocks noChangeShapeType="1"/>
            </p:cNvCxnSpPr>
            <p:nvPr/>
          </p:nvCxnSpPr>
          <p:spPr bwMode="auto">
            <a:xfrm rot="16200000" flipH="1">
              <a:off x="4698334" y="4097618"/>
              <a:ext cx="2259958" cy="8324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850" name="Rectangle 11"/>
            <p:cNvSpPr>
              <a:spLocks noChangeArrowheads="1"/>
            </p:cNvSpPr>
            <p:nvPr/>
          </p:nvSpPr>
          <p:spPr bwMode="auto">
            <a:xfrm>
              <a:off x="5665572" y="3886200"/>
              <a:ext cx="2286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5477933" y="3928792"/>
              <a:ext cx="762000" cy="37771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b="1" dirty="0">
                  <a:solidFill>
                    <a:srgbClr val="C00000"/>
                  </a:solidFill>
                  <a:latin typeface="+mn-lt"/>
                  <a:ea typeface="+mn-ea"/>
                  <a:cs typeface="+mn-cs"/>
                </a:rPr>
                <a:t>60cm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778514" y="4114800"/>
            <a:ext cx="12974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800000"/>
                </a:solidFill>
                <a:latin typeface="+mn-lt"/>
              </a:rPr>
              <a:t>140 kg</a:t>
            </a:r>
          </a:p>
          <a:p>
            <a:pPr algn="ctr"/>
            <a:r>
              <a:rPr lang="en-US" sz="2800" b="1" dirty="0" smtClean="0">
                <a:solidFill>
                  <a:srgbClr val="800000"/>
                </a:solidFill>
                <a:latin typeface="+mn-lt"/>
              </a:rPr>
              <a:t>(100 kg)</a:t>
            </a:r>
            <a:endParaRPr lang="en-US" sz="2800" b="1" dirty="0">
              <a:solidFill>
                <a:srgbClr val="8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63008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Pulse Shaping Discrimination by </a:t>
            </a:r>
            <a:r>
              <a:rPr lang="en-US" sz="2800" dirty="0" err="1" smtClean="0">
                <a:latin typeface="Tahoma" charset="0"/>
                <a:ea typeface="ＭＳ Ｐゴシック" charset="0"/>
                <a:cs typeface="ＭＳ Ｐゴシック" charset="0"/>
              </a:rPr>
              <a:t>Ar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/>
            </a:r>
            <a:b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800" dirty="0" smtClean="0">
                <a:latin typeface="Tahoma" charset="0"/>
                <a:ea typeface="ＭＳ Ｐゴシック" charset="0"/>
                <a:cs typeface="ＭＳ Ｐゴシック" charset="0"/>
              </a:rPr>
              <a:t>(First WARP Results)</a:t>
            </a:r>
            <a:endParaRPr lang="en-US" sz="28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390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2390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7CB3FDF-B422-4343-AFE5-46718DD6A971}" type="slidenum">
              <a:rPr lang="en-US" sz="1500">
                <a:solidFill>
                  <a:srgbClr val="0000FF"/>
                </a:solidFill>
              </a:rPr>
              <a:pPr eaLnBrk="1" hangingPunct="1"/>
              <a:t>16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391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669" b="-7620"/>
          <a:stretch>
            <a:fillRect/>
          </a:stretch>
        </p:blipFill>
        <p:spPr>
          <a:xfrm>
            <a:off x="31750" y="838200"/>
            <a:ext cx="9493250" cy="5867400"/>
          </a:xfrm>
        </p:spPr>
      </p:pic>
      <p:sp>
        <p:nvSpPr>
          <p:cNvPr id="2" name="TextBox 1"/>
          <p:cNvSpPr txBox="1"/>
          <p:nvPr/>
        </p:nvSpPr>
        <p:spPr>
          <a:xfrm>
            <a:off x="1295400" y="1752600"/>
            <a:ext cx="956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Gamma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600" y="2133600"/>
            <a:ext cx="990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Neutron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8800" y="1752600"/>
            <a:ext cx="1929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Gamma from </a:t>
            </a:r>
            <a:r>
              <a:rPr lang="en-US" sz="2000" b="1" baseline="30000" dirty="0" smtClean="0">
                <a:solidFill>
                  <a:srgbClr val="0000FF"/>
                </a:solidFill>
                <a:latin typeface="+mn-lt"/>
              </a:rPr>
              <a:t>39</a:t>
            </a:r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16067845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DarkSide</a:t>
            </a:r>
            <a:r>
              <a:rPr lang="en-US" dirty="0" smtClean="0"/>
              <a:t> 50 kg </a:t>
            </a:r>
            <a:r>
              <a:rPr lang="en-US" dirty="0" smtClean="0">
                <a:latin typeface="Tahoma" charset="0"/>
              </a:rPr>
              <a:t>(</a:t>
            </a:r>
            <a:r>
              <a:rPr lang="en-US" dirty="0">
                <a:solidFill>
                  <a:srgbClr val="FF00FF"/>
                </a:solidFill>
                <a:latin typeface="Tahoma" charset="0"/>
              </a:rPr>
              <a:t>Double phase </a:t>
            </a:r>
            <a:r>
              <a:rPr lang="en-US" dirty="0" smtClean="0">
                <a:solidFill>
                  <a:srgbClr val="FF00FF"/>
                </a:solidFill>
                <a:latin typeface="Tahoma" charset="0"/>
              </a:rPr>
              <a:t>Argon</a:t>
            </a:r>
            <a:r>
              <a:rPr lang="en-US" dirty="0" smtClean="0">
                <a:latin typeface="Tahoma" charset="0"/>
              </a:rPr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5760" y="762002"/>
            <a:ext cx="3853578" cy="624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914400"/>
            <a:ext cx="5405674" cy="6019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8400" y="990600"/>
            <a:ext cx="208262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FFFF"/>
                </a:solidFill>
                <a:latin typeface="+mn-lt"/>
              </a:rPr>
              <a:t>CTF Water Tank</a:t>
            </a:r>
            <a:endParaRPr lang="en-US" b="1" dirty="0">
              <a:solidFill>
                <a:srgbClr val="CCFFFF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3055203"/>
            <a:ext cx="1492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33CC"/>
                </a:solidFill>
                <a:latin typeface="+mn-lt"/>
              </a:rPr>
              <a:t>Liquid</a:t>
            </a:r>
          </a:p>
          <a:p>
            <a:pPr algn="ctr"/>
            <a:r>
              <a:rPr lang="en-US" b="1" dirty="0" smtClean="0">
                <a:solidFill>
                  <a:srgbClr val="3333CC"/>
                </a:solidFill>
                <a:latin typeface="+mn-lt"/>
              </a:rPr>
              <a:t>Scintillator</a:t>
            </a:r>
            <a:endParaRPr lang="en-US" b="1" dirty="0">
              <a:solidFill>
                <a:srgbClr val="3333CC"/>
              </a:solidFill>
              <a:latin typeface="+mn-lt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676400" y="3429000"/>
            <a:ext cx="3048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400800" y="2438400"/>
            <a:ext cx="2061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3” QUPID</a:t>
            </a:r>
          </a:p>
          <a:p>
            <a:pPr algn="ctr"/>
            <a:r>
              <a:rPr lang="en-US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(19 top + 19 bottom)</a:t>
            </a:r>
            <a:endParaRPr lang="en-US" sz="1800" b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10365" y="4495800"/>
            <a:ext cx="1595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+mn-lt"/>
              </a:rPr>
              <a:t>Depleted 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Ar</a:t>
            </a:r>
            <a:endParaRPr lang="en-US" b="1" dirty="0" smtClean="0">
              <a:solidFill>
                <a:srgbClr val="FF0000"/>
              </a:solidFill>
              <a:latin typeface="+mn-lt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+mn-lt"/>
              </a:rPr>
              <a:t>(50 kg)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2971800" y="2514600"/>
            <a:ext cx="2819400" cy="1828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2946A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2971800" y="4648200"/>
            <a:ext cx="2819400" cy="1524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2946A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8697592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ahoma" charset="0"/>
                <a:ea typeface="ＭＳ Ｐゴシック" charset="0"/>
                <a:cs typeface="ＭＳ Ｐゴシック" charset="0"/>
              </a:rPr>
              <a:t>Comparison </a:t>
            </a:r>
            <a:r>
              <a:rPr lang="en-US" sz="3600" dirty="0" smtClean="0">
                <a:latin typeface="Tahoma" charset="0"/>
                <a:ea typeface="ＭＳ Ｐゴシック" charset="0"/>
                <a:cs typeface="ＭＳ Ｐゴシック" charset="0"/>
              </a:rPr>
              <a:t>of </a:t>
            </a:r>
            <a:r>
              <a:rPr lang="en-US" sz="3600" dirty="0" smtClean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G1</a:t>
            </a:r>
            <a:r>
              <a:rPr lang="en-US" sz="3600" dirty="0" smtClean="0">
                <a:latin typeface="Tahoma" charset="0"/>
                <a:ea typeface="ＭＳ Ｐゴシック" charset="0"/>
                <a:cs typeface="ＭＳ Ｐゴシック" charset="0"/>
              </a:rPr>
              <a:t> Experiments</a:t>
            </a:r>
            <a:endParaRPr lang="en-US" sz="36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5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765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a typeface="Arial" charset="0"/>
              </a:rPr>
              <a:t>Katsushi Arisaka, UCLA</a:t>
            </a:r>
            <a:endParaRPr lang="en-US">
              <a:ea typeface="Arial" charset="0"/>
            </a:endParaRPr>
          </a:p>
        </p:txBody>
      </p:sp>
      <p:sp>
        <p:nvSpPr>
          <p:cNvPr id="4506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2266F5D-110A-1045-9C40-772D80B8E70E}" type="slidenum">
              <a:rPr lang="en-US" sz="1500">
                <a:solidFill>
                  <a:srgbClr val="0000FF"/>
                </a:solidFill>
              </a:rPr>
              <a:pPr eaLnBrk="1" hangingPunct="1"/>
              <a:t>18</a:t>
            </a:fld>
            <a:endParaRPr lang="en-US" sz="1500">
              <a:solidFill>
                <a:srgbClr val="0000FF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9000298"/>
              </p:ext>
            </p:extLst>
          </p:nvPr>
        </p:nvGraphicFramePr>
        <p:xfrm>
          <a:off x="68263" y="914401"/>
          <a:ext cx="9467851" cy="5929315"/>
        </p:xfrm>
        <a:graphic>
          <a:graphicData uri="http://schemas.openxmlformats.org/drawingml/2006/table">
            <a:tbl>
              <a:tblPr/>
              <a:tblGrid>
                <a:gridCol w="1379537"/>
                <a:gridCol w="881790"/>
                <a:gridCol w="778060"/>
                <a:gridCol w="810115"/>
                <a:gridCol w="744547"/>
                <a:gridCol w="810115"/>
                <a:gridCol w="1073839"/>
                <a:gridCol w="826142"/>
                <a:gridCol w="743091"/>
                <a:gridCol w="711036"/>
                <a:gridCol w="709579"/>
              </a:tblGrid>
              <a:tr h="7112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Experiment Name</a:t>
                      </a: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Location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Mass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Photon Detector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080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53735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53735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5373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Target</a:t>
                      </a: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95373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Total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5373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Fiducial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53735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5373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Phase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95373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Type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95373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Location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95373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Size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95373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Radioactivity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874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(kg)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(kg)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(inch)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(mBq /piece)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(mBq /cm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)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136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XENON100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Gran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Sasso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Xe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162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48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Double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R8520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Top/Bot.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0.2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XMASS</a:t>
                      </a: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Kamioka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Xe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800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100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9973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Single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R8778Hex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</a:t>
                      </a: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π</a:t>
                      </a:r>
                      <a:endParaRPr kumimoji="0" lang="el-G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5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0.2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LUX</a:t>
                      </a: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DUSEL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Xe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350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100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Double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R8778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Top/Bot.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20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0.8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Mini-CLEAN</a:t>
                      </a: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SNO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Ar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360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100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73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Single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8" PMT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</a:t>
                      </a: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π</a:t>
                      </a:r>
                      <a:endParaRPr kumimoji="0" lang="el-G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8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500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1.5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WARP</a:t>
                      </a: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Gran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Sasso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Ar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140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100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Double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3" PMT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Top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200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4.4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DarkSide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50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Gran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Sasso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Ar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60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50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Double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3” QUPID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Top/Bot.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0.02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02354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Phase vs. Double Phase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000960"/>
              </p:ext>
            </p:extLst>
          </p:nvPr>
        </p:nvGraphicFramePr>
        <p:xfrm>
          <a:off x="152400" y="1219200"/>
          <a:ext cx="9334500" cy="5257800"/>
        </p:xfrm>
        <a:graphic>
          <a:graphicData uri="http://schemas.openxmlformats.org/drawingml/2006/table">
            <a:tbl>
              <a:tblPr/>
              <a:tblGrid>
                <a:gridCol w="4364380"/>
                <a:gridCol w="2303120"/>
                <a:gridCol w="2667000"/>
              </a:tblGrid>
              <a:tr h="6572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700" marR="1524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8000"/>
                          </a:solidFill>
                          <a:effectLst/>
                          <a:latin typeface="Arial Narrow"/>
                        </a:rPr>
                        <a:t>Single Phase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E26B0A"/>
                          </a:solidFill>
                          <a:effectLst/>
                          <a:latin typeface="Arial Narrow"/>
                        </a:rPr>
                        <a:t>Double Phase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HV for electron drift</a:t>
                      </a:r>
                    </a:p>
                  </a:txBody>
                  <a:tcPr marL="12700" marR="1524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8000"/>
                          </a:solidFill>
                          <a:effectLst/>
                          <a:latin typeface="Arial Narrow"/>
                        </a:rPr>
                        <a:t>Not required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E26B0A"/>
                          </a:solidFill>
                          <a:effectLst/>
                          <a:latin typeface="Arial Narrow"/>
                        </a:rPr>
                        <a:t>Required (~1 kV/cm)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O</a:t>
                      </a:r>
                      <a:r>
                        <a:rPr lang="en-US" sz="2400" b="1" i="1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 </a:t>
                      </a:r>
                      <a:r>
                        <a:rPr lang="en-US" sz="2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/ H</a:t>
                      </a:r>
                      <a:r>
                        <a:rPr lang="en-US" sz="2400" b="1" i="1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</a:t>
                      </a:r>
                      <a:r>
                        <a:rPr lang="en-US" sz="2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O </a:t>
                      </a:r>
                      <a:r>
                        <a:rPr lang="en-US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impurity</a:t>
                      </a:r>
                    </a:p>
                  </a:txBody>
                  <a:tcPr marL="12700" marR="1524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8000"/>
                          </a:solidFill>
                          <a:effectLst/>
                          <a:latin typeface="Arial Narrow"/>
                        </a:rPr>
                        <a:t>Not critical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E26B0A"/>
                          </a:solidFill>
                          <a:effectLst/>
                          <a:latin typeface="Arial Narrow"/>
                        </a:rPr>
                        <a:t>Critical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Energy threshold</a:t>
                      </a:r>
                    </a:p>
                  </a:txBody>
                  <a:tcPr marL="12700" marR="1524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8000"/>
                          </a:solidFill>
                          <a:effectLst/>
                          <a:latin typeface="Arial Narrow"/>
                        </a:rPr>
                        <a:t>20 PE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E26B0A"/>
                          </a:solidFill>
                          <a:effectLst/>
                          <a:latin typeface="Arial Narrow"/>
                        </a:rPr>
                        <a:t>4 </a:t>
                      </a:r>
                      <a:r>
                        <a:rPr lang="en-US" sz="2400" b="1" i="0" u="none" strike="noStrike" dirty="0">
                          <a:solidFill>
                            <a:srgbClr val="E26B0A"/>
                          </a:solidFill>
                          <a:effectLst/>
                          <a:latin typeface="Arial Narrow"/>
                        </a:rPr>
                        <a:t>PE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1" i="1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Sensitivity for low mass WIMP</a:t>
                      </a:r>
                    </a:p>
                  </a:txBody>
                  <a:tcPr marL="12700" marR="1524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8000"/>
                          </a:solidFill>
                          <a:effectLst/>
                          <a:latin typeface="Arial Narrow"/>
                        </a:rPr>
                        <a:t>&gt; 20 </a:t>
                      </a:r>
                      <a:r>
                        <a:rPr lang="en-US" sz="2400" b="1" i="0" u="none" strike="noStrike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</a:rPr>
                        <a:t>GeV</a:t>
                      </a:r>
                      <a:endParaRPr lang="en-US" sz="2400" b="1" i="0" u="none" strike="noStrike" dirty="0">
                        <a:solidFill>
                          <a:srgbClr val="008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E26B0A"/>
                          </a:solidFill>
                          <a:effectLst/>
                          <a:latin typeface="Arial Narrow"/>
                        </a:rPr>
                        <a:t>&gt; 5 </a:t>
                      </a:r>
                      <a:r>
                        <a:rPr lang="en-US" sz="2400" b="1" i="0" u="none" strike="noStrike" dirty="0" err="1">
                          <a:solidFill>
                            <a:srgbClr val="E26B0A"/>
                          </a:solidFill>
                          <a:effectLst/>
                          <a:latin typeface="Arial Narrow"/>
                        </a:rPr>
                        <a:t>GeV</a:t>
                      </a:r>
                      <a:endParaRPr lang="en-US" sz="2400" b="1" i="0" u="none" strike="noStrike" dirty="0">
                        <a:solidFill>
                          <a:srgbClr val="E26B0A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Position resolution</a:t>
                      </a:r>
                    </a:p>
                  </a:txBody>
                  <a:tcPr marL="12700" marR="1524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8000"/>
                          </a:solidFill>
                          <a:effectLst/>
                          <a:latin typeface="Arial Narrow"/>
                        </a:rPr>
                        <a:t>~ 10 cm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E26B0A"/>
                          </a:solidFill>
                          <a:effectLst/>
                          <a:latin typeface="Arial Narrow"/>
                        </a:rPr>
                        <a:t>~ 2 mm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1" i="1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Gamma rejection by S2/S1</a:t>
                      </a:r>
                    </a:p>
                  </a:txBody>
                  <a:tcPr marL="12700" marR="1524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8000"/>
                          </a:solidFill>
                          <a:effectLst/>
                          <a:latin typeface="Arial Narrow"/>
                        </a:rPr>
                        <a:t>No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 dirty="0" err="1">
                          <a:solidFill>
                            <a:srgbClr val="E26B0A"/>
                          </a:solidFill>
                          <a:effectLst/>
                          <a:latin typeface="Arial Narrow"/>
                        </a:rPr>
                        <a:t>Yes</a:t>
                      </a:r>
                      <a:r>
                        <a:rPr lang="tr-TR" sz="2400" b="1" i="0" u="none" strike="noStrike" dirty="0">
                          <a:solidFill>
                            <a:srgbClr val="E26B0A"/>
                          </a:solidFill>
                          <a:effectLst/>
                          <a:latin typeface="Arial Narrow"/>
                        </a:rPr>
                        <a:t> </a:t>
                      </a:r>
                      <a:r>
                        <a:rPr lang="tr-TR" sz="2400" b="1" i="0" u="none" strike="noStrike" dirty="0" smtClean="0">
                          <a:solidFill>
                            <a:srgbClr val="E26B0A"/>
                          </a:solidFill>
                          <a:effectLst/>
                          <a:latin typeface="Arial Narrow"/>
                        </a:rPr>
                        <a:t>(&gt; 99.5</a:t>
                      </a:r>
                      <a:r>
                        <a:rPr lang="tr-TR" sz="2400" b="1" i="0" u="none" strike="noStrike" dirty="0">
                          <a:solidFill>
                            <a:srgbClr val="E26B0A"/>
                          </a:solidFill>
                          <a:effectLst/>
                          <a:latin typeface="Arial Narrow"/>
                        </a:rPr>
                        <a:t>%)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Neutron rejection by Multi-hit cut </a:t>
                      </a:r>
                    </a:p>
                  </a:txBody>
                  <a:tcPr marL="12700" marR="1524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8000"/>
                          </a:solidFill>
                          <a:effectLst/>
                          <a:latin typeface="Arial Narrow"/>
                        </a:rPr>
                        <a:t>No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E26B0A"/>
                          </a:solidFill>
                          <a:effectLst/>
                          <a:latin typeface="Arial Narrow"/>
                        </a:rPr>
                        <a:t>Yes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67715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dirty="0">
                <a:latin typeface="Tahoma" charset="0"/>
                <a:ea typeface="ＭＳ Ｐゴシック" charset="0"/>
                <a:cs typeface="ＭＳ Ｐゴシック" charset="0"/>
              </a:rPr>
              <a:t>Talk Outline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80677" y="914400"/>
            <a:ext cx="8587123" cy="6015038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</a:pPr>
            <a:r>
              <a:rPr lang="en-US" sz="3200" dirty="0" smtClean="0">
                <a:latin typeface="Arial Narrow" charset="0"/>
                <a:ea typeface="ＭＳ Ｐゴシック" charset="0"/>
                <a:cs typeface="ＭＳ Ｐゴシック" charset="0"/>
              </a:rPr>
              <a:t>Introduction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800" dirty="0" smtClean="0">
                <a:latin typeface="Arial Narrow" charset="0"/>
                <a:ea typeface="ＭＳ Ｐゴシック" charset="0"/>
                <a:cs typeface="ＭＳ Ｐゴシック" charset="0"/>
              </a:rPr>
              <a:t>Why Noble Liquid?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800" dirty="0" smtClean="0">
                <a:latin typeface="Arial Narrow" charset="0"/>
                <a:ea typeface="ＭＳ Ｐゴシック" charset="0"/>
                <a:cs typeface="ＭＳ Ｐゴシック" charset="0"/>
              </a:rPr>
              <a:t>Single Phase vs. Double Phase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800" dirty="0" smtClean="0">
                <a:latin typeface="Arial Narrow" charset="0"/>
                <a:ea typeface="ＭＳ Ｐゴシック" charset="0"/>
              </a:rPr>
              <a:t>Xenon – XMASS, LUX</a:t>
            </a:r>
            <a:r>
              <a:rPr lang="en-US" sz="2800" dirty="0">
                <a:latin typeface="Arial Narrow" charset="0"/>
                <a:ea typeface="ＭＳ Ｐゴシック" charset="0"/>
              </a:rPr>
              <a:t>, </a:t>
            </a:r>
            <a:r>
              <a:rPr lang="en-US" sz="2800" dirty="0" smtClean="0">
                <a:latin typeface="Arial Narrow" charset="0"/>
                <a:ea typeface="ＭＳ Ｐゴシック" charset="0"/>
              </a:rPr>
              <a:t>XENON100</a:t>
            </a:r>
            <a:endParaRPr lang="en-US" sz="2800" dirty="0">
              <a:latin typeface="Arial Narrow" charset="0"/>
              <a:ea typeface="ＭＳ Ｐゴシック" charset="0"/>
            </a:endParaRPr>
          </a:p>
          <a:p>
            <a:pPr lvl="1" eaLnBrk="1" hangingPunct="1">
              <a:lnSpc>
                <a:spcPct val="70000"/>
              </a:lnSpc>
            </a:pPr>
            <a:r>
              <a:rPr lang="en-US" sz="2800" dirty="0" smtClean="0">
                <a:latin typeface="Arial Narrow" charset="0"/>
                <a:ea typeface="ＭＳ Ｐゴシック" charset="0"/>
              </a:rPr>
              <a:t>Argon – DEAP</a:t>
            </a:r>
            <a:r>
              <a:rPr lang="en-US" sz="2800" dirty="0">
                <a:latin typeface="Arial Narrow" charset="0"/>
                <a:ea typeface="ＭＳ Ｐゴシック" charset="0"/>
              </a:rPr>
              <a:t>/CLEAN, </a:t>
            </a:r>
            <a:r>
              <a:rPr lang="en-US" sz="2800" dirty="0" smtClean="0">
                <a:latin typeface="Arial Narrow" charset="0"/>
                <a:ea typeface="ＭＳ Ｐゴシック" charset="0"/>
              </a:rPr>
              <a:t>WARP, DarkSide50</a:t>
            </a:r>
            <a:endParaRPr lang="en-US" sz="2800" dirty="0" smtClean="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en-US" sz="3200" dirty="0" smtClean="0">
                <a:solidFill>
                  <a:srgbClr val="80008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G1 : XENON100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800" dirty="0" smtClean="0">
                <a:latin typeface="Arial Narrow" charset="0"/>
                <a:ea typeface="ＭＳ Ｐゴシック" charset="0"/>
                <a:cs typeface="ＭＳ Ｐゴシック" charset="0"/>
              </a:rPr>
              <a:t>New Results</a:t>
            </a:r>
          </a:p>
          <a:p>
            <a:pPr eaLnBrk="1" hangingPunct="1">
              <a:lnSpc>
                <a:spcPct val="70000"/>
              </a:lnSpc>
            </a:pPr>
            <a:r>
              <a:rPr lang="en-US" sz="3200" dirty="0" smtClean="0">
                <a:latin typeface="Arial Narrow" charset="0"/>
                <a:ea typeface="ＭＳ Ｐゴシック" charset="0"/>
                <a:cs typeface="ＭＳ Ｐゴシック" charset="0"/>
              </a:rPr>
              <a:t>Future Directions</a:t>
            </a:r>
            <a:endParaRPr lang="en-US" sz="2800" dirty="0" smtClean="0">
              <a:latin typeface="Arial Narrow" charset="0"/>
              <a:ea typeface="ＭＳ Ｐゴシック" charset="0"/>
            </a:endParaRPr>
          </a:p>
          <a:p>
            <a:pPr lvl="1" eaLnBrk="1" hangingPunct="1">
              <a:lnSpc>
                <a:spcPct val="70000"/>
              </a:lnSpc>
            </a:pPr>
            <a:r>
              <a:rPr lang="en-US" sz="2800" dirty="0" smtClean="0">
                <a:latin typeface="Arial Narrow" charset="0"/>
                <a:ea typeface="ＭＳ Ｐゴシック" charset="0"/>
              </a:rPr>
              <a:t>G2 : XENON 1 Ton</a:t>
            </a:r>
            <a:endParaRPr lang="en-US" sz="3200" dirty="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70000"/>
              </a:lnSpc>
            </a:pPr>
            <a:r>
              <a:rPr lang="en-US" sz="2800" dirty="0" smtClean="0">
                <a:latin typeface="Arial Narrow" charset="0"/>
                <a:ea typeface="ＭＳ Ｐゴシック" charset="0"/>
              </a:rPr>
              <a:t>G3 : LZD and MAX  (Xenon 10 Ton + Argon 50 Ton)</a:t>
            </a:r>
          </a:p>
          <a:p>
            <a:pPr eaLnBrk="1" hangingPunct="1">
              <a:lnSpc>
                <a:spcPct val="70000"/>
              </a:lnSpc>
            </a:pPr>
            <a:r>
              <a:rPr lang="en-US" sz="3200" dirty="0" smtClean="0">
                <a:solidFill>
                  <a:srgbClr val="800080"/>
                </a:solidFill>
                <a:latin typeface="Arial Narrow" charset="0"/>
                <a:ea typeface="ＭＳ Ｐゴシック" charset="0"/>
              </a:rPr>
              <a:t>XAX</a:t>
            </a:r>
            <a:r>
              <a:rPr lang="en-US" sz="3200" dirty="0" smtClean="0">
                <a:latin typeface="Arial Narrow" charset="0"/>
                <a:ea typeface="ＭＳ Ｐゴシック" charset="0"/>
              </a:rPr>
              <a:t> and Neutrino Physics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800" dirty="0" smtClean="0">
                <a:latin typeface="Arial Narrow" charset="0"/>
                <a:ea typeface="ＭＳ Ｐゴシック" charset="0"/>
              </a:rPr>
              <a:t>Solar neutrino</a:t>
            </a:r>
            <a:endParaRPr lang="en-US" sz="2800" dirty="0">
              <a:latin typeface="Arial Narrow" charset="0"/>
              <a:ea typeface="ＭＳ Ｐゴシック" charset="0"/>
            </a:endParaRPr>
          </a:p>
          <a:p>
            <a:pPr lvl="1" eaLnBrk="1" hangingPunct="1">
              <a:lnSpc>
                <a:spcPct val="70000"/>
              </a:lnSpc>
            </a:pPr>
            <a:r>
              <a:rPr lang="en-US" sz="2800" dirty="0" smtClean="0">
                <a:latin typeface="Arial Narrow" charset="0"/>
                <a:ea typeface="ＭＳ Ｐゴシック" charset="0"/>
              </a:rPr>
              <a:t>Double beta decay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800" dirty="0" smtClean="0">
                <a:latin typeface="Arial Narrow" charset="0"/>
                <a:ea typeface="ＭＳ Ｐゴシック" charset="0"/>
              </a:rPr>
              <a:t>Supernova neutrino</a:t>
            </a:r>
            <a:endParaRPr lang="en-US" sz="2000" dirty="0">
              <a:latin typeface="Arial Narrow" charset="0"/>
              <a:ea typeface="ＭＳ Ｐゴシック" charset="0"/>
            </a:endParaRPr>
          </a:p>
        </p:txBody>
      </p:sp>
      <p:sp>
        <p:nvSpPr>
          <p:cNvPr id="1843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 dirty="0">
              <a:solidFill>
                <a:srgbClr val="0000FF"/>
              </a:solidFill>
            </a:endParaRPr>
          </a:p>
        </p:txBody>
      </p:sp>
      <p:sp>
        <p:nvSpPr>
          <p:cNvPr id="1843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84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AF0F272-8444-AB4C-8529-A4C9228772CD}" type="slidenum">
              <a:rPr lang="en-US" sz="1500">
                <a:solidFill>
                  <a:srgbClr val="0000FF"/>
                </a:solidFill>
              </a:rPr>
              <a:pPr eaLnBrk="1" hangingPunct="1"/>
              <a:t>2</a:t>
            </a:fld>
            <a:endParaRPr lang="en-US" sz="15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930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z="4400" dirty="0" smtClean="0"/>
              <a:t>Xenon vs. Argon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19150"/>
            <a:ext cx="9188450" cy="6096000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 smtClean="0">
                <a:solidFill>
                  <a:srgbClr val="FF0000"/>
                </a:solidFill>
              </a:rPr>
              <a:t>Xenon</a:t>
            </a:r>
          </a:p>
          <a:p>
            <a:pPr lvl="1"/>
            <a:r>
              <a:rPr lang="en-US" dirty="0" smtClean="0"/>
              <a:t>5 times more sensitive </a:t>
            </a:r>
            <a:r>
              <a:rPr lang="en-US" dirty="0"/>
              <a:t>(</a:t>
            </a:r>
            <a:r>
              <a:rPr lang="en-US" dirty="0" smtClean="0"/>
              <a:t>per unit mass)</a:t>
            </a:r>
          </a:p>
          <a:p>
            <a:pPr lvl="2"/>
            <a:r>
              <a:rPr lang="en-US" dirty="0" smtClean="0"/>
              <a:t>due to A</a:t>
            </a:r>
            <a:r>
              <a:rPr lang="en-US" baseline="30000" dirty="0" smtClean="0"/>
              <a:t>2</a:t>
            </a:r>
            <a:r>
              <a:rPr lang="en-US" dirty="0" smtClean="0"/>
              <a:t> dependence.</a:t>
            </a:r>
          </a:p>
          <a:p>
            <a:pPr lvl="1"/>
            <a:r>
              <a:rPr lang="en-US" dirty="0" smtClean="0"/>
              <a:t>Expensive </a:t>
            </a:r>
          </a:p>
          <a:p>
            <a:pPr lvl="2"/>
            <a:r>
              <a:rPr lang="en-US" dirty="0" smtClean="0"/>
              <a:t>~$1M / ton</a:t>
            </a:r>
          </a:p>
          <a:p>
            <a:pPr lvl="1"/>
            <a:r>
              <a:rPr lang="en-US" dirty="0" smtClean="0"/>
              <a:t>Limited by </a:t>
            </a:r>
            <a:r>
              <a:rPr lang="en-US" dirty="0" err="1" smtClean="0"/>
              <a:t>pp</a:t>
            </a:r>
            <a:r>
              <a:rPr lang="en-US" dirty="0" smtClean="0"/>
              <a:t>-chain solar neutrino </a:t>
            </a:r>
          </a:p>
          <a:p>
            <a:pPr lvl="2"/>
            <a:r>
              <a:rPr lang="en-US" dirty="0" smtClean="0"/>
              <a:t>~0.2 event /ton/year</a:t>
            </a:r>
          </a:p>
          <a:p>
            <a:pPr lvl="1"/>
            <a:r>
              <a:rPr lang="en-US" dirty="0" smtClean="0"/>
              <a:t>Ideal for mass range of 10 – 100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2"/>
            <a:r>
              <a:rPr lang="en-US" dirty="0" smtClean="0"/>
              <a:t>Spectrum is independent from mass</a:t>
            </a:r>
          </a:p>
          <a:p>
            <a:r>
              <a:rPr lang="en-US" u="sng" dirty="0" smtClean="0">
                <a:solidFill>
                  <a:srgbClr val="FF00FF"/>
                </a:solidFill>
              </a:rPr>
              <a:t>Argon</a:t>
            </a:r>
          </a:p>
          <a:p>
            <a:pPr lvl="1"/>
            <a:r>
              <a:rPr lang="en-US" dirty="0" smtClean="0"/>
              <a:t>Free from gamma background</a:t>
            </a:r>
          </a:p>
          <a:p>
            <a:pPr lvl="2"/>
            <a:r>
              <a:rPr lang="en-US" dirty="0" smtClean="0"/>
              <a:t>&gt; 10</a:t>
            </a:r>
            <a:r>
              <a:rPr lang="en-US" baseline="30000" dirty="0" smtClean="0"/>
              <a:t>6</a:t>
            </a:r>
            <a:r>
              <a:rPr lang="en-US" dirty="0" smtClean="0"/>
              <a:t> rejection by pulse shaping</a:t>
            </a:r>
          </a:p>
          <a:p>
            <a:pPr lvl="1"/>
            <a:r>
              <a:rPr lang="en-US" dirty="0" smtClean="0"/>
              <a:t>Inexpensive</a:t>
            </a:r>
          </a:p>
          <a:p>
            <a:pPr lvl="1"/>
            <a:r>
              <a:rPr lang="en-US" dirty="0" smtClean="0"/>
              <a:t>Ideal </a:t>
            </a:r>
            <a:r>
              <a:rPr lang="en-US" dirty="0"/>
              <a:t>for mass range of </a:t>
            </a:r>
            <a:r>
              <a:rPr lang="en-US" dirty="0" smtClean="0"/>
              <a:t>20 </a:t>
            </a:r>
            <a:r>
              <a:rPr lang="en-US" dirty="0"/>
              <a:t>– </a:t>
            </a:r>
            <a:r>
              <a:rPr lang="en-US" dirty="0" smtClean="0"/>
              <a:t>200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2"/>
            <a:r>
              <a:rPr lang="en-US" dirty="0" smtClean="0"/>
              <a:t>Insensitive to low mass &lt; 10 </a:t>
            </a:r>
            <a:r>
              <a:rPr lang="en-US" dirty="0" err="1" smtClean="0"/>
              <a:t>GeV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338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70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870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649D64C-D016-CC4F-A43A-BDE006537321}" type="slidenum">
              <a:rPr lang="en-US" sz="1500">
                <a:solidFill>
                  <a:srgbClr val="0000FF"/>
                </a:solidFill>
              </a:rPr>
              <a:pPr eaLnBrk="1" hangingPunct="1"/>
              <a:t>21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7045" name="Title 7"/>
          <p:cNvSpPr>
            <a:spLocks noGrp="1"/>
          </p:cNvSpPr>
          <p:nvPr>
            <p:ph type="title"/>
          </p:nvPr>
        </p:nvSpPr>
        <p:spPr>
          <a:xfrm>
            <a:off x="838200" y="2438400"/>
            <a:ext cx="7620000" cy="1295400"/>
          </a:xfrm>
          <a:solidFill>
            <a:srgbClr val="FFCCFF"/>
          </a:solidFill>
        </p:spPr>
        <p:txBody>
          <a:bodyPr/>
          <a:lstStyle/>
          <a:p>
            <a:pPr eaLnBrk="1" hangingPunct="1"/>
            <a:r>
              <a:rPr lang="en-US" sz="4800" dirty="0" smtClean="0">
                <a:latin typeface="Tahoma" charset="0"/>
              </a:rPr>
              <a:t>XENON100</a:t>
            </a:r>
            <a:endParaRPr lang="en-US" sz="4800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0011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5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541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349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14541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C1FD4E9-07CA-6A41-8D69-04A7B89ACF9F}" type="slidenum">
              <a:rPr lang="en-US" sz="1500">
                <a:solidFill>
                  <a:srgbClr val="0000FF"/>
                </a:solidFill>
              </a:rPr>
              <a:pPr eaLnBrk="1" hangingPunct="1"/>
              <a:t>22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454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43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5" name="TextBox 36"/>
          <p:cNvSpPr txBox="1">
            <a:spLocks noChangeArrowheads="1"/>
          </p:cNvSpPr>
          <p:nvPr/>
        </p:nvSpPr>
        <p:spPr bwMode="auto">
          <a:xfrm>
            <a:off x="6046788" y="5213350"/>
            <a:ext cx="877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chemeClr val="bg1"/>
                </a:solidFill>
              </a:rPr>
              <a:t>WARP</a:t>
            </a:r>
          </a:p>
        </p:txBody>
      </p:sp>
    </p:spTree>
    <p:extLst>
      <p:ext uri="{BB962C8B-B14F-4D97-AF65-F5344CB8AC3E}">
        <p14:creationId xmlns:p14="http://schemas.microsoft.com/office/powerpoint/2010/main" val="28373045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14400"/>
            <a:ext cx="4899224" cy="5943600"/>
          </a:xfrm>
          <a:prstGeom prst="rect">
            <a:avLst/>
          </a:prstGeom>
        </p:spPr>
      </p:pic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XENON100 Detector</a:t>
            </a:r>
          </a:p>
        </p:txBody>
      </p:sp>
      <p:sp>
        <p:nvSpPr>
          <p:cNvPr id="6349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258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a typeface="Arial" charset="0"/>
              </a:rPr>
              <a:t>Katsushi Arisaka, UCLA</a:t>
            </a:r>
          </a:p>
        </p:txBody>
      </p:sp>
      <p:sp>
        <p:nvSpPr>
          <p:cNvPr id="6349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2E3CBD5-B6C7-2648-8B52-7F979D362538}" type="slidenum">
              <a:rPr lang="en-US" sz="1500">
                <a:solidFill>
                  <a:srgbClr val="0000FF"/>
                </a:solidFill>
              </a:rPr>
              <a:pPr eaLnBrk="1" hangingPunct="1"/>
              <a:t>23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6349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4"/>
          <a:stretch/>
        </p:blipFill>
        <p:spPr bwMode="auto">
          <a:xfrm>
            <a:off x="4933870" y="762000"/>
            <a:ext cx="466733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Rectangle 6"/>
          <p:cNvSpPr>
            <a:spLocks noChangeArrowheads="1"/>
          </p:cNvSpPr>
          <p:nvPr/>
        </p:nvSpPr>
        <p:spPr bwMode="auto">
          <a:xfrm>
            <a:off x="1752600" y="4495800"/>
            <a:ext cx="1333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FF00FF"/>
                </a:solidFill>
                <a:latin typeface="Arial Narrow" charset="0"/>
              </a:rPr>
              <a:t>161 </a:t>
            </a:r>
            <a:r>
              <a:rPr lang="en-US" b="1" dirty="0">
                <a:solidFill>
                  <a:srgbClr val="FF00FF"/>
                </a:solidFill>
                <a:latin typeface="Arial Narrow" charset="0"/>
              </a:rPr>
              <a:t>kg</a:t>
            </a:r>
          </a:p>
          <a:p>
            <a:pPr algn="ctr"/>
            <a:r>
              <a:rPr lang="en-US" b="1" dirty="0" smtClean="0">
                <a:solidFill>
                  <a:srgbClr val="FF00FF"/>
                </a:solidFill>
                <a:latin typeface="Arial Narrow" charset="0"/>
              </a:rPr>
              <a:t>(48 </a:t>
            </a:r>
            <a:r>
              <a:rPr lang="en-US" b="1" dirty="0">
                <a:solidFill>
                  <a:srgbClr val="FF00FF"/>
                </a:solidFill>
                <a:latin typeface="Arial Narrow" charset="0"/>
              </a:rPr>
              <a:t>kg)</a:t>
            </a:r>
          </a:p>
        </p:txBody>
      </p:sp>
    </p:spTree>
    <p:extLst>
      <p:ext uri="{BB962C8B-B14F-4D97-AF65-F5344CB8AC3E}">
        <p14:creationId xmlns:p14="http://schemas.microsoft.com/office/powerpoint/2010/main" val="8150312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556500" cy="762000"/>
          </a:xfrm>
        </p:spPr>
        <p:txBody>
          <a:bodyPr/>
          <a:lstStyle/>
          <a:p>
            <a:pPr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</a:tabLst>
            </a:pPr>
            <a:r>
              <a:rPr lang="en-GB" sz="4400">
                <a:latin typeface="Tahoma" charset="0"/>
                <a:ea typeface="ＭＳ Ｐゴシック" charset="0"/>
                <a:cs typeface="ＭＳ Ｐゴシック" charset="0"/>
              </a:rPr>
              <a:t>PMT Arrays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3963988"/>
            <a:ext cx="3890963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r="3755" b="3363"/>
          <a:stretch>
            <a:fillRect/>
          </a:stretch>
        </p:blipFill>
        <p:spPr bwMode="auto">
          <a:xfrm>
            <a:off x="3173413" y="3962400"/>
            <a:ext cx="3756025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228600" y="914400"/>
            <a:ext cx="8610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3200" b="1" dirty="0">
                <a:solidFill>
                  <a:srgbClr val="000000"/>
                </a:solidFill>
                <a:latin typeface="Arial Narrow" charset="0"/>
                <a:cs typeface="msmincho" charset="0"/>
              </a:rPr>
              <a:t>  242 Hamamatsu R8520 PMTs</a:t>
            </a:r>
            <a:br>
              <a:rPr lang="en-GB" sz="3200" b="1" dirty="0">
                <a:solidFill>
                  <a:srgbClr val="000000"/>
                </a:solidFill>
                <a:latin typeface="Arial Narrow" charset="0"/>
                <a:cs typeface="msmincho" charset="0"/>
              </a:rPr>
            </a:br>
            <a:r>
              <a:rPr lang="en-GB" sz="3200" b="1" dirty="0">
                <a:solidFill>
                  <a:srgbClr val="0000FF"/>
                </a:solidFill>
                <a:latin typeface="Arial Narrow" charset="0"/>
                <a:cs typeface="msmincho" charset="0"/>
              </a:rPr>
              <a:t> </a:t>
            </a:r>
            <a:r>
              <a:rPr lang="en-GB" sz="3600" b="1" dirty="0">
                <a:solidFill>
                  <a:srgbClr val="0000FF"/>
                </a:solidFill>
                <a:latin typeface="Arial Narrow" charset="0"/>
                <a:cs typeface="msmincho" charset="0"/>
              </a:rPr>
              <a:t> </a:t>
            </a:r>
            <a:r>
              <a:rPr lang="en-GB" sz="2800" b="1" dirty="0">
                <a:solidFill>
                  <a:srgbClr val="0000FF"/>
                </a:solidFill>
                <a:latin typeface="Arial Narrow" charset="0"/>
                <a:cs typeface="msmincho" charset="0"/>
              </a:rPr>
              <a:t>1"x1", optimized for response @ </a:t>
            </a:r>
            <a:r>
              <a:rPr lang="en-GB" sz="2800" b="1" dirty="0" err="1">
                <a:solidFill>
                  <a:srgbClr val="0000FF"/>
                </a:solidFill>
                <a:latin typeface="Arial Narrow" charset="0"/>
                <a:cs typeface="msmincho" charset="0"/>
              </a:rPr>
              <a:t>Xe</a:t>
            </a:r>
            <a:r>
              <a:rPr lang="en-GB" sz="2800" b="1" dirty="0">
                <a:solidFill>
                  <a:srgbClr val="0000FF"/>
                </a:solidFill>
                <a:latin typeface="Arial Narrow" charset="0"/>
                <a:cs typeface="msmincho" charset="0"/>
              </a:rPr>
              <a:t> scintillation light (</a:t>
            </a:r>
            <a:r>
              <a:rPr lang="en-GB" sz="2800" b="1" dirty="0" smtClean="0">
                <a:solidFill>
                  <a:srgbClr val="0000FF"/>
                </a:solidFill>
                <a:latin typeface="Arial Narrow" charset="0"/>
                <a:cs typeface="msmincho" charset="0"/>
              </a:rPr>
              <a:t>178 </a:t>
            </a:r>
            <a:r>
              <a:rPr lang="en-GB" sz="2800" b="1" dirty="0">
                <a:solidFill>
                  <a:srgbClr val="0000FF"/>
                </a:solidFill>
                <a:latin typeface="Arial Narrow" charset="0"/>
                <a:cs typeface="msmincho" charset="0"/>
              </a:rPr>
              <a:t>nm)</a:t>
            </a:r>
          </a:p>
          <a:p>
            <a:pPr eaLnBrk="1" hangingPunct="1"/>
            <a:r>
              <a:rPr lang="en-GB" sz="2800" b="1" dirty="0">
                <a:solidFill>
                  <a:srgbClr val="0000FF"/>
                </a:solidFill>
                <a:latin typeface="Arial Narrow" charset="0"/>
                <a:cs typeface="msmincho" charset="0"/>
              </a:rPr>
              <a:t>   Low radioactivity ( ~ &lt;1 </a:t>
            </a:r>
            <a:r>
              <a:rPr lang="en-GB" sz="2800" b="1" dirty="0" err="1">
                <a:solidFill>
                  <a:srgbClr val="0000FF"/>
                </a:solidFill>
                <a:latin typeface="Arial Narrow" charset="0"/>
                <a:cs typeface="msmincho" charset="0"/>
              </a:rPr>
              <a:t>mBq</a:t>
            </a:r>
            <a:r>
              <a:rPr lang="en-GB" sz="2800" b="1" dirty="0">
                <a:solidFill>
                  <a:srgbClr val="0000FF"/>
                </a:solidFill>
                <a:latin typeface="Arial Narrow" charset="0"/>
                <a:cs typeface="msmincho" charset="0"/>
              </a:rPr>
              <a:t>/PMT)</a:t>
            </a:r>
            <a:r>
              <a:rPr lang="en-GB" sz="3200" b="1" dirty="0">
                <a:solidFill>
                  <a:srgbClr val="000000"/>
                </a:solidFill>
                <a:latin typeface="Arial Narrow" charset="0"/>
                <a:cs typeface="msmincho" charset="0"/>
              </a:rPr>
              <a:t/>
            </a:r>
            <a:br>
              <a:rPr lang="en-GB" sz="3200" b="1" dirty="0">
                <a:solidFill>
                  <a:srgbClr val="000000"/>
                </a:solidFill>
                <a:latin typeface="Arial Narrow" charset="0"/>
                <a:cs typeface="msmincho" charset="0"/>
              </a:rPr>
            </a:br>
            <a:r>
              <a:rPr lang="en-GB" sz="800" b="1" dirty="0">
                <a:solidFill>
                  <a:srgbClr val="000000"/>
                </a:solidFill>
                <a:latin typeface="Arial Narrow" charset="0"/>
                <a:cs typeface="msmincho" charset="0"/>
              </a:rPr>
              <a:t> </a:t>
            </a:r>
          </a:p>
          <a:p>
            <a:pPr eaLnBrk="1" hangingPunct="1"/>
            <a:endParaRPr lang="en-GB" sz="800" b="1" dirty="0">
              <a:solidFill>
                <a:srgbClr val="000000"/>
              </a:solidFill>
              <a:latin typeface="Arial Narrow" charset="0"/>
              <a:cs typeface="msmincho" charset="0"/>
            </a:endParaRPr>
          </a:p>
          <a:p>
            <a:pPr eaLnBrk="1" hangingPunct="1"/>
            <a:r>
              <a:rPr lang="en-GB" b="1" dirty="0">
                <a:solidFill>
                  <a:srgbClr val="000000"/>
                </a:solidFill>
                <a:latin typeface="Arial Narrow" charset="0"/>
                <a:cs typeface="msmincho" charset="0"/>
              </a:rPr>
              <a:t> 	</a:t>
            </a:r>
            <a:r>
              <a:rPr lang="en-GB" sz="3200" b="1" dirty="0">
                <a:solidFill>
                  <a:srgbClr val="000000"/>
                </a:solidFill>
                <a:latin typeface="Arial Narrow" charset="0"/>
                <a:cs typeface="msmincho" charset="0"/>
              </a:rPr>
              <a:t/>
            </a:r>
            <a:br>
              <a:rPr lang="en-GB" sz="3200" b="1" dirty="0">
                <a:solidFill>
                  <a:srgbClr val="000000"/>
                </a:solidFill>
                <a:latin typeface="Arial Narrow" charset="0"/>
                <a:cs typeface="msmincho" charset="0"/>
              </a:rPr>
            </a:br>
            <a:endParaRPr lang="en-GB" sz="3200" b="1" dirty="0">
              <a:solidFill>
                <a:srgbClr val="000000"/>
              </a:solidFill>
              <a:latin typeface="Arial Narrow" charset="0"/>
              <a:cs typeface="msmincho" charset="0"/>
            </a:endParaRPr>
          </a:p>
        </p:txBody>
      </p:sp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963988"/>
            <a:ext cx="3243262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5543" name="Date Placeholder 9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5544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634BFEA-0136-134D-B6B8-205748F8737B}" type="slidenum">
              <a:rPr lang="en-US" sz="1500">
                <a:solidFill>
                  <a:srgbClr val="0000FF"/>
                </a:solidFill>
              </a:rPr>
              <a:pPr eaLnBrk="1" hangingPunct="1"/>
              <a:t>24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3810000" y="2667000"/>
            <a:ext cx="20574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rgbClr val="32946A"/>
                </a:solidFill>
                <a:latin typeface="Arial Narrow" charset="0"/>
                <a:cs typeface="msmincho" charset="0"/>
              </a:rPr>
              <a:t>Bottom Array</a:t>
            </a:r>
          </a:p>
          <a:p>
            <a:pPr algn="ctr"/>
            <a:r>
              <a:rPr lang="en-GB" b="1" dirty="0">
                <a:solidFill>
                  <a:srgbClr val="191966"/>
                </a:solidFill>
                <a:latin typeface="Arial Narrow" charset="0"/>
                <a:cs typeface="msmincho" charset="0"/>
              </a:rPr>
              <a:t>80 PMTs</a:t>
            </a:r>
          </a:p>
          <a:p>
            <a:pPr algn="ctr"/>
            <a:r>
              <a:rPr lang="en-GB" b="1" dirty="0">
                <a:solidFill>
                  <a:srgbClr val="191966"/>
                </a:solidFill>
                <a:latin typeface="Arial Narrow" charset="0"/>
                <a:cs typeface="msmincho" charset="0"/>
              </a:rPr>
              <a:t>~33% QE</a:t>
            </a:r>
            <a:endParaRPr lang="en-US" dirty="0">
              <a:solidFill>
                <a:srgbClr val="19196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200" y="2667000"/>
            <a:ext cx="1633538" cy="1262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rgbClr val="32946A"/>
                </a:solidFill>
                <a:latin typeface="Arial Narrow" charset="0"/>
                <a:cs typeface="msmincho" charset="0"/>
              </a:rPr>
              <a:t>Top  Array</a:t>
            </a:r>
          </a:p>
          <a:p>
            <a:pPr algn="ctr"/>
            <a:r>
              <a:rPr lang="en-GB" b="1" dirty="0">
                <a:solidFill>
                  <a:srgbClr val="191966"/>
                </a:solidFill>
                <a:latin typeface="Arial Narrow" charset="0"/>
                <a:cs typeface="msmincho" charset="0"/>
              </a:rPr>
              <a:t>98 PMTs</a:t>
            </a:r>
          </a:p>
          <a:p>
            <a:pPr algn="ctr"/>
            <a:r>
              <a:rPr lang="en-GB" b="1" dirty="0">
                <a:solidFill>
                  <a:srgbClr val="191966"/>
                </a:solidFill>
                <a:latin typeface="Arial Narrow" charset="0"/>
                <a:cs typeface="msmincho" charset="0"/>
              </a:rPr>
              <a:t>~23% QE</a:t>
            </a:r>
            <a:endParaRPr lang="en-US" dirty="0">
              <a:solidFill>
                <a:srgbClr val="191966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10400" y="2667000"/>
            <a:ext cx="1771650" cy="1262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rgbClr val="32946A"/>
                </a:solidFill>
                <a:latin typeface="Arial Narrow" charset="0"/>
                <a:cs typeface="msmincho" charset="0"/>
              </a:rPr>
              <a:t>Active Veto</a:t>
            </a:r>
          </a:p>
          <a:p>
            <a:pPr algn="ctr"/>
            <a:r>
              <a:rPr lang="en-GB" b="1" dirty="0">
                <a:solidFill>
                  <a:srgbClr val="191966"/>
                </a:solidFill>
                <a:latin typeface="Arial Narrow" charset="0"/>
                <a:cs typeface="msmincho" charset="0"/>
              </a:rPr>
              <a:t>64 PMTs</a:t>
            </a:r>
          </a:p>
          <a:p>
            <a:pPr algn="ctr"/>
            <a:r>
              <a:rPr lang="en-GB" b="1" dirty="0">
                <a:solidFill>
                  <a:srgbClr val="191966"/>
                </a:solidFill>
                <a:latin typeface="Arial Narrow" charset="0"/>
                <a:cs typeface="msmincho" charset="0"/>
              </a:rPr>
              <a:t>~23% QE</a:t>
            </a:r>
            <a:endParaRPr lang="en-US" dirty="0">
              <a:solidFill>
                <a:srgbClr val="191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6626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555625" y="76200"/>
            <a:ext cx="84359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 anchor="ctr"/>
          <a:lstStyle>
            <a:lvl1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GB" sz="3200" b="1">
                <a:solidFill>
                  <a:srgbClr val="FF9900"/>
                </a:solidFill>
                <a:latin typeface="Tahoma" charset="0"/>
                <a:cs typeface="ＭＳ Ｐゴシック" charset="0"/>
              </a:rPr>
              <a:t>XENON100 Detector</a:t>
            </a:r>
          </a:p>
        </p:txBody>
      </p:sp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08025"/>
            <a:ext cx="4648200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33425"/>
            <a:ext cx="4638675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5A99-B39A-5749-BF06-542C29DC8A5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977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D8BFF06-5A10-DE49-95EF-08863B9CCBC6}" type="slidenum">
              <a:rPr lang="en-US" sz="1500">
                <a:solidFill>
                  <a:srgbClr val="0000FF"/>
                </a:solidFill>
              </a:rPr>
              <a:pPr eaLnBrk="1" hangingPunct="1"/>
              <a:t>26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168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1295400" y="2286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Pb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87" name="Rectangle 6"/>
          <p:cNvSpPr>
            <a:spLocks noChangeArrowheads="1"/>
          </p:cNvSpPr>
          <p:nvPr/>
        </p:nvSpPr>
        <p:spPr bwMode="auto">
          <a:xfrm>
            <a:off x="8458200" y="35052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Pb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88" name="Rectangle 6"/>
          <p:cNvSpPr>
            <a:spLocks noChangeArrowheads="1"/>
          </p:cNvSpPr>
          <p:nvPr/>
        </p:nvSpPr>
        <p:spPr bwMode="auto">
          <a:xfrm>
            <a:off x="7239000" y="37338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Poly</a:t>
            </a:r>
          </a:p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89" name="Rectangle 6"/>
          <p:cNvSpPr>
            <a:spLocks noChangeArrowheads="1"/>
          </p:cNvSpPr>
          <p:nvPr/>
        </p:nvSpPr>
        <p:spPr bwMode="auto">
          <a:xfrm>
            <a:off x="6324600" y="38862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Cu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(5cm)</a:t>
            </a:r>
          </a:p>
        </p:txBody>
      </p:sp>
      <p:sp>
        <p:nvSpPr>
          <p:cNvPr id="71690" name="Rectangle 6"/>
          <p:cNvSpPr>
            <a:spLocks noChangeArrowheads="1"/>
          </p:cNvSpPr>
          <p:nvPr/>
        </p:nvSpPr>
        <p:spPr bwMode="auto">
          <a:xfrm>
            <a:off x="2286000" y="7620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Poly</a:t>
            </a:r>
          </a:p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91" name="Rectangle 6"/>
          <p:cNvSpPr>
            <a:spLocks noChangeArrowheads="1"/>
          </p:cNvSpPr>
          <p:nvPr/>
        </p:nvSpPr>
        <p:spPr bwMode="auto">
          <a:xfrm>
            <a:off x="2667000" y="19050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Cu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(5cm)</a:t>
            </a:r>
          </a:p>
        </p:txBody>
      </p:sp>
    </p:spTree>
    <p:extLst>
      <p:ext uri="{BB962C8B-B14F-4D97-AF65-F5344CB8AC3E}">
        <p14:creationId xmlns:p14="http://schemas.microsoft.com/office/powerpoint/2010/main" val="17558833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44D6A44-497F-4140-8988-D3DD66D1DEC4}" type="slidenum">
              <a:rPr lang="en-US" sz="1500">
                <a:solidFill>
                  <a:srgbClr val="0000FF"/>
                </a:solidFill>
              </a:rPr>
              <a:pPr eaLnBrk="1" hangingPunct="1"/>
              <a:t>27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27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8852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5334000" y="5181600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Preamp</a:t>
            </a:r>
          </a:p>
        </p:txBody>
      </p:sp>
      <p:sp>
        <p:nvSpPr>
          <p:cNvPr id="72711" name="Rectangle 6"/>
          <p:cNvSpPr>
            <a:spLocks noChangeArrowheads="1"/>
          </p:cNvSpPr>
          <p:nvPr/>
        </p:nvSpPr>
        <p:spPr bwMode="auto">
          <a:xfrm>
            <a:off x="1143000" y="3886200"/>
            <a:ext cx="133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DAQ</a:t>
            </a:r>
          </a:p>
        </p:txBody>
      </p:sp>
      <p:sp>
        <p:nvSpPr>
          <p:cNvPr id="72712" name="Rectangle 12"/>
          <p:cNvSpPr>
            <a:spLocks/>
          </p:cNvSpPr>
          <p:nvPr/>
        </p:nvSpPr>
        <p:spPr bwMode="auto">
          <a:xfrm>
            <a:off x="8167688" y="1066800"/>
            <a:ext cx="22717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500"/>
              </a:spcBef>
            </a:pPr>
            <a:r>
              <a:rPr lang="en-US" sz="1800" b="1">
                <a:solidFill>
                  <a:srgbClr val="FF00FF"/>
                </a:solidFill>
                <a:cs typeface="Gill Sans" charset="0"/>
              </a:rPr>
              <a:t>Cooling</a:t>
            </a:r>
          </a:p>
          <a:p>
            <a:pPr>
              <a:spcBef>
                <a:spcPts val="500"/>
              </a:spcBef>
            </a:pPr>
            <a:r>
              <a:rPr lang="en-US" sz="1800" b="1">
                <a:solidFill>
                  <a:srgbClr val="FF00FF"/>
                </a:solidFill>
                <a:cs typeface="Gill Sans" charset="0"/>
              </a:rPr>
              <a:t>Tower </a:t>
            </a:r>
          </a:p>
        </p:txBody>
      </p:sp>
    </p:spTree>
    <p:extLst>
      <p:ext uri="{BB962C8B-B14F-4D97-AF65-F5344CB8AC3E}">
        <p14:creationId xmlns:p14="http://schemas.microsoft.com/office/powerpoint/2010/main" val="41950987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Energy Spectrum of Real Data vs. MC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1752600" y="914398"/>
            <a:ext cx="4114800" cy="1752601"/>
            <a:chOff x="2438400" y="4990838"/>
            <a:chExt cx="3187700" cy="1121401"/>
          </a:xfrm>
        </p:grpSpPr>
        <p:pic>
          <p:nvPicPr>
            <p:cNvPr id="9" name="Picture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5" t="13885" b="4257"/>
            <a:stretch/>
          </p:blipFill>
          <p:spPr bwMode="auto">
            <a:xfrm>
              <a:off x="2438400" y="4990838"/>
              <a:ext cx="3187700" cy="112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19"/>
            <p:cNvSpPr>
              <a:spLocks noChangeArrowheads="1"/>
            </p:cNvSpPr>
            <p:nvPr/>
          </p:nvSpPr>
          <p:spPr bwMode="auto">
            <a:xfrm>
              <a:off x="4849968" y="5715000"/>
              <a:ext cx="4572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4582"/>
          <a:stretch/>
        </p:blipFill>
        <p:spPr>
          <a:xfrm>
            <a:off x="0" y="2692606"/>
            <a:ext cx="9601200" cy="4241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10400" y="1066800"/>
            <a:ext cx="2065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+mn-lt"/>
              </a:rPr>
              <a:t>arXiv:</a:t>
            </a:r>
            <a:r>
              <a:rPr lang="en-US" b="1" dirty="0" smtClean="0">
                <a:solidFill>
                  <a:srgbClr val="008000"/>
                </a:solidFill>
                <a:latin typeface="+mn-lt"/>
              </a:rPr>
              <a:t>1101.3866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4012965"/>
            <a:ext cx="574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30000" dirty="0" smtClean="0">
                <a:solidFill>
                  <a:srgbClr val="0000FF"/>
                </a:solidFill>
                <a:latin typeface="+mn-lt"/>
              </a:rPr>
              <a:t>85</a:t>
            </a:r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Kr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800" y="4038600"/>
            <a:ext cx="698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30000" dirty="0" smtClean="0">
                <a:solidFill>
                  <a:srgbClr val="0000FF"/>
                </a:solidFill>
                <a:latin typeface="+mn-lt"/>
              </a:rPr>
              <a:t>222</a:t>
            </a:r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Rn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3200" y="4400490"/>
            <a:ext cx="2393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baseline="30000" dirty="0" smtClean="0">
                <a:latin typeface="+mn-lt"/>
              </a:rPr>
              <a:t>136</a:t>
            </a:r>
            <a:r>
              <a:rPr lang="en-US" sz="1800" b="1" dirty="0" smtClean="0">
                <a:latin typeface="+mn-lt"/>
              </a:rPr>
              <a:t>Xe Double Beta Decay</a:t>
            </a:r>
            <a:endParaRPr lang="en-US" sz="1800" b="1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3327165"/>
            <a:ext cx="1057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MC Total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" y="914400"/>
            <a:ext cx="2358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Surface Backgrounds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81363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Level of Backgrounds (before S2/S1 cut)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lum contrast="26000"/>
          </a:blip>
          <a:srcRect t="7025" r="6395"/>
          <a:stretch/>
        </p:blipFill>
        <p:spPr>
          <a:xfrm>
            <a:off x="139124" y="762000"/>
            <a:ext cx="9462076" cy="61147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43400" y="4933890"/>
            <a:ext cx="1809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  <a:latin typeface="+mn-lt"/>
              </a:rPr>
              <a:t>after </a:t>
            </a:r>
            <a:r>
              <a:rPr lang="en-US" sz="2000" b="1" dirty="0" err="1" smtClean="0">
                <a:solidFill>
                  <a:srgbClr val="FF6600"/>
                </a:solidFill>
                <a:latin typeface="+mn-lt"/>
              </a:rPr>
              <a:t>fiducial</a:t>
            </a:r>
            <a:r>
              <a:rPr lang="en-US" sz="2000" b="1" dirty="0" smtClean="0">
                <a:solidFill>
                  <a:srgbClr val="FF6600"/>
                </a:solidFill>
                <a:latin typeface="+mn-lt"/>
              </a:rPr>
              <a:t> cut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19800" y="3886200"/>
            <a:ext cx="1996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  <a:latin typeface="+mn-lt"/>
              </a:rPr>
              <a:t>before </a:t>
            </a:r>
            <a:r>
              <a:rPr lang="en-US" sz="2000" b="1" dirty="0" err="1" smtClean="0">
                <a:solidFill>
                  <a:srgbClr val="FF6600"/>
                </a:solidFill>
                <a:latin typeface="+mn-lt"/>
              </a:rPr>
              <a:t>fiducial</a:t>
            </a:r>
            <a:r>
              <a:rPr lang="en-US" sz="2000" b="1" dirty="0" smtClean="0">
                <a:solidFill>
                  <a:srgbClr val="FF6600"/>
                </a:solidFill>
                <a:latin typeface="+mn-lt"/>
              </a:rPr>
              <a:t> cut</a:t>
            </a:r>
          </a:p>
        </p:txBody>
      </p:sp>
    </p:spTree>
    <p:extLst>
      <p:ext uri="{BB962C8B-B14F-4D97-AF65-F5344CB8AC3E}">
        <p14:creationId xmlns:p14="http://schemas.microsoft.com/office/powerpoint/2010/main" val="30198013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70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870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649D64C-D016-CC4F-A43A-BDE006537321}" type="slidenum">
              <a:rPr lang="en-US" sz="1500">
                <a:solidFill>
                  <a:srgbClr val="0000FF"/>
                </a:solidFill>
              </a:rPr>
              <a:pPr eaLnBrk="1" hangingPunct="1"/>
              <a:t>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7045" name="Title 7"/>
          <p:cNvSpPr>
            <a:spLocks noGrp="1"/>
          </p:cNvSpPr>
          <p:nvPr>
            <p:ph type="title"/>
          </p:nvPr>
        </p:nvSpPr>
        <p:spPr>
          <a:xfrm>
            <a:off x="838200" y="2438400"/>
            <a:ext cx="7620000" cy="1295400"/>
          </a:xfrm>
          <a:solidFill>
            <a:srgbClr val="FFCCFF"/>
          </a:solidFill>
        </p:spPr>
        <p:txBody>
          <a:bodyPr/>
          <a:lstStyle/>
          <a:p>
            <a:pPr eaLnBrk="1" hangingPunct="1"/>
            <a:r>
              <a:rPr lang="en-US" sz="4800" dirty="0" smtClean="0">
                <a:latin typeface="Tahoma" charset="0"/>
              </a:rPr>
              <a:t>Introduction</a:t>
            </a:r>
            <a:endParaRPr lang="en-US" sz="4800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7376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eff</a:t>
            </a:r>
            <a:r>
              <a:rPr lang="en-US" dirty="0" smtClean="0"/>
              <a:t> vs. Energy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601200" cy="51601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86600" y="914400"/>
            <a:ext cx="2065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+mn-lt"/>
              </a:rPr>
              <a:t>arXiv:1104.2587</a:t>
            </a:r>
            <a:endParaRPr lang="en-US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762000"/>
            <a:ext cx="5105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  <a:latin typeface="+mn-lt"/>
              </a:rPr>
              <a:t>Leff</a:t>
            </a:r>
            <a:r>
              <a:rPr lang="en-US" b="1" dirty="0" smtClean="0">
                <a:solidFill>
                  <a:srgbClr val="000090"/>
                </a:solidFill>
                <a:latin typeface="+mn-lt"/>
              </a:rPr>
              <a:t> : Relative scintillation efficiency for nuclear recoils to 122 </a:t>
            </a:r>
            <a:r>
              <a:rPr lang="en-US" b="1" dirty="0" err="1" smtClean="0">
                <a:solidFill>
                  <a:srgbClr val="000090"/>
                </a:solidFill>
                <a:latin typeface="+mn-lt"/>
              </a:rPr>
              <a:t>keV</a:t>
            </a:r>
            <a:r>
              <a:rPr lang="en-US" b="1" dirty="0" smtClean="0">
                <a:solidFill>
                  <a:srgbClr val="000090"/>
                </a:solidFill>
                <a:latin typeface="+mn-lt"/>
              </a:rPr>
              <a:t> gamma rays (at zero electric field)</a:t>
            </a:r>
          </a:p>
        </p:txBody>
      </p:sp>
    </p:spTree>
    <p:extLst>
      <p:ext uri="{BB962C8B-B14F-4D97-AF65-F5344CB8AC3E}">
        <p14:creationId xmlns:p14="http://schemas.microsoft.com/office/powerpoint/2010/main" val="23140740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Log(S2/S1) vs. Energy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39800"/>
            <a:ext cx="8839200" cy="5994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762000"/>
            <a:ext cx="25913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Arial Narrow" charset="0"/>
                <a:cs typeface="ＭＳ Ｐゴシック" charset="0"/>
              </a:rPr>
              <a:t>100.9 days, 48 kg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67000" y="4495800"/>
            <a:ext cx="2528156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3 events</a:t>
            </a:r>
          </a:p>
          <a:p>
            <a:pPr algn="ctr"/>
            <a:r>
              <a:rPr lang="en-US" b="1" dirty="0" smtClean="0">
                <a:solidFill>
                  <a:srgbClr val="FF6600"/>
                </a:solidFill>
                <a:latin typeface="Arial Narrow" charset="0"/>
                <a:cs typeface="ＭＳ Ｐゴシック" charset="0"/>
              </a:rPr>
              <a:t>(1.8 ± 0.6 expected) 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97997" y="1676400"/>
            <a:ext cx="17703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latin typeface="Lucida Grande"/>
                <a:ea typeface="Lucida Grande"/>
                <a:cs typeface="Lucida Grande"/>
              </a:rPr>
              <a:t>γ</a:t>
            </a:r>
            <a:r>
              <a:rPr lang="en-US" sz="2000" b="1" dirty="0" smtClean="0">
                <a:latin typeface="Lucida Grande"/>
                <a:ea typeface="Lucida Grande"/>
                <a:cs typeface="Lucida Grande"/>
              </a:rPr>
              <a:t> </a:t>
            </a:r>
            <a:r>
              <a:rPr lang="en-US" sz="2000" b="1" dirty="0" smtClean="0">
                <a:latin typeface="Arial Narrow" charset="0"/>
                <a:cs typeface="ＭＳ Ｐゴシック" charset="0"/>
              </a:rPr>
              <a:t>backgrounds</a:t>
            </a:r>
            <a:endParaRPr lang="en-US" sz="2000" b="1" dirty="0"/>
          </a:p>
        </p:txBody>
      </p:sp>
      <p:sp>
        <p:nvSpPr>
          <p:cNvPr id="11" name="Rectangle 10"/>
          <p:cNvSpPr/>
          <p:nvPr/>
        </p:nvSpPr>
        <p:spPr>
          <a:xfrm>
            <a:off x="5334000" y="4114800"/>
            <a:ext cx="23240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 Narrow" charset="0"/>
                <a:cs typeface="ＭＳ Ｐゴシック" charset="0"/>
              </a:rPr>
              <a:t>Neutron band</a:t>
            </a:r>
          </a:p>
          <a:p>
            <a:pPr algn="ct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 Narrow" charset="0"/>
                <a:cs typeface="ＭＳ Ｐゴシック" charset="0"/>
              </a:rPr>
              <a:t>(</a:t>
            </a:r>
            <a:r>
              <a:rPr lang="en-US" sz="2000" b="1" dirty="0" err="1" smtClean="0">
                <a:solidFill>
                  <a:schemeClr val="bg1">
                    <a:lumMod val="50000"/>
                  </a:schemeClr>
                </a:solidFill>
                <a:latin typeface="Arial Narrow" charset="0"/>
                <a:cs typeface="ＭＳ Ｐゴシック" charset="0"/>
              </a:rPr>
              <a:t>Acceptace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 Narrow" charset="0"/>
                <a:cs typeface="ＭＳ Ｐゴシック" charset="0"/>
              </a:rPr>
              <a:t> 30 – 40%)</a:t>
            </a:r>
            <a:endParaRPr 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0" y="3682398"/>
            <a:ext cx="2167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99.75% rejection for </a:t>
            </a:r>
            <a:r>
              <a:rPr lang="en-US" sz="1800" b="1" dirty="0" err="1" smtClean="0">
                <a:solidFill>
                  <a:srgbClr val="3366FF"/>
                </a:solidFill>
                <a:latin typeface="Lucida Grande"/>
                <a:ea typeface="Lucida Grande"/>
                <a:cs typeface="Lucida Grande"/>
              </a:rPr>
              <a:t>γ</a:t>
            </a:r>
            <a:endParaRPr lang="en-US" sz="1800" b="1" dirty="0">
              <a:solidFill>
                <a:srgbClr val="3366FF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752600" y="1676400"/>
            <a:ext cx="6327324" cy="4484132"/>
            <a:chOff x="1752600" y="1676400"/>
            <a:chExt cx="6327324" cy="4484132"/>
          </a:xfrm>
        </p:grpSpPr>
        <p:sp>
          <p:nvSpPr>
            <p:cNvPr id="13" name="Rectangle 12"/>
            <p:cNvSpPr/>
            <p:nvPr/>
          </p:nvSpPr>
          <p:spPr>
            <a:xfrm>
              <a:off x="1752600" y="5562600"/>
              <a:ext cx="96693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sz="18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8.4 </a:t>
              </a:r>
              <a:r>
                <a:rPr lang="en-US" sz="1800" b="1" dirty="0" err="1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keV</a:t>
              </a:r>
              <a:r>
                <a:rPr lang="en-US" sz="1800" b="1" baseline="-25000" dirty="0" err="1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nr</a:t>
              </a:r>
              <a:endParaRPr lang="en-US" sz="1800" b="1" baseline="-25000" dirty="0">
                <a:solidFill>
                  <a:srgbClr val="3366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010400" y="5543490"/>
              <a:ext cx="1069524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sz="18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44.6 </a:t>
              </a:r>
              <a:r>
                <a:rPr lang="en-US" sz="1800" b="1" dirty="0" err="1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keV</a:t>
              </a:r>
              <a:r>
                <a:rPr lang="en-US" sz="1800" b="1" baseline="-25000" dirty="0" err="1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nr</a:t>
              </a:r>
              <a:endParaRPr lang="en-US" sz="1800" b="1" baseline="-25000" dirty="0">
                <a:solidFill>
                  <a:srgbClr val="3366FF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10200" y="5257800"/>
              <a:ext cx="60996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-3 </a:t>
              </a:r>
              <a:r>
                <a:rPr lang="en-US" sz="2000" b="1" dirty="0" err="1" smtClean="0">
                  <a:solidFill>
                    <a:srgbClr val="3366FF"/>
                  </a:solidFill>
                  <a:latin typeface="Lucida Grande"/>
                  <a:ea typeface="Lucida Grande"/>
                  <a:cs typeface="Lucida Grande"/>
                </a:rPr>
                <a:t>σ</a:t>
              </a:r>
              <a:endParaRPr lang="en-US" sz="2000" b="1" baseline="-25000" dirty="0">
                <a:solidFill>
                  <a:srgbClr val="3366FF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667000" y="5791200"/>
              <a:ext cx="1252942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8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S2 = 300 PE</a:t>
              </a:r>
              <a:endParaRPr lang="en-US" sz="1800" b="1" baseline="-25000" dirty="0">
                <a:solidFill>
                  <a:srgbClr val="3366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28800" y="1752600"/>
              <a:ext cx="104239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sz="18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S1 = 4 PE</a:t>
              </a:r>
              <a:endParaRPr lang="en-US" sz="1800" b="1" baseline="-25000" dirty="0">
                <a:solidFill>
                  <a:srgbClr val="3366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82402" y="1676400"/>
              <a:ext cx="114767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sz="18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S1 = 30 PE</a:t>
              </a:r>
              <a:endParaRPr lang="en-US" sz="1800" b="1" baseline="-25000" dirty="0">
                <a:solidFill>
                  <a:srgbClr val="3366FF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7010400" y="762000"/>
            <a:ext cx="2065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+mn-lt"/>
              </a:rPr>
              <a:t>arXiv:</a:t>
            </a:r>
            <a:r>
              <a:rPr lang="en-US" b="1" dirty="0" smtClean="0">
                <a:solidFill>
                  <a:srgbClr val="008000"/>
                </a:solidFill>
                <a:latin typeface="+mn-lt"/>
              </a:rPr>
              <a:t>1104.2549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5440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distribution in z vs. R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39800"/>
            <a:ext cx="8839200" cy="5994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762000"/>
            <a:ext cx="39549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Arial Narrow" charset="0"/>
                <a:cs typeface="ＭＳ Ｐゴシック" charset="0"/>
              </a:rPr>
              <a:t>100.9 days, 8.4 – 44.6 </a:t>
            </a:r>
            <a:r>
              <a:rPr lang="en-US" sz="2800" b="1" dirty="0" err="1" smtClean="0">
                <a:solidFill>
                  <a:srgbClr val="008000"/>
                </a:solidFill>
                <a:latin typeface="Arial Narrow" charset="0"/>
                <a:cs typeface="ＭＳ Ｐゴシック" charset="0"/>
              </a:rPr>
              <a:t>keV</a:t>
            </a:r>
            <a:r>
              <a:rPr lang="en-US" sz="2800" b="1" baseline="-25000" dirty="0" err="1" smtClean="0">
                <a:solidFill>
                  <a:srgbClr val="008000"/>
                </a:solidFill>
                <a:latin typeface="Arial Narrow" charset="0"/>
                <a:cs typeface="ＭＳ Ｐゴシック" charset="0"/>
              </a:rPr>
              <a:t>nr</a:t>
            </a:r>
            <a:endParaRPr lang="en-US" sz="2800" b="1" baseline="-25000" dirty="0">
              <a:solidFill>
                <a:srgbClr val="00800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291460" y="1676400"/>
            <a:ext cx="7166740" cy="4495800"/>
          </a:xfrm>
          <a:prstGeom prst="rect">
            <a:avLst/>
          </a:prstGeom>
          <a:noFill/>
          <a:ln w="1905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FFFF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29200" y="2057400"/>
            <a:ext cx="8301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48 kg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43200" y="4495800"/>
            <a:ext cx="2528156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3 events</a:t>
            </a:r>
          </a:p>
          <a:p>
            <a:pPr algn="ctr"/>
            <a:r>
              <a:rPr lang="en-US" b="1" dirty="0" smtClean="0">
                <a:solidFill>
                  <a:srgbClr val="FF6600"/>
                </a:solidFill>
                <a:latin typeface="Arial Narrow" charset="0"/>
                <a:cs typeface="ＭＳ Ｐゴシック" charset="0"/>
              </a:rPr>
              <a:t>(1.8 ± 0.6 expected) 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419600" y="3462144"/>
            <a:ext cx="228600" cy="228600"/>
          </a:xfrm>
          <a:prstGeom prst="ellipse">
            <a:avLst/>
          </a:prstGeom>
          <a:noFill/>
          <a:ln w="508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3176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Log(S2/S1) vs. Energy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39800"/>
            <a:ext cx="8839200" cy="5994400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 bwMode="auto">
          <a:xfrm>
            <a:off x="2633848" y="3951636"/>
            <a:ext cx="228600" cy="228600"/>
          </a:xfrm>
          <a:prstGeom prst="ellipse">
            <a:avLst/>
          </a:prstGeom>
          <a:noFill/>
          <a:ln w="508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38400" y="4267200"/>
            <a:ext cx="1139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11 </a:t>
            </a:r>
            <a:r>
              <a:rPr lang="en-US" b="1" dirty="0" err="1" smtClean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keV</a:t>
            </a:r>
            <a:r>
              <a:rPr lang="en-US" b="1" baseline="-25000" dirty="0" err="1" smtClean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nr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5175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Single Scatter Nuclear Recoil Event Candidate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2000"/>
            <a:ext cx="9296400" cy="37190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2430"/>
            <a:ext cx="4724400" cy="2401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364" y="4465127"/>
            <a:ext cx="4885836" cy="246907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310983" y="1142149"/>
            <a:ext cx="4842417" cy="2667852"/>
            <a:chOff x="4322066" y="1255033"/>
            <a:chExt cx="3644551" cy="194536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19600" y="1575510"/>
              <a:ext cx="3547017" cy="162489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322066" y="1255033"/>
              <a:ext cx="5547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800000"/>
                  </a:solidFill>
                  <a:latin typeface="+mn-lt"/>
                </a:rPr>
                <a:t>Top</a:t>
              </a:r>
              <a:endParaRPr lang="en-US" sz="2000" b="1" dirty="0">
                <a:solidFill>
                  <a:srgbClr val="800000"/>
                </a:solidFill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13781" y="1268040"/>
              <a:ext cx="9204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800000"/>
                  </a:solidFill>
                  <a:latin typeface="+mn-lt"/>
                </a:rPr>
                <a:t>Bottom</a:t>
              </a:r>
              <a:endParaRPr lang="en-US" sz="2000" b="1" dirty="0">
                <a:solidFill>
                  <a:srgbClr val="800000"/>
                </a:solidFill>
                <a:latin typeface="+mn-lt"/>
              </a:endParaRPr>
            </a:p>
          </p:txBody>
        </p:sp>
      </p:grpSp>
      <p:cxnSp>
        <p:nvCxnSpPr>
          <p:cNvPr id="14" name="Straight Arrow Connector 13"/>
          <p:cNvCxnSpPr/>
          <p:nvPr/>
        </p:nvCxnSpPr>
        <p:spPr bwMode="auto">
          <a:xfrm>
            <a:off x="2362200" y="4038600"/>
            <a:ext cx="152400" cy="4572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7772400" y="4038600"/>
            <a:ext cx="304800" cy="4572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Rectangle 16"/>
          <p:cNvSpPr/>
          <p:nvPr/>
        </p:nvSpPr>
        <p:spPr>
          <a:xfrm>
            <a:off x="1371600" y="1066800"/>
            <a:ext cx="1139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11 </a:t>
            </a:r>
            <a:r>
              <a:rPr lang="en-US" b="1" dirty="0" err="1" smtClean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keV</a:t>
            </a:r>
            <a:r>
              <a:rPr lang="en-US" b="1" baseline="-25000" dirty="0" err="1" smtClean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nr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2436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90% CL Limits of SI Cross </a:t>
            </a:r>
            <a:r>
              <a:rPr lang="en-US" sz="2800" dirty="0" smtClean="0">
                <a:latin typeface="Tahoma" charset="0"/>
                <a:ea typeface="ＭＳ Ｐゴシック" charset="0"/>
                <a:cs typeface="ＭＳ Ｐゴシック" charset="0"/>
              </a:rPr>
              <a:t>Section (April, 2011)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601200" cy="6126583"/>
          </a:xfrm>
          <a:prstGeom prst="rect">
            <a:avLst/>
          </a:prstGeom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6934200" y="1066800"/>
            <a:ext cx="2065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+mn-lt"/>
              </a:rPr>
              <a:t>arXiv:</a:t>
            </a:r>
            <a:r>
              <a:rPr lang="en-US" b="1" dirty="0" smtClean="0">
                <a:solidFill>
                  <a:srgbClr val="008000"/>
                </a:solidFill>
                <a:latin typeface="+mn-lt"/>
              </a:rPr>
              <a:t>1104.2549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0" y="586740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+mn-lt"/>
              </a:rPr>
              <a:t>CMSSM</a:t>
            </a:r>
            <a:endParaRPr lang="en-US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308069" y="1802001"/>
            <a:ext cx="673006" cy="564482"/>
          </a:xfrm>
          <a:custGeom>
            <a:avLst/>
            <a:gdLst>
              <a:gd name="connsiteX0" fmla="*/ 0 w 673006"/>
              <a:gd name="connsiteY0" fmla="*/ 0 h 564482"/>
              <a:gd name="connsiteX1" fmla="*/ 0 w 673006"/>
              <a:gd name="connsiteY1" fmla="*/ 0 h 564482"/>
              <a:gd name="connsiteX2" fmla="*/ 141114 w 673006"/>
              <a:gd name="connsiteY2" fmla="*/ 108554 h 564482"/>
              <a:gd name="connsiteX3" fmla="*/ 336503 w 673006"/>
              <a:gd name="connsiteY3" fmla="*/ 173686 h 564482"/>
              <a:gd name="connsiteX4" fmla="*/ 499327 w 673006"/>
              <a:gd name="connsiteY4" fmla="*/ 217108 h 564482"/>
              <a:gd name="connsiteX5" fmla="*/ 575312 w 673006"/>
              <a:gd name="connsiteY5" fmla="*/ 238819 h 564482"/>
              <a:gd name="connsiteX6" fmla="*/ 597022 w 673006"/>
              <a:gd name="connsiteY6" fmla="*/ 477638 h 564482"/>
              <a:gd name="connsiteX7" fmla="*/ 640442 w 673006"/>
              <a:gd name="connsiteY7" fmla="*/ 553626 h 564482"/>
              <a:gd name="connsiteX8" fmla="*/ 673006 w 673006"/>
              <a:gd name="connsiteY8" fmla="*/ 564482 h 564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006" h="564482">
                <a:moveTo>
                  <a:pt x="0" y="0"/>
                </a:moveTo>
                <a:lnTo>
                  <a:pt x="0" y="0"/>
                </a:lnTo>
                <a:cubicBezTo>
                  <a:pt x="34085" y="29826"/>
                  <a:pt x="91503" y="89140"/>
                  <a:pt x="141114" y="108554"/>
                </a:cubicBezTo>
                <a:cubicBezTo>
                  <a:pt x="205046" y="133572"/>
                  <a:pt x="269485" y="158792"/>
                  <a:pt x="336503" y="173686"/>
                </a:cubicBezTo>
                <a:cubicBezTo>
                  <a:pt x="516989" y="213796"/>
                  <a:pt x="361082" y="175632"/>
                  <a:pt x="499327" y="217108"/>
                </a:cubicBezTo>
                <a:cubicBezTo>
                  <a:pt x="635677" y="258016"/>
                  <a:pt x="465834" y="202326"/>
                  <a:pt x="575312" y="238819"/>
                </a:cubicBezTo>
                <a:cubicBezTo>
                  <a:pt x="612562" y="350571"/>
                  <a:pt x="557743" y="176489"/>
                  <a:pt x="597022" y="477638"/>
                </a:cubicBezTo>
                <a:cubicBezTo>
                  <a:pt x="597956" y="484796"/>
                  <a:pt x="631210" y="546240"/>
                  <a:pt x="640442" y="553626"/>
                </a:cubicBezTo>
                <a:cubicBezTo>
                  <a:pt x="649376" y="560774"/>
                  <a:pt x="673006" y="564482"/>
                  <a:pt x="673006" y="564482"/>
                </a:cubicBezTo>
              </a:path>
            </a:pathLst>
          </a:custGeom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2018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7010400" cy="685800"/>
          </a:xfrm>
        </p:spPr>
        <p:txBody>
          <a:bodyPr/>
          <a:lstStyle/>
          <a:p>
            <a:r>
              <a:rPr lang="en-US" dirty="0" smtClean="0"/>
              <a:t>Inelastic Dark Matter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8113" r="7092" b="1761"/>
          <a:stretch/>
        </p:blipFill>
        <p:spPr>
          <a:xfrm>
            <a:off x="228599" y="713486"/>
            <a:ext cx="9056947" cy="62207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34200" y="152400"/>
            <a:ext cx="2065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+mn-lt"/>
              </a:rPr>
              <a:t>arXiv:1104.3121</a:t>
            </a:r>
            <a:endParaRPr lang="en-US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4724400"/>
            <a:ext cx="927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CDMS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67000" y="4038600"/>
            <a:ext cx="1362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6FF"/>
                </a:solidFill>
                <a:latin typeface="+mn-lt"/>
              </a:rPr>
              <a:t>ZEPLIN III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33600" y="5410200"/>
            <a:ext cx="1503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XENON100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19600" y="3505200"/>
            <a:ext cx="1960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+mn-lt"/>
              </a:rPr>
              <a:t>DAMA Allowed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34200" y="5791200"/>
            <a:ext cx="1795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00FF"/>
                </a:solidFill>
                <a:latin typeface="+mn-lt"/>
              </a:rPr>
              <a:t>δ</a:t>
            </a:r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 = 120 </a:t>
            </a:r>
            <a:r>
              <a:rPr lang="en-US" sz="2800" b="1" dirty="0" err="1" smtClean="0">
                <a:solidFill>
                  <a:srgbClr val="FF00FF"/>
                </a:solidFill>
                <a:latin typeface="+mn-lt"/>
              </a:rPr>
              <a:t>keV</a:t>
            </a:r>
            <a:endParaRPr lang="en-US" sz="2800" b="1" dirty="0" smtClean="0">
              <a:solidFill>
                <a:srgbClr val="FF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41884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Summary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of XENON100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616" y="685800"/>
            <a:ext cx="9340850" cy="63246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200" dirty="0">
                <a:latin typeface="Arial Narrow" charset="0"/>
                <a:ea typeface="ＭＳ Ｐゴシック" charset="0"/>
                <a:cs typeface="ＭＳ Ｐゴシック" charset="0"/>
              </a:rPr>
              <a:t>Purity of Xenon has achieved the design goal.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r>
              <a:rPr lang="en-US" sz="2800" dirty="0">
                <a:latin typeface="Arial Narrow" charset="0"/>
                <a:ea typeface="ＭＳ Ｐゴシック" charset="0"/>
              </a:rPr>
              <a:t>					</a:t>
            </a:r>
            <a:r>
              <a:rPr lang="en-US" sz="2800" u="sng" dirty="0" smtClean="0">
                <a:solidFill>
                  <a:srgbClr val="FF00AA"/>
                </a:solidFill>
                <a:latin typeface="Arial Narrow" charset="0"/>
                <a:ea typeface="ＭＳ Ｐゴシック" charset="0"/>
              </a:rPr>
              <a:t>Actual</a:t>
            </a:r>
            <a:r>
              <a:rPr lang="en-US" sz="2800" dirty="0">
                <a:solidFill>
                  <a:srgbClr val="9E0046"/>
                </a:solidFill>
                <a:latin typeface="Arial Narrow" charset="0"/>
                <a:ea typeface="ＭＳ Ｐゴシック" charset="0"/>
              </a:rPr>
              <a:t>	</a:t>
            </a:r>
            <a:r>
              <a:rPr lang="en-US" sz="2800" dirty="0">
                <a:solidFill>
                  <a:srgbClr val="32946A"/>
                </a:solidFill>
                <a:latin typeface="Arial Narrow" charset="0"/>
                <a:ea typeface="ＭＳ Ｐゴシック" charset="0"/>
              </a:rPr>
              <a:t>	</a:t>
            </a:r>
            <a:r>
              <a:rPr lang="en-US" sz="2800" u="sng" dirty="0">
                <a:solidFill>
                  <a:srgbClr val="32946A"/>
                </a:solidFill>
                <a:latin typeface="Arial Narrow" charset="0"/>
                <a:ea typeface="ＭＳ Ｐゴシック" charset="0"/>
              </a:rPr>
              <a:t>Goal</a:t>
            </a:r>
            <a:endParaRPr lang="en-US" sz="2800" dirty="0">
              <a:solidFill>
                <a:srgbClr val="32946A"/>
              </a:solidFill>
              <a:latin typeface="Arial Narrow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2800" dirty="0">
                <a:latin typeface="Arial Narrow" charset="0"/>
                <a:ea typeface="ＭＳ Ｐゴシック" charset="0"/>
              </a:rPr>
              <a:t>Light Yield:		</a:t>
            </a:r>
            <a:r>
              <a:rPr lang="en-US" sz="2800" dirty="0" smtClean="0">
                <a:solidFill>
                  <a:srgbClr val="FF00AA"/>
                </a:solidFill>
                <a:latin typeface="Arial Narrow" charset="0"/>
                <a:ea typeface="ＭＳ Ｐゴシック" charset="0"/>
              </a:rPr>
              <a:t>2.2</a:t>
            </a:r>
            <a:r>
              <a:rPr lang="en-US" sz="2800" dirty="0" smtClean="0">
                <a:latin typeface="Arial Narrow" charset="0"/>
                <a:ea typeface="ＭＳ Ｐゴシック" charset="0"/>
              </a:rPr>
              <a:t>  </a:t>
            </a:r>
            <a:r>
              <a:rPr lang="en-US" sz="2800" dirty="0">
                <a:solidFill>
                  <a:srgbClr val="FF00AA"/>
                </a:solidFill>
                <a:latin typeface="Wingdings" charset="0"/>
                <a:ea typeface="ＭＳ Ｐゴシック" charset="0"/>
                <a:cs typeface="Wingdings" charset="0"/>
              </a:rPr>
              <a:t>	</a:t>
            </a:r>
            <a:r>
              <a:rPr lang="en-US" sz="2800" dirty="0">
                <a:latin typeface="Arial Narrow" charset="0"/>
                <a:ea typeface="ＭＳ Ｐゴシック" charset="0"/>
              </a:rPr>
              <a:t>	</a:t>
            </a:r>
            <a:r>
              <a:rPr lang="en-US" sz="2800" dirty="0">
                <a:solidFill>
                  <a:srgbClr val="32946A"/>
                </a:solidFill>
                <a:latin typeface="Arial Narrow" charset="0"/>
                <a:ea typeface="ＭＳ Ｐゴシック" charset="0"/>
              </a:rPr>
              <a:t>&gt; </a:t>
            </a:r>
            <a:r>
              <a:rPr lang="en-US" sz="2800" dirty="0" smtClean="0">
                <a:solidFill>
                  <a:srgbClr val="32946A"/>
                </a:solidFill>
                <a:latin typeface="Arial Narrow" charset="0"/>
                <a:ea typeface="ＭＳ Ｐゴシック" charset="0"/>
              </a:rPr>
              <a:t>2</a:t>
            </a:r>
            <a:r>
              <a:rPr lang="en-US" sz="2800" dirty="0" smtClean="0">
                <a:latin typeface="Arial Narrow" charset="0"/>
                <a:ea typeface="ＭＳ Ｐゴシック" charset="0"/>
              </a:rPr>
              <a:t> </a:t>
            </a:r>
            <a:r>
              <a:rPr lang="en-US" sz="2800" dirty="0">
                <a:latin typeface="Arial Narrow" charset="0"/>
                <a:ea typeface="ＭＳ Ｐゴシック" charset="0"/>
              </a:rPr>
              <a:t>	</a:t>
            </a:r>
            <a:r>
              <a:rPr lang="en-US" sz="2800" dirty="0" err="1">
                <a:latin typeface="Arial Narrow" charset="0"/>
                <a:ea typeface="ＭＳ Ｐゴシック" charset="0"/>
              </a:rPr>
              <a:t>pe</a:t>
            </a:r>
            <a:r>
              <a:rPr lang="en-US" sz="2800" dirty="0">
                <a:latin typeface="Arial Narrow" charset="0"/>
                <a:ea typeface="ＭＳ Ｐゴシック" charset="0"/>
              </a:rPr>
              <a:t>/</a:t>
            </a:r>
            <a:r>
              <a:rPr lang="en-US" sz="2800" dirty="0" err="1" smtClean="0">
                <a:latin typeface="Arial Narrow" charset="0"/>
                <a:ea typeface="ＭＳ Ｐゴシック" charset="0"/>
              </a:rPr>
              <a:t>keVee</a:t>
            </a:r>
            <a:endParaRPr lang="en-US" sz="2800" dirty="0">
              <a:latin typeface="Arial Narrow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2800" dirty="0">
                <a:latin typeface="Arial Narrow" charset="0"/>
                <a:ea typeface="ＭＳ Ｐゴシック" charset="0"/>
              </a:rPr>
              <a:t>Electron Drift Time</a:t>
            </a:r>
            <a:r>
              <a:rPr lang="en-US" sz="2800" dirty="0" smtClean="0">
                <a:latin typeface="Arial Narrow" charset="0"/>
                <a:ea typeface="ＭＳ Ｐゴシック" charset="0"/>
              </a:rPr>
              <a:t>:</a:t>
            </a:r>
            <a:r>
              <a:rPr lang="en-US" sz="2800" dirty="0">
                <a:latin typeface="Arial Narrow" charset="0"/>
                <a:ea typeface="ＭＳ Ｐゴシック" charset="0"/>
              </a:rPr>
              <a:t> 	</a:t>
            </a:r>
            <a:r>
              <a:rPr lang="en-US" sz="2800" dirty="0" smtClean="0">
                <a:solidFill>
                  <a:srgbClr val="FF00AA"/>
                </a:solidFill>
                <a:latin typeface="Arial Narrow" charset="0"/>
                <a:ea typeface="ＭＳ Ｐゴシック" charset="0"/>
              </a:rPr>
              <a:t>400</a:t>
            </a:r>
            <a:r>
              <a:rPr lang="en-US" sz="2800" dirty="0">
                <a:latin typeface="Arial Narrow" charset="0"/>
                <a:ea typeface="ＭＳ Ｐゴシック" charset="0"/>
              </a:rPr>
              <a:t>	</a:t>
            </a:r>
            <a:r>
              <a:rPr lang="en-US" sz="2800" dirty="0" smtClean="0">
                <a:latin typeface="Arial Narrow" charset="0"/>
                <a:ea typeface="ＭＳ Ｐゴシック" charset="0"/>
              </a:rPr>
              <a:t>	</a:t>
            </a:r>
            <a:r>
              <a:rPr lang="en-US" sz="2800" dirty="0" smtClean="0">
                <a:solidFill>
                  <a:srgbClr val="32946A"/>
                </a:solidFill>
                <a:latin typeface="Arial Narrow" charset="0"/>
                <a:ea typeface="ＭＳ Ｐゴシック" charset="0"/>
              </a:rPr>
              <a:t>&gt; </a:t>
            </a:r>
            <a:r>
              <a:rPr lang="en-US" sz="2800" dirty="0">
                <a:solidFill>
                  <a:srgbClr val="32946A"/>
                </a:solidFill>
                <a:latin typeface="Arial Narrow" charset="0"/>
                <a:ea typeface="ＭＳ Ｐゴシック" charset="0"/>
              </a:rPr>
              <a:t>300 </a:t>
            </a:r>
            <a:r>
              <a:rPr lang="en-US" sz="2800" dirty="0" smtClean="0">
                <a:solidFill>
                  <a:srgbClr val="32946A"/>
                </a:solidFill>
                <a:latin typeface="Arial Narrow" charset="0"/>
                <a:ea typeface="ＭＳ Ｐゴシック" charset="0"/>
              </a:rPr>
              <a:t> </a:t>
            </a:r>
            <a:r>
              <a:rPr lang="en-US" sz="2800" dirty="0" err="1" smtClean="0">
                <a:latin typeface="Arial Narrow" charset="0"/>
                <a:ea typeface="ＭＳ Ｐゴシック" charset="0"/>
              </a:rPr>
              <a:t>μs</a:t>
            </a:r>
            <a:endParaRPr lang="en-US" sz="2800" dirty="0">
              <a:latin typeface="Arial Narrow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2800" dirty="0">
                <a:latin typeface="Arial Narrow" charset="0"/>
                <a:ea typeface="ＭＳ Ｐゴシック" charset="0"/>
              </a:rPr>
              <a:t>Krypton 85:		</a:t>
            </a:r>
            <a:r>
              <a:rPr lang="en-US" sz="2800" dirty="0" smtClean="0">
                <a:solidFill>
                  <a:srgbClr val="FF00AA"/>
                </a:solidFill>
                <a:latin typeface="Arial Narrow" charset="0"/>
                <a:ea typeface="ＭＳ Ｐゴシック" charset="0"/>
              </a:rPr>
              <a:t>80	</a:t>
            </a:r>
            <a:r>
              <a:rPr lang="en-US" sz="2800" dirty="0">
                <a:latin typeface="Arial Narrow" charset="0"/>
                <a:ea typeface="ＭＳ Ｐゴシック" charset="0"/>
              </a:rPr>
              <a:t>	</a:t>
            </a:r>
            <a:r>
              <a:rPr lang="en-US" sz="2800" dirty="0">
                <a:solidFill>
                  <a:srgbClr val="32946A"/>
                </a:solidFill>
                <a:latin typeface="Arial Narrow" charset="0"/>
                <a:ea typeface="ＭＳ Ｐゴシック" charset="0"/>
              </a:rPr>
              <a:t>&lt; 100</a:t>
            </a:r>
            <a:r>
              <a:rPr lang="en-US" sz="2800" dirty="0">
                <a:latin typeface="Arial Narrow" charset="0"/>
                <a:ea typeface="ＭＳ Ｐゴシック" charset="0"/>
              </a:rPr>
              <a:t>	</a:t>
            </a:r>
            <a:r>
              <a:rPr lang="en-US" sz="2800" dirty="0" err="1">
                <a:latin typeface="Arial Narrow" charset="0"/>
                <a:ea typeface="ＭＳ Ｐゴシック" charset="0"/>
              </a:rPr>
              <a:t>ppt</a:t>
            </a:r>
            <a:endParaRPr lang="en-US" sz="2800" dirty="0">
              <a:latin typeface="Arial Narrow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2800" dirty="0">
                <a:latin typeface="Arial Narrow" charset="0"/>
                <a:ea typeface="ＭＳ Ｐゴシック" charset="0"/>
              </a:rPr>
              <a:t>Radon:			</a:t>
            </a:r>
            <a:r>
              <a:rPr lang="en-US" sz="2800" dirty="0" smtClean="0">
                <a:solidFill>
                  <a:srgbClr val="FF00AA"/>
                </a:solidFill>
                <a:latin typeface="Arial Narrow" charset="0"/>
                <a:ea typeface="ＭＳ Ｐゴシック" charset="0"/>
              </a:rPr>
              <a:t>1.1 	</a:t>
            </a:r>
            <a:r>
              <a:rPr lang="en-US" sz="2800" dirty="0">
                <a:latin typeface="Arial Narrow" charset="0"/>
                <a:ea typeface="ＭＳ Ｐゴシック" charset="0"/>
              </a:rPr>
              <a:t>	</a:t>
            </a:r>
            <a:r>
              <a:rPr lang="en-US" sz="2800" dirty="0">
                <a:solidFill>
                  <a:srgbClr val="32946A"/>
                </a:solidFill>
                <a:latin typeface="Arial Narrow" charset="0"/>
                <a:ea typeface="ＭＳ Ｐゴシック" charset="0"/>
              </a:rPr>
              <a:t>&lt; 2</a:t>
            </a:r>
            <a:r>
              <a:rPr lang="en-US" sz="2800" dirty="0">
                <a:latin typeface="Arial Narrow" charset="0"/>
                <a:ea typeface="ＭＳ Ｐゴシック" charset="0"/>
              </a:rPr>
              <a:t>	</a:t>
            </a:r>
            <a:r>
              <a:rPr lang="en-US" sz="2800" dirty="0" err="1">
                <a:latin typeface="Arial Narrow" charset="0"/>
                <a:ea typeface="ＭＳ Ｐゴシック" charset="0"/>
              </a:rPr>
              <a:t>Bq</a:t>
            </a:r>
            <a:r>
              <a:rPr lang="en-US" sz="2800" dirty="0">
                <a:latin typeface="Arial Narrow" charset="0"/>
                <a:ea typeface="ＭＳ Ｐゴシック" charset="0"/>
              </a:rPr>
              <a:t>/m</a:t>
            </a:r>
            <a:r>
              <a:rPr lang="en-US" sz="2800" baseline="33000" dirty="0">
                <a:latin typeface="Arial Narrow" charset="0"/>
                <a:ea typeface="ＭＳ Ｐゴシック" charset="0"/>
              </a:rPr>
              <a:t>3</a:t>
            </a:r>
            <a:r>
              <a:rPr lang="en-US" sz="2800" dirty="0">
                <a:latin typeface="Arial Narrow" charset="0"/>
                <a:ea typeface="ＭＳ Ｐゴシック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3200" dirty="0" smtClean="0">
                <a:latin typeface="Arial Narrow" charset="0"/>
                <a:ea typeface="ＭＳ Ｐゴシック" charset="0"/>
                <a:cs typeface="ＭＳ Ｐゴシック" charset="0"/>
              </a:rPr>
              <a:t>100 days of data published.</a:t>
            </a:r>
            <a:endParaRPr lang="en-US" sz="3200" dirty="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2800" dirty="0" smtClean="0">
                <a:latin typeface="Arial Narrow" charset="0"/>
                <a:ea typeface="ＭＳ Ｐゴシック" charset="0"/>
              </a:rPr>
              <a:t>3 event observed (1.8 +- 0.6 events expected)</a:t>
            </a:r>
          </a:p>
          <a:p>
            <a:pPr lvl="2">
              <a:lnSpc>
                <a:spcPct val="80000"/>
              </a:lnSpc>
            </a:pPr>
            <a:r>
              <a:rPr lang="en-US" sz="2400" dirty="0">
                <a:latin typeface="Arial Narrow" charset="0"/>
                <a:ea typeface="ＭＳ Ｐゴシック" charset="0"/>
              </a:rPr>
              <a:t>Contaminated by </a:t>
            </a:r>
            <a:r>
              <a:rPr lang="en-US" sz="2400" baseline="30000" dirty="0">
                <a:latin typeface="Arial Narrow" charset="0"/>
                <a:ea typeface="ＭＳ Ｐゴシック" charset="0"/>
              </a:rPr>
              <a:t>85</a:t>
            </a:r>
            <a:r>
              <a:rPr lang="en-US" sz="2400" dirty="0">
                <a:latin typeface="Arial Narrow" charset="0"/>
                <a:ea typeface="ＭＳ Ｐゴシック" charset="0"/>
              </a:rPr>
              <a:t>Kr at ~ 700 </a:t>
            </a:r>
            <a:r>
              <a:rPr lang="en-US" sz="2400" dirty="0" err="1" smtClean="0">
                <a:latin typeface="Arial Narrow" charset="0"/>
                <a:ea typeface="ＭＳ Ｐゴシック" charset="0"/>
              </a:rPr>
              <a:t>ppt</a:t>
            </a:r>
            <a:r>
              <a:rPr lang="en-US" sz="2400" dirty="0" smtClean="0">
                <a:latin typeface="Arial Narrow" charset="0"/>
                <a:ea typeface="ＭＳ Ｐゴシック" charset="0"/>
              </a:rPr>
              <a:t>  </a:t>
            </a:r>
            <a:r>
              <a:rPr lang="en-US" sz="2400" dirty="0" smtClean="0">
                <a:latin typeface="Arial Narrow" charset="0"/>
                <a:ea typeface="ＭＳ Ｐゴシック" charset="0"/>
                <a:sym typeface="Wingdings"/>
              </a:rPr>
              <a:t> 1.1 events</a:t>
            </a:r>
            <a:endParaRPr lang="en-US" sz="2400" dirty="0">
              <a:latin typeface="Arial Narrow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2800" dirty="0" smtClean="0">
                <a:latin typeface="Arial Narrow" charset="0"/>
                <a:ea typeface="ＭＳ Ｐゴシック" charset="0"/>
              </a:rPr>
              <a:t>&lt; </a:t>
            </a:r>
            <a:r>
              <a:rPr lang="en-US" sz="2800" dirty="0">
                <a:latin typeface="Arial Narrow" charset="0"/>
                <a:ea typeface="ＭＳ Ｐゴシック" charset="0"/>
              </a:rPr>
              <a:t>7 x 10</a:t>
            </a:r>
            <a:r>
              <a:rPr lang="en-US" sz="2800" baseline="30000" dirty="0">
                <a:latin typeface="Arial Narrow" charset="0"/>
                <a:ea typeface="ＭＳ Ｐゴシック" charset="0"/>
              </a:rPr>
              <a:t>-45 </a:t>
            </a:r>
            <a:r>
              <a:rPr lang="en-US" sz="2800" dirty="0">
                <a:latin typeface="Arial Narrow" charset="0"/>
                <a:ea typeface="ＭＳ Ｐゴシック" charset="0"/>
              </a:rPr>
              <a:t>cm</a:t>
            </a:r>
            <a:r>
              <a:rPr lang="en-US" sz="2800" baseline="30000" dirty="0">
                <a:latin typeface="Arial Narrow" charset="0"/>
                <a:ea typeface="ＭＳ Ｐゴシック" charset="0"/>
              </a:rPr>
              <a:t>2 </a:t>
            </a:r>
            <a:r>
              <a:rPr lang="en-US" sz="2800" dirty="0">
                <a:latin typeface="Arial Narrow" charset="0"/>
                <a:ea typeface="ＭＳ Ｐゴシック" charset="0"/>
              </a:rPr>
              <a:t>at 50 </a:t>
            </a:r>
            <a:r>
              <a:rPr lang="en-US" sz="2800" dirty="0" err="1" smtClean="0">
                <a:latin typeface="Arial Narrow" charset="0"/>
                <a:ea typeface="ＭＳ Ｐゴシック" charset="0"/>
              </a:rPr>
              <a:t>GeV</a:t>
            </a:r>
            <a:r>
              <a:rPr lang="en-US" sz="2800" dirty="0" smtClean="0">
                <a:latin typeface="Arial Narrow" charset="0"/>
                <a:ea typeface="ＭＳ Ｐゴシック" charset="0"/>
              </a:rPr>
              <a:t> 				</a:t>
            </a:r>
            <a:r>
              <a:rPr lang="en-US" sz="2800" dirty="0" smtClean="0">
                <a:solidFill>
                  <a:srgbClr val="008000"/>
                </a:solidFill>
              </a:rPr>
              <a:t>arXiv</a:t>
            </a:r>
            <a:r>
              <a:rPr lang="en-US" sz="2800" dirty="0">
                <a:solidFill>
                  <a:srgbClr val="008000"/>
                </a:solidFill>
              </a:rPr>
              <a:t>:</a:t>
            </a:r>
            <a:r>
              <a:rPr lang="en-US" sz="2800" dirty="0" smtClean="0">
                <a:solidFill>
                  <a:srgbClr val="008000"/>
                </a:solidFill>
              </a:rPr>
              <a:t>1104.2549</a:t>
            </a:r>
            <a:endParaRPr lang="en-US" sz="2800" dirty="0" smtClean="0">
              <a:latin typeface="Arial Narrow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2800" dirty="0">
                <a:latin typeface="Arial Narrow" charset="0"/>
                <a:ea typeface="ＭＳ Ｐゴシック" charset="0"/>
              </a:rPr>
              <a:t>Low mass (7-10 </a:t>
            </a:r>
            <a:r>
              <a:rPr lang="en-US" sz="2800" dirty="0" err="1">
                <a:latin typeface="Arial Narrow" charset="0"/>
                <a:ea typeface="ＭＳ Ｐゴシック" charset="0"/>
              </a:rPr>
              <a:t>GeV</a:t>
            </a:r>
            <a:r>
              <a:rPr lang="en-US" sz="2800" dirty="0">
                <a:latin typeface="Arial Narrow" charset="0"/>
                <a:ea typeface="ＭＳ Ｐゴシック" charset="0"/>
              </a:rPr>
              <a:t>) WIMP unlikely.</a:t>
            </a:r>
          </a:p>
          <a:p>
            <a:pPr lvl="1">
              <a:lnSpc>
                <a:spcPct val="80000"/>
              </a:lnSpc>
            </a:pPr>
            <a:r>
              <a:rPr lang="en-US" sz="2800" dirty="0" smtClean="0">
                <a:latin typeface="Arial Narrow" charset="0"/>
                <a:ea typeface="ＭＳ Ｐゴシック" charset="0"/>
              </a:rPr>
              <a:t>Inelastic DM excluded.			</a:t>
            </a:r>
            <a:r>
              <a:rPr lang="en-US" sz="2800" dirty="0" smtClean="0">
                <a:solidFill>
                  <a:srgbClr val="008000"/>
                </a:solidFill>
              </a:rPr>
              <a:t>arXiv</a:t>
            </a:r>
            <a:r>
              <a:rPr lang="en-US" sz="2800" dirty="0">
                <a:solidFill>
                  <a:srgbClr val="008000"/>
                </a:solidFill>
              </a:rPr>
              <a:t>:</a:t>
            </a:r>
            <a:r>
              <a:rPr lang="en-US" sz="2800" dirty="0" smtClean="0">
                <a:solidFill>
                  <a:srgbClr val="008000"/>
                </a:solidFill>
              </a:rPr>
              <a:t>1104.3121</a:t>
            </a:r>
            <a:endParaRPr lang="en-US" sz="2800" dirty="0" smtClean="0">
              <a:latin typeface="Arial Narrow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3200" dirty="0" smtClean="0">
                <a:latin typeface="Arial Narrow" charset="0"/>
                <a:ea typeface="ＭＳ Ｐゴシック" charset="0"/>
                <a:cs typeface="ＭＳ Ｐゴシック" charset="0"/>
              </a:rPr>
              <a:t>Data taking continues</a:t>
            </a:r>
            <a:r>
              <a:rPr lang="en-US" sz="3200" dirty="0">
                <a:latin typeface="Arial Narrow" charset="0"/>
                <a:ea typeface="ＭＳ Ｐゴシック" charset="0"/>
                <a:cs typeface="ＭＳ Ｐゴシック" charset="0"/>
              </a:rPr>
              <a:t>.</a:t>
            </a:r>
            <a:r>
              <a:rPr lang="en-US" sz="3200" dirty="0" smtClean="0"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1">
              <a:lnSpc>
                <a:spcPct val="80000"/>
              </a:lnSpc>
            </a:pPr>
            <a:r>
              <a:rPr lang="en-US" sz="2800" baseline="30000" dirty="0" smtClean="0">
                <a:latin typeface="Arial Narrow" charset="0"/>
                <a:ea typeface="ＭＳ Ｐゴシック" charset="0"/>
              </a:rPr>
              <a:t>85</a:t>
            </a:r>
            <a:r>
              <a:rPr lang="en-US" sz="2800" dirty="0" smtClean="0">
                <a:latin typeface="Arial Narrow" charset="0"/>
                <a:ea typeface="ＭＳ Ｐゴシック" charset="0"/>
              </a:rPr>
              <a:t>Kr reduced to &lt; 80 </a:t>
            </a:r>
            <a:r>
              <a:rPr lang="en-US" sz="2800" dirty="0" err="1" smtClean="0">
                <a:latin typeface="Arial Narrow" charset="0"/>
                <a:ea typeface="ＭＳ Ｐゴシック" charset="0"/>
              </a:rPr>
              <a:t>ppt</a:t>
            </a:r>
            <a:endParaRPr lang="en-US" sz="2800" dirty="0" smtClean="0">
              <a:latin typeface="Arial Narrow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2800" dirty="0">
                <a:latin typeface="Arial Narrow" charset="0"/>
                <a:ea typeface="ＭＳ Ｐゴシック" charset="0"/>
              </a:rPr>
              <a:t>&lt; </a:t>
            </a:r>
            <a:r>
              <a:rPr lang="en-US" sz="2800" dirty="0" smtClean="0">
                <a:latin typeface="Arial Narrow" charset="0"/>
                <a:ea typeface="ＭＳ Ｐゴシック" charset="0"/>
              </a:rPr>
              <a:t>2 </a:t>
            </a:r>
            <a:r>
              <a:rPr lang="en-US" sz="2800" dirty="0">
                <a:latin typeface="Arial Narrow" charset="0"/>
                <a:ea typeface="ＭＳ Ｐゴシック" charset="0"/>
              </a:rPr>
              <a:t>x 10</a:t>
            </a:r>
            <a:r>
              <a:rPr lang="en-US" sz="2800" baseline="30000" dirty="0">
                <a:latin typeface="Arial Narrow" charset="0"/>
                <a:ea typeface="ＭＳ Ｐゴシック" charset="0"/>
              </a:rPr>
              <a:t>-45 </a:t>
            </a:r>
            <a:r>
              <a:rPr lang="en-US" sz="2800" dirty="0" smtClean="0">
                <a:latin typeface="Arial Narrow" charset="0"/>
                <a:ea typeface="ＭＳ Ｐゴシック" charset="0"/>
              </a:rPr>
              <a:t>cm</a:t>
            </a:r>
            <a:r>
              <a:rPr lang="en-US" sz="2800" baseline="30000" dirty="0" smtClean="0">
                <a:latin typeface="Arial Narrow" charset="0"/>
                <a:ea typeface="ＭＳ Ｐゴシック" charset="0"/>
              </a:rPr>
              <a:t>2  </a:t>
            </a:r>
            <a:r>
              <a:rPr lang="en-US" sz="2800" dirty="0" smtClean="0">
                <a:latin typeface="Arial Narrow" charset="0"/>
                <a:ea typeface="ＭＳ Ｐゴシック" charset="0"/>
              </a:rPr>
              <a:t>by the end of 2011 expected.</a:t>
            </a:r>
            <a:endParaRPr lang="en-US" sz="2800" dirty="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85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88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447D220-B9A3-7B41-9111-2C71CC867CBA}" type="slidenum">
              <a:rPr lang="en-US" sz="1500">
                <a:solidFill>
                  <a:srgbClr val="0000FF"/>
                </a:solidFill>
              </a:rPr>
              <a:pPr eaLnBrk="1" hangingPunct="1"/>
              <a:t>37</a:t>
            </a:fld>
            <a:endParaRPr lang="en-US" sz="15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8732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XENON100 data taking in 2011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883" b="1883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77242" y="641624"/>
            <a:ext cx="927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6FF"/>
                </a:solidFill>
                <a:latin typeface="+mn-lt"/>
              </a:rPr>
              <a:t>March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45380" y="659247"/>
            <a:ext cx="759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6FF"/>
                </a:solidFill>
                <a:latin typeface="+mn-lt"/>
              </a:rPr>
              <a:t>April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66452" y="631688"/>
            <a:ext cx="675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6FF"/>
                </a:solidFill>
                <a:latin typeface="+mn-lt"/>
              </a:rPr>
              <a:t>May</a:t>
            </a:r>
          </a:p>
        </p:txBody>
      </p:sp>
    </p:spTree>
    <p:extLst>
      <p:ext uri="{BB962C8B-B14F-4D97-AF65-F5344CB8AC3E}">
        <p14:creationId xmlns:p14="http://schemas.microsoft.com/office/powerpoint/2010/main" val="5295794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70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870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649D64C-D016-CC4F-A43A-BDE006537321}" type="slidenum">
              <a:rPr lang="en-US" sz="1500">
                <a:solidFill>
                  <a:srgbClr val="0000FF"/>
                </a:solidFill>
              </a:rPr>
              <a:pPr eaLnBrk="1" hangingPunct="1"/>
              <a:t>39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7045" name="Title 7"/>
          <p:cNvSpPr>
            <a:spLocks noGrp="1"/>
          </p:cNvSpPr>
          <p:nvPr>
            <p:ph type="title"/>
          </p:nvPr>
        </p:nvSpPr>
        <p:spPr>
          <a:xfrm>
            <a:off x="838200" y="2438400"/>
            <a:ext cx="7620000" cy="1295400"/>
          </a:xfrm>
          <a:solidFill>
            <a:srgbClr val="FFCCFF"/>
          </a:solidFill>
        </p:spPr>
        <p:txBody>
          <a:bodyPr/>
          <a:lstStyle/>
          <a:p>
            <a:pPr eaLnBrk="1" hangingPunct="1"/>
            <a:r>
              <a:rPr lang="en-US" sz="4800" dirty="0" smtClean="0">
                <a:latin typeface="Tahoma" charset="0"/>
              </a:rPr>
              <a:t>Future Directions</a:t>
            </a:r>
            <a:endParaRPr lang="en-US" sz="4800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7918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9220200" cy="685800"/>
          </a:xfrm>
        </p:spPr>
        <p:txBody>
          <a:bodyPr/>
          <a:lstStyle/>
          <a:p>
            <a:r>
              <a:rPr lang="en-US" sz="3600" dirty="0" smtClean="0"/>
              <a:t>Growth of Direct Detection Community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335" r="2335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629400" y="1066800"/>
            <a:ext cx="609600" cy="30480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FFFF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6311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685800"/>
          </a:xfrm>
        </p:spPr>
        <p:txBody>
          <a:bodyPr/>
          <a:lstStyle/>
          <a:p>
            <a: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  <a:t>DUSEL started in 2007 </a:t>
            </a:r>
            <a:r>
              <a:rPr lang="en-US" sz="3200" dirty="0" smtClean="0">
                <a:latin typeface="Tahoma" charset="0"/>
                <a:ea typeface="ＭＳ Ｐゴシック" charset="0"/>
                <a:cs typeface="ＭＳ Ｐゴシック" charset="0"/>
              </a:rPr>
              <a:t>(~$1B </a:t>
            </a:r>
            <a: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  <a:t>project by NSF</a:t>
            </a:r>
            <a:r>
              <a:rPr lang="en-US" sz="3200" dirty="0" smtClean="0">
                <a:latin typeface="Tahoma" charset="0"/>
                <a:ea typeface="ＭＳ Ｐゴシック" charset="0"/>
                <a:cs typeface="ＭＳ Ｐゴシック" charset="0"/>
              </a:rPr>
              <a:t>)</a:t>
            </a:r>
            <a:endParaRPr lang="en-US" sz="32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800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280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D9AC7FF-4D8B-844A-B2BC-001128B05AA2}" type="slidenum">
              <a:rPr lang="en-US" sz="1500">
                <a:solidFill>
                  <a:srgbClr val="0000FF"/>
                </a:solidFill>
              </a:rPr>
              <a:pPr eaLnBrk="1" hangingPunct="1"/>
              <a:t>40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80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" y="838200"/>
            <a:ext cx="9632950" cy="6477000"/>
          </a:xfrm>
        </p:spPr>
      </p:pic>
    </p:spTree>
    <p:extLst>
      <p:ext uri="{BB962C8B-B14F-4D97-AF65-F5344CB8AC3E}">
        <p14:creationId xmlns:p14="http://schemas.microsoft.com/office/powerpoint/2010/main" val="5428231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8534400" cy="6478899"/>
          </a:xfrm>
          <a:prstGeom prst="rect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13" name="Title 1"/>
          <p:cNvSpPr txBox="1">
            <a:spLocks/>
          </p:cNvSpPr>
          <p:nvPr/>
        </p:nvSpPr>
        <p:spPr bwMode="auto">
          <a:xfrm>
            <a:off x="152400" y="0"/>
            <a:ext cx="7543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13" tIns="48258" rIns="96513" bIns="48258" anchor="ctr"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600" b="1" dirty="0">
                <a:solidFill>
                  <a:srgbClr val="A50021"/>
                </a:solidFill>
                <a:latin typeface="Tahoma" charset="0"/>
              </a:rPr>
              <a:t>XAX by UCLA Group </a:t>
            </a:r>
            <a:r>
              <a:rPr lang="en-US" sz="3600" b="1" dirty="0" smtClean="0">
                <a:solidFill>
                  <a:srgbClr val="A50021"/>
                </a:solidFill>
                <a:latin typeface="Tahoma" charset="0"/>
              </a:rPr>
              <a:t>(2008</a:t>
            </a:r>
            <a:r>
              <a:rPr lang="en-US" sz="3600" b="1" dirty="0">
                <a:solidFill>
                  <a:srgbClr val="A50021"/>
                </a:solidFill>
                <a:latin typeface="Tahoma" charset="0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06344" y="147935"/>
            <a:ext cx="2394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+mn-lt"/>
              </a:rPr>
              <a:t>arXiv:0808.3968</a:t>
            </a:r>
            <a:endParaRPr lang="en-US" sz="28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5A99-B39A-5749-BF06-542C29DC8A5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075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506" name="Straight Arrow Connector 48"/>
          <p:cNvCxnSpPr>
            <a:cxnSpLocks noChangeShapeType="1"/>
          </p:cNvCxnSpPr>
          <p:nvPr/>
        </p:nvCxnSpPr>
        <p:spPr bwMode="auto">
          <a:xfrm>
            <a:off x="227013" y="6767513"/>
            <a:ext cx="7459662" cy="1587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07" name="TextBox 49"/>
          <p:cNvSpPr txBox="1">
            <a:spLocks noChangeArrowheads="1"/>
          </p:cNvSpPr>
          <p:nvPr/>
        </p:nvSpPr>
        <p:spPr bwMode="auto">
          <a:xfrm>
            <a:off x="3617913" y="6519863"/>
            <a:ext cx="103028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9900"/>
                </a:solidFill>
                <a:latin typeface="Arial Narrow" charset="0"/>
              </a:rPr>
              <a:t>14 m</a:t>
            </a:r>
          </a:p>
        </p:txBody>
      </p:sp>
      <p:cxnSp>
        <p:nvCxnSpPr>
          <p:cNvPr id="21508" name="Straight Arrow Connector 55"/>
          <p:cNvCxnSpPr>
            <a:cxnSpLocks noChangeShapeType="1"/>
          </p:cNvCxnSpPr>
          <p:nvPr/>
        </p:nvCxnSpPr>
        <p:spPr bwMode="auto">
          <a:xfrm rot="5400000">
            <a:off x="7123906" y="3017044"/>
            <a:ext cx="4359275" cy="14288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09" name="TextBox 57"/>
          <p:cNvSpPr txBox="1">
            <a:spLocks noChangeArrowheads="1"/>
          </p:cNvSpPr>
          <p:nvPr/>
        </p:nvSpPr>
        <p:spPr bwMode="auto">
          <a:xfrm>
            <a:off x="8874125" y="2824163"/>
            <a:ext cx="8191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9900"/>
                </a:solidFill>
                <a:latin typeface="Arial Narrow" charset="0"/>
              </a:rPr>
              <a:t>12 m</a:t>
            </a:r>
          </a:p>
        </p:txBody>
      </p:sp>
      <p:sp>
        <p:nvSpPr>
          <p:cNvPr id="8" name="Cube 7"/>
          <p:cNvSpPr>
            <a:spLocks noChangeAspect="1"/>
          </p:cNvSpPr>
          <p:nvPr/>
        </p:nvSpPr>
        <p:spPr bwMode="auto">
          <a:xfrm>
            <a:off x="320043" y="894080"/>
            <a:ext cx="8690458" cy="5674734"/>
          </a:xfrm>
          <a:prstGeom prst="cube">
            <a:avLst>
              <a:gd name="adj" fmla="val 23842"/>
            </a:avLst>
          </a:prstGeom>
          <a:ln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07" tIns="45704" rIns="91407" bIns="45704" anchor="ctr"/>
          <a:lstStyle/>
          <a:p>
            <a:pPr defTabSz="965200">
              <a:defRPr/>
            </a:pPr>
            <a:endParaRPr lang="en-US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513" name="Title 1"/>
          <p:cNvSpPr>
            <a:spLocks noGrp="1"/>
          </p:cNvSpPr>
          <p:nvPr>
            <p:ph type="title"/>
          </p:nvPr>
        </p:nvSpPr>
        <p:spPr>
          <a:xfrm>
            <a:off x="84138" y="25400"/>
            <a:ext cx="9136062" cy="685800"/>
          </a:xfrm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XAX (Xenon-Argon-Xenon)</a:t>
            </a:r>
            <a:endParaRPr lang="en-US" sz="48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15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  <a:cs typeface="Arial" charset="0"/>
              </a:rPr>
              <a:t>Katsushi Arisaka, UCLA</a:t>
            </a:r>
          </a:p>
        </p:txBody>
      </p:sp>
      <p:cxnSp>
        <p:nvCxnSpPr>
          <p:cNvPr id="18" name="Straight Connector 17"/>
          <p:cNvCxnSpPr>
            <a:cxnSpLocks noChangeAspect="1"/>
          </p:cNvCxnSpPr>
          <p:nvPr/>
        </p:nvCxnSpPr>
        <p:spPr bwMode="auto">
          <a:xfrm flipV="1">
            <a:off x="1711325" y="5195888"/>
            <a:ext cx="7215188" cy="4762"/>
          </a:xfrm>
          <a:prstGeom prst="line">
            <a:avLst/>
          </a:prstGeom>
          <a:ln w="15875">
            <a:solidFill>
              <a:schemeClr val="bg2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5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41A27E-7201-D14E-8521-365C2E183B55}" type="slidenum">
              <a:rPr lang="en-US" sz="1500">
                <a:solidFill>
                  <a:srgbClr val="0000FF"/>
                </a:solidFill>
              </a:rPr>
              <a:pPr eaLnBrk="1" hangingPunct="1"/>
              <a:t>42</a:t>
            </a:fld>
            <a:endParaRPr lang="en-US" sz="1500">
              <a:solidFill>
                <a:srgbClr val="0000FF"/>
              </a:solidFill>
            </a:endParaRPr>
          </a:p>
        </p:txBody>
      </p:sp>
      <p:cxnSp>
        <p:nvCxnSpPr>
          <p:cNvPr id="17" name="Straight Connector 16"/>
          <p:cNvCxnSpPr>
            <a:cxnSpLocks noChangeAspect="1"/>
          </p:cNvCxnSpPr>
          <p:nvPr/>
        </p:nvCxnSpPr>
        <p:spPr bwMode="auto">
          <a:xfrm rot="5400000">
            <a:off x="-501650" y="3076575"/>
            <a:ext cx="4359275" cy="3175"/>
          </a:xfrm>
          <a:prstGeom prst="line">
            <a:avLst/>
          </a:prstGeom>
          <a:ln w="15875">
            <a:solidFill>
              <a:schemeClr val="bg2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 noChangeAspect="1"/>
          </p:cNvCxnSpPr>
          <p:nvPr/>
        </p:nvCxnSpPr>
        <p:spPr bwMode="auto">
          <a:xfrm rot="5400000">
            <a:off x="369888" y="5170488"/>
            <a:ext cx="1341437" cy="1341437"/>
          </a:xfrm>
          <a:prstGeom prst="line">
            <a:avLst/>
          </a:prstGeom>
          <a:ln w="15875">
            <a:solidFill>
              <a:schemeClr val="bg2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520" name="TextBox 38"/>
          <p:cNvSpPr txBox="1">
            <a:spLocks noChangeArrowheads="1"/>
          </p:cNvSpPr>
          <p:nvPr/>
        </p:nvSpPr>
        <p:spPr bwMode="auto">
          <a:xfrm>
            <a:off x="6172200" y="1066800"/>
            <a:ext cx="1789113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7F7F7F"/>
                </a:solidFill>
                <a:latin typeface="Arial Narrow" charset="0"/>
              </a:rPr>
              <a:t>Water Tank Veto</a:t>
            </a:r>
          </a:p>
        </p:txBody>
      </p:sp>
      <p:cxnSp>
        <p:nvCxnSpPr>
          <p:cNvPr id="21521" name="Straight Arrow Connector 44"/>
          <p:cNvCxnSpPr>
            <a:cxnSpLocks noChangeShapeType="1"/>
          </p:cNvCxnSpPr>
          <p:nvPr/>
        </p:nvCxnSpPr>
        <p:spPr bwMode="auto">
          <a:xfrm>
            <a:off x="3825875" y="6248400"/>
            <a:ext cx="3108325" cy="1588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22" name="TextBox 45"/>
          <p:cNvSpPr txBox="1">
            <a:spLocks noChangeArrowheads="1"/>
          </p:cNvSpPr>
          <p:nvPr/>
        </p:nvSpPr>
        <p:spPr bwMode="auto">
          <a:xfrm>
            <a:off x="5108575" y="6015038"/>
            <a:ext cx="5111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9900"/>
                </a:solidFill>
                <a:latin typeface="Arial Narrow" charset="0"/>
              </a:rPr>
              <a:t>4 m</a:t>
            </a:r>
          </a:p>
        </p:txBody>
      </p:sp>
      <p:cxnSp>
        <p:nvCxnSpPr>
          <p:cNvPr id="21523" name="Straight Arrow Connector 58"/>
          <p:cNvCxnSpPr>
            <a:cxnSpLocks noChangeShapeType="1"/>
          </p:cNvCxnSpPr>
          <p:nvPr/>
        </p:nvCxnSpPr>
        <p:spPr bwMode="auto">
          <a:xfrm rot="18900000" flipV="1">
            <a:off x="7659687" y="6213476"/>
            <a:ext cx="1762125" cy="12700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24" name="TextBox 59"/>
          <p:cNvSpPr txBox="1">
            <a:spLocks noChangeArrowheads="1"/>
          </p:cNvSpPr>
          <p:nvPr/>
        </p:nvSpPr>
        <p:spPr bwMode="auto">
          <a:xfrm>
            <a:off x="8248650" y="6021388"/>
            <a:ext cx="10064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9900"/>
                </a:solidFill>
                <a:latin typeface="Arial Narrow" charset="0"/>
              </a:rPr>
              <a:t>12 m</a:t>
            </a:r>
          </a:p>
        </p:txBody>
      </p:sp>
      <p:sp>
        <p:nvSpPr>
          <p:cNvPr id="30" name="Flowchart: Magnetic Disk 29"/>
          <p:cNvSpPr>
            <a:spLocks noChangeAspect="1"/>
          </p:cNvSpPr>
          <p:nvPr/>
        </p:nvSpPr>
        <p:spPr bwMode="auto">
          <a:xfrm>
            <a:off x="3886200" y="2286000"/>
            <a:ext cx="3034281" cy="3792850"/>
          </a:xfrm>
          <a:prstGeom prst="flowChartMagneticDisk">
            <a:avLst/>
          </a:prstGeom>
          <a:solidFill>
            <a:srgbClr val="FFF9C3"/>
          </a:solidFill>
          <a:ln w="28575"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07" tIns="45704" rIns="91407" bIns="45704" anchor="ctr"/>
          <a:lstStyle/>
          <a:p>
            <a:pPr defTabSz="965200">
              <a:defRPr/>
            </a:pPr>
            <a:endParaRPr lang="en-US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528" name="TextBox 32"/>
          <p:cNvSpPr txBox="1">
            <a:spLocks noChangeArrowheads="1"/>
          </p:cNvSpPr>
          <p:nvPr/>
        </p:nvSpPr>
        <p:spPr bwMode="auto">
          <a:xfrm>
            <a:off x="762000" y="4191000"/>
            <a:ext cx="9525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baseline="30000">
                <a:solidFill>
                  <a:srgbClr val="FF0000"/>
                </a:solidFill>
                <a:latin typeface="Arial Narrow" charset="0"/>
              </a:rPr>
              <a:t>129/131</a:t>
            </a:r>
            <a:r>
              <a:rPr lang="en-US" sz="2000" b="1">
                <a:solidFill>
                  <a:srgbClr val="FF0000"/>
                </a:solidFill>
                <a:latin typeface="Arial Narrow" charset="0"/>
              </a:rPr>
              <a:t>Xe</a:t>
            </a:r>
          </a:p>
          <a:p>
            <a:pPr eaLnBrk="1" hangingPunct="1"/>
            <a:r>
              <a:rPr lang="en-US" sz="1600" b="1">
                <a:solidFill>
                  <a:srgbClr val="FF0000"/>
                </a:solidFill>
                <a:latin typeface="Arial Narrow" charset="0"/>
              </a:rPr>
              <a:t>12 ton</a:t>
            </a:r>
          </a:p>
          <a:p>
            <a:pPr eaLnBrk="1" hangingPunct="1"/>
            <a:r>
              <a:rPr lang="en-US" sz="1600" b="1">
                <a:solidFill>
                  <a:srgbClr val="FF0000"/>
                </a:solidFill>
                <a:latin typeface="Arial Narrow" charset="0"/>
              </a:rPr>
              <a:t>(6 ton)</a:t>
            </a:r>
            <a:endParaRPr lang="en-US" sz="2000" b="1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21529" name="TextBox 33"/>
          <p:cNvSpPr txBox="1">
            <a:spLocks noChangeArrowheads="1"/>
          </p:cNvSpPr>
          <p:nvPr/>
        </p:nvSpPr>
        <p:spPr bwMode="auto">
          <a:xfrm>
            <a:off x="4953000" y="4038600"/>
            <a:ext cx="8667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baseline="30000">
                <a:solidFill>
                  <a:srgbClr val="FF00FF"/>
                </a:solidFill>
                <a:latin typeface="Arial Narrow" charset="0"/>
              </a:rPr>
              <a:t>40</a:t>
            </a:r>
            <a:r>
              <a:rPr lang="en-US" b="1">
                <a:solidFill>
                  <a:srgbClr val="FF00FF"/>
                </a:solidFill>
                <a:latin typeface="Arial Narrow" charset="0"/>
              </a:rPr>
              <a:t>Ar</a:t>
            </a:r>
          </a:p>
          <a:p>
            <a:pPr eaLnBrk="1" hangingPunct="1"/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70 ton</a:t>
            </a:r>
          </a:p>
          <a:p>
            <a:pPr eaLnBrk="1" hangingPunct="1"/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(50 ton)</a:t>
            </a:r>
            <a:endParaRPr lang="en-US" b="1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21530" name="TextBox 50"/>
          <p:cNvSpPr txBox="1">
            <a:spLocks noChangeArrowheads="1"/>
          </p:cNvSpPr>
          <p:nvPr/>
        </p:nvSpPr>
        <p:spPr bwMode="auto">
          <a:xfrm>
            <a:off x="2819400" y="1676400"/>
            <a:ext cx="1514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i="1">
                <a:solidFill>
                  <a:srgbClr val="3366CC"/>
                </a:solidFill>
                <a:latin typeface="Arial Narrow" charset="0"/>
              </a:rPr>
              <a:t>WIMP (Spin odd)</a:t>
            </a:r>
          </a:p>
          <a:p>
            <a:pPr eaLnBrk="1" hangingPunct="1"/>
            <a:r>
              <a:rPr lang="en-US" sz="1600" b="1" i="1">
                <a:solidFill>
                  <a:srgbClr val="3366CC"/>
                </a:solidFill>
                <a:latin typeface="Arial Narrow" charset="0"/>
              </a:rPr>
              <a:t>Solar Neutrino</a:t>
            </a:r>
          </a:p>
        </p:txBody>
      </p:sp>
      <p:sp>
        <p:nvSpPr>
          <p:cNvPr id="21531" name="TextBox 51"/>
          <p:cNvSpPr txBox="1">
            <a:spLocks noChangeArrowheads="1"/>
          </p:cNvSpPr>
          <p:nvPr/>
        </p:nvSpPr>
        <p:spPr bwMode="auto">
          <a:xfrm>
            <a:off x="885825" y="1676400"/>
            <a:ext cx="1704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i="1">
                <a:solidFill>
                  <a:srgbClr val="3366CC"/>
                </a:solidFill>
                <a:latin typeface="Arial Narrow" charset="0"/>
              </a:rPr>
              <a:t>WIMP (Spin even)</a:t>
            </a:r>
          </a:p>
          <a:p>
            <a:pPr eaLnBrk="1" hangingPunct="1"/>
            <a:r>
              <a:rPr lang="en-US" sz="1600" b="1" i="1">
                <a:solidFill>
                  <a:srgbClr val="3366CC"/>
                </a:solidFill>
                <a:latin typeface="Arial Narrow" charset="0"/>
              </a:rPr>
              <a:t>Double Beta Decay</a:t>
            </a:r>
          </a:p>
        </p:txBody>
      </p:sp>
      <p:sp>
        <p:nvSpPr>
          <p:cNvPr id="21532" name="TextBox 53"/>
          <p:cNvSpPr txBox="1">
            <a:spLocks noChangeArrowheads="1"/>
          </p:cNvSpPr>
          <p:nvPr/>
        </p:nvSpPr>
        <p:spPr bwMode="auto">
          <a:xfrm>
            <a:off x="5192713" y="1828800"/>
            <a:ext cx="1589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i="1">
                <a:solidFill>
                  <a:srgbClr val="3366CC"/>
                </a:solidFill>
                <a:latin typeface="Arial Narrow" charset="0"/>
              </a:rPr>
              <a:t>WIMP (Spin even)</a:t>
            </a:r>
          </a:p>
        </p:txBody>
      </p:sp>
      <p:cxnSp>
        <p:nvCxnSpPr>
          <p:cNvPr id="21533" name="Straight Arrow Connector 44"/>
          <p:cNvCxnSpPr>
            <a:cxnSpLocks noChangeShapeType="1"/>
          </p:cNvCxnSpPr>
          <p:nvPr/>
        </p:nvCxnSpPr>
        <p:spPr bwMode="auto">
          <a:xfrm>
            <a:off x="1905000" y="6248400"/>
            <a:ext cx="1828800" cy="1588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34" name="TextBox 48"/>
          <p:cNvSpPr txBox="1">
            <a:spLocks noChangeArrowheads="1"/>
          </p:cNvSpPr>
          <p:nvPr/>
        </p:nvSpPr>
        <p:spPr bwMode="auto">
          <a:xfrm>
            <a:off x="2514600" y="6000750"/>
            <a:ext cx="5111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9900"/>
                </a:solidFill>
                <a:latin typeface="Arial Narrow" charset="0"/>
              </a:rPr>
              <a:t>2 m</a:t>
            </a:r>
          </a:p>
        </p:txBody>
      </p:sp>
      <p:grpSp>
        <p:nvGrpSpPr>
          <p:cNvPr id="21535" name="Group 39"/>
          <p:cNvGrpSpPr>
            <a:grpSpLocks noChangeAspect="1"/>
          </p:cNvGrpSpPr>
          <p:nvPr/>
        </p:nvGrpSpPr>
        <p:grpSpPr bwMode="auto">
          <a:xfrm>
            <a:off x="1905000" y="3260725"/>
            <a:ext cx="1903413" cy="2378075"/>
            <a:chOff x="1981200" y="2667000"/>
            <a:chExt cx="2265957" cy="2788189"/>
          </a:xfrm>
        </p:grpSpPr>
        <p:sp>
          <p:nvSpPr>
            <p:cNvPr id="32" name="Flowchart: Magnetic Disk 31"/>
            <p:cNvSpPr>
              <a:spLocks noChangeAspect="1"/>
            </p:cNvSpPr>
            <p:nvPr/>
          </p:nvSpPr>
          <p:spPr bwMode="auto">
            <a:xfrm>
              <a:off x="1981200" y="2667000"/>
              <a:ext cx="2265957" cy="2788189"/>
            </a:xfrm>
            <a:prstGeom prst="flowChartMagneticDisk">
              <a:avLst/>
            </a:prstGeom>
            <a:solidFill>
              <a:srgbClr val="C2FFF0"/>
            </a:solidFill>
            <a:ln w="28575"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86486" tIns="43243" rIns="86486" bIns="43243" anchor="ctr"/>
            <a:lstStyle/>
            <a:p>
              <a:pPr defTabSz="965200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" name="Flowchart: Magnetic Disk 35"/>
            <p:cNvSpPr>
              <a:spLocks/>
            </p:cNvSpPr>
            <p:nvPr/>
          </p:nvSpPr>
          <p:spPr bwMode="auto">
            <a:xfrm>
              <a:off x="2498558" y="2895600"/>
              <a:ext cx="1219200" cy="1447800"/>
            </a:xfrm>
            <a:prstGeom prst="flowChartMagneticDisk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86486" tIns="43243" rIns="86486" bIns="43243" anchor="ctr"/>
            <a:lstStyle/>
            <a:p>
              <a:pPr defTabSz="965200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7" name="Flowchart: Magnetic Disk 36"/>
            <p:cNvSpPr>
              <a:spLocks/>
            </p:cNvSpPr>
            <p:nvPr/>
          </p:nvSpPr>
          <p:spPr bwMode="auto">
            <a:xfrm>
              <a:off x="2498558" y="3662346"/>
              <a:ext cx="1219200" cy="1410266"/>
            </a:xfrm>
            <a:prstGeom prst="flowChartMagneticDisk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86486" tIns="43243" rIns="86486" bIns="43243" anchor="ctr"/>
            <a:lstStyle/>
            <a:p>
              <a:pPr defTabSz="965200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1551" name="Rectangle 37"/>
            <p:cNvSpPr>
              <a:spLocks noChangeArrowheads="1"/>
            </p:cNvSpPr>
            <p:nvPr/>
          </p:nvSpPr>
          <p:spPr bwMode="auto">
            <a:xfrm>
              <a:off x="2527057" y="3636175"/>
              <a:ext cx="1175652" cy="778042"/>
            </a:xfrm>
            <a:prstGeom prst="rect">
              <a:avLst/>
            </a:prstGeom>
            <a:solidFill>
              <a:srgbClr val="C2FF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500"/>
            </a:p>
          </p:txBody>
        </p:sp>
      </p:grpSp>
      <p:cxnSp>
        <p:nvCxnSpPr>
          <p:cNvPr id="115744" name="Straight Arrow Connector 52"/>
          <p:cNvCxnSpPr>
            <a:cxnSpLocks noChangeAspect="1" noChangeShapeType="1"/>
          </p:cNvCxnSpPr>
          <p:nvPr/>
        </p:nvCxnSpPr>
        <p:spPr bwMode="auto">
          <a:xfrm>
            <a:off x="1752600" y="4572000"/>
            <a:ext cx="447675" cy="1588"/>
          </a:xfrm>
          <a:prstGeom prst="straightConnector1">
            <a:avLst/>
          </a:prstGeom>
          <a:noFill/>
          <a:ln w="28575" algn="ctr">
            <a:solidFill>
              <a:schemeClr val="accent6">
                <a:lumMod val="40000"/>
                <a:lumOff val="60000"/>
              </a:schemeClr>
            </a:solidFill>
            <a:round/>
            <a:headEnd/>
            <a:tailEnd type="arrow" w="med" len="med"/>
          </a:ln>
        </p:spPr>
      </p:cxnSp>
      <p:sp>
        <p:nvSpPr>
          <p:cNvPr id="21537" name="TextBox 34"/>
          <p:cNvSpPr txBox="1">
            <a:spLocks noChangeArrowheads="1"/>
          </p:cNvSpPr>
          <p:nvPr/>
        </p:nvSpPr>
        <p:spPr bwMode="auto">
          <a:xfrm>
            <a:off x="2438400" y="4114800"/>
            <a:ext cx="69691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baseline="30000">
                <a:solidFill>
                  <a:srgbClr val="FF0000"/>
                </a:solidFill>
                <a:latin typeface="Arial Narrow" charset="0"/>
              </a:rPr>
              <a:t>136</a:t>
            </a:r>
            <a:r>
              <a:rPr lang="en-US" sz="2000" b="1">
                <a:solidFill>
                  <a:srgbClr val="FF0000"/>
                </a:solidFill>
                <a:latin typeface="Arial Narrow" charset="0"/>
              </a:rPr>
              <a:t>Xe</a:t>
            </a:r>
          </a:p>
          <a:p>
            <a:pPr eaLnBrk="1" hangingPunct="1"/>
            <a:r>
              <a:rPr lang="en-US" sz="1600" b="1">
                <a:solidFill>
                  <a:srgbClr val="FF0000"/>
                </a:solidFill>
                <a:latin typeface="Arial Narrow" charset="0"/>
              </a:rPr>
              <a:t>7 ton</a:t>
            </a:r>
          </a:p>
          <a:p>
            <a:pPr eaLnBrk="1" hangingPunct="1"/>
            <a:r>
              <a:rPr lang="en-US" sz="1600" b="1">
                <a:solidFill>
                  <a:srgbClr val="FF0000"/>
                </a:solidFill>
                <a:latin typeface="Arial Narrow" charset="0"/>
              </a:rPr>
              <a:t>(4 ton)</a:t>
            </a:r>
            <a:endParaRPr lang="en-US" sz="2000" b="1">
              <a:solidFill>
                <a:srgbClr val="FF0000"/>
              </a:solidFill>
            </a:endParaRPr>
          </a:p>
        </p:txBody>
      </p:sp>
      <p:cxnSp>
        <p:nvCxnSpPr>
          <p:cNvPr id="115746" name="Straight Arrow Connector 41"/>
          <p:cNvCxnSpPr>
            <a:cxnSpLocks noChangeShapeType="1"/>
          </p:cNvCxnSpPr>
          <p:nvPr/>
        </p:nvCxnSpPr>
        <p:spPr bwMode="auto">
          <a:xfrm rot="5400000">
            <a:off x="2933700" y="2933700"/>
            <a:ext cx="1066800" cy="76200"/>
          </a:xfrm>
          <a:prstGeom prst="straightConnector1">
            <a:avLst/>
          </a:prstGeom>
          <a:noFill/>
          <a:ln w="28575" algn="ctr">
            <a:solidFill>
              <a:schemeClr val="accent6">
                <a:lumMod val="40000"/>
                <a:lumOff val="60000"/>
              </a:schemeClr>
            </a:solidFill>
            <a:round/>
            <a:headEnd/>
            <a:tailEnd type="arrow" w="med" len="med"/>
          </a:ln>
        </p:spPr>
      </p:cxnSp>
      <p:cxnSp>
        <p:nvCxnSpPr>
          <p:cNvPr id="115747" name="Straight Arrow Connector 42"/>
          <p:cNvCxnSpPr>
            <a:cxnSpLocks noChangeAspect="1" noChangeShapeType="1"/>
          </p:cNvCxnSpPr>
          <p:nvPr/>
        </p:nvCxnSpPr>
        <p:spPr bwMode="auto">
          <a:xfrm rot="16200000" flipH="1">
            <a:off x="1629568" y="2713832"/>
            <a:ext cx="1389063" cy="685800"/>
          </a:xfrm>
          <a:prstGeom prst="straightConnector1">
            <a:avLst/>
          </a:prstGeom>
          <a:noFill/>
          <a:ln w="28575" algn="ctr">
            <a:solidFill>
              <a:schemeClr val="accent6">
                <a:lumMod val="40000"/>
                <a:lumOff val="60000"/>
              </a:schemeClr>
            </a:solidFill>
            <a:round/>
            <a:headEnd/>
            <a:tailEnd type="arrow" w="med" len="med"/>
          </a:ln>
        </p:spPr>
      </p:cxnSp>
      <p:cxnSp>
        <p:nvCxnSpPr>
          <p:cNvPr id="21540" name="Straight Arrow Connector 44"/>
          <p:cNvCxnSpPr>
            <a:cxnSpLocks noChangeShapeType="1"/>
          </p:cNvCxnSpPr>
          <p:nvPr/>
        </p:nvCxnSpPr>
        <p:spPr bwMode="auto">
          <a:xfrm>
            <a:off x="2332038" y="5867400"/>
            <a:ext cx="1096962" cy="1588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41" name="TextBox 48"/>
          <p:cNvSpPr txBox="1">
            <a:spLocks noChangeArrowheads="1"/>
          </p:cNvSpPr>
          <p:nvPr/>
        </p:nvSpPr>
        <p:spPr bwMode="auto">
          <a:xfrm>
            <a:off x="2514600" y="5673725"/>
            <a:ext cx="6699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9900"/>
                </a:solidFill>
                <a:latin typeface="Arial Narrow" charset="0"/>
              </a:rPr>
              <a:t>1.2 m</a:t>
            </a:r>
          </a:p>
        </p:txBody>
      </p:sp>
    </p:spTree>
    <p:extLst>
      <p:ext uri="{BB962C8B-B14F-4D97-AF65-F5344CB8AC3E}">
        <p14:creationId xmlns:p14="http://schemas.microsoft.com/office/powerpoint/2010/main" val="38541976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348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D7E1692-78C4-CC47-B9CA-02066A0426B7}" type="slidenum">
              <a:rPr lang="en-US" sz="1500">
                <a:solidFill>
                  <a:srgbClr val="0000FF"/>
                </a:solidFill>
              </a:rPr>
              <a:pPr eaLnBrk="1" hangingPunct="1"/>
              <a:t>43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4821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5"/>
          <a:stretch/>
        </p:blipFill>
        <p:spPr bwMode="auto">
          <a:xfrm>
            <a:off x="1524000" y="1752600"/>
            <a:ext cx="6305550" cy="3913318"/>
          </a:xfrm>
          <a:prstGeom prst="rect">
            <a:avLst/>
          </a:prstGeom>
          <a:noFill/>
          <a:ln w="76200">
            <a:solidFill>
              <a:srgbClr val="CC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52400" y="0"/>
            <a:ext cx="8839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13" tIns="48258" rIns="96513" bIns="48258" anchor="ctr"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A50021"/>
                </a:solidFill>
                <a:latin typeface="Tahoma" charset="0"/>
              </a:rPr>
              <a:t>PASAG Report (2009)</a:t>
            </a:r>
            <a:endParaRPr lang="en-US" sz="4000" b="1" dirty="0">
              <a:solidFill>
                <a:srgbClr val="A50021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714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685800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G2</a:t>
            </a:r>
            <a:r>
              <a:rPr lang="en-US" sz="3200" dirty="0">
                <a:solidFill>
                  <a:srgbClr val="FF00FF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3200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G3</a:t>
            </a:r>
            <a:r>
              <a:rPr lang="en-US" sz="3200" dirty="0">
                <a:solidFill>
                  <a:srgbClr val="FF00FF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  <a:t>facilities defined by </a:t>
            </a:r>
            <a:r>
              <a:rPr lang="en-US" sz="3200" dirty="0" smtClean="0">
                <a:latin typeface="Tahoma" charset="0"/>
                <a:ea typeface="ＭＳ Ｐゴシック" charset="0"/>
                <a:cs typeface="ＭＳ Ｐゴシック" charset="0"/>
              </a:rPr>
              <a:t>PASAG (2009)</a:t>
            </a:r>
            <a:endParaRPr lang="en-US" sz="32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3686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FE4FBCF-DEE6-7543-975A-86C44BA81F11}" type="slidenum">
              <a:rPr lang="en-US" sz="1500">
                <a:solidFill>
                  <a:srgbClr val="0000FF"/>
                </a:solidFill>
              </a:rPr>
              <a:pPr eaLnBrk="1" hangingPunct="1"/>
              <a:t>44</a:t>
            </a:fld>
            <a:endParaRPr lang="en-US" sz="1500">
              <a:solidFill>
                <a:srgbClr val="0000FF"/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1845800"/>
              </p:ext>
            </p:extLst>
          </p:nvPr>
        </p:nvGraphicFramePr>
        <p:xfrm>
          <a:off x="228600" y="1447800"/>
          <a:ext cx="9220200" cy="4689159"/>
        </p:xfrm>
        <a:graphic>
          <a:graphicData uri="http://schemas.openxmlformats.org/drawingml/2006/table">
            <a:tbl>
              <a:tblPr/>
              <a:tblGrid>
                <a:gridCol w="2305050"/>
                <a:gridCol w="2305050"/>
                <a:gridCol w="2400300"/>
                <a:gridCol w="2209800"/>
              </a:tblGrid>
              <a:tr h="1166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G1</a:t>
                      </a:r>
                      <a:endParaRPr kumimoji="0" 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2CA"/>
                    </a:solidFill>
                  </a:tcPr>
                </a:tc>
              </a:tr>
              <a:tr h="1166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Sensitivity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&lt; 10</a:t>
                      </a:r>
                      <a:r>
                        <a:rPr kumimoji="0" lang="en-US" sz="3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-44 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cm</a:t>
                      </a:r>
                      <a:r>
                        <a:rPr kumimoji="0" lang="en-US" sz="3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</a:t>
                      </a:r>
                      <a:endParaRPr kumimoji="0" lang="en-US" sz="36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&lt; 10</a:t>
                      </a:r>
                      <a:r>
                        <a:rPr kumimoji="0" lang="en-US" sz="3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-46 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cm</a:t>
                      </a:r>
                      <a:r>
                        <a:rPr kumimoji="0" lang="en-US" sz="3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&lt; 10</a:t>
                      </a:r>
                      <a:r>
                        <a:rPr kumimoji="0" lang="en-US" sz="3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-47 </a:t>
                      </a: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cm</a:t>
                      </a:r>
                      <a:r>
                        <a:rPr kumimoji="0" lang="en-US" sz="3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1166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Target  Mass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10 – 100 kg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~ 1 Ton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~ 10 Ton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66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Cost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$1M – 5M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$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10 – 20M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~ 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$100M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70008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ahoma" charset="0"/>
                <a:ea typeface="ＭＳ Ｐゴシック" charset="0"/>
                <a:cs typeface="ＭＳ Ｐゴシック" charset="0"/>
              </a:rPr>
              <a:t>Supports on</a:t>
            </a:r>
            <a:r>
              <a:rPr lang="en-US" sz="3600" dirty="0">
                <a:solidFill>
                  <a:srgbClr val="FF00FF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G2</a:t>
            </a:r>
            <a:r>
              <a:rPr lang="en-US" sz="3600" dirty="0">
                <a:solidFill>
                  <a:srgbClr val="FF00FF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>
                <a:latin typeface="Tahoma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3600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G3</a:t>
            </a:r>
            <a:r>
              <a:rPr lang="en-US" sz="3600" dirty="0">
                <a:latin typeface="Tahoma" charset="0"/>
                <a:ea typeface="ＭＳ Ｐゴシック" charset="0"/>
                <a:cs typeface="ＭＳ Ｐゴシック" charset="0"/>
              </a:rPr>
              <a:t> Detectors</a:t>
            </a:r>
          </a:p>
        </p:txBody>
      </p:sp>
      <p:sp>
        <p:nvSpPr>
          <p:cNvPr id="3789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3789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1AD42F5-3054-4544-BB28-CE96AFF3A52A}" type="slidenum">
              <a:rPr lang="en-US" sz="1500">
                <a:solidFill>
                  <a:srgbClr val="0000FF"/>
                </a:solidFill>
              </a:rPr>
              <a:pPr eaLnBrk="1" hangingPunct="1"/>
              <a:t>45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789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r="2187"/>
          <a:stretch>
            <a:fillRect/>
          </a:stretch>
        </p:blipFill>
        <p:spPr bwMode="auto">
          <a:xfrm>
            <a:off x="79375" y="1219200"/>
            <a:ext cx="95218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6200" y="3124200"/>
            <a:ext cx="9372600" cy="1524000"/>
          </a:xfrm>
          <a:prstGeom prst="rect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227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39"/>
          <p:cNvSpPr txBox="1">
            <a:spLocks noChangeArrowheads="1"/>
          </p:cNvSpPr>
          <p:nvPr/>
        </p:nvSpPr>
        <p:spPr bwMode="auto">
          <a:xfrm>
            <a:off x="144463" y="5553075"/>
            <a:ext cx="508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14cm</a:t>
            </a:r>
          </a:p>
        </p:txBody>
      </p:sp>
      <p:sp>
        <p:nvSpPr>
          <p:cNvPr id="55299" name="TextBox 56"/>
          <p:cNvSpPr txBox="1">
            <a:spLocks noChangeArrowheads="1"/>
          </p:cNvSpPr>
          <p:nvPr/>
        </p:nvSpPr>
        <p:spPr bwMode="auto">
          <a:xfrm>
            <a:off x="1149350" y="5502275"/>
            <a:ext cx="5080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15cm</a:t>
            </a:r>
          </a:p>
        </p:txBody>
      </p:sp>
      <p:cxnSp>
        <p:nvCxnSpPr>
          <p:cNvPr id="55300" name="Straight Arrow Connector 44"/>
          <p:cNvCxnSpPr>
            <a:cxnSpLocks noChangeShapeType="1"/>
          </p:cNvCxnSpPr>
          <p:nvPr/>
        </p:nvCxnSpPr>
        <p:spPr bwMode="auto">
          <a:xfrm rot="5400000">
            <a:off x="2330451" y="5545137"/>
            <a:ext cx="457200" cy="317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01" name="TextBox 53"/>
          <p:cNvSpPr txBox="1">
            <a:spLocks noChangeArrowheads="1"/>
          </p:cNvSpPr>
          <p:nvPr/>
        </p:nvSpPr>
        <p:spPr bwMode="auto">
          <a:xfrm>
            <a:off x="2214563" y="5386388"/>
            <a:ext cx="604837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30cm</a:t>
            </a:r>
          </a:p>
        </p:txBody>
      </p:sp>
      <p:sp>
        <p:nvSpPr>
          <p:cNvPr id="55302" name="Title 1"/>
          <p:cNvSpPr>
            <a:spLocks noGrp="1"/>
          </p:cNvSpPr>
          <p:nvPr>
            <p:ph type="title"/>
          </p:nvPr>
        </p:nvSpPr>
        <p:spPr>
          <a:xfrm>
            <a:off x="84138" y="28575"/>
            <a:ext cx="9294812" cy="685800"/>
          </a:xfrm>
        </p:spPr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Comparison of Xenon Detector Size</a:t>
            </a:r>
          </a:p>
        </p:txBody>
      </p:sp>
      <p:sp>
        <p:nvSpPr>
          <p:cNvPr id="5530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56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2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675"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553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56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A07C1B5-A981-C142-90CA-E30A2E44E0AD}" type="slidenum">
              <a:rPr lang="en-US" sz="1500">
                <a:solidFill>
                  <a:srgbClr val="0000FF"/>
                </a:solidFill>
              </a:rPr>
              <a:pPr eaLnBrk="1" hangingPunct="1"/>
              <a:t>46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" name="Can 25"/>
          <p:cNvSpPr/>
          <p:nvPr/>
        </p:nvSpPr>
        <p:spPr bwMode="auto">
          <a:xfrm>
            <a:off x="2686052" y="5282514"/>
            <a:ext cx="438912" cy="548640"/>
          </a:xfrm>
          <a:prstGeom prst="can">
            <a:avLst>
              <a:gd name="adj" fmla="val 3445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defTabSz="963613">
              <a:defRPr/>
            </a:pPr>
            <a:endParaRPr lang="en-US" sz="2000">
              <a:ea typeface="Arial" charset="0"/>
            </a:endParaRPr>
          </a:p>
        </p:txBody>
      </p:sp>
      <p:sp>
        <p:nvSpPr>
          <p:cNvPr id="55309" name="TextBox 26"/>
          <p:cNvSpPr txBox="1">
            <a:spLocks noChangeArrowheads="1"/>
          </p:cNvSpPr>
          <p:nvPr/>
        </p:nvSpPr>
        <p:spPr bwMode="auto">
          <a:xfrm>
            <a:off x="2362200" y="4419600"/>
            <a:ext cx="1063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rgbClr val="FF00FF"/>
                </a:solidFill>
                <a:latin typeface="Arial Narrow" charset="0"/>
              </a:rPr>
              <a:t>XENON100</a:t>
            </a:r>
          </a:p>
          <a:p>
            <a:pPr algn="ctr" eaLnBrk="1" hangingPunct="1"/>
            <a:r>
              <a:rPr lang="en-US" sz="1200" b="1" dirty="0" smtClean="0">
                <a:solidFill>
                  <a:srgbClr val="FF00FF"/>
                </a:solidFill>
                <a:latin typeface="Arial Narrow" charset="0"/>
              </a:rPr>
              <a:t>161 </a:t>
            </a:r>
            <a:r>
              <a:rPr lang="en-US" sz="1200" b="1" dirty="0">
                <a:solidFill>
                  <a:srgbClr val="FF00FF"/>
                </a:solidFill>
                <a:latin typeface="Arial Narrow" charset="0"/>
              </a:rPr>
              <a:t>kg</a:t>
            </a:r>
          </a:p>
          <a:p>
            <a:pPr algn="ctr" eaLnBrk="1" hangingPunct="1"/>
            <a:r>
              <a:rPr lang="en-US" sz="1200" b="1" dirty="0" smtClean="0">
                <a:solidFill>
                  <a:srgbClr val="FF00FF"/>
                </a:solidFill>
                <a:latin typeface="Arial Narrow" charset="0"/>
              </a:rPr>
              <a:t>(48 </a:t>
            </a:r>
            <a:r>
              <a:rPr lang="en-US" sz="1200" b="1" dirty="0">
                <a:solidFill>
                  <a:srgbClr val="FF00FF"/>
                </a:solidFill>
                <a:latin typeface="Arial Narrow" charset="0"/>
              </a:rPr>
              <a:t>kg)</a:t>
            </a:r>
          </a:p>
        </p:txBody>
      </p:sp>
      <p:sp>
        <p:nvSpPr>
          <p:cNvPr id="45" name="Can 44"/>
          <p:cNvSpPr/>
          <p:nvPr/>
        </p:nvSpPr>
        <p:spPr bwMode="auto">
          <a:xfrm>
            <a:off x="1620837" y="5527593"/>
            <a:ext cx="292608" cy="274320"/>
          </a:xfrm>
          <a:prstGeom prst="can">
            <a:avLst>
              <a:gd name="adj" fmla="val 3445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defTabSz="963613">
              <a:defRPr/>
            </a:pPr>
            <a:endParaRPr lang="en-US" sz="2000">
              <a:ea typeface="Arial" charset="0"/>
            </a:endParaRPr>
          </a:p>
        </p:txBody>
      </p:sp>
      <p:sp>
        <p:nvSpPr>
          <p:cNvPr id="8235" name="TextBox 46"/>
          <p:cNvSpPr txBox="1">
            <a:spLocks noChangeArrowheads="1"/>
          </p:cNvSpPr>
          <p:nvPr/>
        </p:nvSpPr>
        <p:spPr bwMode="auto">
          <a:xfrm>
            <a:off x="1239838" y="4572000"/>
            <a:ext cx="9699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51" tIns="45625" rIns="91251" bIns="45625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" charset="0"/>
              </a:rPr>
              <a:t>XENON10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" charset="0"/>
              </a:rPr>
              <a:t>14 kg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" charset="0"/>
              </a:rPr>
              <a:t>(5.4 kg)</a:t>
            </a:r>
          </a:p>
        </p:txBody>
      </p:sp>
      <p:sp>
        <p:nvSpPr>
          <p:cNvPr id="55314" name="TextBox 47"/>
          <p:cNvSpPr txBox="1">
            <a:spLocks noChangeArrowheads="1"/>
          </p:cNvSpPr>
          <p:nvPr/>
        </p:nvSpPr>
        <p:spPr bwMode="auto">
          <a:xfrm>
            <a:off x="2627313" y="6035675"/>
            <a:ext cx="5445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30 cm</a:t>
            </a:r>
          </a:p>
        </p:txBody>
      </p:sp>
      <p:cxnSp>
        <p:nvCxnSpPr>
          <p:cNvPr id="55315" name="Straight Arrow Connector 44"/>
          <p:cNvCxnSpPr>
            <a:cxnSpLocks noChangeShapeType="1"/>
          </p:cNvCxnSpPr>
          <p:nvPr/>
        </p:nvCxnSpPr>
        <p:spPr bwMode="auto">
          <a:xfrm>
            <a:off x="2652713" y="6019800"/>
            <a:ext cx="547687" cy="952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16" name="Straight Arrow Connector 44"/>
          <p:cNvCxnSpPr>
            <a:cxnSpLocks noChangeShapeType="1"/>
          </p:cNvCxnSpPr>
          <p:nvPr/>
        </p:nvCxnSpPr>
        <p:spPr bwMode="auto">
          <a:xfrm>
            <a:off x="1519238" y="6010275"/>
            <a:ext cx="411162" cy="0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17" name="TextBox 52"/>
          <p:cNvSpPr txBox="1">
            <a:spLocks noChangeArrowheads="1"/>
          </p:cNvSpPr>
          <p:nvPr/>
        </p:nvSpPr>
        <p:spPr bwMode="auto">
          <a:xfrm>
            <a:off x="1428750" y="6019800"/>
            <a:ext cx="644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20 cm</a:t>
            </a:r>
          </a:p>
        </p:txBody>
      </p:sp>
      <p:sp>
        <p:nvSpPr>
          <p:cNvPr id="35" name="Can 34"/>
          <p:cNvSpPr/>
          <p:nvPr/>
        </p:nvSpPr>
        <p:spPr bwMode="auto">
          <a:xfrm>
            <a:off x="609600" y="5562601"/>
            <a:ext cx="438912" cy="256032"/>
          </a:xfrm>
          <a:prstGeom prst="can">
            <a:avLst>
              <a:gd name="adj" fmla="val 4227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defTabSz="963613">
              <a:defRPr/>
            </a:pPr>
            <a:endParaRPr lang="en-US" sz="2000">
              <a:ea typeface="Arial" charset="0"/>
            </a:endParaRPr>
          </a:p>
        </p:txBody>
      </p:sp>
      <p:sp>
        <p:nvSpPr>
          <p:cNvPr id="55321" name="TextBox 35"/>
          <p:cNvSpPr txBox="1">
            <a:spLocks noChangeArrowheads="1"/>
          </p:cNvSpPr>
          <p:nvPr/>
        </p:nvSpPr>
        <p:spPr bwMode="auto">
          <a:xfrm>
            <a:off x="228600" y="4648200"/>
            <a:ext cx="930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00B050"/>
                </a:solidFill>
                <a:latin typeface="Arial Narrow" charset="0"/>
              </a:rPr>
              <a:t>ZEPLIN-II</a:t>
            </a:r>
          </a:p>
          <a:p>
            <a:pPr algn="ctr" eaLnBrk="1" hangingPunct="1"/>
            <a:r>
              <a:rPr lang="en-US" sz="1200" b="1">
                <a:solidFill>
                  <a:srgbClr val="00B050"/>
                </a:solidFill>
                <a:latin typeface="Arial Narrow" charset="0"/>
              </a:rPr>
              <a:t>31 kg</a:t>
            </a:r>
          </a:p>
          <a:p>
            <a:pPr algn="ctr" eaLnBrk="1" hangingPunct="1"/>
            <a:r>
              <a:rPr lang="en-US" sz="1200" b="1">
                <a:solidFill>
                  <a:srgbClr val="00B050"/>
                </a:solidFill>
                <a:latin typeface="Arial Narrow" charset="0"/>
              </a:rPr>
              <a:t>(7.2 kg)</a:t>
            </a:r>
          </a:p>
        </p:txBody>
      </p:sp>
      <p:sp>
        <p:nvSpPr>
          <p:cNvPr id="55322" name="TextBox 36"/>
          <p:cNvSpPr txBox="1">
            <a:spLocks noChangeArrowheads="1"/>
          </p:cNvSpPr>
          <p:nvPr/>
        </p:nvSpPr>
        <p:spPr bwMode="auto">
          <a:xfrm>
            <a:off x="457200" y="6035675"/>
            <a:ext cx="542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30 cm</a:t>
            </a:r>
          </a:p>
        </p:txBody>
      </p:sp>
      <p:cxnSp>
        <p:nvCxnSpPr>
          <p:cNvPr id="55323" name="Straight Arrow Connector 44"/>
          <p:cNvCxnSpPr>
            <a:cxnSpLocks noChangeShapeType="1"/>
          </p:cNvCxnSpPr>
          <p:nvPr/>
        </p:nvCxnSpPr>
        <p:spPr bwMode="auto">
          <a:xfrm>
            <a:off x="474663" y="6019800"/>
            <a:ext cx="547687" cy="952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24" name="Rectangle 45"/>
          <p:cNvSpPr>
            <a:spLocks noChangeArrowheads="1"/>
          </p:cNvSpPr>
          <p:nvPr/>
        </p:nvSpPr>
        <p:spPr bwMode="auto">
          <a:xfrm>
            <a:off x="2514600" y="3200400"/>
            <a:ext cx="63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 Narrow" charset="0"/>
              </a:rPr>
              <a:t>G1</a:t>
            </a:r>
          </a:p>
        </p:txBody>
      </p:sp>
      <p:sp>
        <p:nvSpPr>
          <p:cNvPr id="55325" name="TextBox 28"/>
          <p:cNvSpPr txBox="1">
            <a:spLocks noChangeArrowheads="1"/>
          </p:cNvSpPr>
          <p:nvPr/>
        </p:nvSpPr>
        <p:spPr bwMode="auto">
          <a:xfrm>
            <a:off x="1371600" y="6477000"/>
            <a:ext cx="652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996633"/>
                </a:solidFill>
                <a:latin typeface="Arial Narrow" charset="0"/>
              </a:rPr>
              <a:t>2007</a:t>
            </a:r>
            <a:endParaRPr lang="en-US" sz="1800" b="1">
              <a:solidFill>
                <a:srgbClr val="996633"/>
              </a:solidFill>
              <a:latin typeface="Arial Narrow" charset="0"/>
            </a:endParaRPr>
          </a:p>
        </p:txBody>
      </p:sp>
      <p:sp>
        <p:nvSpPr>
          <p:cNvPr id="55326" name="TextBox 28"/>
          <p:cNvSpPr txBox="1">
            <a:spLocks noChangeArrowheads="1"/>
          </p:cNvSpPr>
          <p:nvPr/>
        </p:nvSpPr>
        <p:spPr bwMode="auto">
          <a:xfrm>
            <a:off x="2624138" y="6477000"/>
            <a:ext cx="652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996633"/>
                </a:solidFill>
                <a:latin typeface="Arial Narrow" charset="0"/>
              </a:rPr>
              <a:t>2010</a:t>
            </a:r>
            <a:endParaRPr lang="en-US" sz="1800" b="1" dirty="0">
              <a:solidFill>
                <a:srgbClr val="996633"/>
              </a:solidFill>
              <a:latin typeface="Arial Narrow" charset="0"/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276599" y="2286000"/>
            <a:ext cx="2155713" cy="4591050"/>
            <a:chOff x="3276600" y="2286000"/>
            <a:chExt cx="2156398" cy="4590918"/>
          </a:xfrm>
        </p:grpSpPr>
        <p:sp>
          <p:nvSpPr>
            <p:cNvPr id="55340" name="TextBox 24"/>
            <p:cNvSpPr txBox="1">
              <a:spLocks noChangeArrowheads="1"/>
            </p:cNvSpPr>
            <p:nvPr/>
          </p:nvSpPr>
          <p:spPr bwMode="auto">
            <a:xfrm>
              <a:off x="3719513" y="5013325"/>
              <a:ext cx="685800" cy="307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>
                  <a:solidFill>
                    <a:srgbClr val="FF9900"/>
                  </a:solidFill>
                  <a:latin typeface="Arial Narrow" charset="0"/>
                </a:rPr>
                <a:t>1 m</a:t>
              </a:r>
            </a:p>
          </p:txBody>
        </p:sp>
        <p:cxnSp>
          <p:nvCxnSpPr>
            <p:cNvPr id="55341" name="Straight Arrow Connector 44"/>
            <p:cNvCxnSpPr>
              <a:cxnSpLocks noChangeShapeType="1"/>
            </p:cNvCxnSpPr>
            <p:nvPr/>
          </p:nvCxnSpPr>
          <p:spPr bwMode="auto">
            <a:xfrm>
              <a:off x="3817938" y="6324600"/>
              <a:ext cx="1447800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42" name="TextBox 45"/>
            <p:cNvSpPr txBox="1">
              <a:spLocks noChangeArrowheads="1"/>
            </p:cNvSpPr>
            <p:nvPr/>
          </p:nvSpPr>
          <p:spPr bwMode="auto">
            <a:xfrm>
              <a:off x="4337050" y="6137275"/>
              <a:ext cx="473075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9900"/>
                  </a:solidFill>
                  <a:latin typeface="Arial Narrow" charset="0"/>
                </a:rPr>
                <a:t>1 m</a:t>
              </a:r>
            </a:p>
          </p:txBody>
        </p:sp>
        <p:sp>
          <p:nvSpPr>
            <p:cNvPr id="55343" name="TextBox 28"/>
            <p:cNvSpPr txBox="1">
              <a:spLocks noChangeArrowheads="1"/>
            </p:cNvSpPr>
            <p:nvPr/>
          </p:nvSpPr>
          <p:spPr bwMode="auto">
            <a:xfrm>
              <a:off x="3593530" y="3048000"/>
              <a:ext cx="1839468" cy="830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rgbClr val="F712B1"/>
                  </a:solidFill>
                  <a:latin typeface="Arial Narrow" charset="0"/>
                </a:rPr>
                <a:t>XENON 1ton</a:t>
              </a:r>
              <a:endParaRPr lang="en-US" b="1" dirty="0">
                <a:solidFill>
                  <a:srgbClr val="F712B1"/>
                </a:solidFill>
                <a:latin typeface="Arial Narrow" charset="0"/>
              </a:endParaRPr>
            </a:p>
            <a:p>
              <a:pPr algn="ctr" eaLnBrk="1" hangingPunct="1"/>
              <a:r>
                <a:rPr lang="en-US" b="1" dirty="0" smtClean="0">
                  <a:solidFill>
                    <a:srgbClr val="F712B1"/>
                  </a:solidFill>
                  <a:latin typeface="Arial Narrow" charset="0"/>
                </a:rPr>
                <a:t>2.4 </a:t>
              </a:r>
              <a:r>
                <a:rPr lang="en-US" b="1" dirty="0">
                  <a:solidFill>
                    <a:srgbClr val="F712B1"/>
                  </a:solidFill>
                  <a:latin typeface="Arial Narrow" charset="0"/>
                </a:rPr>
                <a:t>ton (1 ton)</a:t>
              </a:r>
            </a:p>
          </p:txBody>
        </p:sp>
        <p:sp>
          <p:nvSpPr>
            <p:cNvPr id="55344" name="Rectangle 46"/>
            <p:cNvSpPr>
              <a:spLocks noChangeArrowheads="1"/>
            </p:cNvSpPr>
            <p:nvPr/>
          </p:nvSpPr>
          <p:spPr bwMode="auto">
            <a:xfrm>
              <a:off x="4271963" y="2286000"/>
              <a:ext cx="6350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charset="0"/>
                </a:rPr>
                <a:t>G2</a:t>
              </a:r>
            </a:p>
          </p:txBody>
        </p:sp>
        <p:cxnSp>
          <p:nvCxnSpPr>
            <p:cNvPr id="55345" name="Straight Arrow Connector 44"/>
            <p:cNvCxnSpPr>
              <a:cxnSpLocks noChangeShapeType="1"/>
            </p:cNvCxnSpPr>
            <p:nvPr/>
          </p:nvCxnSpPr>
          <p:spPr bwMode="auto">
            <a:xfrm rot="5400000">
              <a:off x="2913062" y="5164138"/>
              <a:ext cx="1490663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46" name="TextBox 24"/>
            <p:cNvSpPr txBox="1">
              <a:spLocks noChangeArrowheads="1"/>
            </p:cNvSpPr>
            <p:nvPr/>
          </p:nvSpPr>
          <p:spPr bwMode="auto">
            <a:xfrm>
              <a:off x="3276600" y="4979988"/>
              <a:ext cx="685800" cy="307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>
                  <a:solidFill>
                    <a:srgbClr val="FF9900"/>
                  </a:solidFill>
                  <a:latin typeface="Arial Narrow" charset="0"/>
                </a:rPr>
                <a:t>1 m</a:t>
              </a:r>
            </a:p>
          </p:txBody>
        </p:sp>
        <p:sp>
          <p:nvSpPr>
            <p:cNvPr id="22" name="Can 21"/>
            <p:cNvSpPr/>
            <p:nvPr/>
          </p:nvSpPr>
          <p:spPr bwMode="auto">
            <a:xfrm>
              <a:off x="3871613" y="4190999"/>
              <a:ext cx="1463040" cy="1828800"/>
            </a:xfrm>
            <a:prstGeom prst="can">
              <a:avLst>
                <a:gd name="adj" fmla="val 3445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none" lIns="91251" tIns="45625" rIns="91251" bIns="45625" anchor="ctr"/>
            <a:lstStyle/>
            <a:p>
              <a:pPr defTabSz="963613"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5350" name="TextBox 28"/>
            <p:cNvSpPr txBox="1">
              <a:spLocks noChangeArrowheads="1"/>
            </p:cNvSpPr>
            <p:nvPr/>
          </p:nvSpPr>
          <p:spPr bwMode="auto">
            <a:xfrm>
              <a:off x="4148923" y="6477000"/>
              <a:ext cx="652161" cy="399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000" b="1" dirty="0">
                  <a:solidFill>
                    <a:srgbClr val="996633"/>
                  </a:solidFill>
                  <a:latin typeface="Arial Narrow" charset="0"/>
                </a:rPr>
                <a:t>2014</a:t>
              </a:r>
              <a:endParaRPr lang="en-US" sz="1800" b="1" dirty="0">
                <a:solidFill>
                  <a:srgbClr val="996633"/>
                </a:solidFill>
                <a:latin typeface="Arial Narrow" charset="0"/>
              </a:endParaRPr>
            </a:p>
          </p:txBody>
        </p:sp>
      </p:grpSp>
      <p:sp>
        <p:nvSpPr>
          <p:cNvPr id="55328" name="TextBox 28"/>
          <p:cNvSpPr txBox="1">
            <a:spLocks noChangeArrowheads="1"/>
          </p:cNvSpPr>
          <p:nvPr/>
        </p:nvSpPr>
        <p:spPr bwMode="auto">
          <a:xfrm>
            <a:off x="457200" y="6477000"/>
            <a:ext cx="652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996633"/>
                </a:solidFill>
                <a:latin typeface="Arial Narrow" charset="0"/>
              </a:rPr>
              <a:t>2007</a:t>
            </a:r>
            <a:endParaRPr lang="en-US" sz="1800" b="1">
              <a:solidFill>
                <a:srgbClr val="996633"/>
              </a:solidFill>
              <a:latin typeface="Arial Narrow" charset="0"/>
            </a:endParaRP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5486400" y="914400"/>
            <a:ext cx="3657600" cy="5962641"/>
            <a:chOff x="5486400" y="914400"/>
            <a:chExt cx="3657600" cy="5962509"/>
          </a:xfrm>
        </p:grpSpPr>
        <p:sp>
          <p:nvSpPr>
            <p:cNvPr id="39" name="Can 38"/>
            <p:cNvSpPr/>
            <p:nvPr/>
          </p:nvSpPr>
          <p:spPr bwMode="auto">
            <a:xfrm>
              <a:off x="6217920" y="2438400"/>
              <a:ext cx="2926080" cy="3657600"/>
            </a:xfrm>
            <a:prstGeom prst="can">
              <a:avLst>
                <a:gd name="adj" fmla="val 3445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none" lIns="91251" tIns="45625" rIns="91251" bIns="45625" anchor="ctr"/>
            <a:lstStyle/>
            <a:p>
              <a:pPr defTabSz="963613">
                <a:defRPr/>
              </a:pPr>
              <a:endParaRPr lang="en-US">
                <a:ea typeface="Arial" charset="0"/>
              </a:endParaRPr>
            </a:p>
          </p:txBody>
        </p:sp>
        <p:cxnSp>
          <p:nvCxnSpPr>
            <p:cNvPr id="55333" name="Straight Arrow Connector 44"/>
            <p:cNvCxnSpPr>
              <a:cxnSpLocks noChangeShapeType="1"/>
            </p:cNvCxnSpPr>
            <p:nvPr/>
          </p:nvCxnSpPr>
          <p:spPr bwMode="auto">
            <a:xfrm>
              <a:off x="6172200" y="6324600"/>
              <a:ext cx="2971800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34" name="TextBox 33"/>
            <p:cNvSpPr txBox="1">
              <a:spLocks noChangeArrowheads="1"/>
            </p:cNvSpPr>
            <p:nvPr/>
          </p:nvSpPr>
          <p:spPr bwMode="auto">
            <a:xfrm flipH="1">
              <a:off x="7246938" y="6172200"/>
              <a:ext cx="762000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9900"/>
                  </a:solidFill>
                  <a:latin typeface="Arial Narrow" charset="0"/>
                </a:rPr>
                <a:t>2 m</a:t>
              </a:r>
            </a:p>
          </p:txBody>
        </p:sp>
        <p:sp>
          <p:nvSpPr>
            <p:cNvPr id="55335" name="TextBox 10"/>
            <p:cNvSpPr txBox="1">
              <a:spLocks noChangeArrowheads="1"/>
            </p:cNvSpPr>
            <p:nvPr/>
          </p:nvSpPr>
          <p:spPr bwMode="auto">
            <a:xfrm>
              <a:off x="6642981" y="1447800"/>
              <a:ext cx="2035001" cy="830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rgbClr val="F712B1"/>
                  </a:solidFill>
                  <a:latin typeface="Arial Narrow" charset="0"/>
                </a:rPr>
                <a:t>MAX, LZD, XAX</a:t>
              </a:r>
              <a:endParaRPr lang="en-US" b="1" dirty="0">
                <a:solidFill>
                  <a:srgbClr val="F712B1"/>
                </a:solidFill>
                <a:latin typeface="Arial Narrow" charset="0"/>
              </a:endParaRPr>
            </a:p>
            <a:p>
              <a:pPr algn="ctr" eaLnBrk="1" hangingPunct="1"/>
              <a:r>
                <a:rPr lang="en-US" b="1" dirty="0">
                  <a:solidFill>
                    <a:srgbClr val="F712B1"/>
                  </a:solidFill>
                  <a:latin typeface="Arial Narrow" charset="0"/>
                </a:rPr>
                <a:t>20 ton (10 ton)</a:t>
              </a:r>
            </a:p>
          </p:txBody>
        </p:sp>
        <p:sp>
          <p:nvSpPr>
            <p:cNvPr id="55336" name="Rectangle 47"/>
            <p:cNvSpPr>
              <a:spLocks noChangeArrowheads="1"/>
            </p:cNvSpPr>
            <p:nvPr/>
          </p:nvSpPr>
          <p:spPr bwMode="auto">
            <a:xfrm>
              <a:off x="7258050" y="914400"/>
              <a:ext cx="6350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charset="0"/>
                </a:rPr>
                <a:t>G3</a:t>
              </a:r>
            </a:p>
          </p:txBody>
        </p:sp>
        <p:cxnSp>
          <p:nvCxnSpPr>
            <p:cNvPr id="55337" name="Straight Arrow Connector 44"/>
            <p:cNvCxnSpPr>
              <a:cxnSpLocks noChangeShapeType="1"/>
            </p:cNvCxnSpPr>
            <p:nvPr/>
          </p:nvCxnSpPr>
          <p:spPr bwMode="auto">
            <a:xfrm rot="5400000">
              <a:off x="4304507" y="4380706"/>
              <a:ext cx="2971800" cy="1587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38" name="TextBox 28"/>
            <p:cNvSpPr txBox="1">
              <a:spLocks noChangeArrowheads="1"/>
            </p:cNvSpPr>
            <p:nvPr/>
          </p:nvSpPr>
          <p:spPr bwMode="auto">
            <a:xfrm>
              <a:off x="7162800" y="6477000"/>
              <a:ext cx="652161" cy="399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000" b="1" dirty="0" smtClean="0">
                  <a:solidFill>
                    <a:srgbClr val="996633"/>
                  </a:solidFill>
                  <a:latin typeface="Arial Narrow" charset="0"/>
                </a:rPr>
                <a:t>2019</a:t>
              </a:r>
              <a:endParaRPr lang="en-US" sz="1800" b="1" dirty="0">
                <a:solidFill>
                  <a:srgbClr val="996633"/>
                </a:solidFill>
                <a:latin typeface="Arial Narrow" charset="0"/>
              </a:endParaRPr>
            </a:p>
          </p:txBody>
        </p:sp>
        <p:sp>
          <p:nvSpPr>
            <p:cNvPr id="55339" name="TextBox 54"/>
            <p:cNvSpPr txBox="1">
              <a:spLocks noChangeArrowheads="1"/>
            </p:cNvSpPr>
            <p:nvPr/>
          </p:nvSpPr>
          <p:spPr bwMode="auto">
            <a:xfrm>
              <a:off x="5486400" y="4038600"/>
              <a:ext cx="685800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FF9900"/>
                  </a:solidFill>
                  <a:latin typeface="Arial Narrow" charset="0"/>
                </a:rPr>
                <a:t>2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24598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3_limit_low_E_ne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" b="-681"/>
          <a:stretch/>
        </p:blipFill>
        <p:spPr>
          <a:xfrm rot="5400000">
            <a:off x="990253" y="-1066452"/>
            <a:ext cx="7315202" cy="9448108"/>
          </a:xfrm>
          <a:prstGeom prst="rect">
            <a:avLst/>
          </a:prstGeom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8966105" y="43434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Arial Narrow" charset="0"/>
              </a:rPr>
              <a:t>G2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8978596" y="52578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Arial Narrow" charset="0"/>
              </a:rPr>
              <a:t>G3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966105" y="32766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0000"/>
                </a:solidFill>
                <a:latin typeface="Arial Narrow" charset="0"/>
              </a:rPr>
              <a:t>G1</a:t>
            </a:r>
            <a:endParaRPr lang="en-US" sz="3600" b="1" dirty="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20633" y="3810000"/>
            <a:ext cx="7325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CMSSM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845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3336925" y="4022725"/>
            <a:ext cx="2938463" cy="2384425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496" tIns="48248" rIns="96496" bIns="48248" anchor="ctr"/>
          <a:lstStyle/>
          <a:p>
            <a:pPr algn="ctr"/>
            <a:endParaRPr lang="en-US" b="1">
              <a:latin typeface="Calibri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732213" y="4424363"/>
            <a:ext cx="2135187" cy="1865312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6496" tIns="48248" rIns="96496" bIns="48248" anchor="ctr"/>
          <a:lstStyle/>
          <a:p>
            <a:pPr algn="ctr" defTabSz="963613">
              <a:defRPr/>
            </a:pPr>
            <a:endParaRPr lang="en-US" b="1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8436" name="Freeform 4"/>
          <p:cNvSpPr>
            <a:spLocks/>
          </p:cNvSpPr>
          <p:nvPr/>
        </p:nvSpPr>
        <p:spPr bwMode="auto">
          <a:xfrm>
            <a:off x="1447800" y="762000"/>
            <a:ext cx="7264400" cy="5486400"/>
          </a:xfrm>
          <a:custGeom>
            <a:avLst/>
            <a:gdLst>
              <a:gd name="T0" fmla="*/ 0 w 5476"/>
              <a:gd name="T1" fmla="*/ 2147483647 h 4138"/>
              <a:gd name="T2" fmla="*/ 2147483647 w 5476"/>
              <a:gd name="T3" fmla="*/ 2147483647 h 4138"/>
              <a:gd name="T4" fmla="*/ 2147483647 w 5476"/>
              <a:gd name="T5" fmla="*/ 2147483647 h 4138"/>
              <a:gd name="T6" fmla="*/ 2147483647 w 5476"/>
              <a:gd name="T7" fmla="*/ 2147483647 h 4138"/>
              <a:gd name="T8" fmla="*/ 2147483647 w 5476"/>
              <a:gd name="T9" fmla="*/ 2147483647 h 4138"/>
              <a:gd name="T10" fmla="*/ 2147483647 w 5476"/>
              <a:gd name="T11" fmla="*/ 2147483647 h 4138"/>
              <a:gd name="T12" fmla="*/ 2147483647 w 5476"/>
              <a:gd name="T13" fmla="*/ 2147483647 h 4138"/>
              <a:gd name="T14" fmla="*/ 2147483647 w 5476"/>
              <a:gd name="T15" fmla="*/ 2147483647 h 4138"/>
              <a:gd name="T16" fmla="*/ 2147483647 w 5476"/>
              <a:gd name="T17" fmla="*/ 2147483647 h 4138"/>
              <a:gd name="T18" fmla="*/ 2147483647 w 5476"/>
              <a:gd name="T19" fmla="*/ 0 h 4138"/>
              <a:gd name="T20" fmla="*/ 2147483647 w 5476"/>
              <a:gd name="T21" fmla="*/ 2147483647 h 4138"/>
              <a:gd name="T22" fmla="*/ 2147483647 w 5476"/>
              <a:gd name="T23" fmla="*/ 2147483647 h 4138"/>
              <a:gd name="T24" fmla="*/ 2147483647 w 5476"/>
              <a:gd name="T25" fmla="*/ 2147483647 h 4138"/>
              <a:gd name="T26" fmla="*/ 2147483647 w 5476"/>
              <a:gd name="T27" fmla="*/ 2147483647 h 4138"/>
              <a:gd name="T28" fmla="*/ 2147483647 w 5476"/>
              <a:gd name="T29" fmla="*/ 2147483647 h 4138"/>
              <a:gd name="T30" fmla="*/ 2147483647 w 5476"/>
              <a:gd name="T31" fmla="*/ 2147483647 h 4138"/>
              <a:gd name="T32" fmla="*/ 2147483647 w 5476"/>
              <a:gd name="T33" fmla="*/ 2147483647 h 4138"/>
              <a:gd name="T34" fmla="*/ 2147483647 w 5476"/>
              <a:gd name="T35" fmla="*/ 2147483647 h 413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476"/>
              <a:gd name="T55" fmla="*/ 0 h 4138"/>
              <a:gd name="T56" fmla="*/ 5476 w 5476"/>
              <a:gd name="T57" fmla="*/ 4138 h 413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476" h="4138">
                <a:moveTo>
                  <a:pt x="0" y="3881"/>
                </a:moveTo>
                <a:lnTo>
                  <a:pt x="390" y="3500"/>
                </a:lnTo>
                <a:lnTo>
                  <a:pt x="443" y="3013"/>
                </a:lnTo>
                <a:lnTo>
                  <a:pt x="806" y="2765"/>
                </a:lnTo>
                <a:lnTo>
                  <a:pt x="851" y="1843"/>
                </a:lnTo>
                <a:lnTo>
                  <a:pt x="1046" y="620"/>
                </a:lnTo>
                <a:lnTo>
                  <a:pt x="1187" y="789"/>
                </a:lnTo>
                <a:lnTo>
                  <a:pt x="1498" y="283"/>
                </a:lnTo>
                <a:lnTo>
                  <a:pt x="2260" y="337"/>
                </a:lnTo>
                <a:lnTo>
                  <a:pt x="2703" y="0"/>
                </a:lnTo>
                <a:lnTo>
                  <a:pt x="2951" y="434"/>
                </a:lnTo>
                <a:lnTo>
                  <a:pt x="3341" y="133"/>
                </a:lnTo>
                <a:lnTo>
                  <a:pt x="3881" y="806"/>
                </a:lnTo>
                <a:lnTo>
                  <a:pt x="4697" y="1941"/>
                </a:lnTo>
                <a:lnTo>
                  <a:pt x="5113" y="1843"/>
                </a:lnTo>
                <a:lnTo>
                  <a:pt x="5388" y="2889"/>
                </a:lnTo>
                <a:lnTo>
                  <a:pt x="5476" y="3048"/>
                </a:lnTo>
                <a:lnTo>
                  <a:pt x="5468" y="4138"/>
                </a:ln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6496" tIns="48248" rIns="96496" bIns="48248" anchor="b"/>
          <a:lstStyle/>
          <a:p>
            <a:pPr algn="ctr"/>
            <a:endParaRPr lang="en-US" b="1">
              <a:latin typeface="Calibri" charset="0"/>
            </a:endParaRPr>
          </a:p>
        </p:txBody>
      </p:sp>
      <p:sp>
        <p:nvSpPr>
          <p:cNvPr id="18437" name="Line 6"/>
          <p:cNvSpPr>
            <a:spLocks noChangeShapeType="1"/>
          </p:cNvSpPr>
          <p:nvPr/>
        </p:nvSpPr>
        <p:spPr bwMode="auto">
          <a:xfrm flipH="1">
            <a:off x="5657850" y="936625"/>
            <a:ext cx="1547813" cy="23923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38" name="Line 7"/>
          <p:cNvSpPr>
            <a:spLocks noChangeShapeType="1"/>
          </p:cNvSpPr>
          <p:nvPr/>
        </p:nvSpPr>
        <p:spPr bwMode="auto">
          <a:xfrm flipH="1">
            <a:off x="4349750" y="2170113"/>
            <a:ext cx="2046288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39" name="Line 8"/>
          <p:cNvSpPr>
            <a:spLocks noChangeShapeType="1"/>
          </p:cNvSpPr>
          <p:nvPr/>
        </p:nvSpPr>
        <p:spPr bwMode="auto">
          <a:xfrm flipH="1">
            <a:off x="5445125" y="2235200"/>
            <a:ext cx="987425" cy="2373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0" name="Line 9"/>
          <p:cNvSpPr>
            <a:spLocks noChangeShapeType="1"/>
          </p:cNvSpPr>
          <p:nvPr/>
        </p:nvSpPr>
        <p:spPr bwMode="auto">
          <a:xfrm>
            <a:off x="6511925" y="2165350"/>
            <a:ext cx="954088" cy="1914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1" name="Line 10"/>
          <p:cNvSpPr>
            <a:spLocks noChangeShapeType="1"/>
          </p:cNvSpPr>
          <p:nvPr/>
        </p:nvSpPr>
        <p:spPr bwMode="auto">
          <a:xfrm flipH="1">
            <a:off x="5464175" y="2093913"/>
            <a:ext cx="989013" cy="1150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2" name="Line 11"/>
          <p:cNvSpPr>
            <a:spLocks noChangeShapeType="1"/>
          </p:cNvSpPr>
          <p:nvPr/>
        </p:nvSpPr>
        <p:spPr bwMode="auto">
          <a:xfrm flipH="1">
            <a:off x="6399213" y="2179638"/>
            <a:ext cx="69850" cy="563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3" name="Line 12"/>
          <p:cNvSpPr>
            <a:spLocks noChangeShapeType="1"/>
          </p:cNvSpPr>
          <p:nvPr/>
        </p:nvSpPr>
        <p:spPr bwMode="auto">
          <a:xfrm flipH="1">
            <a:off x="4989513" y="3540125"/>
            <a:ext cx="566737" cy="950913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4" name="Line 13"/>
          <p:cNvSpPr>
            <a:spLocks noChangeShapeType="1"/>
          </p:cNvSpPr>
          <p:nvPr/>
        </p:nvSpPr>
        <p:spPr bwMode="auto">
          <a:xfrm flipH="1">
            <a:off x="3441700" y="3624263"/>
            <a:ext cx="2046288" cy="175101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5" name="Line 15"/>
          <p:cNvSpPr>
            <a:spLocks noChangeShapeType="1"/>
          </p:cNvSpPr>
          <p:nvPr/>
        </p:nvSpPr>
        <p:spPr bwMode="auto">
          <a:xfrm>
            <a:off x="5603875" y="3621088"/>
            <a:ext cx="954088" cy="191293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6" name="Line 16"/>
          <p:cNvSpPr>
            <a:spLocks noChangeShapeType="1"/>
          </p:cNvSpPr>
          <p:nvPr/>
        </p:nvSpPr>
        <p:spPr bwMode="auto">
          <a:xfrm flipH="1">
            <a:off x="4092575" y="3522663"/>
            <a:ext cx="1435100" cy="84296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7" name="Line 17"/>
          <p:cNvSpPr>
            <a:spLocks noChangeShapeType="1"/>
          </p:cNvSpPr>
          <p:nvPr/>
        </p:nvSpPr>
        <p:spPr bwMode="auto">
          <a:xfrm flipH="1">
            <a:off x="5505450" y="3508375"/>
            <a:ext cx="71438" cy="563563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8" name="Text Box 18"/>
          <p:cNvSpPr txBox="1">
            <a:spLocks noChangeArrowheads="1"/>
          </p:cNvSpPr>
          <p:nvPr/>
        </p:nvSpPr>
        <p:spPr bwMode="auto">
          <a:xfrm>
            <a:off x="3328988" y="1447800"/>
            <a:ext cx="2944813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b="1" dirty="0">
                <a:latin typeface="Calibri" charset="0"/>
                <a:cs typeface="ＭＳ Ｐゴシック" charset="0"/>
              </a:rPr>
              <a:t>Underground or</a:t>
            </a:r>
          </a:p>
          <a:p>
            <a:pPr algn="ctr" eaLnBrk="1" hangingPunct="1"/>
            <a:r>
              <a:rPr lang="en-US" altLang="ja-JP" b="1" dirty="0">
                <a:latin typeface="Calibri" charset="0"/>
                <a:cs typeface="ＭＳ Ｐゴシック" charset="0"/>
              </a:rPr>
              <a:t>Under high mountains</a:t>
            </a:r>
          </a:p>
          <a:p>
            <a:pPr algn="ctr" eaLnBrk="1" hangingPunct="1"/>
            <a:endParaRPr lang="en-US" b="1" dirty="0">
              <a:latin typeface="Calibri" charset="0"/>
            </a:endParaRPr>
          </a:p>
        </p:txBody>
      </p:sp>
      <p:sp>
        <p:nvSpPr>
          <p:cNvPr id="18449" name="Rectangle 20"/>
          <p:cNvSpPr>
            <a:spLocks noChangeArrowheads="1"/>
          </p:cNvSpPr>
          <p:nvPr/>
        </p:nvSpPr>
        <p:spPr bwMode="auto">
          <a:xfrm>
            <a:off x="4225925" y="4953000"/>
            <a:ext cx="1014413" cy="893763"/>
          </a:xfrm>
          <a:prstGeom prst="rect">
            <a:avLst/>
          </a:prstGeom>
          <a:solidFill>
            <a:srgbClr val="85FF9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96496" tIns="48248" rIns="96496" bIns="48248" anchor="ctr"/>
          <a:lstStyle/>
          <a:p>
            <a:pPr algn="ctr"/>
            <a:endParaRPr lang="en-US" b="1">
              <a:latin typeface="Calibri" charset="0"/>
            </a:endParaRPr>
          </a:p>
        </p:txBody>
      </p:sp>
      <p:sp>
        <p:nvSpPr>
          <p:cNvPr id="18450" name="Text Box 21"/>
          <p:cNvSpPr txBox="1">
            <a:spLocks noChangeArrowheads="1"/>
          </p:cNvSpPr>
          <p:nvPr/>
        </p:nvSpPr>
        <p:spPr bwMode="auto">
          <a:xfrm>
            <a:off x="4098925" y="5181600"/>
            <a:ext cx="125095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sz="2000" b="1">
                <a:latin typeface="Calibri" charset="0"/>
                <a:cs typeface="ＭＳ Ｐゴシック" charset="0"/>
              </a:rPr>
              <a:t>Detector</a:t>
            </a:r>
            <a:endParaRPr lang="en-US" sz="2000" b="1">
              <a:latin typeface="Calibri" charset="0"/>
            </a:endParaRPr>
          </a:p>
        </p:txBody>
      </p:sp>
      <p:sp>
        <p:nvSpPr>
          <p:cNvPr id="20501" name="Line 22"/>
          <p:cNvSpPr>
            <a:spLocks noChangeShapeType="1"/>
          </p:cNvSpPr>
          <p:nvPr/>
        </p:nvSpPr>
        <p:spPr bwMode="auto">
          <a:xfrm flipH="1" flipV="1">
            <a:off x="5902325" y="5943600"/>
            <a:ext cx="993775" cy="214313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arrow" w="med" len="med"/>
          </a:ln>
        </p:spPr>
        <p:txBody>
          <a:bodyPr lIns="96496" tIns="48248" rIns="96496" bIns="48248" anchor="b"/>
          <a:lstStyle/>
          <a:p>
            <a:pPr algn="ctr" defTabSz="96471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18452" name="Date Placeholder 3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453" name="TextBox 36"/>
          <p:cNvSpPr txBox="1">
            <a:spLocks noChangeArrowheads="1"/>
          </p:cNvSpPr>
          <p:nvPr/>
        </p:nvSpPr>
        <p:spPr bwMode="auto">
          <a:xfrm>
            <a:off x="6632575" y="5845175"/>
            <a:ext cx="2282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5" tIns="45642" rIns="91285" bIns="4564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606060"/>
                </a:solidFill>
                <a:latin typeface="Arial Narrow" charset="0"/>
                <a:cs typeface="ＭＳ Ｐゴシック" charset="0"/>
              </a:rPr>
              <a:t>Water Tank</a:t>
            </a:r>
          </a:p>
          <a:p>
            <a:pPr algn="ctr" eaLnBrk="1" hangingPunct="1"/>
            <a:r>
              <a:rPr lang="en-US" sz="2000" b="1">
                <a:solidFill>
                  <a:srgbClr val="606060"/>
                </a:solidFill>
                <a:latin typeface="Arial Narrow" charset="0"/>
                <a:cs typeface="ＭＳ Ｐゴシック" charset="0"/>
              </a:rPr>
              <a:t>(Liquid Scintillator)</a:t>
            </a:r>
            <a:endParaRPr lang="en-US" sz="2000" b="1">
              <a:solidFill>
                <a:srgbClr val="606060"/>
              </a:solidFill>
              <a:latin typeface="Arial Narrow" charset="0"/>
            </a:endParaRPr>
          </a:p>
        </p:txBody>
      </p:sp>
      <p:sp>
        <p:nvSpPr>
          <p:cNvPr id="18454" name="Title 1"/>
          <p:cNvSpPr txBox="1">
            <a:spLocks/>
          </p:cNvSpPr>
          <p:nvPr/>
        </p:nvSpPr>
        <p:spPr bwMode="auto">
          <a:xfrm>
            <a:off x="152400" y="7620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5" tIns="45642" rIns="91285" bIns="45642"/>
          <a:lstStyle>
            <a:lvl1pPr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88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600" b="1">
                <a:solidFill>
                  <a:srgbClr val="A50021"/>
                </a:solidFill>
                <a:latin typeface="Tahoma" charset="0"/>
                <a:cs typeface="ＭＳ Ｐゴシック" charset="0"/>
              </a:rPr>
              <a:t>Where backgrounds come from?</a:t>
            </a:r>
            <a:endParaRPr lang="en-US" sz="3600" b="1">
              <a:solidFill>
                <a:srgbClr val="A50021"/>
              </a:solidFill>
              <a:latin typeface="Tahoma" charset="0"/>
            </a:endParaRPr>
          </a:p>
        </p:txBody>
      </p:sp>
      <p:sp>
        <p:nvSpPr>
          <p:cNvPr id="18455" name="Text Box 18"/>
          <p:cNvSpPr txBox="1">
            <a:spLocks noChangeArrowheads="1"/>
          </p:cNvSpPr>
          <p:nvPr/>
        </p:nvSpPr>
        <p:spPr bwMode="auto">
          <a:xfrm>
            <a:off x="6985000" y="1219200"/>
            <a:ext cx="14732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b="1">
                <a:solidFill>
                  <a:srgbClr val="C00000"/>
                </a:solidFill>
                <a:latin typeface="Calibri" charset="0"/>
                <a:cs typeface="ＭＳ Ｐゴシック" charset="0"/>
              </a:rPr>
              <a:t>Cosmic Rays</a:t>
            </a:r>
            <a:endParaRPr lang="en-US" b="1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18456" name="Text Box 21"/>
          <p:cNvSpPr txBox="1">
            <a:spLocks noChangeArrowheads="1"/>
          </p:cNvSpPr>
          <p:nvPr/>
        </p:nvSpPr>
        <p:spPr bwMode="auto">
          <a:xfrm>
            <a:off x="6494463" y="4495800"/>
            <a:ext cx="2208212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C00000"/>
                </a:solidFill>
                <a:latin typeface="Calibri" charset="0"/>
                <a:cs typeface="ＭＳ Ｐゴシック" charset="0"/>
              </a:rPr>
              <a:t>Radio Activities</a:t>
            </a:r>
          </a:p>
          <a:p>
            <a:pPr algn="ctr" eaLnBrk="1" hangingPunct="1"/>
            <a:r>
              <a:rPr lang="en-US" sz="2000" b="1">
                <a:solidFill>
                  <a:srgbClr val="C00000"/>
                </a:solidFill>
                <a:latin typeface="Calibri" charset="0"/>
                <a:cs typeface="ＭＳ Ｐゴシック" charset="0"/>
              </a:rPr>
              <a:t>(U, Th, K…)</a:t>
            </a:r>
            <a:endParaRPr lang="en-US" sz="2000" b="1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152400" y="6477000"/>
            <a:ext cx="86629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015" tIns="51010" rIns="102015" bIns="51010" anchor="b">
            <a:spAutoFit/>
          </a:bodyPr>
          <a:lstStyle>
            <a:lvl1pPr marL="501650" indent="-5016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sz="2500" b="1" u="sng" dirty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Photon detectors </a:t>
            </a:r>
            <a:r>
              <a:rPr lang="en-US" altLang="ja-JP" sz="2500" b="1" dirty="0">
                <a:solidFill>
                  <a:srgbClr val="FF3399"/>
                </a:solidFill>
                <a:latin typeface="Arial Narrow" charset="0"/>
                <a:cs typeface="ＭＳ Ｐゴシック" charset="0"/>
              </a:rPr>
              <a:t>are the major source of backgrounds.</a:t>
            </a:r>
            <a:endParaRPr lang="en-US" sz="2500" b="1" dirty="0">
              <a:solidFill>
                <a:srgbClr val="FF3399"/>
              </a:solidFill>
              <a:latin typeface="Arial Narrow" charset="0"/>
            </a:endParaRPr>
          </a:p>
        </p:txBody>
      </p:sp>
      <p:sp>
        <p:nvSpPr>
          <p:cNvPr id="1845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845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CEB2F05-DE4E-1E40-BD77-315F2AFEF1AF}" type="slidenum">
              <a:rPr lang="en-US" sz="1500">
                <a:solidFill>
                  <a:srgbClr val="0000FF"/>
                </a:solidFill>
              </a:rPr>
              <a:pPr eaLnBrk="1" hangingPunct="1"/>
              <a:t>48</a:t>
            </a:fld>
            <a:endParaRPr lang="en-US" sz="1500">
              <a:solidFill>
                <a:srgbClr val="0000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314" y="2133600"/>
            <a:ext cx="3993169" cy="1828800"/>
            <a:chOff x="60314" y="2133600"/>
            <a:chExt cx="3993169" cy="1828800"/>
          </a:xfrm>
        </p:grpSpPr>
        <p:pic>
          <p:nvPicPr>
            <p:cNvPr id="18460" name="Picture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14" y="2286000"/>
              <a:ext cx="3993169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61" name="Rectangle 28"/>
            <p:cNvSpPr>
              <a:spLocks noChangeArrowheads="1"/>
            </p:cNvSpPr>
            <p:nvPr/>
          </p:nvSpPr>
          <p:spPr bwMode="auto">
            <a:xfrm>
              <a:off x="304800" y="2133600"/>
              <a:ext cx="12574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1800" b="1" dirty="0">
                  <a:solidFill>
                    <a:srgbClr val="4B21FF"/>
                  </a:solidFill>
                  <a:latin typeface="Arial Narrow" charset="0"/>
                  <a:cs typeface="ＭＳ Ｐゴシック" charset="0"/>
                </a:rPr>
                <a:t>XDNON100</a:t>
              </a:r>
              <a:endParaRPr lang="en-US" sz="1800" dirty="0">
                <a:solidFill>
                  <a:srgbClr val="4B21FF"/>
                </a:solidFill>
              </a:endParaRPr>
            </a:p>
          </p:txBody>
        </p:sp>
        <p:sp>
          <p:nvSpPr>
            <p:cNvPr id="18462" name="Rectangle 29"/>
            <p:cNvSpPr>
              <a:spLocks noChangeArrowheads="1"/>
            </p:cNvSpPr>
            <p:nvPr/>
          </p:nvSpPr>
          <p:spPr bwMode="auto">
            <a:xfrm>
              <a:off x="3103035" y="3429643"/>
              <a:ext cx="609600" cy="1835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678925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1"/>
          <p:cNvGrpSpPr>
            <a:grpSpLocks/>
          </p:cNvGrpSpPr>
          <p:nvPr/>
        </p:nvGrpSpPr>
        <p:grpSpPr bwMode="auto">
          <a:xfrm>
            <a:off x="0" y="990600"/>
            <a:ext cx="9448800" cy="5943600"/>
            <a:chOff x="0" y="876300"/>
            <a:chExt cx="9448800" cy="5943600"/>
          </a:xfrm>
        </p:grpSpPr>
        <p:pic>
          <p:nvPicPr>
            <p:cNvPr id="15367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83416"/>
              <a:ext cx="4191000" cy="5536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368" name="Group 20"/>
            <p:cNvGrpSpPr>
              <a:grpSpLocks/>
            </p:cNvGrpSpPr>
            <p:nvPr/>
          </p:nvGrpSpPr>
          <p:grpSpPr bwMode="auto">
            <a:xfrm>
              <a:off x="4419600" y="1433512"/>
              <a:ext cx="5029200" cy="4738688"/>
              <a:chOff x="2209800" y="1828800"/>
              <a:chExt cx="4672368" cy="4510087"/>
            </a:xfrm>
          </p:grpSpPr>
          <p:pic>
            <p:nvPicPr>
              <p:cNvPr id="15377" name="Picture 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534" r="35796" b="18178"/>
              <a:stretch>
                <a:fillRect/>
              </a:stretch>
            </p:blipFill>
            <p:spPr bwMode="auto">
              <a:xfrm>
                <a:off x="3481388" y="1828800"/>
                <a:ext cx="2690812" cy="4343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15378" name="Picture 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419" t="22554" r="35114" b="17136"/>
              <a:stretch>
                <a:fillRect/>
              </a:stretch>
            </p:blipFill>
            <p:spPr bwMode="auto">
              <a:xfrm flipH="1">
                <a:off x="2209800" y="1828800"/>
                <a:ext cx="1989138" cy="441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15379" name="Picture 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364" t="7777" b="7777"/>
              <a:stretch>
                <a:fillRect/>
              </a:stretch>
            </p:blipFill>
            <p:spPr bwMode="auto">
              <a:xfrm>
                <a:off x="6172200" y="1905000"/>
                <a:ext cx="709968" cy="4433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sp>
          <p:nvSpPr>
            <p:cNvPr id="15369" name="TextBox 10"/>
            <p:cNvSpPr txBox="1">
              <a:spLocks noChangeArrowheads="1"/>
            </p:cNvSpPr>
            <p:nvPr/>
          </p:nvSpPr>
          <p:spPr bwMode="auto">
            <a:xfrm>
              <a:off x="533400" y="876300"/>
              <a:ext cx="23971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9" tIns="45699" rIns="91399" bIns="4569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 dirty="0">
                  <a:solidFill>
                    <a:srgbClr val="6600FF"/>
                  </a:solidFill>
                  <a:latin typeface="Arial Narrow" charset="0"/>
                </a:rPr>
                <a:t>Photo Cathode</a:t>
              </a:r>
            </a:p>
            <a:p>
              <a:pPr algn="ctr" eaLnBrk="1" hangingPunct="1"/>
              <a:r>
                <a:rPr lang="en-US" sz="1600" b="1" dirty="0">
                  <a:solidFill>
                    <a:srgbClr val="6600FF"/>
                  </a:solidFill>
                  <a:latin typeface="Arial Narrow" charset="0"/>
                </a:rPr>
                <a:t>(-6 kV)</a:t>
              </a:r>
            </a:p>
          </p:txBody>
        </p:sp>
        <p:grpSp>
          <p:nvGrpSpPr>
            <p:cNvPr id="15370" name="Group 19"/>
            <p:cNvGrpSpPr>
              <a:grpSpLocks/>
            </p:cNvGrpSpPr>
            <p:nvPr/>
          </p:nvGrpSpPr>
          <p:grpSpPr bwMode="auto">
            <a:xfrm>
              <a:off x="1752600" y="1600200"/>
              <a:ext cx="2598738" cy="3697217"/>
              <a:chOff x="1747837" y="1573997"/>
              <a:chExt cx="2598739" cy="3697972"/>
            </a:xfrm>
          </p:grpSpPr>
          <p:sp>
            <p:nvSpPr>
              <p:cNvPr id="15373" name="TextBox 6"/>
              <p:cNvSpPr txBox="1">
                <a:spLocks noChangeArrowheads="1"/>
              </p:cNvSpPr>
              <p:nvPr/>
            </p:nvSpPr>
            <p:spPr bwMode="auto">
              <a:xfrm>
                <a:off x="1747837" y="3708033"/>
                <a:ext cx="981075" cy="344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FF0000"/>
                    </a:solidFill>
                    <a:latin typeface="Arial Narrow" charset="0"/>
                  </a:rPr>
                  <a:t>APD</a:t>
                </a:r>
                <a:r>
                  <a:rPr lang="en-US" sz="1600" b="1">
                    <a:solidFill>
                      <a:srgbClr val="FF0000"/>
                    </a:solidFill>
                    <a:latin typeface="Arial Narrow" charset="0"/>
                    <a:sym typeface="Symbol" charset="0"/>
                  </a:rPr>
                  <a:t> (0 V)</a:t>
                </a:r>
                <a:endParaRPr lang="en-US" sz="1600" b="1">
                  <a:solidFill>
                    <a:srgbClr val="FF0000"/>
                  </a:solidFill>
                  <a:latin typeface="Arial Narrow" charset="0"/>
                </a:endParaRPr>
              </a:p>
            </p:txBody>
          </p:sp>
          <p:sp>
            <p:nvSpPr>
              <p:cNvPr id="15374" name="TextBox 7"/>
              <p:cNvSpPr txBox="1">
                <a:spLocks noChangeArrowheads="1"/>
              </p:cNvSpPr>
              <p:nvPr/>
            </p:nvSpPr>
            <p:spPr bwMode="auto">
              <a:xfrm>
                <a:off x="3195638" y="1573997"/>
                <a:ext cx="1150938" cy="342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 Narrow" charset="0"/>
                  </a:rPr>
                  <a:t>Quartz</a:t>
                </a:r>
              </a:p>
            </p:txBody>
          </p:sp>
          <p:sp>
            <p:nvSpPr>
              <p:cNvPr id="15375" name="TextBox 9"/>
              <p:cNvSpPr txBox="1">
                <a:spLocks noChangeArrowheads="1"/>
              </p:cNvSpPr>
              <p:nvPr/>
            </p:nvSpPr>
            <p:spPr bwMode="auto">
              <a:xfrm>
                <a:off x="2509837" y="4927482"/>
                <a:ext cx="884238" cy="344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 Narrow" charset="0"/>
                  </a:rPr>
                  <a:t>Quartz</a:t>
                </a:r>
              </a:p>
            </p:txBody>
          </p:sp>
          <p:sp>
            <p:nvSpPr>
              <p:cNvPr id="15376" name="TextBox 15"/>
              <p:cNvSpPr txBox="1">
                <a:spLocks noChangeArrowheads="1"/>
              </p:cNvSpPr>
              <p:nvPr/>
            </p:nvSpPr>
            <p:spPr bwMode="auto">
              <a:xfrm>
                <a:off x="1752600" y="2667000"/>
                <a:ext cx="1366838" cy="344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E6E6E6"/>
                    </a:solidFill>
                    <a:latin typeface="Arial Narrow" charset="0"/>
                  </a:rPr>
                  <a:t>Al coating</a:t>
                </a:r>
              </a:p>
            </p:txBody>
          </p:sp>
        </p:grpSp>
        <p:sp>
          <p:nvSpPr>
            <p:cNvPr id="15371" name="TextBox 6"/>
            <p:cNvSpPr txBox="1">
              <a:spLocks noChangeArrowheads="1"/>
            </p:cNvSpPr>
            <p:nvPr/>
          </p:nvSpPr>
          <p:spPr bwMode="auto">
            <a:xfrm>
              <a:off x="6705600" y="3886200"/>
              <a:ext cx="1122363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9" tIns="45699" rIns="91399" bIns="4569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6600FF"/>
                  </a:solidFill>
                  <a:latin typeface="Arial Narrow" charset="0"/>
                </a:rPr>
                <a:t>APD</a:t>
              </a:r>
              <a:r>
                <a:rPr lang="en-US" sz="1600" b="1">
                  <a:solidFill>
                    <a:srgbClr val="6600FF"/>
                  </a:solidFill>
                  <a:latin typeface="Arial Narrow" charset="0"/>
                  <a:sym typeface="Symbol" charset="0"/>
                </a:rPr>
                <a:t> (0 V)</a:t>
              </a:r>
              <a:endParaRPr lang="en-US" sz="1600" b="1">
                <a:solidFill>
                  <a:srgbClr val="6600FF"/>
                </a:solidFill>
                <a:latin typeface="Arial Narrow" charset="0"/>
              </a:endParaRPr>
            </a:p>
          </p:txBody>
        </p:sp>
        <p:sp>
          <p:nvSpPr>
            <p:cNvPr id="15372" name="TextBox 18"/>
            <p:cNvSpPr txBox="1">
              <a:spLocks noChangeArrowheads="1"/>
            </p:cNvSpPr>
            <p:nvPr/>
          </p:nvSpPr>
          <p:spPr bwMode="auto">
            <a:xfrm>
              <a:off x="6705600" y="990600"/>
              <a:ext cx="19177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9" tIns="45699" rIns="91399" bIns="4569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6600FF"/>
                  </a:solidFill>
                  <a:latin typeface="Arial Narrow" charset="0"/>
                </a:rPr>
                <a:t>Photo Cathode</a:t>
              </a:r>
            </a:p>
            <a:p>
              <a:pPr algn="ctr" eaLnBrk="1" hangingPunct="1"/>
              <a:r>
                <a:rPr lang="en-US" sz="1600" b="1">
                  <a:solidFill>
                    <a:srgbClr val="6600FF"/>
                  </a:solidFill>
                  <a:latin typeface="Arial Narrow" charset="0"/>
                </a:rPr>
                <a:t>(-6 kV)</a:t>
              </a:r>
            </a:p>
          </p:txBody>
        </p:sp>
      </p:grpSp>
      <p:sp>
        <p:nvSpPr>
          <p:cNvPr id="153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QUPID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 (</a:t>
            </a:r>
            <a:r>
              <a:rPr lang="en-US" sz="2800" dirty="0" err="1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QU</a:t>
            </a:r>
            <a:r>
              <a:rPr lang="en-US" sz="2800" dirty="0" err="1">
                <a:latin typeface="Tahoma" charset="0"/>
                <a:ea typeface="ＭＳ Ｐゴシック" charset="0"/>
                <a:cs typeface="ＭＳ Ｐゴシック" charset="0"/>
              </a:rPr>
              <a:t>artz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hoton </a:t>
            </a:r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ntensifying </a:t>
            </a:r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etector)</a:t>
            </a:r>
          </a:p>
        </p:txBody>
      </p:sp>
      <p:sp>
        <p:nvSpPr>
          <p:cNvPr id="1536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16C894-68DB-554E-BD39-5CD93E9672AC}" type="slidenum">
              <a:rPr lang="en-US" sz="1500">
                <a:solidFill>
                  <a:srgbClr val="0000FF"/>
                </a:solidFill>
              </a:rPr>
              <a:pPr eaLnBrk="1" hangingPunct="1"/>
              <a:t>49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097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2" name="Rectangle 1"/>
          <p:cNvSpPr/>
          <p:nvPr/>
        </p:nvSpPr>
        <p:spPr>
          <a:xfrm>
            <a:off x="3429000" y="838200"/>
            <a:ext cx="2477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arXiv:1103.3689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762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What is Dark Matter?</a:t>
            </a:r>
          </a:p>
        </p:txBody>
      </p:sp>
      <p:sp>
        <p:nvSpPr>
          <p:cNvPr id="3584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358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EF5363A-122D-4546-B70A-27FE8A8ECF18}" type="slidenum">
              <a:rPr lang="en-US" sz="1500">
                <a:solidFill>
                  <a:srgbClr val="0000FF"/>
                </a:solidFill>
              </a:rPr>
              <a:pPr eaLnBrk="1" hangingPunct="1"/>
              <a:t>5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584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" b="1233"/>
          <a:stretch>
            <a:fillRect/>
          </a:stretch>
        </p:blipFill>
        <p:spPr bwMode="auto">
          <a:xfrm>
            <a:off x="914400" y="762000"/>
            <a:ext cx="73723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ounded Rectangle 7"/>
          <p:cNvSpPr>
            <a:spLocks noChangeArrowheads="1"/>
          </p:cNvSpPr>
          <p:nvPr/>
        </p:nvSpPr>
        <p:spPr bwMode="auto">
          <a:xfrm>
            <a:off x="4648200" y="3055938"/>
            <a:ext cx="1836738" cy="12192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350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16" tIns="45708" rIns="91416" bIns="45708" anchor="ctr"/>
          <a:lstStyle/>
          <a:p>
            <a:pPr algn="ctr">
              <a:defRPr/>
            </a:pPr>
            <a:endParaRPr lang="en-US">
              <a:ea typeface="Arial" charset="0"/>
            </a:endParaRPr>
          </a:p>
        </p:txBody>
      </p:sp>
      <p:pic>
        <p:nvPicPr>
          <p:cNvPr id="28675" name="Content Placeholder 6" descr="IMG_8584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4" t="5208" r="22112" b="10417"/>
          <a:stretch>
            <a:fillRect/>
          </a:stretch>
        </p:blipFill>
        <p:spPr>
          <a:xfrm>
            <a:off x="4572000" y="990600"/>
            <a:ext cx="4964113" cy="6172200"/>
          </a:xfrm>
        </p:spPr>
      </p:pic>
      <p:pic>
        <p:nvPicPr>
          <p:cNvPr id="28676" name="Picture 7" descr="IMG_8585.JPG"/>
          <p:cNvPicPr>
            <a:picLocks noChangeAspect="1"/>
          </p:cNvPicPr>
          <p:nvPr/>
        </p:nvPicPr>
        <p:blipFill>
          <a:blip r:embed="rId3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r="27563" b="7954"/>
          <a:stretch>
            <a:fillRect/>
          </a:stretch>
        </p:blipFill>
        <p:spPr bwMode="auto">
          <a:xfrm>
            <a:off x="76200" y="990600"/>
            <a:ext cx="434816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itle 1"/>
          <p:cNvSpPr txBox="1">
            <a:spLocks/>
          </p:cNvSpPr>
          <p:nvPr/>
        </p:nvSpPr>
        <p:spPr bwMode="auto">
          <a:xfrm>
            <a:off x="152400" y="0"/>
            <a:ext cx="9296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15" tIns="48307" rIns="96615" bIns="48307" anchor="ctr"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200" b="1">
                <a:solidFill>
                  <a:srgbClr val="FF6600"/>
                </a:solidFill>
                <a:latin typeface="Tahoma" charset="0"/>
                <a:cs typeface="ＭＳ Ｐゴシック" charset="0"/>
              </a:rPr>
              <a:t>New 3</a:t>
            </a:r>
            <a:r>
              <a:rPr lang="ja-JP" altLang="en-US" sz="3200" b="1">
                <a:solidFill>
                  <a:srgbClr val="FF6600"/>
                </a:solidFill>
                <a:latin typeface="Tahoma" charset="0"/>
                <a:cs typeface="ＭＳ Ｐゴシック" charset="0"/>
              </a:rPr>
              <a:t>”</a:t>
            </a:r>
            <a:r>
              <a:rPr lang="en-US" sz="3200" b="1">
                <a:solidFill>
                  <a:srgbClr val="FF6600"/>
                </a:solidFill>
                <a:latin typeface="Tahoma" charset="0"/>
                <a:cs typeface="ＭＳ Ｐゴシック" charset="0"/>
              </a:rPr>
              <a:t> QUPID (Production Version)</a:t>
            </a:r>
            <a:endParaRPr lang="en-US" sz="4000" b="1">
              <a:solidFill>
                <a:srgbClr val="FF6600"/>
              </a:solidFill>
              <a:latin typeface="Tahoma" charset="0"/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288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52400" y="11113"/>
            <a:ext cx="9296400" cy="685800"/>
          </a:xfrm>
        </p:spPr>
        <p:txBody>
          <a:bodyPr/>
          <a:lstStyle/>
          <a:p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Comparison of Low-radioactive</a:t>
            </a:r>
            <a:b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Photon Detectors from Hamamatsu</a:t>
            </a:r>
          </a:p>
        </p:txBody>
      </p:sp>
      <p:grpSp>
        <p:nvGrpSpPr>
          <p:cNvPr id="22531" name="Group 11"/>
          <p:cNvGrpSpPr>
            <a:grpSpLocks/>
          </p:cNvGrpSpPr>
          <p:nvPr/>
        </p:nvGrpSpPr>
        <p:grpSpPr bwMode="auto">
          <a:xfrm>
            <a:off x="0" y="715963"/>
            <a:ext cx="9607803" cy="6623050"/>
            <a:chOff x="0" y="715963"/>
            <a:chExt cx="9607289" cy="6623979"/>
          </a:xfrm>
        </p:grpSpPr>
        <p:pic>
          <p:nvPicPr>
            <p:cNvPr id="2253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15963"/>
              <a:ext cx="9601200" cy="659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162417" y="762006"/>
              <a:ext cx="1250883" cy="10780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QUPID</a:t>
              </a:r>
            </a:p>
            <a:p>
              <a:pPr algn="ctr" eaLnBrk="1" hangingPunct="1"/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3 inch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7351" y="762006"/>
              <a:ext cx="1174687" cy="10780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R8520</a:t>
              </a:r>
            </a:p>
            <a:p>
              <a:pPr algn="ctr" eaLnBrk="1" hangingPunct="1"/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1 inch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54209" y="762006"/>
              <a:ext cx="1176274" cy="10780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R8778</a:t>
              </a:r>
            </a:p>
            <a:p>
              <a:pPr algn="ctr" eaLnBrk="1" hangingPunct="1"/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2 inch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3218" y="6485747"/>
              <a:ext cx="1519157" cy="85419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rgbClr val="FFFF00"/>
                  </a:solidFill>
                  <a:latin typeface="+mn-lt"/>
                  <a:ea typeface="+mn-ea"/>
                </a:rPr>
                <a:t>XENON10</a:t>
              </a:r>
            </a:p>
            <a:p>
              <a:pPr algn="ctr">
                <a:defRPr/>
              </a:pPr>
              <a:r>
                <a:rPr lang="en-US" b="1" dirty="0">
                  <a:solidFill>
                    <a:srgbClr val="FFFF00"/>
                  </a:solidFill>
                  <a:latin typeface="+mn-lt"/>
                  <a:ea typeface="+mn-ea"/>
                </a:rPr>
                <a:t>XENON100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36747" y="6485747"/>
              <a:ext cx="1266757" cy="85419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rgbClr val="FFFF00"/>
                  </a:solidFill>
                  <a:latin typeface="+mn-lt"/>
                  <a:ea typeface="+mn-ea"/>
                </a:rPr>
                <a:t>LUX</a:t>
              </a:r>
            </a:p>
            <a:p>
              <a:pPr algn="ctr">
                <a:defRPr/>
              </a:pPr>
              <a:r>
                <a:rPr lang="en-US" b="1" dirty="0">
                  <a:solidFill>
                    <a:srgbClr val="FFFF00"/>
                  </a:solidFill>
                  <a:latin typeface="+mn-lt"/>
                  <a:ea typeface="+mn-ea"/>
                </a:rPr>
                <a:t>(XMASS)</a:t>
              </a:r>
            </a:p>
          </p:txBody>
        </p:sp>
        <p:sp>
          <p:nvSpPr>
            <p:cNvPr id="22538" name="TextBox 15"/>
            <p:cNvSpPr txBox="1">
              <a:spLocks noChangeArrowheads="1"/>
            </p:cNvSpPr>
            <p:nvPr/>
          </p:nvSpPr>
          <p:spPr bwMode="auto">
            <a:xfrm>
              <a:off x="7940936" y="6115050"/>
              <a:ext cx="1666353" cy="1200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 dirty="0">
                  <a:solidFill>
                    <a:srgbClr val="FFFF00"/>
                  </a:solidFill>
                  <a:latin typeface="Arial Narrow" charset="0"/>
                </a:rPr>
                <a:t>DarkSide50</a:t>
              </a:r>
            </a:p>
            <a:p>
              <a:pPr algn="ctr" eaLnBrk="1" hangingPunct="1"/>
              <a:r>
                <a:rPr lang="en-US" b="1" dirty="0" smtClean="0">
                  <a:solidFill>
                    <a:srgbClr val="FFFF00"/>
                  </a:solidFill>
                  <a:latin typeface="Arial Narrow" charset="0"/>
                </a:rPr>
                <a:t>XENON1Ton</a:t>
              </a:r>
              <a:endParaRPr lang="en-US" b="1" dirty="0">
                <a:solidFill>
                  <a:srgbClr val="FFFF00"/>
                </a:solidFill>
                <a:latin typeface="Arial Narrow" charset="0"/>
              </a:endParaRPr>
            </a:p>
            <a:p>
              <a:pPr algn="ctr" eaLnBrk="1" hangingPunct="1"/>
              <a:r>
                <a:rPr lang="en-US" b="1" dirty="0" smtClean="0">
                  <a:solidFill>
                    <a:srgbClr val="FFFF00"/>
                  </a:solidFill>
                  <a:latin typeface="Arial Narrow" charset="0"/>
                </a:rPr>
                <a:t>MAX, XAX</a:t>
              </a:r>
              <a:endParaRPr lang="en-US" b="1" dirty="0">
                <a:solidFill>
                  <a:srgbClr val="FFFF00"/>
                </a:solidFill>
                <a:latin typeface="Arial Narrow" charset="0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356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QE of two types of QUPID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6/1/2011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52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055182"/>
              </p:ext>
            </p:extLst>
          </p:nvPr>
        </p:nvGraphicFramePr>
        <p:xfrm>
          <a:off x="-61188" y="894080"/>
          <a:ext cx="9664438" cy="5991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3" name="Straight Arrow Connector 11"/>
          <p:cNvCxnSpPr>
            <a:cxnSpLocks noChangeAspect="1"/>
          </p:cNvCxnSpPr>
          <p:nvPr/>
        </p:nvCxnSpPr>
        <p:spPr bwMode="auto">
          <a:xfrm rot="5400000">
            <a:off x="1357313" y="5470525"/>
            <a:ext cx="639762" cy="1587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1752600" y="4933890"/>
            <a:ext cx="1750725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+mn-lt"/>
                <a:ea typeface="+mn-ea"/>
              </a:rPr>
              <a:t>Xenon (178 nm)</a:t>
            </a:r>
            <a:endParaRPr lang="en-US" sz="20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cxnSp>
        <p:nvCxnSpPr>
          <p:cNvPr id="15" name="Straight Arrow Connector 17"/>
          <p:cNvCxnSpPr>
            <a:cxnSpLocks noChangeAspect="1"/>
          </p:cNvCxnSpPr>
          <p:nvPr/>
        </p:nvCxnSpPr>
        <p:spPr bwMode="auto">
          <a:xfrm rot="5400000">
            <a:off x="5700713" y="5459412"/>
            <a:ext cx="639762" cy="1588"/>
          </a:xfrm>
          <a:prstGeom prst="straightConnector1">
            <a:avLst/>
          </a:prstGeom>
          <a:noFill/>
          <a:ln w="28575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5257800" y="4933890"/>
            <a:ext cx="238741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0000FF"/>
                </a:solidFill>
                <a:latin typeface="+mn-lt"/>
                <a:ea typeface="+mn-ea"/>
              </a:rPr>
              <a:t>Argon + TPB (420 nm)</a:t>
            </a:r>
            <a:endParaRPr lang="en-US" sz="2000" b="1" dirty="0">
              <a:solidFill>
                <a:srgbClr val="0000FF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677914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" t="7179" r="5546" b="2187"/>
          <a:stretch/>
        </p:blipFill>
        <p:spPr>
          <a:xfrm>
            <a:off x="0" y="914400"/>
            <a:ext cx="9601199" cy="5976938"/>
          </a:xfrm>
          <a:noFill/>
        </p:spPr>
      </p:pic>
      <p:sp>
        <p:nvSpPr>
          <p:cNvPr id="61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</a:rPr>
              <a:t>1, 2 and 3 PE Distribution with 2m cable</a:t>
            </a:r>
          </a:p>
        </p:txBody>
      </p:sp>
      <p:sp>
        <p:nvSpPr>
          <p:cNvPr id="614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14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61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4777EA0-A17F-724B-AB04-0216AF0C5E82}" type="slidenum">
              <a:rPr lang="en-US" sz="1500">
                <a:solidFill>
                  <a:srgbClr val="0000FF"/>
                </a:solidFill>
              </a:rPr>
              <a:pPr eaLnBrk="1" hangingPunct="1"/>
              <a:t>53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5400" y="3124200"/>
            <a:ext cx="91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+mn-ea"/>
              </a:rPr>
              <a:t>2 PE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53000" y="1752600"/>
            <a:ext cx="91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+mn-ea"/>
              </a:rPr>
              <a:t>3 PE</a:t>
            </a:r>
          </a:p>
        </p:txBody>
      </p:sp>
      <p:sp>
        <p:nvSpPr>
          <p:cNvPr id="21" name="TextBox 20"/>
          <p:cNvSpPr txBox="1"/>
          <p:nvPr/>
        </p:nvSpPr>
        <p:spPr bwMode="auto">
          <a:xfrm>
            <a:off x="5302250" y="4343400"/>
            <a:ext cx="91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+mn-ea"/>
              </a:rPr>
              <a:t>1 PE</a:t>
            </a:r>
          </a:p>
        </p:txBody>
      </p:sp>
    </p:spTree>
    <p:extLst>
      <p:ext uri="{BB962C8B-B14F-4D97-AF65-F5344CB8AC3E}">
        <p14:creationId xmlns:p14="http://schemas.microsoft.com/office/powerpoint/2010/main" val="38301380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Content Placeholder 3" descr="IMG_908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7315200"/>
          </a:xfrm>
        </p:spPr>
      </p:pic>
      <p:sp>
        <p:nvSpPr>
          <p:cNvPr id="167938" name="Title 1"/>
          <p:cNvSpPr>
            <a:spLocks noGrp="1"/>
          </p:cNvSpPr>
          <p:nvPr>
            <p:ph type="title"/>
          </p:nvPr>
        </p:nvSpPr>
        <p:spPr>
          <a:xfrm>
            <a:off x="152400" y="-76200"/>
            <a:ext cx="9296400" cy="6858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7 QUPID Array </a:t>
            </a:r>
            <a:r>
              <a:rPr lang="en-US" sz="3200" dirty="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on Base </a:t>
            </a:r>
            <a:r>
              <a:rPr lang="en-US" sz="3200" dirty="0" smtClean="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Plate at UCLA</a:t>
            </a:r>
            <a:endParaRPr lang="en-US" sz="3200" dirty="0">
              <a:solidFill>
                <a:srgbClr val="FFFF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60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XENON1T (</a:t>
            </a:r>
            <a:r>
              <a:rPr lang="en-US" dirty="0" smtClean="0">
                <a:solidFill>
                  <a:srgbClr val="FF0000"/>
                </a:solidFill>
              </a:rPr>
              <a:t>G2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1199" b="4101"/>
          <a:stretch/>
        </p:blipFill>
        <p:spPr>
          <a:xfrm>
            <a:off x="0" y="857700"/>
            <a:ext cx="9601200" cy="610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487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Expected Backgrounds in XENON 1Ton</a:t>
            </a:r>
            <a:b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(100 Year, Multi-hit Cut)</a:t>
            </a:r>
          </a:p>
        </p:txBody>
      </p:sp>
      <p:sp>
        <p:nvSpPr>
          <p:cNvPr id="11673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963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1674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9A785B3-A916-6842-ACE3-6D2A25CA71A2}" type="slidenum">
              <a:rPr lang="en-US" sz="1500">
                <a:solidFill>
                  <a:srgbClr val="0000FF"/>
                </a:solidFill>
              </a:rPr>
              <a:pPr eaLnBrk="1" hangingPunct="1"/>
              <a:t>56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16742" name="Content Placeholder 7" descr="nomulti_noS2S1_scatt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725" y="731838"/>
            <a:ext cx="3703638" cy="6257925"/>
          </a:xfrm>
        </p:spPr>
      </p:pic>
      <p:sp>
        <p:nvSpPr>
          <p:cNvPr id="116743" name="TextBox 8"/>
          <p:cNvSpPr txBox="1">
            <a:spLocks noChangeArrowheads="1"/>
          </p:cNvSpPr>
          <p:nvPr/>
        </p:nvSpPr>
        <p:spPr bwMode="auto">
          <a:xfrm>
            <a:off x="1262063" y="5421313"/>
            <a:ext cx="7953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C000"/>
                </a:solidFill>
                <a:latin typeface="Arial Narrow" charset="0"/>
              </a:rPr>
              <a:t>1.1 ton</a:t>
            </a:r>
          </a:p>
        </p:txBody>
      </p:sp>
      <p:sp>
        <p:nvSpPr>
          <p:cNvPr id="116744" name="Rectangle 12"/>
          <p:cNvSpPr>
            <a:spLocks noChangeArrowheads="1"/>
          </p:cNvSpPr>
          <p:nvPr/>
        </p:nvSpPr>
        <p:spPr bwMode="auto">
          <a:xfrm>
            <a:off x="1143000" y="3962400"/>
            <a:ext cx="14239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/>
          <a:p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 0.07 </a:t>
            </a:r>
            <a:r>
              <a:rPr lang="en-US" sz="2000" b="1">
                <a:solidFill>
                  <a:srgbClr val="FF00FF"/>
                </a:solidFill>
                <a:latin typeface="Arial Narrow" charset="0"/>
                <a:sym typeface="Symbol" charset="0"/>
              </a:rPr>
              <a:t> </a:t>
            </a:r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/ year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048000" y="1362073"/>
            <a:ext cx="1173162" cy="1987393"/>
            <a:chOff x="7329906" y="5611571"/>
            <a:chExt cx="1174224" cy="1986633"/>
          </a:xfrm>
        </p:grpSpPr>
        <p:sp>
          <p:nvSpPr>
            <p:cNvPr id="116752" name="Rectangle 17"/>
            <p:cNvSpPr>
              <a:spLocks noChangeArrowheads="1"/>
            </p:cNvSpPr>
            <p:nvPr/>
          </p:nvSpPr>
          <p:spPr bwMode="auto">
            <a:xfrm>
              <a:off x="7464966" y="5611571"/>
              <a:ext cx="871819" cy="1456767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16753" name="TextBox 8"/>
            <p:cNvSpPr txBox="1">
              <a:spLocks noChangeArrowheads="1"/>
            </p:cNvSpPr>
            <p:nvPr/>
          </p:nvSpPr>
          <p:spPr bwMode="auto">
            <a:xfrm>
              <a:off x="7329906" y="7220681"/>
              <a:ext cx="1174224" cy="377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800" b="1" dirty="0">
                  <a:solidFill>
                    <a:srgbClr val="FF0000"/>
                  </a:solidFill>
                  <a:latin typeface="Arial Narrow" charset="0"/>
                </a:rPr>
                <a:t>XENON100</a:t>
              </a:r>
            </a:p>
          </p:txBody>
        </p:sp>
      </p:grpSp>
      <p:pic>
        <p:nvPicPr>
          <p:cNvPr id="116746" name="Content Placeholder 7" descr="nomulti_noS2S1_sca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731838"/>
            <a:ext cx="3703637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7" name="TextBox 8"/>
          <p:cNvSpPr txBox="1">
            <a:spLocks noChangeArrowheads="1"/>
          </p:cNvSpPr>
          <p:nvPr/>
        </p:nvSpPr>
        <p:spPr bwMode="auto">
          <a:xfrm>
            <a:off x="5710238" y="5410200"/>
            <a:ext cx="79533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C000"/>
                </a:solidFill>
                <a:latin typeface="Arial Narrow" charset="0"/>
              </a:rPr>
              <a:t>1.1 ton</a:t>
            </a:r>
          </a:p>
        </p:txBody>
      </p:sp>
      <p:sp>
        <p:nvSpPr>
          <p:cNvPr id="116748" name="Rectangle 16"/>
          <p:cNvSpPr>
            <a:spLocks noChangeArrowheads="1"/>
          </p:cNvSpPr>
          <p:nvPr/>
        </p:nvSpPr>
        <p:spPr bwMode="auto">
          <a:xfrm>
            <a:off x="5486400" y="3886200"/>
            <a:ext cx="1271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/>
          <a:p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0.1 </a:t>
            </a:r>
            <a:r>
              <a:rPr lang="en-US" sz="2000" b="1">
                <a:solidFill>
                  <a:srgbClr val="FF00FF"/>
                </a:solidFill>
                <a:latin typeface="Arial Narrow" charset="0"/>
                <a:sym typeface="Symbol" charset="0"/>
              </a:rPr>
              <a:t>n </a:t>
            </a:r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/ year</a:t>
            </a:r>
          </a:p>
        </p:txBody>
      </p:sp>
      <p:grpSp>
        <p:nvGrpSpPr>
          <p:cNvPr id="18" name="Group 19"/>
          <p:cNvGrpSpPr>
            <a:grpSpLocks/>
          </p:cNvGrpSpPr>
          <p:nvPr/>
        </p:nvGrpSpPr>
        <p:grpSpPr bwMode="auto">
          <a:xfrm>
            <a:off x="7306204" y="1371600"/>
            <a:ext cx="1173162" cy="1987393"/>
            <a:chOff x="7329906" y="5611571"/>
            <a:chExt cx="1174224" cy="1986633"/>
          </a:xfrm>
        </p:grpSpPr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7464966" y="5611571"/>
              <a:ext cx="871819" cy="1456767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" name="TextBox 8"/>
            <p:cNvSpPr txBox="1">
              <a:spLocks noChangeArrowheads="1"/>
            </p:cNvSpPr>
            <p:nvPr/>
          </p:nvSpPr>
          <p:spPr bwMode="auto">
            <a:xfrm>
              <a:off x="7329906" y="7220681"/>
              <a:ext cx="1174224" cy="377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800" b="1" dirty="0">
                  <a:solidFill>
                    <a:srgbClr val="FF0000"/>
                  </a:solidFill>
                  <a:latin typeface="Arial Narrow" charset="0"/>
                </a:rPr>
                <a:t>XENON100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3807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506" name="Straight Arrow Connector 53"/>
          <p:cNvCxnSpPr>
            <a:cxnSpLocks noChangeShapeType="1"/>
          </p:cNvCxnSpPr>
          <p:nvPr/>
        </p:nvCxnSpPr>
        <p:spPr bwMode="auto">
          <a:xfrm rot="5400000">
            <a:off x="2266950" y="3771900"/>
            <a:ext cx="3733800" cy="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2"/>
          <p:cNvSpPr txBox="1"/>
          <p:nvPr/>
        </p:nvSpPr>
        <p:spPr bwMode="auto">
          <a:xfrm>
            <a:off x="3905250" y="3560763"/>
            <a:ext cx="762000" cy="373062"/>
          </a:xfrm>
          <a:prstGeom prst="rect">
            <a:avLst/>
          </a:prstGeom>
          <a:solidFill>
            <a:schemeClr val="bg1"/>
          </a:solidFill>
        </p:spPr>
        <p:txBody>
          <a:bodyPr lIns="91325" tIns="45662" rIns="91325" bIns="45662" anchor="ctr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4m</a:t>
            </a:r>
          </a:p>
        </p:txBody>
      </p:sp>
      <p:pic>
        <p:nvPicPr>
          <p:cNvPr id="21508" name="Picture 5" descr="4meter_3-5-10_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0" r="17694"/>
          <a:stretch>
            <a:fillRect/>
          </a:stretch>
        </p:blipFill>
        <p:spPr bwMode="auto">
          <a:xfrm>
            <a:off x="4343400" y="914400"/>
            <a:ext cx="5078413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1510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151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DFE79ED-B73D-5949-BD10-099CFDBDEB38}" type="slidenum">
              <a:rPr lang="en-US" sz="1500">
                <a:solidFill>
                  <a:srgbClr val="0000FF"/>
                </a:solidFill>
              </a:rPr>
              <a:pPr eaLnBrk="1" hangingPunct="1"/>
              <a:t>57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440" name="Title 1"/>
          <p:cNvSpPr txBox="1">
            <a:spLocks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19" tIns="48261" rIns="96519" bIns="48261" anchor="ctr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MAX Detector (</a:t>
            </a:r>
            <a:r>
              <a:rPr lang="en-US" sz="4000" b="1" dirty="0" smtClean="0">
                <a:solidFill>
                  <a:srgbClr val="FF0000"/>
                </a:solidFill>
                <a:latin typeface="Tahoma" charset="0"/>
                <a:cs typeface="ＭＳ Ｐゴシック" charset="0"/>
              </a:rPr>
              <a:t>G3</a:t>
            </a:r>
            <a:r>
              <a:rPr lang="en-US" sz="4000" b="1" dirty="0" smtClean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)</a:t>
            </a:r>
            <a:endParaRPr lang="en-US" sz="2800" b="1" dirty="0">
              <a:solidFill>
                <a:srgbClr val="009973"/>
              </a:solidFill>
              <a:latin typeface="Tahoma" charset="0"/>
              <a:cs typeface="ＭＳ Ｐゴシック" charset="0"/>
            </a:endParaRPr>
          </a:p>
        </p:txBody>
      </p:sp>
      <p:sp>
        <p:nvSpPr>
          <p:cNvPr id="21513" name="TextBox 34"/>
          <p:cNvSpPr txBox="1">
            <a:spLocks noChangeArrowheads="1"/>
          </p:cNvSpPr>
          <p:nvPr/>
        </p:nvSpPr>
        <p:spPr bwMode="auto">
          <a:xfrm>
            <a:off x="806450" y="990600"/>
            <a:ext cx="11017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6" rIns="91293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Arial Narrow" charset="0"/>
              </a:rPr>
              <a:t>Xe</a:t>
            </a:r>
          </a:p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20 ton</a:t>
            </a:r>
          </a:p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(10 ton)</a:t>
            </a:r>
            <a:endParaRPr lang="en-US" sz="3200" b="1">
              <a:solidFill>
                <a:srgbClr val="FF0000"/>
              </a:solidFill>
            </a:endParaRPr>
          </a:p>
        </p:txBody>
      </p:sp>
      <p:cxnSp>
        <p:nvCxnSpPr>
          <p:cNvPr id="21514" name="Straight Arrow Connector 53"/>
          <p:cNvCxnSpPr>
            <a:cxnSpLocks noChangeShapeType="1"/>
          </p:cNvCxnSpPr>
          <p:nvPr/>
        </p:nvCxnSpPr>
        <p:spPr bwMode="auto">
          <a:xfrm rot="5400000">
            <a:off x="-551656" y="4152106"/>
            <a:ext cx="1905000" cy="1588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5" name="TextBox 10"/>
          <p:cNvSpPr txBox="1">
            <a:spLocks noChangeArrowheads="1"/>
          </p:cNvSpPr>
          <p:nvPr/>
        </p:nvSpPr>
        <p:spPr bwMode="auto">
          <a:xfrm>
            <a:off x="112713" y="3924300"/>
            <a:ext cx="762000" cy="373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5" tIns="45662" rIns="91325" bIns="45662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C00000"/>
                </a:solidFill>
                <a:latin typeface="Arial Narrow" charset="0"/>
              </a:rPr>
              <a:t>2 m</a:t>
            </a:r>
          </a:p>
        </p:txBody>
      </p:sp>
      <p:sp>
        <p:nvSpPr>
          <p:cNvPr id="21516" name="TextBox 33"/>
          <p:cNvSpPr txBox="1">
            <a:spLocks noChangeArrowheads="1"/>
          </p:cNvSpPr>
          <p:nvPr/>
        </p:nvSpPr>
        <p:spPr bwMode="auto">
          <a:xfrm>
            <a:off x="3019425" y="838200"/>
            <a:ext cx="1095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6" rIns="91293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baseline="30000" dirty="0">
                <a:solidFill>
                  <a:srgbClr val="0000FF"/>
                </a:solidFill>
                <a:latin typeface="Arial Narrow" charset="0"/>
              </a:rPr>
              <a:t>40</a:t>
            </a:r>
            <a:r>
              <a:rPr lang="en-US" sz="3200" b="1" dirty="0">
                <a:solidFill>
                  <a:srgbClr val="0000FF"/>
                </a:solidFill>
                <a:latin typeface="Arial Narrow" charset="0"/>
              </a:rPr>
              <a:t>Ar</a:t>
            </a:r>
          </a:p>
          <a:p>
            <a:pPr algn="ctr" eaLnBrk="1" hangingPunct="1"/>
            <a:r>
              <a:rPr lang="en-US" b="1" dirty="0">
                <a:solidFill>
                  <a:srgbClr val="0000FF"/>
                </a:solidFill>
                <a:latin typeface="Arial Narrow" charset="0"/>
              </a:rPr>
              <a:t>70 ton</a:t>
            </a:r>
          </a:p>
          <a:p>
            <a:pPr algn="ctr" eaLnBrk="1" hangingPunct="1"/>
            <a:r>
              <a:rPr lang="en-US" b="1" dirty="0">
                <a:solidFill>
                  <a:srgbClr val="0000FF"/>
                </a:solidFill>
                <a:latin typeface="Arial Narrow" charset="0"/>
              </a:rPr>
              <a:t>(50 ton)</a:t>
            </a:r>
            <a:endParaRPr lang="en-US" sz="3200" b="1" dirty="0">
              <a:solidFill>
                <a:srgbClr val="0000FF"/>
              </a:solidFill>
              <a:latin typeface="Arial Narrow" charset="0"/>
            </a:endParaRPr>
          </a:p>
        </p:txBody>
      </p:sp>
      <p:sp>
        <p:nvSpPr>
          <p:cNvPr id="21517" name="Rectangle 16"/>
          <p:cNvSpPr>
            <a:spLocks noChangeArrowheads="1"/>
          </p:cNvSpPr>
          <p:nvPr/>
        </p:nvSpPr>
        <p:spPr bwMode="auto">
          <a:xfrm>
            <a:off x="304800" y="5867400"/>
            <a:ext cx="2667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5" rIns="91391" bIns="45695">
            <a:spAutoFit/>
          </a:bodyPr>
          <a:lstStyle/>
          <a:p>
            <a:r>
              <a:rPr lang="en-US" sz="1600" b="1" dirty="0">
                <a:solidFill>
                  <a:srgbClr val="32946A"/>
                </a:solidFill>
                <a:latin typeface="Arial Narrow" charset="0"/>
              </a:rPr>
              <a:t>3</a:t>
            </a:r>
            <a:r>
              <a:rPr lang="ja-JP" altLang="en-US" sz="1600" b="1" dirty="0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600" b="1" dirty="0">
                <a:solidFill>
                  <a:srgbClr val="32946A"/>
                </a:solidFill>
                <a:latin typeface="Arial Narrow" charset="0"/>
              </a:rPr>
              <a:t> QUPID x 595 (Top)</a:t>
            </a:r>
          </a:p>
          <a:p>
            <a:r>
              <a:rPr lang="en-US" sz="1600" b="1" dirty="0">
                <a:solidFill>
                  <a:srgbClr val="32946A"/>
                </a:solidFill>
                <a:latin typeface="Arial Narrow" charset="0"/>
              </a:rPr>
              <a:t>3</a:t>
            </a:r>
            <a:r>
              <a:rPr lang="ja-JP" altLang="en-US" sz="1600" b="1" dirty="0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600" b="1" dirty="0">
                <a:solidFill>
                  <a:srgbClr val="32946A"/>
                </a:solidFill>
                <a:latin typeface="Arial Narrow" charset="0"/>
              </a:rPr>
              <a:t> QUPID x 595 (Bottom)</a:t>
            </a:r>
          </a:p>
        </p:txBody>
      </p:sp>
      <p:pic>
        <p:nvPicPr>
          <p:cNvPr id="21518" name="Content Placeholder 6" descr="argon1ton_2-21-10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2" t="1563" r="23576" b="2188"/>
          <a:stretch>
            <a:fillRect/>
          </a:stretch>
        </p:blipFill>
        <p:spPr bwMode="auto">
          <a:xfrm>
            <a:off x="566738" y="2498725"/>
            <a:ext cx="2895600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9" name="Rectangle 16"/>
          <p:cNvSpPr>
            <a:spLocks noChangeArrowheads="1"/>
          </p:cNvSpPr>
          <p:nvPr/>
        </p:nvSpPr>
        <p:spPr bwMode="auto">
          <a:xfrm>
            <a:off x="3352800" y="6324600"/>
            <a:ext cx="2438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5" rIns="91391" bIns="45695">
            <a:spAutoFit/>
          </a:bodyPr>
          <a:lstStyle/>
          <a:p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3</a:t>
            </a:r>
            <a:r>
              <a:rPr lang="ja-JP" altLang="en-US" sz="1600" b="1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 QUPID x 2644 (Top)</a:t>
            </a:r>
          </a:p>
          <a:p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3</a:t>
            </a:r>
            <a:r>
              <a:rPr lang="ja-JP" altLang="en-US" sz="1600" b="1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 QUPID x 2644 (Bottom)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4meter_3-5-10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9" r="15044"/>
          <a:stretch>
            <a:fillRect/>
          </a:stretch>
        </p:blipFill>
        <p:spPr bwMode="auto">
          <a:xfrm>
            <a:off x="4891088" y="1828800"/>
            <a:ext cx="4557712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2532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253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F0A6BE1-7E6C-A94F-A23C-106475598EA3}" type="slidenum">
              <a:rPr lang="en-US" sz="1500">
                <a:solidFill>
                  <a:srgbClr val="0000FF"/>
                </a:solidFill>
              </a:rPr>
              <a:pPr eaLnBrk="1" hangingPunct="1"/>
              <a:t>58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2534" name="Title 1"/>
          <p:cNvSpPr txBox="1">
            <a:spLocks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54" tIns="48278" rIns="96554" bIns="48278" anchor="ctr"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600" b="1" dirty="0" smtClean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MAX (</a:t>
            </a:r>
            <a:r>
              <a:rPr lang="en-US" sz="3600" b="1" dirty="0" smtClean="0">
                <a:solidFill>
                  <a:srgbClr val="FF0000"/>
                </a:solidFill>
                <a:latin typeface="Tahoma" charset="0"/>
                <a:cs typeface="ＭＳ Ｐゴシック" charset="0"/>
              </a:rPr>
              <a:t>G3</a:t>
            </a:r>
            <a:r>
              <a:rPr lang="en-US" sz="3600" b="1" dirty="0" smtClean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) Shielding </a:t>
            </a:r>
            <a:r>
              <a:rPr lang="en-US" sz="3600" b="1" dirty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Structure</a:t>
            </a:r>
          </a:p>
        </p:txBody>
      </p:sp>
      <p:sp>
        <p:nvSpPr>
          <p:cNvPr id="22535" name="TextBox 34"/>
          <p:cNvSpPr txBox="1">
            <a:spLocks noChangeArrowheads="1"/>
          </p:cNvSpPr>
          <p:nvPr/>
        </p:nvSpPr>
        <p:spPr bwMode="auto">
          <a:xfrm>
            <a:off x="987425" y="685800"/>
            <a:ext cx="11017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5" tIns="45662" rIns="91325" bIns="4566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FF0000"/>
                </a:solidFill>
                <a:latin typeface="Arial Narrow" charset="0"/>
              </a:rPr>
              <a:t>Xe</a:t>
            </a:r>
            <a:endParaRPr lang="en-US" sz="3200" b="1" dirty="0">
              <a:solidFill>
                <a:srgbClr val="FF0000"/>
              </a:solidFill>
              <a:latin typeface="Arial Narrow" charset="0"/>
            </a:endParaRPr>
          </a:p>
          <a:p>
            <a:pPr algn="ctr" eaLnBrk="1" hangingPunct="1"/>
            <a:r>
              <a:rPr lang="en-US" b="1" dirty="0">
                <a:solidFill>
                  <a:srgbClr val="FF0000"/>
                </a:solidFill>
                <a:latin typeface="Arial Narrow" charset="0"/>
              </a:rPr>
              <a:t>20 ton</a:t>
            </a:r>
          </a:p>
          <a:p>
            <a:pPr algn="ctr" eaLnBrk="1" hangingPunct="1"/>
            <a:r>
              <a:rPr lang="en-US" b="1" dirty="0">
                <a:solidFill>
                  <a:srgbClr val="FF0000"/>
                </a:solidFill>
                <a:latin typeface="Arial Narrow" charset="0"/>
              </a:rPr>
              <a:t>(10 ton)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22536" name="Straight Arrow Connector 53"/>
          <p:cNvCxnSpPr>
            <a:cxnSpLocks noChangeShapeType="1"/>
          </p:cNvCxnSpPr>
          <p:nvPr/>
        </p:nvCxnSpPr>
        <p:spPr bwMode="auto">
          <a:xfrm rot="5400000">
            <a:off x="2601119" y="4229894"/>
            <a:ext cx="4343400" cy="1588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7" name="TextBox 21"/>
          <p:cNvSpPr txBox="1">
            <a:spLocks noChangeArrowheads="1"/>
          </p:cNvSpPr>
          <p:nvPr/>
        </p:nvSpPr>
        <p:spPr bwMode="auto">
          <a:xfrm rot="5400000">
            <a:off x="4436269" y="4023519"/>
            <a:ext cx="7270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C00000"/>
                </a:solidFill>
                <a:latin typeface="Arial Narrow" charset="0"/>
              </a:rPr>
              <a:t>18 m</a:t>
            </a:r>
          </a:p>
        </p:txBody>
      </p:sp>
      <p:pic>
        <p:nvPicPr>
          <p:cNvPr id="22538" name="Picture 5" descr="xenon10ton 2-8-10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1" t="5051" r="22086" b="4050"/>
          <a:stretch>
            <a:fillRect/>
          </a:stretch>
        </p:blipFill>
        <p:spPr bwMode="auto">
          <a:xfrm>
            <a:off x="106363" y="1960563"/>
            <a:ext cx="44450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90500" y="5791200"/>
            <a:ext cx="1082675" cy="338138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r>
              <a:rPr lang="en-US" sz="1600" b="1">
                <a:solidFill>
                  <a:srgbClr val="85FFE0"/>
                </a:solidFill>
                <a:latin typeface="Arial Narrow" charset="0"/>
              </a:rPr>
              <a:t>Water Tank</a:t>
            </a:r>
            <a:endParaRPr lang="en-US" sz="1800">
              <a:solidFill>
                <a:srgbClr val="85FFE0"/>
              </a:solidFill>
            </a:endParaRPr>
          </a:p>
        </p:txBody>
      </p:sp>
      <p:sp>
        <p:nvSpPr>
          <p:cNvPr id="22540" name="Rectangle 16"/>
          <p:cNvSpPr>
            <a:spLocks noChangeArrowheads="1"/>
          </p:cNvSpPr>
          <p:nvPr/>
        </p:nvSpPr>
        <p:spPr bwMode="auto">
          <a:xfrm>
            <a:off x="1406525" y="4611688"/>
            <a:ext cx="688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/>
          <a:p>
            <a:r>
              <a:rPr lang="en-US" sz="1600" b="1" dirty="0">
                <a:solidFill>
                  <a:srgbClr val="FFFFCC"/>
                </a:solidFill>
                <a:latin typeface="Arial Narrow" charset="0"/>
              </a:rPr>
              <a:t>Liquid</a:t>
            </a:r>
          </a:p>
          <a:p>
            <a:r>
              <a:rPr lang="en-US" sz="1600" b="1" dirty="0" err="1">
                <a:solidFill>
                  <a:srgbClr val="FFFFCC"/>
                </a:solidFill>
                <a:latin typeface="Arial Narrow" charset="0"/>
              </a:rPr>
              <a:t>Scinti</a:t>
            </a:r>
            <a:endParaRPr lang="en-US" sz="1800" dirty="0">
              <a:solidFill>
                <a:srgbClr val="FFFFCC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45088" y="5810250"/>
            <a:ext cx="1082675" cy="338138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r>
              <a:rPr lang="en-US" sz="1600" b="1">
                <a:solidFill>
                  <a:srgbClr val="85FFE0"/>
                </a:solidFill>
                <a:latin typeface="Arial Narrow" charset="0"/>
              </a:rPr>
              <a:t>Water Tank</a:t>
            </a:r>
            <a:endParaRPr lang="en-US" sz="1800">
              <a:solidFill>
                <a:srgbClr val="85FFE0"/>
              </a:solidFill>
            </a:endParaRPr>
          </a:p>
        </p:txBody>
      </p:sp>
      <p:cxnSp>
        <p:nvCxnSpPr>
          <p:cNvPr id="22542" name="Straight Arrow Connector 53"/>
          <p:cNvCxnSpPr>
            <a:cxnSpLocks noChangeShapeType="1"/>
          </p:cNvCxnSpPr>
          <p:nvPr/>
        </p:nvCxnSpPr>
        <p:spPr bwMode="auto">
          <a:xfrm>
            <a:off x="5103813" y="6704013"/>
            <a:ext cx="4344987" cy="1587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43" name="TextBox 24"/>
          <p:cNvSpPr txBox="1">
            <a:spLocks noChangeArrowheads="1"/>
          </p:cNvSpPr>
          <p:nvPr/>
        </p:nvSpPr>
        <p:spPr bwMode="auto">
          <a:xfrm>
            <a:off x="7010400" y="6484938"/>
            <a:ext cx="762000" cy="373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C00000"/>
                </a:solidFill>
                <a:latin typeface="Arial Narrow" charset="0"/>
              </a:rPr>
              <a:t>18 m</a:t>
            </a:r>
          </a:p>
        </p:txBody>
      </p:sp>
      <p:cxnSp>
        <p:nvCxnSpPr>
          <p:cNvPr id="22544" name="Straight Arrow Connector 53"/>
          <p:cNvCxnSpPr>
            <a:cxnSpLocks noChangeShapeType="1"/>
          </p:cNvCxnSpPr>
          <p:nvPr/>
        </p:nvCxnSpPr>
        <p:spPr bwMode="auto">
          <a:xfrm>
            <a:off x="1316038" y="6704013"/>
            <a:ext cx="1981200" cy="1587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45" name="TextBox 29"/>
          <p:cNvSpPr txBox="1">
            <a:spLocks noChangeArrowheads="1"/>
          </p:cNvSpPr>
          <p:nvPr/>
        </p:nvSpPr>
        <p:spPr bwMode="auto">
          <a:xfrm>
            <a:off x="2095500" y="6496050"/>
            <a:ext cx="609600" cy="373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C00000"/>
                </a:solidFill>
                <a:latin typeface="Arial Narrow" charset="0"/>
              </a:rPr>
              <a:t>8 m</a:t>
            </a:r>
          </a:p>
        </p:txBody>
      </p:sp>
      <p:sp>
        <p:nvSpPr>
          <p:cNvPr id="22546" name="TextBox 33"/>
          <p:cNvSpPr txBox="1">
            <a:spLocks noChangeArrowheads="1"/>
          </p:cNvSpPr>
          <p:nvPr/>
        </p:nvSpPr>
        <p:spPr bwMode="auto">
          <a:xfrm>
            <a:off x="5486400" y="685800"/>
            <a:ext cx="1095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5" tIns="45662" rIns="91325" bIns="4566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baseline="30000" dirty="0">
                <a:solidFill>
                  <a:srgbClr val="0000FF"/>
                </a:solidFill>
                <a:latin typeface="Arial Narrow" charset="0"/>
              </a:rPr>
              <a:t>40</a:t>
            </a:r>
            <a:r>
              <a:rPr lang="en-US" sz="3200" b="1" dirty="0">
                <a:solidFill>
                  <a:srgbClr val="0000FF"/>
                </a:solidFill>
                <a:latin typeface="Arial Narrow" charset="0"/>
              </a:rPr>
              <a:t>Ar</a:t>
            </a:r>
          </a:p>
          <a:p>
            <a:pPr algn="ctr" eaLnBrk="1" hangingPunct="1"/>
            <a:r>
              <a:rPr lang="en-US" b="1" dirty="0">
                <a:solidFill>
                  <a:srgbClr val="0000FF"/>
                </a:solidFill>
                <a:latin typeface="Arial Narrow" charset="0"/>
              </a:rPr>
              <a:t>70 ton</a:t>
            </a:r>
          </a:p>
          <a:p>
            <a:pPr algn="ctr" eaLnBrk="1" hangingPunct="1"/>
            <a:r>
              <a:rPr lang="en-US" b="1" dirty="0">
                <a:solidFill>
                  <a:srgbClr val="0000FF"/>
                </a:solidFill>
                <a:latin typeface="Arial Narrow" charset="0"/>
              </a:rPr>
              <a:t>(50 ton)</a:t>
            </a:r>
            <a:endParaRPr lang="en-US" sz="3200" b="1" dirty="0">
              <a:solidFill>
                <a:srgbClr val="0000FF"/>
              </a:solidFill>
              <a:latin typeface="Arial Narrow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172200" y="4764088"/>
            <a:ext cx="688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/>
          <a:p>
            <a:r>
              <a:rPr lang="en-US" sz="1600" b="1" dirty="0">
                <a:solidFill>
                  <a:srgbClr val="FFFFCC"/>
                </a:solidFill>
                <a:latin typeface="Arial Narrow" charset="0"/>
              </a:rPr>
              <a:t>Liquid</a:t>
            </a:r>
          </a:p>
          <a:p>
            <a:r>
              <a:rPr lang="en-US" sz="1600" b="1" dirty="0" err="1">
                <a:solidFill>
                  <a:srgbClr val="FFFFCC"/>
                </a:solidFill>
                <a:latin typeface="Arial Narrow" charset="0"/>
              </a:rPr>
              <a:t>Scinti</a:t>
            </a:r>
            <a:endParaRPr lang="en-US" sz="1800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MAX at DUSEL</a:t>
            </a:r>
            <a:endParaRPr lang="en-US" sz="4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2072" b="8336"/>
          <a:stretch/>
        </p:blipFill>
        <p:spPr>
          <a:xfrm>
            <a:off x="0" y="929348"/>
            <a:ext cx="9601200" cy="5014252"/>
          </a:xfrm>
          <a:prstGeom prst="rect">
            <a:avLst/>
          </a:prstGeom>
        </p:spPr>
      </p:pic>
      <p:sp>
        <p:nvSpPr>
          <p:cNvPr id="5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52400" y="7018338"/>
            <a:ext cx="1905000" cy="296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F0A6BE1-7E6C-A94F-A23C-106475598EA3}" type="slidenum">
              <a:rPr lang="en-US" sz="1500">
                <a:solidFill>
                  <a:srgbClr val="0000FF"/>
                </a:solidFill>
              </a:rPr>
              <a:pPr eaLnBrk="1" hangingPunct="1"/>
              <a:t>59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" name="TextBox 34"/>
          <p:cNvSpPr txBox="1">
            <a:spLocks noChangeArrowheads="1"/>
          </p:cNvSpPr>
          <p:nvPr/>
        </p:nvSpPr>
        <p:spPr bwMode="auto">
          <a:xfrm>
            <a:off x="2022475" y="5638800"/>
            <a:ext cx="11017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5" tIns="45662" rIns="91325" bIns="4566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FF0000"/>
                </a:solidFill>
                <a:latin typeface="Arial Narrow" charset="0"/>
              </a:rPr>
              <a:t>Xe</a:t>
            </a:r>
            <a:endParaRPr lang="en-US" sz="3200" b="1" dirty="0">
              <a:solidFill>
                <a:srgbClr val="FF0000"/>
              </a:solidFill>
              <a:latin typeface="Arial Narrow" charset="0"/>
            </a:endParaRPr>
          </a:p>
          <a:p>
            <a:pPr algn="ctr" eaLnBrk="1" hangingPunct="1"/>
            <a:r>
              <a:rPr lang="en-US" b="1" dirty="0">
                <a:solidFill>
                  <a:srgbClr val="FF0000"/>
                </a:solidFill>
                <a:latin typeface="Arial Narrow" charset="0"/>
              </a:rPr>
              <a:t>20 ton</a:t>
            </a:r>
          </a:p>
          <a:p>
            <a:pPr algn="ctr" eaLnBrk="1" hangingPunct="1"/>
            <a:r>
              <a:rPr lang="en-US" b="1" dirty="0">
                <a:solidFill>
                  <a:srgbClr val="FF0000"/>
                </a:solidFill>
                <a:latin typeface="Arial Narrow" charset="0"/>
              </a:rPr>
              <a:t>(10 ton)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33"/>
          <p:cNvSpPr txBox="1">
            <a:spLocks noChangeArrowheads="1"/>
          </p:cNvSpPr>
          <p:nvPr/>
        </p:nvSpPr>
        <p:spPr bwMode="auto">
          <a:xfrm>
            <a:off x="3324225" y="5410200"/>
            <a:ext cx="1095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6" rIns="91293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baseline="30000" dirty="0">
                <a:solidFill>
                  <a:srgbClr val="0000FF"/>
                </a:solidFill>
                <a:latin typeface="Arial Narrow" charset="0"/>
              </a:rPr>
              <a:t>40</a:t>
            </a:r>
            <a:r>
              <a:rPr lang="en-US" sz="3200" b="1" dirty="0">
                <a:solidFill>
                  <a:srgbClr val="0000FF"/>
                </a:solidFill>
                <a:latin typeface="Arial Narrow" charset="0"/>
              </a:rPr>
              <a:t>Ar</a:t>
            </a:r>
          </a:p>
          <a:p>
            <a:pPr algn="ctr" eaLnBrk="1" hangingPunct="1"/>
            <a:r>
              <a:rPr lang="en-US" b="1" dirty="0">
                <a:solidFill>
                  <a:srgbClr val="0000FF"/>
                </a:solidFill>
                <a:latin typeface="Arial Narrow" charset="0"/>
              </a:rPr>
              <a:t>70 ton</a:t>
            </a:r>
          </a:p>
          <a:p>
            <a:pPr algn="ctr" eaLnBrk="1" hangingPunct="1"/>
            <a:r>
              <a:rPr lang="en-US" b="1" dirty="0">
                <a:solidFill>
                  <a:srgbClr val="0000FF"/>
                </a:solidFill>
                <a:latin typeface="Arial Narrow" charset="0"/>
              </a:rPr>
              <a:t>(50 ton)</a:t>
            </a:r>
            <a:endParaRPr lang="en-US" sz="3200" b="1" dirty="0">
              <a:solidFill>
                <a:srgbClr val="0000FF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3279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Detection Technique</a:t>
            </a:r>
          </a:p>
        </p:txBody>
      </p:sp>
      <p:sp>
        <p:nvSpPr>
          <p:cNvPr id="3891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9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a typeface="Arial" charset="0"/>
              </a:rPr>
              <a:t>Katsushi Arisaka, UCLA</a:t>
            </a:r>
            <a:endParaRPr lang="en-US">
              <a:ea typeface="Arial" charset="0"/>
            </a:endParaRPr>
          </a:p>
        </p:txBody>
      </p:sp>
      <p:sp>
        <p:nvSpPr>
          <p:cNvPr id="389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403A2C5-0B81-C944-BB46-4D23CF7B87B5}" type="slidenum">
              <a:rPr lang="en-US" sz="1500">
                <a:solidFill>
                  <a:srgbClr val="0000FF"/>
                </a:solidFill>
              </a:rPr>
              <a:pPr eaLnBrk="1" hangingPunct="1"/>
              <a:t>6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897" t="12572" r="4341" b="4674"/>
          <a:stretch/>
        </p:blipFill>
        <p:spPr>
          <a:xfrm>
            <a:off x="374182" y="742928"/>
            <a:ext cx="9148087" cy="61912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6200" y="1524000"/>
            <a:ext cx="1039918" cy="3962400"/>
            <a:chOff x="76200" y="1524000"/>
            <a:chExt cx="1039918" cy="3962400"/>
          </a:xfrm>
        </p:grpSpPr>
        <p:sp>
          <p:nvSpPr>
            <p:cNvPr id="4" name="TextBox 3"/>
            <p:cNvSpPr txBox="1"/>
            <p:nvPr/>
          </p:nvSpPr>
          <p:spPr>
            <a:xfrm>
              <a:off x="76200" y="1524000"/>
              <a:ext cx="1039918" cy="830997"/>
            </a:xfrm>
            <a:prstGeom prst="rect">
              <a:avLst/>
            </a:prstGeom>
            <a:noFill/>
            <a:ln w="28575" cmpd="sng">
              <a:solidFill>
                <a:srgbClr val="FF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FF"/>
                  </a:solidFill>
                  <a:latin typeface="+mn-lt"/>
                </a:rPr>
                <a:t>Double</a:t>
              </a:r>
            </a:p>
            <a:p>
              <a:r>
                <a:rPr lang="en-US" b="1" dirty="0" smtClean="0">
                  <a:solidFill>
                    <a:srgbClr val="FF00FF"/>
                  </a:solidFill>
                  <a:latin typeface="+mn-lt"/>
                </a:rPr>
                <a:t>Phase</a:t>
              </a:r>
              <a:endParaRPr lang="en-US" b="1" dirty="0">
                <a:solidFill>
                  <a:srgbClr val="FF00FF"/>
                </a:solidFill>
                <a:latin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200" y="4655403"/>
              <a:ext cx="942085" cy="830997"/>
            </a:xfrm>
            <a:prstGeom prst="rect">
              <a:avLst/>
            </a:prstGeom>
            <a:noFill/>
            <a:ln w="28575" cmpd="sng">
              <a:solidFill>
                <a:srgbClr val="FF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FF"/>
                  </a:solidFill>
                  <a:latin typeface="+mn-lt"/>
                </a:rPr>
                <a:t>Single</a:t>
              </a:r>
            </a:p>
            <a:p>
              <a:r>
                <a:rPr lang="en-US" b="1" dirty="0" smtClean="0">
                  <a:solidFill>
                    <a:srgbClr val="FF00FF"/>
                  </a:solidFill>
                  <a:latin typeface="+mn-lt"/>
                </a:rPr>
                <a:t>Phase</a:t>
              </a:r>
              <a:endParaRPr lang="en-US" b="1" dirty="0">
                <a:solidFill>
                  <a:srgbClr val="FF00FF"/>
                </a:solidFill>
                <a:latin typeface="+mn-lt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477000" y="1981200"/>
            <a:ext cx="1082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3FB36F"/>
                </a:solidFill>
                <a:latin typeface="Arial"/>
                <a:cs typeface="Arial"/>
              </a:rPr>
              <a:t>(</a:t>
            </a:r>
            <a:r>
              <a:rPr lang="en-US" sz="2000" b="1" dirty="0" err="1" smtClean="0">
                <a:solidFill>
                  <a:srgbClr val="3FB36F"/>
                </a:solidFill>
                <a:latin typeface="Arial"/>
                <a:cs typeface="Arial"/>
              </a:rPr>
              <a:t>Ge</a:t>
            </a:r>
            <a:r>
              <a:rPr lang="en-US" sz="2000" b="1" dirty="0" smtClean="0">
                <a:solidFill>
                  <a:srgbClr val="3FB36F"/>
                </a:solidFill>
                <a:latin typeface="Arial"/>
                <a:cs typeface="Arial"/>
              </a:rPr>
              <a:t>, Si)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239000" y="914400"/>
            <a:ext cx="2209800" cy="914400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924800" y="2743200"/>
            <a:ext cx="1600200" cy="533400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710939" y="1600200"/>
            <a:ext cx="1890261" cy="4230707"/>
            <a:chOff x="7710939" y="1600200"/>
            <a:chExt cx="1890261" cy="4230707"/>
          </a:xfrm>
        </p:grpSpPr>
        <p:sp>
          <p:nvSpPr>
            <p:cNvPr id="12" name="TextBox 11"/>
            <p:cNvSpPr txBox="1"/>
            <p:nvPr/>
          </p:nvSpPr>
          <p:spPr>
            <a:xfrm>
              <a:off x="7710939" y="1600200"/>
              <a:ext cx="18902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3333CC"/>
                  </a:solidFill>
                  <a:latin typeface="+mn-lt"/>
                  <a:cs typeface="Arial"/>
                </a:rPr>
                <a:t>Gamma Ray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153400" y="4876800"/>
              <a:ext cx="131308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3333CC"/>
                  </a:solidFill>
                  <a:latin typeface="+mn-lt"/>
                  <a:cs typeface="Arial"/>
                </a:rPr>
                <a:t>Neutron</a:t>
              </a:r>
            </a:p>
            <a:p>
              <a:pPr algn="ctr"/>
              <a:r>
                <a:rPr lang="en-US" sz="2800" b="1" dirty="0" smtClean="0">
                  <a:solidFill>
                    <a:srgbClr val="3333CC"/>
                  </a:solidFill>
                  <a:latin typeface="+mn-lt"/>
                  <a:cs typeface="Arial"/>
                </a:rPr>
                <a:t>WIMP</a:t>
              </a:r>
            </a:p>
          </p:txBody>
        </p:sp>
        <p:sp>
          <p:nvSpPr>
            <p:cNvPr id="6" name="Up-Down Arrow 5"/>
            <p:cNvSpPr/>
            <p:nvPr/>
          </p:nvSpPr>
          <p:spPr>
            <a:xfrm>
              <a:off x="8534400" y="2362200"/>
              <a:ext cx="381000" cy="2286000"/>
            </a:xfrm>
            <a:prstGeom prst="upDownArrow">
              <a:avLst>
                <a:gd name="adj1" fmla="val 38406"/>
                <a:gd name="adj2" fmla="val 64493"/>
              </a:avLst>
            </a:prstGeom>
            <a:ln w="38100" cmpd="sng">
              <a:solidFill>
                <a:srgbClr val="3333CC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24528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Dark Matter Programs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092" t="14291" r="3629" b="4432"/>
          <a:stretch/>
        </p:blipFill>
        <p:spPr>
          <a:xfrm>
            <a:off x="48948" y="762000"/>
            <a:ext cx="9440350" cy="61722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5181600" y="2286000"/>
            <a:ext cx="3962400" cy="3200400"/>
          </a:xfrm>
          <a:prstGeom prst="roundRect">
            <a:avLst>
              <a:gd name="adj" fmla="val 10354"/>
            </a:avLst>
          </a:prstGeom>
          <a:noFill/>
          <a:ln w="762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FF"/>
              </a:solidFill>
              <a:effectLst/>
              <a:latin typeface="Arial" charset="0"/>
            </a:endParaRPr>
          </a:p>
        </p:txBody>
      </p:sp>
      <p:sp>
        <p:nvSpPr>
          <p:cNvPr id="9" name="TextBox 34"/>
          <p:cNvSpPr txBox="1">
            <a:spLocks noChangeArrowheads="1"/>
          </p:cNvSpPr>
          <p:nvPr/>
        </p:nvSpPr>
        <p:spPr bwMode="auto">
          <a:xfrm>
            <a:off x="5137686" y="3276600"/>
            <a:ext cx="4038600" cy="58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25" tIns="45662" rIns="91325" bIns="4566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 smtClean="0">
                <a:solidFill>
                  <a:srgbClr val="FF00FF"/>
                </a:solidFill>
                <a:latin typeface="Arial Narrow" charset="0"/>
              </a:rPr>
              <a:t>G3 = </a:t>
            </a:r>
            <a:r>
              <a:rPr lang="en-US" sz="3200" b="1" dirty="0" err="1" smtClean="0">
                <a:solidFill>
                  <a:srgbClr val="FF0000"/>
                </a:solidFill>
                <a:latin typeface="Arial Narrow" charset="0"/>
              </a:rPr>
              <a:t>Xe</a:t>
            </a:r>
            <a:r>
              <a:rPr lang="en-US" sz="3200" b="1" dirty="0" smtClean="0">
                <a:solidFill>
                  <a:srgbClr val="FF0000"/>
                </a:solidFill>
                <a:latin typeface="Arial Narrow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 Narrow" charset="0"/>
              </a:rPr>
              <a:t>(</a:t>
            </a:r>
            <a:r>
              <a:rPr lang="en-US" sz="3200" b="1" dirty="0" smtClean="0">
                <a:solidFill>
                  <a:srgbClr val="FF0000"/>
                </a:solidFill>
                <a:latin typeface="Arial Narrow" charset="0"/>
              </a:rPr>
              <a:t>10T) </a:t>
            </a:r>
            <a:r>
              <a:rPr lang="en-US" sz="3200" b="1" dirty="0" smtClean="0">
                <a:solidFill>
                  <a:srgbClr val="FF00FF"/>
                </a:solidFill>
                <a:latin typeface="Arial Narrow" charset="0"/>
              </a:rPr>
              <a:t>+ </a:t>
            </a:r>
            <a:r>
              <a:rPr lang="en-US" sz="3200" b="1" dirty="0" err="1" smtClean="0">
                <a:solidFill>
                  <a:srgbClr val="0000FF"/>
                </a:solidFill>
                <a:latin typeface="Arial Narrow" charset="0"/>
              </a:rPr>
              <a:t>Ar</a:t>
            </a:r>
            <a:r>
              <a:rPr lang="en-US" sz="3200" b="1" dirty="0" smtClean="0">
                <a:solidFill>
                  <a:srgbClr val="0000FF"/>
                </a:solidFill>
                <a:latin typeface="Arial Narrow" charset="0"/>
              </a:rPr>
              <a:t> (50T)</a:t>
            </a:r>
            <a:endParaRPr lang="en-US" sz="3200" b="1" dirty="0">
              <a:solidFill>
                <a:srgbClr val="0000FF"/>
              </a:solidFill>
              <a:latin typeface="Arial Narrow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2514" y="805418"/>
            <a:ext cx="72670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 smtClean="0"/>
              <a:t>2010</a:t>
            </a:r>
            <a:endParaRPr lang="en-US" sz="19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76200" y="2281535"/>
            <a:ext cx="561121" cy="2823865"/>
            <a:chOff x="76200" y="2281535"/>
            <a:chExt cx="561121" cy="2823865"/>
          </a:xfrm>
        </p:grpSpPr>
        <p:sp>
          <p:nvSpPr>
            <p:cNvPr id="12" name="TextBox 11"/>
            <p:cNvSpPr txBox="1"/>
            <p:nvPr/>
          </p:nvSpPr>
          <p:spPr>
            <a:xfrm>
              <a:off x="76200" y="2281535"/>
              <a:ext cx="5611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Xe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200" y="3805535"/>
              <a:ext cx="5611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Xe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200" y="3119735"/>
              <a:ext cx="5267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0000FF"/>
                  </a:solidFill>
                </a:rPr>
                <a:t>Ar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200" y="4643735"/>
              <a:ext cx="5267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0000FF"/>
                  </a:solidFill>
                </a:rPr>
                <a:t>Ar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57393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45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556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A4F0419-3350-4642-B83D-D22ABA6ED644}" type="slidenum">
              <a:rPr lang="en-US" sz="1500">
                <a:solidFill>
                  <a:srgbClr val="0000FF"/>
                </a:solidFill>
              </a:rPr>
              <a:pPr eaLnBrk="1" hangingPunct="1"/>
              <a:t>61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55653" name="Content Placeholder 7" descr="nomulti_noS2S1_scatt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3" r="7867"/>
          <a:stretch>
            <a:fillRect/>
          </a:stretch>
        </p:blipFill>
        <p:spPr>
          <a:xfrm>
            <a:off x="0" y="1709738"/>
            <a:ext cx="3163888" cy="5224462"/>
          </a:xfrm>
        </p:spPr>
      </p:pic>
      <p:sp>
        <p:nvSpPr>
          <p:cNvPr id="155654" name="Rectangle 16"/>
          <p:cNvSpPr>
            <a:spLocks noChangeArrowheads="1"/>
          </p:cNvSpPr>
          <p:nvPr/>
        </p:nvSpPr>
        <p:spPr bwMode="auto">
          <a:xfrm>
            <a:off x="533400" y="3348038"/>
            <a:ext cx="1638300" cy="469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1" tIns="45695" rIns="91391" bIns="45695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charset="0"/>
              </a:rPr>
              <a:t>0.81 </a:t>
            </a:r>
            <a:r>
              <a:rPr lang="en-US" b="1">
                <a:solidFill>
                  <a:srgbClr val="FF0000"/>
                </a:solidFill>
                <a:latin typeface="Arial Narrow" charset="0"/>
                <a:sym typeface="Symbol" charset="0"/>
              </a:rPr>
              <a:t>n </a:t>
            </a:r>
            <a:r>
              <a:rPr lang="en-US" b="1">
                <a:solidFill>
                  <a:srgbClr val="FF0000"/>
                </a:solidFill>
                <a:latin typeface="Arial Narrow" charset="0"/>
              </a:rPr>
              <a:t>/ year</a:t>
            </a:r>
          </a:p>
        </p:txBody>
      </p:sp>
      <p:sp>
        <p:nvSpPr>
          <p:cNvPr id="155655" name="Rectangle 16"/>
          <p:cNvSpPr>
            <a:spLocks noChangeArrowheads="1"/>
          </p:cNvSpPr>
          <p:nvPr/>
        </p:nvSpPr>
        <p:spPr bwMode="auto">
          <a:xfrm>
            <a:off x="595313" y="1219200"/>
            <a:ext cx="1622425" cy="469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1" tIns="45695" rIns="91391" bIns="45695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Arial Narrow" charset="0"/>
              </a:rPr>
              <a:t>Before Cuts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667000" y="792163"/>
            <a:ext cx="3709988" cy="6142037"/>
            <a:chOff x="2667000" y="792163"/>
            <a:chExt cx="3709988" cy="6142037"/>
          </a:xfrm>
        </p:grpSpPr>
        <p:pic>
          <p:nvPicPr>
            <p:cNvPr id="155665" name="Content Placeholder 7" descr="nomulti_noS2S1_scatte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05" r="7698"/>
            <a:stretch>
              <a:fillRect/>
            </a:stretch>
          </p:blipFill>
          <p:spPr bwMode="auto">
            <a:xfrm>
              <a:off x="3206750" y="1679575"/>
              <a:ext cx="3170238" cy="525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5666" name="Rectangle 16"/>
            <p:cNvSpPr>
              <a:spLocks noChangeArrowheads="1"/>
            </p:cNvSpPr>
            <p:nvPr/>
          </p:nvSpPr>
          <p:spPr bwMode="auto">
            <a:xfrm>
              <a:off x="2894013" y="792163"/>
              <a:ext cx="536575" cy="46990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lIns="91391" tIns="45695" rIns="91391" bIns="45695">
              <a:spAutoFit/>
            </a:bodyPr>
            <a:lstStyle/>
            <a:p>
              <a:r>
                <a:rPr lang="en-US" b="1">
                  <a:solidFill>
                    <a:srgbClr val="0066FF"/>
                  </a:solidFill>
                  <a:latin typeface="Arial Narrow" charset="0"/>
                </a:rPr>
                <a:t>1/8</a:t>
              </a:r>
            </a:p>
          </p:txBody>
        </p:sp>
        <p:sp>
          <p:nvSpPr>
            <p:cNvPr id="155667" name="Curved Down Arrow 13"/>
            <p:cNvSpPr>
              <a:spLocks noChangeArrowheads="1"/>
            </p:cNvSpPr>
            <p:nvPr/>
          </p:nvSpPr>
          <p:spPr bwMode="auto">
            <a:xfrm>
              <a:off x="2667000" y="1295400"/>
              <a:ext cx="1066800" cy="381000"/>
            </a:xfrm>
            <a:prstGeom prst="curvedDownArrow">
              <a:avLst>
                <a:gd name="adj1" fmla="val 17513"/>
                <a:gd name="adj2" fmla="val 49998"/>
                <a:gd name="adj3" fmla="val 38421"/>
              </a:avLst>
            </a:prstGeom>
            <a:solidFill>
              <a:srgbClr val="CCFFCC"/>
            </a:solidFill>
            <a:ln w="28575">
              <a:solidFill>
                <a:srgbClr val="3366FF"/>
              </a:solidFill>
              <a:round/>
              <a:headEnd/>
              <a:tailEnd/>
            </a:ln>
          </p:spPr>
          <p:txBody>
            <a:bodyPr wrap="none" lIns="91416" tIns="45708" rIns="91416" bIns="45708" anchor="ctr"/>
            <a:lstStyle/>
            <a:p>
              <a:pPr algn="ctr"/>
              <a:endParaRPr lang="en-US"/>
            </a:p>
          </p:txBody>
        </p:sp>
        <p:sp>
          <p:nvSpPr>
            <p:cNvPr id="155668" name="Rectangle 15"/>
            <p:cNvSpPr>
              <a:spLocks noChangeArrowheads="1"/>
            </p:cNvSpPr>
            <p:nvPr/>
          </p:nvSpPr>
          <p:spPr bwMode="auto">
            <a:xfrm>
              <a:off x="3962400" y="1219200"/>
              <a:ext cx="1677988" cy="469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91" tIns="45695" rIns="91391" bIns="45695">
              <a:spAutoFit/>
            </a:bodyPr>
            <a:lstStyle/>
            <a:p>
              <a:r>
                <a:rPr lang="en-US" b="1">
                  <a:solidFill>
                    <a:srgbClr val="008000"/>
                  </a:solidFill>
                  <a:latin typeface="Arial Narrow" charset="0"/>
                </a:rPr>
                <a:t>Multi Hit Cut</a:t>
              </a:r>
            </a:p>
          </p:txBody>
        </p:sp>
        <p:sp>
          <p:nvSpPr>
            <p:cNvPr id="155669" name="Rectangle 16"/>
            <p:cNvSpPr>
              <a:spLocks noChangeArrowheads="1"/>
            </p:cNvSpPr>
            <p:nvPr/>
          </p:nvSpPr>
          <p:spPr bwMode="auto">
            <a:xfrm>
              <a:off x="3733800" y="3324225"/>
              <a:ext cx="1638300" cy="469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91" tIns="45695" rIns="91391" bIns="45695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Arial Narrow" charset="0"/>
                </a:rPr>
                <a:t>0.10 </a:t>
              </a:r>
              <a:r>
                <a:rPr lang="en-US" b="1">
                  <a:solidFill>
                    <a:srgbClr val="FF0000"/>
                  </a:solidFill>
                  <a:latin typeface="Arial Narrow" charset="0"/>
                  <a:sym typeface="Symbol" charset="0"/>
                </a:rPr>
                <a:t>n </a:t>
              </a:r>
              <a:r>
                <a:rPr lang="en-US" b="1">
                  <a:solidFill>
                    <a:srgbClr val="FF0000"/>
                  </a:solidFill>
                  <a:latin typeface="Arial Narrow" charset="0"/>
                </a:rPr>
                <a:t>/ year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6019800" y="787400"/>
            <a:ext cx="3563938" cy="6146800"/>
            <a:chOff x="6019800" y="787400"/>
            <a:chExt cx="3563938" cy="6146800"/>
          </a:xfrm>
        </p:grpSpPr>
        <p:pic>
          <p:nvPicPr>
            <p:cNvPr id="155660" name="Content Placeholder 7" descr="nomulti_noS2S1_scatte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05" r="6805"/>
            <a:stretch>
              <a:fillRect/>
            </a:stretch>
          </p:blipFill>
          <p:spPr bwMode="auto">
            <a:xfrm>
              <a:off x="6383338" y="1679575"/>
              <a:ext cx="3200400" cy="525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5661" name="Rectangle 16"/>
            <p:cNvSpPr>
              <a:spLocks noChangeArrowheads="1"/>
            </p:cNvSpPr>
            <p:nvPr/>
          </p:nvSpPr>
          <p:spPr bwMode="auto">
            <a:xfrm>
              <a:off x="6230938" y="787400"/>
              <a:ext cx="536575" cy="46990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lIns="91391" tIns="45695" rIns="91391" bIns="45695">
              <a:spAutoFit/>
            </a:bodyPr>
            <a:lstStyle/>
            <a:p>
              <a:r>
                <a:rPr lang="en-US" b="1">
                  <a:solidFill>
                    <a:srgbClr val="0066FF"/>
                  </a:solidFill>
                  <a:latin typeface="Arial Narrow" charset="0"/>
                </a:rPr>
                <a:t>1/4</a:t>
              </a:r>
            </a:p>
          </p:txBody>
        </p:sp>
        <p:sp>
          <p:nvSpPr>
            <p:cNvPr id="155662" name="Curved Down Arrow 14"/>
            <p:cNvSpPr>
              <a:spLocks noChangeArrowheads="1"/>
            </p:cNvSpPr>
            <p:nvPr/>
          </p:nvSpPr>
          <p:spPr bwMode="auto">
            <a:xfrm>
              <a:off x="6019800" y="1295400"/>
              <a:ext cx="1066800" cy="381000"/>
            </a:xfrm>
            <a:prstGeom prst="curvedDownArrow">
              <a:avLst>
                <a:gd name="adj1" fmla="val 17513"/>
                <a:gd name="adj2" fmla="val 49998"/>
                <a:gd name="adj3" fmla="val 38421"/>
              </a:avLst>
            </a:prstGeom>
            <a:solidFill>
              <a:srgbClr val="CCFFCC"/>
            </a:solidFill>
            <a:ln w="28575">
              <a:solidFill>
                <a:srgbClr val="3366FF"/>
              </a:solidFill>
              <a:round/>
              <a:headEnd/>
              <a:tailEnd/>
            </a:ln>
          </p:spPr>
          <p:txBody>
            <a:bodyPr wrap="none" lIns="91416" tIns="45708" rIns="91416" bIns="45708" anchor="ctr"/>
            <a:lstStyle/>
            <a:p>
              <a:pPr algn="ctr"/>
              <a:endParaRPr lang="en-US"/>
            </a:p>
          </p:txBody>
        </p:sp>
        <p:sp>
          <p:nvSpPr>
            <p:cNvPr id="155663" name="Rectangle 16"/>
            <p:cNvSpPr>
              <a:spLocks noChangeArrowheads="1"/>
            </p:cNvSpPr>
            <p:nvPr/>
          </p:nvSpPr>
          <p:spPr bwMode="auto">
            <a:xfrm>
              <a:off x="7010400" y="3276600"/>
              <a:ext cx="1638300" cy="469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91" tIns="45695" rIns="91391" bIns="45695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Arial Narrow" charset="0"/>
                </a:rPr>
                <a:t>0.03 </a:t>
              </a:r>
              <a:r>
                <a:rPr lang="en-US" b="1">
                  <a:solidFill>
                    <a:srgbClr val="FF0000"/>
                  </a:solidFill>
                  <a:latin typeface="Arial Narrow" charset="0"/>
                  <a:sym typeface="Symbol" charset="0"/>
                </a:rPr>
                <a:t>n </a:t>
              </a:r>
              <a:r>
                <a:rPr lang="en-US" b="1">
                  <a:solidFill>
                    <a:srgbClr val="FF0000"/>
                  </a:solidFill>
                  <a:latin typeface="Arial Narrow" charset="0"/>
                </a:rPr>
                <a:t>/ year</a:t>
              </a:r>
            </a:p>
          </p:txBody>
        </p:sp>
        <p:sp>
          <p:nvSpPr>
            <p:cNvPr id="155664" name="Rectangle 20"/>
            <p:cNvSpPr>
              <a:spLocks noChangeArrowheads="1"/>
            </p:cNvSpPr>
            <p:nvPr/>
          </p:nvSpPr>
          <p:spPr bwMode="auto">
            <a:xfrm>
              <a:off x="7162800" y="1219200"/>
              <a:ext cx="2384425" cy="469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91" tIns="45695" rIns="91391" bIns="45695">
              <a:spAutoFit/>
            </a:bodyPr>
            <a:lstStyle/>
            <a:p>
              <a:r>
                <a:rPr lang="en-US" b="1">
                  <a:solidFill>
                    <a:srgbClr val="008000"/>
                  </a:solidFill>
                  <a:latin typeface="Arial Narrow" charset="0"/>
                </a:rPr>
                <a:t>Liquid Scinti. Veto</a:t>
              </a:r>
            </a:p>
          </p:txBody>
        </p:sp>
      </p:grpSp>
      <p:sp>
        <p:nvSpPr>
          <p:cNvPr id="155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latin typeface="Tahoma" charset="0"/>
                <a:ea typeface="ＭＳ Ｐゴシック" charset="0"/>
                <a:cs typeface="ＭＳ Ｐゴシック" charset="0"/>
              </a:rPr>
              <a:t>Xe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 10 ton Neutron Background </a:t>
            </a:r>
            <a:r>
              <a:rPr lang="en-US" sz="28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(100 Years)</a:t>
            </a:r>
          </a:p>
        </p:txBody>
      </p:sp>
      <p:sp>
        <p:nvSpPr>
          <p:cNvPr id="155659" name="TextBox 8"/>
          <p:cNvSpPr txBox="1">
            <a:spLocks noChangeArrowheads="1"/>
          </p:cNvSpPr>
          <p:nvPr/>
        </p:nvSpPr>
        <p:spPr bwMode="auto">
          <a:xfrm>
            <a:off x="444500" y="4876800"/>
            <a:ext cx="955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800000"/>
                </a:solidFill>
                <a:latin typeface="Arial Narrow" charset="0"/>
              </a:rPr>
              <a:t>Xenon</a:t>
            </a:r>
          </a:p>
          <a:p>
            <a:pPr algn="ctr" eaLnBrk="1" hangingPunct="1"/>
            <a:r>
              <a:rPr lang="en-US" b="1">
                <a:solidFill>
                  <a:srgbClr val="800000"/>
                </a:solidFill>
                <a:latin typeface="Arial Narrow" charset="0"/>
              </a:rPr>
              <a:t>10 ton</a:t>
            </a:r>
          </a:p>
        </p:txBody>
      </p:sp>
    </p:spTree>
    <p:extLst>
      <p:ext uri="{BB962C8B-B14F-4D97-AF65-F5344CB8AC3E}">
        <p14:creationId xmlns:p14="http://schemas.microsoft.com/office/powerpoint/2010/main" val="16077072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latin typeface="Tahoma" charset="0"/>
                <a:ea typeface="ＭＳ Ｐゴシック" charset="0"/>
                <a:cs typeface="ＭＳ Ｐゴシック" charset="0"/>
              </a:rPr>
              <a:t>Ar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 50 ton Neutron Background </a:t>
            </a:r>
            <a:r>
              <a:rPr lang="en-US" sz="28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(100 Years)</a:t>
            </a:r>
          </a:p>
        </p:txBody>
      </p:sp>
      <p:sp>
        <p:nvSpPr>
          <p:cNvPr id="15667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55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566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29E01DD-F352-3041-9C92-838A75C8AD3D}" type="slidenum">
              <a:rPr lang="en-US" sz="1500">
                <a:solidFill>
                  <a:srgbClr val="0000FF"/>
                </a:solidFill>
              </a:rPr>
              <a:pPr eaLnBrk="1" hangingPunct="1"/>
              <a:t>62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56678" name="Content Placeholder 7" descr="nomulti_noS2S1_scatt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5" r="6805"/>
          <a:stretch>
            <a:fillRect/>
          </a:stretch>
        </p:blipFill>
        <p:spPr>
          <a:xfrm>
            <a:off x="0" y="1676400"/>
            <a:ext cx="3200400" cy="5254625"/>
          </a:xfrm>
        </p:spPr>
      </p:pic>
      <p:sp>
        <p:nvSpPr>
          <p:cNvPr id="156679" name="Rectangle 16"/>
          <p:cNvSpPr>
            <a:spLocks noChangeArrowheads="1"/>
          </p:cNvSpPr>
          <p:nvPr/>
        </p:nvSpPr>
        <p:spPr bwMode="auto">
          <a:xfrm>
            <a:off x="533400" y="3348038"/>
            <a:ext cx="1425575" cy="469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1" tIns="45695" rIns="91391" bIns="45695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charset="0"/>
              </a:rPr>
              <a:t>42 </a:t>
            </a:r>
            <a:r>
              <a:rPr lang="en-US" b="1">
                <a:solidFill>
                  <a:srgbClr val="FF0000"/>
                </a:solidFill>
                <a:latin typeface="Arial Narrow" charset="0"/>
                <a:sym typeface="Symbol" charset="0"/>
              </a:rPr>
              <a:t>n </a:t>
            </a:r>
            <a:r>
              <a:rPr lang="en-US" b="1">
                <a:solidFill>
                  <a:srgbClr val="FF0000"/>
                </a:solidFill>
                <a:latin typeface="Arial Narrow" charset="0"/>
              </a:rPr>
              <a:t>/ year</a:t>
            </a:r>
          </a:p>
        </p:txBody>
      </p:sp>
      <p:pic>
        <p:nvPicPr>
          <p:cNvPr id="156680" name="Content Placeholder 7" descr="nomulti_noS2S1_sca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5" r="6805"/>
          <a:stretch>
            <a:fillRect/>
          </a:stretch>
        </p:blipFill>
        <p:spPr bwMode="auto">
          <a:xfrm>
            <a:off x="3182938" y="1676400"/>
            <a:ext cx="32004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1" name="Content Placeholder 7" descr="nomulti_noS2S1_scat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0" r="6657"/>
          <a:stretch>
            <a:fillRect/>
          </a:stretch>
        </p:blipFill>
        <p:spPr bwMode="auto">
          <a:xfrm>
            <a:off x="6396038" y="1603375"/>
            <a:ext cx="3205162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82" name="Rectangle 16"/>
          <p:cNvSpPr>
            <a:spLocks noChangeArrowheads="1"/>
          </p:cNvSpPr>
          <p:nvPr/>
        </p:nvSpPr>
        <p:spPr bwMode="auto">
          <a:xfrm>
            <a:off x="3733800" y="3276600"/>
            <a:ext cx="1497013" cy="469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1" tIns="45695" rIns="91391" bIns="45695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charset="0"/>
              </a:rPr>
              <a:t>2.1 </a:t>
            </a:r>
            <a:r>
              <a:rPr lang="en-US" b="1">
                <a:solidFill>
                  <a:srgbClr val="FF0000"/>
                </a:solidFill>
                <a:latin typeface="Arial Narrow" charset="0"/>
                <a:sym typeface="Symbol" charset="0"/>
              </a:rPr>
              <a:t>n </a:t>
            </a:r>
            <a:r>
              <a:rPr lang="en-US" b="1">
                <a:solidFill>
                  <a:srgbClr val="FF0000"/>
                </a:solidFill>
                <a:latin typeface="Arial Narrow" charset="0"/>
              </a:rPr>
              <a:t>/ year</a:t>
            </a:r>
          </a:p>
        </p:txBody>
      </p:sp>
      <p:sp>
        <p:nvSpPr>
          <p:cNvPr id="156683" name="Rectangle 16"/>
          <p:cNvSpPr>
            <a:spLocks noChangeArrowheads="1"/>
          </p:cNvSpPr>
          <p:nvPr/>
        </p:nvSpPr>
        <p:spPr bwMode="auto">
          <a:xfrm>
            <a:off x="7010400" y="3276600"/>
            <a:ext cx="1638300" cy="469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1" tIns="45695" rIns="91391" bIns="45695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charset="0"/>
              </a:rPr>
              <a:t>0.39 </a:t>
            </a:r>
            <a:r>
              <a:rPr lang="en-US" b="1">
                <a:solidFill>
                  <a:srgbClr val="FF0000"/>
                </a:solidFill>
                <a:latin typeface="Arial Narrow" charset="0"/>
                <a:sym typeface="Symbol" charset="0"/>
              </a:rPr>
              <a:t>n </a:t>
            </a:r>
            <a:r>
              <a:rPr lang="en-US" b="1">
                <a:solidFill>
                  <a:srgbClr val="FF0000"/>
                </a:solidFill>
                <a:latin typeface="Arial Narrow" charset="0"/>
              </a:rPr>
              <a:t>/ year</a:t>
            </a:r>
          </a:p>
        </p:txBody>
      </p:sp>
      <p:sp>
        <p:nvSpPr>
          <p:cNvPr id="156684" name="Rectangle 16"/>
          <p:cNvSpPr>
            <a:spLocks noChangeArrowheads="1"/>
          </p:cNvSpPr>
          <p:nvPr/>
        </p:nvSpPr>
        <p:spPr bwMode="auto">
          <a:xfrm>
            <a:off x="2835275" y="792163"/>
            <a:ext cx="677863" cy="4699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FFFF"/>
            </a:solidFill>
            <a:miter lim="800000"/>
            <a:headEnd/>
            <a:tailEnd/>
          </a:ln>
        </p:spPr>
        <p:txBody>
          <a:bodyPr wrap="none" lIns="91391" tIns="45695" rIns="91391" bIns="45695">
            <a:spAutoFit/>
          </a:bodyPr>
          <a:lstStyle/>
          <a:p>
            <a:r>
              <a:rPr lang="en-US" b="1">
                <a:solidFill>
                  <a:srgbClr val="0066FF"/>
                </a:solidFill>
                <a:latin typeface="Arial Narrow" charset="0"/>
              </a:rPr>
              <a:t>1/20</a:t>
            </a:r>
          </a:p>
        </p:txBody>
      </p:sp>
      <p:sp>
        <p:nvSpPr>
          <p:cNvPr id="156685" name="Rectangle 16"/>
          <p:cNvSpPr>
            <a:spLocks noChangeArrowheads="1"/>
          </p:cNvSpPr>
          <p:nvPr/>
        </p:nvSpPr>
        <p:spPr bwMode="auto">
          <a:xfrm>
            <a:off x="6230938" y="787400"/>
            <a:ext cx="536575" cy="4699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FFFF"/>
            </a:solidFill>
            <a:miter lim="800000"/>
            <a:headEnd/>
            <a:tailEnd/>
          </a:ln>
        </p:spPr>
        <p:txBody>
          <a:bodyPr wrap="none" lIns="91391" tIns="45695" rIns="91391" bIns="45695">
            <a:spAutoFit/>
          </a:bodyPr>
          <a:lstStyle/>
          <a:p>
            <a:r>
              <a:rPr lang="en-US" b="1">
                <a:solidFill>
                  <a:srgbClr val="0066FF"/>
                </a:solidFill>
                <a:latin typeface="Arial Narrow" charset="0"/>
              </a:rPr>
              <a:t>1/6</a:t>
            </a:r>
          </a:p>
        </p:txBody>
      </p:sp>
      <p:sp>
        <p:nvSpPr>
          <p:cNvPr id="156686" name="Curved Down Arrow 14"/>
          <p:cNvSpPr>
            <a:spLocks noChangeArrowheads="1"/>
          </p:cNvSpPr>
          <p:nvPr/>
        </p:nvSpPr>
        <p:spPr bwMode="auto">
          <a:xfrm>
            <a:off x="2667000" y="1295400"/>
            <a:ext cx="1066800" cy="381000"/>
          </a:xfrm>
          <a:prstGeom prst="curvedDownArrow">
            <a:avLst>
              <a:gd name="adj1" fmla="val 17513"/>
              <a:gd name="adj2" fmla="val 49998"/>
              <a:gd name="adj3" fmla="val 38421"/>
            </a:avLst>
          </a:prstGeom>
          <a:solidFill>
            <a:srgbClr val="CCFFCC"/>
          </a:solidFill>
          <a:ln w="28575">
            <a:solidFill>
              <a:srgbClr val="3366FF"/>
            </a:solidFill>
            <a:round/>
            <a:headEnd/>
            <a:tailEnd/>
          </a:ln>
        </p:spPr>
        <p:txBody>
          <a:bodyPr wrap="none" lIns="91416" tIns="45708" rIns="91416" bIns="45708" anchor="ctr"/>
          <a:lstStyle/>
          <a:p>
            <a:pPr algn="ctr"/>
            <a:endParaRPr lang="en-US"/>
          </a:p>
        </p:txBody>
      </p:sp>
      <p:sp>
        <p:nvSpPr>
          <p:cNvPr id="156687" name="Curved Down Arrow 15"/>
          <p:cNvSpPr>
            <a:spLocks noChangeArrowheads="1"/>
          </p:cNvSpPr>
          <p:nvPr/>
        </p:nvSpPr>
        <p:spPr bwMode="auto">
          <a:xfrm>
            <a:off x="6019800" y="1295400"/>
            <a:ext cx="1066800" cy="381000"/>
          </a:xfrm>
          <a:prstGeom prst="curvedDownArrow">
            <a:avLst>
              <a:gd name="adj1" fmla="val 17513"/>
              <a:gd name="adj2" fmla="val 49998"/>
              <a:gd name="adj3" fmla="val 38421"/>
            </a:avLst>
          </a:prstGeom>
          <a:solidFill>
            <a:srgbClr val="CCFFCC"/>
          </a:solidFill>
          <a:ln w="28575">
            <a:solidFill>
              <a:srgbClr val="3366FF"/>
            </a:solidFill>
            <a:round/>
            <a:headEnd/>
            <a:tailEnd/>
          </a:ln>
        </p:spPr>
        <p:txBody>
          <a:bodyPr wrap="none" lIns="91416" tIns="45708" rIns="91416" bIns="45708" anchor="ctr"/>
          <a:lstStyle/>
          <a:p>
            <a:pPr algn="ctr"/>
            <a:endParaRPr lang="en-US"/>
          </a:p>
        </p:txBody>
      </p:sp>
      <p:sp>
        <p:nvSpPr>
          <p:cNvPr id="156688" name="Rectangle 16"/>
          <p:cNvSpPr>
            <a:spLocks noChangeArrowheads="1"/>
          </p:cNvSpPr>
          <p:nvPr/>
        </p:nvSpPr>
        <p:spPr bwMode="auto">
          <a:xfrm>
            <a:off x="3962400" y="1219200"/>
            <a:ext cx="1677988" cy="469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1" tIns="45695" rIns="91391" bIns="45695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Arial Narrow" charset="0"/>
              </a:rPr>
              <a:t>Multi Hit Cut</a:t>
            </a:r>
          </a:p>
        </p:txBody>
      </p:sp>
      <p:sp>
        <p:nvSpPr>
          <p:cNvPr id="156689" name="Rectangle 17"/>
          <p:cNvSpPr>
            <a:spLocks noChangeArrowheads="1"/>
          </p:cNvSpPr>
          <p:nvPr/>
        </p:nvSpPr>
        <p:spPr bwMode="auto">
          <a:xfrm>
            <a:off x="7162800" y="1219200"/>
            <a:ext cx="2384425" cy="469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1" tIns="45695" rIns="91391" bIns="45695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Arial Narrow" charset="0"/>
              </a:rPr>
              <a:t>Liquid Scinti. Veto</a:t>
            </a:r>
          </a:p>
        </p:txBody>
      </p:sp>
      <p:sp>
        <p:nvSpPr>
          <p:cNvPr id="156690" name="Rectangle 18"/>
          <p:cNvSpPr>
            <a:spLocks noChangeArrowheads="1"/>
          </p:cNvSpPr>
          <p:nvPr/>
        </p:nvSpPr>
        <p:spPr bwMode="auto">
          <a:xfrm>
            <a:off x="595313" y="1219200"/>
            <a:ext cx="1622425" cy="469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1" tIns="45695" rIns="91391" bIns="45695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Arial Narrow" charset="0"/>
              </a:rPr>
              <a:t>Before Cuts</a:t>
            </a:r>
          </a:p>
        </p:txBody>
      </p:sp>
      <p:sp>
        <p:nvSpPr>
          <p:cNvPr id="156691" name="TextBox 8"/>
          <p:cNvSpPr txBox="1">
            <a:spLocks noChangeArrowheads="1"/>
          </p:cNvSpPr>
          <p:nvPr/>
        </p:nvSpPr>
        <p:spPr bwMode="auto">
          <a:xfrm>
            <a:off x="6981825" y="4960938"/>
            <a:ext cx="9302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9" tIns="45699" rIns="91399" bIns="4569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00FF"/>
                </a:solidFill>
                <a:latin typeface="Arial Narrow" charset="0"/>
              </a:rPr>
              <a:t>Argon</a:t>
            </a:r>
          </a:p>
          <a:p>
            <a:pPr algn="ctr" eaLnBrk="1" hangingPunct="1"/>
            <a:r>
              <a:rPr lang="en-US" b="1">
                <a:solidFill>
                  <a:srgbClr val="FF00FF"/>
                </a:solidFill>
                <a:latin typeface="Arial Narrow" charset="0"/>
              </a:rPr>
              <a:t>50 ton</a:t>
            </a:r>
          </a:p>
        </p:txBody>
      </p:sp>
    </p:spTree>
    <p:extLst>
      <p:ext uri="{BB962C8B-B14F-4D97-AF65-F5344CB8AC3E}">
        <p14:creationId xmlns:p14="http://schemas.microsoft.com/office/powerpoint/2010/main" val="42033981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  <a:t>(SI) WIMP Energy Spectrum for LXe</a:t>
            </a:r>
            <a:b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(Cross Section = 10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-45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cm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144387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14438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970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443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EBA6976-F13B-854A-8205-66DC03F62ECE}" type="slidenum">
              <a:rPr lang="en-US" sz="1500">
                <a:solidFill>
                  <a:srgbClr val="0000FF"/>
                </a:solidFill>
              </a:rPr>
              <a:pPr eaLnBrk="1" hangingPunct="1"/>
              <a:t>63</a:t>
            </a:fld>
            <a:endParaRPr lang="en-US" sz="1500">
              <a:solidFill>
                <a:srgbClr val="0000FF"/>
              </a:solidFill>
            </a:endParaRPr>
          </a:p>
        </p:txBody>
      </p:sp>
      <p:cxnSp>
        <p:nvCxnSpPr>
          <p:cNvPr id="144391" name="Straight Arrow Connector 9"/>
          <p:cNvCxnSpPr>
            <a:cxnSpLocks noChangeAspect="1"/>
          </p:cNvCxnSpPr>
          <p:nvPr/>
        </p:nvCxnSpPr>
        <p:spPr bwMode="auto">
          <a:xfrm>
            <a:off x="1679575" y="2436813"/>
            <a:ext cx="1360488" cy="1587"/>
          </a:xfrm>
          <a:prstGeom prst="straightConnector1">
            <a:avLst/>
          </a:prstGeom>
          <a:noFill/>
          <a:ln w="38100">
            <a:solidFill>
              <a:srgbClr val="FF9966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4392" name="TextBox 12"/>
          <p:cNvSpPr txBox="1">
            <a:spLocks noChangeArrowheads="1"/>
          </p:cNvSpPr>
          <p:nvPr/>
        </p:nvSpPr>
        <p:spPr bwMode="auto">
          <a:xfrm>
            <a:off x="1600200" y="1949450"/>
            <a:ext cx="80327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9966"/>
                </a:solidFill>
                <a:latin typeface="Arial Narrow" charset="0"/>
              </a:rPr>
              <a:t>8 keVr</a:t>
            </a:r>
          </a:p>
        </p:txBody>
      </p:sp>
      <p:sp>
        <p:nvSpPr>
          <p:cNvPr id="144393" name="TextBox 13"/>
          <p:cNvSpPr txBox="1">
            <a:spLocks noChangeArrowheads="1"/>
          </p:cNvSpPr>
          <p:nvPr/>
        </p:nvSpPr>
        <p:spPr bwMode="auto">
          <a:xfrm>
            <a:off x="2667000" y="1941513"/>
            <a:ext cx="923925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9966"/>
                </a:solidFill>
                <a:latin typeface="Arial Narrow" charset="0"/>
              </a:rPr>
              <a:t>45 keVr</a:t>
            </a:r>
          </a:p>
        </p:txBody>
      </p:sp>
      <p:sp>
        <p:nvSpPr>
          <p:cNvPr id="144394" name="TextBox 18"/>
          <p:cNvSpPr txBox="1">
            <a:spLocks noChangeArrowheads="1"/>
          </p:cNvSpPr>
          <p:nvPr/>
        </p:nvSpPr>
        <p:spPr bwMode="auto">
          <a:xfrm>
            <a:off x="1905000" y="1371600"/>
            <a:ext cx="1212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996633"/>
                </a:solidFill>
                <a:latin typeface="Arial Narrow" charset="0"/>
              </a:rPr>
              <a:t>Xenon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57400" y="3200400"/>
            <a:ext cx="765175" cy="307975"/>
          </a:xfrm>
          <a:prstGeom prst="rect">
            <a:avLst/>
          </a:prstGeom>
          <a:noFill/>
        </p:spPr>
        <p:txBody>
          <a:bodyPr wrap="none" lIns="91350" tIns="45675" rIns="91350" bIns="45675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6"/>
                </a:solidFill>
                <a:latin typeface="+mn-lt"/>
                <a:ea typeface="Arial" charset="0"/>
              </a:rPr>
              <a:t>200 </a:t>
            </a:r>
            <a:r>
              <a:rPr lang="en-US" sz="1400" b="1" dirty="0" err="1">
                <a:solidFill>
                  <a:schemeClr val="accent6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chemeClr val="accent6"/>
              </a:solidFill>
              <a:latin typeface="+mn-lt"/>
              <a:ea typeface="Arial" charset="0"/>
            </a:endParaRPr>
          </a:p>
        </p:txBody>
      </p:sp>
      <p:sp>
        <p:nvSpPr>
          <p:cNvPr id="144396" name="TextBox 8"/>
          <p:cNvSpPr txBox="1">
            <a:spLocks noChangeArrowheads="1"/>
          </p:cNvSpPr>
          <p:nvPr/>
        </p:nvSpPr>
        <p:spPr bwMode="auto">
          <a:xfrm>
            <a:off x="4572000" y="5867400"/>
            <a:ext cx="684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2FF1E"/>
                </a:solidFill>
                <a:latin typeface="Arial Narrow" charset="0"/>
              </a:rPr>
              <a:t>50 GeV</a:t>
            </a:r>
          </a:p>
        </p:txBody>
      </p:sp>
      <p:sp>
        <p:nvSpPr>
          <p:cNvPr id="144397" name="TextBox 9"/>
          <p:cNvSpPr txBox="1">
            <a:spLocks noChangeArrowheads="1"/>
          </p:cNvSpPr>
          <p:nvPr/>
        </p:nvSpPr>
        <p:spPr bwMode="auto">
          <a:xfrm>
            <a:off x="2971800" y="3276600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  <a:latin typeface="Arial Narrow" charset="0"/>
              </a:rPr>
              <a:t>100 GeV</a:t>
            </a:r>
          </a:p>
        </p:txBody>
      </p:sp>
      <p:sp>
        <p:nvSpPr>
          <p:cNvPr id="144398" name="TextBox 14"/>
          <p:cNvSpPr txBox="1">
            <a:spLocks noChangeArrowheads="1"/>
          </p:cNvSpPr>
          <p:nvPr/>
        </p:nvSpPr>
        <p:spPr bwMode="auto">
          <a:xfrm>
            <a:off x="2438400" y="4038600"/>
            <a:ext cx="847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FFFF"/>
                </a:solidFill>
                <a:latin typeface="Arial Narrow" charset="0"/>
              </a:rPr>
              <a:t>1000 GeV</a:t>
            </a:r>
          </a:p>
        </p:txBody>
      </p:sp>
      <p:sp>
        <p:nvSpPr>
          <p:cNvPr id="144399" name="TextBox 15"/>
          <p:cNvSpPr txBox="1">
            <a:spLocks noChangeArrowheads="1"/>
          </p:cNvSpPr>
          <p:nvPr/>
        </p:nvSpPr>
        <p:spPr bwMode="auto">
          <a:xfrm>
            <a:off x="2209800" y="3505200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8000"/>
                </a:solidFill>
                <a:latin typeface="Arial Narrow" charset="0"/>
              </a:rPr>
              <a:t>500 GeV</a:t>
            </a:r>
          </a:p>
        </p:txBody>
      </p:sp>
      <p:sp>
        <p:nvSpPr>
          <p:cNvPr id="144400" name="TextBox 6"/>
          <p:cNvSpPr txBox="1">
            <a:spLocks noChangeArrowheads="1"/>
          </p:cNvSpPr>
          <p:nvPr/>
        </p:nvSpPr>
        <p:spPr bwMode="auto">
          <a:xfrm>
            <a:off x="2667000" y="5105400"/>
            <a:ext cx="684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FF"/>
                </a:solidFill>
                <a:latin typeface="Arial Narrow" charset="0"/>
              </a:rPr>
              <a:t>20 GeV</a:t>
            </a:r>
          </a:p>
        </p:txBody>
      </p:sp>
    </p:spTree>
    <p:extLst>
      <p:ext uri="{BB962C8B-B14F-4D97-AF65-F5344CB8AC3E}">
        <p14:creationId xmlns:p14="http://schemas.microsoft.com/office/powerpoint/2010/main" val="370254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  <a:t>(SI) WIMP Energy Spectrum for LAr</a:t>
            </a:r>
            <a:b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(Cross Section = 10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-45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cm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145411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14541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454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A94F9AB-89B1-E140-965F-3B0AF1766E32}" type="slidenum">
              <a:rPr lang="en-US" sz="1500">
                <a:solidFill>
                  <a:srgbClr val="0000FF"/>
                </a:solidFill>
              </a:rPr>
              <a:pPr eaLnBrk="1" hangingPunct="1"/>
              <a:t>64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5415" name="TextBox 6"/>
          <p:cNvSpPr txBox="1">
            <a:spLocks noChangeArrowheads="1"/>
          </p:cNvSpPr>
          <p:nvPr/>
        </p:nvSpPr>
        <p:spPr bwMode="auto">
          <a:xfrm>
            <a:off x="3352800" y="5073650"/>
            <a:ext cx="684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FF"/>
                </a:solidFill>
                <a:latin typeface="Arial Narrow" charset="0"/>
              </a:rPr>
              <a:t>20 GeV</a:t>
            </a:r>
          </a:p>
        </p:txBody>
      </p:sp>
      <p:sp>
        <p:nvSpPr>
          <p:cNvPr id="145416" name="TextBox 7"/>
          <p:cNvSpPr txBox="1">
            <a:spLocks noChangeArrowheads="1"/>
          </p:cNvSpPr>
          <p:nvPr/>
        </p:nvSpPr>
        <p:spPr bwMode="auto">
          <a:xfrm>
            <a:off x="6705600" y="4464050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66FF"/>
                </a:solidFill>
                <a:latin typeface="Arial Narrow" charset="0"/>
              </a:rPr>
              <a:t>200 GeV</a:t>
            </a:r>
          </a:p>
        </p:txBody>
      </p:sp>
      <p:sp>
        <p:nvSpPr>
          <p:cNvPr id="145417" name="TextBox 8"/>
          <p:cNvSpPr txBox="1">
            <a:spLocks noChangeArrowheads="1"/>
          </p:cNvSpPr>
          <p:nvPr/>
        </p:nvSpPr>
        <p:spPr bwMode="auto">
          <a:xfrm>
            <a:off x="5181600" y="5181600"/>
            <a:ext cx="684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2FF1E"/>
                </a:solidFill>
                <a:latin typeface="Arial Narrow" charset="0"/>
              </a:rPr>
              <a:t>50 GeV</a:t>
            </a:r>
          </a:p>
        </p:txBody>
      </p:sp>
      <p:sp>
        <p:nvSpPr>
          <p:cNvPr id="145418" name="TextBox 9"/>
          <p:cNvSpPr txBox="1">
            <a:spLocks noChangeArrowheads="1"/>
          </p:cNvSpPr>
          <p:nvPr/>
        </p:nvSpPr>
        <p:spPr bwMode="auto">
          <a:xfrm>
            <a:off x="3200400" y="3443288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  <a:latin typeface="Arial Narrow" charset="0"/>
              </a:rPr>
              <a:t>100 GeV</a:t>
            </a:r>
          </a:p>
        </p:txBody>
      </p:sp>
      <p:sp>
        <p:nvSpPr>
          <p:cNvPr id="145419" name="TextBox 14"/>
          <p:cNvSpPr txBox="1">
            <a:spLocks noChangeArrowheads="1"/>
          </p:cNvSpPr>
          <p:nvPr/>
        </p:nvSpPr>
        <p:spPr bwMode="auto">
          <a:xfrm>
            <a:off x="3200400" y="4267200"/>
            <a:ext cx="847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FFFF"/>
                </a:solidFill>
                <a:latin typeface="Arial Narrow" charset="0"/>
              </a:rPr>
              <a:t>1000 GeV</a:t>
            </a:r>
          </a:p>
        </p:txBody>
      </p:sp>
      <p:sp>
        <p:nvSpPr>
          <p:cNvPr id="145420" name="TextBox 15"/>
          <p:cNvSpPr txBox="1">
            <a:spLocks noChangeArrowheads="1"/>
          </p:cNvSpPr>
          <p:nvPr/>
        </p:nvSpPr>
        <p:spPr bwMode="auto">
          <a:xfrm>
            <a:off x="2743200" y="3810000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8000"/>
                </a:solidFill>
                <a:latin typeface="Arial Narrow" charset="0"/>
              </a:rPr>
              <a:t>500 GeV</a:t>
            </a:r>
          </a:p>
        </p:txBody>
      </p:sp>
      <p:cxnSp>
        <p:nvCxnSpPr>
          <p:cNvPr id="145421" name="Straight Arrow Connector 9"/>
          <p:cNvCxnSpPr>
            <a:cxnSpLocks noChangeAspect="1"/>
          </p:cNvCxnSpPr>
          <p:nvPr/>
        </p:nvCxnSpPr>
        <p:spPr bwMode="auto">
          <a:xfrm>
            <a:off x="3124200" y="3351213"/>
            <a:ext cx="5029200" cy="1587"/>
          </a:xfrm>
          <a:prstGeom prst="straightConnector1">
            <a:avLst/>
          </a:prstGeom>
          <a:noFill/>
          <a:ln w="38100">
            <a:solidFill>
              <a:srgbClr val="FF9966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5422" name="TextBox 13"/>
          <p:cNvSpPr txBox="1">
            <a:spLocks noChangeArrowheads="1"/>
          </p:cNvSpPr>
          <p:nvPr/>
        </p:nvSpPr>
        <p:spPr bwMode="auto">
          <a:xfrm>
            <a:off x="7162800" y="2925763"/>
            <a:ext cx="103505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9966"/>
                </a:solidFill>
                <a:latin typeface="Arial Narrow" charset="0"/>
              </a:rPr>
              <a:t>200 keVr</a:t>
            </a:r>
          </a:p>
        </p:txBody>
      </p:sp>
      <p:sp>
        <p:nvSpPr>
          <p:cNvPr id="145423" name="TextBox 12"/>
          <p:cNvSpPr txBox="1">
            <a:spLocks noChangeArrowheads="1"/>
          </p:cNvSpPr>
          <p:nvPr/>
        </p:nvSpPr>
        <p:spPr bwMode="auto">
          <a:xfrm>
            <a:off x="2819400" y="2925763"/>
            <a:ext cx="921365" cy="40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FF9966"/>
                </a:solidFill>
                <a:latin typeface="Arial Narrow" charset="0"/>
              </a:rPr>
              <a:t>40 </a:t>
            </a:r>
            <a:r>
              <a:rPr lang="en-US" sz="2000" b="1" dirty="0" err="1">
                <a:solidFill>
                  <a:srgbClr val="FF9966"/>
                </a:solidFill>
                <a:latin typeface="Arial Narrow" charset="0"/>
              </a:rPr>
              <a:t>keVr</a:t>
            </a:r>
            <a:endParaRPr lang="en-US" sz="2000" b="1" dirty="0">
              <a:solidFill>
                <a:srgbClr val="FF9966"/>
              </a:solidFill>
              <a:latin typeface="Arial Narrow" charset="0"/>
            </a:endParaRPr>
          </a:p>
        </p:txBody>
      </p:sp>
      <p:sp>
        <p:nvSpPr>
          <p:cNvPr id="145424" name="TextBox 16"/>
          <p:cNvSpPr txBox="1">
            <a:spLocks noChangeArrowheads="1"/>
          </p:cNvSpPr>
          <p:nvPr/>
        </p:nvSpPr>
        <p:spPr bwMode="auto">
          <a:xfrm>
            <a:off x="3965575" y="2398713"/>
            <a:ext cx="23860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996633"/>
                </a:solidFill>
                <a:latin typeface="Arial Narrow" charset="0"/>
              </a:rPr>
              <a:t>Argon</a:t>
            </a:r>
          </a:p>
          <a:p>
            <a:pPr algn="ctr" eaLnBrk="1" hangingPunct="1"/>
            <a:r>
              <a:rPr lang="en-US" b="1">
                <a:solidFill>
                  <a:srgbClr val="996633"/>
                </a:solidFill>
                <a:latin typeface="Arial Narrow" charset="0"/>
              </a:rPr>
              <a:t>(w/ pulse shaping)</a:t>
            </a:r>
          </a:p>
        </p:txBody>
      </p:sp>
    </p:spTree>
    <p:extLst>
      <p:ext uri="{BB962C8B-B14F-4D97-AF65-F5344CB8AC3E}">
        <p14:creationId xmlns:p14="http://schemas.microsoft.com/office/powerpoint/2010/main" val="15190329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  <a:t>1-</a:t>
            </a:r>
            <a:r>
              <a:rPr lang="el-GR" sz="2500">
                <a:latin typeface="Tahoma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  <a:t> Error of WIMP Mass vs SI Cross Section</a:t>
            </a:r>
            <a:b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5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(10 ton*year Xe and 50 ton*year Ar)</a:t>
            </a:r>
          </a:p>
        </p:txBody>
      </p:sp>
      <p:pic>
        <p:nvPicPr>
          <p:cNvPr id="147459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14746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277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474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7DF1599-9A96-DD4C-88BF-FAE605B0F4A4}" type="slidenum">
              <a:rPr lang="en-US" sz="1500">
                <a:solidFill>
                  <a:srgbClr val="0000FF"/>
                </a:solidFill>
              </a:rPr>
              <a:pPr eaLnBrk="1" hangingPunct="1"/>
              <a:t>65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7463" name="TextBox 9"/>
          <p:cNvSpPr txBox="1">
            <a:spLocks noChangeArrowheads="1"/>
          </p:cNvSpPr>
          <p:nvPr/>
        </p:nvSpPr>
        <p:spPr bwMode="auto">
          <a:xfrm>
            <a:off x="1828800" y="5410200"/>
            <a:ext cx="633413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FF"/>
                </a:solidFill>
                <a:latin typeface="Arial Narrow" charset="0"/>
              </a:rPr>
              <a:t>G3</a:t>
            </a:r>
          </a:p>
        </p:txBody>
      </p:sp>
      <p:sp>
        <p:nvSpPr>
          <p:cNvPr id="147464" name="TextBox 9"/>
          <p:cNvSpPr txBox="1">
            <a:spLocks noChangeArrowheads="1"/>
          </p:cNvSpPr>
          <p:nvPr/>
        </p:nvSpPr>
        <p:spPr bwMode="auto">
          <a:xfrm>
            <a:off x="3429000" y="3200400"/>
            <a:ext cx="762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B050"/>
                </a:solidFill>
                <a:latin typeface="Arial Narrow" charset="0"/>
              </a:rPr>
              <a:t>50 GeV</a:t>
            </a:r>
          </a:p>
        </p:txBody>
      </p:sp>
      <p:sp>
        <p:nvSpPr>
          <p:cNvPr id="147465" name="TextBox 10"/>
          <p:cNvSpPr txBox="1">
            <a:spLocks noChangeArrowheads="1"/>
          </p:cNvSpPr>
          <p:nvPr/>
        </p:nvSpPr>
        <p:spPr bwMode="auto">
          <a:xfrm>
            <a:off x="4495800" y="3200400"/>
            <a:ext cx="850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B050"/>
                </a:solidFill>
                <a:latin typeface="Arial Narrow" charset="0"/>
              </a:rPr>
              <a:t>100 GeV</a:t>
            </a:r>
          </a:p>
        </p:txBody>
      </p:sp>
      <p:sp>
        <p:nvSpPr>
          <p:cNvPr id="147466" name="TextBox 11"/>
          <p:cNvSpPr txBox="1">
            <a:spLocks noChangeArrowheads="1"/>
          </p:cNvSpPr>
          <p:nvPr/>
        </p:nvSpPr>
        <p:spPr bwMode="auto">
          <a:xfrm>
            <a:off x="5715000" y="3200400"/>
            <a:ext cx="850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B050"/>
                </a:solidFill>
                <a:latin typeface="Arial Narrow" charset="0"/>
              </a:rPr>
              <a:t>200 GeV</a:t>
            </a:r>
          </a:p>
        </p:txBody>
      </p:sp>
      <p:sp>
        <p:nvSpPr>
          <p:cNvPr id="147467" name="TextBox 12"/>
          <p:cNvSpPr txBox="1">
            <a:spLocks noChangeArrowheads="1"/>
          </p:cNvSpPr>
          <p:nvPr/>
        </p:nvSpPr>
        <p:spPr bwMode="auto">
          <a:xfrm>
            <a:off x="6934200" y="3200400"/>
            <a:ext cx="850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B050"/>
                </a:solidFill>
                <a:latin typeface="Arial Narrow" charset="0"/>
              </a:rPr>
              <a:t>500 GeV</a:t>
            </a:r>
          </a:p>
        </p:txBody>
      </p:sp>
      <p:sp>
        <p:nvSpPr>
          <p:cNvPr id="147468" name="TextBox 9"/>
          <p:cNvSpPr txBox="1">
            <a:spLocks noChangeArrowheads="1"/>
          </p:cNvSpPr>
          <p:nvPr/>
        </p:nvSpPr>
        <p:spPr bwMode="auto">
          <a:xfrm>
            <a:off x="1600200" y="3581400"/>
            <a:ext cx="13906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700" b="1" dirty="0">
                <a:solidFill>
                  <a:srgbClr val="00B050"/>
                </a:solidFill>
                <a:latin typeface="Arial Narrow" charset="0"/>
              </a:rPr>
              <a:t>10</a:t>
            </a:r>
            <a:r>
              <a:rPr lang="en-US" sz="2700" b="1" baseline="30000" dirty="0">
                <a:solidFill>
                  <a:srgbClr val="00B050"/>
                </a:solidFill>
                <a:latin typeface="Arial Narrow" charset="0"/>
              </a:rPr>
              <a:t>-45  </a:t>
            </a:r>
            <a:r>
              <a:rPr lang="en-US" sz="2700" b="1" dirty="0">
                <a:solidFill>
                  <a:srgbClr val="00B050"/>
                </a:solidFill>
                <a:latin typeface="Arial Narrow" charset="0"/>
              </a:rPr>
              <a:t>cm</a:t>
            </a:r>
            <a:r>
              <a:rPr lang="en-US" sz="2700" b="1" baseline="30000" dirty="0">
                <a:solidFill>
                  <a:srgbClr val="00B050"/>
                </a:solidFill>
                <a:latin typeface="Arial Narrow" charset="0"/>
              </a:rPr>
              <a:t>2</a:t>
            </a:r>
          </a:p>
        </p:txBody>
      </p:sp>
      <p:sp>
        <p:nvSpPr>
          <p:cNvPr id="147469" name="TextBox 7"/>
          <p:cNvSpPr txBox="1">
            <a:spLocks noChangeArrowheads="1"/>
          </p:cNvSpPr>
          <p:nvPr/>
        </p:nvSpPr>
        <p:spPr bwMode="auto">
          <a:xfrm>
            <a:off x="2890838" y="3429000"/>
            <a:ext cx="801687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66FF"/>
                </a:solidFill>
                <a:latin typeface="Arial Narrow" charset="0"/>
              </a:rPr>
              <a:t>Argon</a:t>
            </a:r>
          </a:p>
        </p:txBody>
      </p:sp>
      <p:sp>
        <p:nvSpPr>
          <p:cNvPr id="147470" name="TextBox 8"/>
          <p:cNvSpPr txBox="1">
            <a:spLocks noChangeArrowheads="1"/>
          </p:cNvSpPr>
          <p:nvPr/>
        </p:nvSpPr>
        <p:spPr bwMode="auto">
          <a:xfrm>
            <a:off x="4203700" y="4495800"/>
            <a:ext cx="823913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0000"/>
                </a:solidFill>
                <a:latin typeface="Arial Narrow" charset="0"/>
              </a:rPr>
              <a:t>Xenon</a:t>
            </a:r>
          </a:p>
        </p:txBody>
      </p:sp>
    </p:spTree>
    <p:extLst>
      <p:ext uri="{BB962C8B-B14F-4D97-AF65-F5344CB8AC3E}">
        <p14:creationId xmlns:p14="http://schemas.microsoft.com/office/powerpoint/2010/main" val="584417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  <a:t>1-</a:t>
            </a:r>
            <a:r>
              <a:rPr lang="el-GR" sz="2500">
                <a:latin typeface="Tahoma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  <a:t> Error of WIMP Mass vs SI Cross Section</a:t>
            </a:r>
            <a:b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5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(10 ton*year Xe and 50 ton*year Ar)</a:t>
            </a:r>
          </a:p>
        </p:txBody>
      </p:sp>
      <p:pic>
        <p:nvPicPr>
          <p:cNvPr id="30723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3072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C8829FE-713C-0245-986E-DD065FD5FE35}" type="slidenum">
              <a:rPr lang="en-US" sz="1500">
                <a:solidFill>
                  <a:srgbClr val="0000FF"/>
                </a:solidFill>
              </a:rPr>
              <a:pPr eaLnBrk="1" hangingPunct="1"/>
              <a:t>66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0727" name="TextBox 9"/>
          <p:cNvSpPr txBox="1">
            <a:spLocks noChangeArrowheads="1"/>
          </p:cNvSpPr>
          <p:nvPr/>
        </p:nvSpPr>
        <p:spPr bwMode="auto">
          <a:xfrm>
            <a:off x="1828800" y="5410200"/>
            <a:ext cx="633413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FF00FF"/>
                </a:solidFill>
                <a:latin typeface="Arial Narrow" charset="0"/>
              </a:rPr>
              <a:t>G3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3429000" y="3200400"/>
            <a:ext cx="762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33" tIns="45667" rIns="91333" bIns="45667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50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GeV</a:t>
            </a:r>
            <a:endParaRPr lang="en-US" sz="1600" b="1" dirty="0">
              <a:solidFill>
                <a:schemeClr val="accent5">
                  <a:lumMod val="75000"/>
                </a:schemeClr>
              </a:solidFill>
              <a:latin typeface="Arial Narrow" charset="0"/>
              <a:ea typeface="Arial" charset="0"/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4495800" y="3200400"/>
            <a:ext cx="850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33" tIns="45667" rIns="91333" bIns="45667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100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GeV</a:t>
            </a:r>
            <a:endParaRPr lang="en-US" sz="1600" b="1" dirty="0">
              <a:solidFill>
                <a:schemeClr val="accent5">
                  <a:lumMod val="75000"/>
                </a:schemeClr>
              </a:solidFill>
              <a:latin typeface="Arial Narrow" charset="0"/>
              <a:ea typeface="Arial" charset="0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5715000" y="3200400"/>
            <a:ext cx="850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33" tIns="45667" rIns="91333" bIns="45667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200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GeV</a:t>
            </a:r>
            <a:endParaRPr lang="en-US" sz="1600" b="1" dirty="0">
              <a:solidFill>
                <a:schemeClr val="accent5">
                  <a:lumMod val="75000"/>
                </a:schemeClr>
              </a:solidFill>
              <a:latin typeface="Arial Narrow" charset="0"/>
              <a:ea typeface="Arial" charset="0"/>
            </a:endParaRP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6934200" y="3200400"/>
            <a:ext cx="850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33" tIns="45667" rIns="91333" bIns="45667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500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GeV</a:t>
            </a:r>
            <a:endParaRPr lang="en-US" sz="1600" b="1" dirty="0">
              <a:solidFill>
                <a:schemeClr val="accent5">
                  <a:lumMod val="75000"/>
                </a:schemeClr>
              </a:solidFill>
              <a:latin typeface="Arial Narrow" charset="0"/>
              <a:ea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" y="1219200"/>
            <a:ext cx="577850" cy="369888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10</a:t>
            </a:r>
            <a:r>
              <a:rPr lang="en-US" sz="1800" b="1" baseline="30000" dirty="0">
                <a:latin typeface="+mn-lt"/>
                <a:ea typeface="Arial" charset="0"/>
              </a:rPr>
              <a:t>-45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9950" y="3622675"/>
            <a:ext cx="577850" cy="369888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10</a:t>
            </a:r>
            <a:r>
              <a:rPr lang="en-US" sz="1800" b="1" baseline="30000" dirty="0">
                <a:latin typeface="+mn-lt"/>
                <a:ea typeface="Arial" charset="0"/>
              </a:rPr>
              <a:t>-46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9950" y="6107113"/>
            <a:ext cx="577850" cy="369887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10</a:t>
            </a:r>
            <a:r>
              <a:rPr lang="en-US" sz="1800" b="1" baseline="30000" dirty="0">
                <a:latin typeface="+mn-lt"/>
                <a:ea typeface="Arial" charset="0"/>
              </a:rPr>
              <a:t>-47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1600200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10</a:t>
            </a:r>
            <a:endParaRPr lang="en-US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209800" y="2009001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5</a:t>
            </a:r>
            <a:r>
              <a:rPr lang="en-US" sz="1200" b="1" dirty="0" smtClean="0"/>
              <a:t>0</a:t>
            </a:r>
            <a:endParaRPr lang="en-US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209800" y="2420845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10</a:t>
            </a:r>
            <a:endParaRPr lang="en-US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332607" y="2412679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5</a:t>
            </a:r>
            <a:r>
              <a:rPr lang="en-US" sz="1200" b="1" dirty="0" smtClean="0"/>
              <a:t>0</a:t>
            </a:r>
            <a:endParaRPr lang="en-US" sz="1200" b="1" dirty="0"/>
          </a:p>
        </p:txBody>
      </p:sp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3416109" y="2743200"/>
            <a:ext cx="927291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0066FF"/>
                </a:solidFill>
                <a:latin typeface="Arial Narrow" charset="0"/>
              </a:rPr>
              <a:t>Argon</a:t>
            </a:r>
            <a:endParaRPr lang="en-US" b="1" dirty="0">
              <a:solidFill>
                <a:srgbClr val="0066FF"/>
              </a:solidFill>
              <a:latin typeface="Arial Narrow" charset="0"/>
            </a:endParaRPr>
          </a:p>
        </p:txBody>
      </p:sp>
      <p:sp>
        <p:nvSpPr>
          <p:cNvPr id="25" name="TextBox 8"/>
          <p:cNvSpPr txBox="1">
            <a:spLocks noChangeArrowheads="1"/>
          </p:cNvSpPr>
          <p:nvPr/>
        </p:nvSpPr>
        <p:spPr bwMode="auto">
          <a:xfrm>
            <a:off x="3048000" y="5105400"/>
            <a:ext cx="955695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FF0000"/>
                </a:solidFill>
                <a:latin typeface="Arial Narrow" charset="0"/>
              </a:rPr>
              <a:t>Xenon</a:t>
            </a:r>
            <a:endParaRPr lang="en-US" b="1" dirty="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26" name="TextBox 9"/>
          <p:cNvSpPr txBox="1">
            <a:spLocks noChangeArrowheads="1"/>
          </p:cNvSpPr>
          <p:nvPr/>
        </p:nvSpPr>
        <p:spPr bwMode="auto">
          <a:xfrm>
            <a:off x="1600200" y="3581400"/>
            <a:ext cx="13906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700" b="1" dirty="0">
                <a:solidFill>
                  <a:srgbClr val="00B050"/>
                </a:solidFill>
                <a:latin typeface="Arial Narrow" charset="0"/>
              </a:rPr>
              <a:t>10</a:t>
            </a:r>
            <a:r>
              <a:rPr lang="en-US" sz="2700" b="1" baseline="30000" dirty="0">
                <a:solidFill>
                  <a:srgbClr val="00B050"/>
                </a:solidFill>
                <a:latin typeface="Arial Narrow" charset="0"/>
              </a:rPr>
              <a:t>-</a:t>
            </a:r>
            <a:r>
              <a:rPr lang="en-US" sz="2700" b="1" baseline="30000" dirty="0" smtClean="0">
                <a:solidFill>
                  <a:srgbClr val="00B050"/>
                </a:solidFill>
                <a:latin typeface="Arial Narrow" charset="0"/>
              </a:rPr>
              <a:t>46  </a:t>
            </a:r>
            <a:r>
              <a:rPr lang="en-US" sz="2700" b="1" dirty="0">
                <a:solidFill>
                  <a:srgbClr val="00B050"/>
                </a:solidFill>
                <a:latin typeface="Arial Narrow" charset="0"/>
              </a:rPr>
              <a:t>cm</a:t>
            </a:r>
            <a:r>
              <a:rPr lang="en-US" sz="2700" b="1" baseline="30000" dirty="0">
                <a:solidFill>
                  <a:srgbClr val="00B050"/>
                </a:solidFill>
                <a:latin typeface="Arial Narrow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092414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  <a:t>1-</a:t>
            </a:r>
            <a:r>
              <a:rPr lang="el-GR" sz="2500">
                <a:latin typeface="Tahoma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  <a:t> Error of WIMP Mass vs SI Cross Section</a:t>
            </a:r>
            <a:b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5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(10 ton*year Xe and 50 ton*year Ar)</a:t>
            </a:r>
          </a:p>
        </p:txBody>
      </p:sp>
      <p:pic>
        <p:nvPicPr>
          <p:cNvPr id="31747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3174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174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317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AACA51C-462C-F140-A703-013E4C8B761E}" type="slidenum">
              <a:rPr lang="en-US" sz="1500">
                <a:solidFill>
                  <a:srgbClr val="0000FF"/>
                </a:solidFill>
              </a:rPr>
              <a:pPr eaLnBrk="1" hangingPunct="1"/>
              <a:t>67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1751" name="TextBox 7"/>
          <p:cNvSpPr txBox="1">
            <a:spLocks noChangeArrowheads="1"/>
          </p:cNvSpPr>
          <p:nvPr/>
        </p:nvSpPr>
        <p:spPr bwMode="auto">
          <a:xfrm>
            <a:off x="5472113" y="3810000"/>
            <a:ext cx="15097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0066FF"/>
                </a:solidFill>
                <a:latin typeface="Arial Narrow" charset="0"/>
              </a:rPr>
              <a:t>Argon</a:t>
            </a:r>
          </a:p>
          <a:p>
            <a:pPr algn="ctr" eaLnBrk="1" hangingPunct="1"/>
            <a:r>
              <a:rPr lang="en-US" b="1" dirty="0">
                <a:solidFill>
                  <a:srgbClr val="0066FF"/>
                </a:solidFill>
                <a:latin typeface="Arial Narrow" charset="0"/>
              </a:rPr>
              <a:t>(42 events)</a:t>
            </a:r>
          </a:p>
        </p:txBody>
      </p:sp>
      <p:sp>
        <p:nvSpPr>
          <p:cNvPr id="31752" name="TextBox 8"/>
          <p:cNvSpPr txBox="1">
            <a:spLocks noChangeArrowheads="1"/>
          </p:cNvSpPr>
          <p:nvPr/>
        </p:nvSpPr>
        <p:spPr bwMode="auto">
          <a:xfrm>
            <a:off x="4738688" y="2057400"/>
            <a:ext cx="15097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FF0000"/>
                </a:solidFill>
                <a:latin typeface="Arial Narrow" charset="0"/>
              </a:rPr>
              <a:t>Xenon</a:t>
            </a:r>
          </a:p>
          <a:p>
            <a:pPr algn="ctr" eaLnBrk="1" hangingPunct="1"/>
            <a:r>
              <a:rPr lang="en-US" b="1" dirty="0">
                <a:solidFill>
                  <a:srgbClr val="FF0000"/>
                </a:solidFill>
                <a:latin typeface="Arial Narrow" charset="0"/>
              </a:rPr>
              <a:t>(56 events)</a:t>
            </a:r>
          </a:p>
        </p:txBody>
      </p:sp>
      <p:sp>
        <p:nvSpPr>
          <p:cNvPr id="31753" name="TextBox 9"/>
          <p:cNvSpPr txBox="1">
            <a:spLocks noChangeArrowheads="1"/>
          </p:cNvSpPr>
          <p:nvPr/>
        </p:nvSpPr>
        <p:spPr bwMode="auto">
          <a:xfrm>
            <a:off x="1828800" y="5410200"/>
            <a:ext cx="633413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FF"/>
                </a:solidFill>
                <a:latin typeface="Arial Narrow" charset="0"/>
              </a:rPr>
              <a:t>G3</a:t>
            </a:r>
          </a:p>
        </p:txBody>
      </p:sp>
      <p:sp>
        <p:nvSpPr>
          <p:cNvPr id="31755" name="TextBox 6"/>
          <p:cNvSpPr txBox="1">
            <a:spLocks noChangeArrowheads="1"/>
          </p:cNvSpPr>
          <p:nvPr/>
        </p:nvSpPr>
        <p:spPr bwMode="auto">
          <a:xfrm>
            <a:off x="4267200" y="5334000"/>
            <a:ext cx="1193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60C99C"/>
                </a:solidFill>
                <a:latin typeface="Arial Narrow" charset="0"/>
              </a:rPr>
              <a:t>100 </a:t>
            </a:r>
            <a:r>
              <a:rPr lang="en-US" b="1" dirty="0" err="1">
                <a:solidFill>
                  <a:srgbClr val="60C99C"/>
                </a:solidFill>
                <a:latin typeface="Arial Narrow" charset="0"/>
              </a:rPr>
              <a:t>GeV</a:t>
            </a:r>
            <a:endParaRPr lang="en-US" b="1" dirty="0">
              <a:solidFill>
                <a:srgbClr val="60C99C"/>
              </a:solidFill>
              <a:latin typeface="Arial Narrow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1219200"/>
            <a:ext cx="577850" cy="369888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10</a:t>
            </a:r>
            <a:r>
              <a:rPr lang="en-US" sz="1800" b="1" baseline="30000" dirty="0">
                <a:latin typeface="+mn-lt"/>
                <a:ea typeface="Arial" charset="0"/>
              </a:rPr>
              <a:t>-45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9950" y="3622675"/>
            <a:ext cx="577850" cy="369888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10</a:t>
            </a:r>
            <a:r>
              <a:rPr lang="en-US" sz="1800" b="1" baseline="30000" dirty="0">
                <a:latin typeface="+mn-lt"/>
                <a:ea typeface="Arial" charset="0"/>
              </a:rPr>
              <a:t>-46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9950" y="6107113"/>
            <a:ext cx="577850" cy="369887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10</a:t>
            </a:r>
            <a:r>
              <a:rPr lang="en-US" sz="1800" b="1" baseline="30000" dirty="0">
                <a:latin typeface="+mn-lt"/>
                <a:ea typeface="Arial" charset="0"/>
              </a:rPr>
              <a:t>-47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1600200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10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209800" y="2009001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5</a:t>
            </a:r>
            <a:r>
              <a:rPr lang="en-US" sz="1200" b="1" dirty="0" smtClean="0"/>
              <a:t>0</a:t>
            </a:r>
            <a:endParaRPr lang="en-US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209800" y="2420845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10</a:t>
            </a:r>
            <a:endParaRPr lang="en-US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332607" y="2412679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5</a:t>
            </a:r>
            <a:r>
              <a:rPr lang="en-US" sz="1200" b="1" dirty="0" smtClean="0"/>
              <a:t>0</a:t>
            </a:r>
            <a:endParaRPr lang="en-US" sz="1200" b="1" dirty="0"/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1600200" y="3581400"/>
            <a:ext cx="13906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700" b="1" dirty="0">
                <a:solidFill>
                  <a:srgbClr val="00B050"/>
                </a:solidFill>
                <a:latin typeface="Arial Narrow" charset="0"/>
              </a:rPr>
              <a:t>10</a:t>
            </a:r>
            <a:r>
              <a:rPr lang="en-US" sz="2700" b="1" baseline="30000" dirty="0">
                <a:solidFill>
                  <a:srgbClr val="00B050"/>
                </a:solidFill>
                <a:latin typeface="Arial Narrow" charset="0"/>
              </a:rPr>
              <a:t>-</a:t>
            </a:r>
            <a:r>
              <a:rPr lang="en-US" sz="2700" b="1" baseline="30000" dirty="0" smtClean="0">
                <a:solidFill>
                  <a:srgbClr val="00B050"/>
                </a:solidFill>
                <a:latin typeface="Arial Narrow" charset="0"/>
              </a:rPr>
              <a:t>46  </a:t>
            </a:r>
            <a:r>
              <a:rPr lang="en-US" sz="2700" b="1" dirty="0">
                <a:solidFill>
                  <a:srgbClr val="00B050"/>
                </a:solidFill>
                <a:latin typeface="Arial Narrow" charset="0"/>
              </a:rPr>
              <a:t>cm</a:t>
            </a:r>
            <a:r>
              <a:rPr lang="en-US" sz="2700" b="1" baseline="30000" dirty="0">
                <a:solidFill>
                  <a:srgbClr val="00B050"/>
                </a:solidFill>
                <a:latin typeface="Arial Narrow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779465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  <a:t>1-</a:t>
            </a:r>
            <a:r>
              <a:rPr lang="el-GR" sz="2500">
                <a:latin typeface="Tahoma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  <a:t> Error of WIMP Mass vs SI Cross Section</a:t>
            </a:r>
            <a:b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5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(10 ton*year Xe and 50 ton*year Ar)</a:t>
            </a:r>
          </a:p>
        </p:txBody>
      </p:sp>
      <p:pic>
        <p:nvPicPr>
          <p:cNvPr id="32771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3277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277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327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B6872A3-B47B-C84D-A732-2A3A7D5CF2FA}" type="slidenum">
              <a:rPr lang="en-US" sz="1500">
                <a:solidFill>
                  <a:srgbClr val="0000FF"/>
                </a:solidFill>
              </a:rPr>
              <a:pPr eaLnBrk="1" hangingPunct="1"/>
              <a:t>68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2775" name="TextBox 6"/>
          <p:cNvSpPr txBox="1">
            <a:spLocks noChangeArrowheads="1"/>
          </p:cNvSpPr>
          <p:nvPr/>
        </p:nvSpPr>
        <p:spPr bwMode="auto">
          <a:xfrm>
            <a:off x="4267200" y="5334000"/>
            <a:ext cx="1193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60C99C"/>
                </a:solidFill>
                <a:latin typeface="Arial Narrow" charset="0"/>
              </a:rPr>
              <a:t>100 GeV</a:t>
            </a:r>
          </a:p>
        </p:txBody>
      </p:sp>
      <p:sp>
        <p:nvSpPr>
          <p:cNvPr id="32776" name="TextBox 7"/>
          <p:cNvSpPr txBox="1">
            <a:spLocks noChangeArrowheads="1"/>
          </p:cNvSpPr>
          <p:nvPr/>
        </p:nvSpPr>
        <p:spPr bwMode="auto">
          <a:xfrm>
            <a:off x="5964238" y="4257675"/>
            <a:ext cx="1579562" cy="847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66FF"/>
                </a:solidFill>
                <a:latin typeface="Arial Narrow" charset="0"/>
              </a:rPr>
              <a:t>Argon</a:t>
            </a:r>
          </a:p>
          <a:p>
            <a:pPr algn="ctr" eaLnBrk="1" hangingPunct="1"/>
            <a:r>
              <a:rPr lang="en-US" b="1">
                <a:solidFill>
                  <a:srgbClr val="0066FF"/>
                </a:solidFill>
                <a:latin typeface="Arial Narrow" charset="0"/>
              </a:rPr>
              <a:t>(4.2 events)</a:t>
            </a:r>
          </a:p>
        </p:txBody>
      </p:sp>
      <p:sp>
        <p:nvSpPr>
          <p:cNvPr id="32777" name="TextBox 8"/>
          <p:cNvSpPr txBox="1">
            <a:spLocks noChangeArrowheads="1"/>
          </p:cNvSpPr>
          <p:nvPr/>
        </p:nvSpPr>
        <p:spPr bwMode="auto">
          <a:xfrm>
            <a:off x="4900613" y="2057400"/>
            <a:ext cx="1579562" cy="847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Xenon</a:t>
            </a:r>
          </a:p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(5.6 events)</a:t>
            </a:r>
          </a:p>
        </p:txBody>
      </p:sp>
      <p:sp>
        <p:nvSpPr>
          <p:cNvPr id="32778" name="TextBox 9"/>
          <p:cNvSpPr txBox="1">
            <a:spLocks noChangeArrowheads="1"/>
          </p:cNvSpPr>
          <p:nvPr/>
        </p:nvSpPr>
        <p:spPr bwMode="auto">
          <a:xfrm>
            <a:off x="1828800" y="5410200"/>
            <a:ext cx="633413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FF"/>
                </a:solidFill>
                <a:latin typeface="Arial Narrow" charset="0"/>
              </a:rPr>
              <a:t>G3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4400" y="1219200"/>
            <a:ext cx="577850" cy="369888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10</a:t>
            </a:r>
            <a:r>
              <a:rPr lang="en-US" sz="1800" b="1" baseline="30000" dirty="0">
                <a:latin typeface="+mn-lt"/>
                <a:ea typeface="Arial" charset="0"/>
              </a:rPr>
              <a:t>-46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9950" y="3622675"/>
            <a:ext cx="577850" cy="369888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10</a:t>
            </a:r>
            <a:r>
              <a:rPr lang="en-US" sz="1800" b="1" baseline="30000" dirty="0">
                <a:latin typeface="+mn-lt"/>
                <a:ea typeface="Arial" charset="0"/>
              </a:rPr>
              <a:t>-47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9950" y="6107113"/>
            <a:ext cx="577850" cy="369887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10</a:t>
            </a:r>
            <a:r>
              <a:rPr lang="en-US" sz="1800" b="1" baseline="30000" dirty="0">
                <a:latin typeface="+mn-lt"/>
                <a:ea typeface="Arial" charset="0"/>
              </a:rPr>
              <a:t>-48</a:t>
            </a: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1600200" y="3581400"/>
            <a:ext cx="13906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700" b="1" dirty="0">
                <a:solidFill>
                  <a:srgbClr val="00B050"/>
                </a:solidFill>
                <a:latin typeface="Arial Narrow" charset="0"/>
              </a:rPr>
              <a:t>10</a:t>
            </a:r>
            <a:r>
              <a:rPr lang="en-US" sz="2700" b="1" baseline="30000" dirty="0">
                <a:solidFill>
                  <a:srgbClr val="00B050"/>
                </a:solidFill>
                <a:latin typeface="Arial Narrow" charset="0"/>
              </a:rPr>
              <a:t>-</a:t>
            </a:r>
            <a:r>
              <a:rPr lang="en-US" sz="2700" b="1" baseline="30000" dirty="0" smtClean="0">
                <a:solidFill>
                  <a:srgbClr val="00B050"/>
                </a:solidFill>
                <a:latin typeface="Arial Narrow" charset="0"/>
              </a:rPr>
              <a:t>47  </a:t>
            </a:r>
            <a:r>
              <a:rPr lang="en-US" sz="2700" b="1" dirty="0">
                <a:solidFill>
                  <a:srgbClr val="00B050"/>
                </a:solidFill>
                <a:latin typeface="Arial Narrow" charset="0"/>
              </a:rPr>
              <a:t>cm</a:t>
            </a:r>
            <a:r>
              <a:rPr lang="en-US" sz="2700" b="1" baseline="30000" dirty="0">
                <a:solidFill>
                  <a:srgbClr val="00B050"/>
                </a:solidFill>
                <a:latin typeface="Arial Narrow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1600200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10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209800" y="2009001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5</a:t>
            </a:r>
            <a:r>
              <a:rPr lang="en-US" sz="1200" b="1" dirty="0" smtClean="0"/>
              <a:t>0</a:t>
            </a:r>
            <a:endParaRPr lang="en-US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209800" y="2420845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10</a:t>
            </a:r>
            <a:endParaRPr lang="en-US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332607" y="2412679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5</a:t>
            </a:r>
            <a:r>
              <a:rPr lang="en-US" sz="1200" b="1" dirty="0" smtClean="0"/>
              <a:t>0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2555135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70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870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649D64C-D016-CC4F-A43A-BDE006537321}" type="slidenum">
              <a:rPr lang="en-US" sz="1500">
                <a:solidFill>
                  <a:srgbClr val="0000FF"/>
                </a:solidFill>
              </a:rPr>
              <a:pPr eaLnBrk="1" hangingPunct="1"/>
              <a:t>69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7045" name="Title 7"/>
          <p:cNvSpPr>
            <a:spLocks noGrp="1"/>
          </p:cNvSpPr>
          <p:nvPr>
            <p:ph type="title"/>
          </p:nvPr>
        </p:nvSpPr>
        <p:spPr>
          <a:xfrm>
            <a:off x="838200" y="2438400"/>
            <a:ext cx="7620000" cy="1295400"/>
          </a:xfrm>
          <a:solidFill>
            <a:srgbClr val="FFCCFF"/>
          </a:solidFill>
        </p:spPr>
        <p:txBody>
          <a:bodyPr/>
          <a:lstStyle/>
          <a:p>
            <a:pPr eaLnBrk="1" hangingPunct="1"/>
            <a:r>
              <a:rPr lang="en-US" sz="4800" dirty="0" smtClean="0">
                <a:latin typeface="Tahoma" charset="0"/>
              </a:rPr>
              <a:t>Neutrino Physics</a:t>
            </a:r>
            <a:endParaRPr lang="en-US" sz="4800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0068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Noble Gases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2E6D0069-A5A5-2640-8E1D-58A3D5D02CA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696295"/>
            <a:ext cx="9588500" cy="62865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741834" y="1101020"/>
            <a:ext cx="609600" cy="3575144"/>
            <a:chOff x="8741834" y="1312240"/>
            <a:chExt cx="609600" cy="3575144"/>
          </a:xfrm>
        </p:grpSpPr>
        <p:sp>
          <p:nvSpPr>
            <p:cNvPr id="9" name="Rectangle 8"/>
            <p:cNvSpPr/>
            <p:nvPr/>
          </p:nvSpPr>
          <p:spPr>
            <a:xfrm>
              <a:off x="8741834" y="1312240"/>
              <a:ext cx="609600" cy="3575144"/>
            </a:xfrm>
            <a:prstGeom prst="rect">
              <a:avLst/>
            </a:prstGeom>
            <a:ln w="57150" cmpd="sng">
              <a:solidFill>
                <a:srgbClr val="FFFF00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8773583" y="2504017"/>
              <a:ext cx="533400" cy="533400"/>
            </a:xfrm>
            <a:prstGeom prst="roundRect">
              <a:avLst>
                <a:gd name="adj" fmla="val 26587"/>
              </a:avLst>
            </a:prstGeom>
            <a:ln w="57150" cmpd="sng">
              <a:solidFill>
                <a:srgbClr val="FFFF00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8786285" y="3657600"/>
              <a:ext cx="533400" cy="533400"/>
            </a:xfrm>
            <a:prstGeom prst="roundRect">
              <a:avLst>
                <a:gd name="adj" fmla="val 26587"/>
              </a:avLst>
            </a:prstGeom>
            <a:ln w="57150" cmpd="sng">
              <a:solidFill>
                <a:srgbClr val="FFFF00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64785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220663" y="7938"/>
            <a:ext cx="724693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23" tIns="48312" rIns="96623" bIns="48312" anchor="ctr"/>
          <a:lstStyle/>
          <a:p>
            <a:pPr marL="360299" indent="-360299" algn="ctr" defTabSz="966615">
              <a:lnSpc>
                <a:spcPct val="90000"/>
              </a:lnSpc>
              <a:spcBef>
                <a:spcPct val="50000"/>
              </a:spcBef>
              <a:buSzPct val="80000"/>
              <a:defRPr/>
            </a:pPr>
            <a:r>
              <a:rPr lang="en-US" sz="3200" b="1" kern="0" dirty="0">
                <a:solidFill>
                  <a:srgbClr val="A50021"/>
                </a:solidFill>
                <a:latin typeface="Tahoma"/>
                <a:ea typeface="+mn-ea"/>
              </a:rPr>
              <a:t>Energy Spectrum (Natural Xe)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6200" y="838200"/>
            <a:ext cx="9525000" cy="6114676"/>
            <a:chOff x="469900" y="1323110"/>
            <a:chExt cx="8218009" cy="5565927"/>
          </a:xfrm>
        </p:grpSpPr>
        <p:pic>
          <p:nvPicPr>
            <p:cNvPr id="71682" name="Picture 2"/>
            <p:cNvPicPr preferRelativeResize="0"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1" r="3438" b="1092"/>
            <a:stretch/>
          </p:blipFill>
          <p:spPr bwMode="auto">
            <a:xfrm>
              <a:off x="469900" y="1323110"/>
              <a:ext cx="8218009" cy="5565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2819400" y="4191000"/>
              <a:ext cx="958850" cy="338138"/>
            </a:xfrm>
            <a:prstGeom prst="rect">
              <a:avLst/>
            </a:prstGeom>
            <a:noFill/>
          </p:spPr>
          <p:txBody>
            <a:bodyPr wrap="none" lIns="91424" tIns="45712" rIns="91424" bIns="45712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0000"/>
                  </a:solidFill>
                  <a:latin typeface="+mn-lt"/>
                  <a:ea typeface="+mn-ea"/>
                </a:rPr>
                <a:t>Be7 Solar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86200" y="5867400"/>
              <a:ext cx="865188" cy="338138"/>
            </a:xfrm>
            <a:prstGeom prst="rect">
              <a:avLst/>
            </a:prstGeom>
            <a:noFill/>
          </p:spPr>
          <p:txBody>
            <a:bodyPr wrap="none" lIns="91424" tIns="45712" rIns="91424" bIns="45712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0000"/>
                  </a:solidFill>
                  <a:latin typeface="+mn-lt"/>
                  <a:ea typeface="+mn-ea"/>
                </a:rPr>
                <a:t>B8 Solar</a:t>
              </a:r>
            </a:p>
          </p:txBody>
        </p:sp>
        <p:sp>
          <p:nvSpPr>
            <p:cNvPr id="71686" name="TextBox 18"/>
            <p:cNvSpPr txBox="1">
              <a:spLocks noChangeArrowheads="1"/>
            </p:cNvSpPr>
            <p:nvPr/>
          </p:nvSpPr>
          <p:spPr bwMode="auto">
            <a:xfrm>
              <a:off x="2209800" y="2328863"/>
              <a:ext cx="156527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6666FF"/>
                  </a:solidFill>
                  <a:latin typeface="Arial Narrow" charset="0"/>
                </a:rPr>
                <a:t>2</a:t>
              </a:r>
              <a:r>
                <a:rPr lang="en-US" sz="1600" b="1">
                  <a:solidFill>
                    <a:srgbClr val="6666FF"/>
                  </a:solidFill>
                  <a:latin typeface="Arial Narrow" charset="0"/>
                  <a:sym typeface="Symbol" charset="0"/>
                </a:rPr>
                <a:t> DBD (10</a:t>
              </a:r>
              <a:r>
                <a:rPr lang="en-US" sz="1600" b="1" baseline="30000">
                  <a:solidFill>
                    <a:srgbClr val="6666FF"/>
                  </a:solidFill>
                  <a:latin typeface="Arial Narrow" charset="0"/>
                  <a:sym typeface="Symbol" charset="0"/>
                </a:rPr>
                <a:t>22</a:t>
              </a:r>
              <a:r>
                <a:rPr lang="en-US" sz="1600" b="1">
                  <a:solidFill>
                    <a:srgbClr val="6666FF"/>
                  </a:solidFill>
                  <a:latin typeface="Arial Narrow" charset="0"/>
                  <a:sym typeface="Symbol" charset="0"/>
                </a:rPr>
                <a:t> yrs)</a:t>
              </a:r>
              <a:endParaRPr lang="en-US" sz="1600" b="1">
                <a:solidFill>
                  <a:srgbClr val="6666FF"/>
                </a:solidFill>
                <a:latin typeface="Arial Narrow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00200" y="2971800"/>
              <a:ext cx="855663" cy="338138"/>
            </a:xfrm>
            <a:prstGeom prst="rect">
              <a:avLst/>
            </a:prstGeom>
            <a:noFill/>
          </p:spPr>
          <p:txBody>
            <a:bodyPr wrap="none" lIns="91424" tIns="45712" rIns="91424" bIns="45712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0000"/>
                  </a:solidFill>
                  <a:latin typeface="+mn-lt"/>
                  <a:ea typeface="+mn-ea"/>
                </a:rPr>
                <a:t>pp Solar</a:t>
              </a:r>
            </a:p>
          </p:txBody>
        </p:sp>
        <p:sp>
          <p:nvSpPr>
            <p:cNvPr id="71688" name="TextBox 20"/>
            <p:cNvSpPr txBox="1">
              <a:spLocks noChangeArrowheads="1"/>
            </p:cNvSpPr>
            <p:nvPr/>
          </p:nvSpPr>
          <p:spPr bwMode="auto">
            <a:xfrm>
              <a:off x="6172200" y="4953000"/>
              <a:ext cx="156527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6666FF"/>
                  </a:solidFill>
                  <a:latin typeface="Arial Narrow" charset="0"/>
                </a:rPr>
                <a:t>0</a:t>
              </a:r>
              <a:r>
                <a:rPr lang="en-US" sz="1600" b="1">
                  <a:solidFill>
                    <a:srgbClr val="6666FF"/>
                  </a:solidFill>
                  <a:latin typeface="Arial Narrow" charset="0"/>
                  <a:sym typeface="Symbol" charset="0"/>
                </a:rPr>
                <a:t> DBD (10</a:t>
              </a:r>
              <a:r>
                <a:rPr lang="en-US" sz="1600" b="1" baseline="30000">
                  <a:solidFill>
                    <a:srgbClr val="6666FF"/>
                  </a:solidFill>
                  <a:latin typeface="Arial Narrow" charset="0"/>
                  <a:sym typeface="Symbol" charset="0"/>
                </a:rPr>
                <a:t>27</a:t>
              </a:r>
              <a:r>
                <a:rPr lang="en-US" sz="1600" b="1">
                  <a:solidFill>
                    <a:srgbClr val="6666FF"/>
                  </a:solidFill>
                  <a:latin typeface="Arial Narrow" charset="0"/>
                  <a:sym typeface="Symbol" charset="0"/>
                </a:rPr>
                <a:t> yrs)</a:t>
              </a:r>
              <a:endParaRPr lang="en-US" sz="1600" b="1">
                <a:solidFill>
                  <a:srgbClr val="6666FF"/>
                </a:solidFill>
                <a:latin typeface="Arial Narrow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71600" y="1752600"/>
              <a:ext cx="2247900" cy="338138"/>
            </a:xfrm>
            <a:prstGeom prst="rect">
              <a:avLst/>
            </a:prstGeom>
            <a:noFill/>
          </p:spPr>
          <p:txBody>
            <a:bodyPr wrap="none" lIns="91424" tIns="45712" rIns="91424" bIns="45712">
              <a:spAutoFit/>
            </a:bodyPr>
            <a:lstStyle/>
            <a:p>
              <a:pPr>
                <a:defRPr/>
              </a:pPr>
              <a:r>
                <a:rPr lang="en-US" sz="1600" b="1" dirty="0">
                  <a:latin typeface="+mn-lt"/>
                  <a:ea typeface="+mn-ea"/>
                </a:rPr>
                <a:t>100 </a:t>
              </a:r>
              <a:r>
                <a:rPr lang="en-US" sz="1600" b="1" dirty="0" err="1">
                  <a:latin typeface="+mn-lt"/>
                  <a:ea typeface="+mn-ea"/>
                </a:rPr>
                <a:t>GeV</a:t>
              </a:r>
              <a:r>
                <a:rPr lang="en-US" sz="1600" b="1" dirty="0">
                  <a:latin typeface="+mn-lt"/>
                  <a:ea typeface="+mn-ea"/>
                </a:rPr>
                <a:t>  WIMP (10</a:t>
              </a:r>
              <a:r>
                <a:rPr lang="en-US" sz="1600" b="1" baseline="30000" dirty="0">
                  <a:latin typeface="+mn-lt"/>
                  <a:ea typeface="+mn-ea"/>
                </a:rPr>
                <a:t>-44</a:t>
              </a:r>
              <a:r>
                <a:rPr lang="en-US" sz="1600" b="1" dirty="0">
                  <a:latin typeface="+mn-lt"/>
                  <a:ea typeface="+mn-ea"/>
                </a:rPr>
                <a:t> cm</a:t>
              </a:r>
              <a:r>
                <a:rPr lang="en-US" sz="1600" b="1" baseline="30000" dirty="0">
                  <a:latin typeface="+mn-lt"/>
                  <a:ea typeface="+mn-ea"/>
                </a:rPr>
                <a:t>2</a:t>
              </a:r>
              <a:r>
                <a:rPr lang="en-US" sz="1600" b="1" dirty="0">
                  <a:latin typeface="+mn-lt"/>
                  <a:ea typeface="+mn-ea"/>
                </a:rPr>
                <a:t>)</a:t>
              </a:r>
            </a:p>
          </p:txBody>
        </p:sp>
      </p:grpSp>
      <p:sp>
        <p:nvSpPr>
          <p:cNvPr id="716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16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716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29D3C82-7876-7349-B07A-E065B9717F90}" type="slidenum">
              <a:rPr lang="en-US" sz="1500">
                <a:solidFill>
                  <a:srgbClr val="0000FF"/>
                </a:solidFill>
              </a:rPr>
              <a:pPr eaLnBrk="1" hangingPunct="1"/>
              <a:t>70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67600" y="152400"/>
            <a:ext cx="20791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+mn-lt"/>
              </a:rPr>
              <a:t>arXiv:0808.3968</a:t>
            </a:r>
            <a:endParaRPr lang="en-US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48579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506" name="Straight Arrow Connector 48"/>
          <p:cNvCxnSpPr>
            <a:cxnSpLocks noChangeShapeType="1"/>
          </p:cNvCxnSpPr>
          <p:nvPr/>
        </p:nvCxnSpPr>
        <p:spPr bwMode="auto">
          <a:xfrm>
            <a:off x="227013" y="6767513"/>
            <a:ext cx="7459662" cy="1587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07" name="TextBox 49"/>
          <p:cNvSpPr txBox="1">
            <a:spLocks noChangeArrowheads="1"/>
          </p:cNvSpPr>
          <p:nvPr/>
        </p:nvSpPr>
        <p:spPr bwMode="auto">
          <a:xfrm>
            <a:off x="3617913" y="6519863"/>
            <a:ext cx="103028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9900"/>
                </a:solidFill>
                <a:latin typeface="Arial Narrow" charset="0"/>
              </a:rPr>
              <a:t>14 m</a:t>
            </a:r>
          </a:p>
        </p:txBody>
      </p:sp>
      <p:cxnSp>
        <p:nvCxnSpPr>
          <p:cNvPr id="21508" name="Straight Arrow Connector 55"/>
          <p:cNvCxnSpPr>
            <a:cxnSpLocks noChangeShapeType="1"/>
          </p:cNvCxnSpPr>
          <p:nvPr/>
        </p:nvCxnSpPr>
        <p:spPr bwMode="auto">
          <a:xfrm rot="5400000">
            <a:off x="7123906" y="3017044"/>
            <a:ext cx="4359275" cy="14288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09" name="TextBox 57"/>
          <p:cNvSpPr txBox="1">
            <a:spLocks noChangeArrowheads="1"/>
          </p:cNvSpPr>
          <p:nvPr/>
        </p:nvSpPr>
        <p:spPr bwMode="auto">
          <a:xfrm>
            <a:off x="8874125" y="2824163"/>
            <a:ext cx="8191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9900"/>
                </a:solidFill>
                <a:latin typeface="Arial Narrow" charset="0"/>
              </a:rPr>
              <a:t>12 m</a:t>
            </a:r>
          </a:p>
        </p:txBody>
      </p:sp>
      <p:sp>
        <p:nvSpPr>
          <p:cNvPr id="8" name="Cube 7"/>
          <p:cNvSpPr>
            <a:spLocks noChangeAspect="1"/>
          </p:cNvSpPr>
          <p:nvPr/>
        </p:nvSpPr>
        <p:spPr bwMode="auto">
          <a:xfrm>
            <a:off x="320043" y="894080"/>
            <a:ext cx="8690458" cy="5674734"/>
          </a:xfrm>
          <a:prstGeom prst="cube">
            <a:avLst>
              <a:gd name="adj" fmla="val 23842"/>
            </a:avLst>
          </a:prstGeom>
          <a:ln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07" tIns="45704" rIns="91407" bIns="45704" anchor="ctr"/>
          <a:lstStyle/>
          <a:p>
            <a:pPr defTabSz="965200">
              <a:defRPr/>
            </a:pPr>
            <a:endParaRPr lang="en-US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513" name="Title 1"/>
          <p:cNvSpPr>
            <a:spLocks noGrp="1"/>
          </p:cNvSpPr>
          <p:nvPr>
            <p:ph type="title"/>
          </p:nvPr>
        </p:nvSpPr>
        <p:spPr>
          <a:xfrm>
            <a:off x="84138" y="25400"/>
            <a:ext cx="7612062" cy="685800"/>
          </a:xfrm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XAX (Xenon-Argon-Xenon)</a:t>
            </a:r>
            <a:endParaRPr lang="en-US" sz="48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15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  <a:cs typeface="Arial" charset="0"/>
              </a:rPr>
              <a:t>Katsushi Arisaka, UCLA</a:t>
            </a:r>
          </a:p>
        </p:txBody>
      </p:sp>
      <p:cxnSp>
        <p:nvCxnSpPr>
          <p:cNvPr id="18" name="Straight Connector 17"/>
          <p:cNvCxnSpPr>
            <a:cxnSpLocks noChangeAspect="1"/>
          </p:cNvCxnSpPr>
          <p:nvPr/>
        </p:nvCxnSpPr>
        <p:spPr bwMode="auto">
          <a:xfrm flipV="1">
            <a:off x="1711325" y="5195888"/>
            <a:ext cx="7215188" cy="4762"/>
          </a:xfrm>
          <a:prstGeom prst="line">
            <a:avLst/>
          </a:prstGeom>
          <a:ln w="15875">
            <a:solidFill>
              <a:schemeClr val="bg2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5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41A27E-7201-D14E-8521-365C2E183B55}" type="slidenum">
              <a:rPr lang="en-US" sz="1500">
                <a:solidFill>
                  <a:srgbClr val="0000FF"/>
                </a:solidFill>
              </a:rPr>
              <a:pPr eaLnBrk="1" hangingPunct="1"/>
              <a:t>71</a:t>
            </a:fld>
            <a:endParaRPr lang="en-US" sz="1500">
              <a:solidFill>
                <a:srgbClr val="0000FF"/>
              </a:solidFill>
            </a:endParaRPr>
          </a:p>
        </p:txBody>
      </p:sp>
      <p:cxnSp>
        <p:nvCxnSpPr>
          <p:cNvPr id="17" name="Straight Connector 16"/>
          <p:cNvCxnSpPr>
            <a:cxnSpLocks noChangeAspect="1"/>
          </p:cNvCxnSpPr>
          <p:nvPr/>
        </p:nvCxnSpPr>
        <p:spPr bwMode="auto">
          <a:xfrm rot="5400000">
            <a:off x="-501650" y="3076575"/>
            <a:ext cx="4359275" cy="3175"/>
          </a:xfrm>
          <a:prstGeom prst="line">
            <a:avLst/>
          </a:prstGeom>
          <a:ln w="15875">
            <a:solidFill>
              <a:schemeClr val="bg2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 noChangeAspect="1"/>
          </p:cNvCxnSpPr>
          <p:nvPr/>
        </p:nvCxnSpPr>
        <p:spPr bwMode="auto">
          <a:xfrm rot="5400000">
            <a:off x="369888" y="5170488"/>
            <a:ext cx="1341437" cy="1341437"/>
          </a:xfrm>
          <a:prstGeom prst="line">
            <a:avLst/>
          </a:prstGeom>
          <a:ln w="15875">
            <a:solidFill>
              <a:schemeClr val="bg2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520" name="TextBox 38"/>
          <p:cNvSpPr txBox="1">
            <a:spLocks noChangeArrowheads="1"/>
          </p:cNvSpPr>
          <p:nvPr/>
        </p:nvSpPr>
        <p:spPr bwMode="auto">
          <a:xfrm>
            <a:off x="6172200" y="1066800"/>
            <a:ext cx="1789113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7F7F7F"/>
                </a:solidFill>
                <a:latin typeface="Arial Narrow" charset="0"/>
              </a:rPr>
              <a:t>Water Tank Veto</a:t>
            </a:r>
          </a:p>
        </p:txBody>
      </p:sp>
      <p:cxnSp>
        <p:nvCxnSpPr>
          <p:cNvPr id="21521" name="Straight Arrow Connector 44"/>
          <p:cNvCxnSpPr>
            <a:cxnSpLocks noChangeShapeType="1"/>
          </p:cNvCxnSpPr>
          <p:nvPr/>
        </p:nvCxnSpPr>
        <p:spPr bwMode="auto">
          <a:xfrm>
            <a:off x="3825875" y="6248400"/>
            <a:ext cx="3108325" cy="1588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22" name="TextBox 45"/>
          <p:cNvSpPr txBox="1">
            <a:spLocks noChangeArrowheads="1"/>
          </p:cNvSpPr>
          <p:nvPr/>
        </p:nvSpPr>
        <p:spPr bwMode="auto">
          <a:xfrm>
            <a:off x="5108575" y="6015038"/>
            <a:ext cx="5111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9900"/>
                </a:solidFill>
                <a:latin typeface="Arial Narrow" charset="0"/>
              </a:rPr>
              <a:t>4 m</a:t>
            </a:r>
          </a:p>
        </p:txBody>
      </p:sp>
      <p:cxnSp>
        <p:nvCxnSpPr>
          <p:cNvPr id="21523" name="Straight Arrow Connector 58"/>
          <p:cNvCxnSpPr>
            <a:cxnSpLocks noChangeShapeType="1"/>
          </p:cNvCxnSpPr>
          <p:nvPr/>
        </p:nvCxnSpPr>
        <p:spPr bwMode="auto">
          <a:xfrm rot="18900000" flipV="1">
            <a:off x="7659687" y="6213476"/>
            <a:ext cx="1762125" cy="12700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24" name="TextBox 59"/>
          <p:cNvSpPr txBox="1">
            <a:spLocks noChangeArrowheads="1"/>
          </p:cNvSpPr>
          <p:nvPr/>
        </p:nvSpPr>
        <p:spPr bwMode="auto">
          <a:xfrm>
            <a:off x="8248650" y="6021388"/>
            <a:ext cx="10064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9900"/>
                </a:solidFill>
                <a:latin typeface="Arial Narrow" charset="0"/>
              </a:rPr>
              <a:t>12 m</a:t>
            </a:r>
          </a:p>
        </p:txBody>
      </p:sp>
      <p:sp>
        <p:nvSpPr>
          <p:cNvPr id="30" name="Flowchart: Magnetic Disk 29"/>
          <p:cNvSpPr>
            <a:spLocks noChangeAspect="1"/>
          </p:cNvSpPr>
          <p:nvPr/>
        </p:nvSpPr>
        <p:spPr bwMode="auto">
          <a:xfrm>
            <a:off x="3886200" y="2286000"/>
            <a:ext cx="3034281" cy="3792850"/>
          </a:xfrm>
          <a:prstGeom prst="flowChartMagneticDisk">
            <a:avLst/>
          </a:prstGeom>
          <a:solidFill>
            <a:srgbClr val="FFF9C3"/>
          </a:solidFill>
          <a:ln w="28575"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07" tIns="45704" rIns="91407" bIns="45704" anchor="ctr"/>
          <a:lstStyle/>
          <a:p>
            <a:pPr defTabSz="965200">
              <a:defRPr/>
            </a:pPr>
            <a:endParaRPr lang="en-US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528" name="TextBox 32"/>
          <p:cNvSpPr txBox="1">
            <a:spLocks noChangeArrowheads="1"/>
          </p:cNvSpPr>
          <p:nvPr/>
        </p:nvSpPr>
        <p:spPr bwMode="auto">
          <a:xfrm>
            <a:off x="762000" y="4191000"/>
            <a:ext cx="9525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baseline="30000">
                <a:solidFill>
                  <a:srgbClr val="FF0000"/>
                </a:solidFill>
                <a:latin typeface="Arial Narrow" charset="0"/>
              </a:rPr>
              <a:t>129/131</a:t>
            </a:r>
            <a:r>
              <a:rPr lang="en-US" sz="2000" b="1">
                <a:solidFill>
                  <a:srgbClr val="FF0000"/>
                </a:solidFill>
                <a:latin typeface="Arial Narrow" charset="0"/>
              </a:rPr>
              <a:t>Xe</a:t>
            </a:r>
          </a:p>
          <a:p>
            <a:pPr eaLnBrk="1" hangingPunct="1"/>
            <a:r>
              <a:rPr lang="en-US" sz="1600" b="1">
                <a:solidFill>
                  <a:srgbClr val="FF0000"/>
                </a:solidFill>
                <a:latin typeface="Arial Narrow" charset="0"/>
              </a:rPr>
              <a:t>12 ton</a:t>
            </a:r>
          </a:p>
          <a:p>
            <a:pPr eaLnBrk="1" hangingPunct="1"/>
            <a:r>
              <a:rPr lang="en-US" sz="1600" b="1">
                <a:solidFill>
                  <a:srgbClr val="FF0000"/>
                </a:solidFill>
                <a:latin typeface="Arial Narrow" charset="0"/>
              </a:rPr>
              <a:t>(6 ton)</a:t>
            </a:r>
            <a:endParaRPr lang="en-US" sz="2000" b="1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21529" name="TextBox 33"/>
          <p:cNvSpPr txBox="1">
            <a:spLocks noChangeArrowheads="1"/>
          </p:cNvSpPr>
          <p:nvPr/>
        </p:nvSpPr>
        <p:spPr bwMode="auto">
          <a:xfrm>
            <a:off x="4953000" y="4038600"/>
            <a:ext cx="8667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baseline="30000">
                <a:solidFill>
                  <a:srgbClr val="FF00FF"/>
                </a:solidFill>
                <a:latin typeface="Arial Narrow" charset="0"/>
              </a:rPr>
              <a:t>40</a:t>
            </a:r>
            <a:r>
              <a:rPr lang="en-US" b="1">
                <a:solidFill>
                  <a:srgbClr val="FF00FF"/>
                </a:solidFill>
                <a:latin typeface="Arial Narrow" charset="0"/>
              </a:rPr>
              <a:t>Ar</a:t>
            </a:r>
          </a:p>
          <a:p>
            <a:pPr eaLnBrk="1" hangingPunct="1"/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70 ton</a:t>
            </a:r>
          </a:p>
          <a:p>
            <a:pPr eaLnBrk="1" hangingPunct="1"/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(50 ton)</a:t>
            </a:r>
            <a:endParaRPr lang="en-US" b="1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21530" name="TextBox 50"/>
          <p:cNvSpPr txBox="1">
            <a:spLocks noChangeArrowheads="1"/>
          </p:cNvSpPr>
          <p:nvPr/>
        </p:nvSpPr>
        <p:spPr bwMode="auto">
          <a:xfrm>
            <a:off x="2819400" y="1676400"/>
            <a:ext cx="1514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i="1">
                <a:solidFill>
                  <a:srgbClr val="3366CC"/>
                </a:solidFill>
                <a:latin typeface="Arial Narrow" charset="0"/>
              </a:rPr>
              <a:t>WIMP (Spin odd)</a:t>
            </a:r>
          </a:p>
          <a:p>
            <a:pPr eaLnBrk="1" hangingPunct="1"/>
            <a:r>
              <a:rPr lang="en-US" sz="1600" b="1" i="1">
                <a:solidFill>
                  <a:srgbClr val="3366CC"/>
                </a:solidFill>
                <a:latin typeface="Arial Narrow" charset="0"/>
              </a:rPr>
              <a:t>Solar Neutrino</a:t>
            </a:r>
          </a:p>
        </p:txBody>
      </p:sp>
      <p:sp>
        <p:nvSpPr>
          <p:cNvPr id="21531" name="TextBox 51"/>
          <p:cNvSpPr txBox="1">
            <a:spLocks noChangeArrowheads="1"/>
          </p:cNvSpPr>
          <p:nvPr/>
        </p:nvSpPr>
        <p:spPr bwMode="auto">
          <a:xfrm>
            <a:off x="885825" y="1676400"/>
            <a:ext cx="1704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i="1">
                <a:solidFill>
                  <a:srgbClr val="3366CC"/>
                </a:solidFill>
                <a:latin typeface="Arial Narrow" charset="0"/>
              </a:rPr>
              <a:t>WIMP (Spin even)</a:t>
            </a:r>
          </a:p>
          <a:p>
            <a:pPr eaLnBrk="1" hangingPunct="1"/>
            <a:r>
              <a:rPr lang="en-US" sz="1600" b="1" i="1">
                <a:solidFill>
                  <a:srgbClr val="3366CC"/>
                </a:solidFill>
                <a:latin typeface="Arial Narrow" charset="0"/>
              </a:rPr>
              <a:t>Double Beta Decay</a:t>
            </a:r>
          </a:p>
        </p:txBody>
      </p:sp>
      <p:sp>
        <p:nvSpPr>
          <p:cNvPr id="21532" name="TextBox 53"/>
          <p:cNvSpPr txBox="1">
            <a:spLocks noChangeArrowheads="1"/>
          </p:cNvSpPr>
          <p:nvPr/>
        </p:nvSpPr>
        <p:spPr bwMode="auto">
          <a:xfrm>
            <a:off x="5192713" y="1828800"/>
            <a:ext cx="1589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i="1">
                <a:solidFill>
                  <a:srgbClr val="3366CC"/>
                </a:solidFill>
                <a:latin typeface="Arial Narrow" charset="0"/>
              </a:rPr>
              <a:t>WIMP (Spin even)</a:t>
            </a:r>
          </a:p>
        </p:txBody>
      </p:sp>
      <p:cxnSp>
        <p:nvCxnSpPr>
          <p:cNvPr id="21533" name="Straight Arrow Connector 44"/>
          <p:cNvCxnSpPr>
            <a:cxnSpLocks noChangeShapeType="1"/>
          </p:cNvCxnSpPr>
          <p:nvPr/>
        </p:nvCxnSpPr>
        <p:spPr bwMode="auto">
          <a:xfrm>
            <a:off x="1905000" y="6248400"/>
            <a:ext cx="1828800" cy="1588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34" name="TextBox 48"/>
          <p:cNvSpPr txBox="1">
            <a:spLocks noChangeArrowheads="1"/>
          </p:cNvSpPr>
          <p:nvPr/>
        </p:nvSpPr>
        <p:spPr bwMode="auto">
          <a:xfrm>
            <a:off x="2514600" y="6000750"/>
            <a:ext cx="5111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9900"/>
                </a:solidFill>
                <a:latin typeface="Arial Narrow" charset="0"/>
              </a:rPr>
              <a:t>2 m</a:t>
            </a:r>
          </a:p>
        </p:txBody>
      </p:sp>
      <p:grpSp>
        <p:nvGrpSpPr>
          <p:cNvPr id="21535" name="Group 39"/>
          <p:cNvGrpSpPr>
            <a:grpSpLocks noChangeAspect="1"/>
          </p:cNvGrpSpPr>
          <p:nvPr/>
        </p:nvGrpSpPr>
        <p:grpSpPr bwMode="auto">
          <a:xfrm>
            <a:off x="1905000" y="3260725"/>
            <a:ext cx="1903413" cy="2378075"/>
            <a:chOff x="1981200" y="2667000"/>
            <a:chExt cx="2265957" cy="2788189"/>
          </a:xfrm>
        </p:grpSpPr>
        <p:sp>
          <p:nvSpPr>
            <p:cNvPr id="32" name="Flowchart: Magnetic Disk 31"/>
            <p:cNvSpPr>
              <a:spLocks noChangeAspect="1"/>
            </p:cNvSpPr>
            <p:nvPr/>
          </p:nvSpPr>
          <p:spPr bwMode="auto">
            <a:xfrm>
              <a:off x="1981200" y="2667000"/>
              <a:ext cx="2265957" cy="2788189"/>
            </a:xfrm>
            <a:prstGeom prst="flowChartMagneticDisk">
              <a:avLst/>
            </a:prstGeom>
            <a:solidFill>
              <a:srgbClr val="C2FFF0"/>
            </a:solidFill>
            <a:ln w="28575"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86486" tIns="43243" rIns="86486" bIns="43243" anchor="ctr"/>
            <a:lstStyle/>
            <a:p>
              <a:pPr defTabSz="965200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" name="Flowchart: Magnetic Disk 35"/>
            <p:cNvSpPr>
              <a:spLocks/>
            </p:cNvSpPr>
            <p:nvPr/>
          </p:nvSpPr>
          <p:spPr bwMode="auto">
            <a:xfrm>
              <a:off x="2498558" y="2895600"/>
              <a:ext cx="1219200" cy="1447800"/>
            </a:xfrm>
            <a:prstGeom prst="flowChartMagneticDisk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86486" tIns="43243" rIns="86486" bIns="43243" anchor="ctr"/>
            <a:lstStyle/>
            <a:p>
              <a:pPr defTabSz="965200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7" name="Flowchart: Magnetic Disk 36"/>
            <p:cNvSpPr>
              <a:spLocks/>
            </p:cNvSpPr>
            <p:nvPr/>
          </p:nvSpPr>
          <p:spPr bwMode="auto">
            <a:xfrm>
              <a:off x="2498558" y="3662346"/>
              <a:ext cx="1219200" cy="1410266"/>
            </a:xfrm>
            <a:prstGeom prst="flowChartMagneticDisk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86486" tIns="43243" rIns="86486" bIns="43243" anchor="ctr"/>
            <a:lstStyle/>
            <a:p>
              <a:pPr defTabSz="965200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1551" name="Rectangle 37"/>
            <p:cNvSpPr>
              <a:spLocks noChangeArrowheads="1"/>
            </p:cNvSpPr>
            <p:nvPr/>
          </p:nvSpPr>
          <p:spPr bwMode="auto">
            <a:xfrm>
              <a:off x="2527057" y="3636175"/>
              <a:ext cx="1175652" cy="778042"/>
            </a:xfrm>
            <a:prstGeom prst="rect">
              <a:avLst/>
            </a:prstGeom>
            <a:solidFill>
              <a:srgbClr val="C2FF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500"/>
            </a:p>
          </p:txBody>
        </p:sp>
      </p:grpSp>
      <p:cxnSp>
        <p:nvCxnSpPr>
          <p:cNvPr id="115744" name="Straight Arrow Connector 52"/>
          <p:cNvCxnSpPr>
            <a:cxnSpLocks noChangeAspect="1" noChangeShapeType="1"/>
          </p:cNvCxnSpPr>
          <p:nvPr/>
        </p:nvCxnSpPr>
        <p:spPr bwMode="auto">
          <a:xfrm>
            <a:off x="1752600" y="4572000"/>
            <a:ext cx="447675" cy="1588"/>
          </a:xfrm>
          <a:prstGeom prst="straightConnector1">
            <a:avLst/>
          </a:prstGeom>
          <a:noFill/>
          <a:ln w="28575" algn="ctr">
            <a:solidFill>
              <a:schemeClr val="accent6">
                <a:lumMod val="40000"/>
                <a:lumOff val="60000"/>
              </a:schemeClr>
            </a:solidFill>
            <a:round/>
            <a:headEnd/>
            <a:tailEnd type="arrow" w="med" len="med"/>
          </a:ln>
        </p:spPr>
      </p:cxnSp>
      <p:sp>
        <p:nvSpPr>
          <p:cNvPr id="21537" name="TextBox 34"/>
          <p:cNvSpPr txBox="1">
            <a:spLocks noChangeArrowheads="1"/>
          </p:cNvSpPr>
          <p:nvPr/>
        </p:nvSpPr>
        <p:spPr bwMode="auto">
          <a:xfrm>
            <a:off x="2438400" y="4114800"/>
            <a:ext cx="69691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baseline="30000">
                <a:solidFill>
                  <a:srgbClr val="FF0000"/>
                </a:solidFill>
                <a:latin typeface="Arial Narrow" charset="0"/>
              </a:rPr>
              <a:t>136</a:t>
            </a:r>
            <a:r>
              <a:rPr lang="en-US" sz="2000" b="1">
                <a:solidFill>
                  <a:srgbClr val="FF0000"/>
                </a:solidFill>
                <a:latin typeface="Arial Narrow" charset="0"/>
              </a:rPr>
              <a:t>Xe</a:t>
            </a:r>
          </a:p>
          <a:p>
            <a:pPr eaLnBrk="1" hangingPunct="1"/>
            <a:r>
              <a:rPr lang="en-US" sz="1600" b="1">
                <a:solidFill>
                  <a:srgbClr val="FF0000"/>
                </a:solidFill>
                <a:latin typeface="Arial Narrow" charset="0"/>
              </a:rPr>
              <a:t>7 ton</a:t>
            </a:r>
          </a:p>
          <a:p>
            <a:pPr eaLnBrk="1" hangingPunct="1"/>
            <a:r>
              <a:rPr lang="en-US" sz="1600" b="1">
                <a:solidFill>
                  <a:srgbClr val="FF0000"/>
                </a:solidFill>
                <a:latin typeface="Arial Narrow" charset="0"/>
              </a:rPr>
              <a:t>(4 ton)</a:t>
            </a:r>
            <a:endParaRPr lang="en-US" sz="2000" b="1">
              <a:solidFill>
                <a:srgbClr val="FF0000"/>
              </a:solidFill>
            </a:endParaRPr>
          </a:p>
        </p:txBody>
      </p:sp>
      <p:cxnSp>
        <p:nvCxnSpPr>
          <p:cNvPr id="115746" name="Straight Arrow Connector 41"/>
          <p:cNvCxnSpPr>
            <a:cxnSpLocks noChangeShapeType="1"/>
          </p:cNvCxnSpPr>
          <p:nvPr/>
        </p:nvCxnSpPr>
        <p:spPr bwMode="auto">
          <a:xfrm rot="5400000">
            <a:off x="2933700" y="2933700"/>
            <a:ext cx="1066800" cy="76200"/>
          </a:xfrm>
          <a:prstGeom prst="straightConnector1">
            <a:avLst/>
          </a:prstGeom>
          <a:noFill/>
          <a:ln w="28575" algn="ctr">
            <a:solidFill>
              <a:schemeClr val="accent6">
                <a:lumMod val="40000"/>
                <a:lumOff val="60000"/>
              </a:schemeClr>
            </a:solidFill>
            <a:round/>
            <a:headEnd/>
            <a:tailEnd type="arrow" w="med" len="med"/>
          </a:ln>
        </p:spPr>
      </p:cxnSp>
      <p:cxnSp>
        <p:nvCxnSpPr>
          <p:cNvPr id="115747" name="Straight Arrow Connector 42"/>
          <p:cNvCxnSpPr>
            <a:cxnSpLocks noChangeAspect="1" noChangeShapeType="1"/>
          </p:cNvCxnSpPr>
          <p:nvPr/>
        </p:nvCxnSpPr>
        <p:spPr bwMode="auto">
          <a:xfrm rot="16200000" flipH="1">
            <a:off x="1629568" y="2713832"/>
            <a:ext cx="1389063" cy="685800"/>
          </a:xfrm>
          <a:prstGeom prst="straightConnector1">
            <a:avLst/>
          </a:prstGeom>
          <a:noFill/>
          <a:ln w="28575" algn="ctr">
            <a:solidFill>
              <a:schemeClr val="accent6">
                <a:lumMod val="40000"/>
                <a:lumOff val="60000"/>
              </a:schemeClr>
            </a:solidFill>
            <a:round/>
            <a:headEnd/>
            <a:tailEnd type="arrow" w="med" len="med"/>
          </a:ln>
        </p:spPr>
      </p:cxnSp>
      <p:cxnSp>
        <p:nvCxnSpPr>
          <p:cNvPr id="21540" name="Straight Arrow Connector 44"/>
          <p:cNvCxnSpPr>
            <a:cxnSpLocks noChangeShapeType="1"/>
          </p:cNvCxnSpPr>
          <p:nvPr/>
        </p:nvCxnSpPr>
        <p:spPr bwMode="auto">
          <a:xfrm>
            <a:off x="2332038" y="5867400"/>
            <a:ext cx="1096962" cy="1588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41" name="TextBox 48"/>
          <p:cNvSpPr txBox="1">
            <a:spLocks noChangeArrowheads="1"/>
          </p:cNvSpPr>
          <p:nvPr/>
        </p:nvSpPr>
        <p:spPr bwMode="auto">
          <a:xfrm>
            <a:off x="2514600" y="5673725"/>
            <a:ext cx="6699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9900"/>
                </a:solidFill>
                <a:latin typeface="Arial Narrow" charset="0"/>
              </a:rPr>
              <a:t>1.2 m</a:t>
            </a:r>
          </a:p>
        </p:txBody>
      </p:sp>
      <p:sp>
        <p:nvSpPr>
          <p:cNvPr id="2" name="Rectangle 1"/>
          <p:cNvSpPr/>
          <p:nvPr/>
        </p:nvSpPr>
        <p:spPr>
          <a:xfrm>
            <a:off x="7467600" y="152400"/>
            <a:ext cx="20791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+mn-lt"/>
              </a:rPr>
              <a:t>arXiv:0808.3968</a:t>
            </a:r>
            <a:endParaRPr lang="en-US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660148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08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809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9206B59-E571-8E4B-8904-49DC78B929B0}" type="slidenum">
              <a:rPr lang="en-US" sz="1500">
                <a:solidFill>
                  <a:srgbClr val="0000FF"/>
                </a:solidFill>
              </a:rPr>
              <a:pPr eaLnBrk="1" hangingPunct="1"/>
              <a:t>72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0901" name="Title 7"/>
          <p:cNvSpPr>
            <a:spLocks noGrp="1"/>
          </p:cNvSpPr>
          <p:nvPr>
            <p:ph type="title"/>
          </p:nvPr>
        </p:nvSpPr>
        <p:spPr>
          <a:xfrm>
            <a:off x="838200" y="2438400"/>
            <a:ext cx="7620000" cy="1295400"/>
          </a:xfrm>
          <a:solidFill>
            <a:srgbClr val="FFF9C3"/>
          </a:solidFill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</a:rPr>
              <a:t>Neutrino-less </a:t>
            </a:r>
            <a:br>
              <a:rPr lang="en-US" dirty="0">
                <a:latin typeface="Tahoma" charset="0"/>
              </a:rPr>
            </a:br>
            <a:r>
              <a:rPr lang="en-US" dirty="0">
                <a:latin typeface="Tahoma" charset="0"/>
              </a:rPr>
              <a:t>Double Beta Decay</a:t>
            </a:r>
          </a:p>
        </p:txBody>
      </p:sp>
    </p:spTree>
    <p:extLst>
      <p:ext uri="{BB962C8B-B14F-4D97-AF65-F5344CB8AC3E}">
        <p14:creationId xmlns:p14="http://schemas.microsoft.com/office/powerpoint/2010/main" val="37803725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17"/>
          <p:cNvGrpSpPr>
            <a:grpSpLocks/>
          </p:cNvGrpSpPr>
          <p:nvPr/>
        </p:nvGrpSpPr>
        <p:grpSpPr bwMode="auto">
          <a:xfrm>
            <a:off x="481013" y="838200"/>
            <a:ext cx="8586787" cy="5942013"/>
            <a:chOff x="458788" y="991586"/>
            <a:chExt cx="8586787" cy="5941612"/>
          </a:xfrm>
        </p:grpSpPr>
        <p:pic>
          <p:nvPicPr>
            <p:cNvPr id="84999" name="Picture 13" descr="C:\Documents and Settings\Katsushi Arisaka\Desktop\Artin XAX  Final\XAX_Enriched_MultiHit_2000_3000.gif"/>
            <p:cNvPicPr>
              <a:picLocks noChangeAspect="1" noChangeArrowheads="1"/>
            </p:cNvPicPr>
            <p:nvPr/>
          </p:nvPicPr>
          <p:blipFill>
            <a:blip r:embed="rId3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5"/>
            <a:stretch>
              <a:fillRect/>
            </a:stretch>
          </p:blipFill>
          <p:spPr bwMode="auto">
            <a:xfrm>
              <a:off x="458788" y="991586"/>
              <a:ext cx="8586787" cy="594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000" name="TextBox 9"/>
            <p:cNvSpPr txBox="1">
              <a:spLocks noChangeArrowheads="1"/>
            </p:cNvSpPr>
            <p:nvPr/>
          </p:nvSpPr>
          <p:spPr bwMode="auto">
            <a:xfrm>
              <a:off x="1295400" y="2667000"/>
              <a:ext cx="1394901" cy="307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0000FF"/>
                  </a:solidFill>
                  <a:latin typeface="Arial Narrow" charset="0"/>
                </a:rPr>
                <a:t>2</a:t>
              </a:r>
              <a:r>
                <a:rPr lang="en-US" sz="1400" b="1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 DBD (10</a:t>
              </a:r>
              <a:r>
                <a:rPr lang="en-US" sz="1400" b="1" baseline="30000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22</a:t>
              </a:r>
              <a:r>
                <a:rPr lang="en-US" sz="1400" b="1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 yrs)</a:t>
              </a:r>
              <a:endParaRPr lang="en-US" sz="1400" b="1">
                <a:solidFill>
                  <a:srgbClr val="0000FF"/>
                </a:solidFill>
                <a:latin typeface="Arial Narrow" charset="0"/>
              </a:endParaRPr>
            </a:p>
          </p:txBody>
        </p:sp>
        <p:sp>
          <p:nvSpPr>
            <p:cNvPr id="85001" name="TextBox 10"/>
            <p:cNvSpPr txBox="1">
              <a:spLocks noChangeArrowheads="1"/>
            </p:cNvSpPr>
            <p:nvPr/>
          </p:nvSpPr>
          <p:spPr bwMode="auto">
            <a:xfrm>
              <a:off x="4250724" y="5181600"/>
              <a:ext cx="1394901" cy="307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0000FF"/>
                  </a:solidFill>
                  <a:latin typeface="Arial Narrow" charset="0"/>
                </a:rPr>
                <a:t>0</a:t>
              </a:r>
              <a:r>
                <a:rPr lang="en-US" sz="1400" b="1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 DBD (10</a:t>
              </a:r>
              <a:r>
                <a:rPr lang="en-US" sz="1400" b="1" baseline="30000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27</a:t>
              </a:r>
              <a:r>
                <a:rPr lang="en-US" sz="1400" b="1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 yrs)</a:t>
              </a:r>
              <a:endParaRPr lang="en-US" sz="1400" b="1">
                <a:solidFill>
                  <a:srgbClr val="0000FF"/>
                </a:solidFill>
                <a:latin typeface="Arial Narrow" charset="0"/>
              </a:endParaRPr>
            </a:p>
          </p:txBody>
        </p:sp>
        <p:sp>
          <p:nvSpPr>
            <p:cNvPr id="85002" name="TextBox 5"/>
            <p:cNvSpPr txBox="1">
              <a:spLocks noChangeArrowheads="1"/>
            </p:cNvSpPr>
            <p:nvPr/>
          </p:nvSpPr>
          <p:spPr bwMode="auto">
            <a:xfrm>
              <a:off x="3913188" y="1864411"/>
              <a:ext cx="520397" cy="31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A6A6A6"/>
                  </a:solidFill>
                  <a:latin typeface="Arial Narrow" charset="0"/>
                  <a:sym typeface="Symbol" charset="0"/>
                </a:rPr>
                <a:t>0 cm</a:t>
              </a:r>
              <a:endParaRPr lang="en-US" sz="1400" b="1">
                <a:solidFill>
                  <a:srgbClr val="A6A6A6"/>
                </a:solidFill>
                <a:latin typeface="Arial Narrow" charset="0"/>
              </a:endParaRPr>
            </a:p>
          </p:txBody>
        </p:sp>
        <p:sp>
          <p:nvSpPr>
            <p:cNvPr id="85003" name="TextBox 6"/>
            <p:cNvSpPr txBox="1">
              <a:spLocks noChangeArrowheads="1"/>
            </p:cNvSpPr>
            <p:nvPr/>
          </p:nvSpPr>
          <p:spPr bwMode="auto">
            <a:xfrm>
              <a:off x="3836772" y="2625810"/>
              <a:ext cx="599506" cy="31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00FF00"/>
                  </a:solidFill>
                  <a:latin typeface="Arial Narrow" charset="0"/>
                  <a:sym typeface="Symbol" charset="0"/>
                </a:rPr>
                <a:t>10 cm</a:t>
              </a:r>
              <a:endParaRPr lang="en-US" sz="1400" b="1">
                <a:solidFill>
                  <a:srgbClr val="00FF00"/>
                </a:solidFill>
                <a:latin typeface="Arial Narrow" charset="0"/>
              </a:endParaRPr>
            </a:p>
          </p:txBody>
        </p:sp>
        <p:sp>
          <p:nvSpPr>
            <p:cNvPr id="85004" name="TextBox 7"/>
            <p:cNvSpPr txBox="1">
              <a:spLocks noChangeArrowheads="1"/>
            </p:cNvSpPr>
            <p:nvPr/>
          </p:nvSpPr>
          <p:spPr bwMode="auto">
            <a:xfrm>
              <a:off x="3828534" y="3581400"/>
              <a:ext cx="599506" cy="31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CC3300"/>
                  </a:solidFill>
                  <a:latin typeface="Arial Narrow" charset="0"/>
                  <a:sym typeface="Symbol" charset="0"/>
                </a:rPr>
                <a:t>30 cm</a:t>
              </a:r>
              <a:endParaRPr lang="en-US" sz="1400" b="1">
                <a:solidFill>
                  <a:srgbClr val="CC3300"/>
                </a:solidFill>
                <a:latin typeface="Arial Narrow" charset="0"/>
              </a:endParaRPr>
            </a:p>
          </p:txBody>
        </p:sp>
        <p:sp>
          <p:nvSpPr>
            <p:cNvPr id="85005" name="TextBox 8"/>
            <p:cNvSpPr txBox="1">
              <a:spLocks noChangeArrowheads="1"/>
            </p:cNvSpPr>
            <p:nvPr/>
          </p:nvSpPr>
          <p:spPr bwMode="auto">
            <a:xfrm>
              <a:off x="3869724" y="3107724"/>
              <a:ext cx="599506" cy="31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FF66CC"/>
                  </a:solidFill>
                  <a:latin typeface="Arial Narrow" charset="0"/>
                  <a:sym typeface="Symbol" charset="0"/>
                </a:rPr>
                <a:t>20 cm</a:t>
              </a:r>
              <a:endParaRPr lang="en-US" sz="1400" b="1">
                <a:solidFill>
                  <a:srgbClr val="FF66CC"/>
                </a:solidFill>
                <a:latin typeface="Arial Narrow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76488" y="5639472"/>
              <a:ext cx="1430337" cy="306366"/>
            </a:xfrm>
            <a:prstGeom prst="rect">
              <a:avLst/>
            </a:prstGeom>
            <a:noFill/>
          </p:spPr>
          <p:txBody>
            <a:bodyPr wrap="none" lIns="91424" tIns="45712" rIns="91424" bIns="45712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+mn-lt"/>
                  <a:ea typeface="+mn-ea"/>
                </a:rPr>
                <a:t>B8 Solar Neutrino</a:t>
              </a:r>
            </a:p>
          </p:txBody>
        </p:sp>
        <p:sp>
          <p:nvSpPr>
            <p:cNvPr id="85007" name="TextBox 13"/>
            <p:cNvSpPr txBox="1">
              <a:spLocks noChangeArrowheads="1"/>
            </p:cNvSpPr>
            <p:nvPr/>
          </p:nvSpPr>
          <p:spPr bwMode="auto">
            <a:xfrm>
              <a:off x="3842952" y="3995352"/>
              <a:ext cx="599506" cy="31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FF7D00"/>
                  </a:solidFill>
                  <a:latin typeface="Arial Narrow" charset="0"/>
                  <a:sym typeface="Symbol" charset="0"/>
                </a:rPr>
                <a:t>40 cm</a:t>
              </a:r>
              <a:endParaRPr lang="en-US" sz="1400" b="1">
                <a:solidFill>
                  <a:srgbClr val="FF7D00"/>
                </a:solidFill>
                <a:latin typeface="Arial Narrow" charset="0"/>
              </a:endParaRPr>
            </a:p>
          </p:txBody>
        </p:sp>
        <p:sp>
          <p:nvSpPr>
            <p:cNvPr id="17" name="TextBox 13"/>
            <p:cNvSpPr txBox="1">
              <a:spLocks noChangeArrowheads="1"/>
            </p:cNvSpPr>
            <p:nvPr/>
          </p:nvSpPr>
          <p:spPr bwMode="auto">
            <a:xfrm>
              <a:off x="5062538" y="4039380"/>
              <a:ext cx="600075" cy="31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7F7F7F"/>
                  </a:solidFill>
                  <a:latin typeface="Arial Narrow" charset="0"/>
                  <a:sym typeface="Symbol" charset="0"/>
                </a:rPr>
                <a:t>50 cm</a:t>
              </a:r>
              <a:endParaRPr lang="en-US" sz="1400" b="1">
                <a:solidFill>
                  <a:srgbClr val="7F7F7F"/>
                </a:solidFill>
                <a:latin typeface="Arial Narrow" charset="0"/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 bwMode="auto">
          <a:xfrm>
            <a:off x="220663" y="7938"/>
            <a:ext cx="929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23" tIns="48312" rIns="96623" bIns="48312" anchor="ctr"/>
          <a:lstStyle/>
          <a:p>
            <a:pPr algn="ctr" defTabSz="966615" eaLnBrk="0" hangingPunct="0">
              <a:lnSpc>
                <a:spcPct val="80000"/>
              </a:lnSpc>
              <a:defRPr/>
            </a:pPr>
            <a:r>
              <a:rPr lang="en-US" sz="2700" b="1" kern="0" baseline="30000" dirty="0">
                <a:solidFill>
                  <a:srgbClr val="A50021"/>
                </a:solidFill>
                <a:latin typeface="+mj-lt"/>
                <a:ea typeface="+mj-ea"/>
                <a:cs typeface="+mj-cs"/>
              </a:rPr>
              <a:t>136</a:t>
            </a:r>
            <a:r>
              <a:rPr lang="en-US" sz="2700" b="1" kern="0" dirty="0">
                <a:solidFill>
                  <a:srgbClr val="A50021"/>
                </a:solidFill>
                <a:latin typeface="+mj-lt"/>
                <a:ea typeface="+mj-ea"/>
                <a:cs typeface="+mj-cs"/>
              </a:rPr>
              <a:t>Xe Double Beta Decay and Gamma Background  </a:t>
            </a:r>
          </a:p>
          <a:p>
            <a:pPr algn="ctr" defTabSz="966615" eaLnBrk="0" hangingPunct="0">
              <a:lnSpc>
                <a:spcPct val="80000"/>
              </a:lnSpc>
              <a:defRPr/>
            </a:pPr>
            <a:r>
              <a:rPr lang="en-US" b="1" kern="0" dirty="0">
                <a:solidFill>
                  <a:srgbClr val="FF00FF"/>
                </a:solidFill>
                <a:latin typeface="Tahoma"/>
                <a:ea typeface="+mn-ea"/>
              </a:rPr>
              <a:t>(1 mBq / QUPID,  2m Xenon Detector)</a:t>
            </a:r>
          </a:p>
        </p:txBody>
      </p:sp>
      <p:sp>
        <p:nvSpPr>
          <p:cNvPr id="8499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499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849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73ABBD3-094D-5D42-B922-BCB6F0686F16}" type="slidenum">
              <a:rPr lang="en-US" sz="1500">
                <a:solidFill>
                  <a:srgbClr val="0000FF"/>
                </a:solidFill>
              </a:rPr>
              <a:pPr eaLnBrk="1" hangingPunct="1"/>
              <a:t>73</a:t>
            </a:fld>
            <a:endParaRPr lang="en-US" sz="15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84322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Double Beta Decay Experiments</a:t>
            </a:r>
          </a:p>
        </p:txBody>
      </p:sp>
      <p:sp>
        <p:nvSpPr>
          <p:cNvPr id="9216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216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921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EA558C8-90CD-2848-9B06-A13E8F821668}" type="slidenum">
              <a:rPr lang="en-US" sz="1500">
                <a:solidFill>
                  <a:srgbClr val="0000FF"/>
                </a:solidFill>
              </a:rPr>
              <a:pPr eaLnBrk="1" hangingPunct="1"/>
              <a:t>74</a:t>
            </a:fld>
            <a:endParaRPr lang="en-US" sz="1500">
              <a:solidFill>
                <a:srgbClr val="0000FF"/>
              </a:solidFill>
            </a:endParaRPr>
          </a:p>
        </p:txBody>
      </p:sp>
      <p:graphicFrame>
        <p:nvGraphicFramePr>
          <p:cNvPr id="92162" name="Content Placeholder 8"/>
          <p:cNvGraphicFramePr>
            <a:graphicFrameLocks noGrp="1"/>
          </p:cNvGraphicFramePr>
          <p:nvPr>
            <p:ph idx="1"/>
          </p:nvPr>
        </p:nvGraphicFramePr>
        <p:xfrm>
          <a:off x="228600" y="819150"/>
          <a:ext cx="9340850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4" name="Worksheet" r:id="rId4" imgW="9339881" imgH="6096528" progId="Excel.Sheet.8">
                  <p:embed/>
                </p:oleObj>
              </mc:Choice>
              <mc:Fallback>
                <p:oleObj name="Worksheet" r:id="rId4" imgW="9339881" imgH="6096528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819150"/>
                        <a:ext cx="9340850" cy="609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 bwMode="auto">
          <a:xfrm>
            <a:off x="6497638" y="2687638"/>
            <a:ext cx="1676400" cy="338137"/>
          </a:xfrm>
          <a:prstGeom prst="rect">
            <a:avLst/>
          </a:prstGeom>
          <a:noFill/>
        </p:spPr>
        <p:txBody>
          <a:bodyPr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FF"/>
                </a:solidFill>
                <a:latin typeface="+mn-lt"/>
                <a:ea typeface="+mn-ea"/>
              </a:rPr>
              <a:t>EXO  1Ton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5257800" y="1676400"/>
            <a:ext cx="1143000" cy="338138"/>
          </a:xfrm>
          <a:prstGeom prst="rect">
            <a:avLst/>
          </a:prstGeom>
          <a:noFill/>
        </p:spPr>
        <p:txBody>
          <a:bodyPr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FF"/>
                </a:solidFill>
                <a:latin typeface="+mn-lt"/>
                <a:ea typeface="+mn-ea"/>
              </a:rPr>
              <a:t>EXO200</a:t>
            </a:r>
          </a:p>
        </p:txBody>
      </p:sp>
      <p:sp>
        <p:nvSpPr>
          <p:cNvPr id="15" name="TextBox 14"/>
          <p:cNvSpPr txBox="1"/>
          <p:nvPr/>
        </p:nvSpPr>
        <p:spPr bwMode="auto">
          <a:xfrm>
            <a:off x="2279650" y="3713163"/>
            <a:ext cx="1143000" cy="584200"/>
          </a:xfrm>
          <a:prstGeom prst="rect">
            <a:avLst/>
          </a:prstGeom>
          <a:noFill/>
        </p:spPr>
        <p:txBody>
          <a:bodyPr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D76F6F"/>
                </a:solidFill>
                <a:latin typeface="+mn-lt"/>
                <a:ea typeface="+mn-ea"/>
              </a:rPr>
              <a:t>NEMO3  (Mo)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1295400" y="5486400"/>
            <a:ext cx="1143000" cy="584200"/>
          </a:xfrm>
          <a:prstGeom prst="rect">
            <a:avLst/>
          </a:prstGeom>
          <a:noFill/>
        </p:spPr>
        <p:txBody>
          <a:bodyPr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D76F6F"/>
                </a:solidFill>
                <a:latin typeface="+mn-lt"/>
                <a:ea typeface="+mn-ea"/>
              </a:rPr>
              <a:t>NEMO3 </a:t>
            </a:r>
          </a:p>
          <a:p>
            <a:pPr>
              <a:defRPr/>
            </a:pPr>
            <a:r>
              <a:rPr lang="en-US" sz="1600" b="1" dirty="0">
                <a:solidFill>
                  <a:srgbClr val="D76F6F"/>
                </a:solidFill>
                <a:latin typeface="+mn-lt"/>
                <a:ea typeface="+mn-ea"/>
              </a:rPr>
              <a:t>(Se)</a:t>
            </a:r>
          </a:p>
        </p:txBody>
      </p:sp>
      <p:sp>
        <p:nvSpPr>
          <p:cNvPr id="92171" name="TextBox 12"/>
          <p:cNvSpPr txBox="1">
            <a:spLocks noChangeArrowheads="1"/>
          </p:cNvSpPr>
          <p:nvPr/>
        </p:nvSpPr>
        <p:spPr bwMode="auto">
          <a:xfrm>
            <a:off x="6769100" y="6553200"/>
            <a:ext cx="1536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Mass (kg)</a:t>
            </a:r>
          </a:p>
        </p:txBody>
      </p:sp>
      <p:sp>
        <p:nvSpPr>
          <p:cNvPr id="92172" name="TextBox 16"/>
          <p:cNvSpPr txBox="1">
            <a:spLocks noChangeArrowheads="1"/>
          </p:cNvSpPr>
          <p:nvPr/>
        </p:nvSpPr>
        <p:spPr bwMode="auto">
          <a:xfrm rot="-5400000">
            <a:off x="-1624012" y="2971800"/>
            <a:ext cx="3862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No. of Backgrounds (/year)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48000" y="4005263"/>
            <a:ext cx="968375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 err="1">
                <a:solidFill>
                  <a:srgbClr val="00CCFF"/>
                </a:solidFill>
                <a:latin typeface="+mn-lt"/>
                <a:ea typeface="+mn-ea"/>
              </a:rPr>
              <a:t>Cuoricino</a:t>
            </a:r>
            <a:endParaRPr lang="en-US" sz="1600" b="1" dirty="0">
              <a:solidFill>
                <a:srgbClr val="00CCFF"/>
              </a:solidFill>
              <a:latin typeface="+mn-lt"/>
              <a:ea typeface="+mn-e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76600" y="4697413"/>
            <a:ext cx="881063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B050"/>
                </a:solidFill>
                <a:latin typeface="+mn-lt"/>
                <a:ea typeface="+mn-ea"/>
              </a:rPr>
              <a:t>GERDA 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733800" y="5480050"/>
            <a:ext cx="927100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B050"/>
                </a:solidFill>
                <a:latin typeface="+mn-lt"/>
                <a:ea typeface="+mn-ea"/>
              </a:rPr>
              <a:t>GERDA II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97525" y="4640263"/>
            <a:ext cx="973138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B050"/>
                </a:solidFill>
                <a:latin typeface="+mn-lt"/>
                <a:ea typeface="+mn-ea"/>
              </a:rPr>
              <a:t>GERDA III</a:t>
            </a:r>
          </a:p>
        </p:txBody>
      </p:sp>
      <p:sp>
        <p:nvSpPr>
          <p:cNvPr id="92177" name="TextBox 22"/>
          <p:cNvSpPr txBox="1">
            <a:spLocks noChangeArrowheads="1"/>
          </p:cNvSpPr>
          <p:nvPr/>
        </p:nvSpPr>
        <p:spPr bwMode="auto">
          <a:xfrm>
            <a:off x="3878263" y="4445000"/>
            <a:ext cx="1905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D76F6F"/>
                </a:solidFill>
                <a:latin typeface="Arial Narrow" charset="0"/>
              </a:rPr>
              <a:t>Super-NEMO (Se)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132388" y="3560763"/>
            <a:ext cx="887412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CCFF"/>
                </a:solidFill>
                <a:latin typeface="+mn-lt"/>
                <a:ea typeface="+mn-ea"/>
              </a:rPr>
              <a:t>CUORE I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29200" y="4800600"/>
            <a:ext cx="933450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CCFF"/>
                </a:solidFill>
                <a:latin typeface="+mn-lt"/>
                <a:ea typeface="+mn-ea"/>
              </a:rPr>
              <a:t>CUORE II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019800" y="3762375"/>
            <a:ext cx="981075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CCFF"/>
                </a:solidFill>
                <a:latin typeface="+mn-lt"/>
                <a:ea typeface="+mn-ea"/>
              </a:rPr>
              <a:t>CUORE III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486400" y="5224463"/>
            <a:ext cx="803275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COBRA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953000" y="2786063"/>
            <a:ext cx="1184275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70C0"/>
                </a:solidFill>
                <a:latin typeface="+mn-lt"/>
                <a:ea typeface="+mn-ea"/>
              </a:rPr>
              <a:t>CANDLES III</a:t>
            </a:r>
          </a:p>
        </p:txBody>
      </p:sp>
      <p:cxnSp>
        <p:nvCxnSpPr>
          <p:cNvPr id="92183" name="Straight Connector 32"/>
          <p:cNvCxnSpPr>
            <a:cxnSpLocks noChangeShapeType="1"/>
          </p:cNvCxnSpPr>
          <p:nvPr/>
        </p:nvCxnSpPr>
        <p:spPr bwMode="auto">
          <a:xfrm rot="5400000">
            <a:off x="4114800" y="1676400"/>
            <a:ext cx="5029200" cy="3657600"/>
          </a:xfrm>
          <a:prstGeom prst="line">
            <a:avLst/>
          </a:prstGeom>
          <a:noFill/>
          <a:ln w="12700">
            <a:solidFill>
              <a:srgbClr val="FF99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184" name="Straight Connector 35"/>
          <p:cNvCxnSpPr>
            <a:cxnSpLocks noChangeShapeType="1"/>
          </p:cNvCxnSpPr>
          <p:nvPr/>
        </p:nvCxnSpPr>
        <p:spPr bwMode="auto">
          <a:xfrm rot="5400000">
            <a:off x="2209800" y="1676400"/>
            <a:ext cx="5029200" cy="3657600"/>
          </a:xfrm>
          <a:prstGeom prst="line">
            <a:avLst/>
          </a:prstGeom>
          <a:noFill/>
          <a:ln w="12700">
            <a:solidFill>
              <a:srgbClr val="FF99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185" name="Straight Connector 36"/>
          <p:cNvCxnSpPr>
            <a:cxnSpLocks noChangeAspect="1" noChangeShapeType="1"/>
          </p:cNvCxnSpPr>
          <p:nvPr/>
        </p:nvCxnSpPr>
        <p:spPr bwMode="auto">
          <a:xfrm rot="5400000">
            <a:off x="681038" y="1628775"/>
            <a:ext cx="4681538" cy="3405187"/>
          </a:xfrm>
          <a:prstGeom prst="line">
            <a:avLst/>
          </a:prstGeom>
          <a:noFill/>
          <a:ln w="12700">
            <a:solidFill>
              <a:srgbClr val="FF99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186" name="Straight Connector 37"/>
          <p:cNvCxnSpPr>
            <a:cxnSpLocks noChangeAspect="1"/>
          </p:cNvCxnSpPr>
          <p:nvPr/>
        </p:nvCxnSpPr>
        <p:spPr bwMode="auto">
          <a:xfrm rot="5400000">
            <a:off x="6300787" y="3622676"/>
            <a:ext cx="2714625" cy="1974850"/>
          </a:xfrm>
          <a:prstGeom prst="line">
            <a:avLst/>
          </a:prstGeom>
          <a:noFill/>
          <a:ln w="12700">
            <a:solidFill>
              <a:srgbClr val="FF99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TextBox 38"/>
          <p:cNvSpPr txBox="1"/>
          <p:nvPr/>
        </p:nvSpPr>
        <p:spPr bwMode="auto">
          <a:xfrm>
            <a:off x="6324600" y="5205413"/>
            <a:ext cx="1676400" cy="585787"/>
          </a:xfrm>
          <a:prstGeom prst="rect">
            <a:avLst/>
          </a:prstGeom>
          <a:noFill/>
        </p:spPr>
        <p:txBody>
          <a:bodyPr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FF"/>
                </a:solidFill>
                <a:latin typeface="+mn-lt"/>
                <a:ea typeface="+mn-ea"/>
              </a:rPr>
              <a:t>EXO 1Ton</a:t>
            </a:r>
          </a:p>
          <a:p>
            <a:pPr>
              <a:defRPr/>
            </a:pPr>
            <a:r>
              <a:rPr lang="en-US" sz="1600" b="1" dirty="0">
                <a:solidFill>
                  <a:srgbClr val="FF00FF"/>
                </a:solidFill>
                <a:latin typeface="+mn-lt"/>
                <a:ea typeface="+mn-ea"/>
              </a:rPr>
              <a:t>(</a:t>
            </a:r>
            <a:r>
              <a:rPr lang="en-US" sz="1600" b="1" dirty="0" err="1">
                <a:solidFill>
                  <a:srgbClr val="FF00FF"/>
                </a:solidFill>
                <a:latin typeface="+mn-lt"/>
                <a:ea typeface="+mn-ea"/>
              </a:rPr>
              <a:t>Ba</a:t>
            </a:r>
            <a:r>
              <a:rPr lang="en-US" sz="1600" b="1" dirty="0">
                <a:solidFill>
                  <a:srgbClr val="FF00FF"/>
                </a:solidFill>
                <a:latin typeface="+mn-lt"/>
                <a:ea typeface="+mn-ea"/>
              </a:rPr>
              <a:t> tag)</a:t>
            </a:r>
          </a:p>
        </p:txBody>
      </p:sp>
      <p:sp>
        <p:nvSpPr>
          <p:cNvPr id="92188" name="Diamond 39"/>
          <p:cNvSpPr>
            <a:spLocks noChangeAspect="1"/>
          </p:cNvSpPr>
          <p:nvPr/>
        </p:nvSpPr>
        <p:spPr bwMode="auto">
          <a:xfrm>
            <a:off x="6797675" y="5715000"/>
            <a:ext cx="136525" cy="136525"/>
          </a:xfrm>
          <a:prstGeom prst="diamond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 bwMode="auto">
          <a:xfrm>
            <a:off x="2133600" y="3135313"/>
            <a:ext cx="1143000" cy="369887"/>
          </a:xfrm>
          <a:prstGeom prst="rect">
            <a:avLst/>
          </a:prstGeom>
          <a:noFill/>
        </p:spPr>
        <p:txBody>
          <a:bodyPr lIns="91424" tIns="45712" rIns="91424" bIns="45712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9900"/>
                </a:solidFill>
                <a:latin typeface="+mn-lt"/>
                <a:ea typeface="+mn-ea"/>
              </a:rPr>
              <a:t>10</a:t>
            </a:r>
            <a:r>
              <a:rPr lang="en-US" sz="1800" b="1" baseline="30000" dirty="0">
                <a:solidFill>
                  <a:srgbClr val="FF9900"/>
                </a:solidFill>
                <a:latin typeface="+mn-lt"/>
                <a:ea typeface="+mn-ea"/>
              </a:rPr>
              <a:t>25</a:t>
            </a:r>
            <a:r>
              <a:rPr lang="en-US" sz="1800" b="1" dirty="0">
                <a:solidFill>
                  <a:srgbClr val="FF9900"/>
                </a:solidFill>
                <a:latin typeface="+mn-lt"/>
                <a:ea typeface="+mn-ea"/>
              </a:rPr>
              <a:t> yrs</a:t>
            </a:r>
          </a:p>
        </p:txBody>
      </p:sp>
      <p:sp>
        <p:nvSpPr>
          <p:cNvPr id="42" name="TextBox 41"/>
          <p:cNvSpPr txBox="1"/>
          <p:nvPr/>
        </p:nvSpPr>
        <p:spPr bwMode="auto">
          <a:xfrm>
            <a:off x="4038600" y="3124200"/>
            <a:ext cx="1143000" cy="369888"/>
          </a:xfrm>
          <a:prstGeom prst="rect">
            <a:avLst/>
          </a:prstGeom>
          <a:noFill/>
        </p:spPr>
        <p:txBody>
          <a:bodyPr lIns="91424" tIns="45712" rIns="91424" bIns="45712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9900"/>
                </a:solidFill>
                <a:latin typeface="+mn-lt"/>
                <a:ea typeface="+mn-ea"/>
              </a:rPr>
              <a:t>10</a:t>
            </a:r>
            <a:r>
              <a:rPr lang="en-US" sz="1800" b="1" baseline="30000" dirty="0">
                <a:solidFill>
                  <a:srgbClr val="FF9900"/>
                </a:solidFill>
                <a:latin typeface="+mn-lt"/>
                <a:ea typeface="+mn-ea"/>
              </a:rPr>
              <a:t>26</a:t>
            </a:r>
            <a:r>
              <a:rPr lang="en-US" sz="1800" b="1" dirty="0">
                <a:solidFill>
                  <a:srgbClr val="FF9900"/>
                </a:solidFill>
                <a:latin typeface="+mn-lt"/>
                <a:ea typeface="+mn-ea"/>
              </a:rPr>
              <a:t> yrs</a:t>
            </a:r>
          </a:p>
        </p:txBody>
      </p:sp>
      <p:sp>
        <p:nvSpPr>
          <p:cNvPr id="43" name="TextBox 42"/>
          <p:cNvSpPr txBox="1"/>
          <p:nvPr/>
        </p:nvSpPr>
        <p:spPr bwMode="auto">
          <a:xfrm>
            <a:off x="5867400" y="3135313"/>
            <a:ext cx="1143000" cy="369887"/>
          </a:xfrm>
          <a:prstGeom prst="rect">
            <a:avLst/>
          </a:prstGeom>
          <a:noFill/>
        </p:spPr>
        <p:txBody>
          <a:bodyPr lIns="91424" tIns="45712" rIns="91424" bIns="45712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9900"/>
                </a:solidFill>
                <a:latin typeface="+mn-lt"/>
                <a:ea typeface="+mn-ea"/>
              </a:rPr>
              <a:t>10</a:t>
            </a:r>
            <a:r>
              <a:rPr lang="en-US" sz="1800" b="1" baseline="30000" dirty="0">
                <a:solidFill>
                  <a:srgbClr val="FF9900"/>
                </a:solidFill>
                <a:latin typeface="+mn-lt"/>
                <a:ea typeface="+mn-ea"/>
              </a:rPr>
              <a:t>27</a:t>
            </a:r>
            <a:r>
              <a:rPr lang="en-US" sz="1800" b="1" dirty="0">
                <a:solidFill>
                  <a:srgbClr val="FF9900"/>
                </a:solidFill>
                <a:latin typeface="+mn-lt"/>
                <a:ea typeface="+mn-ea"/>
              </a:rPr>
              <a:t> yrs</a:t>
            </a:r>
          </a:p>
        </p:txBody>
      </p:sp>
      <p:sp>
        <p:nvSpPr>
          <p:cNvPr id="44" name="TextBox 43"/>
          <p:cNvSpPr txBox="1"/>
          <p:nvPr/>
        </p:nvSpPr>
        <p:spPr bwMode="auto">
          <a:xfrm>
            <a:off x="7620000" y="3135313"/>
            <a:ext cx="1143000" cy="369887"/>
          </a:xfrm>
          <a:prstGeom prst="rect">
            <a:avLst/>
          </a:prstGeom>
          <a:noFill/>
        </p:spPr>
        <p:txBody>
          <a:bodyPr lIns="91424" tIns="45712" rIns="91424" bIns="45712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9900"/>
                </a:solidFill>
                <a:latin typeface="+mn-lt"/>
                <a:ea typeface="+mn-ea"/>
              </a:rPr>
              <a:t>10</a:t>
            </a:r>
            <a:r>
              <a:rPr lang="en-US" sz="1800" b="1" baseline="30000" dirty="0">
                <a:solidFill>
                  <a:srgbClr val="FF9900"/>
                </a:solidFill>
                <a:latin typeface="+mn-lt"/>
                <a:ea typeface="+mn-ea"/>
              </a:rPr>
              <a:t>28</a:t>
            </a:r>
            <a:r>
              <a:rPr lang="en-US" sz="1800" b="1" dirty="0">
                <a:solidFill>
                  <a:srgbClr val="FF9900"/>
                </a:solidFill>
                <a:latin typeface="+mn-lt"/>
                <a:ea typeface="+mn-ea"/>
              </a:rPr>
              <a:t> yrs</a:t>
            </a:r>
          </a:p>
        </p:txBody>
      </p:sp>
      <p:sp>
        <p:nvSpPr>
          <p:cNvPr id="92193" name="Diamond 44"/>
          <p:cNvSpPr>
            <a:spLocks noChangeAspect="1"/>
          </p:cNvSpPr>
          <p:nvPr/>
        </p:nvSpPr>
        <p:spPr bwMode="auto">
          <a:xfrm>
            <a:off x="7864475" y="3962400"/>
            <a:ext cx="136525" cy="136525"/>
          </a:xfrm>
          <a:prstGeom prst="diamond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94" name="Diamond 45"/>
          <p:cNvSpPr>
            <a:spLocks noChangeAspect="1"/>
          </p:cNvSpPr>
          <p:nvPr/>
        </p:nvSpPr>
        <p:spPr bwMode="auto">
          <a:xfrm>
            <a:off x="7897813" y="4324350"/>
            <a:ext cx="136525" cy="13652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95" name="Rectangle 36"/>
          <p:cNvSpPr>
            <a:spLocks noChangeArrowheads="1"/>
          </p:cNvSpPr>
          <p:nvPr/>
        </p:nvSpPr>
        <p:spPr bwMode="auto">
          <a:xfrm>
            <a:off x="7848600" y="3937000"/>
            <a:ext cx="152400" cy="1524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96" name="Rectangle 37"/>
          <p:cNvSpPr>
            <a:spLocks noChangeArrowheads="1"/>
          </p:cNvSpPr>
          <p:nvPr/>
        </p:nvSpPr>
        <p:spPr bwMode="auto">
          <a:xfrm>
            <a:off x="7848600" y="5562600"/>
            <a:ext cx="152400" cy="1524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4572000" y="3810000"/>
            <a:ext cx="4152900" cy="1412875"/>
            <a:chOff x="4572000" y="3810000"/>
            <a:chExt cx="4152428" cy="1412875"/>
          </a:xfrm>
        </p:grpSpPr>
        <p:sp>
          <p:nvSpPr>
            <p:cNvPr id="92198" name="TextBox 9"/>
            <p:cNvSpPr txBox="1">
              <a:spLocks noChangeArrowheads="1"/>
            </p:cNvSpPr>
            <p:nvPr/>
          </p:nvSpPr>
          <p:spPr bwMode="auto">
            <a:xfrm>
              <a:off x="7314888" y="4648200"/>
              <a:ext cx="140954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0000"/>
                  </a:solidFill>
                  <a:latin typeface="Arial Narrow" charset="0"/>
                </a:rPr>
                <a:t>XAX (Enriched)</a:t>
              </a:r>
            </a:p>
          </p:txBody>
        </p:sp>
        <p:sp>
          <p:nvSpPr>
            <p:cNvPr id="92199" name="Diamond 39"/>
            <p:cNvSpPr>
              <a:spLocks noChangeArrowheads="1"/>
            </p:cNvSpPr>
            <p:nvPr/>
          </p:nvSpPr>
          <p:spPr bwMode="auto">
            <a:xfrm>
              <a:off x="7924800" y="5070475"/>
              <a:ext cx="152400" cy="152400"/>
            </a:xfrm>
            <a:prstGeom prst="diamond">
              <a:avLst/>
            </a:prstGeom>
            <a:solidFill>
              <a:srgbClr val="FF6600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0" name="Diamond 44"/>
            <p:cNvSpPr>
              <a:spLocks noChangeArrowheads="1"/>
            </p:cNvSpPr>
            <p:nvPr/>
          </p:nvSpPr>
          <p:spPr bwMode="auto">
            <a:xfrm>
              <a:off x="6400800" y="4572000"/>
              <a:ext cx="152400" cy="152400"/>
            </a:xfrm>
            <a:prstGeom prst="diamond">
              <a:avLst/>
            </a:prstGeom>
            <a:solidFill>
              <a:srgbClr val="FF6600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1" name="Diamond 45"/>
            <p:cNvSpPr>
              <a:spLocks noChangeArrowheads="1"/>
            </p:cNvSpPr>
            <p:nvPr/>
          </p:nvSpPr>
          <p:spPr bwMode="auto">
            <a:xfrm>
              <a:off x="4800600" y="4114800"/>
              <a:ext cx="152400" cy="152400"/>
            </a:xfrm>
            <a:prstGeom prst="diamond">
              <a:avLst/>
            </a:prstGeom>
            <a:solidFill>
              <a:srgbClr val="FF6600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92202" name="Straight Arrow Connector 49"/>
            <p:cNvCxnSpPr>
              <a:cxnSpLocks noChangeShapeType="1"/>
            </p:cNvCxnSpPr>
            <p:nvPr/>
          </p:nvCxnSpPr>
          <p:spPr bwMode="auto">
            <a:xfrm>
              <a:off x="5029200" y="4225925"/>
              <a:ext cx="1295400" cy="3810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sys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203" name="Straight Arrow Connector 51"/>
            <p:cNvCxnSpPr>
              <a:cxnSpLocks noChangeShapeType="1"/>
            </p:cNvCxnSpPr>
            <p:nvPr/>
          </p:nvCxnSpPr>
          <p:spPr bwMode="auto">
            <a:xfrm>
              <a:off x="6611938" y="4716463"/>
              <a:ext cx="1295400" cy="3810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sys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2204" name="TextBox 52"/>
            <p:cNvSpPr txBox="1">
              <a:spLocks noChangeArrowheads="1"/>
            </p:cNvSpPr>
            <p:nvPr/>
          </p:nvSpPr>
          <p:spPr bwMode="auto">
            <a:xfrm>
              <a:off x="6324401" y="4267200"/>
              <a:ext cx="1269856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0000"/>
                  </a:solidFill>
                  <a:latin typeface="Arial Narrow" charset="0"/>
                </a:rPr>
                <a:t>XAX (Natural)</a:t>
              </a:r>
            </a:p>
          </p:txBody>
        </p:sp>
        <p:sp>
          <p:nvSpPr>
            <p:cNvPr id="54" name="TextBox 53"/>
            <p:cNvSpPr txBox="1"/>
            <p:nvPr/>
          </p:nvSpPr>
          <p:spPr bwMode="auto">
            <a:xfrm>
              <a:off x="4572000" y="3810000"/>
              <a:ext cx="979377" cy="338138"/>
            </a:xfrm>
            <a:prstGeom prst="rect">
              <a:avLst/>
            </a:prstGeom>
            <a:noFill/>
          </p:spPr>
          <p:txBody>
            <a:bodyPr wrap="none" lIns="91424" tIns="45712" rIns="91424" bIns="45712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0000"/>
                  </a:solidFill>
                  <a:latin typeface="+mn-lt"/>
                  <a:ea typeface="+mn-ea"/>
                </a:rPr>
                <a:t>XENON1T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47625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70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870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649D64C-D016-CC4F-A43A-BDE006537321}" type="slidenum">
              <a:rPr lang="en-US" sz="1500">
                <a:solidFill>
                  <a:srgbClr val="0000FF"/>
                </a:solidFill>
              </a:rPr>
              <a:pPr eaLnBrk="1" hangingPunct="1"/>
              <a:t>75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7045" name="Title 7"/>
          <p:cNvSpPr>
            <a:spLocks noGrp="1"/>
          </p:cNvSpPr>
          <p:nvPr>
            <p:ph type="title"/>
          </p:nvPr>
        </p:nvSpPr>
        <p:spPr>
          <a:xfrm>
            <a:off x="838200" y="2438400"/>
            <a:ext cx="7620000" cy="1295400"/>
          </a:xfrm>
          <a:solidFill>
            <a:srgbClr val="FFF9C3"/>
          </a:solidFill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Solar Neutrino Detection</a:t>
            </a:r>
          </a:p>
        </p:txBody>
      </p:sp>
    </p:spTree>
    <p:extLst>
      <p:ext uri="{BB962C8B-B14F-4D97-AF65-F5344CB8AC3E}">
        <p14:creationId xmlns:p14="http://schemas.microsoft.com/office/powerpoint/2010/main" val="3511223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ahoma" charset="0"/>
              </a:rPr>
              <a:t>Solar </a:t>
            </a:r>
            <a:r>
              <a:rPr lang="en-US" sz="3600" dirty="0" smtClean="0">
                <a:latin typeface="Tahoma" charset="0"/>
              </a:rPr>
              <a:t>Neutrino (by XMASS group)</a:t>
            </a:r>
            <a:endParaRPr lang="en-US" sz="3600" dirty="0">
              <a:latin typeface="Tahoma" charset="0"/>
            </a:endParaRPr>
          </a:p>
        </p:txBody>
      </p:sp>
      <p:sp>
        <p:nvSpPr>
          <p:cNvPr id="8806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806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806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6200" y="7010400"/>
            <a:ext cx="16764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BBB30CC-46C4-B947-B65E-98CFF8ACDA1B}" type="slidenum">
              <a:rPr lang="en-US" sz="1500">
                <a:solidFill>
                  <a:srgbClr val="0000FF"/>
                </a:solidFill>
              </a:rPr>
              <a:pPr eaLnBrk="1" hangingPunct="1"/>
              <a:t>76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880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762000"/>
            <a:ext cx="9036050" cy="6172200"/>
          </a:xfrm>
        </p:spPr>
      </p:pic>
      <p:sp>
        <p:nvSpPr>
          <p:cNvPr id="88071" name="Text Box 4"/>
          <p:cNvSpPr txBox="1">
            <a:spLocks noChangeArrowheads="1"/>
          </p:cNvSpPr>
          <p:nvPr/>
        </p:nvSpPr>
        <p:spPr bwMode="auto">
          <a:xfrm>
            <a:off x="152400" y="6629400"/>
            <a:ext cx="1462352" cy="40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 i="1" dirty="0">
                <a:solidFill>
                  <a:srgbClr val="008000"/>
                </a:solidFill>
                <a:latin typeface="Arial Narrow" charset="0"/>
              </a:rPr>
              <a:t>M. </a:t>
            </a:r>
            <a:r>
              <a:rPr lang="en-US" sz="2000" b="1" i="1" dirty="0" err="1">
                <a:solidFill>
                  <a:srgbClr val="008000"/>
                </a:solidFill>
                <a:latin typeface="Arial Narrow" charset="0"/>
              </a:rPr>
              <a:t>Nakahata</a:t>
            </a:r>
            <a:endParaRPr lang="fr-FR" sz="2000" b="1" i="1" dirty="0">
              <a:solidFill>
                <a:srgbClr val="008000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826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</a:rPr>
              <a:t>Sular Neutrino Detection</a:t>
            </a:r>
          </a:p>
        </p:txBody>
      </p:sp>
      <p:sp>
        <p:nvSpPr>
          <p:cNvPr id="8909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909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909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8DF958B-1927-BA4C-B732-D54A7117F959}" type="slidenum">
              <a:rPr lang="en-US" sz="1500">
                <a:solidFill>
                  <a:srgbClr val="0000FF"/>
                </a:solidFill>
              </a:rPr>
              <a:pPr eaLnBrk="1" hangingPunct="1"/>
              <a:t>77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890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"/>
          <a:stretch>
            <a:fillRect/>
          </a:stretch>
        </p:blipFill>
        <p:spPr>
          <a:xfrm>
            <a:off x="0" y="838200"/>
            <a:ext cx="9601200" cy="5765800"/>
          </a:xfrm>
        </p:spPr>
      </p:pic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2514600" y="760413"/>
            <a:ext cx="1143000" cy="1143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lIns="91424" tIns="45712" rIns="91424" bIns="45712" anchor="ctr"/>
          <a:lstStyle/>
          <a:p>
            <a:pPr algn="ctr"/>
            <a:endParaRPr lang="en-US"/>
          </a:p>
        </p:txBody>
      </p:sp>
      <p:sp>
        <p:nvSpPr>
          <p:cNvPr id="89096" name="Rectangle 7"/>
          <p:cNvSpPr>
            <a:spLocks noChangeArrowheads="1"/>
          </p:cNvSpPr>
          <p:nvPr/>
        </p:nvSpPr>
        <p:spPr bwMode="auto">
          <a:xfrm>
            <a:off x="3505200" y="762000"/>
            <a:ext cx="381000" cy="6096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lIns="91424" tIns="45712" rIns="91424" bIns="45712" anchor="ctr"/>
          <a:lstStyle/>
          <a:p>
            <a:pPr algn="ctr"/>
            <a:endParaRPr lang="en-US"/>
          </a:p>
        </p:txBody>
      </p:sp>
      <p:sp>
        <p:nvSpPr>
          <p:cNvPr id="89097" name="Rectangle 8"/>
          <p:cNvSpPr>
            <a:spLocks noChangeArrowheads="1"/>
          </p:cNvSpPr>
          <p:nvPr/>
        </p:nvSpPr>
        <p:spPr bwMode="auto">
          <a:xfrm>
            <a:off x="3683000" y="1087438"/>
            <a:ext cx="508000" cy="352425"/>
          </a:xfrm>
          <a:prstGeom prst="rect">
            <a:avLst/>
          </a:prstGeom>
          <a:solidFill>
            <a:srgbClr val="FFD7A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 algn="ctr"/>
            <a:endParaRPr lang="en-US"/>
          </a:p>
        </p:txBody>
      </p:sp>
      <p:sp>
        <p:nvSpPr>
          <p:cNvPr id="89098" name="Text Box 4"/>
          <p:cNvSpPr txBox="1">
            <a:spLocks noChangeArrowheads="1"/>
          </p:cNvSpPr>
          <p:nvPr/>
        </p:nvSpPr>
        <p:spPr bwMode="auto">
          <a:xfrm>
            <a:off x="152400" y="6553200"/>
            <a:ext cx="1560536" cy="40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 i="1" dirty="0">
                <a:solidFill>
                  <a:srgbClr val="008000"/>
                </a:solidFill>
                <a:latin typeface="Arial Narrow" charset="0"/>
              </a:rPr>
              <a:t>M. Yamashita</a:t>
            </a:r>
            <a:endParaRPr lang="fr-FR" sz="2000" b="1" i="1" dirty="0">
              <a:solidFill>
                <a:srgbClr val="008000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4563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</a:rPr>
              <a:t>Solar Neutrino Study by XMASS Group</a:t>
            </a:r>
          </a:p>
        </p:txBody>
      </p:sp>
      <p:sp>
        <p:nvSpPr>
          <p:cNvPr id="9011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011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901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D034E58-1F95-904D-8DF3-1FC888414330}" type="slidenum">
              <a:rPr lang="en-US" sz="1500">
                <a:solidFill>
                  <a:srgbClr val="0000FF"/>
                </a:solidFill>
              </a:rPr>
              <a:pPr eaLnBrk="1" hangingPunct="1"/>
              <a:t>78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01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838200"/>
            <a:ext cx="8789988" cy="6019800"/>
          </a:xfrm>
        </p:spPr>
      </p:pic>
      <p:sp>
        <p:nvSpPr>
          <p:cNvPr id="90119" name="Text Box 4"/>
          <p:cNvSpPr txBox="1">
            <a:spLocks noChangeArrowheads="1"/>
          </p:cNvSpPr>
          <p:nvPr/>
        </p:nvSpPr>
        <p:spPr bwMode="auto">
          <a:xfrm>
            <a:off x="152400" y="6553200"/>
            <a:ext cx="1462352" cy="40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 i="1" dirty="0">
                <a:solidFill>
                  <a:srgbClr val="008000"/>
                </a:solidFill>
                <a:latin typeface="Arial Narrow" charset="0"/>
              </a:rPr>
              <a:t>M. </a:t>
            </a:r>
            <a:r>
              <a:rPr lang="en-US" sz="2000" b="1" i="1" dirty="0" err="1">
                <a:solidFill>
                  <a:srgbClr val="008000"/>
                </a:solidFill>
                <a:latin typeface="Arial Narrow" charset="0"/>
              </a:rPr>
              <a:t>Nakahata</a:t>
            </a:r>
            <a:endParaRPr lang="fr-FR" sz="2000" b="1" i="1" dirty="0">
              <a:solidFill>
                <a:srgbClr val="008000"/>
              </a:solidFill>
              <a:latin typeface="Arial Narrow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1066800"/>
            <a:ext cx="3657600" cy="5105400"/>
          </a:xfrm>
          <a:prstGeom prst="rect">
            <a:avLst/>
          </a:prstGeom>
          <a:ln w="28575" cmpd="sng">
            <a:solidFill>
              <a:srgbClr val="3333CC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533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837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  <a:cs typeface="Arial" charset="0"/>
              </a:rPr>
              <a:t>Katsushi Arisaka, UCLA</a:t>
            </a:r>
          </a:p>
        </p:txBody>
      </p:sp>
      <p:sp>
        <p:nvSpPr>
          <p:cNvPr id="583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855218-A4EE-B143-A0C9-A95F856F63C8}" type="slidenum">
              <a:rPr lang="en-US" sz="1500">
                <a:solidFill>
                  <a:srgbClr val="0000FF"/>
                </a:solidFill>
              </a:rPr>
              <a:pPr eaLnBrk="1" hangingPunct="1"/>
              <a:t>79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8373" name="Title 7"/>
          <p:cNvSpPr>
            <a:spLocks noGrp="1"/>
          </p:cNvSpPr>
          <p:nvPr>
            <p:ph type="title"/>
          </p:nvPr>
        </p:nvSpPr>
        <p:spPr>
          <a:xfrm>
            <a:off x="914400" y="2743200"/>
            <a:ext cx="7772400" cy="1600200"/>
          </a:xfrm>
          <a:solidFill>
            <a:srgbClr val="FFF9C3"/>
          </a:solidFill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Summary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5227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Properties of Noble Liqud</a:t>
            </a:r>
          </a:p>
        </p:txBody>
      </p:sp>
      <p:sp>
        <p:nvSpPr>
          <p:cNvPr id="12185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765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2186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5FFD164-5246-964E-9035-B04AE810280E}" type="slidenum">
              <a:rPr lang="en-US" sz="1500">
                <a:solidFill>
                  <a:srgbClr val="0000FF"/>
                </a:solidFill>
              </a:rPr>
              <a:pPr eaLnBrk="1" hangingPunct="1"/>
              <a:t>8</a:t>
            </a:fld>
            <a:endParaRPr lang="en-US" sz="1500">
              <a:solidFill>
                <a:srgbClr val="0000FF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460576"/>
              </p:ext>
            </p:extLst>
          </p:nvPr>
        </p:nvGraphicFramePr>
        <p:xfrm>
          <a:off x="152401" y="838201"/>
          <a:ext cx="9143999" cy="6027904"/>
        </p:xfrm>
        <a:graphic>
          <a:graphicData uri="http://schemas.openxmlformats.org/drawingml/2006/table">
            <a:tbl>
              <a:tblPr/>
              <a:tblGrid>
                <a:gridCol w="3138407"/>
                <a:gridCol w="1349644"/>
                <a:gridCol w="1551445"/>
                <a:gridCol w="1553059"/>
                <a:gridCol w="1551444"/>
              </a:tblGrid>
              <a:tr h="37797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Unit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Neon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Argon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Xenon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Z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974807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18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54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974807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~132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Liquid Density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g/cc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1.21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1.4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3.06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Energy Loss (dE/dX)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MeV/cm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1.4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2.1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3.8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Radiation Length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cm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2.8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Collision Length 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cm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80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80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Boiling Temperature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3000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o</a:t>
                      </a: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K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27.1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87.3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165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Scintillation Wavelength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nm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85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125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178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Scintillation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photon/keV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46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Ionization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e-/keV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46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42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64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Decay time (Fast Component)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nsec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19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7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Decay time (Slow Component)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nsec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1500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1600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26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Isotope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No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39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Ar (1 Bq/kg)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136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Xe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Price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$ /ton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$90k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~$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2k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~$1M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51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Single Phase Experiments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CLEAN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DEAP/CLEAN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XMASS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709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Double Phase Experiments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WARP,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ArDM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,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DarkSide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MAX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ZEPLIN,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XENON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,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MAX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LUX, LZD 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477000" y="1524000"/>
            <a:ext cx="2667000" cy="3429000"/>
            <a:chOff x="6553200" y="1668162"/>
            <a:chExt cx="2438400" cy="3361038"/>
          </a:xfrm>
        </p:grpSpPr>
        <p:sp>
          <p:nvSpPr>
            <p:cNvPr id="121965" name="Rectangle 7"/>
            <p:cNvSpPr>
              <a:spLocks noChangeArrowheads="1"/>
            </p:cNvSpPr>
            <p:nvPr/>
          </p:nvSpPr>
          <p:spPr bwMode="auto">
            <a:xfrm>
              <a:off x="8001000" y="1668162"/>
              <a:ext cx="990600" cy="304800"/>
            </a:xfrm>
            <a:prstGeom prst="rect">
              <a:avLst/>
            </a:prstGeom>
            <a:noFill/>
            <a:ln w="5080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21966" name="Rectangle 8"/>
            <p:cNvSpPr>
              <a:spLocks noChangeArrowheads="1"/>
            </p:cNvSpPr>
            <p:nvPr/>
          </p:nvSpPr>
          <p:spPr bwMode="auto">
            <a:xfrm>
              <a:off x="6553200" y="4419600"/>
              <a:ext cx="914400" cy="609600"/>
            </a:xfrm>
            <a:prstGeom prst="rect">
              <a:avLst/>
            </a:prstGeom>
            <a:noFill/>
            <a:ln w="5080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21969" name="Rectangle 7"/>
            <p:cNvSpPr>
              <a:spLocks noChangeArrowheads="1"/>
            </p:cNvSpPr>
            <p:nvPr/>
          </p:nvSpPr>
          <p:spPr bwMode="auto">
            <a:xfrm>
              <a:off x="8001000" y="3504899"/>
              <a:ext cx="990600" cy="304800"/>
            </a:xfrm>
            <a:prstGeom prst="rect">
              <a:avLst/>
            </a:prstGeom>
            <a:noFill/>
            <a:ln w="5080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340475" y="4993596"/>
            <a:ext cx="2719388" cy="609600"/>
            <a:chOff x="6341076" y="5029200"/>
            <a:chExt cx="2718486" cy="609600"/>
          </a:xfrm>
        </p:grpSpPr>
        <p:sp>
          <p:nvSpPr>
            <p:cNvPr id="121963" name="Rectangle 11"/>
            <p:cNvSpPr>
              <a:spLocks noChangeArrowheads="1"/>
            </p:cNvSpPr>
            <p:nvPr/>
          </p:nvSpPr>
          <p:spPr bwMode="auto">
            <a:xfrm>
              <a:off x="6341076" y="5029200"/>
              <a:ext cx="1295400" cy="3048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21964" name="Rectangle 12"/>
            <p:cNvSpPr>
              <a:spLocks noChangeArrowheads="1"/>
            </p:cNvSpPr>
            <p:nvPr/>
          </p:nvSpPr>
          <p:spPr bwMode="auto">
            <a:xfrm>
              <a:off x="8068962" y="5334000"/>
              <a:ext cx="990600" cy="3048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28686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3_limit_low_E_ne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" b="-681"/>
          <a:stretch/>
        </p:blipFill>
        <p:spPr>
          <a:xfrm rot="5400000">
            <a:off x="990253" y="-1066452"/>
            <a:ext cx="7315202" cy="9448108"/>
          </a:xfrm>
          <a:prstGeom prst="rect">
            <a:avLst/>
          </a:prstGeom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8966105" y="43434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Arial Narrow" charset="0"/>
              </a:rPr>
              <a:t>G2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8978596" y="52578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Arial Narrow" charset="0"/>
              </a:rPr>
              <a:t>G3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966105" y="32766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0000"/>
                </a:solidFill>
                <a:latin typeface="Arial Narrow" charset="0"/>
              </a:rPr>
              <a:t>G1</a:t>
            </a:r>
            <a:endParaRPr lang="en-US" sz="3600" b="1" dirty="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20633" y="3810000"/>
            <a:ext cx="7325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CMSSM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376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11213"/>
            <a:ext cx="9564688" cy="6503987"/>
          </a:xfrm>
        </p:spPr>
      </p:pic>
      <p:sp>
        <p:nvSpPr>
          <p:cNvPr id="100355" name="Rectangle 23"/>
          <p:cNvSpPr>
            <a:spLocks noChangeArrowheads="1"/>
          </p:cNvSpPr>
          <p:nvPr/>
        </p:nvSpPr>
        <p:spPr bwMode="auto">
          <a:xfrm>
            <a:off x="1295400" y="1219200"/>
            <a:ext cx="7588250" cy="5233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/>
          </a:p>
        </p:txBody>
      </p:sp>
      <p:sp>
        <p:nvSpPr>
          <p:cNvPr id="100356" name="Freeform 91"/>
          <p:cNvSpPr>
            <a:spLocks noChangeArrowheads="1"/>
          </p:cNvSpPr>
          <p:nvPr/>
        </p:nvSpPr>
        <p:spPr bwMode="auto">
          <a:xfrm>
            <a:off x="1820863" y="2463800"/>
            <a:ext cx="6845300" cy="3944938"/>
          </a:xfrm>
          <a:custGeom>
            <a:avLst/>
            <a:gdLst>
              <a:gd name="T0" fmla="*/ 0 w 6845643"/>
              <a:gd name="T1" fmla="*/ 3875532 h 3945924"/>
              <a:gd name="T2" fmla="*/ 1477514 w 6845643"/>
              <a:gd name="T3" fmla="*/ 1602009 h 3945924"/>
              <a:gd name="T4" fmla="*/ 3176643 w 6845643"/>
              <a:gd name="T5" fmla="*/ 582550 h 3945924"/>
              <a:gd name="T6" fmla="*/ 6821115 w 6845643"/>
              <a:gd name="T7" fmla="*/ 0 h 3945924"/>
              <a:gd name="T8" fmla="*/ 0 60000 65536"/>
              <a:gd name="T9" fmla="*/ 0 60000 65536"/>
              <a:gd name="T10" fmla="*/ 0 60000 65536"/>
              <a:gd name="T11" fmla="*/ 0 60000 65536"/>
              <a:gd name="T12" fmla="*/ 0 w 6845643"/>
              <a:gd name="T13" fmla="*/ 0 h 3945924"/>
              <a:gd name="T14" fmla="*/ 6845643 w 6845643"/>
              <a:gd name="T15" fmla="*/ 3945924 h 39459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845643" h="3945924">
                <a:moveTo>
                  <a:pt x="0" y="3945924"/>
                </a:moveTo>
                <a:cubicBezTo>
                  <a:pt x="475735" y="3067907"/>
                  <a:pt x="951471" y="2189891"/>
                  <a:pt x="1482811" y="1631091"/>
                </a:cubicBezTo>
                <a:cubicBezTo>
                  <a:pt x="2014151" y="1072291"/>
                  <a:pt x="2294238" y="864973"/>
                  <a:pt x="3188043" y="593124"/>
                </a:cubicBezTo>
                <a:cubicBezTo>
                  <a:pt x="4081848" y="321275"/>
                  <a:pt x="5463745" y="160637"/>
                  <a:pt x="6845643" y="0"/>
                </a:cubicBezTo>
              </a:path>
            </a:pathLst>
          </a:custGeom>
          <a:noFill/>
          <a:ln w="19050">
            <a:solidFill>
              <a:srgbClr val="FFCC00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 anchor="ctr"/>
          <a:lstStyle/>
          <a:p>
            <a:endParaRPr lang="en-US"/>
          </a:p>
        </p:txBody>
      </p:sp>
      <p:sp>
        <p:nvSpPr>
          <p:cNvPr id="100357" name="Freeform 94"/>
          <p:cNvSpPr>
            <a:spLocks noChangeArrowheads="1"/>
          </p:cNvSpPr>
          <p:nvPr/>
        </p:nvSpPr>
        <p:spPr bwMode="auto">
          <a:xfrm>
            <a:off x="1738313" y="2354263"/>
            <a:ext cx="6927850" cy="3970337"/>
          </a:xfrm>
          <a:custGeom>
            <a:avLst/>
            <a:gdLst>
              <a:gd name="T0" fmla="*/ 0 w 6928021"/>
              <a:gd name="T1" fmla="*/ 3949052 h 3970638"/>
              <a:gd name="T2" fmla="*/ 1463743 w 6928021"/>
              <a:gd name="T3" fmla="*/ 1433787 h 3970638"/>
              <a:gd name="T4" fmla="*/ 3264637 w 6928021"/>
              <a:gd name="T5" fmla="*/ 491607 h 3970638"/>
              <a:gd name="T6" fmla="*/ 6915659 w 6928021"/>
              <a:gd name="T7" fmla="*/ 0 h 3970638"/>
              <a:gd name="T8" fmla="*/ 0 60000 65536"/>
              <a:gd name="T9" fmla="*/ 0 60000 65536"/>
              <a:gd name="T10" fmla="*/ 0 60000 65536"/>
              <a:gd name="T11" fmla="*/ 0 60000 65536"/>
              <a:gd name="T12" fmla="*/ 0 w 6928021"/>
              <a:gd name="T13" fmla="*/ 0 h 3970638"/>
              <a:gd name="T14" fmla="*/ 6928021 w 6928021"/>
              <a:gd name="T15" fmla="*/ 3970638 h 39706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928021" h="3970638">
                <a:moveTo>
                  <a:pt x="0" y="3970638"/>
                </a:moveTo>
                <a:cubicBezTo>
                  <a:pt x="460632" y="2995827"/>
                  <a:pt x="921265" y="2021017"/>
                  <a:pt x="1466335" y="1441622"/>
                </a:cubicBezTo>
                <a:cubicBezTo>
                  <a:pt x="2011405" y="862228"/>
                  <a:pt x="2360140" y="734541"/>
                  <a:pt x="3270421" y="494271"/>
                </a:cubicBezTo>
                <a:cubicBezTo>
                  <a:pt x="4180702" y="254001"/>
                  <a:pt x="5554361" y="127000"/>
                  <a:pt x="6928021" y="0"/>
                </a:cubicBezTo>
              </a:path>
            </a:pathLst>
          </a:custGeom>
          <a:noFill/>
          <a:ln w="19050">
            <a:solidFill>
              <a:srgbClr val="FFCC00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 anchor="ctr"/>
          <a:lstStyle/>
          <a:p>
            <a:endParaRPr lang="en-US"/>
          </a:p>
        </p:txBody>
      </p:sp>
      <p:sp>
        <p:nvSpPr>
          <p:cNvPr id="100358" name="Freeform 95"/>
          <p:cNvSpPr>
            <a:spLocks noChangeArrowheads="1"/>
          </p:cNvSpPr>
          <p:nvPr/>
        </p:nvSpPr>
        <p:spPr bwMode="auto">
          <a:xfrm>
            <a:off x="1539875" y="1990725"/>
            <a:ext cx="7232650" cy="3724275"/>
          </a:xfrm>
          <a:custGeom>
            <a:avLst/>
            <a:gdLst>
              <a:gd name="T0" fmla="*/ 0 w 7232821"/>
              <a:gd name="T1" fmla="*/ 3779521 h 3723503"/>
              <a:gd name="T2" fmla="*/ 1694114 w 7232821"/>
              <a:gd name="T3" fmla="*/ 1605477 h 3723503"/>
              <a:gd name="T4" fmla="*/ 3437536 w 7232821"/>
              <a:gd name="T5" fmla="*/ 668948 h 3723503"/>
              <a:gd name="T6" fmla="*/ 7220459 w 7232821"/>
              <a:gd name="T7" fmla="*/ 0 h 3723503"/>
              <a:gd name="T8" fmla="*/ 0 60000 65536"/>
              <a:gd name="T9" fmla="*/ 0 60000 65536"/>
              <a:gd name="T10" fmla="*/ 0 60000 65536"/>
              <a:gd name="T11" fmla="*/ 0 60000 65536"/>
              <a:gd name="T12" fmla="*/ 0 w 7232821"/>
              <a:gd name="T13" fmla="*/ 0 h 3723503"/>
              <a:gd name="T14" fmla="*/ 7232821 w 7232821"/>
              <a:gd name="T15" fmla="*/ 3723503 h 372350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32821" h="3723503">
                <a:moveTo>
                  <a:pt x="0" y="3723503"/>
                </a:moveTo>
                <a:cubicBezTo>
                  <a:pt x="561545" y="2907957"/>
                  <a:pt x="1123091" y="2092411"/>
                  <a:pt x="1696994" y="1581665"/>
                </a:cubicBezTo>
                <a:cubicBezTo>
                  <a:pt x="2270897" y="1070919"/>
                  <a:pt x="2520778" y="922638"/>
                  <a:pt x="3443416" y="659027"/>
                </a:cubicBezTo>
                <a:cubicBezTo>
                  <a:pt x="4366054" y="395416"/>
                  <a:pt x="5799437" y="197708"/>
                  <a:pt x="7232821" y="0"/>
                </a:cubicBezTo>
              </a:path>
            </a:pathLst>
          </a:custGeom>
          <a:noFill/>
          <a:ln w="19050">
            <a:solidFill>
              <a:srgbClr val="FFCC00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 anchor="ctr"/>
          <a:lstStyle/>
          <a:p>
            <a:endParaRPr lang="en-US"/>
          </a:p>
        </p:txBody>
      </p:sp>
      <p:sp>
        <p:nvSpPr>
          <p:cNvPr id="1003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Detection of Cosmic Radiation</a:t>
            </a:r>
          </a:p>
        </p:txBody>
      </p:sp>
      <p:sp>
        <p:nvSpPr>
          <p:cNvPr id="28" name="Rectangle 27"/>
          <p:cNvSpPr>
            <a:spLocks noChangeAspect="1"/>
          </p:cNvSpPr>
          <p:nvPr/>
        </p:nvSpPr>
        <p:spPr bwMode="auto">
          <a:xfrm>
            <a:off x="1719263" y="5927725"/>
            <a:ext cx="90487" cy="920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sz="16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1776413" y="5851525"/>
            <a:ext cx="969962" cy="3397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XENON10</a:t>
            </a:r>
          </a:p>
        </p:txBody>
      </p:sp>
      <p:sp>
        <p:nvSpPr>
          <p:cNvPr id="38" name="Rectangle 37"/>
          <p:cNvSpPr>
            <a:spLocks noChangeAspect="1"/>
          </p:cNvSpPr>
          <p:nvPr/>
        </p:nvSpPr>
        <p:spPr bwMode="auto">
          <a:xfrm>
            <a:off x="3224213" y="4219575"/>
            <a:ext cx="90487" cy="920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sz="16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3505200" y="3962400"/>
            <a:ext cx="492125" cy="3381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IMB</a:t>
            </a:r>
          </a:p>
        </p:txBody>
      </p:sp>
      <p:sp>
        <p:nvSpPr>
          <p:cNvPr id="43" name="Rectangle 42"/>
          <p:cNvSpPr>
            <a:spLocks noChangeAspect="1"/>
          </p:cNvSpPr>
          <p:nvPr/>
        </p:nvSpPr>
        <p:spPr bwMode="auto">
          <a:xfrm>
            <a:off x="3413125" y="4087813"/>
            <a:ext cx="90488" cy="920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sz="16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3257550" y="4165600"/>
            <a:ext cx="1182688" cy="3397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 err="1">
                <a:solidFill>
                  <a:srgbClr val="00B050"/>
                </a:solidFill>
                <a:latin typeface="+mn-lt"/>
                <a:ea typeface="+mn-ea"/>
                <a:cs typeface="+mn-cs"/>
              </a:rPr>
              <a:t>Kamiokande</a:t>
            </a:r>
            <a:endParaRPr lang="en-US" sz="1600" b="1" dirty="0">
              <a:solidFill>
                <a:srgbClr val="00B05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5" name="Rectangle 44"/>
          <p:cNvSpPr>
            <a:spLocks noChangeAspect="1"/>
          </p:cNvSpPr>
          <p:nvPr/>
        </p:nvSpPr>
        <p:spPr bwMode="auto">
          <a:xfrm>
            <a:off x="4938713" y="2803525"/>
            <a:ext cx="90487" cy="904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sz="16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" name="Text Box 6"/>
          <p:cNvSpPr txBox="1">
            <a:spLocks noChangeArrowheads="1"/>
          </p:cNvSpPr>
          <p:nvPr/>
        </p:nvSpPr>
        <p:spPr bwMode="auto">
          <a:xfrm>
            <a:off x="5000625" y="2709863"/>
            <a:ext cx="933450" cy="3381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AMANDA</a:t>
            </a:r>
          </a:p>
        </p:txBody>
      </p:sp>
      <p:sp>
        <p:nvSpPr>
          <p:cNvPr id="36" name="Rectangle 35"/>
          <p:cNvSpPr>
            <a:spLocks noChangeAspect="1"/>
          </p:cNvSpPr>
          <p:nvPr/>
        </p:nvSpPr>
        <p:spPr bwMode="auto">
          <a:xfrm>
            <a:off x="3187700" y="3833813"/>
            <a:ext cx="90488" cy="920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sz="16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3251200" y="3694113"/>
            <a:ext cx="839788" cy="3397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Super-K</a:t>
            </a:r>
          </a:p>
        </p:txBody>
      </p:sp>
      <p:sp>
        <p:nvSpPr>
          <p:cNvPr id="53" name="Rectangle 52"/>
          <p:cNvSpPr>
            <a:spLocks noChangeAspect="1"/>
          </p:cNvSpPr>
          <p:nvPr/>
        </p:nvSpPr>
        <p:spPr bwMode="auto">
          <a:xfrm>
            <a:off x="7620000" y="2379663"/>
            <a:ext cx="90488" cy="920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sz="16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7696200" y="2252663"/>
            <a:ext cx="660400" cy="3381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 err="1">
                <a:solidFill>
                  <a:srgbClr val="00B050"/>
                </a:solidFill>
                <a:latin typeface="+mn-lt"/>
                <a:ea typeface="+mn-ea"/>
                <a:cs typeface="+mn-cs"/>
              </a:rPr>
              <a:t>HiRes</a:t>
            </a:r>
            <a:endParaRPr lang="en-US" sz="1600" b="1" dirty="0">
              <a:solidFill>
                <a:srgbClr val="00B05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5" name="Rectangle 54"/>
          <p:cNvSpPr>
            <a:spLocks noChangeAspect="1"/>
          </p:cNvSpPr>
          <p:nvPr/>
        </p:nvSpPr>
        <p:spPr bwMode="auto">
          <a:xfrm>
            <a:off x="7696200" y="2590800"/>
            <a:ext cx="90488" cy="920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sz="16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6" name="Text Box 6"/>
          <p:cNvSpPr txBox="1">
            <a:spLocks noChangeArrowheads="1"/>
          </p:cNvSpPr>
          <p:nvPr/>
        </p:nvSpPr>
        <p:spPr bwMode="auto">
          <a:xfrm>
            <a:off x="7772400" y="2514600"/>
            <a:ext cx="793750" cy="3381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AGASA</a:t>
            </a:r>
          </a:p>
        </p:txBody>
      </p:sp>
      <p:grpSp>
        <p:nvGrpSpPr>
          <p:cNvPr id="2" name="Group 83"/>
          <p:cNvGrpSpPr>
            <a:grpSpLocks/>
          </p:cNvGrpSpPr>
          <p:nvPr/>
        </p:nvGrpSpPr>
        <p:grpSpPr bwMode="auto">
          <a:xfrm>
            <a:off x="1752600" y="1752600"/>
            <a:ext cx="7496175" cy="3756025"/>
            <a:chOff x="1722510" y="1737360"/>
            <a:chExt cx="7496471" cy="3755611"/>
          </a:xfrm>
        </p:grpSpPr>
        <p:sp>
          <p:nvSpPr>
            <p:cNvPr id="100397" name="Rectangle 30"/>
            <p:cNvSpPr>
              <a:spLocks noChangeAspect="1"/>
            </p:cNvSpPr>
            <p:nvPr/>
          </p:nvSpPr>
          <p:spPr bwMode="auto">
            <a:xfrm>
              <a:off x="1722510" y="5105664"/>
              <a:ext cx="82299" cy="82583"/>
            </a:xfrm>
            <a:prstGeom prst="rect">
              <a:avLst/>
            </a:prstGeom>
            <a:solidFill>
              <a:srgbClr val="FF99FF"/>
            </a:solidFill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00398" name="Rectangle 31"/>
            <p:cNvSpPr>
              <a:spLocks noChangeAspect="1"/>
            </p:cNvSpPr>
            <p:nvPr/>
          </p:nvSpPr>
          <p:spPr bwMode="auto">
            <a:xfrm>
              <a:off x="1732337" y="4800897"/>
              <a:ext cx="91126" cy="91440"/>
            </a:xfrm>
            <a:prstGeom prst="rect">
              <a:avLst/>
            </a:prstGeom>
            <a:solidFill>
              <a:srgbClr val="FF99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4" name="Text Box 5"/>
            <p:cNvSpPr txBox="1">
              <a:spLocks noChangeArrowheads="1"/>
            </p:cNvSpPr>
            <p:nvPr/>
          </p:nvSpPr>
          <p:spPr bwMode="auto">
            <a:xfrm>
              <a:off x="1778075" y="4942170"/>
              <a:ext cx="1078621" cy="36929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 smtClean="0">
                  <a:solidFill>
                    <a:srgbClr val="FF0066"/>
                  </a:solidFill>
                  <a:latin typeface="+mn-lt"/>
                  <a:ea typeface="+mn-ea"/>
                  <a:cs typeface="+mn-cs"/>
                </a:rPr>
                <a:t>XENON1T</a:t>
              </a:r>
              <a:endParaRPr lang="en-US" sz="1800" b="1" dirty="0">
                <a:solidFill>
                  <a:srgbClr val="FF0066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Text Box 5"/>
            <p:cNvSpPr txBox="1">
              <a:spLocks noChangeArrowheads="1"/>
            </p:cNvSpPr>
            <p:nvPr/>
          </p:nvSpPr>
          <p:spPr bwMode="auto">
            <a:xfrm>
              <a:off x="1782837" y="4626292"/>
              <a:ext cx="1159338" cy="36929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 smtClean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MAX / XAX</a:t>
              </a:r>
              <a:endParaRPr lang="en-U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0401" name="Rectangle 38"/>
            <p:cNvSpPr>
              <a:spLocks noChangeAspect="1"/>
            </p:cNvSpPr>
            <p:nvPr/>
          </p:nvSpPr>
          <p:spPr bwMode="auto">
            <a:xfrm>
              <a:off x="3200400" y="3490392"/>
              <a:ext cx="91126" cy="91440"/>
            </a:xfrm>
            <a:prstGeom prst="rect">
              <a:avLst/>
            </a:prstGeom>
            <a:solidFill>
              <a:srgbClr val="FF99FF"/>
            </a:solidFill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1" name="Text Box 6"/>
            <p:cNvSpPr txBox="1">
              <a:spLocks noChangeArrowheads="1"/>
            </p:cNvSpPr>
            <p:nvPr/>
          </p:nvSpPr>
          <p:spPr bwMode="auto">
            <a:xfrm>
              <a:off x="3252920" y="3353257"/>
              <a:ext cx="1262113" cy="33810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0066"/>
                  </a:solidFill>
                  <a:latin typeface="+mn-lt"/>
                  <a:ea typeface="+mn-ea"/>
                  <a:cs typeface="+mn-cs"/>
                </a:rPr>
                <a:t>LBNE (Water)</a:t>
              </a:r>
            </a:p>
          </p:txBody>
        </p:sp>
        <p:sp>
          <p:nvSpPr>
            <p:cNvPr id="100403" name="Rectangle 56"/>
            <p:cNvSpPr>
              <a:spLocks noChangeAspect="1"/>
            </p:cNvSpPr>
            <p:nvPr/>
          </p:nvSpPr>
          <p:spPr bwMode="auto">
            <a:xfrm>
              <a:off x="8290874" y="1737360"/>
              <a:ext cx="91126" cy="91440"/>
            </a:xfrm>
            <a:prstGeom prst="rect">
              <a:avLst/>
            </a:prstGeom>
            <a:solidFill>
              <a:srgbClr val="FF99FF"/>
            </a:solidFill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58" name="Text Box 6"/>
            <p:cNvSpPr txBox="1">
              <a:spLocks noChangeArrowheads="1"/>
            </p:cNvSpPr>
            <p:nvPr/>
          </p:nvSpPr>
          <p:spPr bwMode="auto">
            <a:xfrm>
              <a:off x="8156902" y="1794504"/>
              <a:ext cx="1062079" cy="34445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0066"/>
                  </a:solidFill>
                  <a:latin typeface="+mn-lt"/>
                  <a:ea typeface="+mn-ea"/>
                  <a:cs typeface="+mn-cs"/>
                </a:rPr>
                <a:t>JEM-EUSO</a:t>
              </a:r>
            </a:p>
          </p:txBody>
        </p:sp>
        <p:sp>
          <p:nvSpPr>
            <p:cNvPr id="99" name="Text Box 6"/>
            <p:cNvSpPr txBox="1">
              <a:spLocks noChangeArrowheads="1"/>
            </p:cNvSpPr>
            <p:nvPr/>
          </p:nvSpPr>
          <p:spPr bwMode="auto">
            <a:xfrm>
              <a:off x="7848915" y="5148522"/>
              <a:ext cx="708053" cy="344449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0066"/>
                  </a:solidFill>
                  <a:latin typeface="+mn-lt"/>
                  <a:ea typeface="+mn-ea"/>
                  <a:cs typeface="+mn-cs"/>
                </a:rPr>
                <a:t>Future</a:t>
              </a:r>
            </a:p>
          </p:txBody>
        </p:sp>
      </p:grpSp>
      <p:sp>
        <p:nvSpPr>
          <p:cNvPr id="59" name="Text Box 5"/>
          <p:cNvSpPr txBox="1">
            <a:spLocks noChangeArrowheads="1"/>
          </p:cNvSpPr>
          <p:nvPr/>
        </p:nvSpPr>
        <p:spPr bwMode="auto">
          <a:xfrm>
            <a:off x="1820863" y="5638800"/>
            <a:ext cx="828675" cy="3397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CDMS-II</a:t>
            </a:r>
          </a:p>
        </p:txBody>
      </p:sp>
      <p:sp>
        <p:nvSpPr>
          <p:cNvPr id="60" name="Rectangle 59"/>
          <p:cNvSpPr>
            <a:spLocks noChangeAspect="1"/>
          </p:cNvSpPr>
          <p:nvPr/>
        </p:nvSpPr>
        <p:spPr bwMode="auto">
          <a:xfrm>
            <a:off x="1752600" y="5776913"/>
            <a:ext cx="90488" cy="904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sz="16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0377" name="Text Box 6"/>
          <p:cNvSpPr txBox="1">
            <a:spLocks noChangeArrowheads="1"/>
          </p:cNvSpPr>
          <p:nvPr/>
        </p:nvSpPr>
        <p:spPr bwMode="auto">
          <a:xfrm>
            <a:off x="6446838" y="2667000"/>
            <a:ext cx="6397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C000"/>
                </a:solidFill>
              </a:rPr>
              <a:t>1990</a:t>
            </a:r>
          </a:p>
        </p:txBody>
      </p:sp>
      <p:sp>
        <p:nvSpPr>
          <p:cNvPr id="100378" name="Text Box 6"/>
          <p:cNvSpPr txBox="1">
            <a:spLocks noChangeArrowheads="1"/>
          </p:cNvSpPr>
          <p:nvPr/>
        </p:nvSpPr>
        <p:spPr bwMode="auto">
          <a:xfrm>
            <a:off x="6294438" y="2328863"/>
            <a:ext cx="6397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C000"/>
                </a:solidFill>
              </a:rPr>
              <a:t>2000</a:t>
            </a:r>
          </a:p>
        </p:txBody>
      </p:sp>
      <p:sp>
        <p:nvSpPr>
          <p:cNvPr id="100379" name="Text Box 6"/>
          <p:cNvSpPr txBox="1">
            <a:spLocks noChangeArrowheads="1"/>
          </p:cNvSpPr>
          <p:nvPr/>
        </p:nvSpPr>
        <p:spPr bwMode="auto">
          <a:xfrm>
            <a:off x="6096000" y="2100263"/>
            <a:ext cx="6397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C000"/>
                </a:solidFill>
              </a:rPr>
              <a:t>2010</a:t>
            </a:r>
          </a:p>
        </p:txBody>
      </p:sp>
      <p:sp>
        <p:nvSpPr>
          <p:cNvPr id="85" name="Text Box 17"/>
          <p:cNvSpPr txBox="1">
            <a:spLocks noChangeArrowheads="1"/>
          </p:cNvSpPr>
          <p:nvPr/>
        </p:nvSpPr>
        <p:spPr bwMode="auto">
          <a:xfrm>
            <a:off x="2921000" y="5410200"/>
            <a:ext cx="1582738" cy="47148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b="1" i="1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Dark Matter</a:t>
            </a:r>
          </a:p>
        </p:txBody>
      </p:sp>
      <p:sp>
        <p:nvSpPr>
          <p:cNvPr id="86" name="Text Box 18"/>
          <p:cNvSpPr txBox="1">
            <a:spLocks noChangeArrowheads="1"/>
          </p:cNvSpPr>
          <p:nvPr/>
        </p:nvSpPr>
        <p:spPr bwMode="auto">
          <a:xfrm>
            <a:off x="4724400" y="3429000"/>
            <a:ext cx="1227138" cy="47148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b="1" i="1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Neutrino</a:t>
            </a:r>
          </a:p>
        </p:txBody>
      </p:sp>
      <p:sp>
        <p:nvSpPr>
          <p:cNvPr id="87" name="Text Box 19"/>
          <p:cNvSpPr txBox="1">
            <a:spLocks noChangeArrowheads="1"/>
          </p:cNvSpPr>
          <p:nvPr/>
        </p:nvSpPr>
        <p:spPr bwMode="auto">
          <a:xfrm>
            <a:off x="7391400" y="2971800"/>
            <a:ext cx="1638300" cy="47148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b="1" i="1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Cosmic Ray</a:t>
            </a:r>
          </a:p>
        </p:txBody>
      </p:sp>
      <p:grpSp>
        <p:nvGrpSpPr>
          <p:cNvPr id="100383" name="Group 14"/>
          <p:cNvGrpSpPr>
            <a:grpSpLocks/>
          </p:cNvGrpSpPr>
          <p:nvPr/>
        </p:nvGrpSpPr>
        <p:grpSpPr bwMode="auto">
          <a:xfrm>
            <a:off x="1295400" y="990600"/>
            <a:ext cx="1876425" cy="1419225"/>
            <a:chOff x="864" y="690"/>
            <a:chExt cx="1182" cy="894"/>
          </a:xfrm>
        </p:grpSpPr>
        <p:sp>
          <p:nvSpPr>
            <p:cNvPr id="90" name="Text Box 15"/>
            <p:cNvSpPr txBox="1">
              <a:spLocks noChangeArrowheads="1"/>
            </p:cNvSpPr>
            <p:nvPr/>
          </p:nvSpPr>
          <p:spPr bwMode="auto">
            <a:xfrm>
              <a:off x="864" y="690"/>
              <a:ext cx="1182" cy="446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FFC000"/>
                  </a:solidFill>
                  <a:latin typeface="+mn-lt"/>
                  <a:ea typeface="+mn-ea"/>
                  <a:cs typeface="+mn-cs"/>
                </a:rPr>
                <a:t>Larger Volume</a:t>
              </a:r>
            </a:p>
            <a:p>
              <a:pPr>
                <a:defRPr/>
              </a:pPr>
              <a:r>
                <a:rPr lang="en-US" sz="2000" b="1" dirty="0">
                  <a:solidFill>
                    <a:srgbClr val="FFC000"/>
                  </a:solidFill>
                  <a:latin typeface="+mn-lt"/>
                  <a:ea typeface="+mn-ea"/>
                  <a:cs typeface="+mn-cs"/>
                </a:rPr>
                <a:t>Lower Threshold</a:t>
              </a:r>
            </a:p>
          </p:txBody>
        </p:sp>
        <p:sp>
          <p:nvSpPr>
            <p:cNvPr id="100396" name="AutoShape 16"/>
            <p:cNvSpPr>
              <a:spLocks noChangeArrowheads="1"/>
            </p:cNvSpPr>
            <p:nvPr/>
          </p:nvSpPr>
          <p:spPr bwMode="auto">
            <a:xfrm rot="-2155082">
              <a:off x="1584" y="1200"/>
              <a:ext cx="240" cy="384"/>
            </a:xfrm>
            <a:prstGeom prst="upArrow">
              <a:avLst>
                <a:gd name="adj1" fmla="val 50000"/>
                <a:gd name="adj2" fmla="val 40000"/>
              </a:avLst>
            </a:prstGeom>
            <a:noFill/>
            <a:ln w="28575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000" b="1">
                <a:solidFill>
                  <a:srgbClr val="FF0000"/>
                </a:solidFill>
                <a:latin typeface="Arial Narrow" charset="0"/>
              </a:endParaRPr>
            </a:p>
          </p:txBody>
        </p:sp>
      </p:grpSp>
      <p:grpSp>
        <p:nvGrpSpPr>
          <p:cNvPr id="4" name="Group 99"/>
          <p:cNvGrpSpPr>
            <a:grpSpLocks/>
          </p:cNvGrpSpPr>
          <p:nvPr/>
        </p:nvGrpSpPr>
        <p:grpSpPr bwMode="auto">
          <a:xfrm>
            <a:off x="1717675" y="2024063"/>
            <a:ext cx="7404100" cy="3806825"/>
            <a:chOff x="1717811" y="2023646"/>
            <a:chExt cx="7403296" cy="3807881"/>
          </a:xfrm>
        </p:grpSpPr>
        <p:sp>
          <p:nvSpPr>
            <p:cNvPr id="100388" name="Rectangle 29"/>
            <p:cNvSpPr>
              <a:spLocks noChangeAspect="1"/>
            </p:cNvSpPr>
            <p:nvPr/>
          </p:nvSpPr>
          <p:spPr bwMode="auto">
            <a:xfrm>
              <a:off x="1717811" y="5510263"/>
              <a:ext cx="91126" cy="9144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3" name="Text Box 5"/>
            <p:cNvSpPr txBox="1">
              <a:spLocks noChangeArrowheads="1"/>
            </p:cNvSpPr>
            <p:nvPr/>
          </p:nvSpPr>
          <p:spPr bwMode="auto">
            <a:xfrm>
              <a:off x="1760669" y="5372612"/>
              <a:ext cx="1061922" cy="34458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FF"/>
                  </a:solidFill>
                  <a:latin typeface="+mn-lt"/>
                  <a:ea typeface="+mn-ea"/>
                  <a:cs typeface="+mn-cs"/>
                </a:rPr>
                <a:t>XENON100</a:t>
              </a:r>
            </a:p>
          </p:txBody>
        </p:sp>
        <p:sp>
          <p:nvSpPr>
            <p:cNvPr id="100390" name="Rectangle 47"/>
            <p:cNvSpPr>
              <a:spLocks noChangeAspect="1"/>
            </p:cNvSpPr>
            <p:nvPr/>
          </p:nvSpPr>
          <p:spPr bwMode="auto">
            <a:xfrm>
              <a:off x="4944762" y="2514600"/>
              <a:ext cx="91126" cy="9144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00391" name="Rectangle 48"/>
            <p:cNvSpPr>
              <a:spLocks noChangeAspect="1"/>
            </p:cNvSpPr>
            <p:nvPr/>
          </p:nvSpPr>
          <p:spPr bwMode="auto">
            <a:xfrm>
              <a:off x="7848600" y="2133600"/>
              <a:ext cx="91126" cy="9144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50" name="Text Box 6"/>
            <p:cNvSpPr txBox="1">
              <a:spLocks noChangeArrowheads="1"/>
            </p:cNvSpPr>
            <p:nvPr/>
          </p:nvSpPr>
          <p:spPr bwMode="auto">
            <a:xfrm>
              <a:off x="5028976" y="2390460"/>
              <a:ext cx="939698" cy="34458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FF"/>
                  </a:solidFill>
                  <a:latin typeface="+mn-lt"/>
                  <a:ea typeface="+mn-ea"/>
                  <a:cs typeface="+mn-cs"/>
                </a:rPr>
                <a:t>ICECUBE</a:t>
              </a:r>
            </a:p>
          </p:txBody>
        </p:sp>
        <p:sp>
          <p:nvSpPr>
            <p:cNvPr id="52" name="Text Box 6"/>
            <p:cNvSpPr txBox="1">
              <a:spLocks noChangeArrowheads="1"/>
            </p:cNvSpPr>
            <p:nvPr/>
          </p:nvSpPr>
          <p:spPr bwMode="auto">
            <a:xfrm>
              <a:off x="7924262" y="2023646"/>
              <a:ext cx="1196845" cy="344583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FF"/>
                  </a:solidFill>
                  <a:latin typeface="+mn-lt"/>
                  <a:ea typeface="+mn-ea"/>
                  <a:cs typeface="+mn-cs"/>
                </a:rPr>
                <a:t>Pierre-Auger</a:t>
              </a:r>
            </a:p>
          </p:txBody>
        </p:sp>
        <p:sp>
          <p:nvSpPr>
            <p:cNvPr id="97" name="Text Box 6"/>
            <p:cNvSpPr txBox="1">
              <a:spLocks noChangeArrowheads="1"/>
            </p:cNvSpPr>
            <p:nvPr/>
          </p:nvSpPr>
          <p:spPr bwMode="auto">
            <a:xfrm>
              <a:off x="7848070" y="5486943"/>
              <a:ext cx="873030" cy="34458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FF"/>
                  </a:solidFill>
                  <a:latin typeface="+mn-lt"/>
                  <a:ea typeface="+mn-ea"/>
                  <a:cs typeface="+mn-cs"/>
                </a:rPr>
                <a:t>Ongoing</a:t>
              </a:r>
            </a:p>
          </p:txBody>
        </p:sp>
      </p:grpSp>
      <p:sp>
        <p:nvSpPr>
          <p:cNvPr id="98" name="Text Box 6"/>
          <p:cNvSpPr txBox="1">
            <a:spLocks noChangeArrowheads="1"/>
          </p:cNvSpPr>
          <p:nvPr/>
        </p:nvSpPr>
        <p:spPr bwMode="auto">
          <a:xfrm>
            <a:off x="7894638" y="5834063"/>
            <a:ext cx="538162" cy="3381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Past</a:t>
            </a:r>
          </a:p>
        </p:txBody>
      </p:sp>
      <p:sp>
        <p:nvSpPr>
          <p:cNvPr id="100386" name="Freeform 95"/>
          <p:cNvSpPr>
            <a:spLocks noChangeArrowheads="1"/>
          </p:cNvSpPr>
          <p:nvPr/>
        </p:nvSpPr>
        <p:spPr bwMode="auto">
          <a:xfrm>
            <a:off x="1524000" y="1752600"/>
            <a:ext cx="7232650" cy="3419475"/>
          </a:xfrm>
          <a:custGeom>
            <a:avLst/>
            <a:gdLst>
              <a:gd name="T0" fmla="*/ 0 w 7232821"/>
              <a:gd name="T1" fmla="*/ 685158 h 3723503"/>
              <a:gd name="T2" fmla="*/ 1694114 w 7232821"/>
              <a:gd name="T3" fmla="*/ 291043 h 3723503"/>
              <a:gd name="T4" fmla="*/ 3437536 w 7232821"/>
              <a:gd name="T5" fmla="*/ 121267 h 3723503"/>
              <a:gd name="T6" fmla="*/ 7220459 w 7232821"/>
              <a:gd name="T7" fmla="*/ 0 h 3723503"/>
              <a:gd name="T8" fmla="*/ 0 60000 65536"/>
              <a:gd name="T9" fmla="*/ 0 60000 65536"/>
              <a:gd name="T10" fmla="*/ 0 60000 65536"/>
              <a:gd name="T11" fmla="*/ 0 60000 65536"/>
              <a:gd name="T12" fmla="*/ 0 w 7232821"/>
              <a:gd name="T13" fmla="*/ 0 h 3723503"/>
              <a:gd name="T14" fmla="*/ 7232821 w 7232821"/>
              <a:gd name="T15" fmla="*/ 3723503 h 372350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32821" h="3723503">
                <a:moveTo>
                  <a:pt x="0" y="3723503"/>
                </a:moveTo>
                <a:cubicBezTo>
                  <a:pt x="561545" y="2907957"/>
                  <a:pt x="1123091" y="2092411"/>
                  <a:pt x="1696994" y="1581665"/>
                </a:cubicBezTo>
                <a:cubicBezTo>
                  <a:pt x="2270897" y="1070919"/>
                  <a:pt x="2520778" y="922638"/>
                  <a:pt x="3443416" y="659027"/>
                </a:cubicBezTo>
                <a:cubicBezTo>
                  <a:pt x="4366054" y="395416"/>
                  <a:pt x="5799437" y="197708"/>
                  <a:pt x="7232821" y="0"/>
                </a:cubicBezTo>
              </a:path>
            </a:pathLst>
          </a:custGeom>
          <a:noFill/>
          <a:ln w="19050">
            <a:solidFill>
              <a:srgbClr val="FFCC00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 anchor="ctr"/>
          <a:lstStyle/>
          <a:p>
            <a:endParaRPr lang="en-US"/>
          </a:p>
        </p:txBody>
      </p:sp>
      <p:sp>
        <p:nvSpPr>
          <p:cNvPr id="100387" name="Text Box 6"/>
          <p:cNvSpPr txBox="1">
            <a:spLocks noChangeArrowheads="1"/>
          </p:cNvSpPr>
          <p:nvPr/>
        </p:nvSpPr>
        <p:spPr bwMode="auto">
          <a:xfrm>
            <a:off x="5867400" y="1827213"/>
            <a:ext cx="6397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C000"/>
                </a:solidFill>
              </a:rPr>
              <a:t>2020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937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title"/>
          </p:nvPr>
        </p:nvSpPr>
        <p:spPr>
          <a:xfrm>
            <a:off x="152400" y="53975"/>
            <a:ext cx="9296400" cy="631825"/>
          </a:xfrm>
        </p:spPr>
        <p:txBody>
          <a:bodyPr/>
          <a:lstStyle/>
          <a:p>
            <a:r>
              <a:rPr lang="en-US" altLang="ja-JP" dirty="0" smtClean="0">
                <a:latin typeface="Tahoma" charset="0"/>
                <a:cs typeface="ＭＳ Ｐゴシック" charset="0"/>
              </a:rPr>
              <a:t>XAX vs. Super-K</a:t>
            </a:r>
            <a:endParaRPr lang="en-US" dirty="0">
              <a:latin typeface="Tahoma" charset="0"/>
            </a:endParaRPr>
          </a:p>
        </p:txBody>
      </p:sp>
      <p:sp>
        <p:nvSpPr>
          <p:cNvPr id="14029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0" smtClean="0">
                <a:solidFill>
                  <a:srgbClr val="0000FF"/>
                </a:solidFill>
                <a:latin typeface="Arial" charset="0"/>
              </a:rPr>
              <a:t>6/1/2011</a:t>
            </a:r>
            <a:endParaRPr lang="en-US" altLang="ja-JP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4029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0">
                <a:solidFill>
                  <a:srgbClr val="0000FF"/>
                </a:solidFill>
                <a:latin typeface="Arial" charset="0"/>
                <a:cs typeface="ＭＳ Ｐゴシック" charset="0"/>
              </a:rPr>
              <a:t>Katsushi Arisaka, UCLA</a:t>
            </a:r>
          </a:p>
        </p:txBody>
      </p:sp>
      <p:sp>
        <p:nvSpPr>
          <p:cNvPr id="14029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312B23C4-8D5F-194D-B774-D3E85E7C5D33}" type="slidenum">
              <a:rPr lang="en-US" b="0">
                <a:solidFill>
                  <a:srgbClr val="0000FF"/>
                </a:solidFill>
                <a:latin typeface="Arial" charset="0"/>
              </a:rPr>
              <a:pPr eaLnBrk="1" hangingPunct="1"/>
              <a:t>82</a:t>
            </a:fld>
            <a:endParaRPr lang="en-US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80904" name="TextBox 20"/>
          <p:cNvSpPr txBox="1">
            <a:spLocks noChangeArrowheads="1"/>
          </p:cNvSpPr>
          <p:nvPr/>
        </p:nvSpPr>
        <p:spPr bwMode="auto">
          <a:xfrm>
            <a:off x="457200" y="762000"/>
            <a:ext cx="38100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4000" dirty="0">
                <a:solidFill>
                  <a:srgbClr val="FF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XAX</a:t>
            </a:r>
          </a:p>
          <a:p>
            <a:pPr algn="ctr" eaLnBrk="1" hangingPunct="1"/>
            <a:r>
              <a:rPr lang="en-US" altLang="ja-JP" sz="2800" dirty="0" smtClean="0">
                <a:cs typeface="Arial" charset="0"/>
              </a:rPr>
              <a:t>Liquid Xenon</a:t>
            </a:r>
            <a:r>
              <a:rPr lang="ja-JP" altLang="en-US" sz="2800" dirty="0">
                <a:cs typeface="Arial" charset="0"/>
              </a:rPr>
              <a:t>　</a:t>
            </a:r>
            <a:r>
              <a:rPr lang="en-US" sz="2800" dirty="0">
                <a:cs typeface="Arial" charset="0"/>
              </a:rPr>
              <a:t>(20 </a:t>
            </a:r>
            <a:r>
              <a:rPr lang="en-US" altLang="ja-JP" sz="2800" dirty="0" smtClean="0">
                <a:cs typeface="Arial" charset="0"/>
              </a:rPr>
              <a:t>ton</a:t>
            </a:r>
            <a:r>
              <a:rPr lang="en-US" sz="2800" dirty="0" smtClean="0">
                <a:cs typeface="Arial" charset="0"/>
              </a:rPr>
              <a:t>)</a:t>
            </a:r>
            <a:endParaRPr lang="en-US" sz="2800" dirty="0">
              <a:cs typeface="Arial" charset="0"/>
            </a:endParaRPr>
          </a:p>
        </p:txBody>
      </p:sp>
      <p:sp>
        <p:nvSpPr>
          <p:cNvPr id="140295" name="TextBox 20"/>
          <p:cNvSpPr txBox="1">
            <a:spLocks noChangeArrowheads="1"/>
          </p:cNvSpPr>
          <p:nvPr/>
        </p:nvSpPr>
        <p:spPr bwMode="auto">
          <a:xfrm>
            <a:off x="5486400" y="6172200"/>
            <a:ext cx="3505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dirty="0">
                <a:solidFill>
                  <a:srgbClr val="0070C0"/>
                </a:solidFill>
              </a:rPr>
              <a:t>Energy Threshold = </a:t>
            </a:r>
            <a:r>
              <a:rPr lang="en-US" sz="2400" dirty="0">
                <a:solidFill>
                  <a:srgbClr val="FF0000"/>
                </a:solidFill>
              </a:rPr>
              <a:t>5 MeV</a:t>
            </a:r>
          </a:p>
          <a:p>
            <a:pPr algn="ctr" eaLnBrk="1" hangingPunct="1"/>
            <a:r>
              <a:rPr lang="en-US" sz="2400" dirty="0">
                <a:solidFill>
                  <a:srgbClr val="0070C0"/>
                </a:solidFill>
              </a:rPr>
              <a:t>20</a:t>
            </a:r>
            <a:r>
              <a:rPr lang="ja-JP" altLang="en-US" sz="2400" dirty="0">
                <a:solidFill>
                  <a:srgbClr val="0070C0"/>
                </a:solidFill>
              </a:rPr>
              <a:t>”</a:t>
            </a:r>
            <a:r>
              <a:rPr lang="en-US" sz="2400" dirty="0">
                <a:solidFill>
                  <a:srgbClr val="0070C0"/>
                </a:solidFill>
              </a:rPr>
              <a:t> PMT </a:t>
            </a:r>
            <a:r>
              <a:rPr lang="en-US" sz="2400" dirty="0" smtClean="0">
                <a:solidFill>
                  <a:srgbClr val="0070C0"/>
                </a:solidFill>
              </a:rPr>
              <a:t>x 11,200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40296" name="TextBox 20"/>
          <p:cNvSpPr txBox="1">
            <a:spLocks noChangeArrowheads="1"/>
          </p:cNvSpPr>
          <p:nvPr/>
        </p:nvSpPr>
        <p:spPr bwMode="auto">
          <a:xfrm>
            <a:off x="533400" y="6172200"/>
            <a:ext cx="3505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dirty="0">
                <a:solidFill>
                  <a:srgbClr val="0070C0"/>
                </a:solidFill>
              </a:rPr>
              <a:t>Energy Threshold = </a:t>
            </a:r>
            <a:r>
              <a:rPr lang="en-US" sz="2400" dirty="0" smtClean="0">
                <a:solidFill>
                  <a:srgbClr val="FF0000"/>
                </a:solidFill>
              </a:rPr>
              <a:t>5 </a:t>
            </a:r>
            <a:r>
              <a:rPr lang="en-US" sz="2400" dirty="0" err="1">
                <a:solidFill>
                  <a:srgbClr val="FF0000"/>
                </a:solidFill>
              </a:rPr>
              <a:t>keV</a:t>
            </a:r>
            <a:endParaRPr lang="en-US" sz="2400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sz="2400" dirty="0">
                <a:solidFill>
                  <a:srgbClr val="0070C0"/>
                </a:solidFill>
              </a:rPr>
              <a:t>3</a:t>
            </a:r>
            <a:r>
              <a:rPr lang="ja-JP" altLang="en-US" sz="2400" dirty="0">
                <a:solidFill>
                  <a:srgbClr val="0070C0"/>
                </a:solidFill>
              </a:rPr>
              <a:t>”</a:t>
            </a:r>
            <a:r>
              <a:rPr lang="en-US" sz="2400" dirty="0">
                <a:solidFill>
                  <a:srgbClr val="0070C0"/>
                </a:solidFill>
              </a:rPr>
              <a:t> QUPID</a:t>
            </a:r>
            <a:r>
              <a:rPr lang="ja-JP" altLang="en-US" sz="2400" dirty="0">
                <a:solidFill>
                  <a:srgbClr val="0070C0"/>
                </a:solidFill>
                <a:cs typeface="ＭＳ Ｐゴシック" charset="0"/>
              </a:rPr>
              <a:t> </a:t>
            </a:r>
            <a:r>
              <a:rPr lang="en-US" altLang="ja-JP" sz="2400" dirty="0" smtClean="0">
                <a:solidFill>
                  <a:srgbClr val="0070C0"/>
                </a:solidFill>
                <a:cs typeface="ＭＳ Ｐゴシック" charset="0"/>
              </a:rPr>
              <a:t>x </a:t>
            </a:r>
            <a:r>
              <a:rPr lang="en-US" sz="2400" dirty="0" smtClean="0">
                <a:solidFill>
                  <a:srgbClr val="0070C0"/>
                </a:solidFill>
              </a:rPr>
              <a:t>4,000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3" name="TextBox 20"/>
          <p:cNvSpPr txBox="1">
            <a:spLocks noChangeArrowheads="1"/>
          </p:cNvSpPr>
          <p:nvPr/>
        </p:nvSpPr>
        <p:spPr bwMode="auto">
          <a:xfrm>
            <a:off x="5029200" y="685800"/>
            <a:ext cx="3810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4000" dirty="0">
                <a:solidFill>
                  <a:srgbClr val="FF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Super-K</a:t>
            </a:r>
          </a:p>
          <a:p>
            <a:pPr algn="ctr" eaLnBrk="1" hangingPunct="1"/>
            <a:r>
              <a:rPr lang="en-US" altLang="ja-JP" sz="2800" dirty="0" smtClean="0">
                <a:cs typeface="Arial" charset="0"/>
              </a:rPr>
              <a:t>Pure Water</a:t>
            </a:r>
            <a:r>
              <a:rPr lang="ja-JP" altLang="en-US" sz="2800" dirty="0">
                <a:cs typeface="Arial" charset="0"/>
              </a:rPr>
              <a:t>　</a:t>
            </a:r>
            <a:r>
              <a:rPr lang="en-US" sz="2800" dirty="0">
                <a:cs typeface="Arial" charset="0"/>
              </a:rPr>
              <a:t>(</a:t>
            </a:r>
            <a:r>
              <a:rPr lang="en-US" altLang="ja-JP" sz="2800" dirty="0">
                <a:cs typeface="Arial" charset="0"/>
              </a:rPr>
              <a:t>50,000</a:t>
            </a:r>
            <a:r>
              <a:rPr lang="en-US" sz="2800" dirty="0">
                <a:cs typeface="Arial" charset="0"/>
              </a:rPr>
              <a:t> </a:t>
            </a:r>
            <a:r>
              <a:rPr lang="en-US" altLang="ja-JP" sz="2800" dirty="0" smtClean="0">
                <a:cs typeface="Arial" charset="0"/>
              </a:rPr>
              <a:t>ton</a:t>
            </a:r>
            <a:r>
              <a:rPr lang="en-US" sz="2800" dirty="0" smtClean="0">
                <a:cs typeface="Arial" charset="0"/>
              </a:rPr>
              <a:t>)</a:t>
            </a:r>
            <a:endParaRPr lang="en-US" sz="2800" dirty="0">
              <a:cs typeface="Arial" charset="0"/>
            </a:endParaRPr>
          </a:p>
        </p:txBody>
      </p:sp>
      <p:cxnSp>
        <p:nvCxnSpPr>
          <p:cNvPr id="140298" name="Straight Arrow Connector 53"/>
          <p:cNvCxnSpPr>
            <a:cxnSpLocks noChangeShapeType="1"/>
          </p:cNvCxnSpPr>
          <p:nvPr/>
        </p:nvCxnSpPr>
        <p:spPr bwMode="auto">
          <a:xfrm rot="16200000" flipH="1">
            <a:off x="-567531" y="4428331"/>
            <a:ext cx="2154238" cy="3175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/>
          <p:cNvSpPr txBox="1"/>
          <p:nvPr/>
        </p:nvSpPr>
        <p:spPr bwMode="auto">
          <a:xfrm>
            <a:off x="152400" y="4105275"/>
            <a:ext cx="762000" cy="369888"/>
          </a:xfrm>
          <a:prstGeom prst="rect">
            <a:avLst/>
          </a:prstGeom>
          <a:solidFill>
            <a:schemeClr val="bg1"/>
          </a:solidFill>
        </p:spPr>
        <p:txBody>
          <a:bodyPr lIns="91424" tIns="45712" rIns="91424" bIns="45712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+mn-lt"/>
                <a:ea typeface="+mn-ea"/>
              </a:rPr>
              <a:t>2 m</a:t>
            </a:r>
          </a:p>
        </p:txBody>
      </p:sp>
      <p:pic>
        <p:nvPicPr>
          <p:cNvPr id="140300" name="Picture 2" descr="http://www.physics.ucla.edu/dmgroup/Ethan/DetectorDrawings/XAX/xax_acrylic_3d.jpg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0" t="2531" r="29515" b="10722"/>
          <a:stretch>
            <a:fillRect/>
          </a:stretch>
        </p:blipFill>
        <p:spPr bwMode="auto">
          <a:xfrm>
            <a:off x="762000" y="1981200"/>
            <a:ext cx="320675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0301" name="Straight Arrow Connector 53"/>
          <p:cNvCxnSpPr>
            <a:cxnSpLocks noChangeShapeType="1"/>
          </p:cNvCxnSpPr>
          <p:nvPr/>
        </p:nvCxnSpPr>
        <p:spPr bwMode="auto">
          <a:xfrm rot="5400000">
            <a:off x="3205163" y="4392612"/>
            <a:ext cx="2700338" cy="11113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Box 16"/>
          <p:cNvSpPr txBox="1"/>
          <p:nvPr/>
        </p:nvSpPr>
        <p:spPr bwMode="auto">
          <a:xfrm>
            <a:off x="4191000" y="4159250"/>
            <a:ext cx="762000" cy="369888"/>
          </a:xfrm>
          <a:prstGeom prst="rect">
            <a:avLst/>
          </a:prstGeom>
          <a:solidFill>
            <a:schemeClr val="bg1"/>
          </a:solidFill>
        </p:spPr>
        <p:txBody>
          <a:bodyPr lIns="91424" tIns="45712" rIns="91424" bIns="45712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C00000"/>
                </a:solidFill>
                <a:latin typeface="+mn-lt"/>
                <a:ea typeface="+mn-ea"/>
              </a:rPr>
              <a:t>40</a:t>
            </a:r>
            <a:r>
              <a:rPr lang="en-US" dirty="0">
                <a:solidFill>
                  <a:srgbClr val="C00000"/>
                </a:solidFill>
                <a:latin typeface="+mn-lt"/>
                <a:ea typeface="+mn-ea"/>
              </a:rPr>
              <a:t> m</a:t>
            </a:r>
          </a:p>
        </p:txBody>
      </p:sp>
      <p:pic>
        <p:nvPicPr>
          <p:cNvPr id="140303" name="Picture 2" descr="http://www.phy.duke.edu/research/hep/images/sk_build01.gif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" t="2489" r="37396" b="9332"/>
          <a:stretch>
            <a:fillRect/>
          </a:stretch>
        </p:blipFill>
        <p:spPr bwMode="auto">
          <a:xfrm>
            <a:off x="4953000" y="1828800"/>
            <a:ext cx="4267200" cy="434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2024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Conclusions</a:t>
            </a:r>
          </a:p>
        </p:txBody>
      </p:sp>
      <p:sp>
        <p:nvSpPr>
          <p:cNvPr id="15872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753600" cy="64008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XENON100</a:t>
            </a:r>
            <a:r>
              <a:rPr lang="en-US" sz="3200" dirty="0"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smtClean="0">
                <a:latin typeface="Arial Narrow" charset="0"/>
                <a:ea typeface="ＭＳ Ｐゴシック" charset="0"/>
                <a:cs typeface="ＭＳ Ｐゴシック" charset="0"/>
              </a:rPr>
              <a:t>new results announced.</a:t>
            </a:r>
            <a:endParaRPr lang="en-US" sz="3200" dirty="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2800" dirty="0">
                <a:latin typeface="Arial Narrow" charset="0"/>
                <a:ea typeface="ＭＳ Ｐゴシック" charset="0"/>
              </a:rPr>
              <a:t>3 event observed (1.8 </a:t>
            </a:r>
            <a:r>
              <a:rPr lang="en-US" sz="2800" dirty="0" smtClean="0">
                <a:latin typeface="Arial Narrow" charset="0"/>
                <a:ea typeface="ＭＳ Ｐゴシック" charset="0"/>
              </a:rPr>
              <a:t>± </a:t>
            </a:r>
            <a:r>
              <a:rPr lang="en-US" sz="2800" dirty="0">
                <a:latin typeface="Arial Narrow" charset="0"/>
                <a:ea typeface="ＭＳ Ｐゴシック" charset="0"/>
              </a:rPr>
              <a:t>0.6 events expected)</a:t>
            </a:r>
          </a:p>
          <a:p>
            <a:pPr lvl="1">
              <a:lnSpc>
                <a:spcPct val="80000"/>
              </a:lnSpc>
            </a:pPr>
            <a:r>
              <a:rPr lang="en-US" sz="2800" dirty="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&lt; 7 x 10</a:t>
            </a:r>
            <a:r>
              <a:rPr lang="en-US" sz="2800" baseline="30000" dirty="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-45 </a:t>
            </a:r>
            <a:r>
              <a:rPr lang="en-US" sz="2800" dirty="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cm</a:t>
            </a:r>
            <a:r>
              <a:rPr lang="en-US" sz="2800" baseline="30000" dirty="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2 </a:t>
            </a:r>
            <a:r>
              <a:rPr lang="en-US" sz="2800" dirty="0" smtClean="0">
                <a:latin typeface="Arial Narrow" charset="0"/>
                <a:ea typeface="ＭＳ Ｐゴシック" charset="0"/>
              </a:rPr>
              <a:t>(at 50 </a:t>
            </a:r>
            <a:r>
              <a:rPr lang="en-US" sz="2800" dirty="0" err="1" smtClean="0">
                <a:latin typeface="Arial Narrow" charset="0"/>
                <a:ea typeface="ＭＳ Ｐゴシック" charset="0"/>
              </a:rPr>
              <a:t>GeV</a:t>
            </a:r>
            <a:r>
              <a:rPr lang="en-US" sz="2800" dirty="0" smtClean="0">
                <a:latin typeface="Arial Narrow" charset="0"/>
                <a:ea typeface="ＭＳ Ｐゴシック" charset="0"/>
              </a:rPr>
              <a:t> WIMP mass)</a:t>
            </a:r>
            <a:endParaRPr lang="en-US" sz="2800" dirty="0">
              <a:latin typeface="Arial Narrow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2800" dirty="0">
                <a:latin typeface="Arial Narrow" charset="0"/>
                <a:ea typeface="ＭＳ Ｐゴシック" charset="0"/>
              </a:rPr>
              <a:t>&lt; 2 x 10</a:t>
            </a:r>
            <a:r>
              <a:rPr lang="en-US" sz="2800" baseline="30000" dirty="0">
                <a:latin typeface="Arial Narrow" charset="0"/>
                <a:ea typeface="ＭＳ Ｐゴシック" charset="0"/>
              </a:rPr>
              <a:t>-45 </a:t>
            </a:r>
            <a:r>
              <a:rPr lang="en-US" sz="2800" dirty="0">
                <a:latin typeface="Arial Narrow" charset="0"/>
                <a:ea typeface="ＭＳ Ｐゴシック" charset="0"/>
              </a:rPr>
              <a:t>cm</a:t>
            </a:r>
            <a:r>
              <a:rPr lang="en-US" sz="2800" baseline="30000" dirty="0">
                <a:latin typeface="Arial Narrow" charset="0"/>
                <a:ea typeface="ＭＳ Ｐゴシック" charset="0"/>
              </a:rPr>
              <a:t>2  </a:t>
            </a:r>
            <a:r>
              <a:rPr lang="en-US" sz="2800" dirty="0">
                <a:latin typeface="Arial Narrow" charset="0"/>
                <a:ea typeface="ＭＳ Ｐゴシック" charset="0"/>
              </a:rPr>
              <a:t>by the end of 2011 </a:t>
            </a:r>
            <a:r>
              <a:rPr lang="en-US" sz="2800" dirty="0" smtClean="0">
                <a:latin typeface="Arial Narrow" charset="0"/>
                <a:ea typeface="ＭＳ Ｐゴシック" charset="0"/>
              </a:rPr>
              <a:t>expected</a:t>
            </a:r>
            <a:endParaRPr lang="en-US" sz="2800" dirty="0">
              <a:latin typeface="Arial Narrow" charset="0"/>
              <a:ea typeface="ＭＳ Ｐゴシック" charset="0"/>
            </a:endParaRPr>
          </a:p>
          <a:p>
            <a:pPr lvl="2">
              <a:lnSpc>
                <a:spcPct val="80000"/>
              </a:lnSpc>
            </a:pPr>
            <a:endParaRPr lang="en-US" sz="1300" dirty="0">
              <a:latin typeface="Arial Narrow" charset="0"/>
              <a:ea typeface="ＭＳ Ｐゴシック" charset="0"/>
              <a:cs typeface="ＭＳ Ｐゴシック" charset="0"/>
            </a:endParaRPr>
          </a:p>
          <a:p>
            <a:r>
              <a:rPr lang="en-US" sz="3200" dirty="0" smtClean="0">
                <a:latin typeface="Arial Narrow" charset="0"/>
                <a:ea typeface="ＭＳ Ｐゴシック" charset="0"/>
                <a:cs typeface="ＭＳ Ｐゴシック" charset="0"/>
              </a:rPr>
              <a:t>Future </a:t>
            </a:r>
            <a:r>
              <a:rPr lang="en-US" sz="3200" dirty="0">
                <a:latin typeface="Arial Narrow" charset="0"/>
                <a:ea typeface="ＭＳ Ｐゴシック" charset="0"/>
                <a:cs typeface="ＭＳ Ｐゴシック" charset="0"/>
              </a:rPr>
              <a:t>multi-ton </a:t>
            </a:r>
            <a:r>
              <a:rPr lang="en-US" sz="3200" dirty="0" err="1">
                <a:latin typeface="Arial Narrow" charset="0"/>
                <a:ea typeface="ＭＳ Ｐゴシック" charset="0"/>
                <a:cs typeface="ＭＳ Ｐゴシック" charset="0"/>
              </a:rPr>
              <a:t>Xe</a:t>
            </a:r>
            <a:r>
              <a:rPr lang="en-US" sz="3200" dirty="0">
                <a:latin typeface="Arial Narrow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3200" dirty="0" err="1">
                <a:latin typeface="Arial Narrow" charset="0"/>
                <a:ea typeface="ＭＳ Ｐゴシック" charset="0"/>
                <a:cs typeface="ＭＳ Ｐゴシック" charset="0"/>
              </a:rPr>
              <a:t>Ar</a:t>
            </a:r>
            <a:r>
              <a:rPr lang="en-US" sz="3200" dirty="0">
                <a:latin typeface="Arial Narrow" charset="0"/>
                <a:ea typeface="ＭＳ Ｐゴシック" charset="0"/>
                <a:cs typeface="ＭＳ Ｐゴシック" charset="0"/>
              </a:rPr>
              <a:t> detectors designed and proposed.</a:t>
            </a:r>
          </a:p>
          <a:p>
            <a:pPr lvl="1"/>
            <a:r>
              <a:rPr lang="en-US" sz="2800" dirty="0" smtClean="0">
                <a:latin typeface="Arial Narrow" charset="0"/>
                <a:ea typeface="ＭＳ Ｐゴシック" charset="0"/>
              </a:rPr>
              <a:t>G2 : XENON 1T and </a:t>
            </a:r>
            <a:r>
              <a:rPr lang="en-US" sz="2800" dirty="0" err="1" smtClean="0">
                <a:latin typeface="Arial Narrow" charset="0"/>
                <a:ea typeface="ＭＳ Ｐゴシック" charset="0"/>
              </a:rPr>
              <a:t>DarkSide</a:t>
            </a:r>
            <a:r>
              <a:rPr lang="en-US" sz="2800" dirty="0" smtClean="0">
                <a:latin typeface="Arial Narrow" charset="0"/>
                <a:ea typeface="ＭＳ Ｐゴシック" charset="0"/>
              </a:rPr>
              <a:t> 50 / 5T at Gran </a:t>
            </a:r>
            <a:r>
              <a:rPr lang="en-US" sz="2800" dirty="0" err="1" smtClean="0">
                <a:latin typeface="Arial Narrow" charset="0"/>
                <a:ea typeface="ＭＳ Ｐゴシック" charset="0"/>
              </a:rPr>
              <a:t>Sasso</a:t>
            </a:r>
            <a:r>
              <a:rPr lang="en-US" sz="2800" dirty="0" smtClean="0">
                <a:latin typeface="Arial Narrow" charset="0"/>
                <a:ea typeface="ＭＳ Ｐゴシック" charset="0"/>
              </a:rPr>
              <a:t>.</a:t>
            </a:r>
          </a:p>
          <a:p>
            <a:pPr lvl="1"/>
            <a:r>
              <a:rPr lang="en-US" sz="2800" dirty="0" smtClean="0">
                <a:latin typeface="Arial Narrow" charset="0"/>
                <a:ea typeface="ＭＳ Ｐゴシック" charset="0"/>
              </a:rPr>
              <a:t>G3 : MAX + LZD (</a:t>
            </a:r>
            <a:r>
              <a:rPr lang="en-US" sz="2800" dirty="0" err="1" smtClean="0">
                <a:solidFill>
                  <a:srgbClr val="FF6600"/>
                </a:solidFill>
                <a:latin typeface="Arial Narrow" charset="0"/>
                <a:ea typeface="ＭＳ Ｐゴシック" charset="0"/>
              </a:rPr>
              <a:t>Xe</a:t>
            </a:r>
            <a:r>
              <a:rPr lang="en-US" sz="2800" dirty="0" smtClean="0">
                <a:solidFill>
                  <a:srgbClr val="FF6600"/>
                </a:solidFill>
                <a:latin typeface="Arial Narrow" charset="0"/>
                <a:ea typeface="ＭＳ Ｐゴシック" charset="0"/>
              </a:rPr>
              <a:t> 10T </a:t>
            </a:r>
            <a:r>
              <a:rPr lang="en-US" sz="2800" dirty="0" smtClean="0">
                <a:latin typeface="Arial Narrow" charset="0"/>
                <a:ea typeface="ＭＳ Ｐゴシック" charset="0"/>
              </a:rPr>
              <a:t>+</a:t>
            </a:r>
            <a:r>
              <a:rPr lang="en-US" sz="2800" dirty="0" smtClean="0">
                <a:solidFill>
                  <a:srgbClr val="FF6600"/>
                </a:solidFill>
                <a:latin typeface="Arial Narrow" charset="0"/>
                <a:ea typeface="ＭＳ Ｐゴシック" charset="0"/>
              </a:rPr>
              <a:t> </a:t>
            </a:r>
            <a:r>
              <a:rPr lang="en-US" sz="2800" dirty="0" err="1" smtClean="0">
                <a:solidFill>
                  <a:srgbClr val="0066FF"/>
                </a:solidFill>
                <a:latin typeface="Arial Narrow" charset="0"/>
                <a:ea typeface="ＭＳ Ｐゴシック" charset="0"/>
              </a:rPr>
              <a:t>Ar</a:t>
            </a:r>
            <a:r>
              <a:rPr lang="en-US" sz="2800" dirty="0" smtClean="0">
                <a:solidFill>
                  <a:srgbClr val="0066FF"/>
                </a:solidFill>
                <a:latin typeface="Arial Narrow" charset="0"/>
                <a:ea typeface="ＭＳ Ｐゴシック" charset="0"/>
              </a:rPr>
              <a:t> 50T</a:t>
            </a:r>
            <a:r>
              <a:rPr lang="en-US" sz="2800" dirty="0" smtClean="0">
                <a:latin typeface="Arial Narrow" charset="0"/>
                <a:ea typeface="ＭＳ Ｐゴシック" charset="0"/>
              </a:rPr>
              <a:t>) at DUSEL</a:t>
            </a:r>
          </a:p>
          <a:p>
            <a:pPr lvl="3"/>
            <a:endParaRPr lang="en-US" sz="1900" dirty="0" smtClean="0">
              <a:latin typeface="Arial Narrow" charset="0"/>
              <a:ea typeface="ＭＳ Ｐゴシック" charset="0"/>
            </a:endParaRPr>
          </a:p>
          <a:p>
            <a:r>
              <a:rPr lang="en-US" sz="3200" dirty="0" smtClean="0">
                <a:solidFill>
                  <a:srgbClr val="FF0000"/>
                </a:solidFill>
                <a:latin typeface="Arial Narrow" charset="0"/>
                <a:ea typeface="ＭＳ Ｐゴシック" charset="0"/>
              </a:rPr>
              <a:t>XAX</a:t>
            </a:r>
            <a:r>
              <a:rPr lang="en-US" sz="3200" dirty="0" smtClean="0">
                <a:latin typeface="Arial Narrow" charset="0"/>
                <a:ea typeface="ＭＳ Ｐゴシック" charset="0"/>
              </a:rPr>
              <a:t> is an ultimate general purpose detector with ~ 5 </a:t>
            </a:r>
            <a:r>
              <a:rPr lang="en-US" sz="3200" dirty="0" err="1" smtClean="0">
                <a:latin typeface="Arial Narrow" charset="0"/>
                <a:ea typeface="ＭＳ Ｐゴシック" charset="0"/>
              </a:rPr>
              <a:t>keV</a:t>
            </a:r>
            <a:r>
              <a:rPr lang="en-US" sz="3200" dirty="0" smtClean="0">
                <a:latin typeface="Arial Narrow" charset="0"/>
                <a:ea typeface="ＭＳ Ｐゴシック" charset="0"/>
              </a:rPr>
              <a:t> threshold.</a:t>
            </a:r>
          </a:p>
          <a:p>
            <a:pPr lvl="1"/>
            <a:r>
              <a:rPr lang="en-US" sz="2800" dirty="0" smtClean="0">
                <a:latin typeface="Arial Narrow" charset="0"/>
                <a:ea typeface="ＭＳ Ｐゴシック" charset="0"/>
              </a:rPr>
              <a:t>Double beta decay</a:t>
            </a:r>
          </a:p>
          <a:p>
            <a:pPr lvl="1"/>
            <a:r>
              <a:rPr lang="en-US" sz="2800" dirty="0" smtClean="0">
                <a:latin typeface="Arial Narrow" charset="0"/>
                <a:ea typeface="ＭＳ Ｐゴシック" charset="0"/>
              </a:rPr>
              <a:t>Solar (</a:t>
            </a:r>
            <a:r>
              <a:rPr lang="en-US" sz="2800" dirty="0" err="1" smtClean="0">
                <a:latin typeface="Arial Narrow" charset="0"/>
                <a:ea typeface="ＭＳ Ｐゴシック" charset="0"/>
              </a:rPr>
              <a:t>pp</a:t>
            </a:r>
            <a:r>
              <a:rPr lang="en-US" sz="2800" dirty="0" smtClean="0">
                <a:latin typeface="Arial Narrow" charset="0"/>
                <a:ea typeface="ＭＳ Ｐゴシック" charset="0"/>
              </a:rPr>
              <a:t>-chain) and supernova neutrinos</a:t>
            </a:r>
          </a:p>
          <a:p>
            <a:endParaRPr lang="en-US" sz="3200" dirty="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872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587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D1D6708-84B4-ED41-B109-4B6332B24A19}" type="slidenum">
              <a:rPr lang="en-US" sz="1500">
                <a:solidFill>
                  <a:srgbClr val="0000FF"/>
                </a:solidFill>
              </a:rPr>
              <a:pPr eaLnBrk="1" hangingPunct="1"/>
              <a:t>83</a:t>
            </a:fld>
            <a:endParaRPr lang="en-US" sz="15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787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Target Mass Dependence of WIMP Cross Section</a:t>
            </a:r>
          </a:p>
        </p:txBody>
      </p:sp>
      <p:pic>
        <p:nvPicPr>
          <p:cNvPr id="26627" name="Picture 10" descr="dru_form_1E-008pb_md_10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731838"/>
            <a:ext cx="8593138" cy="6173787"/>
          </a:xfrm>
        </p:spPr>
      </p:pic>
      <p:sp>
        <p:nvSpPr>
          <p:cNvPr id="7" name="TextBox 6"/>
          <p:cNvSpPr txBox="1"/>
          <p:nvPr/>
        </p:nvSpPr>
        <p:spPr>
          <a:xfrm>
            <a:off x="1676400" y="3124200"/>
            <a:ext cx="585788" cy="338138"/>
          </a:xfrm>
          <a:prstGeom prst="rect">
            <a:avLst/>
          </a:prstGeom>
          <a:noFill/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FF00"/>
                </a:solidFill>
                <a:latin typeface="+mn-lt"/>
                <a:ea typeface="+mn-ea"/>
              </a:rPr>
              <a:t>Si-28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0200" y="3505200"/>
            <a:ext cx="641350" cy="338138"/>
          </a:xfrm>
          <a:prstGeom prst="rect">
            <a:avLst/>
          </a:prstGeom>
          <a:noFill/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FF"/>
                </a:solidFill>
                <a:latin typeface="+mn-lt"/>
                <a:ea typeface="+mn-ea"/>
              </a:rPr>
              <a:t>Ne-20</a:t>
            </a:r>
          </a:p>
        </p:txBody>
      </p:sp>
      <p:sp>
        <p:nvSpPr>
          <p:cNvPr id="26630" name="TextBox 9"/>
          <p:cNvSpPr txBox="1">
            <a:spLocks noChangeArrowheads="1"/>
          </p:cNvSpPr>
          <p:nvPr/>
        </p:nvSpPr>
        <p:spPr bwMode="auto">
          <a:xfrm>
            <a:off x="2438400" y="742950"/>
            <a:ext cx="1255713" cy="404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/>
              <a:t>10</a:t>
            </a:r>
            <a:r>
              <a:rPr lang="en-US" sz="2000" b="1" baseline="30000"/>
              <a:t>-44</a:t>
            </a:r>
            <a:r>
              <a:rPr lang="en-US" sz="2000" b="1"/>
              <a:t> cm</a:t>
            </a:r>
            <a:r>
              <a:rPr lang="en-US" sz="2000" b="1" baseline="30000"/>
              <a:t>2</a:t>
            </a:r>
          </a:p>
        </p:txBody>
      </p:sp>
      <p:sp>
        <p:nvSpPr>
          <p:cNvPr id="2663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6/1/2011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63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663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AA75711-A02C-5E4A-B59E-0DB93374FD3A}" type="slidenum">
              <a:rPr lang="en-US" sz="1500">
                <a:solidFill>
                  <a:srgbClr val="0000FF"/>
                </a:solidFill>
              </a:rPr>
              <a:pPr eaLnBrk="1" hangingPunct="1"/>
              <a:t>9</a:t>
            </a:fld>
            <a:endParaRPr lang="en-US" sz="1500">
              <a:solidFill>
                <a:srgbClr val="0000F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2362200" y="755650"/>
            <a:ext cx="1447800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2428875" y="1104900"/>
            <a:ext cx="1447800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1676400" y="1828800"/>
            <a:ext cx="725488" cy="338138"/>
          </a:xfrm>
          <a:prstGeom prst="rect">
            <a:avLst/>
          </a:prstGeom>
          <a:noFill/>
          <a:ln>
            <a:noFill/>
          </a:ln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</a:rPr>
              <a:t>Xe-132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200" y="2590800"/>
            <a:ext cx="650875" cy="338138"/>
          </a:xfrm>
          <a:prstGeom prst="rect">
            <a:avLst/>
          </a:prstGeom>
          <a:noFill/>
          <a:ln>
            <a:noFill/>
          </a:ln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+mn-lt"/>
                <a:ea typeface="+mn-ea"/>
              </a:rPr>
              <a:t>Ge-73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9888" y="2590800"/>
            <a:ext cx="614362" cy="338138"/>
          </a:xfrm>
          <a:prstGeom prst="rect">
            <a:avLst/>
          </a:prstGeom>
          <a:noFill/>
          <a:ln>
            <a:noFill/>
          </a:ln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latin typeface="+mn-lt"/>
                <a:ea typeface="+mn-ea"/>
              </a:rPr>
              <a:t>Ar-40</a:t>
            </a:r>
          </a:p>
        </p:txBody>
      </p:sp>
    </p:spTree>
    <p:extLst>
      <p:ext uri="{BB962C8B-B14F-4D97-AF65-F5344CB8AC3E}">
        <p14:creationId xmlns:p14="http://schemas.microsoft.com/office/powerpoint/2010/main" val="3614721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rgbClr val="3333CC"/>
          </a:solidFill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b="1" dirty="0" smtClean="0"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52020</TotalTime>
  <Words>3160</Words>
  <Application>Microsoft Macintosh PowerPoint</Application>
  <PresentationFormat>Custom</PresentationFormat>
  <Paragraphs>1102</Paragraphs>
  <Slides>83</Slides>
  <Notes>37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5" baseType="lpstr">
      <vt:lpstr>blank</vt:lpstr>
      <vt:lpstr>Worksheet</vt:lpstr>
      <vt:lpstr>Direct WIMP Detection by Noble Liquids :  XENON100 and Beyond</vt:lpstr>
      <vt:lpstr>Talk Outline</vt:lpstr>
      <vt:lpstr>Introduction</vt:lpstr>
      <vt:lpstr>Growth of Direct Detection Community</vt:lpstr>
      <vt:lpstr>What is Dark Matter?</vt:lpstr>
      <vt:lpstr>Detection Technique</vt:lpstr>
      <vt:lpstr>Noble Gases</vt:lpstr>
      <vt:lpstr>Properties of Noble Liqud</vt:lpstr>
      <vt:lpstr>Target Mass Dependence of WIMP Cross Section</vt:lpstr>
      <vt:lpstr>XMASS (Single Phase Xe)</vt:lpstr>
      <vt:lpstr>PowerPoint Presentation</vt:lpstr>
      <vt:lpstr>Double-Phase Noble Liquids</vt:lpstr>
      <vt:lpstr>XENON100 (Double phase Xenon)</vt:lpstr>
      <vt:lpstr>LUX 350 kg (Double phase Xenon)</vt:lpstr>
      <vt:lpstr>WARP 140 kg (Double Phase Argon) </vt:lpstr>
      <vt:lpstr>Pulse Shaping Discrimination by Ar (First WARP Results)</vt:lpstr>
      <vt:lpstr>DarkSide 50 kg (Double phase Argon)</vt:lpstr>
      <vt:lpstr>Comparison of G1 Experiments</vt:lpstr>
      <vt:lpstr>Single Phase vs. Double Phase</vt:lpstr>
      <vt:lpstr>Xenon vs. Argon</vt:lpstr>
      <vt:lpstr>XENON100</vt:lpstr>
      <vt:lpstr>PowerPoint Presentation</vt:lpstr>
      <vt:lpstr>XENON100 Detector</vt:lpstr>
      <vt:lpstr>PMT Arrays</vt:lpstr>
      <vt:lpstr>PowerPoint Presentation</vt:lpstr>
      <vt:lpstr>PowerPoint Presentation</vt:lpstr>
      <vt:lpstr>PowerPoint Presentation</vt:lpstr>
      <vt:lpstr>Energy Spectrum of Real Data vs. MC</vt:lpstr>
      <vt:lpstr>Level of Backgrounds (before S2/S1 cut)</vt:lpstr>
      <vt:lpstr>New Leff vs. Energy</vt:lpstr>
      <vt:lpstr>Log(S2/S1) vs. Energy</vt:lpstr>
      <vt:lpstr>Event distribution in z vs. R2</vt:lpstr>
      <vt:lpstr>Log(S2/S1) vs. Energy</vt:lpstr>
      <vt:lpstr>Single Scatter Nuclear Recoil Event Candidate</vt:lpstr>
      <vt:lpstr>90% CL Limits of SI Cross Section (April, 2011)</vt:lpstr>
      <vt:lpstr>Inelastic Dark Matter</vt:lpstr>
      <vt:lpstr>Summary of XENON100</vt:lpstr>
      <vt:lpstr>XENON100 data taking in 2011</vt:lpstr>
      <vt:lpstr>Future Directions</vt:lpstr>
      <vt:lpstr>DUSEL started in 2007 (~$1B project by NSF)</vt:lpstr>
      <vt:lpstr>PowerPoint Presentation</vt:lpstr>
      <vt:lpstr>XAX (Xenon-Argon-Xenon)</vt:lpstr>
      <vt:lpstr>PowerPoint Presentation</vt:lpstr>
      <vt:lpstr>G2 and G3 facilities defined by PASAG (2009)</vt:lpstr>
      <vt:lpstr>Supports on G2 and G3 Detectors</vt:lpstr>
      <vt:lpstr>Comparison of Xenon Detector Size</vt:lpstr>
      <vt:lpstr>PowerPoint Presentation</vt:lpstr>
      <vt:lpstr>PowerPoint Presentation</vt:lpstr>
      <vt:lpstr>QUPID (QUartz Photon Intensifying Detector)</vt:lpstr>
      <vt:lpstr>PowerPoint Presentation</vt:lpstr>
      <vt:lpstr>Comparison of Low-radioactive Photon Detectors from Hamamatsu</vt:lpstr>
      <vt:lpstr>QE of two types of QUPID</vt:lpstr>
      <vt:lpstr>1, 2 and 3 PE Distribution with 2m cable</vt:lpstr>
      <vt:lpstr>7 QUPID Array on Base Plate at UCLA</vt:lpstr>
      <vt:lpstr>XENON1T (G2)</vt:lpstr>
      <vt:lpstr>Expected Backgrounds in XENON 1Ton (100 Year, Multi-hit Cut)</vt:lpstr>
      <vt:lpstr>PowerPoint Presentation</vt:lpstr>
      <vt:lpstr>PowerPoint Presentation</vt:lpstr>
      <vt:lpstr>MAX at DUSEL</vt:lpstr>
      <vt:lpstr>US Dark Matter Programs</vt:lpstr>
      <vt:lpstr>Xe 10 ton Neutron Background (100 Years)</vt:lpstr>
      <vt:lpstr>Ar 50 ton Neutron Background (100 Years)</vt:lpstr>
      <vt:lpstr>(SI) WIMP Energy Spectrum for LXe (Cross Section = 10-45cm2)</vt:lpstr>
      <vt:lpstr>(SI) WIMP Energy Spectrum for LAr (Cross Section = 10-45cm2)</vt:lpstr>
      <vt:lpstr>1-σ Error of WIMP Mass vs SI Cross Section (10 ton*year Xe and 50 ton*year Ar)</vt:lpstr>
      <vt:lpstr>1-σ Error of WIMP Mass vs SI Cross Section (10 ton*year Xe and 50 ton*year Ar)</vt:lpstr>
      <vt:lpstr>1-σ Error of WIMP Mass vs SI Cross Section (10 ton*year Xe and 50 ton*year Ar)</vt:lpstr>
      <vt:lpstr>1-σ Error of WIMP Mass vs SI Cross Section (10 ton*year Xe and 50 ton*year Ar)</vt:lpstr>
      <vt:lpstr>Neutrino Physics</vt:lpstr>
      <vt:lpstr>PowerPoint Presentation</vt:lpstr>
      <vt:lpstr>XAX (Xenon-Argon-Xenon)</vt:lpstr>
      <vt:lpstr>Neutrino-less  Double Beta Decay</vt:lpstr>
      <vt:lpstr>PowerPoint Presentation</vt:lpstr>
      <vt:lpstr>Double Beta Decay Experiments</vt:lpstr>
      <vt:lpstr>Solar Neutrino Detection</vt:lpstr>
      <vt:lpstr>Solar Neutrino (by XMASS group)</vt:lpstr>
      <vt:lpstr>Sular Neutrino Detection</vt:lpstr>
      <vt:lpstr>Solar Neutrino Study by XMASS Group</vt:lpstr>
      <vt:lpstr>Summary</vt:lpstr>
      <vt:lpstr>PowerPoint Presentation</vt:lpstr>
      <vt:lpstr>Detection of Cosmic Radiation</vt:lpstr>
      <vt:lpstr>XAX vs. Super-K</vt:lpstr>
      <vt:lpstr>Conclusions</vt:lpstr>
    </vt:vector>
  </TitlesOfParts>
  <Company>Bar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General-Purpose Liquid-Noble-Gas Multi-Detectors for WIMP, DPD and Solar neutrino</dc:title>
  <dc:creator>Katsushi Arisaka</dc:creator>
  <cp:lastModifiedBy>Katsushi Arisaka</cp:lastModifiedBy>
  <cp:revision>1008</cp:revision>
  <cp:lastPrinted>2010-08-08T19:18:17Z</cp:lastPrinted>
  <dcterms:created xsi:type="dcterms:W3CDTF">2010-08-08T19:05:31Z</dcterms:created>
  <dcterms:modified xsi:type="dcterms:W3CDTF">2012-11-16T20:20:05Z</dcterms:modified>
</cp:coreProperties>
</file>