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1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2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4444" r:id="rId3"/>
  </p:sldMasterIdLst>
  <p:notesMasterIdLst>
    <p:notesMasterId r:id="rId50"/>
  </p:notesMasterIdLst>
  <p:handoutMasterIdLst>
    <p:handoutMasterId r:id="rId51"/>
  </p:handoutMasterIdLst>
  <p:sldIdLst>
    <p:sldId id="464" r:id="rId4"/>
    <p:sldId id="598" r:id="rId5"/>
    <p:sldId id="728" r:id="rId6"/>
    <p:sldId id="468" r:id="rId7"/>
    <p:sldId id="545" r:id="rId8"/>
    <p:sldId id="546" r:id="rId9"/>
    <p:sldId id="470" r:id="rId10"/>
    <p:sldId id="644" r:id="rId11"/>
    <p:sldId id="645" r:id="rId12"/>
    <p:sldId id="750" r:id="rId13"/>
    <p:sldId id="474" r:id="rId14"/>
    <p:sldId id="690" r:id="rId15"/>
    <p:sldId id="691" r:id="rId16"/>
    <p:sldId id="573" r:id="rId17"/>
    <p:sldId id="629" r:id="rId18"/>
    <p:sldId id="630" r:id="rId19"/>
    <p:sldId id="593" r:id="rId20"/>
    <p:sldId id="476" r:id="rId21"/>
    <p:sldId id="495" r:id="rId22"/>
    <p:sldId id="701" r:id="rId23"/>
    <p:sldId id="703" r:id="rId24"/>
    <p:sldId id="704" r:id="rId25"/>
    <p:sldId id="705" r:id="rId26"/>
    <p:sldId id="710" r:id="rId27"/>
    <p:sldId id="722" r:id="rId28"/>
    <p:sldId id="631" r:id="rId29"/>
    <p:sldId id="604" r:id="rId30"/>
    <p:sldId id="516" r:id="rId31"/>
    <p:sldId id="547" r:id="rId32"/>
    <p:sldId id="653" r:id="rId33"/>
    <p:sldId id="633" r:id="rId34"/>
    <p:sldId id="605" r:id="rId35"/>
    <p:sldId id="742" r:id="rId36"/>
    <p:sldId id="670" r:id="rId37"/>
    <p:sldId id="564" r:id="rId38"/>
    <p:sldId id="597" r:id="rId39"/>
    <p:sldId id="717" r:id="rId40"/>
    <p:sldId id="606" r:id="rId41"/>
    <p:sldId id="498" r:id="rId42"/>
    <p:sldId id="745" r:id="rId43"/>
    <p:sldId id="747" r:id="rId44"/>
    <p:sldId id="748" r:id="rId45"/>
    <p:sldId id="592" r:id="rId46"/>
    <p:sldId id="743" r:id="rId47"/>
    <p:sldId id="700" r:id="rId48"/>
    <p:sldId id="749" r:id="rId49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3300"/>
    <a:srgbClr val="666633"/>
    <a:srgbClr val="009900"/>
    <a:srgbClr val="0066FF"/>
    <a:srgbClr val="66FF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826" autoAdjust="0"/>
  </p:normalViewPr>
  <p:slideViewPr>
    <p:cSldViewPr>
      <p:cViewPr varScale="1">
        <p:scale>
          <a:sx n="150" d="100"/>
          <a:sy n="150" d="100"/>
        </p:scale>
        <p:origin x="-96" y="-360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3EA96418-05F9-844E-8FFE-20101E7693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48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8272A04E-A32C-364F-8C36-FD59D253C4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62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1C40D-EB83-1146-9A33-4C4131D71E1D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C3415A-2FA8-784F-9512-AE02AA80300B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C48602-B219-BE45-82BD-99AF22EC6F85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35F5E0-6F76-5A4B-9E22-5A9E0AC616F7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E90CDD-741C-BD43-BA9E-0D0BC5A7A88B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5BA82B-CC49-B446-841B-F9C93404BBD5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7EC630-4F00-5D45-8876-2BED66D99D3C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1AD124-4F37-5344-A95C-88A16E71A464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F4FB98-AF6F-CC49-AB5B-0A1E5CCBAD29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B796A5-6022-4947-BDDA-A297BAE02C6D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13FEE4-4C0A-8E41-A60F-5C5C6B88BCCE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A61E7-FAFB-A242-96EB-F1792477F181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A2865F-F811-FC49-9043-D4F65C0BCC8F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9163" cy="36020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A33D2E-7D1B-6B43-AA96-19443FC68A6E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277E7-A0A7-B340-AFA9-2356EE3AF2FC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C9394B-312B-2344-A67F-E8E281E29E24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602A70-8BA1-294A-91AC-A021532F9569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11DE6D-C052-BA4C-BF6A-D4C5520F24C6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3EDC7A-4BAA-5747-8123-6F6394F0FE7A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B75F0A-1C4E-0743-8693-D7BA3D0F6DAE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1BAF83-D9BF-1A48-88D6-230FCD3FA738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477963" y="920750"/>
            <a:ext cx="4349750" cy="3314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34148" name="Text Box 2"/>
          <p:cNvSpPr>
            <a:spLocks noGrp="1" noChangeArrowheads="1"/>
          </p:cNvSpPr>
          <p:nvPr>
            <p:ph type="body"/>
          </p:nvPr>
        </p:nvSpPr>
        <p:spPr>
          <a:xfrm>
            <a:off x="974725" y="4560888"/>
            <a:ext cx="5365750" cy="441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DF4B34-5E7F-DF4F-806F-0399E7C99090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D5217B-C051-7544-83D2-E38D60D400F9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4A80EF-1DA3-0A40-A2BF-A9D49EBD35D9}" type="slidenum">
              <a:rPr lang="en-US" sz="1300">
                <a:latin typeface="Times New Roman" charset="0"/>
              </a:rPr>
              <a:pPr eaLnBrk="1" hangingPunct="1"/>
              <a:t>34</a:t>
            </a:fld>
            <a:endParaRPr lang="en-US" sz="1300">
              <a:latin typeface="Times New Roman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3910A8-1AEF-A440-BD3D-62A647350633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FE8F82-C40F-2A4B-A005-EC658305787F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E917E-4BC8-BD49-AEEF-8F2B1A79A913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BF30ED-DCFA-BB4E-8916-5D7EBE25E854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4C58B1-DC52-C747-B116-89187250481B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29FD19-7DD8-A94C-B349-B7E1A12830A6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EDA9CB-7390-284C-B277-C5821D2C3873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A61E7-FAFB-A242-96EB-F1792477F181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AA93F-B4C1-A541-B6C4-F13255FD33FF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D81439-4879-454D-900B-539E5FD2BC2D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5E3E8-9954-784F-B736-4953D0697C38}" type="slidenum">
              <a:rPr lang="en-US" sz="1400">
                <a:solidFill>
                  <a:prstClr val="black"/>
                </a:solidFill>
                <a:latin typeface="Times New Roman" charset="0"/>
              </a:rPr>
              <a:pPr eaLnBrk="1" hangingPunct="1"/>
              <a:t>46</a:t>
            </a:fld>
            <a:endParaRPr lang="en-US" sz="1400">
              <a:solidFill>
                <a:prstClr val="black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654BEF-4D7F-AD40-96AB-3B37EA047EF5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2E399D-8358-7942-9C14-379A42287CC8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CEA5F0-D439-8445-B15C-2DABB985D4F0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6EBC92-E960-E84A-9E15-0A6905ABE6C5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097626" indent="-3961432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659E32-803C-A94E-AE65-EF16B733A0A7}" type="slidenum">
              <a:rPr lang="en-US" sz="1300"/>
              <a:pPr eaLnBrk="1" hangingPunct="1"/>
              <a:t>10</a:t>
            </a:fld>
            <a:endParaRPr lang="en-US" sz="13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FEA1C-791D-DE44-A68D-B7D5BD8512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4970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28295-5D18-5540-A256-4D4A88EA25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521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7C267-8754-CB41-985B-C0B3358A9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6629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55DC9-4937-CC4B-B5CF-02B7C0B37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2902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5DC03-0AE0-4B47-ADDC-896B5CA0C4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3386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5F284-C41D-074A-AC3A-8D7A3EB4D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7116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70839-4B0A-0D4A-BDBA-F44360475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866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EA79F-043A-4B4C-9FB4-3FB4796FE6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62618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48CAF-0D69-B64A-9B7B-A219759D81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146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EA1FE-169B-2444-B7AF-13C6F1502E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04757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1B169-43DB-4040-A74A-620996F82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4503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35A1A-3114-1E4A-9ABD-849ED4EBCB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0024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399B8-0293-D645-AD25-98683C0E83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059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78CCE-8DD9-5E49-A0A8-BEFBFE593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9532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AE85C-17BF-D746-A4A6-F9C57E46FF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300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2C28B-86C3-C442-8488-61C41EEC00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25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4B6BE-9257-6542-AA58-0FB0437A3D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853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2C77F5-189F-4548-B85A-73E692A596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104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A175-2201-BA4E-B4C8-0A4E70C32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8420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D95EA-96E1-C449-8803-F139B80C2F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476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4" y="4144964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159" indent="0" algn="ctr">
              <a:buNone/>
              <a:defRPr/>
            </a:lvl2pPr>
            <a:lvl3pPr marL="914319" indent="0" algn="ctr">
              <a:buNone/>
              <a:defRPr/>
            </a:lvl3pPr>
            <a:lvl4pPr marL="1371477" indent="0" algn="ctr">
              <a:buNone/>
              <a:defRPr/>
            </a:lvl4pPr>
            <a:lvl5pPr marL="1828637" indent="0" algn="ctr">
              <a:buNone/>
              <a:defRPr/>
            </a:lvl5pPr>
            <a:lvl6pPr marL="2285796" indent="0" algn="ctr">
              <a:buNone/>
              <a:defRPr/>
            </a:lvl6pPr>
            <a:lvl7pPr marL="2742956" indent="0" algn="ctr">
              <a:buNone/>
              <a:defRPr/>
            </a:lvl7pPr>
            <a:lvl8pPr marL="3200114" indent="0" algn="ctr">
              <a:buNone/>
              <a:defRPr/>
            </a:lvl8pPr>
            <a:lvl9pPr marL="36572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5EEC0-971F-7D4B-8ECF-786186B400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6858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B7477-52DA-F04E-AD07-917798D90B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7138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62202-6095-0B4F-849E-0F8CE5EA43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921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9" indent="0">
              <a:buNone/>
              <a:defRPr sz="1800"/>
            </a:lvl2pPr>
            <a:lvl3pPr marL="914319" indent="0">
              <a:buNone/>
              <a:defRPr sz="1600"/>
            </a:lvl3pPr>
            <a:lvl4pPr marL="1371477" indent="0">
              <a:buNone/>
              <a:defRPr sz="1400"/>
            </a:lvl4pPr>
            <a:lvl5pPr marL="1828637" indent="0">
              <a:buNone/>
              <a:defRPr sz="1400"/>
            </a:lvl5pPr>
            <a:lvl6pPr marL="2285796" indent="0">
              <a:buNone/>
              <a:defRPr sz="1400"/>
            </a:lvl6pPr>
            <a:lvl7pPr marL="2742956" indent="0">
              <a:buNone/>
              <a:defRPr sz="1400"/>
            </a:lvl7pPr>
            <a:lvl8pPr marL="3200114" indent="0">
              <a:buNone/>
              <a:defRPr sz="1400"/>
            </a:lvl8pPr>
            <a:lvl9pPr marL="36572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DB938-B388-C64C-8549-A7860FC4C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4226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4B67-1105-7749-8548-41D9BD253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9531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1" y="163671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1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8CAFE-BB6D-6642-BD65-300D1B3D11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256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1839F-04F4-6E46-B0F3-FE04591237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42072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457E-51C5-DC46-8CE0-B052A56512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71401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290515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6" y="153035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C01E43-7D8D-6642-BDAE-3260CA1D10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3324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159" indent="0">
              <a:buNone/>
              <a:defRPr sz="2700"/>
            </a:lvl2pPr>
            <a:lvl3pPr marL="914319" indent="0">
              <a:buNone/>
              <a:defRPr sz="2400"/>
            </a:lvl3pPr>
            <a:lvl4pPr marL="1371477" indent="0">
              <a:buNone/>
              <a:defRPr sz="2000"/>
            </a:lvl4pPr>
            <a:lvl5pPr marL="1828637" indent="0">
              <a:buNone/>
              <a:defRPr sz="2000"/>
            </a:lvl5pPr>
            <a:lvl6pPr marL="2285796" indent="0">
              <a:buNone/>
              <a:defRPr sz="2000"/>
            </a:lvl6pPr>
            <a:lvl7pPr marL="2742956" indent="0">
              <a:buNone/>
              <a:defRPr sz="2000"/>
            </a:lvl7pPr>
            <a:lvl8pPr marL="3200114" indent="0">
              <a:buNone/>
              <a:defRPr sz="2000"/>
            </a:lvl8pPr>
            <a:lvl9pPr marL="365727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6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32419-2ED7-E342-BDB0-3486A9540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44493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347B9-792A-0B4D-A531-166CD9238B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9198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1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89F1F-3C8A-834B-95D1-3CA641B04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2973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F9796-E2B8-D84B-89D7-97E8723523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1487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75CAE-F903-3D4A-816A-513C4557C2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9057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0557-96F1-4E44-84ED-D91F4E3DA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6214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8B15D-EFD3-1A42-82EC-60FE9D61FE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694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1EF56-06C3-D94C-9867-2B23BACB9D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1356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12B97-8915-B948-9859-49C785885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8178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2DC4C-93DE-F049-B380-00B98BDBC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450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24626-EEC6-2B48-8C92-B272F93EE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51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CD556-EE4E-DB47-9E0E-FA7946782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0154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26B02E6-7B3E-294B-A3A3-20B2F7F5B68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DDFB726E-743A-E64E-BA8A-4DECBBCDCA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  <p:sldLayoutId id="2147484442" r:id="rId13"/>
    <p:sldLayoutId id="2147484443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l"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6E9E3AD-A881-AA42-B387-74E6A9ED9E7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6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</p:sldLayoutIdLst>
  <p:transition xmlns:p14="http://schemas.microsoft.com/office/powerpoint/2010/main"/>
  <p:hf hdr="0"/>
  <p:txStyles>
    <p:titleStyle>
      <a:lvl1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15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31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47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63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8775" indent="-358775" algn="l" defTabSz="9652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32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pitchFamily="-112" charset="-128"/>
        </a:defRPr>
      </a:lvl3pPr>
      <a:lvl4pPr marL="1692275" indent="-244475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3288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31841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899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15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318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28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7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31.png"/><Relationship Id="rId1" Type="http://schemas.microsoft.com/office/2007/relationships/media" Target="file://localhost/Users/arisaka/Documents/BIO/Gold%20Bead%20Movie/Gold%20Bead%2012-14-07%20Bead%201%2040K.mov" TargetMode="External"/><Relationship Id="rId2" Type="http://schemas.openxmlformats.org/officeDocument/2006/relationships/video" Target="file://localhost/Users/arisaka/Documents/BIO/Gold%20Bead%20Movie/Gold%20Bead%2012-14-07%20Bead%201%2040K.mov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file://localhost/Users/arisaka/Documents/BIO/Keck%20Fundation/Keck%20Site%20Visit/STEM_single_plane_raw.m4v" TargetMode="External"/><Relationship Id="rId2" Type="http://schemas.openxmlformats.org/officeDocument/2006/relationships/video" Target="file://localhost/Users/arisaka/Documents/BIO/Keck%20Fundation/Keck%20Site%20Visit/STEM_single_plane_raw.m4v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1" Type="http://schemas.microsoft.com/office/2007/relationships/media" Target="file://localhost/Users/arisaka/Documents/BIO/Keck%20Fundation/Keck%20Site%20Visit/STEM_single_plane_contours.m4v" TargetMode="External"/><Relationship Id="rId2" Type="http://schemas.openxmlformats.org/officeDocument/2006/relationships/video" Target="file://localhost/Users/arisaka/Documents/BIO/Keck%20Fundation/Keck%20Site%20Visit/STEM_single_plane_contours.m4v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FA2279-E3F3-7F44-BCF6-998152C8A8CA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371600" y="3625850"/>
            <a:ext cx="6705600" cy="6413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46086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17"/>
          <p:cNvSpPr>
            <a:spLocks noChangeArrowheads="1"/>
          </p:cNvSpPr>
          <p:nvPr/>
        </p:nvSpPr>
        <p:spPr bwMode="auto">
          <a:xfrm>
            <a:off x="1447800" y="5029200"/>
            <a:ext cx="665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5260" tIns="47630" rIns="95260" bIns="47630">
            <a:spAutoFit/>
          </a:bodyPr>
          <a:lstStyle/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>
              <a:latin typeface="Times New Roman" charset="0"/>
            </a:endParaRPr>
          </a:p>
        </p:txBody>
      </p:sp>
      <p:sp>
        <p:nvSpPr>
          <p:cNvPr id="299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0" y="781050"/>
            <a:ext cx="9601200" cy="1600200"/>
          </a:xfrm>
          <a:effectLst>
            <a:outerShdw blurRad="63500" dist="35921" dir="2700000" algn="ctr" rotWithShape="0">
              <a:srgbClr val="FF990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ja-JP" sz="4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Why are we here?</a:t>
            </a:r>
            <a:r>
              <a:rPr lang="en-US" altLang="ja-JP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/>
            </a:r>
            <a:br>
              <a:rPr lang="en-US" altLang="ja-JP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</a:br>
            <a:r>
              <a:rPr lang="en-US" altLang="ja-JP" sz="44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Origin of Universe and Ourselves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MS 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</a:rPr>
              <a:t> </a:t>
            </a:r>
            <a:endParaRPr lang="en-US" dirty="0">
              <a:latin typeface="Tahoma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63492" name="Picture 7" descr="Tevatron-03-0391-28D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320040" y="164253"/>
            <a:ext cx="8881110" cy="59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39" tIns="48269" rIns="96539" bIns="48269" anchor="ctr"/>
          <a:lstStyle/>
          <a:p>
            <a:pPr algn="ctr">
              <a:lnSpc>
                <a:spcPct val="80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Tahoma" charset="0"/>
              </a:rPr>
              <a:t>Tevatron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 at </a:t>
            </a:r>
            <a:r>
              <a:rPr lang="en-US" sz="3600" b="1" dirty="0" smtClean="0">
                <a:solidFill>
                  <a:srgbClr val="FF0066"/>
                </a:solidFill>
                <a:latin typeface="Tahoma" charset="0"/>
              </a:rPr>
              <a:t>Fermi Lab near Chicago 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(1980 – 2010)</a:t>
            </a:r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5715000" y="6400800"/>
            <a:ext cx="3041354" cy="46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FF00"/>
                </a:solidFill>
              </a:rPr>
              <a:t>6km </a:t>
            </a:r>
            <a:r>
              <a:rPr lang="en-US" b="1" dirty="0" smtClean="0">
                <a:solidFill>
                  <a:srgbClr val="FFFF00"/>
                </a:solidFill>
              </a:rPr>
              <a:t>Circumference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25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06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6FB7C2-E86E-9247-95B5-40E0E1F3F537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665163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  <a:endParaRPr lang="en-US" sz="2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06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2801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21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74BB46-7440-5E49-B607-6291AA984736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Tahoma" charset="0"/>
                <a:ea typeface="ＭＳ Ｐゴシック" charset="0"/>
                <a:cs typeface="ＭＳ Ｐゴシック" charset="0"/>
              </a:rPr>
              <a:t>Unification of </a:t>
            </a:r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Four Forces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76808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6810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2209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76811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12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33400" y="6172200"/>
            <a:ext cx="990600" cy="523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Now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42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99C350-8037-6749-9304-5114B4113B2F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8854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5"/>
          <p:cNvSpPr txBox="1">
            <a:spLocks noChangeArrowheads="1"/>
          </p:cNvSpPr>
          <p:nvPr/>
        </p:nvSpPr>
        <p:spPr bwMode="auto">
          <a:xfrm>
            <a:off x="7543800" y="1524000"/>
            <a:ext cx="20574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>
              <a:solidFill>
                <a:srgbClr val="FF00FF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Plank Epoch</a:t>
            </a:r>
          </a:p>
        </p:txBody>
      </p:sp>
      <p:sp>
        <p:nvSpPr>
          <p:cNvPr id="78859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8860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altLang="ja-JP" dirty="0">
                <a:latin typeface="Tahoma" charset="0"/>
                <a:ea typeface="ＭＳ Ｐゴシック" charset="0"/>
                <a:cs typeface="ＭＳ Ｐゴシック" charset="0"/>
              </a:rPr>
              <a:t>Unification of </a:t>
            </a:r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Four Forces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391400" y="6324600"/>
            <a:ext cx="1981200" cy="5232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Big Bang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33400" y="6172200"/>
            <a:ext cx="990600" cy="523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Now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8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0B5971-8190-6B4B-9A7D-812F57315F37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8090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80903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algn="ctr"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29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22BC25-969C-D14A-8886-9ED6B612734E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82950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E8A82B-93E6-AF44-957F-5B26C2EBF867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436813" cy="2133600"/>
            <a:chOff x="3120" y="1962"/>
            <a:chExt cx="1535" cy="1344"/>
          </a:xfrm>
        </p:grpSpPr>
        <p:sp>
          <p:nvSpPr>
            <p:cNvPr id="85071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047" cy="5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11263"/>
            <a:ext cx="1704975" cy="78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85000" name="Rectangle 82"/>
          <p:cNvSpPr>
            <a:spLocks noChangeArrowheads="1"/>
          </p:cNvSpPr>
          <p:nvPr/>
        </p:nvSpPr>
        <p:spPr bwMode="auto">
          <a:xfrm>
            <a:off x="6324600" y="762000"/>
            <a:ext cx="28194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3200400" y="5791200"/>
            <a:ext cx="2141538" cy="782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grpSp>
        <p:nvGrpSpPr>
          <p:cNvPr id="85002" name="Group 88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2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3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4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9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0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1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2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3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4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5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6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7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8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9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70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427162" cy="4048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91424" tIns="45712" rIns="91424" bIns="45712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85004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7413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5943600" y="4267200"/>
            <a:ext cx="307812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7F929-F86A-7C4B-8DB4-C7BC02253455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1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911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911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31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2C679A-72B4-DF4C-B89A-EDC5D22EBFCF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13913" cy="7353300"/>
          </a:xfrm>
        </p:spPr>
      </p:pic>
      <p:sp>
        <p:nvSpPr>
          <p:cNvPr id="93190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93191" name="Text Box 4"/>
          <p:cNvSpPr txBox="1">
            <a:spLocks noChangeArrowheads="1"/>
          </p:cNvSpPr>
          <p:nvPr/>
        </p:nvSpPr>
        <p:spPr bwMode="auto">
          <a:xfrm>
            <a:off x="5577965" y="4713288"/>
            <a:ext cx="37173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FF00"/>
                </a:solidFill>
              </a:rPr>
              <a:t>27km </a:t>
            </a:r>
            <a:r>
              <a:rPr lang="en-US" b="1" dirty="0" smtClean="0">
                <a:solidFill>
                  <a:srgbClr val="FFFF00"/>
                </a:solidFill>
              </a:rPr>
              <a:t>Circumference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52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52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4863DD-3D95-514C-B975-B7C337BD7D02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5237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BCCC49-7B10-B242-8E8C-4DDCD7AB404C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48134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0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6AF67-3A14-4B44-BCE8-D039A1994740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93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038" b="1425"/>
          <a:stretch>
            <a:fillRect/>
          </a:stretch>
        </p:blipFill>
        <p:spPr>
          <a:xfrm>
            <a:off x="0" y="228600"/>
            <a:ext cx="9601200" cy="7086600"/>
          </a:xfrm>
        </p:spPr>
      </p:pic>
      <p:sp>
        <p:nvSpPr>
          <p:cNvPr id="993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567488"/>
            <a:ext cx="3025775" cy="555625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11/7/2012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AAB96A-8270-D344-8198-B4E1FEEA3439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13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>
            <a:fillRect/>
          </a:stretch>
        </p:blipFill>
        <p:spPr>
          <a:xfrm>
            <a:off x="0" y="22225"/>
            <a:ext cx="9601200" cy="7302500"/>
          </a:xfrm>
          <a:noFill/>
        </p:spPr>
      </p:pic>
      <p:sp>
        <p:nvSpPr>
          <p:cNvPr id="101382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  <a:noFill/>
        </p:spPr>
        <p:txBody>
          <a:bodyPr lIns="96582" tIns="48291" rIns="96582" bIns="48291"/>
          <a:lstStyle/>
          <a:p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 Barrel Yoke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167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85831C-70D3-6348-9B52-1F27004DA518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4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11/7/2012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054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F77A62-B86E-AA48-A2F5-03BE41E268EB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5479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63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sp>
        <p:nvSpPr>
          <p:cNvPr id="972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pic>
        <p:nvPicPr>
          <p:cNvPr id="97283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3177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6721475" y="6746875"/>
            <a:ext cx="2540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Sept 15, 2008 Issue</a:t>
            </a:r>
            <a:endParaRPr lang="en-US" sz="2000" b="1"/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6629400" y="3576638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Particle detectors</a:t>
            </a:r>
          </a:p>
          <a:p>
            <a:r>
              <a:rPr lang="en-US" b="1">
                <a:solidFill>
                  <a:srgbClr val="FF6600"/>
                </a:solidFill>
              </a:rPr>
              <a:t>constructed</a:t>
            </a:r>
          </a:p>
          <a:p>
            <a:r>
              <a:rPr lang="en-US" b="1">
                <a:solidFill>
                  <a:srgbClr val="FF6600"/>
                </a:solidFill>
              </a:rPr>
              <a:t>at Westwood,</a:t>
            </a:r>
          </a:p>
          <a:p>
            <a:r>
              <a:rPr lang="en-US" b="1">
                <a:solidFill>
                  <a:srgbClr val="FF6600"/>
                </a:solidFill>
              </a:rPr>
              <a:t>now at LHC, CERN</a:t>
            </a:r>
          </a:p>
          <a:p>
            <a:endParaRPr lang="en-US" b="1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4191000"/>
            <a:ext cx="609600" cy="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85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9572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3"/>
          <p:cNvSpPr>
            <a:spLocks noChangeArrowheads="1"/>
          </p:cNvSpPr>
          <p:nvPr/>
        </p:nvSpPr>
        <p:spPr bwMode="auto">
          <a:xfrm>
            <a:off x="246063" y="6781800"/>
            <a:ext cx="9002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First Event at LHC – Recreation of the Big Bang!   (Nov 7, 2009)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D4DAB6-62F2-6D4D-B815-FD0C2B1CB10F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1059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1060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F4096-1430-494A-A1EA-A39FB5827CA1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4693" name="Text Box 3"/>
          <p:cNvSpPr txBox="1">
            <a:spLocks noChangeArrowheads="1"/>
          </p:cNvSpPr>
          <p:nvPr/>
        </p:nvSpPr>
        <p:spPr bwMode="auto">
          <a:xfrm>
            <a:off x="762000" y="193675"/>
            <a:ext cx="7772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14694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14696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7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4698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18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698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269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E15F59-7FBD-FA43-BEFC-CAD592B2931F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69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4" name="TextBox 36"/>
          <p:cNvSpPr txBox="1">
            <a:spLocks noChangeArrowheads="1"/>
          </p:cNvSpPr>
          <p:nvPr/>
        </p:nvSpPr>
        <p:spPr bwMode="auto">
          <a:xfrm>
            <a:off x="6046788" y="521335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i="1">
                <a:solidFill>
                  <a:schemeClr val="bg1"/>
                </a:solidFill>
              </a:rPr>
              <a:t>WARP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11/7/2012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 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86850-B390-DF43-B51B-B728C70FA164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066800" y="762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3200" b="1" dirty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Solar </a:t>
            </a:r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System </a:t>
            </a:r>
            <a:endParaRPr lang="ja-JP" altLang="en-US" sz="3200" b="1" dirty="0">
              <a:solidFill>
                <a:srgbClr val="FF66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152400" y="6629400"/>
            <a:ext cx="862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99"/>
                </a:solidFill>
              </a:rPr>
              <a:t>Sun </a:t>
            </a:r>
            <a:endParaRPr lang="en-US" sz="2800" b="1" dirty="0">
              <a:solidFill>
                <a:srgbClr val="66FF99"/>
              </a:solidFill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7924800" y="65532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66FF99"/>
                </a:solidFill>
              </a:rPr>
              <a:t>Earth</a:t>
            </a:r>
            <a:endParaRPr lang="en-US" sz="2800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2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1290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90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290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1CC9D-0F84-0C4C-845A-1A3287B6F275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90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/>
          <a:stretch>
            <a:fillRect/>
          </a:stretch>
        </p:blipFill>
        <p:spPr bwMode="auto">
          <a:xfrm>
            <a:off x="381000" y="746125"/>
            <a:ext cx="87725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Rectangle 6"/>
          <p:cNvSpPr>
            <a:spLocks noChangeArrowheads="1"/>
          </p:cNvSpPr>
          <p:nvPr/>
        </p:nvSpPr>
        <p:spPr bwMode="auto">
          <a:xfrm>
            <a:off x="1409700" y="51054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(50 kg)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843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>
                <a:solidFill>
                  <a:srgbClr val="FF9900"/>
                </a:solidFill>
                <a:latin typeface="Tahoma" charset="0"/>
              </a:rPr>
              <a:t>XENON100 Detector (2009)</a:t>
            </a:r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6329" y="3886200"/>
            <a:ext cx="15863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Ethan Brown</a:t>
            </a:r>
          </a:p>
          <a:p>
            <a:pPr algn="ctr"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(UCLA Student) </a:t>
            </a:r>
            <a:endParaRPr lang="en-US" sz="1800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C4C-93DE-F049-B380-00B98BDBC7F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556071-B553-064F-8765-4C2BE9511C1C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3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45414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45416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11/7/2012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 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86850-B390-DF43-B51B-B728C70FA164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066800" y="762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3200" b="1" dirty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Solar </a:t>
            </a:r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System (4.6 B years ago)</a:t>
            </a:r>
            <a:endParaRPr lang="ja-JP" altLang="en-US" sz="3200" b="1" dirty="0">
              <a:solidFill>
                <a:srgbClr val="FF66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152400" y="6629400"/>
            <a:ext cx="862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99"/>
                </a:solidFill>
              </a:rPr>
              <a:t>Sun </a:t>
            </a:r>
            <a:endParaRPr lang="en-US" sz="2800" b="1" dirty="0">
              <a:solidFill>
                <a:srgbClr val="66FF99"/>
              </a:solidFill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7924800" y="65532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66FF99"/>
                </a:solidFill>
              </a:rPr>
              <a:t>Earth</a:t>
            </a:r>
            <a:endParaRPr lang="en-US" sz="2800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46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Organic Polymers (4.5B </a:t>
            </a:r>
            <a:r>
              <a:rPr lang="en-US" sz="2800">
                <a:solidFill>
                  <a:srgbClr val="FF6600"/>
                </a:solidFill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</a:t>
            </a: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4B years)</a:t>
            </a:r>
          </a:p>
        </p:txBody>
      </p:sp>
      <p:pic>
        <p:nvPicPr>
          <p:cNvPr id="147460" name="Picture 3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"/>
          <a:stretch>
            <a:fillRect/>
          </a:stretch>
        </p:blipFill>
        <p:spPr bwMode="auto">
          <a:xfrm>
            <a:off x="304800" y="577850"/>
            <a:ext cx="88392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92BFA1-F3F8-6E4F-95F3-B40F39E367E2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How to observe the “Origin of Life”</a:t>
            </a:r>
          </a:p>
        </p:txBody>
      </p:sp>
      <p:sp>
        <p:nvSpPr>
          <p:cNvPr id="154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73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Exactly the same way as we look for the “Origin of Universe”</a:t>
            </a: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    </a:t>
            </a:r>
            <a:r>
              <a:rPr lang="en-US" altLang="ja-JP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Telescope</a:t>
            </a:r>
            <a:r>
              <a:rPr lang="ja-JP" altLang="en-US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ja-JP" altLang="en-US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　</a:t>
            </a:r>
            <a:r>
              <a:rPr lang="en-US" altLang="ja-JP" sz="46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Microscope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ja-JP" sz="26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	</a:t>
            </a:r>
            <a:endParaRPr lang="en-US" altLang="ja-JP" sz="9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We must look for “</a:t>
            </a:r>
            <a:r>
              <a:rPr lang="en-US" altLang="ja-JP">
                <a:solidFill>
                  <a:srgbClr val="66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Live Life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</a:t>
            </a:r>
          </a:p>
          <a:p>
            <a:pPr lvl="1" eaLnBrk="1" hangingPunct="1">
              <a:lnSpc>
                <a:spcPct val="80000"/>
              </a:lnSpc>
            </a:pPr>
            <a:endParaRPr lang="en-US" altLang="ja-JP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Take advantages of the state of art “</a:t>
            </a:r>
            <a:r>
              <a:rPr lang="en-US" altLang="ja-JP">
                <a:solidFill>
                  <a:srgbClr val="FF99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Photon Detectors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 in particle physics.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ja-JP" sz="46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76D59A-64FB-8541-B992-0CC1F130F6F9}" type="slidenum">
              <a:rPr lang="en-US" sz="1500">
                <a:solidFill>
                  <a:srgbClr val="0000FF"/>
                </a:solidFill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156678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156692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6674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37" name="Image" r:id="rId5" imgW="6760325" imgH="5159195" progId="">
                    <p:embed/>
                  </p:oleObj>
                </mc:Choice>
                <mc:Fallback>
                  <p:oleObj name="Image" r:id="rId5" imgW="6760325" imgH="5159195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6693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156696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7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8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9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700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-713319">
              <a:off x="1654" y="1818"/>
              <a:ext cx="1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algn="ctr" defTabSz="966788">
                <a:defRPr/>
              </a:pPr>
              <a:endParaRPr lang="en-US" sz="13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2" y="2363"/>
              <a:ext cx="3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156679" name="Group 14"/>
          <p:cNvGrpSpPr>
            <a:grpSpLocks/>
          </p:cNvGrpSpPr>
          <p:nvPr/>
        </p:nvGrpSpPr>
        <p:grpSpPr bwMode="auto">
          <a:xfrm>
            <a:off x="1330325" y="1300163"/>
            <a:ext cx="6350000" cy="4302125"/>
            <a:chOff x="930" y="766"/>
            <a:chExt cx="3810" cy="2540"/>
          </a:xfrm>
        </p:grpSpPr>
        <p:grpSp>
          <p:nvGrpSpPr>
            <p:cNvPr id="156688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540"/>
              <a:chOff x="930" y="436"/>
              <a:chExt cx="1266" cy="2540"/>
            </a:xfrm>
          </p:grpSpPr>
          <p:pic>
            <p:nvPicPr>
              <p:cNvPr id="156690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6691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353" cy="1208"/>
              </a:xfrm>
              <a:prstGeom prst="curvedConnector4">
                <a:avLst>
                  <a:gd name="adj1" fmla="val -45611"/>
                  <a:gd name="adj2" fmla="val 53560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algn="ctr" defTabSz="966788"/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156680" name="Group 19"/>
          <p:cNvGrpSpPr>
            <a:grpSpLocks/>
          </p:cNvGrpSpPr>
          <p:nvPr/>
        </p:nvGrpSpPr>
        <p:grpSpPr bwMode="auto">
          <a:xfrm>
            <a:off x="2438400" y="1276350"/>
            <a:ext cx="6916738" cy="5194300"/>
            <a:chOff x="1563" y="436"/>
            <a:chExt cx="4072" cy="3067"/>
          </a:xfrm>
        </p:grpSpPr>
        <p:pic>
          <p:nvPicPr>
            <p:cNvPr id="156686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6687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6681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algn="ctr" defTabSz="966788"/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Single Molecule Imaging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2209800" cy="8302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Particle Physics Detector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172200" y="762000"/>
            <a:ext cx="2514600" cy="4619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Nano Technology</a:t>
            </a:r>
          </a:p>
        </p:txBody>
      </p:sp>
      <p:sp>
        <p:nvSpPr>
          <p:cNvPr id="156685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ChangeArrowheads="1"/>
          </p:cNvSpPr>
          <p:nvPr/>
        </p:nvSpPr>
        <p:spPr bwMode="auto">
          <a:xfrm>
            <a:off x="-79375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231775" y="-7938"/>
            <a:ext cx="10001250" cy="533401"/>
          </a:xfrm>
        </p:spPr>
        <p:txBody>
          <a:bodyPr/>
          <a:lstStyle/>
          <a:p>
            <a:pPr eaLnBrk="1" hangingPunct="1"/>
            <a:r>
              <a:rPr lang="en-US" sz="2300" dirty="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</a:t>
            </a:r>
            <a:r>
              <a:rPr lang="en-US" sz="2300" dirty="0" err="1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nano</a:t>
            </a:r>
            <a:r>
              <a:rPr lang="en-US" sz="2300" dirty="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 particle (40nm) </a:t>
            </a:r>
            <a:br>
              <a:rPr lang="en-US" sz="2300" dirty="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300" dirty="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attached to Transferrin Receptor (</a:t>
            </a:r>
            <a:r>
              <a:rPr lang="en-US" sz="2300" dirty="0" err="1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TfR</a:t>
            </a:r>
            <a:r>
              <a:rPr lang="en-US" sz="2300" dirty="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) on Cancer Cell</a:t>
            </a:r>
            <a:endParaRPr lang="en-US" sz="2300" dirty="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4" name="Goldbead1_10k.mp4" descr="/Users/Katsushi/Desktop/P41/Arisaka_Goldbead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  <a:noFill/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4960938" y="585787"/>
            <a:ext cx="3894137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Manuel </a:t>
            </a:r>
            <a:r>
              <a:rPr lang="en-US" sz="20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Penichet</a:t>
            </a:r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(Oncology)</a:t>
            </a: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7121525" y="3902075"/>
            <a:ext cx="23606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100" b="1" dirty="0">
                <a:solidFill>
                  <a:srgbClr val="92D050"/>
                </a:solidFill>
                <a:latin typeface="Calibri" charset="0"/>
              </a:rPr>
              <a:t>(10, 000 frame/sec)</a:t>
            </a:r>
            <a:endParaRPr lang="en-US" sz="3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0839-4B0A-0D4A-BDBA-F44360475F0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63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1FAC29-42BF-1847-86EF-5C24A14195FA}" type="slidenum">
              <a:rPr lang="en-US" sz="1500">
                <a:solidFill>
                  <a:srgbClr val="0000FF"/>
                </a:solidFill>
              </a:rPr>
              <a:pPr eaLnBrk="1" hangingPunct="1"/>
              <a:t>38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6691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6692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68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2F7384-2DB5-3842-8D84-0F8D43F92C72}" type="slidenum">
              <a:rPr lang="en-US" sz="1500">
                <a:solidFill>
                  <a:srgbClr val="0000FF"/>
                </a:solidFill>
              </a:rPr>
              <a:pPr eaLnBrk="1" hangingPunct="1"/>
              <a:t>39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5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8967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8969" name="Rectangle 6"/>
          <p:cNvSpPr>
            <a:spLocks noChangeArrowheads="1"/>
          </p:cNvSpPr>
          <p:nvPr/>
        </p:nvSpPr>
        <p:spPr bwMode="auto">
          <a:xfrm>
            <a:off x="7075488" y="6948488"/>
            <a:ext cx="2525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Galaxies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Neurons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63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784A0C-FAAA-C642-8CA8-B694309B6D42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42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5763" name="Text Box 3"/>
          <p:cNvSpPr txBox="1">
            <a:spLocks noChangeArrowheads="1"/>
          </p:cNvSpPr>
          <p:nvPr/>
        </p:nvSpPr>
        <p:spPr bwMode="auto">
          <a:xfrm>
            <a:off x="338138" y="6784975"/>
            <a:ext cx="533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5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576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" y="76200"/>
            <a:ext cx="8229600" cy="466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In vivo calcium imaging of neuronal activity</a:t>
            </a:r>
          </a:p>
        </p:txBody>
      </p:sp>
      <p:pic>
        <p:nvPicPr>
          <p:cNvPr id="184325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C4C-93DE-F049-B380-00B98BDBC7F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19" name="STEM_single_plane_raw.m4v" descr="/Users/Katsushi/Desktop/STEM_sing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7307"/>
          <a:stretch>
            <a:fillRect/>
          </a:stretch>
        </p:blipFill>
        <p:spPr>
          <a:xfrm>
            <a:off x="2073275" y="819150"/>
            <a:ext cx="6021388" cy="6096000"/>
          </a:xfrm>
          <a:noFill/>
        </p:spPr>
      </p:pic>
      <p:grpSp>
        <p:nvGrpSpPr>
          <p:cNvPr id="96259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96266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300 </a:t>
              </a:r>
              <a:r>
                <a:rPr lang="en-US" sz="18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240 fps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Raw Data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than real)</a:t>
            </a:r>
          </a:p>
        </p:txBody>
      </p:sp>
      <p:sp>
        <p:nvSpPr>
          <p:cNvPr id="962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(+9 ns)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42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19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STEM_single_plane_contours.m4v" descr="/Users/Katsushi/Desktop/STEM_single_plane_contours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r="16406"/>
          <a:stretch>
            <a:fillRect/>
          </a:stretch>
        </p:blipFill>
        <p:spPr>
          <a:xfrm>
            <a:off x="2046288" y="819150"/>
            <a:ext cx="6130925" cy="6096000"/>
          </a:xfrm>
          <a:noFill/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cxnSp>
        <p:nvCxnSpPr>
          <p:cNvPr id="97284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300 </a:t>
            </a:r>
            <a:r>
              <a:rPr lang="en-US" sz="1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After averaging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than real)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7287" name="TextBox 14"/>
          <p:cNvSpPr txBox="1">
            <a:spLocks noChangeArrowheads="1"/>
          </p:cNvSpPr>
          <p:nvPr/>
        </p:nvSpPr>
        <p:spPr bwMode="auto">
          <a:xfrm>
            <a:off x="8153400" y="4648200"/>
            <a:ext cx="144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58 neurons</a:t>
            </a:r>
          </a:p>
          <a:p>
            <a:pPr eaLnBrk="1" hangingPunct="1"/>
            <a:endParaRPr lang="en-US" sz="2000" b="1" i="1">
              <a:solidFill>
                <a:srgbClr val="00B0F0"/>
              </a:solidFill>
              <a:latin typeface="Arial Narrow" charset="0"/>
              <a:cs typeface="Arial" charset="0"/>
            </a:endParaRPr>
          </a:p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in our brain)</a:t>
            </a:r>
          </a:p>
          <a:p>
            <a:pPr eaLnBrk="1" hangingPunct="1"/>
            <a:endParaRPr lang="en-US" sz="2000" b="1" i="1">
              <a:solidFill>
                <a:srgbClr val="00B0F0"/>
              </a:solidFill>
              <a:latin typeface="Arial Narrow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81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82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5A5D31-2533-9341-A963-3636CDDCE4EE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9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00710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200712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BCCC49-7B10-B242-8E8C-4DDCD7AB404C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48134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284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14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914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A2A8C4-EB58-3541-A057-E8842E48E97B}" type="slidenum">
              <a:rPr lang="en-US" sz="1500">
                <a:solidFill>
                  <a:srgbClr val="0000FF"/>
                </a:solidFill>
              </a:rPr>
              <a:pPr eaLnBrk="1" hangingPunct="1"/>
              <a:t>45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10949" name="Picture 2" descr="PRC9601a"/>
          <p:cNvPicPr>
            <a:picLocks noChangeAspect="1" noChangeArrowheads="1"/>
          </p:cNvPicPr>
          <p:nvPr/>
        </p:nvPicPr>
        <p:blipFill>
          <a:blip r:embed="rId3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662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065213" y="5819775"/>
            <a:ext cx="7345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FF33CC"/>
                </a:solidFill>
              </a:rPr>
              <a:t>There may be ~100 Billion Universes.</a:t>
            </a:r>
            <a:endParaRPr lang="ja-JP" altLang="en-US" sz="3200" b="1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Four Major Science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1905000"/>
          </a:xfrm>
        </p:spPr>
        <p:txBody>
          <a:bodyPr>
            <a:normAutofit/>
          </a:bodyPr>
          <a:lstStyle/>
          <a:p>
            <a:pPr algn="ctr">
              <a:buFont typeface="Wingdings" charset="0"/>
              <a:buNone/>
            </a:pPr>
            <a:r>
              <a:rPr lang="en-US" altLang="ja-JP" sz="4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Origin of Particles </a:t>
            </a:r>
          </a:p>
          <a:p>
            <a:pPr algn="ctr">
              <a:buFont typeface="Wingdings" charset="0"/>
              <a:buNone/>
            </a:pPr>
            <a:r>
              <a:rPr lang="en-US" altLang="ja-JP" sz="40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Particle Physics</a:t>
            </a:r>
          </a:p>
          <a:p>
            <a:pPr algn="ctr">
              <a:buFont typeface="Wingdings" charset="0"/>
              <a:buNone/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1316038"/>
            <a:ext cx="38862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89255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29200" y="1600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>
            <a:normAutofit/>
          </a:bodyPr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Origin of Universe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Cosmology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altLang="ja-JP" sz="4000" b="1">
              <a:solidFill>
                <a:srgbClr val="0000CC"/>
              </a:solidFill>
              <a:latin typeface="Arial Narrow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3554413"/>
            <a:ext cx="4343400" cy="2846387"/>
            <a:chOff x="152400" y="3554413"/>
            <a:chExt cx="4343400" cy="284638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1000" y="4316413"/>
              <a:ext cx="381000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>
              <a:off x="2320925" y="35544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52400" y="44958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Life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Molecular Biology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357688" y="3546475"/>
            <a:ext cx="4862512" cy="2827338"/>
            <a:chOff x="4357688" y="3546475"/>
            <a:chExt cx="4862512" cy="2827338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175250" y="4316413"/>
              <a:ext cx="389255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6858000" y="3546475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6" name="Up-Down Arrow 15"/>
            <p:cNvSpPr/>
            <p:nvPr/>
          </p:nvSpPr>
          <p:spPr bwMode="auto">
            <a:xfrm rot="5400000">
              <a:off x="4510088" y="50911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876800" y="44196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Consciousness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Neurophysics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sp>
        <p:nvSpPr>
          <p:cNvPr id="1710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710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86FCB-C0D1-6143-9306-0722BCE149EC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491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C1F2AE-2411-E14F-8238-CCA5726A4EB3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58374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FF00"/>
                </a:solidFill>
              </a:rPr>
              <a:t>~100 Billion</a:t>
            </a:r>
            <a:r>
              <a:rPr lang="en-US" sz="2700" b="1" baseline="30000">
                <a:solidFill>
                  <a:srgbClr val="FFFF00"/>
                </a:solidFill>
              </a:rPr>
              <a:t> </a:t>
            </a:r>
            <a:r>
              <a:rPr lang="en-US" sz="2700" b="1">
                <a:solidFill>
                  <a:srgbClr val="FFFF00"/>
                </a:solidFill>
              </a:rPr>
              <a:t>Galaxies</a:t>
            </a:r>
            <a:endParaRPr lang="ja-JP" altLang="en-US" sz="2700" b="1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5E4FCA-8302-574B-ACBB-F21CB760ABA7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5311775" y="4298950"/>
            <a:ext cx="2051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Red shift </a:t>
            </a:r>
          </a:p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up to ~10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902325" y="3513138"/>
            <a:ext cx="776288" cy="715962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64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24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24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1C439E-B259-BA4F-B87A-991AED9C29C1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  <a:endParaRPr lang="ja-JP" altLang="en-US" sz="20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62476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/>
            </a:p>
          </p:txBody>
        </p:sp>
        <p:sp>
          <p:nvSpPr>
            <p:cNvPr id="62477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62478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79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0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1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2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3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4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5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6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7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8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9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62472" name="Text Box 19"/>
          <p:cNvSpPr txBox="1">
            <a:spLocks noChangeArrowheads="1"/>
          </p:cNvSpPr>
          <p:nvPr/>
        </p:nvSpPr>
        <p:spPr bwMode="auto">
          <a:xfrm>
            <a:off x="7400925" y="1220788"/>
            <a:ext cx="184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Horizon </a:t>
            </a:r>
          </a:p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62473" name="Text Box 20"/>
          <p:cNvSpPr txBox="1">
            <a:spLocks noChangeArrowheads="1"/>
          </p:cNvSpPr>
          <p:nvPr/>
        </p:nvSpPr>
        <p:spPr bwMode="auto">
          <a:xfrm>
            <a:off x="6945313" y="6140450"/>
            <a:ext cx="2243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Moving Away </a:t>
            </a:r>
          </a:p>
          <a:p>
            <a:pPr algn="ctr" eaLnBrk="1" hangingPunct="1"/>
            <a:r>
              <a:rPr lang="en-US" sz="2000" b="1"/>
              <a:t>at Speed of Light</a:t>
            </a:r>
          </a:p>
        </p:txBody>
      </p:sp>
      <p:sp>
        <p:nvSpPr>
          <p:cNvPr id="62474" name="Text Box 21"/>
          <p:cNvSpPr txBox="1">
            <a:spLocks noChangeArrowheads="1"/>
          </p:cNvSpPr>
          <p:nvPr/>
        </p:nvSpPr>
        <p:spPr bwMode="auto">
          <a:xfrm>
            <a:off x="950913" y="6113463"/>
            <a:ext cx="1566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14 Billon</a:t>
            </a:r>
          </a:p>
          <a:p>
            <a:pPr algn="ctr" eaLnBrk="1" hangingPunct="1"/>
            <a:r>
              <a:rPr lang="en-US" sz="20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884238" y="1592263"/>
            <a:ext cx="2849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33A8F9-3F8D-E149-96B6-2D3D539A0316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Expansion of Universe</a:t>
            </a:r>
          </a:p>
        </p:txBody>
      </p:sp>
      <p:sp>
        <p:nvSpPr>
          <p:cNvPr id="64518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4"/>
          <p:cNvSpPr>
            <a:spLocks noChangeShapeType="1"/>
          </p:cNvSpPr>
          <p:nvPr/>
        </p:nvSpPr>
        <p:spPr bwMode="auto">
          <a:xfrm rot="5400000" flipV="1">
            <a:off x="-450849" y="3844925"/>
            <a:ext cx="4875212" cy="26987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Text Box 5"/>
          <p:cNvSpPr txBox="1">
            <a:spLocks noChangeArrowheads="1"/>
          </p:cNvSpPr>
          <p:nvPr/>
        </p:nvSpPr>
        <p:spPr bwMode="auto">
          <a:xfrm>
            <a:off x="8389938" y="6403975"/>
            <a:ext cx="1014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Time</a:t>
            </a:r>
          </a:p>
        </p:txBody>
      </p:sp>
      <p:sp>
        <p:nvSpPr>
          <p:cNvPr id="64521" name="Text Box 6"/>
          <p:cNvSpPr txBox="1">
            <a:spLocks noChangeArrowheads="1"/>
          </p:cNvSpPr>
          <p:nvPr/>
        </p:nvSpPr>
        <p:spPr bwMode="auto">
          <a:xfrm>
            <a:off x="806450" y="15144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14538" y="1773238"/>
            <a:ext cx="6496050" cy="4468812"/>
            <a:chOff x="1269" y="1117"/>
            <a:chExt cx="4092" cy="2815"/>
          </a:xfrm>
        </p:grpSpPr>
        <p:sp>
          <p:nvSpPr>
            <p:cNvPr id="64529" name="Freeform 8"/>
            <p:cNvSpPr>
              <a:spLocks/>
            </p:cNvSpPr>
            <p:nvPr/>
          </p:nvSpPr>
          <p:spPr bwMode="auto">
            <a:xfrm>
              <a:off x="1269" y="1319"/>
              <a:ext cx="4092" cy="2613"/>
            </a:xfrm>
            <a:custGeom>
              <a:avLst/>
              <a:gdLst>
                <a:gd name="T0" fmla="*/ 0 w 3201"/>
                <a:gd name="T1" fmla="*/ 49424 h 2198"/>
                <a:gd name="T2" fmla="*/ 12404 w 3201"/>
                <a:gd name="T3" fmla="*/ 33681 h 2198"/>
                <a:gd name="T4" fmla="*/ 61729 w 3201"/>
                <a:gd name="T5" fmla="*/ 17895 h 2198"/>
                <a:gd name="T6" fmla="*/ 151519 w 3201"/>
                <a:gd name="T7" fmla="*/ 5889 h 2198"/>
                <a:gd name="T8" fmla="*/ 266049 w 3201"/>
                <a:gd name="T9" fmla="*/ 0 h 2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1"/>
                <a:gd name="T16" fmla="*/ 0 h 2198"/>
                <a:gd name="T17" fmla="*/ 3201 w 3201"/>
                <a:gd name="T18" fmla="*/ 2198 h 2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1" h="2198">
                  <a:moveTo>
                    <a:pt x="0" y="2198"/>
                  </a:moveTo>
                  <a:cubicBezTo>
                    <a:pt x="12" y="1964"/>
                    <a:pt x="25" y="1730"/>
                    <a:pt x="149" y="1497"/>
                  </a:cubicBezTo>
                  <a:cubicBezTo>
                    <a:pt x="273" y="1264"/>
                    <a:pt x="464" y="1002"/>
                    <a:pt x="743" y="796"/>
                  </a:cubicBezTo>
                  <a:cubicBezTo>
                    <a:pt x="1022" y="590"/>
                    <a:pt x="1414" y="395"/>
                    <a:pt x="1823" y="262"/>
                  </a:cubicBezTo>
                  <a:cubicBezTo>
                    <a:pt x="2232" y="129"/>
                    <a:pt x="2972" y="44"/>
                    <a:pt x="3201" y="0"/>
                  </a:cubicBezTo>
                </a:path>
              </a:pathLst>
            </a:cu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64530" name="Group 9"/>
            <p:cNvGrpSpPr>
              <a:grpSpLocks/>
            </p:cNvGrpSpPr>
            <p:nvPr/>
          </p:nvGrpSpPr>
          <p:grpSpPr bwMode="auto">
            <a:xfrm>
              <a:off x="2028" y="1117"/>
              <a:ext cx="1991" cy="518"/>
              <a:chOff x="2853" y="916"/>
              <a:chExt cx="1991" cy="518"/>
            </a:xfrm>
          </p:grpSpPr>
          <p:sp>
            <p:nvSpPr>
              <p:cNvPr id="64531" name="Text Box 10"/>
              <p:cNvSpPr txBox="1">
                <a:spLocks noChangeArrowheads="1"/>
              </p:cNvSpPr>
              <p:nvPr/>
            </p:nvSpPr>
            <p:spPr bwMode="auto">
              <a:xfrm>
                <a:off x="2853" y="916"/>
                <a:ext cx="1215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 cap="rnd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1">
                    <a:solidFill>
                      <a:srgbClr val="FF6600"/>
                    </a:solidFill>
                  </a:rPr>
                  <a:t>Size of Universe</a:t>
                </a:r>
              </a:p>
            </p:txBody>
          </p:sp>
          <p:grpSp>
            <p:nvGrpSpPr>
              <p:cNvPr id="64532" name="Group 11"/>
              <p:cNvGrpSpPr>
                <a:grpSpLocks/>
              </p:cNvGrpSpPr>
              <p:nvPr/>
            </p:nvGrpSpPr>
            <p:grpSpPr bwMode="auto">
              <a:xfrm>
                <a:off x="3932" y="1006"/>
                <a:ext cx="912" cy="288"/>
                <a:chOff x="4142" y="952"/>
                <a:chExt cx="912" cy="288"/>
              </a:xfrm>
            </p:grpSpPr>
            <p:sp>
              <p:nvSpPr>
                <p:cNvPr id="6453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142" y="952"/>
                  <a:ext cx="91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b="1">
                      <a:solidFill>
                        <a:srgbClr val="FF6600"/>
                      </a:solidFill>
                      <a:sym typeface="Symbol" charset="0"/>
                    </a:rPr>
                    <a:t>  Time</a:t>
                  </a:r>
                </a:p>
              </p:txBody>
            </p:sp>
            <p:sp>
              <p:nvSpPr>
                <p:cNvPr id="64534" name="Line 13"/>
                <p:cNvSpPr>
                  <a:spLocks noChangeShapeType="1"/>
                </p:cNvSpPr>
                <p:nvPr/>
              </p:nvSpPr>
              <p:spPr bwMode="auto">
                <a:xfrm>
                  <a:off x="4501" y="1011"/>
                  <a:ext cx="452" cy="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64524" name="Text Box 18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4525" name="Text Box 19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65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665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9F98D5-17E5-1C4C-AB42-EEC1FEE75DF5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Temperature of Universe</a:t>
            </a:r>
          </a:p>
        </p:txBody>
      </p:sp>
      <p:sp>
        <p:nvSpPr>
          <p:cNvPr id="66566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4"/>
          <p:cNvSpPr>
            <a:spLocks noChangeShapeType="1"/>
          </p:cNvSpPr>
          <p:nvPr/>
        </p:nvSpPr>
        <p:spPr bwMode="auto">
          <a:xfrm rot="-5400000" flipH="1" flipV="1">
            <a:off x="-255588" y="4033838"/>
            <a:ext cx="4518025" cy="635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Text Box 5"/>
          <p:cNvSpPr txBox="1">
            <a:spLocks noChangeArrowheads="1"/>
          </p:cNvSpPr>
          <p:nvPr/>
        </p:nvSpPr>
        <p:spPr bwMode="auto">
          <a:xfrm>
            <a:off x="8450263" y="64039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sp>
        <p:nvSpPr>
          <p:cNvPr id="66569" name="Text Box 6"/>
          <p:cNvSpPr txBox="1">
            <a:spLocks noChangeArrowheads="1"/>
          </p:cNvSpPr>
          <p:nvPr/>
        </p:nvSpPr>
        <p:spPr bwMode="auto">
          <a:xfrm>
            <a:off x="414338" y="1046163"/>
            <a:ext cx="2341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Temperature</a:t>
            </a:r>
          </a:p>
        </p:txBody>
      </p:sp>
      <p:sp>
        <p:nvSpPr>
          <p:cNvPr id="66570" name="Text Box 7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6571" name="Text Box 8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  <p:sp>
        <p:nvSpPr>
          <p:cNvPr id="66572" name="Freeform 9"/>
          <p:cNvSpPr>
            <a:spLocks/>
          </p:cNvSpPr>
          <p:nvPr/>
        </p:nvSpPr>
        <p:spPr bwMode="auto">
          <a:xfrm>
            <a:off x="2309813" y="1962150"/>
            <a:ext cx="5986462" cy="4071938"/>
          </a:xfrm>
          <a:custGeom>
            <a:avLst/>
            <a:gdLst>
              <a:gd name="T0" fmla="*/ 0 w 3005"/>
              <a:gd name="T1" fmla="*/ 0 h 2393"/>
              <a:gd name="T2" fmla="*/ 2147483647 w 3005"/>
              <a:gd name="T3" fmla="*/ 2147483647 h 2393"/>
              <a:gd name="T4" fmla="*/ 2147483647 w 3005"/>
              <a:gd name="T5" fmla="*/ 2147483647 h 2393"/>
              <a:gd name="T6" fmla="*/ 2147483647 w 3005"/>
              <a:gd name="T7" fmla="*/ 2147483647 h 2393"/>
              <a:gd name="T8" fmla="*/ 2147483647 w 3005"/>
              <a:gd name="T9" fmla="*/ 2147483647 h 2393"/>
              <a:gd name="T10" fmla="*/ 2147483647 w 3005"/>
              <a:gd name="T11" fmla="*/ 2147483647 h 2393"/>
              <a:gd name="T12" fmla="*/ 2147483647 w 3005"/>
              <a:gd name="T13" fmla="*/ 2147483647 h 23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5"/>
              <a:gd name="T22" fmla="*/ 0 h 2393"/>
              <a:gd name="T23" fmla="*/ 3005 w 3005"/>
              <a:gd name="T24" fmla="*/ 2393 h 23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5" h="2393">
                <a:moveTo>
                  <a:pt x="0" y="0"/>
                </a:moveTo>
                <a:cubicBezTo>
                  <a:pt x="34" y="217"/>
                  <a:pt x="69" y="435"/>
                  <a:pt x="161" y="653"/>
                </a:cubicBezTo>
                <a:cubicBezTo>
                  <a:pt x="253" y="871"/>
                  <a:pt x="379" y="1107"/>
                  <a:pt x="552" y="1306"/>
                </a:cubicBezTo>
                <a:cubicBezTo>
                  <a:pt x="725" y="1505"/>
                  <a:pt x="980" y="1708"/>
                  <a:pt x="1200" y="1846"/>
                </a:cubicBezTo>
                <a:cubicBezTo>
                  <a:pt x="1420" y="1984"/>
                  <a:pt x="1657" y="2054"/>
                  <a:pt x="1871" y="2131"/>
                </a:cubicBezTo>
                <a:cubicBezTo>
                  <a:pt x="2085" y="2208"/>
                  <a:pt x="2293" y="2265"/>
                  <a:pt x="2482" y="2309"/>
                </a:cubicBezTo>
                <a:cubicBezTo>
                  <a:pt x="2671" y="2353"/>
                  <a:pt x="2838" y="2373"/>
                  <a:pt x="3005" y="239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6573" name="Text Box 10"/>
          <p:cNvSpPr txBox="1">
            <a:spLocks noChangeArrowheads="1"/>
          </p:cNvSpPr>
          <p:nvPr/>
        </p:nvSpPr>
        <p:spPr bwMode="auto">
          <a:xfrm>
            <a:off x="2732088" y="2533650"/>
            <a:ext cx="324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Temperature = 1/Size</a:t>
            </a:r>
          </a:p>
        </p:txBody>
      </p:sp>
      <p:sp>
        <p:nvSpPr>
          <p:cNvPr id="66574" name="Text Box 11"/>
          <p:cNvSpPr txBox="1">
            <a:spLocks noChangeArrowheads="1"/>
          </p:cNvSpPr>
          <p:nvPr/>
        </p:nvSpPr>
        <p:spPr bwMode="auto">
          <a:xfrm>
            <a:off x="1174750" y="5597525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2.7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  <a:r>
              <a:rPr lang="en-US" sz="20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66575" name="Line 12"/>
          <p:cNvSpPr>
            <a:spLocks noChangeShapeType="1"/>
          </p:cNvSpPr>
          <p:nvPr/>
        </p:nvSpPr>
        <p:spPr bwMode="auto">
          <a:xfrm>
            <a:off x="2028825" y="5784850"/>
            <a:ext cx="4735513" cy="55563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6" name="Line 13"/>
          <p:cNvSpPr>
            <a:spLocks noChangeShapeType="1"/>
          </p:cNvSpPr>
          <p:nvPr/>
        </p:nvSpPr>
        <p:spPr bwMode="auto">
          <a:xfrm>
            <a:off x="6778625" y="5522913"/>
            <a:ext cx="0" cy="698500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10462</TotalTime>
  <Words>1114</Words>
  <Application>Microsoft Macintosh PowerPoint</Application>
  <PresentationFormat>Custom</PresentationFormat>
  <Paragraphs>400</Paragraphs>
  <Slides>46</Slides>
  <Notes>40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blank</vt:lpstr>
      <vt:lpstr>1_blank</vt:lpstr>
      <vt:lpstr>2_blank</vt:lpstr>
      <vt:lpstr>Image</vt:lpstr>
      <vt:lpstr>Why are we here? Origin of Universe and Ourselves</vt:lpstr>
      <vt:lpstr>PowerPoint Presentation</vt:lpstr>
      <vt:lpstr>v</vt:lpstr>
      <vt:lpstr>PowerPoint Presentation</vt:lpstr>
      <vt:lpstr>Hubble Deep Field</vt:lpstr>
      <vt:lpstr>PowerPoint Presentation</vt:lpstr>
      <vt:lpstr>Hubble’s Law: Expansion of the Universe</vt:lpstr>
      <vt:lpstr>Expansion of Universe</vt:lpstr>
      <vt:lpstr>Temperature of Universe</vt:lpstr>
      <vt:lpstr> </vt:lpstr>
      <vt:lpstr>Elementary Particles</vt:lpstr>
      <vt:lpstr>Unification of Four Forces</vt:lpstr>
      <vt:lpstr>Unification of Four Forces</vt:lpstr>
      <vt:lpstr>Hubble Deep Field</vt:lpstr>
      <vt:lpstr>Structure of DNA</vt:lpstr>
      <vt:lpstr>Symmetry Breaking</vt:lpstr>
      <vt:lpstr>PowerPoint Presentation</vt:lpstr>
      <vt:lpstr>CERN and LHC in Geneva</vt:lpstr>
      <vt:lpstr>PowerPoint Presentation</vt:lpstr>
      <vt:lpstr>CMS</vt:lpstr>
      <vt:lpstr>CMS Barrel Yoke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XENON100 Detector</vt:lpstr>
      <vt:lpstr>PowerPoint Presentation</vt:lpstr>
      <vt:lpstr>PowerPoint Presentation</vt:lpstr>
      <vt:lpstr>v</vt:lpstr>
      <vt:lpstr>Organic Polymers (4.5B  4B years)</vt:lpstr>
      <vt:lpstr>How to observe the “Origin of Life”</vt:lpstr>
      <vt:lpstr>PowerPoint Presentation</vt:lpstr>
      <vt:lpstr>Gold nano particle (40nm)  attached to Transferrin Receptor (TfR) on Cancer Cell</vt:lpstr>
      <vt:lpstr>PowerPoint Presentation</vt:lpstr>
      <vt:lpstr>Brain    　Universe</vt:lpstr>
      <vt:lpstr>PowerPoint Presentation</vt:lpstr>
      <vt:lpstr>In vivo calcium imaging of Barrel Cortex of Mouse</vt:lpstr>
      <vt:lpstr>In vivo calcium imaging of Barrel Cortex of Mouse</vt:lpstr>
      <vt:lpstr>PowerPoint Presentation</vt:lpstr>
      <vt:lpstr>PowerPoint Presentation</vt:lpstr>
      <vt:lpstr>PowerPoint Presentation</vt:lpstr>
      <vt:lpstr>Four Major Science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Arisaka - UHECR</dc:title>
  <dc:creator>Katsushi Arisaka</dc:creator>
  <cp:lastModifiedBy>Katsushi Arisaka</cp:lastModifiedBy>
  <cp:revision>407</cp:revision>
  <dcterms:created xsi:type="dcterms:W3CDTF">2010-06-22T19:02:23Z</dcterms:created>
  <dcterms:modified xsi:type="dcterms:W3CDTF">2012-11-16T20:28:52Z</dcterms:modified>
</cp:coreProperties>
</file>